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2" r:id="rId5"/>
    <p:sldMasterId id="2147483664" r:id="rId6"/>
  </p:sldMasterIdLst>
  <p:handoutMasterIdLst>
    <p:handoutMasterId r:id="rId33"/>
  </p:handoutMasterIdLst>
  <p:sldIdLst>
    <p:sldId id="256" r:id="rId7"/>
    <p:sldId id="263" r:id="rId8"/>
    <p:sldId id="264" r:id="rId9"/>
    <p:sldId id="2147377001" r:id="rId10"/>
    <p:sldId id="279" r:id="rId11"/>
    <p:sldId id="278" r:id="rId12"/>
    <p:sldId id="268" r:id="rId13"/>
    <p:sldId id="2147376971" r:id="rId14"/>
    <p:sldId id="2147376989" r:id="rId15"/>
    <p:sldId id="2147376990" r:id="rId16"/>
    <p:sldId id="2147376993" r:id="rId17"/>
    <p:sldId id="2147376994" r:id="rId18"/>
    <p:sldId id="2147376999" r:id="rId19"/>
    <p:sldId id="269" r:id="rId20"/>
    <p:sldId id="2147376997" r:id="rId21"/>
    <p:sldId id="2147376995" r:id="rId22"/>
    <p:sldId id="271" r:id="rId23"/>
    <p:sldId id="270" r:id="rId24"/>
    <p:sldId id="2147377000" r:id="rId25"/>
    <p:sldId id="2147376991" r:id="rId26"/>
    <p:sldId id="2147376992" r:id="rId27"/>
    <p:sldId id="2147376996" r:id="rId28"/>
    <p:sldId id="265" r:id="rId29"/>
    <p:sldId id="266" r:id="rId30"/>
    <p:sldId id="2147376998" r:id="rId31"/>
    <p:sldId id="258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4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558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84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59" d="100"/>
          <a:sy n="59" d="100"/>
        </p:scale>
        <p:origin x="252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34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uardacastel-branco/Desktop/Taxonomies_Skills/ESCO_All%20Skills%20Types_EXCEL%20Tables/ESCO_GREEN%20SkillsCollection_e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uardacastel-branco/Desktop/2026_Green%20skills/Africa_green_v1_Analysis%20ECB%2008May2026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Eduardacastel-branco/Desktop/Taxonomies_Skills/O*Net%20Green%20Occupation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[ESCO_GREEN SkillsCollection_en.xlsx]Sheet4!PivotTable3</c:name>
    <c:fmtId val="12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100" baseline="0">
                <a:solidFill>
                  <a:schemeClr val="lt1">
                    <a:lumMod val="95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pPr>
            <a:r>
              <a:rPr lang="en-GB"/>
              <a:t>ESCO</a:t>
            </a:r>
            <a:r>
              <a:rPr lang="en-GB" baseline="0"/>
              <a:t> Green Skills - total: 629 concepts </a:t>
            </a:r>
          </a:p>
          <a:p>
            <a:pPr>
              <a:defRPr/>
            </a:pPr>
            <a:r>
              <a:rPr lang="en-GB" baseline="0"/>
              <a:t>(08/05/2026)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100" baseline="0">
              <a:solidFill>
                <a:schemeClr val="lt1">
                  <a:lumMod val="95000"/>
                </a:schemeClr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  <a:latin typeface="+mn-lt"/>
              <a:ea typeface="+mn-ea"/>
              <a:cs typeface="+mn-cs"/>
            </a:defRPr>
          </a:pPr>
          <a:endParaRPr lang="en-BE"/>
        </a:p>
      </c:txPr>
    </c:title>
    <c:autoTitleDeleted val="0"/>
    <c:pivotFmts>
      <c:pivotFmt>
        <c:idx val="0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diamond"/>
          <c:size val="5"/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29999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>
              <a:solidFill>
                <a:schemeClr val="accent2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square"/>
          <c:size val="5"/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29999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>
              <a:solidFill>
                <a:schemeClr val="accent4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triangle"/>
          <c:size val="5"/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29999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 w="9525">
              <a:solidFill>
                <a:schemeClr val="accent6"/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x"/>
          <c:size val="5"/>
          <c:spPr>
            <a:noFill/>
            <a:ln w="9525">
              <a:solidFill>
                <a:schemeClr val="accent2">
                  <a:lumMod val="60000"/>
                </a:schemeClr>
              </a:solidFill>
              <a:round/>
            </a:ln>
            <a:effectLst/>
          </c:spPr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gradFill rotWithShape="1">
            <a:gsLst>
              <a:gs pos="0">
                <a:schemeClr val="accent6">
                  <a:tint val="100000"/>
                  <a:shade val="100000"/>
                  <a:satMod val="129999"/>
                </a:scheme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dLbl>
          <c:idx val="0"/>
          <c:layout>
            <c:manualLayout>
              <c:x val="-4.0892388451443572E-2"/>
              <c:y val="3.44827586206893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gradFill rotWithShape="1">
            <a:gsLst>
              <a:gs pos="0">
                <a:schemeClr val="accent6">
                  <a:tint val="100000"/>
                  <a:shade val="100000"/>
                  <a:satMod val="129999"/>
                </a:scheme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dLbl>
          <c:idx val="0"/>
          <c:layout>
            <c:manualLayout>
              <c:x val="-4.0892388451443572E-2"/>
              <c:y val="3.44827586206893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gradFill rotWithShape="1">
            <a:gsLst>
              <a:gs pos="0">
                <a:schemeClr val="accent6">
                  <a:tint val="100000"/>
                  <a:shade val="100000"/>
                  <a:satMod val="129999"/>
                </a:schemeClr>
              </a:gs>
              <a:gs pos="100000">
                <a:schemeClr val="accent6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dLbl>
          <c:idx val="0"/>
          <c:layout>
            <c:manualLayout>
              <c:x val="-4.0892388451443572E-2"/>
              <c:y val="3.4482758620689338E-3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gradFill rotWithShape="1">
            <a:gsLst>
              <a:gs pos="0">
                <a:schemeClr val="accent2">
                  <a:tint val="100000"/>
                  <a:shade val="100000"/>
                  <a:satMod val="129999"/>
                </a:schemeClr>
              </a:gs>
              <a:gs pos="100000">
                <a:schemeClr val="accent2">
                  <a:tint val="50000"/>
                  <a:shade val="100000"/>
                  <a:satMod val="350000"/>
                </a:schemeClr>
              </a:gs>
            </a:gsLst>
            <a:lin ang="16200000" scaled="0"/>
          </a:gra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lt1">
                      <a:lumMod val="8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Sheet4!$B$2:$B$3</c:f>
              <c:strCache>
                <c:ptCount val="1"/>
                <c:pt idx="0">
                  <c:v>sector-specific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tint val="100000"/>
                    <a:shade val="100000"/>
                    <a:satMod val="129999"/>
                  </a:schemeClr>
                </a:gs>
                <a:gs pos="100000">
                  <a:schemeClr val="accent2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Sheet4!$A$4:$A$6</c:f>
              <c:strCache>
                <c:ptCount val="2"/>
                <c:pt idx="0">
                  <c:v>skill/competence</c:v>
                </c:pt>
                <c:pt idx="1">
                  <c:v>knowledge</c:v>
                </c:pt>
              </c:strCache>
            </c:strRef>
          </c:cat>
          <c:val>
            <c:numRef>
              <c:f>Sheet4!$B$4:$B$6</c:f>
              <c:numCache>
                <c:formatCode>General</c:formatCode>
                <c:ptCount val="2"/>
                <c:pt idx="0">
                  <c:v>243</c:v>
                </c:pt>
                <c:pt idx="1">
                  <c:v>114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D95-EE4F-97C6-1EA838AB60E5}"/>
            </c:ext>
          </c:extLst>
        </c:ser>
        <c:ser>
          <c:idx val="1"/>
          <c:order val="1"/>
          <c:tx>
            <c:strRef>
              <c:f>Sheet4!$C$2:$C$3</c:f>
              <c:strCache>
                <c:ptCount val="1"/>
                <c:pt idx="0">
                  <c:v>cross-sector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tint val="100000"/>
                    <a:shade val="100000"/>
                    <a:satMod val="129999"/>
                  </a:schemeClr>
                </a:gs>
                <a:gs pos="100000">
                  <a:schemeClr val="accent4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Sheet4!$A$4:$A$6</c:f>
              <c:strCache>
                <c:ptCount val="2"/>
                <c:pt idx="0">
                  <c:v>skill/competence</c:v>
                </c:pt>
                <c:pt idx="1">
                  <c:v>knowledge</c:v>
                </c:pt>
              </c:strCache>
            </c:strRef>
          </c:cat>
          <c:val>
            <c:numRef>
              <c:f>Sheet4!$C$4:$C$6</c:f>
              <c:numCache>
                <c:formatCode>General</c:formatCode>
                <c:ptCount val="2"/>
                <c:pt idx="0">
                  <c:v>115</c:v>
                </c:pt>
                <c:pt idx="1">
                  <c:v>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D95-EE4F-97C6-1EA838AB60E5}"/>
            </c:ext>
          </c:extLst>
        </c:ser>
        <c:ser>
          <c:idx val="2"/>
          <c:order val="2"/>
          <c:tx>
            <c:strRef>
              <c:f>Sheet4!$D$2:$D$3</c:f>
              <c:strCache>
                <c:ptCount val="1"/>
                <c:pt idx="0">
                  <c:v>occupation-specific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tint val="100000"/>
                    <a:shade val="100000"/>
                    <a:satMod val="129999"/>
                  </a:schemeClr>
                </a:gs>
                <a:gs pos="100000">
                  <a:schemeClr val="accent6"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-4.0892388451443572E-2"/>
                  <c:y val="3.448275862068933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D95-EE4F-97C6-1EA838AB60E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Sheet4!$A$4:$A$6</c:f>
              <c:strCache>
                <c:ptCount val="2"/>
                <c:pt idx="0">
                  <c:v>skill/competence</c:v>
                </c:pt>
                <c:pt idx="1">
                  <c:v>knowledge</c:v>
                </c:pt>
              </c:strCache>
            </c:strRef>
          </c:cat>
          <c:val>
            <c:numRef>
              <c:f>Sheet4!$D$4:$D$6</c:f>
              <c:numCache>
                <c:formatCode>General</c:formatCode>
                <c:ptCount val="2"/>
                <c:pt idx="0">
                  <c:v>67</c:v>
                </c:pt>
                <c:pt idx="1">
                  <c:v>17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9D95-EE4F-97C6-1EA838AB60E5}"/>
            </c:ext>
          </c:extLst>
        </c:ser>
        <c:ser>
          <c:idx val="3"/>
          <c:order val="3"/>
          <c:tx>
            <c:strRef>
              <c:f>Sheet4!$E$2:$E$3</c:f>
              <c:strCache>
                <c:ptCount val="1"/>
                <c:pt idx="0">
                  <c:v>transversal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60000"/>
                    <a:tint val="100000"/>
                    <a:shade val="100000"/>
                    <a:satMod val="129999"/>
                  </a:schemeClr>
                </a:gs>
                <a:gs pos="100000">
                  <a:schemeClr val="accent2">
                    <a:lumMod val="60000"/>
                    <a:tint val="50000"/>
                    <a:shade val="100000"/>
                    <a:satMod val="350000"/>
                  </a:schemeClr>
                </a:gs>
              </a:gsLst>
              <a:lin ang="162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lt1">
                        <a:lumMod val="8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95000"/>
                          <a:alpha val="54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Sheet4!$A$4:$A$6</c:f>
              <c:strCache>
                <c:ptCount val="2"/>
                <c:pt idx="0">
                  <c:v>skill/competence</c:v>
                </c:pt>
                <c:pt idx="1">
                  <c:v>knowledge</c:v>
                </c:pt>
              </c:strCache>
            </c:strRef>
          </c:cat>
          <c:val>
            <c:numRef>
              <c:f>Sheet4!$E$4:$E$6</c:f>
              <c:numCache>
                <c:formatCode>General</c:formatCode>
                <c:ptCount val="2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D95-EE4F-97C6-1EA838AB60E5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15"/>
        <c:overlap val="-20"/>
        <c:axId val="463533183"/>
        <c:axId val="437782271"/>
      </c:barChart>
      <c:catAx>
        <c:axId val="4635331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lt1">
                <a:lumMod val="95000"/>
                <a:alpha val="54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437782271"/>
        <c:crosses val="autoZero"/>
        <c:auto val="1"/>
        <c:lblAlgn val="ctr"/>
        <c:lblOffset val="100"/>
        <c:noMultiLvlLbl val="0"/>
      </c:catAx>
      <c:valAx>
        <c:axId val="43778227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lt1">
                  <a:lumMod val="95000"/>
                  <a:alpha val="10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lt1">
                    <a:lumMod val="8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BE"/>
          </a:p>
        </c:txPr>
        <c:crossAx val="46353318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lt1">
                  <a:lumMod val="8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dk1">
            <a:lumMod val="65000"/>
            <a:lumOff val="35000"/>
          </a:schemeClr>
        </a:gs>
        <a:gs pos="100000">
          <a:schemeClr val="dk1">
            <a:lumMod val="85000"/>
            <a:lumOff val="15000"/>
          </a:schemeClr>
        </a:gs>
      </a:gsLst>
      <a:path path="circle">
        <a:fillToRect l="50000" t="50000" r="50000" b="50000"/>
      </a:path>
      <a:tileRect/>
    </a:gradFill>
    <a:ln>
      <a:noFill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[Africa_green_v1_Analysis ECB 08May2026.xlsx]2.% Green Skills by Category!PivotTable4</c:name>
    <c:fmtId val="9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Lightcast Green Skills by Category</a:t>
            </a:r>
          </a:p>
          <a:p>
            <a:pPr>
              <a:defRPr/>
            </a:pPr>
            <a:r>
              <a:rPr lang="en-US"/>
              <a:t>Total: 279 green skills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2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3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4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5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6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7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8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9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0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1"/>
        <c:spPr>
          <a:solidFill>
            <a:schemeClr val="accent1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'2.% Green Skills by Category'!$C$2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6562-5241-A550-389A6D2A092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6562-5241-A550-389A6D2A092A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6562-5241-A550-389A6D2A092A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6562-5241-A550-389A6D2A092A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6562-5241-A550-389A6D2A092A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562-5241-A550-389A6D2A092A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6562-5241-A550-389A6D2A092A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6562-5241-A550-389A6D2A092A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6562-5241-A550-389A6D2A092A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6562-5241-A550-389A6D2A092A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5-6562-5241-A550-389A6D2A092A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7-6562-5241-A550-389A6D2A092A}"/>
              </c:ext>
            </c:extLst>
          </c:dPt>
          <c:dPt>
            <c:idx val="12"/>
            <c:bubble3D val="0"/>
            <c:spPr>
              <a:solidFill>
                <a:schemeClr val="accent1">
                  <a:lumMod val="80000"/>
                  <a:lumOff val="2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9-6562-5241-A550-389A6D2A092A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'2.% Green Skills by Category'!$B$3:$B$16</c:f>
              <c:strCache>
                <c:ptCount val="13"/>
                <c:pt idx="0">
                  <c:v>Energy Management</c:v>
                </c:pt>
                <c:pt idx="1">
                  <c:v>Environmental Regulations</c:v>
                </c:pt>
                <c:pt idx="2">
                  <c:v>Environmental Engineering and Restoration</c:v>
                </c:pt>
                <c:pt idx="3">
                  <c:v>Solar Energy</c:v>
                </c:pt>
                <c:pt idx="4">
                  <c:v>Waste Management</c:v>
                </c:pt>
                <c:pt idx="5">
                  <c:v>Conservation</c:v>
                </c:pt>
                <c:pt idx="6">
                  <c:v>Air Quality and Emissions</c:v>
                </c:pt>
                <c:pt idx="7">
                  <c:v>Energy Efficiency</c:v>
                </c:pt>
                <c:pt idx="8">
                  <c:v>Nuclear Energy</c:v>
                </c:pt>
                <c:pt idx="9">
                  <c:v>Clean Energy</c:v>
                </c:pt>
                <c:pt idx="10">
                  <c:v>Wind Energy</c:v>
                </c:pt>
                <c:pt idx="11">
                  <c:v>Climate Change</c:v>
                </c:pt>
                <c:pt idx="12">
                  <c:v>Water Energy</c:v>
                </c:pt>
              </c:strCache>
            </c:strRef>
          </c:cat>
          <c:val>
            <c:numRef>
              <c:f>'2.% Green Skills by Category'!$C$3:$C$16</c:f>
              <c:numCache>
                <c:formatCode>General</c:formatCode>
                <c:ptCount val="13"/>
                <c:pt idx="0">
                  <c:v>39</c:v>
                </c:pt>
                <c:pt idx="1">
                  <c:v>31</c:v>
                </c:pt>
                <c:pt idx="2">
                  <c:v>31</c:v>
                </c:pt>
                <c:pt idx="3">
                  <c:v>28</c:v>
                </c:pt>
                <c:pt idx="4">
                  <c:v>25</c:v>
                </c:pt>
                <c:pt idx="5">
                  <c:v>24</c:v>
                </c:pt>
                <c:pt idx="6">
                  <c:v>24</c:v>
                </c:pt>
                <c:pt idx="7">
                  <c:v>21</c:v>
                </c:pt>
                <c:pt idx="8">
                  <c:v>17</c:v>
                </c:pt>
                <c:pt idx="9">
                  <c:v>16</c:v>
                </c:pt>
                <c:pt idx="10">
                  <c:v>9</c:v>
                </c:pt>
                <c:pt idx="11">
                  <c:v>9</c:v>
                </c:pt>
                <c:pt idx="1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A-6562-5241-A550-389A6D2A092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6">
          <a:lumMod val="75000"/>
        </a:schemeClr>
      </a:solidFill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[O*Net Green Occupations.xlsx]Table!PivotTable1</c:name>
    <c:fmtId val="7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O*Net:</a:t>
            </a:r>
            <a:r>
              <a:rPr lang="en-US" baseline="0"/>
              <a:t> Green occupations</a:t>
            </a:r>
            <a:endParaRPr lang="en-US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ivotFmts>
      <c:pivotFmt>
        <c:idx val="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circle"/>
          <c:size val="6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2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3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4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6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7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8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  <c:marker>
          <c:symbol val="none"/>
        </c:marker>
        <c:dLbl>
          <c:idx val="0"/>
          <c:spPr>
            <a:pattFill prst="pct75">
              <a:fgClr>
                <a:sysClr val="windowText" lastClr="000000">
                  <a:lumMod val="75000"/>
                  <a:lumOff val="25000"/>
                </a:sysClr>
              </a:fgClr>
              <a:bgClr>
                <a:sysClr val="windowText" lastClr="000000">
                  <a:lumMod val="65000"/>
                  <a:lumOff val="35000"/>
                </a:sysClr>
              </a:bgClr>
            </a:patt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000" b="1" i="0" u="none" strike="noStrike" kern="1200" baseline="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pPr>
              <a:endParaRPr lang="en-BE"/>
            </a:p>
          </c:txPr>
          <c:dLblPos val="ctr"/>
          <c:showLegendKey val="0"/>
          <c:showVal val="0"/>
          <c:showCatName val="0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0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  <c:pivotFmt>
        <c:idx val="11"/>
        <c:spPr>
          <a:solidFill>
            <a:schemeClr val="accent2"/>
          </a:solidFill>
          <a:ln>
            <a:noFill/>
          </a:ln>
          <a:effectLst>
            <a:outerShdw blurRad="254000" sx="102000" sy="102000" algn="ctr" rotWithShape="0">
              <a:prstClr val="black">
                <a:alpha val="20000"/>
              </a:prstClr>
            </a:outerShdw>
          </a:effectLst>
        </c:spPr>
      </c:pivotFmt>
    </c:pivotFmts>
    <c:plotArea>
      <c:layout/>
      <c:pieChart>
        <c:varyColors val="1"/>
        <c:ser>
          <c:idx val="0"/>
          <c:order val="0"/>
          <c:tx>
            <c:strRef>
              <c:f>Table!$B$2</c:f>
              <c:strCache>
                <c:ptCount val="1"/>
                <c:pt idx="0">
                  <c:v>Total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367-DF46-9D13-9795D0E43145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367-DF46-9D13-9795D0E43145}"/>
              </c:ext>
            </c:extLst>
          </c:dPt>
          <c:dPt>
            <c:idx val="2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367-DF46-9D13-9795D0E43145}"/>
              </c:ext>
            </c:extLst>
          </c:dPt>
          <c:dLbls>
            <c:spPr>
              <a:pattFill prst="pct75">
                <a:fgClr>
                  <a:sysClr val="windowText" lastClr="000000">
                    <a:lumMod val="75000"/>
                    <a:lumOff val="25000"/>
                  </a:sysClr>
                </a:fgClr>
                <a:bgClr>
                  <a:sysClr val="windowText" lastClr="000000">
                    <a:lumMod val="65000"/>
                    <a:lumOff val="35000"/>
                  </a:sys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BE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Table!$A$3:$A$6</c:f>
              <c:strCache>
                <c:ptCount val="3"/>
                <c:pt idx="0">
                  <c:v>Green New &amp; Emerging</c:v>
                </c:pt>
                <c:pt idx="1">
                  <c:v>Green Increased Demand</c:v>
                </c:pt>
                <c:pt idx="2">
                  <c:v>Green Enhanced Skills</c:v>
                </c:pt>
              </c:strCache>
            </c:strRef>
          </c:cat>
          <c:val>
            <c:numRef>
              <c:f>Table!$B$3:$B$6</c:f>
              <c:numCache>
                <c:formatCode>General</c:formatCode>
                <c:ptCount val="3"/>
                <c:pt idx="0">
                  <c:v>78</c:v>
                </c:pt>
                <c:pt idx="1">
                  <c:v>64</c:v>
                </c:pt>
                <c:pt idx="2">
                  <c:v>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367-DF46-9D13-9795D0E43145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BE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accent6">
          <a:lumMod val="75000"/>
        </a:schemeClr>
      </a:solidFill>
      <a:round/>
    </a:ln>
    <a:effectLst/>
  </c:spPr>
  <c:txPr>
    <a:bodyPr/>
    <a:lstStyle/>
    <a:p>
      <a:pPr>
        <a:defRPr/>
      </a:pPr>
      <a:endParaRPr lang="en-BE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2">
  <cs:axisTitle>
    <cs:lnRef idx="0"/>
    <cs:fillRef idx="0"/>
    <cs:effectRef idx="0"/>
    <cs:fontRef idx="minor">
      <a:schemeClr val="lt1">
        <a:lumMod val="85000"/>
      </a:schemeClr>
    </cs:fontRef>
    <cs:defRPr sz="900" b="1" kern="1200" cap="all"/>
  </cs:axisTitle>
  <cs:category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dk1">
              <a:lumMod val="65000"/>
              <a:lumOff val="35000"/>
            </a:schemeClr>
          </a:gs>
          <a:gs pos="100000">
            <a:schemeClr val="dk1">
              <a:lumMod val="85000"/>
              <a:lumOff val="15000"/>
            </a:schemeClr>
          </a:gs>
        </a:gsLst>
        <a:path path="circle">
          <a:fillToRect l="50000" t="50000" r="50000" b="50000"/>
        </a:path>
        <a:tileRect/>
      </a:gradFill>
    </cs:spPr>
    <cs:defRPr sz="1000" kern="1200"/>
  </cs:chartArea>
  <cs:dataLabel>
    <cs:lnRef idx="0"/>
    <cs:fillRef idx="0"/>
    <cs:effectRef idx="0"/>
    <cs:fontRef idx="minor">
      <a:schemeClr val="lt1">
        <a:lumMod val="8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lt1">
        <a:lumMod val="85000"/>
      </a:schemeClr>
    </cs:fontRef>
    <cs:spPr>
      <a:ln w="9525">
        <a:solidFill>
          <a:schemeClr val="lt1">
            <a:lumMod val="95000"/>
            <a:alpha val="54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>
        <a:solidFill>
          <a:schemeClr val="lt1">
            <a:lumMod val="95000"/>
            <a:alpha val="54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5000"/>
            <a:alpha val="10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>
        <a:solidFill>
          <a:schemeClr val="lt1">
            <a:lumMod val="95000"/>
            <a:alpha val="5000"/>
          </a:schemeClr>
        </a:solidFill>
      </a:ln>
    </cs:spPr>
  </cs:gridlineMinor>
  <cs:hiLo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1"/>
    </cs:fontRef>
    <cs:spPr>
      <a:ln w="9525">
        <a:solidFill>
          <a:schemeClr val="lt1">
            <a:lumMod val="95000"/>
            <a:alpha val="54000"/>
          </a:schemeClr>
        </a:solidFill>
      </a:ln>
    </cs:spPr>
  </cs:leaderLine>
  <cs:legend>
    <cs:lnRef idx="0"/>
    <cs:fillRef idx="0"/>
    <cs:effectRef idx="0"/>
    <cs:fontRef idx="minor">
      <a:schemeClr val="lt1">
        <a:lumMod val="85000"/>
      </a:schemeClr>
    </cs:fontRef>
    <cs:defRPr sz="900" kern="1200"/>
  </cs:legend>
  <cs:plotArea>
    <cs:lnRef idx="0"/>
    <cs:fillRef idx="0"/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lt1">
        <a:lumMod val="85000"/>
      </a:schemeClr>
    </cs:fontRef>
    <cs:spPr>
      <a:ln w="12700" cap="flat" cmpd="sng" algn="ctr">
        <a:solidFill>
          <a:schemeClr val="lt1">
            <a:lumMod val="95000"/>
            <a:alpha val="54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lt1"/>
    </cs:fontRef>
    <cs:spPr>
      <a:ln w="9525" cap="flat" cmpd="sng" algn="ctr">
        <a:solidFill>
          <a:schemeClr val="lt1">
            <a:lumMod val="95000"/>
            <a:alpha val="54000"/>
          </a:schemeClr>
        </a:solidFill>
        <a:round/>
      </a:ln>
    </cs:spPr>
  </cs:seriesLine>
  <cs:title>
    <cs:lnRef idx="0"/>
    <cs:fillRef idx="0"/>
    <cs:effectRef idx="0"/>
    <cs:fontRef idx="minor">
      <a:schemeClr val="lt1">
        <a:lumMod val="95000"/>
      </a:schemeClr>
    </cs:fontRef>
    <cs:defRPr sz="1600" b="1" kern="1200" spc="100" baseline="0">
      <a:effectLst>
        <a:outerShdw blurRad="50800" dist="38100" dir="5400000" algn="t" rotWithShape="0">
          <a:prstClr val="black">
            <a:alpha val="40000"/>
          </a:prstClr>
        </a:outerShdw>
      </a:effectLst>
    </cs:defRPr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lt1">
        <a:lumMod val="8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>
        <a:solidFill>
          <a:schemeClr val="lt1">
            <a:lumMod val="95000"/>
            <a:alpha val="54000"/>
          </a:schemeClr>
        </a:solidFill>
      </a:ln>
    </cs:spPr>
  </cs:upBar>
  <cs:valueAxis>
    <cs:lnRef idx="0"/>
    <cs:fillRef idx="0"/>
    <cs:effectRef idx="0"/>
    <cs:fontRef idx="minor">
      <a:schemeClr val="lt1">
        <a:lumMod val="85000"/>
      </a:schemeClr>
    </cs:fontRef>
    <cs:defRPr sz="9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3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00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97DAA13-C6C5-4E19-B2F9-96BBBD3610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B3DB1D-BA19-47CC-9B9F-FD316D213BF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4D5590-C258-4D41-9E40-526241581F46}" type="datetimeFigureOut">
              <a:rPr lang="en-US" smtClean="0"/>
              <a:t>5/11/26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510A9-D610-43DA-B0F7-DF5E47EB165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5243E4-8A01-4DB2-9866-E6C3CCC02AB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87CE25-0607-4139-BDD9-DF982609D4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27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6FF68F5B-24CA-47A8-8E5A-3B4028F09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59528"/>
            <a:ext cx="12192000" cy="10871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73260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AD2A-C097-1532-0E8F-08FB4722A9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CE71E4-015F-B25F-D174-38BC60A00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BACA9-8592-B2BC-7F06-2CCA877A9AB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3BA4350-06E0-5C8A-D7DC-01C33A1C61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46813-FD5E-E26A-62EB-EF4B7AF1F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295C6E-C2AE-EFE4-5928-6B13B9FC5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1942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D9F0E2-5BB9-25B7-03C6-9673C49F0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E188E4F-63D6-E399-6912-F290AAD60F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1AC560-33B0-DAA2-E008-96370114A0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32B906-DAD8-FAC6-3BAE-EC8E3CCDC6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82731A-41DD-5D00-CC05-4663E093F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AFDB7-2FFB-2223-AA8A-95DFB7DD9C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64675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8A04FF-4F84-D819-A1BF-DFC68B8DB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D7C108-CA75-FDA6-F545-02CDBB79A4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550EF-9E67-43FC-D476-7E39A6C86F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90CEBA-EF4F-C5A8-B755-107AEBCC4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C7C2A-AB2E-925F-01E0-6C2E624E8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0817307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DAD5832-719E-1E5E-F439-AA64D803A8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3BB652-A43A-3DAD-6A12-71CAB0A8DE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0D6350-6A9B-BF35-0434-3841A3030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475A5F-FC42-842B-0949-BEFA5E058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C934DE-3AD5-F36B-B8BC-603357093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874741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812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98A47C-EA95-3FB1-6897-B4D653E7E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889A0CB-9EC3-3ECA-0232-DF24F52C84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9732AD-1902-9C99-EC12-AD2AE2727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0DF54-E7B9-2D7C-CD37-37CAF302F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9575D5-92F0-C5F5-6BF8-55098B352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01369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004EE1-F9DE-1724-E592-569188D80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9C92B9-2ECE-BCD5-8242-F372AE1ED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21FAA0-AF29-B971-9DDC-779A12491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B8D9E0-B372-B1AD-B4A8-093242158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DA6F19-B1C0-D978-949A-90E4EC5F1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856612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C590C3-F541-160C-FA42-4943BB444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08225B-224D-5955-5CEF-BB0C345D20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26EBAE-910A-A6DE-F294-498A23D14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79B730-2227-7AD9-B4AF-98A5E2BB1D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9968C3-FE17-CC89-1A26-1925B3DFB1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099189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62841-FBB9-213F-F475-B82A8D3892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9F2A9B-A414-05DC-0506-85F07F2AFE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1ECEF-2C06-807C-2CC8-85E89F590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F87620-B8DE-3064-E20F-38B162BB3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039C62-A0DF-320F-0D62-E09AEC00F0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3C1B66-9BF0-4CC1-848C-379B64106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06733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3CEAA-4C0C-2BF2-3B5C-A34FCECF0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41C8CD-8377-5864-E140-8E581AA976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38D80A-7F1C-4AD7-E954-4679436A5D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3507958-522D-393C-98B4-365F86363D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998E4B-3B85-D180-AE93-DE8F5DAFD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33EAEA-56C0-37F3-6986-70F7A0CC6E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C5873F5-9A69-F559-A5FD-02EA13ECB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8D094-680D-65E9-01E3-747858FB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643764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1AD5E-74E7-F2B1-43F8-E44FEF97C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69BB02-279E-2E4B-F93C-7AABD69C3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6A6F1F-22A1-AF92-9D28-960E35997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C1507D-590C-2337-FC27-6F121F827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12395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132A74D-47C7-E2ED-34AA-EA1E4BEAD0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6ED2EB-DA7D-5B5F-6BEF-583702F39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C0244-C80E-44A5-A1F1-689E463B7D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744437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4AC241-1A5F-4949-A4F6-CC342AEB46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516" y="2759528"/>
            <a:ext cx="10997739" cy="108717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3956890-975D-4707-BBFA-C423386F90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5348929"/>
            <a:ext cx="12192000" cy="150907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48E346C-A892-412F-9B14-C8AC68A4246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221" t="11563" r="4978" b="13270"/>
          <a:stretch/>
        </p:blipFill>
        <p:spPr>
          <a:xfrm>
            <a:off x="1447801" y="0"/>
            <a:ext cx="4648199" cy="14290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DF9D2C2-BAAA-450F-8D50-7700A00E6539}"/>
              </a:ext>
            </a:extLst>
          </p:cNvPr>
          <p:cNvSpPr txBox="1"/>
          <p:nvPr userDrawn="1"/>
        </p:nvSpPr>
        <p:spPr>
          <a:xfrm>
            <a:off x="11255493" y="6551164"/>
            <a:ext cx="99418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2026 KNQA</a:t>
            </a:r>
          </a:p>
        </p:txBody>
      </p:sp>
    </p:spTree>
    <p:extLst>
      <p:ext uri="{BB962C8B-B14F-4D97-AF65-F5344CB8AC3E}">
        <p14:creationId xmlns:p14="http://schemas.microsoft.com/office/powerpoint/2010/main" val="3215910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5000" b="1" kern="1200">
          <a:solidFill>
            <a:schemeClr val="accent1">
              <a:lumMod val="50000"/>
            </a:schemeClr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BFBC74-DA5E-44A1-837B-C785ADD954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1" t="11563" r="4978" b="13270"/>
          <a:stretch/>
        </p:blipFill>
        <p:spPr>
          <a:xfrm>
            <a:off x="1447800" y="0"/>
            <a:ext cx="4648199" cy="142900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A0780D1-A3E5-48F0-BC15-DF7B0CE44EA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5348929"/>
            <a:ext cx="12192000" cy="150907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7931E82-EDE4-4134-9CE7-44D1BF31E89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5497" y="2146751"/>
            <a:ext cx="2114550" cy="205890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C70A900-813B-4620-920B-A5FDA1F1564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1951" y="1894114"/>
            <a:ext cx="2118496" cy="224622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56283AA-B535-4FCD-AE32-5747675F49D8}"/>
              </a:ext>
            </a:extLst>
          </p:cNvPr>
          <p:cNvSpPr txBox="1"/>
          <p:nvPr userDrawn="1"/>
        </p:nvSpPr>
        <p:spPr>
          <a:xfrm>
            <a:off x="5427386" y="2146494"/>
            <a:ext cx="1337226" cy="186204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500" b="1" dirty="0">
                <a:solidFill>
                  <a:schemeClr val="accent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&amp;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E4D879-DAB4-4C09-BC69-1AEE701D413F}"/>
              </a:ext>
            </a:extLst>
          </p:cNvPr>
          <p:cNvSpPr txBox="1"/>
          <p:nvPr userDrawn="1"/>
        </p:nvSpPr>
        <p:spPr>
          <a:xfrm>
            <a:off x="5395326" y="5025764"/>
            <a:ext cx="14013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500" b="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© 2026 KNQA</a:t>
            </a:r>
          </a:p>
        </p:txBody>
      </p:sp>
    </p:spTree>
    <p:extLst>
      <p:ext uri="{BB962C8B-B14F-4D97-AF65-F5344CB8AC3E}">
        <p14:creationId xmlns:p14="http://schemas.microsoft.com/office/powerpoint/2010/main" val="31585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5182B0-6186-4817-90B6-B13CDD2690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AB879E-70C6-78FD-4F6D-54C910161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9B5FF0-72C6-01A6-59CE-EF7A260E062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05DE78-AF15-A249-8180-43E964681AC9}" type="datetimeFigureOut">
              <a:rPr lang="en-BE" smtClean="0"/>
              <a:t>11/05/2026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0F202-9845-D29D-B3D6-87F6FC8547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BA41B1-EC4A-5D91-E2E1-5BA627BEC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360D5-5396-1543-9B39-0AB6DA1FA7F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779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30.jpeg"/><Relationship Id="rId7" Type="http://schemas.openxmlformats.org/officeDocument/2006/relationships/image" Target="../media/image34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8A9AA42-71DB-40F6-B627-1080D64867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18229" y="1505243"/>
            <a:ext cx="6747801" cy="3756074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en-US" sz="4400" u="sng" dirty="0"/>
              <a:t>Session 7</a:t>
            </a:r>
            <a:r>
              <a:rPr lang="en-US" sz="4400" dirty="0"/>
              <a:t>:</a:t>
            </a:r>
            <a:br>
              <a:rPr lang="en-US" sz="4400" dirty="0"/>
            </a:br>
            <a:r>
              <a:rPr lang="en-US" sz="4400" dirty="0"/>
              <a:t>Greening Qualifications and </a:t>
            </a:r>
            <a:br>
              <a:rPr lang="en-US" sz="4400" dirty="0"/>
            </a:br>
            <a:r>
              <a:rPr lang="en-US" sz="4400" dirty="0"/>
              <a:t>Harnessing AI for Future-Ready Skills</a:t>
            </a:r>
            <a:br>
              <a:rPr lang="en-US" dirty="0"/>
            </a:br>
            <a:br>
              <a:rPr lang="en-US" dirty="0"/>
            </a:br>
            <a:r>
              <a:rPr lang="en-US" sz="2800" dirty="0"/>
              <a:t>14</a:t>
            </a:r>
            <a:r>
              <a:rPr lang="en-US" sz="2800" baseline="30000" dirty="0"/>
              <a:t>th</a:t>
            </a:r>
            <a:r>
              <a:rPr lang="en-US" sz="2800" dirty="0"/>
              <a:t> May 2026</a:t>
            </a:r>
            <a:br>
              <a:rPr lang="en-US" dirty="0"/>
            </a:br>
            <a:r>
              <a:rPr lang="en-US" sz="2200" dirty="0"/>
              <a:t>Eduarda Castel-Branco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A78F58-63F3-C75E-6901-C66E5A3050F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30" y="3432517"/>
            <a:ext cx="2583766" cy="19378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C52B8F-7E10-B0FD-56DC-49DE678FEE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6030" y="1413803"/>
            <a:ext cx="2625970" cy="19694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6D970F9-A410-76F6-A8C7-60A93089B2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47" y="3467686"/>
            <a:ext cx="2776024" cy="190265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D5580C1-A921-8150-F807-CC08A097012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36" y="1473398"/>
            <a:ext cx="2771335" cy="196615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0D60EBE1-7064-4C87-3230-DF86C2D1F41A}"/>
              </a:ext>
            </a:extLst>
          </p:cNvPr>
          <p:cNvSpPr txBox="1"/>
          <p:nvPr/>
        </p:nvSpPr>
        <p:spPr>
          <a:xfrm>
            <a:off x="23447" y="3123028"/>
            <a:ext cx="2776023" cy="369332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BE" dirty="0">
                <a:solidFill>
                  <a:schemeClr val="accent6">
                    <a:lumMod val="20000"/>
                    <a:lumOff val="80000"/>
                  </a:schemeClr>
                </a:solidFill>
              </a:rPr>
              <a:t>Green skills education</a:t>
            </a:r>
          </a:p>
        </p:txBody>
      </p:sp>
    </p:spTree>
    <p:extLst>
      <p:ext uri="{BB962C8B-B14F-4D97-AF65-F5344CB8AC3E}">
        <p14:creationId xmlns:p14="http://schemas.microsoft.com/office/powerpoint/2010/main" val="217841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CE4B2F9-A406-6E54-ED29-049ED4DB93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62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6C0A59F-B8DA-21E4-1703-5C966CDFDB3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" r="-2" b="-2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51857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5B1DCB-77D7-11A1-341D-C26E365492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104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90BC4-F303-AC73-0567-6277CB00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1926"/>
            <a:ext cx="10515600" cy="621846"/>
          </a:xfrm>
        </p:spPr>
        <p:txBody>
          <a:bodyPr>
            <a:normAutofit fontScale="90000"/>
          </a:bodyPr>
          <a:lstStyle/>
          <a:p>
            <a:r>
              <a:rPr lang="en-BE" b="1" dirty="0"/>
              <a:t>Taxononies of Green Skills and Competences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76E9269D-3046-E9C3-A3BB-EBA0A3B0562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4690141"/>
              </p:ext>
            </p:extLst>
          </p:nvPr>
        </p:nvGraphicFramePr>
        <p:xfrm>
          <a:off x="248529" y="878878"/>
          <a:ext cx="5641590" cy="2322528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588339">
                  <a:extLst>
                    <a:ext uri="{9D8B030D-6E8A-4147-A177-3AD203B41FA5}">
                      <a16:colId xmlns:a16="http://schemas.microsoft.com/office/drawing/2014/main" val="3690850606"/>
                    </a:ext>
                  </a:extLst>
                </a:gridCol>
                <a:gridCol w="3053251">
                  <a:extLst>
                    <a:ext uri="{9D8B030D-6E8A-4147-A177-3AD203B41FA5}">
                      <a16:colId xmlns:a16="http://schemas.microsoft.com/office/drawing/2014/main" val="730731113"/>
                    </a:ext>
                  </a:extLst>
                </a:gridCol>
              </a:tblGrid>
              <a:tr h="336123">
                <a:tc>
                  <a:txBody>
                    <a:bodyPr/>
                    <a:lstStyle/>
                    <a:p>
                      <a:r>
                        <a:rPr lang="en-BE" dirty="0"/>
                        <a:t>Taxonomies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E" dirty="0"/>
                        <a:t>Skills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148478"/>
                  </a:ext>
                </a:extLst>
              </a:tr>
              <a:tr h="339026">
                <a:tc>
                  <a:txBody>
                    <a:bodyPr/>
                    <a:lstStyle/>
                    <a:p>
                      <a:r>
                        <a:rPr lang="en-BE" dirty="0"/>
                        <a:t>ESCO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E" dirty="0"/>
                        <a:t>629 green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68676126"/>
                  </a:ext>
                </a:extLst>
              </a:tr>
              <a:tr h="339026">
                <a:tc>
                  <a:txBody>
                    <a:bodyPr/>
                    <a:lstStyle/>
                    <a:p>
                      <a:r>
                        <a:rPr lang="en-BE" dirty="0"/>
                        <a:t>Lightcast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E" dirty="0"/>
                        <a:t>13 categories – 279 skills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864095"/>
                  </a:ext>
                </a:extLst>
              </a:tr>
              <a:tr h="585168">
                <a:tc>
                  <a:txBody>
                    <a:bodyPr/>
                    <a:lstStyle/>
                    <a:p>
                      <a:r>
                        <a:rPr lang="en-BE" dirty="0"/>
                        <a:t>Greenskills map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E" dirty="0"/>
                        <a:t>11 areas, 54 sub-areas, 243 green skills clusters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85410974"/>
                  </a:ext>
                </a:extLst>
              </a:tr>
              <a:tr h="585168">
                <a:tc>
                  <a:txBody>
                    <a:bodyPr/>
                    <a:lstStyle/>
                    <a:p>
                      <a:r>
                        <a:rPr lang="en-BE" dirty="0"/>
                        <a:t>World Economic Forum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BE" dirty="0"/>
                        <a:t>3 skills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09188303"/>
                  </a:ext>
                </a:extLst>
              </a:tr>
            </a:tbl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71549CBE-D653-7B7A-4B6F-CEE961411D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8170876"/>
              </p:ext>
            </p:extLst>
          </p:nvPr>
        </p:nvGraphicFramePr>
        <p:xfrm>
          <a:off x="145144" y="3456487"/>
          <a:ext cx="6090028" cy="32958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EB90DE6C-620F-7317-5B24-D0B6E30663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32729910"/>
              </p:ext>
            </p:extLst>
          </p:nvPr>
        </p:nvGraphicFramePr>
        <p:xfrm>
          <a:off x="6508652" y="1589260"/>
          <a:ext cx="5538204" cy="5180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300B1E90-8B5F-FB0F-9115-EE57983A1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5073548"/>
              </p:ext>
            </p:extLst>
          </p:nvPr>
        </p:nvGraphicFramePr>
        <p:xfrm>
          <a:off x="3730625" y="2627150"/>
          <a:ext cx="4730750" cy="3105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74AF355F-5774-7207-1D01-2A40EB5B524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5213300"/>
              </p:ext>
            </p:extLst>
          </p:nvPr>
        </p:nvGraphicFramePr>
        <p:xfrm>
          <a:off x="7824758" y="681374"/>
          <a:ext cx="3049567" cy="838200"/>
        </p:xfrm>
        <a:graphic>
          <a:graphicData uri="http://schemas.openxmlformats.org/drawingml/2006/table">
            <a:tbl>
              <a:tblPr>
                <a:tableStyleId>{93296810-A885-4BE3-A3E7-6D5BEEA58F35}</a:tableStyleId>
              </a:tblPr>
              <a:tblGrid>
                <a:gridCol w="3049567">
                  <a:extLst>
                    <a:ext uri="{9D8B030D-6E8A-4147-A177-3AD203B41FA5}">
                      <a16:colId xmlns:a16="http://schemas.microsoft.com/office/drawing/2014/main" val="231812370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GB" sz="1200" u="none" strike="noStrike" dirty="0">
                          <a:effectLst/>
                        </a:rPr>
                        <a:t>WEF: Green Skills</a:t>
                      </a:r>
                      <a:endParaRPr lang="en-GB" sz="1200" b="1" i="0" u="none" strike="noStrike" dirty="0">
                        <a:solidFill>
                          <a:srgbClr val="4EA72E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71802987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dirty="0">
                          <a:effectLst/>
                        </a:rPr>
                        <a:t>Environmental awareness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84165943"/>
                  </a:ext>
                </a:extLst>
              </a:tr>
              <a:tr h="203200"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dirty="0">
                          <a:effectLst/>
                        </a:rPr>
                        <a:t>Sustainable and efficient resource usage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5333664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171450" indent="-171450" algn="l" fontAlgn="b">
                        <a:buFont typeface="Arial" panose="020B0604020202020204" pitchFamily="34" charset="0"/>
                        <a:buChar char="•"/>
                      </a:pPr>
                      <a:r>
                        <a:rPr lang="en-GB" sz="1200" u="none" strike="noStrike" dirty="0">
                          <a:effectLst/>
                        </a:rPr>
                        <a:t>Adopting green technologies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93897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54556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Graphic spid="7" grpId="0">
        <p:bldAsOne/>
      </p:bldGraphic>
      <p:bldGraphic spid="3" grpId="0">
        <p:bldAsOne/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AE46102-4716-CEB9-D67C-C16639338FE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9152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10DE220-408C-6401-3258-70BD01ED9B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304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9606BAB-208A-D689-472B-84E7EBB0F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F744E7-2CFC-2790-C3CF-0F39432277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3" y="1258956"/>
            <a:ext cx="6003234" cy="492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1625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7345B28-A855-D107-2459-549FFF7991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585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AAAF2C5-3D88-66EE-D58C-7DC63E2812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916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382E0DD2-11DF-4411-A6ED-1182F51769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C5F3FA-3A90-01C6-8925-3E654E7D7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20292" y="115921"/>
            <a:ext cx="4428992" cy="2834036"/>
          </a:xfrm>
          <a:ln>
            <a:solidFill>
              <a:schemeClr val="accent6">
                <a:lumMod val="75000"/>
              </a:schemeClr>
            </a:solidFill>
          </a:ln>
        </p:spPr>
        <p:txBody>
          <a:bodyPr>
            <a:noAutofit/>
          </a:bodyPr>
          <a:lstStyle/>
          <a:p>
            <a:r>
              <a:rPr lang="en-BE" sz="3400" b="1" dirty="0">
                <a:solidFill>
                  <a:schemeClr val="accent6">
                    <a:lumMod val="75000"/>
                  </a:schemeClr>
                </a:solidFill>
              </a:rPr>
              <a:t>Green skills education: science, indigenous knowledge, culture, innovation, creativity, community, agency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690164E-2069-11E0-AD6D-06F02210BF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31" r="4809" b="-3"/>
          <a:stretch>
            <a:fillRect/>
          </a:stretch>
        </p:blipFill>
        <p:spPr>
          <a:xfrm>
            <a:off x="5158821" y="14114"/>
            <a:ext cx="2496269" cy="234148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4F725491-DD85-E23D-80F3-C52A2419E3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040" b="-3"/>
          <a:stretch>
            <a:fillRect/>
          </a:stretch>
        </p:blipFill>
        <p:spPr>
          <a:xfrm>
            <a:off x="2579410" y="-2446"/>
            <a:ext cx="2496269" cy="2341484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AD46D03-F8E1-311F-08A2-22EBB08A7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09" r="3331" b="-3"/>
          <a:stretch>
            <a:fillRect/>
          </a:stretch>
        </p:blipFill>
        <p:spPr>
          <a:xfrm>
            <a:off x="43474" y="14114"/>
            <a:ext cx="2496269" cy="234148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12931-F796-31D1-5891-CD4ED99E0C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" b="17633"/>
          <a:stretch>
            <a:fillRect/>
          </a:stretch>
        </p:blipFill>
        <p:spPr>
          <a:xfrm>
            <a:off x="3714" y="2400151"/>
            <a:ext cx="3425727" cy="211636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42DF25F-D217-BD2E-BA71-1B331051CAF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01" r="-5" b="-5"/>
          <a:stretch>
            <a:fillRect/>
          </a:stretch>
        </p:blipFill>
        <p:spPr>
          <a:xfrm>
            <a:off x="-2" y="4561072"/>
            <a:ext cx="3425727" cy="22969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C4684E9-73C9-E687-C3BB-B93FE9DE53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51" r="2" b="893"/>
          <a:stretch>
            <a:fillRect/>
          </a:stretch>
        </p:blipFill>
        <p:spPr>
          <a:xfrm>
            <a:off x="3506267" y="2400151"/>
            <a:ext cx="3996536" cy="445785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ABBC676-6CC8-A495-CEFC-A67C4AF0B36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9629" y="3190358"/>
            <a:ext cx="4569655" cy="3427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3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C6991-66EC-3066-A07B-FE708605F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6321"/>
            <a:ext cx="9244361" cy="543113"/>
          </a:xfrm>
        </p:spPr>
        <p:txBody>
          <a:bodyPr>
            <a:normAutofit fontScale="90000"/>
          </a:bodyPr>
          <a:lstStyle/>
          <a:p>
            <a:r>
              <a:rPr lang="en-BE" b="1" dirty="0">
                <a:solidFill>
                  <a:schemeClr val="accent1"/>
                </a:solidFill>
              </a:rPr>
              <a:t>Twin transition Green-AI: No regret Moves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38A7BB-477D-83C7-8E3E-B329AB8160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9394" y="955917"/>
            <a:ext cx="11414234" cy="5849270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5420AB4-E1E8-2BF4-43FB-D8B17AB8C9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9932" y="0"/>
            <a:ext cx="3062068" cy="915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9293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9077C0-E121-45E0-36F2-F02BADD650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955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E131796-5CB0-9317-568C-A4E80AF4A9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53"/>
          <a:stretch>
            <a:fillRect/>
          </a:stretch>
        </p:blipFill>
        <p:spPr>
          <a:xfrm>
            <a:off x="-6588" y="10"/>
            <a:ext cx="12198588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2647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237B497-3A39-C38C-67C2-A0A600B96C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980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722B2DD-E14D-4972-9D98-5D6E61B1B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CFB124C-4B0C-4A81-8633-17257B1516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82006" y="569844"/>
            <a:ext cx="8427988" cy="5649981"/>
          </a:xfrm>
          <a:prstGeom prst="rect">
            <a:avLst/>
          </a:prstGeom>
          <a:ln>
            <a:noFill/>
          </a:ln>
          <a:effectLst>
            <a:outerShdw blurRad="317500" dist="317500" dir="7140000" sx="95000" sy="95000" algn="t" rotWithShape="0">
              <a:srgbClr val="000000">
                <a:alpha val="2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5D2EDC7-38D4-FE81-5DD4-70EC1E329E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62"/>
          <a:stretch>
            <a:fillRect/>
          </a:stretch>
        </p:blipFill>
        <p:spPr>
          <a:xfrm>
            <a:off x="84406" y="38359"/>
            <a:ext cx="12023188" cy="6781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3407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AA3923-46D4-2DCC-AC78-725604E5F4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370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9DC4DEC-98AE-D61D-5B83-C09595A1BC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627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3349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CAEE3-6392-2FDB-D459-BD3B5D84A8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01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nt">
            <a:extLst>
              <a:ext uri="{FF2B5EF4-FFF2-40B4-BE49-F238E27FC236}">
                <a16:creationId xmlns:a16="http://schemas.microsoft.com/office/drawing/2014/main" id="{D380959B-464C-9ED8-C9EB-AB6FC997C1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25448" y="8300"/>
            <a:ext cx="10966551" cy="68497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6B83858-ED7D-57B6-6CAA-83168807C4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1416415" cy="6858000"/>
          </a:xfrm>
          <a:prstGeom prst="rect">
            <a:avLst/>
          </a:prstGeom>
          <a:ln>
            <a:noFill/>
          </a:ln>
          <a:effectLst>
            <a:outerShdw blurRad="317500" dist="127000" dir="2400000" sx="95000" sy="95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97FFD4-A8B9-3D4D-1623-7BE467E46A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4102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190500" dist="139700" dir="300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4">
            <a:extLst>
              <a:ext uri="{FF2B5EF4-FFF2-40B4-BE49-F238E27FC236}">
                <a16:creationId xmlns:a16="http://schemas.microsoft.com/office/drawing/2014/main" id="{2AA24DE6-BA34-3C2E-06F5-5954DB83E4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1" r="-1" b="-1"/>
          <a:stretch>
            <a:fillRect/>
          </a:stretch>
        </p:blipFill>
        <p:spPr>
          <a:xfrm>
            <a:off x="226378" y="1355471"/>
            <a:ext cx="3132130" cy="3970291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73F14B3-D90C-9068-E924-AA8AB0A48D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4887" y="967044"/>
            <a:ext cx="3236044" cy="5420568"/>
          </a:xfrm>
          <a:ln>
            <a:solidFill>
              <a:schemeClr val="accent6">
                <a:lumMod val="75000"/>
              </a:schemeClr>
            </a:solidFill>
          </a:ln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C00000"/>
                </a:solidFill>
              </a:rPr>
              <a:t>Themes of the AI Index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Research and Development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Technical Performance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Responsible AI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Economy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Science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Medicine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Education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Policy and Governance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200" dirty="0"/>
              <a:t>Public Opinion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16B300-9C28-D28D-DF3E-A0E2BDA5E84C}"/>
              </a:ext>
            </a:extLst>
          </p:cNvPr>
          <p:cNvSpPr txBox="1"/>
          <p:nvPr/>
        </p:nvSpPr>
        <p:spPr>
          <a:xfrm>
            <a:off x="226376" y="133729"/>
            <a:ext cx="116237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BE" sz="2000" b="1" dirty="0">
                <a:solidFill>
                  <a:schemeClr val="accent6">
                    <a:lumMod val="75000"/>
                  </a:schemeClr>
                </a:solidFill>
              </a:rPr>
              <a:t>Trends and issues globally and by sector: NEW - AI Index by Stanford University Human Centered-AI </a:t>
            </a:r>
          </a:p>
        </p:txBody>
      </p:sp>
      <p:sp>
        <p:nvSpPr>
          <p:cNvPr id="10" name="Content Placeholder 11">
            <a:extLst>
              <a:ext uri="{FF2B5EF4-FFF2-40B4-BE49-F238E27FC236}">
                <a16:creationId xmlns:a16="http://schemas.microsoft.com/office/drawing/2014/main" id="{461DC370-ABD4-6249-0B14-4BE6B5AAA7BB}"/>
              </a:ext>
            </a:extLst>
          </p:cNvPr>
          <p:cNvSpPr txBox="1">
            <a:spLocks/>
          </p:cNvSpPr>
          <p:nvPr/>
        </p:nvSpPr>
        <p:spPr>
          <a:xfrm>
            <a:off x="7047307" y="623292"/>
            <a:ext cx="5037602" cy="6226408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b="1" dirty="0">
                <a:solidFill>
                  <a:srgbClr val="C00000"/>
                </a:solidFill>
              </a:rPr>
              <a:t>15 Takeaways, including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AI capability </a:t>
            </a:r>
            <a:r>
              <a:rPr lang="en-GB" sz="1500" dirty="0"/>
              <a:t>is not plateauing. It is accelerating and reaching more people than ever. Industry produced over 90% of notable frontier models in 2025, and several of those models now meet or exceed human baselines on PhD-level science questions, multimodal reasoning, and competition mathematics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Responsible AI </a:t>
            </a:r>
            <a:r>
              <a:rPr lang="en-GB" sz="1500" dirty="0"/>
              <a:t>is not keeping pace with AI capability, with safety benchmarks lagging and incidents rising sharply.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AI adoption – much faster spread that PC and Internet. </a:t>
            </a:r>
            <a:r>
              <a:rPr lang="en-GB" sz="1500" dirty="0"/>
              <a:t>AI spread- historic speed, and consumers are deriving value from tools they often access for free. Generative AI reached 53% population adoption within three years (2022-2025).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Formal education </a:t>
            </a:r>
            <a:r>
              <a:rPr lang="en-GB" sz="1500" dirty="0"/>
              <a:t>is lagging behind AI, but people are learning AI skills at every stage of life.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AI sovereignty </a:t>
            </a:r>
            <a:r>
              <a:rPr lang="en-GB" sz="1500" dirty="0"/>
              <a:t>is becoming a defining feature of national policy, but capabilities remain uneven, even as open-source development helps to redistribute who participates. National AI strategies expanding, esp. in developing countries.</a:t>
            </a:r>
          </a:p>
          <a:p>
            <a:r>
              <a:rPr lang="en-GB" sz="1500" b="1" dirty="0">
                <a:solidFill>
                  <a:srgbClr val="C00000"/>
                </a:solidFill>
              </a:rPr>
              <a:t>Public trust</a:t>
            </a:r>
            <a:r>
              <a:rPr lang="en-GB" sz="1500" dirty="0"/>
              <a:t>: AI experts and the public have very different perspectives on the technology’s future, and global trust in institutions to manage AI is fragmented. </a:t>
            </a:r>
          </a:p>
        </p:txBody>
      </p:sp>
    </p:spTree>
    <p:extLst>
      <p:ext uri="{BB962C8B-B14F-4D97-AF65-F5344CB8AC3E}">
        <p14:creationId xmlns:p14="http://schemas.microsoft.com/office/powerpoint/2010/main" val="33630619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2F0D49-387B-BFA1-9391-CBA84C140B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750752"/>
          </a:xfrm>
        </p:spPr>
        <p:txBody>
          <a:bodyPr>
            <a:normAutofit fontScale="90000"/>
          </a:bodyPr>
          <a:lstStyle/>
          <a:p>
            <a:pPr algn="ctr"/>
            <a:r>
              <a:rPr lang="en-GB" sz="3600" b="1" dirty="0">
                <a:solidFill>
                  <a:srgbClr val="C00000"/>
                </a:solidFill>
              </a:rPr>
              <a:t>Demand for AI-linked roles and skills grows significantly</a:t>
            </a:r>
            <a:endParaRPr lang="en-BE" sz="3600" b="1" dirty="0">
              <a:solidFill>
                <a:srgbClr val="C00000"/>
              </a:solidFill>
            </a:endParaRPr>
          </a:p>
        </p:txBody>
      </p:sp>
      <p:pic>
        <p:nvPicPr>
          <p:cNvPr id="5" name="Content Placeholder 4" descr="A graph of a job&#10;&#10;AI-generated content may be incorrect.">
            <a:extLst>
              <a:ext uri="{FF2B5EF4-FFF2-40B4-BE49-F238E27FC236}">
                <a16:creationId xmlns:a16="http://schemas.microsoft.com/office/drawing/2014/main" id="{DDC5D068-85B1-F756-AF84-FCB28FF7E9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784" y="654627"/>
            <a:ext cx="11737298" cy="6070721"/>
          </a:xfrm>
        </p:spPr>
      </p:pic>
    </p:spTree>
    <p:extLst>
      <p:ext uri="{BB962C8B-B14F-4D97-AF65-F5344CB8AC3E}">
        <p14:creationId xmlns:p14="http://schemas.microsoft.com/office/powerpoint/2010/main" val="1559308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CABBE-7F26-7864-3B36-F1C7AA3C25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704"/>
            <a:ext cx="10515600" cy="704258"/>
          </a:xfrm>
        </p:spPr>
        <p:txBody>
          <a:bodyPr/>
          <a:lstStyle/>
          <a:p>
            <a:pPr algn="ctr"/>
            <a:r>
              <a:rPr lang="en-GB" b="1" dirty="0"/>
              <a:t>AI – in all occupations</a:t>
            </a:r>
            <a:r>
              <a:rPr lang="en-BE" b="1" dirty="0"/>
              <a:t> (beyond “Tech”)</a:t>
            </a:r>
          </a:p>
        </p:txBody>
      </p:sp>
      <p:pic>
        <p:nvPicPr>
          <p:cNvPr id="5" name="Content Placeholder 4" descr="A graph of a number of jobs&#10;&#10;AI-generated content may be incorrect.">
            <a:extLst>
              <a:ext uri="{FF2B5EF4-FFF2-40B4-BE49-F238E27FC236}">
                <a16:creationId xmlns:a16="http://schemas.microsoft.com/office/drawing/2014/main" id="{0AAE8AFF-4377-3925-C07F-9C67FBAE81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74" y="622852"/>
            <a:ext cx="12166726" cy="6187444"/>
          </a:xfr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876494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D1FB53C-B44C-79A5-AA43-C44366D458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996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A white circle with blue text&#10;&#10;AI-generated content may be incorrect.">
            <a:extLst>
              <a:ext uri="{FF2B5EF4-FFF2-40B4-BE49-F238E27FC236}">
                <a16:creationId xmlns:a16="http://schemas.microsoft.com/office/drawing/2014/main" id="{CBAC4467-35F4-2B3C-E945-871CDE5F4A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9908" y="419714"/>
            <a:ext cx="7022092" cy="630232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DF6BE6B-40D6-0E9D-99BB-918BE17B1253}"/>
              </a:ext>
            </a:extLst>
          </p:cNvPr>
          <p:cNvSpPr txBox="1"/>
          <p:nvPr/>
        </p:nvSpPr>
        <p:spPr>
          <a:xfrm>
            <a:off x="7207648" y="9887"/>
            <a:ext cx="2903220" cy="461665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B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UNESCO</a:t>
            </a:r>
          </a:p>
        </p:txBody>
      </p:sp>
      <p:pic>
        <p:nvPicPr>
          <p:cNvPr id="2" name="Picture 1" descr="A close-up of a robot&#10;&#10;AI-generated content may be incorrect.">
            <a:extLst>
              <a:ext uri="{FF2B5EF4-FFF2-40B4-BE49-F238E27FC236}">
                <a16:creationId xmlns:a16="http://schemas.microsoft.com/office/drawing/2014/main" id="{5327251D-7E00-457E-8704-135CE0F40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095" y="1817783"/>
            <a:ext cx="5357271" cy="317505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A2BCD29-ECF6-99AE-0FCD-884AC4DCCD7C}"/>
              </a:ext>
            </a:extLst>
          </p:cNvPr>
          <p:cNvSpPr txBox="1"/>
          <p:nvPr/>
        </p:nvSpPr>
        <p:spPr>
          <a:xfrm>
            <a:off x="8659258" y="4483865"/>
            <a:ext cx="2390660" cy="60592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B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6748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224526C-18AC-4E5A-D166-18A62D5100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040480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Back Cover Pag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43444C7A7FCA6469AEFAE1E80483F7D" ma:contentTypeVersion="9" ma:contentTypeDescription="Create a new document." ma:contentTypeScope="" ma:versionID="e5a05000f0370f2c5fcc0dfc125f26ec">
  <xsd:schema xmlns:xsd="http://www.w3.org/2001/XMLSchema" xmlns:xs="http://www.w3.org/2001/XMLSchema" xmlns:p="http://schemas.microsoft.com/office/2006/metadata/properties" xmlns:ns3="bf4d70a0-d1e0-448a-910e-a14833c679f5" targetNamespace="http://schemas.microsoft.com/office/2006/metadata/properties" ma:root="true" ma:fieldsID="2672a20ffae2f3c3cd98e7bf9270555f" ns3:_="">
    <xsd:import namespace="bf4d70a0-d1e0-448a-910e-a14833c679f5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f4d70a0-d1e0-448a-910e-a14833c679f5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SystemTags" ma:index="1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B965769-A0A5-4B12-993B-1B0FC313D030}">
  <ds:schemaRefs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bf4d70a0-d1e0-448a-910e-a14833c679f5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0D3885FD-213A-407B-8C3E-F12E193FD6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f4d70a0-d1e0-448a-910e-a14833c679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D54D31D-32E4-48F9-B3A1-BF706DD5416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2449</TotalTime>
  <Words>380</Words>
  <Application>Microsoft Macintosh PowerPoint</Application>
  <PresentationFormat>Widescreen</PresentationFormat>
  <Paragraphs>45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26</vt:i4>
      </vt:variant>
    </vt:vector>
  </HeadingPairs>
  <TitlesOfParts>
    <vt:vector size="34" baseType="lpstr">
      <vt:lpstr>Aptos</vt:lpstr>
      <vt:lpstr>Aptos Display</vt:lpstr>
      <vt:lpstr>Arial</vt:lpstr>
      <vt:lpstr>Calibri</vt:lpstr>
      <vt:lpstr>Tahoma</vt:lpstr>
      <vt:lpstr>Cover Page</vt:lpstr>
      <vt:lpstr>Back Cover Page</vt:lpstr>
      <vt:lpstr>Office Theme</vt:lpstr>
      <vt:lpstr>Session 7: Greening Qualifications and  Harnessing AI for Future-Ready Skills  14th May 2026 Eduarda Castel-Branco</vt:lpstr>
      <vt:lpstr>Twin transition Green-AI: No regret Moves</vt:lpstr>
      <vt:lpstr>PowerPoint Presentation</vt:lpstr>
      <vt:lpstr>PowerPoint Presentation</vt:lpstr>
      <vt:lpstr>Demand for AI-linked roles and skills grows significantly</vt:lpstr>
      <vt:lpstr>AI – in all occupations (beyond “Tech”)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Taxononies of Green Skills and Competences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Green skills education: science, indigenous knowledge, culture, innovation, creativity, community, agency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Benard Aloo</dc:creator>
  <cp:lastModifiedBy>Eduarda Castel Branco (ETF)</cp:lastModifiedBy>
  <cp:revision>33</cp:revision>
  <dcterms:created xsi:type="dcterms:W3CDTF">2026-04-07T10:59:27Z</dcterms:created>
  <dcterms:modified xsi:type="dcterms:W3CDTF">2026-05-11T06:01:07Z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0x010100643444C7A7FCA6469AEFAE1E80483F7D</vt:lpwstr>
  </property>
</Properties>
</file>