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4.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5.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1.xml" ContentType="application/vnd.openxmlformats-officedocument.drawingml.chart+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rts/chart2.xml" ContentType="application/vnd.openxmlformats-officedocument.drawingml.chart+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rts/chart3.xml" ContentType="application/vnd.openxmlformats-officedocument.drawingml.chart+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rts/chart4.xml" ContentType="application/vnd.openxmlformats-officedocument.drawingml.chart+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 id="2147483664" r:id="rId2"/>
    <p:sldMasterId id="2147483676" r:id="rId3"/>
    <p:sldMasterId id="2147483695" r:id="rId4"/>
    <p:sldMasterId id="2147483721" r:id="rId5"/>
    <p:sldMasterId id="2147483741" r:id="rId6"/>
  </p:sldMasterIdLst>
  <p:notesMasterIdLst>
    <p:notesMasterId r:id="rId104"/>
  </p:notesMasterIdLst>
  <p:sldIdLst>
    <p:sldId id="2500" r:id="rId7"/>
    <p:sldId id="277" r:id="rId8"/>
    <p:sldId id="257" r:id="rId9"/>
    <p:sldId id="278" r:id="rId10"/>
    <p:sldId id="279" r:id="rId11"/>
    <p:sldId id="280" r:id="rId12"/>
    <p:sldId id="281" r:id="rId13"/>
    <p:sldId id="262" r:id="rId14"/>
    <p:sldId id="263" r:id="rId15"/>
    <p:sldId id="264" r:id="rId16"/>
    <p:sldId id="265" r:id="rId17"/>
    <p:sldId id="267" r:id="rId18"/>
    <p:sldId id="268" r:id="rId19"/>
    <p:sldId id="269" r:id="rId20"/>
    <p:sldId id="270" r:id="rId21"/>
    <p:sldId id="271" r:id="rId22"/>
    <p:sldId id="272" r:id="rId23"/>
    <p:sldId id="273" r:id="rId24"/>
    <p:sldId id="274" r:id="rId25"/>
    <p:sldId id="275" r:id="rId26"/>
    <p:sldId id="2501" r:id="rId27"/>
    <p:sldId id="256" r:id="rId28"/>
    <p:sldId id="282" r:id="rId29"/>
    <p:sldId id="283" r:id="rId30"/>
    <p:sldId id="284" r:id="rId31"/>
    <p:sldId id="285" r:id="rId32"/>
    <p:sldId id="286" r:id="rId33"/>
    <p:sldId id="287" r:id="rId34"/>
    <p:sldId id="288" r:id="rId35"/>
    <p:sldId id="289" r:id="rId36"/>
    <p:sldId id="290" r:id="rId37"/>
    <p:sldId id="266" r:id="rId38"/>
    <p:sldId id="291" r:id="rId39"/>
    <p:sldId id="292" r:id="rId40"/>
    <p:sldId id="293" r:id="rId41"/>
    <p:sldId id="294" r:id="rId42"/>
    <p:sldId id="295" r:id="rId43"/>
    <p:sldId id="296" r:id="rId44"/>
    <p:sldId id="297" r:id="rId45"/>
    <p:sldId id="298" r:id="rId46"/>
    <p:sldId id="299" r:id="rId47"/>
    <p:sldId id="276" r:id="rId48"/>
    <p:sldId id="300" r:id="rId49"/>
    <p:sldId id="301" r:id="rId50"/>
    <p:sldId id="302" r:id="rId51"/>
    <p:sldId id="303" r:id="rId52"/>
    <p:sldId id="304" r:id="rId53"/>
    <p:sldId id="2502" r:id="rId54"/>
    <p:sldId id="305" r:id="rId55"/>
    <p:sldId id="360" r:id="rId56"/>
    <p:sldId id="2470" r:id="rId57"/>
    <p:sldId id="2460" r:id="rId58"/>
    <p:sldId id="2482" r:id="rId59"/>
    <p:sldId id="2461" r:id="rId60"/>
    <p:sldId id="2463" r:id="rId61"/>
    <p:sldId id="2462" r:id="rId62"/>
    <p:sldId id="2472" r:id="rId63"/>
    <p:sldId id="2473" r:id="rId64"/>
    <p:sldId id="2474" r:id="rId65"/>
    <p:sldId id="2454" r:id="rId66"/>
    <p:sldId id="2455" r:id="rId67"/>
    <p:sldId id="2475" r:id="rId68"/>
    <p:sldId id="2456" r:id="rId69"/>
    <p:sldId id="2453" r:id="rId70"/>
    <p:sldId id="2457" r:id="rId71"/>
    <p:sldId id="2476" r:id="rId72"/>
    <p:sldId id="2477" r:id="rId73"/>
    <p:sldId id="2478" r:id="rId74"/>
    <p:sldId id="2479" r:id="rId75"/>
    <p:sldId id="2480" r:id="rId76"/>
    <p:sldId id="2458" r:id="rId77"/>
    <p:sldId id="2481" r:id="rId78"/>
    <p:sldId id="2467" r:id="rId79"/>
    <p:sldId id="2468" r:id="rId80"/>
    <p:sldId id="2469" r:id="rId81"/>
    <p:sldId id="2459" r:id="rId82"/>
    <p:sldId id="407" r:id="rId83"/>
    <p:sldId id="367" r:id="rId84"/>
    <p:sldId id="368" r:id="rId85"/>
    <p:sldId id="369" r:id="rId86"/>
    <p:sldId id="2503" r:id="rId87"/>
    <p:sldId id="2484" r:id="rId88"/>
    <p:sldId id="2485" r:id="rId89"/>
    <p:sldId id="2486" r:id="rId90"/>
    <p:sldId id="2487" r:id="rId91"/>
    <p:sldId id="2488" r:id="rId92"/>
    <p:sldId id="2489" r:id="rId93"/>
    <p:sldId id="2490" r:id="rId94"/>
    <p:sldId id="2491" r:id="rId95"/>
    <p:sldId id="2492" r:id="rId96"/>
    <p:sldId id="2493" r:id="rId97"/>
    <p:sldId id="2494" r:id="rId98"/>
    <p:sldId id="2495" r:id="rId99"/>
    <p:sldId id="2496" r:id="rId100"/>
    <p:sldId id="2497" r:id="rId101"/>
    <p:sldId id="2498" r:id="rId102"/>
    <p:sldId id="2499" r:id="rId103"/>
  </p:sldIdLst>
  <p:sldSz cx="12192000" cy="6858000"/>
  <p:notesSz cx="6858000" cy="9144000"/>
  <p:defaultTextStyle>
    <a:defPPr>
      <a:defRPr lang="en-K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6" d="100"/>
          <a:sy n="116" d="100"/>
        </p:scale>
        <p:origin x="677"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slide" Target="slides/slide83.xml"/><Relationship Id="rId16" Type="http://schemas.openxmlformats.org/officeDocument/2006/relationships/slide" Target="slides/slide10.xml"/><Relationship Id="rId107" Type="http://schemas.openxmlformats.org/officeDocument/2006/relationships/theme" Target="theme/theme1.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102" Type="http://schemas.openxmlformats.org/officeDocument/2006/relationships/slide" Target="slides/slide96.xml"/><Relationship Id="rId5" Type="http://schemas.openxmlformats.org/officeDocument/2006/relationships/slideMaster" Target="slideMasters/slideMaster5.xml"/><Relationship Id="rId90" Type="http://schemas.openxmlformats.org/officeDocument/2006/relationships/slide" Target="slides/slide84.xml"/><Relationship Id="rId95" Type="http://schemas.openxmlformats.org/officeDocument/2006/relationships/slide" Target="slides/slide89.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80" Type="http://schemas.openxmlformats.org/officeDocument/2006/relationships/slide" Target="slides/slide74.xml"/><Relationship Id="rId85" Type="http://schemas.openxmlformats.org/officeDocument/2006/relationships/slide" Target="slides/slide79.xml"/><Relationship Id="rId12" Type="http://schemas.openxmlformats.org/officeDocument/2006/relationships/slide" Target="slides/slide6.xml"/><Relationship Id="rId17" Type="http://schemas.openxmlformats.org/officeDocument/2006/relationships/slide" Target="slides/slide11.xml"/><Relationship Id="rId33" Type="http://schemas.openxmlformats.org/officeDocument/2006/relationships/slide" Target="slides/slide27.xml"/><Relationship Id="rId38" Type="http://schemas.openxmlformats.org/officeDocument/2006/relationships/slide" Target="slides/slide32.xml"/><Relationship Id="rId59" Type="http://schemas.openxmlformats.org/officeDocument/2006/relationships/slide" Target="slides/slide53.xml"/><Relationship Id="rId103" Type="http://schemas.openxmlformats.org/officeDocument/2006/relationships/slide" Target="slides/slide97.xml"/><Relationship Id="rId108" Type="http://schemas.openxmlformats.org/officeDocument/2006/relationships/tableStyles" Target="tableStyle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slide" Target="slides/slide82.xml"/><Relationship Id="rId91" Type="http://schemas.openxmlformats.org/officeDocument/2006/relationships/slide" Target="slides/slide85.xml"/><Relationship Id="rId96" Type="http://schemas.openxmlformats.org/officeDocument/2006/relationships/slide" Target="slides/slide90.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6" Type="http://schemas.openxmlformats.org/officeDocument/2006/relationships/viewProps" Target="viewProps.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notesMaster" Target="notesMasters/notesMaster1.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slide" Target="slides/slide87.xml"/><Relationship Id="rId98" Type="http://schemas.openxmlformats.org/officeDocument/2006/relationships/slide" Target="slides/slide92.xml"/><Relationship Id="rId3" Type="http://schemas.openxmlformats.org/officeDocument/2006/relationships/slideMaster" Target="slideMasters/slideMaster3.xml"/><Relationship Id="rId25" Type="http://schemas.openxmlformats.org/officeDocument/2006/relationships/slide" Target="slides/slide19.xml"/><Relationship Id="rId46" Type="http://schemas.openxmlformats.org/officeDocument/2006/relationships/slide" Target="slides/slide40.xml"/><Relationship Id="rId67" Type="http://schemas.openxmlformats.org/officeDocument/2006/relationships/slide" Target="slides/slide6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col"/>
        <c:grouping val="clustered"/>
        <c:varyColors val="0"/>
        <c:ser>
          <c:idx val="0"/>
          <c:order val="0"/>
          <c:tx>
            <c:strRef>
              <c:f>Sheet1!$B$1</c:f>
              <c:strCache>
                <c:ptCount val="1"/>
                <c:pt idx="0">
                  <c:v>Institutional</c:v>
                </c:pt>
              </c:strCache>
            </c:strRef>
          </c:tx>
          <c:spPr>
            <a:solidFill>
              <a:srgbClr val="065A82"/>
            </a:solidFill>
            <a:effectLst/>
          </c:spPr>
          <c:invertIfNegative val="0"/>
          <c:cat>
            <c:strRef>
              <c:f>Sheet1!$A$2:$A$6</c:f>
              <c:strCache>
                <c:ptCount val="5"/>
                <c:pt idx="0">
                  <c:v>2020</c:v>
                </c:pt>
                <c:pt idx="1">
                  <c:v>2021</c:v>
                </c:pt>
                <c:pt idx="2">
                  <c:v>2022</c:v>
                </c:pt>
                <c:pt idx="3">
                  <c:v>2023</c:v>
                </c:pt>
                <c:pt idx="4">
                  <c:v>2024</c:v>
                </c:pt>
              </c:strCache>
            </c:strRef>
          </c:cat>
          <c:val>
            <c:numRef>
              <c:f>Sheet1!$B$2:$B$6</c:f>
              <c:numCache>
                <c:formatCode>General</c:formatCode>
                <c:ptCount val="5"/>
                <c:pt idx="0">
                  <c:v>41.2</c:v>
                </c:pt>
                <c:pt idx="1">
                  <c:v>58.4</c:v>
                </c:pt>
                <c:pt idx="2">
                  <c:v>74.900000000000006</c:v>
                </c:pt>
                <c:pt idx="3">
                  <c:v>96.3</c:v>
                </c:pt>
                <c:pt idx="4">
                  <c:v>118.7</c:v>
                </c:pt>
              </c:numCache>
            </c:numRef>
          </c:val>
          <c:extLst>
            <c:ext xmlns:c16="http://schemas.microsoft.com/office/drawing/2014/chart" uri="{C3380CC4-5D6E-409C-BE32-E72D297353CC}">
              <c16:uniqueId val="{00000000-4899-4ACC-956C-865BDE369A2F}"/>
            </c:ext>
          </c:extLst>
        </c:ser>
        <c:ser>
          <c:idx val="1"/>
          <c:order val="1"/>
          <c:tx>
            <c:strRef>
              <c:f>Sheet1!$C$1</c:f>
              <c:strCache>
                <c:ptCount val="1"/>
                <c:pt idx="0">
                  <c:v>Employer</c:v>
                </c:pt>
              </c:strCache>
            </c:strRef>
          </c:tx>
          <c:spPr>
            <a:solidFill>
              <a:srgbClr val="1C7293"/>
            </a:solidFill>
            <a:effectLst/>
          </c:spPr>
          <c:invertIfNegative val="0"/>
          <c:cat>
            <c:strRef>
              <c:f>Sheet1!$A$2:$A$6</c:f>
              <c:strCache>
                <c:ptCount val="5"/>
                <c:pt idx="0">
                  <c:v>2020</c:v>
                </c:pt>
                <c:pt idx="1">
                  <c:v>2021</c:v>
                </c:pt>
                <c:pt idx="2">
                  <c:v>2022</c:v>
                </c:pt>
                <c:pt idx="3">
                  <c:v>2023</c:v>
                </c:pt>
                <c:pt idx="4">
                  <c:v>2024</c:v>
                </c:pt>
              </c:strCache>
            </c:strRef>
          </c:cat>
          <c:val>
            <c:numRef>
              <c:f>Sheet1!$C$2:$C$6</c:f>
              <c:numCache>
                <c:formatCode>General</c:formatCode>
                <c:ptCount val="5"/>
                <c:pt idx="0">
                  <c:v>28.6</c:v>
                </c:pt>
                <c:pt idx="1">
                  <c:v>39.700000000000003</c:v>
                </c:pt>
                <c:pt idx="2">
                  <c:v>53.2</c:v>
                </c:pt>
                <c:pt idx="3">
                  <c:v>71.8</c:v>
                </c:pt>
                <c:pt idx="4">
                  <c:v>91.4</c:v>
                </c:pt>
              </c:numCache>
            </c:numRef>
          </c:val>
          <c:extLst>
            <c:ext xmlns:c16="http://schemas.microsoft.com/office/drawing/2014/chart" uri="{C3380CC4-5D6E-409C-BE32-E72D297353CC}">
              <c16:uniqueId val="{00000001-4899-4ACC-956C-865BDE369A2F}"/>
            </c:ext>
          </c:extLst>
        </c:ser>
        <c:ser>
          <c:idx val="2"/>
          <c:order val="2"/>
          <c:tx>
            <c:strRef>
              <c:f>Sheet1!$D$1</c:f>
              <c:strCache>
                <c:ptCount val="1"/>
                <c:pt idx="0">
                  <c:v>Cross-border</c:v>
                </c:pt>
              </c:strCache>
            </c:strRef>
          </c:tx>
          <c:spPr>
            <a:solidFill>
              <a:srgbClr val="0EB1D2"/>
            </a:solidFill>
            <a:effectLst/>
          </c:spPr>
          <c:invertIfNegative val="0"/>
          <c:cat>
            <c:strRef>
              <c:f>Sheet1!$A$2:$A$6</c:f>
              <c:strCache>
                <c:ptCount val="5"/>
                <c:pt idx="0">
                  <c:v>2020</c:v>
                </c:pt>
                <c:pt idx="1">
                  <c:v>2021</c:v>
                </c:pt>
                <c:pt idx="2">
                  <c:v>2022</c:v>
                </c:pt>
                <c:pt idx="3">
                  <c:v>2023</c:v>
                </c:pt>
                <c:pt idx="4">
                  <c:v>2024</c:v>
                </c:pt>
              </c:strCache>
            </c:strRef>
          </c:cat>
          <c:val>
            <c:numRef>
              <c:f>Sheet1!$D$2:$D$6</c:f>
              <c:numCache>
                <c:formatCode>General</c:formatCode>
                <c:ptCount val="5"/>
                <c:pt idx="0">
                  <c:v>6.3</c:v>
                </c:pt>
                <c:pt idx="1">
                  <c:v>9.1</c:v>
                </c:pt>
                <c:pt idx="2">
                  <c:v>13.6</c:v>
                </c:pt>
                <c:pt idx="3">
                  <c:v>19.399999999999999</c:v>
                </c:pt>
                <c:pt idx="4">
                  <c:v>26.8</c:v>
                </c:pt>
              </c:numCache>
            </c:numRef>
          </c:val>
          <c:extLst>
            <c:ext xmlns:c16="http://schemas.microsoft.com/office/drawing/2014/chart" uri="{C3380CC4-5D6E-409C-BE32-E72D297353CC}">
              <c16:uniqueId val="{00000002-4899-4ACC-956C-865BDE369A2F}"/>
            </c:ext>
          </c:extLst>
        </c:ser>
        <c:ser>
          <c:idx val="3"/>
          <c:order val="3"/>
          <c:tx>
            <c:strRef>
              <c:f>Sheet1!$E$1</c:f>
              <c:strCache>
                <c:ptCount val="1"/>
                <c:pt idx="0">
                  <c:v>Self-check</c:v>
                </c:pt>
              </c:strCache>
            </c:strRef>
          </c:tx>
          <c:spPr>
            <a:solidFill>
              <a:srgbClr val="6DB3D4"/>
            </a:solidFill>
            <a:effectLst/>
          </c:spPr>
          <c:invertIfNegative val="0"/>
          <c:cat>
            <c:strRef>
              <c:f>Sheet1!$A$2:$A$6</c:f>
              <c:strCache>
                <c:ptCount val="5"/>
                <c:pt idx="0">
                  <c:v>2020</c:v>
                </c:pt>
                <c:pt idx="1">
                  <c:v>2021</c:v>
                </c:pt>
                <c:pt idx="2">
                  <c:v>2022</c:v>
                </c:pt>
                <c:pt idx="3">
                  <c:v>2023</c:v>
                </c:pt>
                <c:pt idx="4">
                  <c:v>2024</c:v>
                </c:pt>
              </c:strCache>
            </c:strRef>
          </c:cat>
          <c:val>
            <c:numRef>
              <c:f>Sheet1!$E$2:$E$6</c:f>
              <c:numCache>
                <c:formatCode>General</c:formatCode>
                <c:ptCount val="5"/>
                <c:pt idx="0">
                  <c:v>4.0999999999999996</c:v>
                </c:pt>
                <c:pt idx="1">
                  <c:v>7.8</c:v>
                </c:pt>
                <c:pt idx="2">
                  <c:v>12.4</c:v>
                </c:pt>
                <c:pt idx="3">
                  <c:v>18.7</c:v>
                </c:pt>
                <c:pt idx="4">
                  <c:v>27.3</c:v>
                </c:pt>
              </c:numCache>
            </c:numRef>
          </c:val>
          <c:extLst>
            <c:ext xmlns:c16="http://schemas.microsoft.com/office/drawing/2014/chart" uri="{C3380CC4-5D6E-409C-BE32-E72D297353CC}">
              <c16:uniqueId val="{00000003-4899-4ACC-956C-865BDE369A2F}"/>
            </c:ext>
          </c:extLst>
        </c:ser>
        <c:dLbls>
          <c:showLegendKey val="0"/>
          <c:showVal val="0"/>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64748B"/>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l"/>
        <c:majorGridlines>
          <c:spPr>
            <a:ln w="6350" cap="flat">
              <a:solidFill>
                <a:srgbClr val="E2E8F0"/>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64748B"/>
                </a:solidFill>
                <a:latin typeface="Arial"/>
              </a:defRPr>
            </a:pPr>
            <a:endParaRPr lang="en-US"/>
          </a:p>
        </c:txPr>
        <c:crossAx val="2094734554"/>
        <c:crosses val="autoZero"/>
        <c:crossBetween val="between"/>
      </c:valAx>
      <c:spPr>
        <a:noFill/>
        <a:ln>
          <a:noFill/>
        </a:ln>
        <a:effectLst/>
      </c:spPr>
    </c:plotArea>
    <c:legend>
      <c:legendPos val="b"/>
      <c:overlay val="0"/>
      <c:txPr>
        <a:bodyPr/>
        <a:lstStyle/>
        <a:p>
          <a:pPr>
            <a:defRPr sz="1000"/>
          </a:pPr>
          <a:endParaRPr lang="en-US"/>
        </a:p>
      </c:txPr>
    </c:legend>
    <c:plotVisOnly val="1"/>
    <c:dispBlanksAs val="span"/>
    <c:showDLblsOverMax val="1"/>
  </c:chart>
  <c:spPr>
    <a:solidFill>
      <a:srgbClr val="FFFFFF"/>
    </a:solid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title>
      <c:tx>
        <c:rich>
          <a:bodyPr/>
          <a:lstStyle/>
          <a:p>
            <a:pPr>
              <a:defRPr sz="1800" b="0" i="0" u="none" strike="noStrike">
                <a:solidFill>
                  <a:srgbClr val="000000"/>
                </a:solidFill>
                <a:latin typeface="Arial"/>
              </a:defRPr>
            </a:pPr>
            <a:r>
              <a:rPr sz="1800" b="0" i="0" u="none" strike="noStrike">
                <a:solidFill>
                  <a:srgbClr val="000000"/>
                </a:solidFill>
                <a:latin typeface="Arial"/>
              </a:rPr>
              <a:t>Wq (min) vs λ_peak (req/hr) — s = 2</a:t>
            </a:r>
          </a:p>
        </c:rich>
      </c:tx>
      <c:overlay val="0"/>
    </c:title>
    <c:autoTitleDeleted val="0"/>
    <c:plotArea>
      <c:layout/>
      <c:lineChart>
        <c:grouping val="standard"/>
        <c:varyColors val="0"/>
        <c:ser>
          <c:idx val="0"/>
          <c:order val="0"/>
          <c:tx>
            <c:strRef>
              <c:f>Sheet1!$B$1</c:f>
              <c:strCache>
                <c:ptCount val="1"/>
                <c:pt idx="0">
                  <c:v>s=2 (current)</c:v>
                </c:pt>
              </c:strCache>
            </c:strRef>
          </c:tx>
          <c:spPr>
            <a:ln w="31750" cap="flat">
              <a:solidFill>
                <a:srgbClr val="065A82"/>
              </a:solidFill>
              <a:prstDash val="solid"/>
              <a:round/>
            </a:ln>
            <a:effectLst/>
          </c:spPr>
          <c:marker>
            <c:symbol val="circle"/>
            <c:size val="6"/>
            <c:spPr>
              <a:solidFill>
                <a:srgbClr val="065A82"/>
              </a:solidFill>
              <a:ln w="9525" cap="flat">
                <a:solidFill>
                  <a:srgbClr val="065A82"/>
                </a:solidFill>
                <a:prstDash val="solid"/>
                <a:round/>
              </a:ln>
              <a:effectLst/>
            </c:spPr>
          </c:marker>
          <c:cat>
            <c:strRef>
              <c:f>Sheet1!$A$2:$A$9</c:f>
              <c:strCache>
                <c:ptCount val="8"/>
                <c:pt idx="0">
                  <c:v>50</c:v>
                </c:pt>
                <c:pt idx="1">
                  <c:v>70</c:v>
                </c:pt>
                <c:pt idx="2">
                  <c:v>85</c:v>
                </c:pt>
                <c:pt idx="3">
                  <c:v>95</c:v>
                </c:pt>
                <c:pt idx="4">
                  <c:v>100</c:v>
                </c:pt>
                <c:pt idx="5">
                  <c:v>105</c:v>
                </c:pt>
                <c:pt idx="6">
                  <c:v>106</c:v>
                </c:pt>
                <c:pt idx="7">
                  <c:v>109</c:v>
                </c:pt>
              </c:strCache>
            </c:strRef>
          </c:cat>
          <c:val>
            <c:numRef>
              <c:f>Sheet1!$B$2:$B$9</c:f>
              <c:numCache>
                <c:formatCode>General</c:formatCode>
                <c:ptCount val="8"/>
                <c:pt idx="0">
                  <c:v>0.24</c:v>
                </c:pt>
                <c:pt idx="1">
                  <c:v>0.59</c:v>
                </c:pt>
                <c:pt idx="2">
                  <c:v>1.2</c:v>
                </c:pt>
                <c:pt idx="3">
                  <c:v>2.11</c:v>
                </c:pt>
                <c:pt idx="4">
                  <c:v>2.99</c:v>
                </c:pt>
                <c:pt idx="5">
                  <c:v>4.6900000000000004</c:v>
                </c:pt>
                <c:pt idx="6">
                  <c:v>5.24</c:v>
                </c:pt>
                <c:pt idx="7">
                  <c:v>7.8</c:v>
                </c:pt>
              </c:numCache>
            </c:numRef>
          </c:val>
          <c:smooth val="0"/>
          <c:extLst>
            <c:ext xmlns:c16="http://schemas.microsoft.com/office/drawing/2014/chart" uri="{C3380CC4-5D6E-409C-BE32-E72D297353CC}">
              <c16:uniqueId val="{00000000-E1C4-40B9-AE6A-5D78AAB5EAC6}"/>
            </c:ext>
          </c:extLst>
        </c:ser>
        <c:ser>
          <c:idx val="1"/>
          <c:order val="1"/>
          <c:tx>
            <c:strRef>
              <c:f>Sheet1!$C$1</c:f>
              <c:strCache>
                <c:ptCount val="1"/>
                <c:pt idx="0">
                  <c:v>SLA Threshold (5 min)</c:v>
                </c:pt>
              </c:strCache>
            </c:strRef>
          </c:tx>
          <c:spPr>
            <a:ln w="31750" cap="flat">
              <a:solidFill>
                <a:srgbClr val="CC0000"/>
              </a:solidFill>
              <a:prstDash val="solid"/>
              <a:round/>
            </a:ln>
            <a:effectLst/>
          </c:spPr>
          <c:marker>
            <c:symbol val="circle"/>
            <c:size val="6"/>
            <c:spPr>
              <a:solidFill>
                <a:srgbClr val="CC0000"/>
              </a:solidFill>
              <a:ln w="9525" cap="flat">
                <a:solidFill>
                  <a:srgbClr val="CC0000"/>
                </a:solidFill>
                <a:prstDash val="solid"/>
                <a:round/>
              </a:ln>
              <a:effectLst/>
            </c:spPr>
          </c:marker>
          <c:cat>
            <c:strRef>
              <c:f>Sheet1!$A$2:$A$9</c:f>
              <c:strCache>
                <c:ptCount val="8"/>
                <c:pt idx="0">
                  <c:v>50</c:v>
                </c:pt>
                <c:pt idx="1">
                  <c:v>70</c:v>
                </c:pt>
                <c:pt idx="2">
                  <c:v>85</c:v>
                </c:pt>
                <c:pt idx="3">
                  <c:v>95</c:v>
                </c:pt>
                <c:pt idx="4">
                  <c:v>100</c:v>
                </c:pt>
                <c:pt idx="5">
                  <c:v>105</c:v>
                </c:pt>
                <c:pt idx="6">
                  <c:v>106</c:v>
                </c:pt>
                <c:pt idx="7">
                  <c:v>109</c:v>
                </c:pt>
              </c:strCache>
            </c:strRef>
          </c:cat>
          <c:val>
            <c:numRef>
              <c:f>Sheet1!$C$2:$C$9</c:f>
              <c:numCache>
                <c:formatCode>General</c:formatCode>
                <c:ptCount val="8"/>
                <c:pt idx="0">
                  <c:v>5</c:v>
                </c:pt>
                <c:pt idx="1">
                  <c:v>5</c:v>
                </c:pt>
                <c:pt idx="2">
                  <c:v>5</c:v>
                </c:pt>
                <c:pt idx="3">
                  <c:v>5</c:v>
                </c:pt>
                <c:pt idx="4">
                  <c:v>5</c:v>
                </c:pt>
                <c:pt idx="5">
                  <c:v>5</c:v>
                </c:pt>
                <c:pt idx="6">
                  <c:v>5</c:v>
                </c:pt>
                <c:pt idx="7">
                  <c:v>5</c:v>
                </c:pt>
              </c:numCache>
            </c:numRef>
          </c:val>
          <c:smooth val="0"/>
          <c:extLst>
            <c:ext xmlns:c16="http://schemas.microsoft.com/office/drawing/2014/chart" uri="{C3380CC4-5D6E-409C-BE32-E72D297353CC}">
              <c16:uniqueId val="{00000001-E1C4-40B9-AE6A-5D78AAB5EAC6}"/>
            </c:ext>
          </c:extLst>
        </c:ser>
        <c:dLbls>
          <c:showLegendKey val="0"/>
          <c:showVal val="0"/>
          <c:showCatName val="0"/>
          <c:showSerName val="0"/>
          <c:showPercent val="0"/>
          <c:showBubbleSize val="0"/>
        </c:dLbls>
        <c:marker val="1"/>
        <c:smooth val="0"/>
        <c:axId val="2094734554"/>
        <c:axId val="2094734552"/>
      </c:line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64748B"/>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l"/>
        <c:majorGridlines>
          <c:spPr>
            <a:ln w="12700" cap="flat">
              <a:solidFill>
                <a:srgbClr val="E2E8F0"/>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64748B"/>
                </a:solidFill>
                <a:latin typeface="Arial"/>
              </a:defRPr>
            </a:pPr>
            <a:endParaRPr lang="en-US"/>
          </a:p>
        </c:txPr>
        <c:crossAx val="2094734554"/>
        <c:crosses val="autoZero"/>
        <c:crossBetween val="between"/>
      </c:valAx>
      <c:spPr>
        <a:noFill/>
        <a:ln>
          <a:noFill/>
        </a:ln>
        <a:effectLst/>
      </c:spPr>
    </c:plotArea>
    <c:legend>
      <c:legendPos val="b"/>
      <c:overlay val="0"/>
      <c:txPr>
        <a:bodyPr/>
        <a:lstStyle/>
        <a:p>
          <a:pPr>
            <a:defRPr sz="1000"/>
          </a:pPr>
          <a:endParaRPr lang="en-US"/>
        </a:p>
      </c:txPr>
    </c:legend>
    <c:plotVisOnly val="1"/>
    <c:dispBlanksAs val="span"/>
    <c:showDLblsOverMax val="1"/>
  </c:chart>
  <c:spPr>
    <a:solidFill>
      <a:srgbClr val="FFFFFF"/>
    </a:solid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lineChart>
        <c:grouping val="standard"/>
        <c:varyColors val="0"/>
        <c:ser>
          <c:idx val="0"/>
          <c:order val="0"/>
          <c:tx>
            <c:strRef>
              <c:f>Sheet1!$B$1</c:f>
              <c:strCache>
                <c:ptCount val="1"/>
                <c:pt idx="0">
                  <c:v>s = 2</c:v>
                </c:pt>
              </c:strCache>
            </c:strRef>
          </c:tx>
          <c:spPr>
            <a:ln w="31750" cap="flat">
              <a:solidFill>
                <a:srgbClr val="C0392B"/>
              </a:solidFill>
              <a:prstDash val="solid"/>
              <a:round/>
            </a:ln>
            <a:effectLst/>
          </c:spPr>
          <c:marker>
            <c:symbol val="circle"/>
            <c:size val="6"/>
            <c:spPr>
              <a:solidFill>
                <a:srgbClr val="C0392B"/>
              </a:solidFill>
              <a:ln w="9525" cap="flat">
                <a:solidFill>
                  <a:srgbClr val="C0392B"/>
                </a:solidFill>
                <a:prstDash val="solid"/>
                <a:round/>
              </a:ln>
              <a:effectLst/>
            </c:spPr>
          </c:marker>
          <c:cat>
            <c:strRef>
              <c:f>Sheet1!$A$2:$A$9</c:f>
              <c:strCache>
                <c:ptCount val="8"/>
                <c:pt idx="0">
                  <c:v>50</c:v>
                </c:pt>
                <c:pt idx="1">
                  <c:v>70</c:v>
                </c:pt>
                <c:pt idx="2">
                  <c:v>85</c:v>
                </c:pt>
                <c:pt idx="3">
                  <c:v>95</c:v>
                </c:pt>
                <c:pt idx="4">
                  <c:v>100</c:v>
                </c:pt>
                <c:pt idx="5">
                  <c:v>105</c:v>
                </c:pt>
                <c:pt idx="6">
                  <c:v>106</c:v>
                </c:pt>
                <c:pt idx="7">
                  <c:v>109</c:v>
                </c:pt>
              </c:strCache>
            </c:strRef>
          </c:cat>
          <c:val>
            <c:numRef>
              <c:f>Sheet1!$B$2:$B$9</c:f>
              <c:numCache>
                <c:formatCode>General</c:formatCode>
                <c:ptCount val="8"/>
                <c:pt idx="0">
                  <c:v>0.24</c:v>
                </c:pt>
                <c:pt idx="1">
                  <c:v>0.59</c:v>
                </c:pt>
                <c:pt idx="2">
                  <c:v>1.2</c:v>
                </c:pt>
                <c:pt idx="3">
                  <c:v>2.11</c:v>
                </c:pt>
                <c:pt idx="4">
                  <c:v>2.99</c:v>
                </c:pt>
                <c:pt idx="5">
                  <c:v>4.6900000000000004</c:v>
                </c:pt>
                <c:pt idx="6">
                  <c:v>5.24</c:v>
                </c:pt>
                <c:pt idx="7">
                  <c:v>7.8</c:v>
                </c:pt>
              </c:numCache>
            </c:numRef>
          </c:val>
          <c:smooth val="0"/>
          <c:extLst>
            <c:ext xmlns:c16="http://schemas.microsoft.com/office/drawing/2014/chart" uri="{C3380CC4-5D6E-409C-BE32-E72D297353CC}">
              <c16:uniqueId val="{00000000-8176-4D9C-AF8D-6B4BBC9A5005}"/>
            </c:ext>
          </c:extLst>
        </c:ser>
        <c:ser>
          <c:idx val="1"/>
          <c:order val="1"/>
          <c:tx>
            <c:strRef>
              <c:f>Sheet1!$C$1</c:f>
              <c:strCache>
                <c:ptCount val="1"/>
                <c:pt idx="0">
                  <c:v>s = 3</c:v>
                </c:pt>
              </c:strCache>
            </c:strRef>
          </c:tx>
          <c:spPr>
            <a:ln w="31750" cap="flat">
              <a:solidFill>
                <a:srgbClr val="1C7293"/>
              </a:solidFill>
              <a:prstDash val="solid"/>
              <a:round/>
            </a:ln>
            <a:effectLst/>
          </c:spPr>
          <c:marker>
            <c:symbol val="circle"/>
            <c:size val="6"/>
            <c:spPr>
              <a:solidFill>
                <a:srgbClr val="1C7293"/>
              </a:solidFill>
              <a:ln w="9525" cap="flat">
                <a:solidFill>
                  <a:srgbClr val="1C7293"/>
                </a:solidFill>
                <a:prstDash val="solid"/>
                <a:round/>
              </a:ln>
              <a:effectLst/>
            </c:spPr>
          </c:marker>
          <c:cat>
            <c:strRef>
              <c:f>Sheet1!$A$2:$A$13</c:f>
              <c:strCache>
                <c:ptCount val="12"/>
                <c:pt idx="0">
                  <c:v>50</c:v>
                </c:pt>
                <c:pt idx="1">
                  <c:v>70</c:v>
                </c:pt>
                <c:pt idx="2">
                  <c:v>85</c:v>
                </c:pt>
                <c:pt idx="3">
                  <c:v>95</c:v>
                </c:pt>
                <c:pt idx="4">
                  <c:v>100</c:v>
                </c:pt>
                <c:pt idx="5">
                  <c:v>105</c:v>
                </c:pt>
                <c:pt idx="6">
                  <c:v>106</c:v>
                </c:pt>
                <c:pt idx="7">
                  <c:v>109</c:v>
                </c:pt>
                <c:pt idx="8">
                  <c:v>140</c:v>
                </c:pt>
                <c:pt idx="9">
                  <c:v>155</c:v>
                </c:pt>
                <c:pt idx="10">
                  <c:v>162</c:v>
                </c:pt>
                <c:pt idx="11">
                  <c:v>164</c:v>
                </c:pt>
              </c:strCache>
            </c:strRef>
          </c:cat>
          <c:val>
            <c:numRef>
              <c:f>Sheet1!$C$2:$C$13</c:f>
              <c:numCache>
                <c:formatCode>General</c:formatCode>
                <c:ptCount val="12"/>
                <c:pt idx="0">
                  <c:v>0.03</c:v>
                </c:pt>
                <c:pt idx="1">
                  <c:v>0.08</c:v>
                </c:pt>
                <c:pt idx="2">
                  <c:v>0.15</c:v>
                </c:pt>
                <c:pt idx="3">
                  <c:v>0.22</c:v>
                </c:pt>
                <c:pt idx="4">
                  <c:v>0.26</c:v>
                </c:pt>
                <c:pt idx="5">
                  <c:v>0.31</c:v>
                </c:pt>
                <c:pt idx="6">
                  <c:v>0.31</c:v>
                </c:pt>
                <c:pt idx="7">
                  <c:v>0.36</c:v>
                </c:pt>
                <c:pt idx="8">
                  <c:v>1.1599999999999999</c:v>
                </c:pt>
                <c:pt idx="9">
                  <c:v>2.5299999999999998</c:v>
                </c:pt>
                <c:pt idx="10">
                  <c:v>4.3600000000000003</c:v>
                </c:pt>
                <c:pt idx="11">
                  <c:v>5.36</c:v>
                </c:pt>
              </c:numCache>
            </c:numRef>
          </c:val>
          <c:smooth val="0"/>
          <c:extLst>
            <c:ext xmlns:c16="http://schemas.microsoft.com/office/drawing/2014/chart" uri="{C3380CC4-5D6E-409C-BE32-E72D297353CC}">
              <c16:uniqueId val="{00000001-8176-4D9C-AF8D-6B4BBC9A5005}"/>
            </c:ext>
          </c:extLst>
        </c:ser>
        <c:ser>
          <c:idx val="2"/>
          <c:order val="2"/>
          <c:tx>
            <c:strRef>
              <c:f>Sheet1!$D$1</c:f>
              <c:strCache>
                <c:ptCount val="1"/>
                <c:pt idx="0">
                  <c:v>s = 4</c:v>
                </c:pt>
              </c:strCache>
            </c:strRef>
          </c:tx>
          <c:spPr>
            <a:ln w="31750" cap="flat">
              <a:solidFill>
                <a:srgbClr val="1A7A4A"/>
              </a:solidFill>
              <a:prstDash val="solid"/>
              <a:round/>
            </a:ln>
            <a:effectLst/>
          </c:spPr>
          <c:marker>
            <c:symbol val="circle"/>
            <c:size val="6"/>
            <c:spPr>
              <a:solidFill>
                <a:srgbClr val="1A7A4A"/>
              </a:solidFill>
              <a:ln w="9525" cap="flat">
                <a:solidFill>
                  <a:srgbClr val="1A7A4A"/>
                </a:solidFill>
                <a:prstDash val="solid"/>
                <a:round/>
              </a:ln>
              <a:effectLst/>
            </c:spPr>
          </c:marker>
          <c:cat>
            <c:strRef>
              <c:f>Sheet1!$A$2:$A$16</c:f>
              <c:strCache>
                <c:ptCount val="15"/>
                <c:pt idx="0">
                  <c:v>50</c:v>
                </c:pt>
                <c:pt idx="1">
                  <c:v>70</c:v>
                </c:pt>
                <c:pt idx="2">
                  <c:v>85</c:v>
                </c:pt>
                <c:pt idx="3">
                  <c:v>95</c:v>
                </c:pt>
                <c:pt idx="4">
                  <c:v>100</c:v>
                </c:pt>
                <c:pt idx="5">
                  <c:v>105</c:v>
                </c:pt>
                <c:pt idx="6">
                  <c:v>106</c:v>
                </c:pt>
                <c:pt idx="7">
                  <c:v>109</c:v>
                </c:pt>
                <c:pt idx="8">
                  <c:v>140</c:v>
                </c:pt>
                <c:pt idx="9">
                  <c:v>155</c:v>
                </c:pt>
                <c:pt idx="10">
                  <c:v>162</c:v>
                </c:pt>
                <c:pt idx="11">
                  <c:v>164</c:v>
                </c:pt>
                <c:pt idx="12">
                  <c:v>200</c:v>
                </c:pt>
                <c:pt idx="13">
                  <c:v>221</c:v>
                </c:pt>
                <c:pt idx="14">
                  <c:v>222</c:v>
                </c:pt>
              </c:strCache>
            </c:strRef>
          </c:cat>
          <c:val>
            <c:numRef>
              <c:f>Sheet1!$D$2:$D$16</c:f>
              <c:numCache>
                <c:formatCode>General</c:formatCode>
                <c:ptCount val="15"/>
                <c:pt idx="0">
                  <c:v>0</c:v>
                </c:pt>
                <c:pt idx="1">
                  <c:v>0.01</c:v>
                </c:pt>
                <c:pt idx="2">
                  <c:v>0.03</c:v>
                </c:pt>
                <c:pt idx="3">
                  <c:v>0.04</c:v>
                </c:pt>
                <c:pt idx="4">
                  <c:v>0.05</c:v>
                </c:pt>
                <c:pt idx="5">
                  <c:v>0.06</c:v>
                </c:pt>
                <c:pt idx="6">
                  <c:v>0.06</c:v>
                </c:pt>
                <c:pt idx="7">
                  <c:v>7.0000000000000007E-2</c:v>
                </c:pt>
                <c:pt idx="8">
                  <c:v>0.19</c:v>
                </c:pt>
                <c:pt idx="9">
                  <c:v>0.3</c:v>
                </c:pt>
                <c:pt idx="10">
                  <c:v>0.37</c:v>
                </c:pt>
                <c:pt idx="11">
                  <c:v>0.38</c:v>
                </c:pt>
                <c:pt idx="12">
                  <c:v>1.34</c:v>
                </c:pt>
                <c:pt idx="13">
                  <c:v>4.8899999999999997</c:v>
                </c:pt>
                <c:pt idx="14">
                  <c:v>5.44</c:v>
                </c:pt>
              </c:numCache>
            </c:numRef>
          </c:val>
          <c:smooth val="0"/>
          <c:extLst>
            <c:ext xmlns:c16="http://schemas.microsoft.com/office/drawing/2014/chart" uri="{C3380CC4-5D6E-409C-BE32-E72D297353CC}">
              <c16:uniqueId val="{00000002-8176-4D9C-AF8D-6B4BBC9A5005}"/>
            </c:ext>
          </c:extLst>
        </c:ser>
        <c:ser>
          <c:idx val="3"/>
          <c:order val="3"/>
          <c:tx>
            <c:strRef>
              <c:f>Sheet1!$E$1</c:f>
              <c:strCache>
                <c:ptCount val="1"/>
                <c:pt idx="0">
                  <c:v>SLA Threshold</c:v>
                </c:pt>
              </c:strCache>
            </c:strRef>
          </c:tx>
          <c:spPr>
            <a:ln w="31750" cap="flat">
              <a:solidFill>
                <a:srgbClr val="CC0000"/>
              </a:solidFill>
              <a:prstDash val="solid"/>
              <a:round/>
            </a:ln>
            <a:effectLst/>
          </c:spPr>
          <c:marker>
            <c:symbol val="circle"/>
            <c:size val="6"/>
            <c:spPr>
              <a:solidFill>
                <a:srgbClr val="CC0000"/>
              </a:solidFill>
              <a:ln w="9525" cap="flat">
                <a:solidFill>
                  <a:srgbClr val="CC0000"/>
                </a:solidFill>
                <a:prstDash val="solid"/>
                <a:round/>
              </a:ln>
              <a:effectLst/>
            </c:spPr>
          </c:marker>
          <c:cat>
            <c:strRef>
              <c:f>Sheet1!$A$2:$A$3</c:f>
              <c:strCache>
                <c:ptCount val="2"/>
                <c:pt idx="0">
                  <c:v>50</c:v>
                </c:pt>
                <c:pt idx="1">
                  <c:v>222</c:v>
                </c:pt>
              </c:strCache>
            </c:strRef>
          </c:cat>
          <c:val>
            <c:numRef>
              <c:f>Sheet1!$E$2:$E$3</c:f>
              <c:numCache>
                <c:formatCode>General</c:formatCode>
                <c:ptCount val="2"/>
                <c:pt idx="0">
                  <c:v>5</c:v>
                </c:pt>
                <c:pt idx="1">
                  <c:v>5</c:v>
                </c:pt>
              </c:numCache>
            </c:numRef>
          </c:val>
          <c:smooth val="0"/>
          <c:extLst>
            <c:ext xmlns:c16="http://schemas.microsoft.com/office/drawing/2014/chart" uri="{C3380CC4-5D6E-409C-BE32-E72D297353CC}">
              <c16:uniqueId val="{00000003-8176-4D9C-AF8D-6B4BBC9A5005}"/>
            </c:ext>
          </c:extLst>
        </c:ser>
        <c:dLbls>
          <c:showLegendKey val="0"/>
          <c:showVal val="0"/>
          <c:showCatName val="0"/>
          <c:showSerName val="0"/>
          <c:showPercent val="0"/>
          <c:showBubbleSize val="0"/>
        </c:dLbls>
        <c:marker val="1"/>
        <c:smooth val="0"/>
        <c:axId val="2094734554"/>
        <c:axId val="2094734552"/>
      </c:line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64748B"/>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l"/>
        <c:majorGridlines>
          <c:spPr>
            <a:ln w="12700" cap="flat">
              <a:solidFill>
                <a:srgbClr val="E2E8F0"/>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64748B"/>
                </a:solidFill>
                <a:latin typeface="Arial"/>
              </a:defRPr>
            </a:pPr>
            <a:endParaRPr lang="en-US"/>
          </a:p>
        </c:txPr>
        <c:crossAx val="2094734554"/>
        <c:crosses val="autoZero"/>
        <c:crossBetween val="between"/>
      </c:valAx>
      <c:spPr>
        <a:noFill/>
        <a:ln>
          <a:noFill/>
        </a:ln>
        <a:effectLst/>
      </c:spPr>
    </c:plotArea>
    <c:legend>
      <c:legendPos val="b"/>
      <c:overlay val="0"/>
      <c:txPr>
        <a:bodyPr/>
        <a:lstStyle/>
        <a:p>
          <a:pPr>
            <a:defRPr sz="1100"/>
          </a:pPr>
          <a:endParaRPr lang="en-US"/>
        </a:p>
      </c:txPr>
    </c:legend>
    <c:plotVisOnly val="1"/>
    <c:dispBlanksAs val="span"/>
    <c:showDLblsOverMax val="1"/>
  </c:chart>
  <c:spPr>
    <a:solidFill>
      <a:srgbClr val="FFFFFF"/>
    </a:solid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lineChart>
        <c:grouping val="standard"/>
        <c:varyColors val="0"/>
        <c:ser>
          <c:idx val="0"/>
          <c:order val="0"/>
          <c:tx>
            <c:strRef>
              <c:f>Sheet1!$B$1</c:f>
              <c:strCache>
                <c:ptCount val="1"/>
                <c:pt idx="0">
                  <c:v>Observed (2020–2024)</c:v>
                </c:pt>
              </c:strCache>
            </c:strRef>
          </c:tx>
          <c:spPr>
            <a:ln w="31750" cap="flat">
              <a:solidFill>
                <a:srgbClr val="065A82"/>
              </a:solidFill>
              <a:prstDash val="solid"/>
              <a:round/>
            </a:ln>
            <a:effectLst/>
          </c:spPr>
          <c:marker>
            <c:symbol val="circle"/>
            <c:size val="6"/>
            <c:spPr>
              <a:solidFill>
                <a:srgbClr val="065A82"/>
              </a:solidFill>
              <a:ln w="9525" cap="flat">
                <a:solidFill>
                  <a:srgbClr val="065A82"/>
                </a:solidFill>
                <a:prstDash val="solid"/>
                <a:round/>
              </a:ln>
              <a:effectLst/>
            </c:spPr>
          </c:marker>
          <c:cat>
            <c:strRef>
              <c:f>Sheet1!$A$2:$A$6</c:f>
              <c:strCache>
                <c:ptCount val="5"/>
                <c:pt idx="0">
                  <c:v>2020</c:v>
                </c:pt>
                <c:pt idx="1">
                  <c:v>2021</c:v>
                </c:pt>
                <c:pt idx="2">
                  <c:v>2022</c:v>
                </c:pt>
                <c:pt idx="3">
                  <c:v>2023</c:v>
                </c:pt>
                <c:pt idx="4">
                  <c:v>2024</c:v>
                </c:pt>
              </c:strCache>
            </c:strRef>
          </c:cat>
          <c:val>
            <c:numRef>
              <c:f>Sheet1!$B$2:$B$6</c:f>
              <c:numCache>
                <c:formatCode>General</c:formatCode>
                <c:ptCount val="5"/>
                <c:pt idx="0">
                  <c:v>80.2</c:v>
                </c:pt>
                <c:pt idx="1">
                  <c:v>115</c:v>
                </c:pt>
                <c:pt idx="2">
                  <c:v>154.1</c:v>
                </c:pt>
                <c:pt idx="3">
                  <c:v>206.2</c:v>
                </c:pt>
                <c:pt idx="4">
                  <c:v>264.2</c:v>
                </c:pt>
              </c:numCache>
            </c:numRef>
          </c:val>
          <c:smooth val="1"/>
          <c:extLst>
            <c:ext xmlns:c16="http://schemas.microsoft.com/office/drawing/2014/chart" uri="{C3380CC4-5D6E-409C-BE32-E72D297353CC}">
              <c16:uniqueId val="{00000000-F516-49A2-A1D0-FC5A743121D6}"/>
            </c:ext>
          </c:extLst>
        </c:ser>
        <c:ser>
          <c:idx val="1"/>
          <c:order val="1"/>
          <c:tx>
            <c:strRef>
              <c:f>Sheet1!$C$1</c:f>
              <c:strCache>
                <c:ptCount val="1"/>
                <c:pt idx="0">
                  <c:v>Scenario A (Conservative)</c:v>
                </c:pt>
              </c:strCache>
            </c:strRef>
          </c:tx>
          <c:spPr>
            <a:ln w="31750" cap="flat">
              <a:solidFill>
                <a:srgbClr val="1C7293"/>
              </a:solidFill>
              <a:prstDash val="solid"/>
              <a:round/>
            </a:ln>
            <a:effectLst/>
          </c:spPr>
          <c:marker>
            <c:symbol val="circle"/>
            <c:size val="6"/>
            <c:spPr>
              <a:solidFill>
                <a:srgbClr val="1C7293"/>
              </a:solidFill>
              <a:ln w="9525" cap="flat">
                <a:solidFill>
                  <a:srgbClr val="1C7293"/>
                </a:solidFill>
                <a:prstDash val="solid"/>
                <a:round/>
              </a:ln>
              <a:effectLst/>
            </c:spPr>
          </c:marker>
          <c:cat>
            <c:strRef>
              <c:f>Sheet1!$A$2:$A$8</c:f>
              <c:strCache>
                <c:ptCount val="7"/>
                <c:pt idx="0">
                  <c:v>2024</c:v>
                </c:pt>
                <c:pt idx="1">
                  <c:v>2025</c:v>
                </c:pt>
                <c:pt idx="2">
                  <c:v>2026</c:v>
                </c:pt>
                <c:pt idx="3">
                  <c:v>2027</c:v>
                </c:pt>
                <c:pt idx="4">
                  <c:v>2028</c:v>
                </c:pt>
                <c:pt idx="5">
                  <c:v>2029</c:v>
                </c:pt>
                <c:pt idx="6">
                  <c:v>2030</c:v>
                </c:pt>
              </c:strCache>
            </c:strRef>
          </c:cat>
          <c:val>
            <c:numRef>
              <c:f>Sheet1!$C$2:$C$8</c:f>
              <c:numCache>
                <c:formatCode>General</c:formatCode>
                <c:ptCount val="7"/>
                <c:pt idx="0">
                  <c:v>264</c:v>
                </c:pt>
                <c:pt idx="1">
                  <c:v>317</c:v>
                </c:pt>
                <c:pt idx="2">
                  <c:v>374</c:v>
                </c:pt>
                <c:pt idx="3">
                  <c:v>437</c:v>
                </c:pt>
                <c:pt idx="4">
                  <c:v>507</c:v>
                </c:pt>
                <c:pt idx="5">
                  <c:v>578</c:v>
                </c:pt>
                <c:pt idx="6">
                  <c:v>648</c:v>
                </c:pt>
              </c:numCache>
            </c:numRef>
          </c:val>
          <c:smooth val="1"/>
          <c:extLst>
            <c:ext xmlns:c16="http://schemas.microsoft.com/office/drawing/2014/chart" uri="{C3380CC4-5D6E-409C-BE32-E72D297353CC}">
              <c16:uniqueId val="{00000001-F516-49A2-A1D0-FC5A743121D6}"/>
            </c:ext>
          </c:extLst>
        </c:ser>
        <c:ser>
          <c:idx val="2"/>
          <c:order val="2"/>
          <c:tx>
            <c:strRef>
              <c:f>Sheet1!$D$1</c:f>
              <c:strCache>
                <c:ptCount val="1"/>
                <c:pt idx="0">
                  <c:v>Scenario B (Moderate)</c:v>
                </c:pt>
              </c:strCache>
            </c:strRef>
          </c:tx>
          <c:spPr>
            <a:ln w="31750" cap="flat">
              <a:solidFill>
                <a:srgbClr val="CC6600"/>
              </a:solidFill>
              <a:prstDash val="solid"/>
              <a:round/>
            </a:ln>
            <a:effectLst/>
          </c:spPr>
          <c:marker>
            <c:symbol val="circle"/>
            <c:size val="6"/>
            <c:spPr>
              <a:solidFill>
                <a:srgbClr val="CC6600"/>
              </a:solidFill>
              <a:ln w="9525" cap="flat">
                <a:solidFill>
                  <a:srgbClr val="CC6600"/>
                </a:solidFill>
                <a:prstDash val="solid"/>
                <a:round/>
              </a:ln>
              <a:effectLst/>
            </c:spPr>
          </c:marker>
          <c:cat>
            <c:strRef>
              <c:f>Sheet1!$A$2:$A$8</c:f>
              <c:strCache>
                <c:ptCount val="7"/>
                <c:pt idx="0">
                  <c:v>2024</c:v>
                </c:pt>
                <c:pt idx="1">
                  <c:v>2025</c:v>
                </c:pt>
                <c:pt idx="2">
                  <c:v>2026</c:v>
                </c:pt>
                <c:pt idx="3">
                  <c:v>2027</c:v>
                </c:pt>
                <c:pt idx="4">
                  <c:v>2028</c:v>
                </c:pt>
                <c:pt idx="5">
                  <c:v>2029</c:v>
                </c:pt>
                <c:pt idx="6">
                  <c:v>2030</c:v>
                </c:pt>
              </c:strCache>
            </c:strRef>
          </c:cat>
          <c:val>
            <c:numRef>
              <c:f>Sheet1!$D$2:$D$8</c:f>
              <c:numCache>
                <c:formatCode>General</c:formatCode>
                <c:ptCount val="7"/>
                <c:pt idx="0">
                  <c:v>264</c:v>
                </c:pt>
                <c:pt idx="1">
                  <c:v>338</c:v>
                </c:pt>
                <c:pt idx="2">
                  <c:v>426</c:v>
                </c:pt>
                <c:pt idx="3">
                  <c:v>533</c:v>
                </c:pt>
                <c:pt idx="4">
                  <c:v>650</c:v>
                </c:pt>
                <c:pt idx="5">
                  <c:v>786</c:v>
                </c:pt>
                <c:pt idx="6">
                  <c:v>944</c:v>
                </c:pt>
              </c:numCache>
            </c:numRef>
          </c:val>
          <c:smooth val="1"/>
          <c:extLst>
            <c:ext xmlns:c16="http://schemas.microsoft.com/office/drawing/2014/chart" uri="{C3380CC4-5D6E-409C-BE32-E72D297353CC}">
              <c16:uniqueId val="{00000002-F516-49A2-A1D0-FC5A743121D6}"/>
            </c:ext>
          </c:extLst>
        </c:ser>
        <c:ser>
          <c:idx val="3"/>
          <c:order val="3"/>
          <c:tx>
            <c:strRef>
              <c:f>Sheet1!$E$1</c:f>
              <c:strCache>
                <c:ptCount val="1"/>
                <c:pt idx="0">
                  <c:v>Scenario C (High-Growth)</c:v>
                </c:pt>
              </c:strCache>
            </c:strRef>
          </c:tx>
          <c:spPr>
            <a:ln w="31750" cap="flat">
              <a:solidFill>
                <a:srgbClr val="C0392B"/>
              </a:solidFill>
              <a:prstDash val="solid"/>
              <a:round/>
            </a:ln>
            <a:effectLst/>
          </c:spPr>
          <c:marker>
            <c:symbol val="circle"/>
            <c:size val="6"/>
            <c:spPr>
              <a:solidFill>
                <a:srgbClr val="C0392B"/>
              </a:solidFill>
              <a:ln w="9525" cap="flat">
                <a:solidFill>
                  <a:srgbClr val="C0392B"/>
                </a:solidFill>
                <a:prstDash val="solid"/>
                <a:round/>
              </a:ln>
              <a:effectLst/>
            </c:spPr>
          </c:marker>
          <c:cat>
            <c:strRef>
              <c:f>Sheet1!$A$2:$A$8</c:f>
              <c:strCache>
                <c:ptCount val="7"/>
                <c:pt idx="0">
                  <c:v>2024</c:v>
                </c:pt>
                <c:pt idx="1">
                  <c:v>2025</c:v>
                </c:pt>
                <c:pt idx="2">
                  <c:v>2026</c:v>
                </c:pt>
                <c:pt idx="3">
                  <c:v>2027</c:v>
                </c:pt>
                <c:pt idx="4">
                  <c:v>2028</c:v>
                </c:pt>
                <c:pt idx="5">
                  <c:v>2029</c:v>
                </c:pt>
                <c:pt idx="6">
                  <c:v>2030</c:v>
                </c:pt>
              </c:strCache>
            </c:strRef>
          </c:cat>
          <c:val>
            <c:numRef>
              <c:f>Sheet1!$E$2:$E$8</c:f>
              <c:numCache>
                <c:formatCode>General</c:formatCode>
                <c:ptCount val="7"/>
                <c:pt idx="0">
                  <c:v>264</c:v>
                </c:pt>
                <c:pt idx="1">
                  <c:v>349</c:v>
                </c:pt>
                <c:pt idx="2">
                  <c:v>467</c:v>
                </c:pt>
                <c:pt idx="3">
                  <c:v>631</c:v>
                </c:pt>
                <c:pt idx="4">
                  <c:v>858</c:v>
                </c:pt>
                <c:pt idx="5">
                  <c:v>1176</c:v>
                </c:pt>
                <c:pt idx="6">
                  <c:v>1622</c:v>
                </c:pt>
              </c:numCache>
            </c:numRef>
          </c:val>
          <c:smooth val="1"/>
          <c:extLst>
            <c:ext xmlns:c16="http://schemas.microsoft.com/office/drawing/2014/chart" uri="{C3380CC4-5D6E-409C-BE32-E72D297353CC}">
              <c16:uniqueId val="{00000003-F516-49A2-A1D0-FC5A743121D6}"/>
            </c:ext>
          </c:extLst>
        </c:ser>
        <c:ser>
          <c:idx val="4"/>
          <c:order val="4"/>
          <c:tx>
            <c:strRef>
              <c:f>Sheet1!$F$1</c:f>
              <c:strCache>
                <c:ptCount val="1"/>
                <c:pt idx="0">
                  <c:v>s=2 tipping (258k)</c:v>
                </c:pt>
              </c:strCache>
            </c:strRef>
          </c:tx>
          <c:spPr>
            <a:ln w="31750" cap="flat">
              <a:solidFill>
                <a:srgbClr val="AAAAAA"/>
              </a:solidFill>
              <a:prstDash val="solid"/>
              <a:round/>
            </a:ln>
            <a:effectLst/>
          </c:spPr>
          <c:marker>
            <c:symbol val="circle"/>
            <c:size val="6"/>
            <c:spPr>
              <a:solidFill>
                <a:srgbClr val="AAAAAA"/>
              </a:solidFill>
              <a:ln w="9525" cap="flat">
                <a:solidFill>
                  <a:srgbClr val="AAAAAA"/>
                </a:solidFill>
                <a:prstDash val="solid"/>
                <a:round/>
              </a:ln>
              <a:effectLst/>
            </c:spPr>
          </c:marker>
          <c:cat>
            <c:strRef>
              <c:f>Sheet1!$A$2:$A$3</c:f>
              <c:strCache>
                <c:ptCount val="2"/>
                <c:pt idx="0">
                  <c:v>2020</c:v>
                </c:pt>
                <c:pt idx="1">
                  <c:v>2030</c:v>
                </c:pt>
              </c:strCache>
            </c:strRef>
          </c:cat>
          <c:val>
            <c:numRef>
              <c:f>Sheet1!$F$2:$F$3</c:f>
              <c:numCache>
                <c:formatCode>General</c:formatCode>
                <c:ptCount val="2"/>
                <c:pt idx="0">
                  <c:v>258</c:v>
                </c:pt>
                <c:pt idx="1">
                  <c:v>258</c:v>
                </c:pt>
              </c:numCache>
            </c:numRef>
          </c:val>
          <c:smooth val="1"/>
          <c:extLst>
            <c:ext xmlns:c16="http://schemas.microsoft.com/office/drawing/2014/chart" uri="{C3380CC4-5D6E-409C-BE32-E72D297353CC}">
              <c16:uniqueId val="{00000004-F516-49A2-A1D0-FC5A743121D6}"/>
            </c:ext>
          </c:extLst>
        </c:ser>
        <c:ser>
          <c:idx val="5"/>
          <c:order val="5"/>
          <c:tx>
            <c:strRef>
              <c:f>Sheet1!$G$1</c:f>
              <c:strCache>
                <c:ptCount val="1"/>
                <c:pt idx="0">
                  <c:v>s=3 tipping (399k)</c:v>
                </c:pt>
              </c:strCache>
            </c:strRef>
          </c:tx>
          <c:spPr>
            <a:ln w="31750" cap="flat">
              <a:solidFill>
                <a:srgbClr val="CCAAAA"/>
              </a:solidFill>
              <a:prstDash val="solid"/>
              <a:round/>
            </a:ln>
            <a:effectLst/>
          </c:spPr>
          <c:marker>
            <c:symbol val="circle"/>
            <c:size val="6"/>
            <c:spPr>
              <a:solidFill>
                <a:srgbClr val="CCAAAA"/>
              </a:solidFill>
              <a:ln w="9525" cap="flat">
                <a:solidFill>
                  <a:srgbClr val="CCAAAA"/>
                </a:solidFill>
                <a:prstDash val="solid"/>
                <a:round/>
              </a:ln>
              <a:effectLst/>
            </c:spPr>
          </c:marker>
          <c:cat>
            <c:strRef>
              <c:f>Sheet1!$A$2:$A$3</c:f>
              <c:strCache>
                <c:ptCount val="2"/>
                <c:pt idx="0">
                  <c:v>2020</c:v>
                </c:pt>
                <c:pt idx="1">
                  <c:v>2030</c:v>
                </c:pt>
              </c:strCache>
            </c:strRef>
          </c:cat>
          <c:val>
            <c:numRef>
              <c:f>Sheet1!$G$2:$G$3</c:f>
              <c:numCache>
                <c:formatCode>General</c:formatCode>
                <c:ptCount val="2"/>
                <c:pt idx="0">
                  <c:v>399</c:v>
                </c:pt>
                <c:pt idx="1">
                  <c:v>399</c:v>
                </c:pt>
              </c:numCache>
            </c:numRef>
          </c:val>
          <c:smooth val="1"/>
          <c:extLst>
            <c:ext xmlns:c16="http://schemas.microsoft.com/office/drawing/2014/chart" uri="{C3380CC4-5D6E-409C-BE32-E72D297353CC}">
              <c16:uniqueId val="{00000005-F516-49A2-A1D0-FC5A743121D6}"/>
            </c:ext>
          </c:extLst>
        </c:ser>
        <c:ser>
          <c:idx val="6"/>
          <c:order val="6"/>
          <c:tx>
            <c:strRef>
              <c:f>Sheet1!$H$1</c:f>
              <c:strCache>
                <c:ptCount val="1"/>
                <c:pt idx="0">
                  <c:v>s=4 tipping (541k)</c:v>
                </c:pt>
              </c:strCache>
            </c:strRef>
          </c:tx>
          <c:spPr>
            <a:ln w="31750" cap="flat">
              <a:solidFill>
                <a:srgbClr val="DDBBAA"/>
              </a:solidFill>
              <a:prstDash val="solid"/>
              <a:round/>
            </a:ln>
            <a:effectLst/>
          </c:spPr>
          <c:marker>
            <c:symbol val="circle"/>
            <c:size val="6"/>
            <c:spPr>
              <a:solidFill>
                <a:srgbClr val="DDBBAA"/>
              </a:solidFill>
              <a:ln w="9525" cap="flat">
                <a:solidFill>
                  <a:srgbClr val="DDBBAA"/>
                </a:solidFill>
                <a:prstDash val="solid"/>
                <a:round/>
              </a:ln>
              <a:effectLst/>
            </c:spPr>
          </c:marker>
          <c:cat>
            <c:strRef>
              <c:f>Sheet1!$A$2:$A$3</c:f>
              <c:strCache>
                <c:ptCount val="2"/>
                <c:pt idx="0">
                  <c:v>2020</c:v>
                </c:pt>
                <c:pt idx="1">
                  <c:v>2030</c:v>
                </c:pt>
              </c:strCache>
            </c:strRef>
          </c:cat>
          <c:val>
            <c:numRef>
              <c:f>Sheet1!$H$2:$H$3</c:f>
              <c:numCache>
                <c:formatCode>General</c:formatCode>
                <c:ptCount val="2"/>
                <c:pt idx="0">
                  <c:v>541</c:v>
                </c:pt>
                <c:pt idx="1">
                  <c:v>541</c:v>
                </c:pt>
              </c:numCache>
            </c:numRef>
          </c:val>
          <c:smooth val="1"/>
          <c:extLst>
            <c:ext xmlns:c16="http://schemas.microsoft.com/office/drawing/2014/chart" uri="{C3380CC4-5D6E-409C-BE32-E72D297353CC}">
              <c16:uniqueId val="{00000006-F516-49A2-A1D0-FC5A743121D6}"/>
            </c:ext>
          </c:extLst>
        </c:ser>
        <c:dLbls>
          <c:showLegendKey val="0"/>
          <c:showVal val="0"/>
          <c:showCatName val="0"/>
          <c:showSerName val="0"/>
          <c:showPercent val="0"/>
          <c:showBubbleSize val="0"/>
        </c:dLbls>
        <c:marker val="1"/>
        <c:smooth val="0"/>
        <c:axId val="2094734554"/>
        <c:axId val="2094734552"/>
      </c:line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64748B"/>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l"/>
        <c:majorGridlines>
          <c:spPr>
            <a:ln w="12700" cap="flat">
              <a:solidFill>
                <a:srgbClr val="E2E8F0"/>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64748B"/>
                </a:solidFill>
                <a:latin typeface="Arial"/>
              </a:defRPr>
            </a:pPr>
            <a:endParaRPr lang="en-US"/>
          </a:p>
        </c:txPr>
        <c:crossAx val="2094734554"/>
        <c:crosses val="autoZero"/>
        <c:crossBetween val="between"/>
      </c:valAx>
      <c:spPr>
        <a:noFill/>
        <a:ln>
          <a:noFill/>
        </a:ln>
        <a:effectLst/>
      </c:spPr>
    </c:plotArea>
    <c:legend>
      <c:legendPos val="b"/>
      <c:overlay val="0"/>
      <c:txPr>
        <a:bodyPr/>
        <a:lstStyle/>
        <a:p>
          <a:pPr>
            <a:defRPr sz="900"/>
          </a:pPr>
          <a:endParaRPr lang="en-US"/>
        </a:p>
      </c:txPr>
    </c:legend>
    <c:plotVisOnly val="1"/>
    <c:dispBlanksAs val="span"/>
    <c:showDLblsOverMax val="1"/>
  </c:chart>
  <c:spPr>
    <a:solidFill>
      <a:srgbClr val="FFFFFF"/>
    </a:solid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K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2BF199-87E3-4AF4-837E-C58A8C3727AD}" type="datetimeFigureOut">
              <a:rPr lang="en-KE" smtClean="0"/>
              <a:t>07/05/2026</a:t>
            </a:fld>
            <a:endParaRPr lang="en-K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K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K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K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951D6D-1F9F-4B14-8B31-010BD20C41E5}" type="slidenum">
              <a:rPr lang="en-KE" smtClean="0"/>
              <a:t>‹#›</a:t>
            </a:fld>
            <a:endParaRPr lang="en-KE"/>
          </a:p>
        </p:txBody>
      </p:sp>
    </p:spTree>
    <p:extLst>
      <p:ext uri="{BB962C8B-B14F-4D97-AF65-F5344CB8AC3E}">
        <p14:creationId xmlns:p14="http://schemas.microsoft.com/office/powerpoint/2010/main" val="39875290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33</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34</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35</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36</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37</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38</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39</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40</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42</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43</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44</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45</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46</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47</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Good morning, and thank you to the KNQA for the opportunity to contribute to this important discussion.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Today I’ll speak about digital credentials. Not as a trend or a technology upgrade, but as </a:t>
            </a:r>
            <a:r>
              <a:rPr lang="en-US" sz="1200" b="1" i="0" kern="1200" dirty="0">
                <a:solidFill>
                  <a:schemeClr val="tx1"/>
                </a:solidFill>
                <a:effectLst/>
                <a:latin typeface="+mn-lt"/>
                <a:ea typeface="+mn-ea"/>
                <a:cs typeface="+mn-cs"/>
              </a:rPr>
              <a:t>quality infrastructure</a:t>
            </a:r>
            <a:r>
              <a:rPr lang="en-US" sz="1200" b="0" i="0" kern="1200" dirty="0">
                <a:solidFill>
                  <a:schemeClr val="tx1"/>
                </a:solidFill>
                <a:effectLst/>
                <a:latin typeface="+mn-lt"/>
                <a:ea typeface="+mn-ea"/>
                <a:cs typeface="+mn-cs"/>
              </a:rPr>
              <a:t> — something that directly affects trust, equity, and international comparability. I will be using the GED as a </a:t>
            </a:r>
            <a:r>
              <a:rPr lang="en-US" sz="1200" b="1" i="0" kern="1200" dirty="0">
                <a:solidFill>
                  <a:schemeClr val="tx1"/>
                </a:solidFill>
                <a:effectLst/>
                <a:latin typeface="+mn-lt"/>
                <a:ea typeface="+mn-ea"/>
                <a:cs typeface="+mn-cs"/>
              </a:rPr>
              <a:t>reference model</a:t>
            </a:r>
            <a:r>
              <a:rPr lang="en-US" sz="1200" b="0" i="0" kern="1200" dirty="0">
                <a:solidFill>
                  <a:schemeClr val="tx1"/>
                </a:solidFill>
                <a:effectLst/>
                <a:latin typeface="+mn-lt"/>
                <a:ea typeface="+mn-ea"/>
                <a:cs typeface="+mn-cs"/>
              </a:rPr>
              <a:t>, drawing on international experience and evidence, to explore what works, what needs governance, and what matters most for qualification authorities.</a:t>
            </a:r>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83769A-2A3C-664A-B1A3-FCFF0FA87D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702483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Across the globe, qualification systems are under pressure to move faster while remaining credible. Learners move across borders more than ever and employers expect instant verification. Institutions are facing fraud risks that scale, as systems scale.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Digital credentials sit right at the intersection of these pressures. Done well, they strengthen trust. Done poorly, they undermine it. That’s why regulators, such as the KNQA are central to this conversation.</a:t>
            </a:r>
          </a:p>
          <a:p>
            <a:r>
              <a:rPr lang="en-CA" sz="1200" kern="1200" dirty="0">
                <a:solidFill>
                  <a:schemeClr val="tx1"/>
                </a:solidFill>
                <a:effectLst/>
                <a:latin typeface="+mn-lt"/>
                <a:ea typeface="+mn-ea"/>
                <a:cs typeface="+mn-cs"/>
              </a:rPr>
              <a:t>Fraud risk actually increases when credentials </a:t>
            </a:r>
            <a:r>
              <a:rPr lang="en-CA" sz="1200" i="1" kern="1200" dirty="0">
                <a:solidFill>
                  <a:schemeClr val="tx1"/>
                </a:solidFill>
                <a:effectLst/>
                <a:latin typeface="+mn-lt"/>
                <a:ea typeface="+mn-ea"/>
                <a:cs typeface="+mn-cs"/>
              </a:rPr>
              <a:t>look</a:t>
            </a:r>
            <a:r>
              <a:rPr lang="en-CA" sz="1200" kern="1200" dirty="0">
                <a:solidFill>
                  <a:schemeClr val="tx1"/>
                </a:solidFill>
                <a:effectLst/>
                <a:latin typeface="+mn-lt"/>
                <a:ea typeface="+mn-ea"/>
                <a:cs typeface="+mn-cs"/>
              </a:rPr>
              <a:t> digital but lack verification controls.</a:t>
            </a:r>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83769A-2A3C-664A-B1A3-FCFF0FA87D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107336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24D6A-3F44-2028-4B30-43FA37A923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857845-4D44-2EAA-B9BF-7C1140EB68BC}"/>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87A5341A-39BF-ECDF-9626-EF825C8B8350}"/>
              </a:ext>
            </a:extLst>
          </p:cNvPr>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There is often a misconception that digital systems reduce the role of regulators, when in reality, the opposite is true.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As systems digitize, </a:t>
            </a:r>
            <a:r>
              <a:rPr lang="en-US" sz="1200" b="1" i="0" kern="1200" dirty="0">
                <a:solidFill>
                  <a:schemeClr val="tx1"/>
                </a:solidFill>
                <a:effectLst/>
                <a:latin typeface="+mn-lt"/>
                <a:ea typeface="+mn-ea"/>
                <a:cs typeface="+mn-cs"/>
              </a:rPr>
              <a:t>clear standards, governance, and verification rules become even more critical</a:t>
            </a:r>
            <a:r>
              <a:rPr lang="en-US" sz="1200" b="0" i="0" kern="1200" dirty="0">
                <a:solidFill>
                  <a:schemeClr val="tx1"/>
                </a:solidFill>
                <a:effectLst/>
                <a:latin typeface="+mn-lt"/>
                <a:ea typeface="+mn-ea"/>
                <a:cs typeface="+mn-cs"/>
              </a:rPr>
              <a:t>. Qualification authorities are the anchor of trust in increasingly complex credential ecosystems.</a:t>
            </a:r>
          </a:p>
          <a:p>
            <a:pPr marL="0" marR="0" lvl="0" indent="0" algn="l" defTabSz="914400" rtl="0" eaLnBrk="1" fontAlgn="t"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Digital credentials only add value when qualification authorities define the rules for trust, validation, rejection, and oversight. Technology enables that — it doesn’t replace it.</a:t>
            </a:r>
          </a:p>
          <a:p>
            <a:r>
              <a:rPr lang="en-CA" sz="1200" kern="1200" dirty="0">
                <a:solidFill>
                  <a:schemeClr val="tx1"/>
                </a:solidFill>
                <a:effectLst/>
                <a:latin typeface="+mn-lt"/>
                <a:ea typeface="+mn-ea"/>
                <a:cs typeface="+mn-cs"/>
              </a:rPr>
              <a:t>It is the role of the qualification authorities to educate universities and employers on how to verify their digital credentials. </a:t>
            </a:r>
            <a:br>
              <a:rPr lang="en-CA" sz="1200" kern="1200" dirty="0">
                <a:solidFill>
                  <a:schemeClr val="tx1"/>
                </a:solidFill>
                <a:effectLst/>
                <a:latin typeface="+mn-lt"/>
                <a:ea typeface="+mn-ea"/>
                <a:cs typeface="+mn-cs"/>
              </a:rPr>
            </a:br>
            <a:r>
              <a:rPr lang="en-CA" sz="1200" kern="1200" dirty="0">
                <a:solidFill>
                  <a:schemeClr val="tx1"/>
                </a:solidFill>
                <a:effectLst/>
                <a:latin typeface="+mn-lt"/>
                <a:ea typeface="+mn-ea"/>
                <a:cs typeface="+mn-cs"/>
              </a:rPr>
              <a:t>Verification protocols should be </a:t>
            </a:r>
            <a:r>
              <a:rPr lang="en-CA" sz="1200" b="1" kern="1200" dirty="0">
                <a:solidFill>
                  <a:schemeClr val="tx1"/>
                </a:solidFill>
                <a:effectLst/>
                <a:latin typeface="+mn-lt"/>
                <a:ea typeface="+mn-ea"/>
                <a:cs typeface="+mn-cs"/>
              </a:rPr>
              <a:t>simple, standardised, and shared</a:t>
            </a:r>
            <a:r>
              <a:rPr lang="en-CA" sz="1200" kern="1200" dirty="0">
                <a:solidFill>
                  <a:schemeClr val="tx1"/>
                </a:solidFill>
                <a:effectLst/>
                <a:latin typeface="+mn-lt"/>
                <a:ea typeface="+mn-ea"/>
                <a:cs typeface="+mn-cs"/>
              </a:rPr>
              <a:t>. One of the lessons from international implementation is that clarity matters more than sophistication. Institutions need to know:</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what to check,</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where to check it, and</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what to do if verification fails.</a:t>
            </a:r>
          </a:p>
          <a:p>
            <a:r>
              <a:rPr lang="en-CA" sz="1200" kern="1200" dirty="0">
                <a:solidFill>
                  <a:schemeClr val="tx1"/>
                </a:solidFill>
                <a:effectLst/>
                <a:latin typeface="+mn-lt"/>
                <a:ea typeface="+mn-ea"/>
                <a:cs typeface="+mn-cs"/>
              </a:rPr>
              <a:t>This is less about technical capacity and more about </a:t>
            </a:r>
            <a:r>
              <a:rPr lang="en-CA" sz="1200" b="1" kern="1200" dirty="0">
                <a:solidFill>
                  <a:schemeClr val="tx1"/>
                </a:solidFill>
                <a:effectLst/>
                <a:latin typeface="+mn-lt"/>
                <a:ea typeface="+mn-ea"/>
                <a:cs typeface="+mn-cs"/>
              </a:rPr>
              <a:t>clear guidance and training</a:t>
            </a:r>
            <a:r>
              <a:rPr lang="en-CA" sz="1200" kern="1200" dirty="0">
                <a:solidFill>
                  <a:schemeClr val="tx1"/>
                </a:solidFill>
                <a:effectLst/>
                <a:latin typeface="+mn-lt"/>
                <a:ea typeface="+mn-ea"/>
                <a:cs typeface="+mn-cs"/>
              </a:rPr>
              <a:t>.</a:t>
            </a:r>
          </a:p>
          <a:p>
            <a:pPr fontAlgn="t"/>
            <a:endParaRPr lang="en-US" sz="1200" b="0" i="0" kern="1200" dirty="0">
              <a:solidFill>
                <a:schemeClr val="tx1"/>
              </a:solidFill>
              <a:effectLst/>
              <a:latin typeface="+mn-lt"/>
              <a:ea typeface="+mn-ea"/>
              <a:cs typeface="+mn-cs"/>
            </a:endParaRPr>
          </a:p>
          <a:p>
            <a:endParaRPr lang="en-CA" dirty="0"/>
          </a:p>
        </p:txBody>
      </p:sp>
      <p:sp>
        <p:nvSpPr>
          <p:cNvPr id="4" name="Slide Number Placeholder 3">
            <a:extLst>
              <a:ext uri="{FF2B5EF4-FFF2-40B4-BE49-F238E27FC236}">
                <a16:creationId xmlns:a16="http://schemas.microsoft.com/office/drawing/2014/main" id="{27130F4C-1DE9-63A0-FD87-C256DF14711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83769A-2A3C-664A-B1A3-FCFF0FA87D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254032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F5B3E-D100-1638-B722-84749D4F66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AE9F72-691E-7D7C-B09D-298DA90632AF}"/>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4A70A4EB-A066-0F45-8FEA-A175C175E86A}"/>
              </a:ext>
            </a:extLst>
          </p:cNvPr>
          <p:cNvSpPr>
            <a:spLocks noGrp="1"/>
          </p:cNvSpPr>
          <p:nvPr>
            <p:ph type="body" idx="1"/>
          </p:nvPr>
        </p:nvSpPr>
        <p:spPr/>
        <p: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For the KNQA, digital credentials are not just about modernization. They are about protecting the credibility of Kenya’s qualifications while supporting national goals around access, progression, and global competitiveness.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question is not whether digital credentials will expand — they already are — the focus should be on how they are governed, verified, and aligned with the local National Qualification Framework.</a:t>
            </a:r>
            <a:r>
              <a:rPr lang="en-CA" sz="1200" b="1" kern="1200" dirty="0">
                <a:solidFill>
                  <a:schemeClr val="tx1"/>
                </a:solidFill>
                <a:effectLst/>
                <a:latin typeface="+mn-lt"/>
                <a:ea typeface="+mn-ea"/>
                <a:cs typeface="+mn-cs"/>
              </a:rPr>
              <a:t> </a:t>
            </a:r>
            <a:br>
              <a:rPr lang="en-CA" sz="1200" b="1" kern="1200" dirty="0">
                <a:solidFill>
                  <a:schemeClr val="tx1"/>
                </a:solidFill>
                <a:effectLst/>
                <a:latin typeface="+mn-lt"/>
                <a:ea typeface="+mn-ea"/>
                <a:cs typeface="+mn-cs"/>
              </a:rPr>
            </a:br>
            <a:r>
              <a:rPr lang="en-CA" sz="1200" b="0" kern="1200" dirty="0">
                <a:solidFill>
                  <a:schemeClr val="tx1"/>
                </a:solidFill>
                <a:effectLst/>
                <a:latin typeface="+mn-lt"/>
                <a:ea typeface="+mn-ea"/>
                <a:cs typeface="+mn-cs"/>
              </a:rPr>
              <a:t>But, how does this align with Kenya’s NQF? </a:t>
            </a:r>
            <a:r>
              <a:rPr lang="en-CA" sz="1200" b="1" kern="1200" dirty="0">
                <a:solidFill>
                  <a:schemeClr val="tx1"/>
                </a:solidFill>
                <a:effectLst/>
                <a:latin typeface="+mn-lt"/>
                <a:ea typeface="+mn-ea"/>
                <a:cs typeface="+mn-cs"/>
              </a:rPr>
              <a:t>Suggested Response:</a:t>
            </a:r>
            <a:br>
              <a:rPr lang="en-CA" sz="1200" kern="1200" dirty="0">
                <a:solidFill>
                  <a:schemeClr val="tx1"/>
                </a:solidFill>
                <a:effectLst/>
                <a:latin typeface="+mn-lt"/>
                <a:ea typeface="+mn-ea"/>
                <a:cs typeface="+mn-cs"/>
              </a:rPr>
            </a:br>
            <a:r>
              <a:rPr lang="en-CA" sz="1200" kern="1200" dirty="0">
                <a:solidFill>
                  <a:schemeClr val="tx1"/>
                </a:solidFill>
                <a:effectLst/>
                <a:latin typeface="+mn-lt"/>
                <a:ea typeface="+mn-ea"/>
                <a:cs typeface="+mn-cs"/>
              </a:rPr>
              <a:t>Very closely.</a:t>
            </a:r>
            <a:br>
              <a:rPr lang="en-CA" sz="1200" kern="1200" dirty="0">
                <a:solidFill>
                  <a:schemeClr val="tx1"/>
                </a:solidFill>
                <a:effectLst/>
                <a:latin typeface="+mn-lt"/>
                <a:ea typeface="+mn-ea"/>
                <a:cs typeface="+mn-cs"/>
              </a:rPr>
            </a:br>
            <a:r>
              <a:rPr lang="en-CA" sz="1200" kern="1200" dirty="0">
                <a:solidFill>
                  <a:schemeClr val="tx1"/>
                </a:solidFill>
                <a:effectLst/>
                <a:latin typeface="+mn-lt"/>
                <a:ea typeface="+mn-ea"/>
                <a:cs typeface="+mn-cs"/>
              </a:rPr>
              <a:t>The mechanisms I’ve described — verification, portability, rejection protocols, governance — directly support NQF objectives around comparability, credibility, and progression. Digital credentials don’t sit outside the framework; they </a:t>
            </a:r>
            <a:r>
              <a:rPr lang="en-CA" sz="1200" b="1" kern="1200" dirty="0">
                <a:solidFill>
                  <a:schemeClr val="tx1"/>
                </a:solidFill>
                <a:effectLst/>
                <a:latin typeface="+mn-lt"/>
                <a:ea typeface="+mn-ea"/>
                <a:cs typeface="+mn-cs"/>
              </a:rPr>
              <a:t>operationalise it</a:t>
            </a:r>
            <a:r>
              <a:rPr lang="en-CA" sz="1200" kern="1200" dirty="0">
                <a:solidFill>
                  <a:schemeClr val="tx1"/>
                </a:solidFill>
                <a:effectLst/>
                <a:latin typeface="+mn-lt"/>
                <a:ea typeface="+mn-ea"/>
                <a:cs typeface="+mn-cs"/>
              </a:rPr>
              <a:t> in a digital environment.</a:t>
            </a:r>
          </a:p>
          <a:p>
            <a:pPr fontAlgn="t"/>
            <a:endParaRPr lang="en-US" sz="1200" b="0" i="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C09AD162-1D38-1F70-146A-5F30CE7CFBA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83769A-2A3C-664A-B1A3-FCFF0FA87D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618631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829085-6C71-4F6C-1CF9-0F6AE46154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7DE036-E2CA-C0A5-8DDC-C16DB0D4FCFE}"/>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39038B5B-118E-3949-915D-274472FD71FC}"/>
              </a:ext>
            </a:extLst>
          </p:cNvPr>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I am going to be using the GED as a reference model, as it operates at scale across very different regulatory and infrastructure contexts.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This forces clarity around verification, portability, and quality assurance — the same issues qualification authorities globally are grappling with.</a:t>
            </a:r>
          </a:p>
          <a:p>
            <a:pPr fontAlgn="t"/>
            <a:endParaRPr lang="en-US" sz="1200" b="0" i="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58D51056-247A-97CB-659E-1BE3ADEF406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83769A-2A3C-664A-B1A3-FCFF0FA87D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58408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D5C8BD-A8FA-2C8B-7868-B169E0BE41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3E3E69-89CF-F43C-77F7-7B46C008C59B}"/>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0450411B-6B27-C9D7-7F96-8E5DFF3115F5}"/>
              </a:ext>
            </a:extLst>
          </p:cNvPr>
          <p:cNvSpPr>
            <a:spLocks noGrp="1"/>
          </p:cNvSpPr>
          <p:nvPr>
            <p:ph type="body" idx="1"/>
          </p:nvPr>
        </p:nvSpPr>
        <p:spPr/>
        <p: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I just want to clarify upfront, </a:t>
            </a:r>
            <a:r>
              <a:rPr lang="en-CA" sz="1200" b="1" kern="1200" dirty="0">
                <a:solidFill>
                  <a:schemeClr val="tx1"/>
                </a:solidFill>
                <a:effectLst/>
                <a:latin typeface="+mn-lt"/>
                <a:ea typeface="+mn-ea"/>
                <a:cs typeface="+mn-cs"/>
              </a:rPr>
              <a:t>the GED is not being proposed as a replacement for national qualifications, </a:t>
            </a:r>
            <a:r>
              <a:rPr lang="en-CA" sz="1200" kern="1200" dirty="0">
                <a:solidFill>
                  <a:schemeClr val="tx1"/>
                </a:solidFill>
                <a:effectLst/>
                <a:latin typeface="+mn-lt"/>
                <a:ea typeface="+mn-ea"/>
                <a:cs typeface="+mn-cs"/>
              </a:rPr>
              <a:t>the GED is being presented as a </a:t>
            </a:r>
            <a:r>
              <a:rPr lang="en-CA" sz="1200" b="1" kern="1200" dirty="0">
                <a:solidFill>
                  <a:schemeClr val="tx1"/>
                </a:solidFill>
                <a:effectLst/>
                <a:latin typeface="+mn-lt"/>
                <a:ea typeface="+mn-ea"/>
                <a:cs typeface="+mn-cs"/>
              </a:rPr>
              <a:t>reference model</a:t>
            </a:r>
            <a:r>
              <a:rPr lang="en-CA" sz="1200" kern="1200" dirty="0">
                <a:solidFill>
                  <a:schemeClr val="tx1"/>
                </a:solidFill>
                <a:effectLst/>
                <a:latin typeface="+mn-lt"/>
                <a:ea typeface="+mn-ea"/>
                <a:cs typeface="+mn-cs"/>
              </a:rPr>
              <a:t>, not a substitute and not for promotional purposes. Its value here is in demonstrating how digital credentialing, verification, and governance can work at scale across testing jurisdictions or </a:t>
            </a:r>
            <a:r>
              <a:rPr lang="en-CA" sz="1200" kern="1200" dirty="0" err="1">
                <a:solidFill>
                  <a:schemeClr val="tx1"/>
                </a:solidFill>
                <a:effectLst/>
                <a:latin typeface="+mn-lt"/>
                <a:ea typeface="+mn-ea"/>
                <a:cs typeface="+mn-cs"/>
              </a:rPr>
              <a:t>countroes</a:t>
            </a:r>
            <a:r>
              <a:rPr lang="en-CA" sz="1200" kern="1200" dirty="0">
                <a:solidFill>
                  <a:schemeClr val="tx1"/>
                </a:solidFill>
                <a:effectLst/>
                <a:latin typeface="+mn-lt"/>
                <a:ea typeface="+mn-ea"/>
                <a:cs typeface="+mn-cs"/>
              </a:rPr>
              <a:t>. National qualifications remain sovereign — what’s transferable are the </a:t>
            </a:r>
            <a:r>
              <a:rPr lang="en-CA" sz="1200" b="1" kern="1200" dirty="0">
                <a:solidFill>
                  <a:schemeClr val="tx1"/>
                </a:solidFill>
                <a:effectLst/>
                <a:latin typeface="+mn-lt"/>
                <a:ea typeface="+mn-ea"/>
                <a:cs typeface="+mn-cs"/>
              </a:rPr>
              <a:t>quality assurance principles</a:t>
            </a:r>
            <a:r>
              <a:rPr lang="en-CA" sz="1200" kern="1200" dirty="0">
                <a:solidFill>
                  <a:schemeClr val="tx1"/>
                </a:solidFill>
                <a:effectLst/>
                <a:latin typeface="+mn-lt"/>
                <a:ea typeface="+mn-ea"/>
                <a:cs typeface="+mn-cs"/>
              </a:rPr>
              <a:t>.</a:t>
            </a:r>
          </a:p>
          <a:p>
            <a:pPr fontAlgn="t"/>
            <a:r>
              <a:rPr lang="en-US" sz="1200" b="0" i="0" kern="1200" dirty="0">
                <a:solidFill>
                  <a:schemeClr val="tx1"/>
                </a:solidFill>
                <a:effectLst/>
                <a:latin typeface="+mn-lt"/>
                <a:ea typeface="+mn-ea"/>
                <a:cs typeface="+mn-cs"/>
              </a:rPr>
              <a:t>Through this presentation, we are examining how digital credentials function as quality infrastructure — what evidence supports them, what risks they introduce, and what governance mechanisms are required.</a:t>
            </a:r>
          </a:p>
        </p:txBody>
      </p:sp>
      <p:sp>
        <p:nvSpPr>
          <p:cNvPr id="4" name="Slide Number Placeholder 3">
            <a:extLst>
              <a:ext uri="{FF2B5EF4-FFF2-40B4-BE49-F238E27FC236}">
                <a16:creationId xmlns:a16="http://schemas.microsoft.com/office/drawing/2014/main" id="{0C6EE438-82B4-83E1-0EEA-3AEEC1EF649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83769A-2A3C-664A-B1A3-FCFF0FA87D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668348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C6F93-94BA-AFF1-98C0-D791512C7D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585853-CDE3-DA19-6439-9BB1FEF825DF}"/>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91DA4FC0-30F9-9AB8-7BBA-B6F824F5540A}"/>
              </a:ext>
            </a:extLst>
          </p:cNvPr>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The evidence here comes from how credentials are actually used in practice: admissions, hiring, regulatory screening, and learner progression.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We assess effectiveness through a quality assurance lens — not just whether systems work technically, but whether they support trust, equity, and consistency at scale.</a:t>
            </a:r>
          </a:p>
        </p:txBody>
      </p:sp>
      <p:sp>
        <p:nvSpPr>
          <p:cNvPr id="4" name="Slide Number Placeholder 3">
            <a:extLst>
              <a:ext uri="{FF2B5EF4-FFF2-40B4-BE49-F238E27FC236}">
                <a16:creationId xmlns:a16="http://schemas.microsoft.com/office/drawing/2014/main" id="{EC0340CE-33CB-3F9A-2886-E5DF6BE09F5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83769A-2A3C-664A-B1A3-FCFF0FA87D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153833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9E618C-4A78-C93D-25A0-43D5601AA2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4C2F31-F05A-35A5-8E1D-5A96F6662F93}"/>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C7C48DEF-7A2D-A18B-0658-7C2ACA116065}"/>
              </a:ext>
            </a:extLst>
          </p:cNvPr>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When I refer to “Blue Ribbon Technology”, I’m describing trust by design.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It’s about systems that make authenticity visible, verification simple, and rejection unambiguous — which is exactly what regulators need when overseeing large‑scale credential use.</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The Blue Ribbon is not a design feature — it’s a </a:t>
            </a:r>
            <a:r>
              <a:rPr lang="en-CA" sz="1200" b="1" kern="1200" dirty="0">
                <a:solidFill>
                  <a:schemeClr val="tx1"/>
                </a:solidFill>
                <a:effectLst/>
                <a:latin typeface="+mn-lt"/>
                <a:ea typeface="+mn-ea"/>
                <a:cs typeface="+mn-cs"/>
              </a:rPr>
              <a:t>trust indicator</a:t>
            </a:r>
            <a:r>
              <a:rPr lang="en-CA" sz="1200" kern="1200" dirty="0">
                <a:solidFill>
                  <a:schemeClr val="tx1"/>
                </a:solidFill>
                <a:effectLst/>
                <a:latin typeface="+mn-lt"/>
                <a:ea typeface="+mn-ea"/>
                <a:cs typeface="+mn-cs"/>
              </a:rPr>
              <a:t>.</a:t>
            </a:r>
            <a:br>
              <a:rPr lang="en-CA" sz="1200" kern="1200" dirty="0">
                <a:solidFill>
                  <a:schemeClr val="tx1"/>
                </a:solidFill>
                <a:effectLst/>
                <a:latin typeface="+mn-lt"/>
                <a:ea typeface="+mn-ea"/>
                <a:cs typeface="+mn-cs"/>
              </a:rPr>
            </a:br>
            <a:r>
              <a:rPr lang="en-CA" sz="1200" kern="1200" dirty="0">
                <a:solidFill>
                  <a:schemeClr val="tx1"/>
                </a:solidFill>
                <a:effectLst/>
                <a:latin typeface="+mn-lt"/>
                <a:ea typeface="+mn-ea"/>
                <a:cs typeface="+mn-cs"/>
              </a:rPr>
              <a:t>It appears only when a document’s digital certificate is valid and the content has not been altered. The value is not the ribbon itself, but what it represents: </a:t>
            </a:r>
            <a:r>
              <a:rPr lang="en-CA" sz="1200" b="1" kern="1200" dirty="0">
                <a:solidFill>
                  <a:schemeClr val="tx1"/>
                </a:solidFill>
                <a:effectLst/>
                <a:latin typeface="+mn-lt"/>
                <a:ea typeface="+mn-ea"/>
                <a:cs typeface="+mn-cs"/>
              </a:rPr>
              <a:t>independent confirmation of authenticity</a:t>
            </a:r>
            <a:r>
              <a:rPr lang="en-CA" sz="1200" kern="1200" dirty="0">
                <a:solidFill>
                  <a:schemeClr val="tx1"/>
                </a:solidFill>
                <a:effectLst/>
                <a:latin typeface="+mn-lt"/>
                <a:ea typeface="+mn-ea"/>
                <a:cs typeface="+mn-cs"/>
              </a:rPr>
              <a:t>. For regulators, visible trust markers reduce ambiguity and support consistent decision‑making across institutions.</a:t>
            </a:r>
          </a:p>
          <a:p>
            <a:endParaRPr lang="en-CA" dirty="0"/>
          </a:p>
        </p:txBody>
      </p:sp>
      <p:sp>
        <p:nvSpPr>
          <p:cNvPr id="4" name="Slide Number Placeholder 3">
            <a:extLst>
              <a:ext uri="{FF2B5EF4-FFF2-40B4-BE49-F238E27FC236}">
                <a16:creationId xmlns:a16="http://schemas.microsoft.com/office/drawing/2014/main" id="{D2CBA234-522B-4357-7982-73FFB98DE5E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83769A-2A3C-664A-B1A3-FCFF0FA87D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293792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914B4E-36B2-3957-C760-79CE34DDF4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4DD7EA-FFF5-D60D-1C88-5FF049E630B7}"/>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9124F809-B76C-1B9D-F580-710D9B7AA0EE}"/>
              </a:ext>
            </a:extLst>
          </p:cNvPr>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A common assumption is that digital credentials are automatically secure. They’re not.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Security comes from verification mechanisms — and from clear rules about what is valid and what must be rejected.</a:t>
            </a:r>
          </a:p>
          <a:p>
            <a:endParaRPr lang="en-CA" dirty="0"/>
          </a:p>
        </p:txBody>
      </p:sp>
      <p:sp>
        <p:nvSpPr>
          <p:cNvPr id="4" name="Slide Number Placeholder 3">
            <a:extLst>
              <a:ext uri="{FF2B5EF4-FFF2-40B4-BE49-F238E27FC236}">
                <a16:creationId xmlns:a16="http://schemas.microsoft.com/office/drawing/2014/main" id="{D3664256-3F2A-D7B7-D620-91A16DA965C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83769A-2A3C-664A-B1A3-FCFF0FA87D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152148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27E9E-8A23-1C7D-ED96-91C35BB32F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30D907-229D-6D0D-16E6-492D2CCC707F}"/>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62EEAA61-AFF5-466C-3F6A-B8A7239C6705}"/>
              </a:ext>
            </a:extLst>
          </p:cNvPr>
          <p:cNvSpPr>
            <a:spLocks noGrp="1"/>
          </p:cNvSpPr>
          <p:nvPr>
            <p:ph type="body" idx="1"/>
          </p:nvPr>
        </p:nvSpPr>
        <p:spPr/>
        <p: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Official GED electronic credentials are digitally signed. When opened in standard PDF readers like Adobe Acrobat or Reader, the document reveals an embedded digital certificate.</a:t>
            </a:r>
            <a:br>
              <a:rPr lang="en-CA" sz="1200" kern="1200" dirty="0">
                <a:solidFill>
                  <a:schemeClr val="tx1"/>
                </a:solidFill>
                <a:effectLst/>
                <a:latin typeface="+mn-lt"/>
                <a:ea typeface="+mn-ea"/>
                <a:cs typeface="+mn-cs"/>
              </a:rPr>
            </a:br>
            <a:r>
              <a:rPr lang="en-CA" sz="1200" kern="1200" dirty="0">
                <a:solidFill>
                  <a:schemeClr val="tx1"/>
                </a:solidFill>
                <a:effectLst/>
                <a:latin typeface="+mn-lt"/>
                <a:ea typeface="+mn-ea"/>
                <a:cs typeface="+mn-cs"/>
              </a:rPr>
              <a:t>The strength of digital signatures is that they remove ambiguity.</a:t>
            </a:r>
            <a:br>
              <a:rPr lang="en-CA" sz="1200" kern="1200" dirty="0">
                <a:solidFill>
                  <a:schemeClr val="tx1"/>
                </a:solidFill>
                <a:effectLst/>
                <a:latin typeface="+mn-lt"/>
                <a:ea typeface="+mn-ea"/>
                <a:cs typeface="+mn-cs"/>
              </a:rPr>
            </a:br>
            <a:r>
              <a:rPr lang="en-CA" sz="1200" kern="1200" dirty="0">
                <a:solidFill>
                  <a:schemeClr val="tx1"/>
                </a:solidFill>
                <a:effectLst/>
                <a:latin typeface="+mn-lt"/>
                <a:ea typeface="+mn-ea"/>
                <a:cs typeface="+mn-cs"/>
              </a:rPr>
              <a:t>If a valid certification message is missing, it indicates either the document has been altered or the signature is not authentic. From a quality assurance perspective, the safest approach is to </a:t>
            </a:r>
            <a:r>
              <a:rPr lang="en-CA" sz="1200" b="1" kern="1200" dirty="0">
                <a:solidFill>
                  <a:schemeClr val="tx1"/>
                </a:solidFill>
                <a:effectLst/>
                <a:latin typeface="+mn-lt"/>
                <a:ea typeface="+mn-ea"/>
                <a:cs typeface="+mn-cs"/>
              </a:rPr>
              <a:t>reject first and investigate second</a:t>
            </a:r>
            <a:r>
              <a:rPr lang="en-CA" sz="1200" kern="1200" dirty="0">
                <a:solidFill>
                  <a:schemeClr val="tx1"/>
                </a:solidFill>
                <a:effectLst/>
                <a:latin typeface="+mn-lt"/>
                <a:ea typeface="+mn-ea"/>
                <a:cs typeface="+mn-cs"/>
              </a:rPr>
              <a:t>. That protects the credibility of the wider system and </a:t>
            </a:r>
            <a:r>
              <a:rPr lang="en-US" sz="1200" b="0" i="0" kern="1200" dirty="0">
                <a:solidFill>
                  <a:schemeClr val="tx1"/>
                </a:solidFill>
                <a:effectLst/>
                <a:latin typeface="+mn-lt"/>
                <a:ea typeface="+mn-ea"/>
                <a:cs typeface="+mn-cs"/>
              </a:rPr>
              <a:t>allows third parties — including regulators — to independently verify authenticity. That independence is critical for system‑level trust.</a:t>
            </a:r>
          </a:p>
          <a:p>
            <a:endParaRPr lang="en-CA" dirty="0"/>
          </a:p>
        </p:txBody>
      </p:sp>
      <p:sp>
        <p:nvSpPr>
          <p:cNvPr id="4" name="Slide Number Placeholder 3">
            <a:extLst>
              <a:ext uri="{FF2B5EF4-FFF2-40B4-BE49-F238E27FC236}">
                <a16:creationId xmlns:a16="http://schemas.microsoft.com/office/drawing/2014/main" id="{9C1484BF-63E6-A08A-02B5-0E70A941EE4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83769A-2A3C-664A-B1A3-FCFF0FA87D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158147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5D5276-136E-B4BC-6ABA-6686DACA2B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E1A945-D3FD-48CE-9468-0D01B88924D3}"/>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584045F1-50F4-E2B7-BDA5-7E313D2DAD11}"/>
              </a:ext>
            </a:extLst>
          </p:cNvPr>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The Blue Ribbon symbol is a visible assurance indicator.</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It confirms that the document is authentic and unchanged since issuance. For institutions and regulators, this removes ambiguity and supports faster, more consistent decisions.</a:t>
            </a:r>
          </a:p>
          <a:p>
            <a:endParaRPr lang="en-CA" dirty="0"/>
          </a:p>
        </p:txBody>
      </p:sp>
      <p:sp>
        <p:nvSpPr>
          <p:cNvPr id="4" name="Slide Number Placeholder 3">
            <a:extLst>
              <a:ext uri="{FF2B5EF4-FFF2-40B4-BE49-F238E27FC236}">
                <a16:creationId xmlns:a16="http://schemas.microsoft.com/office/drawing/2014/main" id="{68026560-480B-9E0E-154F-1088AF9D91A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83769A-2A3C-664A-B1A3-FCFF0FA87D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178327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E4F68B-501B-8746-3CC6-1434EF334E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0718B5-7DB3-C5CB-3CC7-AF72F16BF69E}"/>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A81E43B0-0197-8EC2-8824-45AE87932678}"/>
              </a:ext>
            </a:extLst>
          </p:cNvPr>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One of the strengths of digital signatures is clarity.</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If the document does not display a valid certification message, it should be rejected immediately. This protects the broader ecosystem — because trust is cumulative.</a:t>
            </a:r>
          </a:p>
          <a:p>
            <a:endParaRPr lang="en-CA" dirty="0"/>
          </a:p>
        </p:txBody>
      </p:sp>
      <p:sp>
        <p:nvSpPr>
          <p:cNvPr id="4" name="Slide Number Placeholder 3">
            <a:extLst>
              <a:ext uri="{FF2B5EF4-FFF2-40B4-BE49-F238E27FC236}">
                <a16:creationId xmlns:a16="http://schemas.microsoft.com/office/drawing/2014/main" id="{E4FE2520-8D96-1E86-6358-F17CEC04C69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83769A-2A3C-664A-B1A3-FCFF0FA87D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708384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C98B32-BA44-5882-2DA1-62A550925D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E1EE3C-1816-EDB4-D04A-25E790BF27E8}"/>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343B7EFB-3052-206C-EA59-19119263AA8A}"/>
              </a:ext>
            </a:extLst>
          </p:cNvPr>
          <p:cNvSpPr>
            <a:spLocks noGrp="1"/>
          </p:cNvSpPr>
          <p:nvPr>
            <p:ph type="body" idx="1"/>
          </p:nvPr>
        </p:nvSpPr>
        <p:spPr/>
        <p: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Even as systems </a:t>
            </a:r>
            <a:r>
              <a:rPr lang="en-US" sz="1200" b="0" i="0" kern="1200" dirty="0" err="1">
                <a:solidFill>
                  <a:schemeClr val="tx1"/>
                </a:solidFill>
                <a:effectLst/>
                <a:latin typeface="+mn-lt"/>
                <a:ea typeface="+mn-ea"/>
                <a:cs typeface="+mn-cs"/>
              </a:rPr>
              <a:t>digitise</a:t>
            </a:r>
            <a:r>
              <a:rPr lang="en-US" sz="1200" b="0" i="0" kern="1200" dirty="0">
                <a:solidFill>
                  <a:schemeClr val="tx1"/>
                </a:solidFill>
                <a:effectLst/>
                <a:latin typeface="+mn-lt"/>
                <a:ea typeface="+mn-ea"/>
                <a:cs typeface="+mn-cs"/>
              </a:rPr>
              <a:t>, paper credentials remain relevant — particularly in transition environment, b</a:t>
            </a:r>
            <a:r>
              <a:rPr lang="en-CA" sz="1200" kern="1200" dirty="0" err="1">
                <a:solidFill>
                  <a:schemeClr val="tx1"/>
                </a:solidFill>
                <a:effectLst/>
                <a:latin typeface="+mn-lt"/>
                <a:ea typeface="+mn-ea"/>
                <a:cs typeface="+mn-cs"/>
              </a:rPr>
              <a:t>ecause</a:t>
            </a:r>
            <a:r>
              <a:rPr lang="en-CA" sz="1200" kern="1200" dirty="0">
                <a:solidFill>
                  <a:schemeClr val="tx1"/>
                </a:solidFill>
                <a:effectLst/>
                <a:latin typeface="+mn-lt"/>
                <a:ea typeface="+mn-ea"/>
                <a:cs typeface="+mn-cs"/>
              </a:rPr>
              <a:t> transition are real.</a:t>
            </a:r>
            <a:br>
              <a:rPr lang="en-CA" sz="1200" kern="1200" dirty="0">
                <a:solidFill>
                  <a:schemeClr val="tx1"/>
                </a:solidFill>
                <a:effectLst/>
                <a:latin typeface="+mn-lt"/>
                <a:ea typeface="+mn-ea"/>
                <a:cs typeface="+mn-cs"/>
              </a:rPr>
            </a:br>
            <a:r>
              <a:rPr lang="en-CA" sz="1200" kern="1200" dirty="0">
                <a:solidFill>
                  <a:schemeClr val="tx1"/>
                </a:solidFill>
                <a:effectLst/>
                <a:latin typeface="+mn-lt"/>
                <a:ea typeface="+mn-ea"/>
                <a:cs typeface="+mn-cs"/>
              </a:rPr>
              <a:t>Infrastructure varies, connectivity varies, and systems don’t shift overnight. What matters is </a:t>
            </a:r>
            <a:r>
              <a:rPr lang="en-CA" sz="1200" b="1" kern="1200" dirty="0">
                <a:solidFill>
                  <a:schemeClr val="tx1"/>
                </a:solidFill>
                <a:effectLst/>
                <a:latin typeface="+mn-lt"/>
                <a:ea typeface="+mn-ea"/>
                <a:cs typeface="+mn-cs"/>
              </a:rPr>
              <a:t>consistency of integrity</a:t>
            </a:r>
            <a:r>
              <a:rPr lang="en-CA" sz="1200" kern="1200" dirty="0">
                <a:solidFill>
                  <a:schemeClr val="tx1"/>
                </a:solidFill>
                <a:effectLst/>
                <a:latin typeface="+mn-lt"/>
                <a:ea typeface="+mn-ea"/>
                <a:cs typeface="+mn-cs"/>
              </a:rPr>
              <a:t>. Paper credentials with layered security features allow continuity while digital systems scale. The policy goal shouldn’t be “digital only”, but “verifiable in all formats”.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What matters is that paper credentials are held to the same integrity standards as digital ones.</a:t>
            </a:r>
          </a:p>
          <a:p>
            <a:endParaRPr lang="en-CA" dirty="0"/>
          </a:p>
        </p:txBody>
      </p:sp>
      <p:sp>
        <p:nvSpPr>
          <p:cNvPr id="4" name="Slide Number Placeholder 3">
            <a:extLst>
              <a:ext uri="{FF2B5EF4-FFF2-40B4-BE49-F238E27FC236}">
                <a16:creationId xmlns:a16="http://schemas.microsoft.com/office/drawing/2014/main" id="{289A078A-74B7-5775-4E1D-F4BF63C3306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83769A-2A3C-664A-B1A3-FCFF0FA87D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221408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7CE67E-4C46-0E16-9619-6310636995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2DB9F0-F312-E82A-F3F6-6EEE53884F91}"/>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AD7FA87D-630F-824E-0675-282174B20B70}"/>
              </a:ext>
            </a:extLst>
          </p:cNvPr>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GED paper diplomas use anti‑copy technology so </a:t>
            </a:r>
            <a:r>
              <a:rPr lang="en-US" sz="1200" b="0" i="0" kern="1200" dirty="0" err="1">
                <a:solidFill>
                  <a:schemeClr val="tx1"/>
                </a:solidFill>
                <a:effectLst/>
                <a:latin typeface="+mn-lt"/>
                <a:ea typeface="+mn-ea"/>
                <a:cs typeface="+mn-cs"/>
              </a:rPr>
              <a:t>unauthorised</a:t>
            </a:r>
            <a:r>
              <a:rPr lang="en-US" sz="1200" b="0" i="0" kern="1200" dirty="0">
                <a:solidFill>
                  <a:schemeClr val="tx1"/>
                </a:solidFill>
                <a:effectLst/>
                <a:latin typeface="+mn-lt"/>
                <a:ea typeface="+mn-ea"/>
                <a:cs typeface="+mn-cs"/>
              </a:rPr>
              <a:t> duplication is immediately visible.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Each diploma also includes a unique DID number, supporting traceability and verification.</a:t>
            </a:r>
          </a:p>
        </p:txBody>
      </p:sp>
      <p:sp>
        <p:nvSpPr>
          <p:cNvPr id="4" name="Slide Number Placeholder 3">
            <a:extLst>
              <a:ext uri="{FF2B5EF4-FFF2-40B4-BE49-F238E27FC236}">
                <a16:creationId xmlns:a16="http://schemas.microsoft.com/office/drawing/2014/main" id="{2E1861D7-F398-28FA-EC51-92E4F01315E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83769A-2A3C-664A-B1A3-FCFF0FA87D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208742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686682-344F-A36F-55EF-C065A9B32C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4D5586-683B-F3F2-AFAF-AD8707AC1C4F}"/>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25C0DAF4-8170-8FD8-0720-7EF514A5703D}"/>
              </a:ext>
            </a:extLst>
          </p:cNvPr>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Transcripts include multiple security layers — visual, tactile, and duplication indicators.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takeaway for regulators is consistency: whether digital or paper, there are clear, testable indicators of authenticity.</a:t>
            </a:r>
          </a:p>
          <a:p>
            <a:endParaRPr lang="en-CA" dirty="0"/>
          </a:p>
        </p:txBody>
      </p:sp>
      <p:sp>
        <p:nvSpPr>
          <p:cNvPr id="4" name="Slide Number Placeholder 3">
            <a:extLst>
              <a:ext uri="{FF2B5EF4-FFF2-40B4-BE49-F238E27FC236}">
                <a16:creationId xmlns:a16="http://schemas.microsoft.com/office/drawing/2014/main" id="{4AF65451-0B5D-DF47-EED3-5CDF7EE9500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83769A-2A3C-664A-B1A3-FCFF0FA87D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6041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59185-0722-C109-B579-CDD0D13644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827B87-C353-E922-7E88-763E9E1BE7B7}"/>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5060659E-1F4F-021B-780E-4AC3FE06FBBB}"/>
              </a:ext>
            </a:extLst>
          </p:cNvPr>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Portability reduces friction.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When credentials are trusted and verifiable, learners don’t need to constantly re‑prove legitimacy. This supports mobility, efficiency, and fairness.</a:t>
            </a:r>
            <a:br>
              <a:rPr lang="en-CA" sz="1200" b="0" kern="1200" dirty="0">
                <a:solidFill>
                  <a:schemeClr val="tx1"/>
                </a:solidFill>
                <a:effectLst/>
                <a:latin typeface="+mn-lt"/>
                <a:ea typeface="+mn-ea"/>
                <a:cs typeface="+mn-cs"/>
              </a:rPr>
            </a:br>
            <a:r>
              <a:rPr lang="en-CA" sz="1200" b="0" kern="1200" dirty="0">
                <a:solidFill>
                  <a:schemeClr val="tx1"/>
                </a:solidFill>
                <a:effectLst/>
                <a:latin typeface="+mn-lt"/>
                <a:ea typeface="+mn-ea"/>
                <a:cs typeface="+mn-cs"/>
              </a:rPr>
              <a:t>The mechanisms I’ve described — verification, portability, rejection protocols, governance — directly support NQF objectives around comparability, credibility, and progression. Digital credentials don’t sit outside the framework; they operationalise it in a digital environment.</a:t>
            </a:r>
          </a:p>
          <a:p>
            <a:pPr fontAlgn="t"/>
            <a:endParaRPr lang="en-US" sz="1200" b="0" i="0" kern="1200" dirty="0">
              <a:solidFill>
                <a:schemeClr val="tx1"/>
              </a:solidFill>
              <a:effectLst/>
              <a:latin typeface="+mn-lt"/>
              <a:ea typeface="+mn-ea"/>
              <a:cs typeface="+mn-cs"/>
            </a:endParaRPr>
          </a:p>
          <a:p>
            <a:endParaRPr lang="en-CA" b="0" dirty="0"/>
          </a:p>
        </p:txBody>
      </p:sp>
      <p:sp>
        <p:nvSpPr>
          <p:cNvPr id="4" name="Slide Number Placeholder 3">
            <a:extLst>
              <a:ext uri="{FF2B5EF4-FFF2-40B4-BE49-F238E27FC236}">
                <a16:creationId xmlns:a16="http://schemas.microsoft.com/office/drawing/2014/main" id="{02DB749F-D671-CE49-331E-BB743FF13D0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83769A-2A3C-664A-B1A3-FCFF0FA87D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179141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DD35F0-D14B-C47C-16D1-1E80194F5D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2435F3-9118-EF3A-37C6-A653CCE37E14}"/>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7756EDB6-E63A-105B-4DFE-95A9D7640E26}"/>
              </a:ext>
            </a:extLst>
          </p:cNvPr>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Digital credentials — particularly equivalency pathways — play a critical role in equity.</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They support learners whose educational journeys don’t follow traditional pathways, while still maintaining rigorous standards.</a:t>
            </a:r>
          </a:p>
          <a:p>
            <a:endParaRPr lang="en-CA" dirty="0"/>
          </a:p>
        </p:txBody>
      </p:sp>
      <p:sp>
        <p:nvSpPr>
          <p:cNvPr id="4" name="Slide Number Placeholder 3">
            <a:extLst>
              <a:ext uri="{FF2B5EF4-FFF2-40B4-BE49-F238E27FC236}">
                <a16:creationId xmlns:a16="http://schemas.microsoft.com/office/drawing/2014/main" id="{2F0D28AF-3B3D-DB55-B1F5-CBEE5AF1FE7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83769A-2A3C-664A-B1A3-FCFF0FA87D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595453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4E717-58CD-6446-00B7-EFC5BA1316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1AB958-D7EA-F0AE-3C90-4E00252BEFF4}"/>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F1DA5149-E363-5D75-B4C4-530F27BED879}"/>
              </a:ext>
            </a:extLst>
          </p:cNvPr>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I want to be very clear about the role of AI here, because this is often where regulators quite rightly have questions.</a:t>
            </a:r>
          </a:p>
          <a:p>
            <a:pPr fontAlgn="t"/>
            <a:r>
              <a:rPr lang="en-US" sz="1200" b="0" i="0" kern="1200" dirty="0">
                <a:solidFill>
                  <a:schemeClr val="tx1"/>
                </a:solidFill>
                <a:effectLst/>
                <a:latin typeface="+mn-lt"/>
                <a:ea typeface="+mn-ea"/>
                <a:cs typeface="+mn-cs"/>
              </a:rPr>
              <a:t>AI is used only in preparation, not in scoring, assessment decisions, or credential issuance. The GED assessment itself remains robust, standardized, and quality assured.</a:t>
            </a:r>
          </a:p>
          <a:p>
            <a:pPr fontAlgn="t"/>
            <a:r>
              <a:rPr lang="en-US" sz="1200" b="0" i="0" kern="1200" dirty="0">
                <a:solidFill>
                  <a:schemeClr val="tx1"/>
                </a:solidFill>
                <a:effectLst/>
                <a:latin typeface="+mn-lt"/>
                <a:ea typeface="+mn-ea"/>
                <a:cs typeface="+mn-cs"/>
              </a:rPr>
              <a:t>A practical example of this approach is GED Complete Express, which is an AI‑supported preparation tool designed to help learners assess readiness, receive targeted feedback, and focus their study time more effectively.</a:t>
            </a:r>
          </a:p>
          <a:p>
            <a:pPr fontAlgn="t"/>
            <a:r>
              <a:rPr lang="en-US" sz="1200" b="0" i="0" kern="1200" dirty="0">
                <a:solidFill>
                  <a:schemeClr val="tx1"/>
                </a:solidFill>
                <a:effectLst/>
                <a:latin typeface="+mn-lt"/>
                <a:ea typeface="+mn-ea"/>
                <a:cs typeface="+mn-cs"/>
              </a:rPr>
              <a:t>Importantly, tools like GED Complete Express do not influence assessment outcomes. They support learner confidence and preparedness — particularly for adult learners or those without access to traditional classroom instruction — while maintaining clear boundaries that protect assessment integrity.</a:t>
            </a:r>
          </a:p>
          <a:p>
            <a:pPr fontAlgn="t"/>
            <a:r>
              <a:rPr lang="en-US" sz="1200" b="0" i="0" kern="1200" dirty="0">
                <a:solidFill>
                  <a:schemeClr val="tx1"/>
                </a:solidFill>
                <a:effectLst/>
                <a:latin typeface="+mn-lt"/>
                <a:ea typeface="+mn-ea"/>
                <a:cs typeface="+mn-cs"/>
              </a:rPr>
              <a:t>From a qualification authority perspective, the key point is governance: AI can support equity and readiness when its role is clearly defined, transparent, and excluded from certification decisions.</a:t>
            </a:r>
          </a:p>
          <a:p>
            <a:pPr fontAlgn="t"/>
            <a:br>
              <a:rPr lang="en-US" sz="1200" b="0" i="0" kern="1200" dirty="0">
                <a:solidFill>
                  <a:schemeClr val="tx1"/>
                </a:solidFill>
                <a:effectLst/>
                <a:latin typeface="+mn-lt"/>
                <a:ea typeface="+mn-ea"/>
                <a:cs typeface="+mn-cs"/>
              </a:rPr>
            </a:br>
            <a:r>
              <a:rPr lang="en-CA" sz="1200" b="0" kern="1200" dirty="0">
                <a:solidFill>
                  <a:schemeClr val="tx1"/>
                </a:solidFill>
                <a:effectLst/>
                <a:latin typeface="+mn-lt"/>
                <a:ea typeface="+mn-ea"/>
                <a:cs typeface="+mn-cs"/>
              </a:rPr>
              <a:t>AI is used to support learning and readiness, not scoring, credential issuance, or assessment decisions. The assessment itself remains robust, standardised, and quality assured. From a regulator’s perspective, governance is key: AI must be transparent, auditable, and clearly excluded from assessment outcomes.</a:t>
            </a:r>
          </a:p>
          <a:p>
            <a:pPr fontAlgn="t"/>
            <a:endParaRPr lang="en-US" sz="1200" b="0" i="0" kern="1200" dirty="0">
              <a:solidFill>
                <a:schemeClr val="tx1"/>
              </a:solidFill>
              <a:effectLst/>
              <a:latin typeface="+mn-lt"/>
              <a:ea typeface="+mn-ea"/>
              <a:cs typeface="+mn-cs"/>
            </a:endParaRPr>
          </a:p>
          <a:p>
            <a:endParaRPr lang="en-CA" b="0" dirty="0"/>
          </a:p>
        </p:txBody>
      </p:sp>
      <p:sp>
        <p:nvSpPr>
          <p:cNvPr id="4" name="Slide Number Placeholder 3">
            <a:extLst>
              <a:ext uri="{FF2B5EF4-FFF2-40B4-BE49-F238E27FC236}">
                <a16:creationId xmlns:a16="http://schemas.microsoft.com/office/drawing/2014/main" id="{16AFEAB6-B224-C477-D672-F4ACF77C55E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83769A-2A3C-664A-B1A3-FCFF0FA87D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743240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B2C081-B96B-F129-FC2A-E2616A2800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9F9B1B-B403-4748-8881-F4BA982A4271}"/>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4FA2473A-D06F-89C2-C99A-ED19292BFACB}"/>
              </a:ext>
            </a:extLst>
          </p:cNvPr>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When governed responsibly, learner analytics can inform policy decisions — highlighting where learners struggle and which interventions work — without compromising privacy or trust.</a:t>
            </a:r>
          </a:p>
          <a:p>
            <a:r>
              <a:rPr lang="en-CA" sz="1200" b="0" kern="1200" dirty="0">
                <a:solidFill>
                  <a:schemeClr val="tx1"/>
                </a:solidFill>
                <a:effectLst/>
                <a:latin typeface="+mn-lt"/>
                <a:ea typeface="+mn-ea"/>
                <a:cs typeface="+mn-cs"/>
              </a:rPr>
              <a:t>I also want to highlight data privacy and learner protection, which should be a non‑negotiable.</a:t>
            </a:r>
            <a:br>
              <a:rPr lang="en-CA" sz="1200" b="0" kern="1200" dirty="0">
                <a:solidFill>
                  <a:schemeClr val="tx1"/>
                </a:solidFill>
                <a:effectLst/>
                <a:latin typeface="+mn-lt"/>
                <a:ea typeface="+mn-ea"/>
                <a:cs typeface="+mn-cs"/>
              </a:rPr>
            </a:br>
            <a:r>
              <a:rPr lang="en-CA" sz="1200" b="0" kern="1200" dirty="0">
                <a:solidFill>
                  <a:schemeClr val="tx1"/>
                </a:solidFill>
                <a:effectLst/>
                <a:latin typeface="+mn-lt"/>
                <a:ea typeface="+mn-ea"/>
                <a:cs typeface="+mn-cs"/>
              </a:rPr>
              <a:t>Learner data must be governed by clear privacy principles, limited use, and transparent policies. Analytics should inform system‑level insights, not profile individuals unfairly. In every jurisdiction where these tools operate, local data protection requirements apply, and regulators should expect clear documentation and accountability.</a:t>
            </a:r>
          </a:p>
          <a:p>
            <a:br>
              <a:rPr lang="en-CA" sz="1200" kern="1200" dirty="0">
                <a:solidFill>
                  <a:schemeClr val="tx1"/>
                </a:solidFill>
                <a:effectLst/>
                <a:latin typeface="+mn-lt"/>
                <a:ea typeface="+mn-ea"/>
                <a:cs typeface="+mn-cs"/>
              </a:rPr>
            </a:br>
            <a:endParaRPr lang="en-CA" sz="1200" kern="1200" dirty="0">
              <a:solidFill>
                <a:schemeClr val="tx1"/>
              </a:solidFill>
              <a:effectLst/>
              <a:latin typeface="+mn-lt"/>
              <a:ea typeface="+mn-ea"/>
              <a:cs typeface="+mn-cs"/>
            </a:endParaRPr>
          </a:p>
          <a:p>
            <a:pPr fontAlgn="t"/>
            <a:endParaRPr lang="en-US" sz="1200" b="0" i="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150F0008-9236-86E3-85C6-A96B7F80C2C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83769A-2A3C-664A-B1A3-FCFF0FA87D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6903882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E6A89-5D17-294C-C086-0FC13AB27B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BFD4F2-7A23-CFC9-AC7F-AB64875BC4BA}"/>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189D205F-5BF5-E6BD-FCFA-F03D0C1633A7}"/>
              </a:ext>
            </a:extLst>
          </p:cNvPr>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Technology does not deliver trust — governance does.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Clear rules, shared protocols, and capacity building are what allow digital credentials to strengthen, rather than fragment, qualification systems.</a:t>
            </a:r>
          </a:p>
          <a:p>
            <a:pPr fontAlgn="t"/>
            <a:r>
              <a:rPr lang="en-CA" sz="1200" kern="1200" dirty="0">
                <a:solidFill>
                  <a:schemeClr val="tx1"/>
                </a:solidFill>
                <a:effectLst/>
                <a:latin typeface="+mn-lt"/>
                <a:ea typeface="+mn-ea"/>
                <a:cs typeface="+mn-cs"/>
              </a:rPr>
              <a:t>Scalability is exactly why verification standards matter.</a:t>
            </a:r>
            <a:br>
              <a:rPr lang="en-CA" sz="1200" kern="1200" dirty="0">
                <a:solidFill>
                  <a:schemeClr val="tx1"/>
                </a:solidFill>
                <a:effectLst/>
                <a:latin typeface="+mn-lt"/>
                <a:ea typeface="+mn-ea"/>
                <a:cs typeface="+mn-cs"/>
              </a:rPr>
            </a:br>
            <a:r>
              <a:rPr lang="en-CA" sz="1200" kern="1200" dirty="0">
                <a:solidFill>
                  <a:schemeClr val="tx1"/>
                </a:solidFill>
                <a:effectLst/>
                <a:latin typeface="+mn-lt"/>
                <a:ea typeface="+mn-ea"/>
                <a:cs typeface="+mn-cs"/>
              </a:rPr>
              <a:t>Manual or subjective checks don’t scale — cryptographic verification and standardised protocols do. The experience from international markets shows that once verification rules are clearly defined, systems scale more reliably and with fewer integrity issues.</a:t>
            </a:r>
            <a:endParaRPr lang="en-US" sz="1200" b="0" i="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446AA925-10DD-F1DA-09D2-EC21CD629D1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83769A-2A3C-664A-B1A3-FCFF0FA87D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17976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78D2B-2A35-8505-2AB1-7CD36961F9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517ED2-4BA7-B504-E6D2-D731CDF91639}"/>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BA5ABD5E-1E0A-DFFB-F741-95EA6A4D1189}"/>
              </a:ext>
            </a:extLst>
          </p:cNvPr>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For KNQA, digital credentials represent an opportunity to strengthen the entire ecosystem — protecting credibility while enabling innovation and access.</a:t>
            </a:r>
          </a:p>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With this in mind, I do want to caution that </a:t>
            </a:r>
            <a:r>
              <a:rPr lang="en-CA" sz="1200" b="0" i="0" kern="1200" dirty="0">
                <a:solidFill>
                  <a:schemeClr val="tx1"/>
                </a:solidFill>
                <a:effectLst/>
                <a:latin typeface="+mn-lt"/>
                <a:ea typeface="+mn-ea"/>
                <a:cs typeface="+mn-cs"/>
              </a:rPr>
              <a:t>t</a:t>
            </a:r>
            <a:r>
              <a:rPr lang="en-CA" sz="1200" kern="1200" dirty="0">
                <a:solidFill>
                  <a:schemeClr val="tx1"/>
                </a:solidFill>
                <a:effectLst/>
                <a:latin typeface="+mn-lt"/>
                <a:ea typeface="+mn-ea"/>
                <a:cs typeface="+mn-cs"/>
              </a:rPr>
              <a:t>he biggest risk is false confidence.</a:t>
            </a:r>
            <a:br>
              <a:rPr lang="en-CA" sz="1200" kern="1200" dirty="0">
                <a:solidFill>
                  <a:schemeClr val="tx1"/>
                </a:solidFill>
                <a:effectLst/>
                <a:latin typeface="+mn-lt"/>
                <a:ea typeface="+mn-ea"/>
                <a:cs typeface="+mn-cs"/>
              </a:rPr>
            </a:br>
            <a:r>
              <a:rPr lang="en-CA" sz="1200" kern="1200" dirty="0">
                <a:solidFill>
                  <a:schemeClr val="tx1"/>
                </a:solidFill>
                <a:effectLst/>
                <a:latin typeface="+mn-lt"/>
                <a:ea typeface="+mn-ea"/>
                <a:cs typeface="+mn-cs"/>
              </a:rPr>
              <a:t>Digital credentials that </a:t>
            </a:r>
            <a:r>
              <a:rPr lang="en-CA" sz="1200" i="1" kern="1200" dirty="0">
                <a:solidFill>
                  <a:schemeClr val="tx1"/>
                </a:solidFill>
                <a:effectLst/>
                <a:latin typeface="+mn-lt"/>
                <a:ea typeface="+mn-ea"/>
                <a:cs typeface="+mn-cs"/>
              </a:rPr>
              <a:t>look</a:t>
            </a:r>
            <a:r>
              <a:rPr lang="en-CA" sz="1200" kern="1200" dirty="0">
                <a:solidFill>
                  <a:schemeClr val="tx1"/>
                </a:solidFill>
                <a:effectLst/>
                <a:latin typeface="+mn-lt"/>
                <a:ea typeface="+mn-ea"/>
                <a:cs typeface="+mn-cs"/>
              </a:rPr>
              <a:t> modern but lack verification controls can actually increase fraud and inconsistency. That’s why governance, not speed, should lead adoption. Trust takes time to build and moments to lose.</a:t>
            </a:r>
          </a:p>
          <a:p>
            <a:pPr fontAlgn="t"/>
            <a:endParaRPr lang="en-US" sz="1200" b="0" i="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CC94256A-6B88-A2B6-3CE3-031199A59D3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83769A-2A3C-664A-B1A3-FCFF0FA87D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313540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E1D3B7-9DF6-6397-0055-6E4ADCF736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1F9A86-A7F3-06F5-A6C2-C659309DB695}"/>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CFFAF99E-A135-94BB-E853-F997D95C6481}"/>
              </a:ext>
            </a:extLst>
          </p:cNvPr>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These recommendations focus on clarity and consistency. Digital transformation works best when regulators lead with standards, not speed.</a:t>
            </a:r>
          </a:p>
          <a:p>
            <a:r>
              <a:rPr lang="en-CA" sz="1200" b="0" kern="1200" dirty="0">
                <a:solidFill>
                  <a:schemeClr val="tx1"/>
                </a:solidFill>
                <a:effectLst/>
                <a:latin typeface="+mn-lt"/>
                <a:ea typeface="+mn-ea"/>
                <a:cs typeface="+mn-cs"/>
              </a:rPr>
              <a:t>I’d suggest four practical starting points:</a:t>
            </a:r>
          </a:p>
          <a:p>
            <a:pPr marL="228600" lvl="0" indent="-228600">
              <a:buFont typeface="+mj-lt"/>
              <a:buAutoNum type="arabicPeriod"/>
            </a:pPr>
            <a:r>
              <a:rPr lang="en-CA" sz="1200" b="0" kern="1200" dirty="0">
                <a:solidFill>
                  <a:schemeClr val="tx1"/>
                </a:solidFill>
                <a:effectLst/>
                <a:latin typeface="+mn-lt"/>
                <a:ea typeface="+mn-ea"/>
                <a:cs typeface="+mn-cs"/>
              </a:rPr>
              <a:t>Clearly define what constitutes a valid credential</a:t>
            </a:r>
          </a:p>
          <a:p>
            <a:pPr marL="228600" lvl="0" indent="-228600">
              <a:buFont typeface="+mj-lt"/>
              <a:buAutoNum type="arabicPeriod"/>
            </a:pPr>
            <a:r>
              <a:rPr lang="en-CA" sz="1200" b="0" kern="1200" dirty="0">
                <a:solidFill>
                  <a:schemeClr val="tx1"/>
                </a:solidFill>
                <a:effectLst/>
                <a:latin typeface="+mn-lt"/>
                <a:ea typeface="+mn-ea"/>
                <a:cs typeface="+mn-cs"/>
              </a:rPr>
              <a:t>Publish verification and rejection guidance</a:t>
            </a:r>
          </a:p>
          <a:p>
            <a:pPr marL="228600" lvl="0" indent="-228600">
              <a:buFont typeface="+mj-lt"/>
              <a:buAutoNum type="arabicPeriod"/>
            </a:pPr>
            <a:r>
              <a:rPr lang="en-CA" sz="1200" b="0" kern="1200" dirty="0">
                <a:solidFill>
                  <a:schemeClr val="tx1"/>
                </a:solidFill>
                <a:effectLst/>
                <a:latin typeface="+mn-lt"/>
                <a:ea typeface="+mn-ea"/>
                <a:cs typeface="+mn-cs"/>
              </a:rPr>
              <a:t>Align institutions around common protocols</a:t>
            </a:r>
          </a:p>
          <a:p>
            <a:pPr marL="228600" lvl="0" indent="-228600">
              <a:buFont typeface="+mj-lt"/>
              <a:buAutoNum type="arabicPeriod"/>
            </a:pPr>
            <a:r>
              <a:rPr lang="en-CA" sz="1200" b="0" kern="1200" dirty="0">
                <a:solidFill>
                  <a:schemeClr val="tx1"/>
                </a:solidFill>
                <a:effectLst/>
                <a:latin typeface="+mn-lt"/>
                <a:ea typeface="+mn-ea"/>
                <a:cs typeface="+mn-cs"/>
              </a:rPr>
              <a:t>Embed AI governance principles early</a:t>
            </a:r>
          </a:p>
          <a:p>
            <a:r>
              <a:rPr lang="en-CA" sz="1200" b="0" kern="1200" dirty="0">
                <a:solidFill>
                  <a:schemeClr val="tx1"/>
                </a:solidFill>
                <a:effectLst/>
                <a:latin typeface="+mn-lt"/>
                <a:ea typeface="+mn-ea"/>
                <a:cs typeface="+mn-cs"/>
              </a:rPr>
              <a:t>None of these require immediate system overhaul — they’re about clarity and consistency.</a:t>
            </a:r>
          </a:p>
          <a:p>
            <a:pPr fontAlgn="t"/>
            <a:endParaRPr lang="en-US" sz="1200" b="0" i="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6850BD94-DE9E-142D-3C3D-DA159599B6A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83769A-2A3C-664A-B1A3-FCFF0FA87D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444909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237BB-F9FA-5A28-2BBF-BEEB541639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CEE81E-BC27-5244-092F-61D11278F008}"/>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03DA1518-C839-5B42-A4F1-F67DC03B1941}"/>
              </a:ext>
            </a:extLst>
          </p:cNvPr>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Digital credentials are not about replacing quality systems — they’re about strengthening them.</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“blue ribbon” concept reflects what KNQA already stands for: credibility you can verify.</a:t>
            </a:r>
          </a:p>
          <a:p>
            <a:endParaRPr lang="en-CA" dirty="0"/>
          </a:p>
        </p:txBody>
      </p:sp>
      <p:sp>
        <p:nvSpPr>
          <p:cNvPr id="4" name="Slide Number Placeholder 3">
            <a:extLst>
              <a:ext uri="{FF2B5EF4-FFF2-40B4-BE49-F238E27FC236}">
                <a16:creationId xmlns:a16="http://schemas.microsoft.com/office/drawing/2014/main" id="{26EF87CA-2277-AFC2-5A79-01B664F695E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83769A-2A3C-664A-B1A3-FCFF0FA87D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969984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Thank you for your time and attention. I welcome your questions — particularly around verification practices, governance considerations, and how these approaches could be adapted within Kenya’s qualifications framework.</a:t>
            </a:r>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83769A-2A3C-664A-B1A3-FCFF0FA87D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52843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3.xml"/><Relationship Id="rId5" Type="http://schemas.openxmlformats.org/officeDocument/2006/relationships/image" Target="../media/image6.emf"/><Relationship Id="rId4" Type="http://schemas.openxmlformats.org/officeDocument/2006/relationships/image" Target="../media/image8.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4.xml"/><Relationship Id="rId5" Type="http://schemas.openxmlformats.org/officeDocument/2006/relationships/image" Target="../media/image6.emf"/><Relationship Id="rId4" Type="http://schemas.openxmlformats.org/officeDocument/2006/relationships/image" Target="../media/image8.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5.xml"/><Relationship Id="rId5" Type="http://schemas.openxmlformats.org/officeDocument/2006/relationships/image" Target="../media/image6.emf"/><Relationship Id="rId4"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6.xml"/><Relationship Id="rId4" Type="http://schemas.openxmlformats.org/officeDocument/2006/relationships/image" Target="../media/image14.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7" name="Title Placeholder 1">
            <a:extLst>
              <a:ext uri="{FF2B5EF4-FFF2-40B4-BE49-F238E27FC236}">
                <a16:creationId xmlns:a16="http://schemas.microsoft.com/office/drawing/2014/main" id="{6FF68F5B-24CA-47A8-8E5A-3B4028F09BAD}"/>
              </a:ext>
            </a:extLst>
          </p:cNvPr>
          <p:cNvSpPr>
            <a:spLocks noGrp="1"/>
          </p:cNvSpPr>
          <p:nvPr>
            <p:ph type="title"/>
          </p:nvPr>
        </p:nvSpPr>
        <p:spPr>
          <a:xfrm>
            <a:off x="0" y="2759529"/>
            <a:ext cx="12192000" cy="1087171"/>
          </a:xfrm>
          <a:prstGeom prst="rect">
            <a:avLst/>
          </a:prstGeom>
          <a:noFill/>
          <a:ln>
            <a:noFill/>
          </a:ln>
        </p:spPr>
        <p:style>
          <a:lnRef idx="0">
            <a:scrgbClr r="0" g="0" b="0"/>
          </a:lnRef>
          <a:fillRef idx="0">
            <a:scrgbClr r="0" g="0" b="0"/>
          </a:fillRef>
          <a:effectRef idx="0">
            <a:scrgbClr r="0" g="0" b="0"/>
          </a:effectRef>
          <a:fontRef idx="minor"/>
        </p:style>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21163312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DEC8AB"/>
          </a:solidFill>
          <a:ln/>
        </p:spPr>
      </p:sp>
      <p:sp>
        <p:nvSpPr>
          <p:cNvPr id="3" name="Shape 1"/>
          <p:cNvSpPr/>
          <p:nvPr/>
        </p:nvSpPr>
        <p:spPr>
          <a:xfrm>
            <a:off x="0" y="0"/>
            <a:ext cx="12192000" cy="6858000"/>
          </a:xfrm>
          <a:prstGeom prst="rect">
            <a:avLst/>
          </a:prstGeom>
          <a:solidFill>
            <a:srgbClr val="FFFFF4">
              <a:alpha val="95000"/>
            </a:srgbClr>
          </a:solidFill>
          <a:ln/>
        </p:spPr>
      </p:sp>
      <p:pic>
        <p:nvPicPr>
          <p:cNvPr id="4" name="Image 0" descr="preencoded.png">
            <a:hlinkClick r:id="rId2"/>
          </p:cNvPr>
          <p:cNvPicPr>
            <a:picLocks noChangeAspect="1"/>
          </p:cNvPicPr>
          <p:nvPr/>
        </p:nvPicPr>
        <p:blipFill>
          <a:blip r:embed="rId3"/>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3103243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DEC8AB"/>
          </a:solidFill>
          <a:ln/>
        </p:spPr>
      </p:sp>
      <p:sp>
        <p:nvSpPr>
          <p:cNvPr id="3" name="Shape 1"/>
          <p:cNvSpPr/>
          <p:nvPr/>
        </p:nvSpPr>
        <p:spPr>
          <a:xfrm>
            <a:off x="0" y="0"/>
            <a:ext cx="12192000" cy="6858000"/>
          </a:xfrm>
          <a:prstGeom prst="rect">
            <a:avLst/>
          </a:prstGeom>
          <a:solidFill>
            <a:srgbClr val="FFFFF4">
              <a:alpha val="95000"/>
            </a:srgbClr>
          </a:solidFill>
          <a:ln/>
        </p:spPr>
      </p:sp>
      <p:pic>
        <p:nvPicPr>
          <p:cNvPr id="4" name="Image 0" descr="preencoded.png">
            <a:hlinkClick r:id="rId2"/>
          </p:cNvPr>
          <p:cNvPicPr>
            <a:picLocks noChangeAspect="1"/>
          </p:cNvPicPr>
          <p:nvPr/>
        </p:nvPicPr>
        <p:blipFill>
          <a:blip r:embed="rId3"/>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40250954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DEC8AB"/>
          </a:solidFill>
          <a:ln/>
        </p:spPr>
      </p:sp>
      <p:sp>
        <p:nvSpPr>
          <p:cNvPr id="3" name="Shape 1"/>
          <p:cNvSpPr/>
          <p:nvPr/>
        </p:nvSpPr>
        <p:spPr>
          <a:xfrm>
            <a:off x="0" y="0"/>
            <a:ext cx="12192000" cy="6858000"/>
          </a:xfrm>
          <a:prstGeom prst="rect">
            <a:avLst/>
          </a:prstGeom>
          <a:solidFill>
            <a:srgbClr val="FFFFF4">
              <a:alpha val="95000"/>
            </a:srgbClr>
          </a:solidFill>
          <a:ln/>
        </p:spPr>
      </p:sp>
      <p:pic>
        <p:nvPicPr>
          <p:cNvPr id="4" name="Image 0" descr="preencoded.png">
            <a:hlinkClick r:id="rId2"/>
          </p:cNvPr>
          <p:cNvPicPr>
            <a:picLocks noChangeAspect="1"/>
          </p:cNvPicPr>
          <p:nvPr/>
        </p:nvPicPr>
        <p:blipFill>
          <a:blip r:embed="rId3"/>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7581537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accent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9DDAEE1-CDFA-9A4E-AE90-013CF714D5AE}"/>
              </a:ext>
            </a:extLst>
          </p:cNvPr>
          <p:cNvPicPr>
            <a:picLocks noChangeAspect="1"/>
          </p:cNvPicPr>
          <p:nvPr userDrawn="1"/>
        </p:nvPicPr>
        <p:blipFill rotWithShape="1">
          <a:blip r:embed="rId2">
            <a:alphaModFix amt="10000"/>
            <a:extLst>
              <a:ext uri="{BEBA8EAE-BF5A-486C-A8C5-ECC9F3942E4B}">
                <a14:imgProps xmlns:a14="http://schemas.microsoft.com/office/drawing/2010/main">
                  <a14:imgLayer>
                    <a14:imgEffect>
                      <a14:saturation sat="0"/>
                    </a14:imgEffect>
                  </a14:imgLayer>
                </a14:imgProps>
              </a:ext>
            </a:extLst>
          </a:blip>
          <a:srcRect l="3352" r="10161" b="2703"/>
          <a:stretch/>
        </p:blipFill>
        <p:spPr>
          <a:xfrm>
            <a:off x="0" y="0"/>
            <a:ext cx="12192000" cy="6858000"/>
          </a:xfrm>
          <a:prstGeom prst="rect">
            <a:avLst/>
          </a:prstGeom>
          <a:noFill/>
        </p:spPr>
      </p:pic>
      <p:sp>
        <p:nvSpPr>
          <p:cNvPr id="3" name="Subtitle 2">
            <a:extLst>
              <a:ext uri="{FF2B5EF4-FFF2-40B4-BE49-F238E27FC236}">
                <a16:creationId xmlns:a16="http://schemas.microsoft.com/office/drawing/2014/main" id="{15E7EC74-D20B-574D-AB10-A4B7B90B2B2B}"/>
              </a:ext>
            </a:extLst>
          </p:cNvPr>
          <p:cNvSpPr>
            <a:spLocks noGrp="1"/>
          </p:cNvSpPr>
          <p:nvPr>
            <p:ph type="subTitle" idx="1" hasCustomPrompt="1"/>
          </p:nvPr>
        </p:nvSpPr>
        <p:spPr>
          <a:xfrm>
            <a:off x="3853079" y="3429000"/>
            <a:ext cx="4485843" cy="433965"/>
          </a:xfrm>
          <a:solidFill>
            <a:schemeClr val="accent6"/>
          </a:solidFill>
        </p:spPr>
        <p:txBody>
          <a:bodyPr wrap="none" lIns="182880" tIns="91440" rIns="182880" bIns="91440" anchor="ctr">
            <a:spAutoFit/>
          </a:bodyPr>
          <a:lstStyle>
            <a:lvl1pPr marL="0" indent="0" algn="ctr">
              <a:buNone/>
              <a:defRPr sz="1800">
                <a:solidFill>
                  <a:schemeClr val="bg1"/>
                </a:solidFill>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a:t>Click to add presenter name and/or date</a:t>
            </a:r>
          </a:p>
        </p:txBody>
      </p:sp>
      <p:sp>
        <p:nvSpPr>
          <p:cNvPr id="10" name="Rectangle 9">
            <a:extLst>
              <a:ext uri="{FF2B5EF4-FFF2-40B4-BE49-F238E27FC236}">
                <a16:creationId xmlns:a16="http://schemas.microsoft.com/office/drawing/2014/main" id="{6B747056-D864-9943-B945-CBDEC0DBFA18}"/>
              </a:ext>
            </a:extLst>
          </p:cNvPr>
          <p:cNvSpPr/>
          <p:nvPr/>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288F970F-174A-0945-9DD1-1083D5D2E6D8}"/>
              </a:ext>
            </a:extLst>
          </p:cNvPr>
          <p:cNvSpPr/>
          <p:nvPr userDrawn="1"/>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4" name="Picture 13">
            <a:extLst>
              <a:ext uri="{FF2B5EF4-FFF2-40B4-BE49-F238E27FC236}">
                <a16:creationId xmlns:a16="http://schemas.microsoft.com/office/drawing/2014/main" id="{A376F39E-EEE3-3F43-8CBF-063708FDDF9B}"/>
              </a:ext>
            </a:extLst>
          </p:cNvPr>
          <p:cNvPicPr>
            <a:picLocks noChangeAspect="1"/>
          </p:cNvPicPr>
          <p:nvPr userDrawn="1"/>
        </p:nvPicPr>
        <p:blipFill>
          <a:blip r:embed="rId3"/>
          <a:stretch>
            <a:fillRect/>
          </a:stretch>
        </p:blipFill>
        <p:spPr>
          <a:xfrm>
            <a:off x="4942335" y="5312818"/>
            <a:ext cx="2317864" cy="983497"/>
          </a:xfrm>
          <a:prstGeom prst="rect">
            <a:avLst/>
          </a:prstGeom>
        </p:spPr>
      </p:pic>
      <p:sp>
        <p:nvSpPr>
          <p:cNvPr id="4" name="Text Placeholder 3">
            <a:extLst>
              <a:ext uri="{FF2B5EF4-FFF2-40B4-BE49-F238E27FC236}">
                <a16:creationId xmlns:a16="http://schemas.microsoft.com/office/drawing/2014/main" id="{896E5C3F-8D26-E84F-B390-3C5ADC75341C}"/>
              </a:ext>
            </a:extLst>
          </p:cNvPr>
          <p:cNvSpPr>
            <a:spLocks noGrp="1"/>
          </p:cNvSpPr>
          <p:nvPr>
            <p:ph type="body" sz="quarter" idx="10" hasCustomPrompt="1"/>
          </p:nvPr>
        </p:nvSpPr>
        <p:spPr>
          <a:xfrm>
            <a:off x="656167" y="1349461"/>
            <a:ext cx="10879667" cy="1744980"/>
          </a:xfrm>
        </p:spPr>
        <p:txBody>
          <a:bodyPr lIns="0" tIns="0" rIns="0" bIns="0" anchor="b" anchorCtr="0">
            <a:normAutofit/>
          </a:bodyPr>
          <a:lstStyle>
            <a:lvl1pPr marL="0" indent="0" algn="ctr">
              <a:buNone/>
              <a:defRPr sz="5200" b="1">
                <a:solidFill>
                  <a:schemeClr val="bg1"/>
                </a:solidFill>
                <a:latin typeface="Rockwell" panose="02060603020205020403" pitchFamily="18" charset="77"/>
              </a:defRPr>
            </a:lvl1pPr>
          </a:lstStyle>
          <a:p>
            <a:pPr lvl="0"/>
            <a:r>
              <a:rPr lang="en-US"/>
              <a:t>Edit Title</a:t>
            </a:r>
          </a:p>
        </p:txBody>
      </p:sp>
    </p:spTree>
    <p:extLst>
      <p:ext uri="{BB962C8B-B14F-4D97-AF65-F5344CB8AC3E}">
        <p14:creationId xmlns:p14="http://schemas.microsoft.com/office/powerpoint/2010/main" val="18758577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p:txBody>
          <a:bodyPr lIns="0" tIns="0" rIns="0" bIns="0" anchor="t" anchorCtr="0"/>
          <a:lstStyle/>
          <a:p>
            <a:r>
              <a:rPr lang="en-US"/>
              <a:t>Click to edit Master title style</a:t>
            </a:r>
          </a:p>
        </p:txBody>
      </p:sp>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p:txBody>
          <a:bodyPr/>
          <a:lstStyle>
            <a:lvl1pPr>
              <a:buClr>
                <a:schemeClr val="bg2">
                  <a:lumMod val="75000"/>
                </a:schemeClr>
              </a:buClr>
              <a:defRPr/>
            </a:lvl1pPr>
            <a:lvl2pPr>
              <a:buClr>
                <a:schemeClr val="bg2">
                  <a:lumMod val="75000"/>
                </a:schemeClr>
              </a:buClr>
              <a:defRPr/>
            </a:lvl2pPr>
            <a:lvl3pPr>
              <a:buClr>
                <a:schemeClr val="bg2">
                  <a:lumMod val="75000"/>
                </a:schemeClr>
              </a:buClr>
              <a:defRPr/>
            </a:lvl3pPr>
            <a:lvl4pPr>
              <a:buClr>
                <a:schemeClr val="bg2">
                  <a:lumMod val="75000"/>
                </a:schemeClr>
              </a:buClr>
              <a:defRPr/>
            </a:lvl4pPr>
            <a:lvl5pPr>
              <a:buClr>
                <a:schemeClr val="bg2">
                  <a:lumMod val="75000"/>
                </a:schemeClr>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30606932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and Content vers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401445" y="1664044"/>
            <a:ext cx="5903247" cy="1795849"/>
          </a:xfrm>
        </p:spPr>
        <p:txBody>
          <a:bodyPr lIns="0" tIns="0" rIns="0" bIns="0" anchor="b" anchorCtr="0"/>
          <a:lstStyle/>
          <a:p>
            <a:r>
              <a:rPr lang="en-US"/>
              <a:t>Click to edit Master title style</a:t>
            </a:r>
          </a:p>
        </p:txBody>
      </p:sp>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401445" y="3616411"/>
            <a:ext cx="5903247" cy="2257526"/>
          </a:xfrm>
        </p:spPr>
        <p:txBody>
          <a:bodyPr/>
          <a:lstStyle>
            <a:lvl1pPr>
              <a:buClr>
                <a:schemeClr val="bg2">
                  <a:lumMod val="75000"/>
                </a:schemeClr>
              </a:buClr>
              <a:defRPr sz="1800"/>
            </a:lvl1pPr>
            <a:lvl2pPr>
              <a:buClr>
                <a:schemeClr val="bg2">
                  <a:lumMod val="75000"/>
                </a:schemeClr>
              </a:buClr>
              <a:defRPr sz="1600"/>
            </a:lvl2pPr>
            <a:lvl3pPr>
              <a:buClr>
                <a:schemeClr val="bg2">
                  <a:lumMod val="75000"/>
                </a:schemeClr>
              </a:buClr>
              <a:defRPr sz="1400"/>
            </a:lvl3pPr>
            <a:lvl4pPr>
              <a:buClr>
                <a:schemeClr val="bg2">
                  <a:lumMod val="75000"/>
                </a:schemeClr>
              </a:buClr>
              <a:defRPr sz="1200"/>
            </a:lvl4pPr>
            <a:lvl5pPr>
              <a:buClr>
                <a:schemeClr val="bg2">
                  <a:lumMod val="75000"/>
                </a:schemeClr>
              </a:buClr>
              <a:defRPr sz="105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Rectangle 4">
            <a:extLst>
              <a:ext uri="{FF2B5EF4-FFF2-40B4-BE49-F238E27FC236}">
                <a16:creationId xmlns:a16="http://schemas.microsoft.com/office/drawing/2014/main" id="{569E90F1-F78F-6C40-9DD0-0163D4E74E61}"/>
              </a:ext>
            </a:extLst>
          </p:cNvPr>
          <p:cNvSpPr/>
          <p:nvPr userDrawn="1"/>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7" name="Picture 6">
            <a:extLst>
              <a:ext uri="{FF2B5EF4-FFF2-40B4-BE49-F238E27FC236}">
                <a16:creationId xmlns:a16="http://schemas.microsoft.com/office/drawing/2014/main" id="{1646C680-EDAA-7A4E-8BDB-CA36B0DBED7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39047" y="6116267"/>
            <a:ext cx="1265644" cy="548640"/>
          </a:xfrm>
          <a:prstGeom prst="rect">
            <a:avLst/>
          </a:prstGeom>
        </p:spPr>
      </p:pic>
      <p:sp>
        <p:nvSpPr>
          <p:cNvPr id="9" name="Picture Placeholder 8">
            <a:extLst>
              <a:ext uri="{FF2B5EF4-FFF2-40B4-BE49-F238E27FC236}">
                <a16:creationId xmlns:a16="http://schemas.microsoft.com/office/drawing/2014/main" id="{14E9C37E-375D-084B-8919-69CEFD2B7E04}"/>
              </a:ext>
            </a:extLst>
          </p:cNvPr>
          <p:cNvSpPr>
            <a:spLocks noGrp="1"/>
          </p:cNvSpPr>
          <p:nvPr>
            <p:ph type="pic" sz="quarter" idx="11"/>
          </p:nvPr>
        </p:nvSpPr>
        <p:spPr>
          <a:xfrm>
            <a:off x="6724654" y="230188"/>
            <a:ext cx="5467351" cy="6627813"/>
          </a:xfrm>
          <a:solidFill>
            <a:schemeClr val="bg1">
              <a:lumMod val="85000"/>
            </a:schemeClr>
          </a:solidFill>
        </p:spPr>
        <p:txBody>
          <a:bodyPr/>
          <a:lstStyle/>
          <a:p>
            <a:r>
              <a:rPr lang="en-US"/>
              <a:t>Click icon to add picture</a:t>
            </a:r>
          </a:p>
        </p:txBody>
      </p:sp>
    </p:spTree>
    <p:extLst>
      <p:ext uri="{BB962C8B-B14F-4D97-AF65-F5344CB8AC3E}">
        <p14:creationId xmlns:p14="http://schemas.microsoft.com/office/powerpoint/2010/main" val="14582286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Graphic Text Lower Thir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401444" y="525109"/>
            <a:ext cx="11351941" cy="1060631"/>
          </a:xfrm>
        </p:spPr>
        <p:txBody>
          <a:bodyPr lIns="0" tIns="0" rIns="0" bIns="0" anchor="t" anchorCtr="0"/>
          <a:lstStyle/>
          <a:p>
            <a:r>
              <a:rPr lang="en-US"/>
              <a:t>Click to edit Master title style</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Content Placeholder 4">
            <a:extLst>
              <a:ext uri="{FF2B5EF4-FFF2-40B4-BE49-F238E27FC236}">
                <a16:creationId xmlns:a16="http://schemas.microsoft.com/office/drawing/2014/main" id="{22CE39FC-8FAD-AA43-9C92-A75071E75418}"/>
              </a:ext>
            </a:extLst>
          </p:cNvPr>
          <p:cNvSpPr>
            <a:spLocks noGrp="1"/>
          </p:cNvSpPr>
          <p:nvPr>
            <p:ph sz="quarter" idx="13" hasCustomPrompt="1"/>
          </p:nvPr>
        </p:nvSpPr>
        <p:spPr>
          <a:xfrm>
            <a:off x="401639" y="1690689"/>
            <a:ext cx="11352212" cy="2707692"/>
          </a:xfrm>
        </p:spPr>
        <p:txBody>
          <a:bodyPr/>
          <a:lstStyle/>
          <a:p>
            <a:pPr lvl="0"/>
            <a:r>
              <a:rPr lang="en-US"/>
              <a:t>Graphic or Graphs</a:t>
            </a:r>
          </a:p>
        </p:txBody>
      </p:sp>
      <p:sp>
        <p:nvSpPr>
          <p:cNvPr id="7" name="Rectangle 6">
            <a:extLst>
              <a:ext uri="{FF2B5EF4-FFF2-40B4-BE49-F238E27FC236}">
                <a16:creationId xmlns:a16="http://schemas.microsoft.com/office/drawing/2014/main" id="{98D02AAE-D1A2-4A47-84E5-FCA6A267D3FC}"/>
              </a:ext>
            </a:extLst>
          </p:cNvPr>
          <p:cNvSpPr/>
          <p:nvPr/>
        </p:nvSpPr>
        <p:spPr>
          <a:xfrm>
            <a:off x="-231493" y="4503346"/>
            <a:ext cx="12616405" cy="1342663"/>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ext Placeholder 8">
            <a:extLst>
              <a:ext uri="{FF2B5EF4-FFF2-40B4-BE49-F238E27FC236}">
                <a16:creationId xmlns:a16="http://schemas.microsoft.com/office/drawing/2014/main" id="{5223B582-68D5-1442-90AE-81446A66CC3E}"/>
              </a:ext>
            </a:extLst>
          </p:cNvPr>
          <p:cNvSpPr>
            <a:spLocks noGrp="1"/>
          </p:cNvSpPr>
          <p:nvPr>
            <p:ph type="body" sz="quarter" idx="14" hasCustomPrompt="1"/>
          </p:nvPr>
        </p:nvSpPr>
        <p:spPr>
          <a:xfrm>
            <a:off x="401445" y="4652971"/>
            <a:ext cx="3418203" cy="1100137"/>
          </a:xfrm>
        </p:spPr>
        <p:txBody>
          <a:bodyPr>
            <a:normAutofit/>
          </a:bodyPr>
          <a:lstStyle>
            <a:lvl1pPr marL="0" indent="0" algn="r">
              <a:buNone/>
              <a:defRPr sz="2400" b="1"/>
            </a:lvl1pPr>
            <a:lvl2pPr marL="342884" indent="0">
              <a:buNone/>
              <a:defRPr/>
            </a:lvl2pPr>
            <a:lvl3pPr marL="685766" indent="0">
              <a:buNone/>
              <a:defRPr/>
            </a:lvl3pPr>
            <a:lvl4pPr marL="1028649" indent="0">
              <a:buNone/>
              <a:defRPr/>
            </a:lvl4pPr>
            <a:lvl5pPr marL="1371532" indent="0">
              <a:buNone/>
              <a:defRPr/>
            </a:lvl5pPr>
          </a:lstStyle>
          <a:p>
            <a:pPr lvl="0"/>
            <a:r>
              <a:rPr lang="en-US"/>
              <a:t>Edit This </a:t>
            </a:r>
            <a:r>
              <a:rPr lang="en-US" err="1"/>
              <a:t>Subheader</a:t>
            </a:r>
            <a:r>
              <a:rPr lang="en-US"/>
              <a:t> Text</a:t>
            </a:r>
          </a:p>
        </p:txBody>
      </p:sp>
      <p:cxnSp>
        <p:nvCxnSpPr>
          <p:cNvPr id="11" name="Straight Connector 10">
            <a:extLst>
              <a:ext uri="{FF2B5EF4-FFF2-40B4-BE49-F238E27FC236}">
                <a16:creationId xmlns:a16="http://schemas.microsoft.com/office/drawing/2014/main" id="{816E6D12-0BCB-1F42-BE91-DFAC882E9606}"/>
              </a:ext>
            </a:extLst>
          </p:cNvPr>
          <p:cNvCxnSpPr/>
          <p:nvPr/>
        </p:nvCxnSpPr>
        <p:spPr>
          <a:xfrm>
            <a:off x="4027991" y="4652971"/>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3" name="Text Placeholder 12">
            <a:extLst>
              <a:ext uri="{FF2B5EF4-FFF2-40B4-BE49-F238E27FC236}">
                <a16:creationId xmlns:a16="http://schemas.microsoft.com/office/drawing/2014/main" id="{9B2283F8-1BE1-B348-BFF3-258F230C6D75}"/>
              </a:ext>
            </a:extLst>
          </p:cNvPr>
          <p:cNvSpPr>
            <a:spLocks noGrp="1"/>
          </p:cNvSpPr>
          <p:nvPr>
            <p:ph type="body" sz="quarter" idx="15"/>
          </p:nvPr>
        </p:nvSpPr>
        <p:spPr>
          <a:xfrm>
            <a:off x="4236335" y="4652971"/>
            <a:ext cx="7517516" cy="1100137"/>
          </a:xfrm>
        </p:spPr>
        <p:txBody>
          <a:bodyPr>
            <a:normAutofit/>
          </a:bodyPr>
          <a:lstStyle>
            <a:lvl1pPr marL="0" indent="0">
              <a:buNone/>
              <a:defRPr sz="1800"/>
            </a:lvl1pPr>
            <a:lvl2pPr marL="342884" indent="0">
              <a:buNone/>
              <a:defRPr/>
            </a:lvl2pPr>
            <a:lvl3pPr marL="685766" indent="0">
              <a:buNone/>
              <a:defRPr/>
            </a:lvl3pPr>
            <a:lvl4pPr marL="1028649" indent="0">
              <a:buNone/>
              <a:defRPr/>
            </a:lvl4pPr>
            <a:lvl5pPr marL="1371532" indent="0">
              <a:buNone/>
              <a:defRPr/>
            </a:lvl5pPr>
          </a:lstStyle>
          <a:p>
            <a:pPr lvl="0"/>
            <a:r>
              <a:rPr lang="en-US"/>
              <a:t>Edit Master text styles</a:t>
            </a:r>
          </a:p>
        </p:txBody>
      </p:sp>
      <p:cxnSp>
        <p:nvCxnSpPr>
          <p:cNvPr id="12" name="Straight Connector 11">
            <a:extLst>
              <a:ext uri="{FF2B5EF4-FFF2-40B4-BE49-F238E27FC236}">
                <a16:creationId xmlns:a16="http://schemas.microsoft.com/office/drawing/2014/main" id="{FC6E283D-CD05-2A46-A323-E49A33ABE084}"/>
              </a:ext>
            </a:extLst>
          </p:cNvPr>
          <p:cNvCxnSpPr/>
          <p:nvPr userDrawn="1"/>
        </p:nvCxnSpPr>
        <p:spPr>
          <a:xfrm>
            <a:off x="4027991" y="4652971"/>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10899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and Content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401444" y="525109"/>
            <a:ext cx="11351941" cy="1165587"/>
          </a:xfrm>
        </p:spPr>
        <p:txBody>
          <a:bodyPr lIns="0" tIns="0" rIns="0" bIns="0" anchor="t" anchorCtr="0"/>
          <a:lstStyle>
            <a:lvl1pPr>
              <a:defRPr>
                <a:latin typeface="Rockwell" panose="02060603020205020403" pitchFamily="18" charset="77"/>
              </a:defRPr>
            </a:lvl1pPr>
          </a:lstStyle>
          <a:p>
            <a:r>
              <a:rPr lang="en-US"/>
              <a:t>Click to edit Master title style</a:t>
            </a:r>
          </a:p>
        </p:txBody>
      </p:sp>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401447" y="3178106"/>
            <a:ext cx="3501484" cy="2695839"/>
          </a:xfrm>
        </p:spPr>
        <p:txBody>
          <a:bodyPr/>
          <a:lstStyle>
            <a:lvl1pPr marL="0" indent="0" algn="ctr">
              <a:buNone/>
              <a:defRPr sz="1800"/>
            </a:lvl1pPr>
            <a:lvl2pPr>
              <a:defRPr sz="1500"/>
            </a:lvl2pPr>
            <a:lvl3pPr>
              <a:defRPr sz="1350"/>
            </a:lvl3pPr>
          </a:lstStyle>
          <a:p>
            <a:pPr lvl="0"/>
            <a:r>
              <a:rPr lang="en-US"/>
              <a:t>Edit Master text styles</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401637" y="1784357"/>
            <a:ext cx="3501291" cy="1293387"/>
          </a:xfrm>
        </p:spPr>
        <p:txBody>
          <a:bodyPr/>
          <a:lstStyle/>
          <a:p>
            <a:r>
              <a:rPr lang="en-US"/>
              <a:t>Click icon to add picture</a:t>
            </a:r>
          </a:p>
        </p:txBody>
      </p:sp>
      <p:sp>
        <p:nvSpPr>
          <p:cNvPr id="7" name="Content Placeholder 2">
            <a:extLst>
              <a:ext uri="{FF2B5EF4-FFF2-40B4-BE49-F238E27FC236}">
                <a16:creationId xmlns:a16="http://schemas.microsoft.com/office/drawing/2014/main" id="{BAB2A2BC-9AAE-0240-9F33-9E8FB40195D9}"/>
              </a:ext>
            </a:extLst>
          </p:cNvPr>
          <p:cNvSpPr>
            <a:spLocks noGrp="1"/>
          </p:cNvSpPr>
          <p:nvPr>
            <p:ph idx="14"/>
          </p:nvPr>
        </p:nvSpPr>
        <p:spPr>
          <a:xfrm>
            <a:off x="4326675" y="3178106"/>
            <a:ext cx="3501484" cy="2695839"/>
          </a:xfrm>
        </p:spPr>
        <p:txBody>
          <a:bodyPr/>
          <a:lstStyle>
            <a:lvl1pPr marL="0" indent="0" algn="ctr">
              <a:buNone/>
              <a:defRPr sz="1800"/>
            </a:lvl1pPr>
            <a:lvl2pPr>
              <a:defRPr sz="1500"/>
            </a:lvl2pPr>
            <a:lvl3pPr>
              <a:defRPr sz="1350"/>
            </a:lvl3pPr>
          </a:lstStyle>
          <a:p>
            <a:pPr lvl="0"/>
            <a:r>
              <a:rPr lang="en-US"/>
              <a:t>Edit Master text styles</a:t>
            </a:r>
          </a:p>
          <a:p>
            <a:pPr lvl="1"/>
            <a:r>
              <a:rPr lang="en-US"/>
              <a:t>Second level</a:t>
            </a:r>
          </a:p>
          <a:p>
            <a:pPr lvl="2"/>
            <a:r>
              <a:rPr lang="en-US"/>
              <a:t>Third level</a:t>
            </a:r>
          </a:p>
        </p:txBody>
      </p:sp>
      <p:sp>
        <p:nvSpPr>
          <p:cNvPr id="8" name="Picture Placeholder 4">
            <a:extLst>
              <a:ext uri="{FF2B5EF4-FFF2-40B4-BE49-F238E27FC236}">
                <a16:creationId xmlns:a16="http://schemas.microsoft.com/office/drawing/2014/main" id="{BD6159D2-B4F3-FB41-B17E-8F593A0A900B}"/>
              </a:ext>
            </a:extLst>
          </p:cNvPr>
          <p:cNvSpPr>
            <a:spLocks noGrp="1"/>
          </p:cNvSpPr>
          <p:nvPr>
            <p:ph type="pic" sz="quarter" idx="15"/>
          </p:nvPr>
        </p:nvSpPr>
        <p:spPr>
          <a:xfrm>
            <a:off x="4326675" y="1784357"/>
            <a:ext cx="3501484" cy="1293387"/>
          </a:xfrm>
        </p:spPr>
        <p:txBody>
          <a:bodyPr/>
          <a:lstStyle/>
          <a:p>
            <a:r>
              <a:rPr lang="en-US"/>
              <a:t>Click icon to add picture</a:t>
            </a:r>
          </a:p>
        </p:txBody>
      </p:sp>
      <p:sp>
        <p:nvSpPr>
          <p:cNvPr id="9" name="Content Placeholder 2">
            <a:extLst>
              <a:ext uri="{FF2B5EF4-FFF2-40B4-BE49-F238E27FC236}">
                <a16:creationId xmlns:a16="http://schemas.microsoft.com/office/drawing/2014/main" id="{34F96123-4B08-C44F-A786-C18685207405}"/>
              </a:ext>
            </a:extLst>
          </p:cNvPr>
          <p:cNvSpPr>
            <a:spLocks noGrp="1"/>
          </p:cNvSpPr>
          <p:nvPr>
            <p:ph idx="16"/>
          </p:nvPr>
        </p:nvSpPr>
        <p:spPr>
          <a:xfrm>
            <a:off x="8251903" y="3178106"/>
            <a:ext cx="3501484" cy="2695839"/>
          </a:xfrm>
        </p:spPr>
        <p:txBody>
          <a:bodyPr/>
          <a:lstStyle>
            <a:lvl1pPr marL="0" indent="0" algn="ctr">
              <a:buNone/>
              <a:defRPr sz="1800"/>
            </a:lvl1pPr>
            <a:lvl2pPr>
              <a:defRPr sz="1500"/>
            </a:lvl2pPr>
            <a:lvl3pPr>
              <a:defRPr sz="1350"/>
            </a:lvl3pPr>
          </a:lstStyle>
          <a:p>
            <a:pPr lvl="0"/>
            <a:r>
              <a:rPr lang="en-US"/>
              <a:t>Edit Master text styles</a:t>
            </a:r>
          </a:p>
          <a:p>
            <a:pPr lvl="1"/>
            <a:r>
              <a:rPr lang="en-US"/>
              <a:t>Second level</a:t>
            </a:r>
          </a:p>
          <a:p>
            <a:pPr lvl="2"/>
            <a:r>
              <a:rPr lang="en-US"/>
              <a:t>Third level</a:t>
            </a:r>
          </a:p>
        </p:txBody>
      </p:sp>
      <p:sp>
        <p:nvSpPr>
          <p:cNvPr id="10" name="Picture Placeholder 4">
            <a:extLst>
              <a:ext uri="{FF2B5EF4-FFF2-40B4-BE49-F238E27FC236}">
                <a16:creationId xmlns:a16="http://schemas.microsoft.com/office/drawing/2014/main" id="{DD4E196C-3A50-3C4A-9A5E-1ECF0F233CF0}"/>
              </a:ext>
            </a:extLst>
          </p:cNvPr>
          <p:cNvSpPr>
            <a:spLocks noGrp="1"/>
          </p:cNvSpPr>
          <p:nvPr>
            <p:ph type="pic" sz="quarter" idx="17"/>
          </p:nvPr>
        </p:nvSpPr>
        <p:spPr>
          <a:xfrm>
            <a:off x="8251903" y="1784357"/>
            <a:ext cx="3501484" cy="1293387"/>
          </a:xfrm>
        </p:spPr>
        <p:txBody>
          <a:bodyPr/>
          <a:lstStyle/>
          <a:p>
            <a:r>
              <a:rPr lang="en-US"/>
              <a:t>Click icon to add picture</a:t>
            </a:r>
          </a:p>
        </p:txBody>
      </p:sp>
    </p:spTree>
    <p:extLst>
      <p:ext uri="{BB962C8B-B14F-4D97-AF65-F5344CB8AC3E}">
        <p14:creationId xmlns:p14="http://schemas.microsoft.com/office/powerpoint/2010/main" val="21670364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Infographic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401444" y="525101"/>
            <a:ext cx="11351941" cy="814109"/>
          </a:xfrm>
        </p:spPr>
        <p:txBody>
          <a:bodyPr lIns="0" tIns="0" rIns="0" bIns="0" anchor="t" anchorCtr="0"/>
          <a:lstStyle/>
          <a:p>
            <a:r>
              <a:rPr lang="en-US"/>
              <a:t>Click to edit Master title style</a:t>
            </a:r>
          </a:p>
        </p:txBody>
      </p:sp>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401449" y="1622308"/>
            <a:ext cx="3649695" cy="1983429"/>
          </a:xfrm>
          <a:solidFill>
            <a:schemeClr val="accent4"/>
          </a:solidFill>
        </p:spPr>
        <p:txBody>
          <a:bodyPr lIns="228600" tIns="1005840" rIns="228600"/>
          <a:lstStyle>
            <a:lvl1pPr marL="0" indent="0" algn="ctr">
              <a:buNone/>
              <a:defRPr/>
            </a:lvl1pPr>
          </a:lstStyle>
          <a:p>
            <a:pPr lvl="0"/>
            <a:r>
              <a:rPr lang="en-US"/>
              <a:t>Edit Master text styles</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401640" y="1714900"/>
            <a:ext cx="3649493" cy="866254"/>
          </a:xfrm>
        </p:spPr>
        <p:txBody>
          <a:bodyPr/>
          <a:lstStyle>
            <a:lvl1pPr marL="0" indent="0">
              <a:buNone/>
              <a:defRPr/>
            </a:lvl1pPr>
          </a:lstStyle>
          <a:p>
            <a:r>
              <a:rPr lang="en-US"/>
              <a:t>Click icon to add picture</a:t>
            </a:r>
          </a:p>
        </p:txBody>
      </p:sp>
      <p:sp>
        <p:nvSpPr>
          <p:cNvPr id="23" name="Content Placeholder 2">
            <a:extLst>
              <a:ext uri="{FF2B5EF4-FFF2-40B4-BE49-F238E27FC236}">
                <a16:creationId xmlns:a16="http://schemas.microsoft.com/office/drawing/2014/main" id="{96CC65AB-C295-7A41-9E03-C0E1ED788635}"/>
              </a:ext>
            </a:extLst>
          </p:cNvPr>
          <p:cNvSpPr>
            <a:spLocks noGrp="1"/>
          </p:cNvSpPr>
          <p:nvPr>
            <p:ph idx="14"/>
          </p:nvPr>
        </p:nvSpPr>
        <p:spPr>
          <a:xfrm>
            <a:off x="4252571" y="1622308"/>
            <a:ext cx="3649695" cy="1983429"/>
          </a:xfrm>
          <a:solidFill>
            <a:schemeClr val="accent2"/>
          </a:solidFill>
        </p:spPr>
        <p:txBody>
          <a:bodyPr lIns="228600" tIns="1005840" rIns="228600"/>
          <a:lstStyle>
            <a:lvl1pPr marL="0" indent="0" algn="ctr">
              <a:buNone/>
              <a:defRPr>
                <a:solidFill>
                  <a:schemeClr val="bg1"/>
                </a:solidFill>
              </a:defRPr>
            </a:lvl1pPr>
          </a:lstStyle>
          <a:p>
            <a:pPr lvl="0"/>
            <a:r>
              <a:rPr lang="en-US"/>
              <a:t>Edit Master text styles</a:t>
            </a:r>
          </a:p>
        </p:txBody>
      </p:sp>
      <p:sp>
        <p:nvSpPr>
          <p:cNvPr id="24" name="Picture Placeholder 4">
            <a:extLst>
              <a:ext uri="{FF2B5EF4-FFF2-40B4-BE49-F238E27FC236}">
                <a16:creationId xmlns:a16="http://schemas.microsoft.com/office/drawing/2014/main" id="{9AAEDCDC-DB62-1F4B-B898-8CB8A2B484FD}"/>
              </a:ext>
            </a:extLst>
          </p:cNvPr>
          <p:cNvSpPr>
            <a:spLocks noGrp="1"/>
          </p:cNvSpPr>
          <p:nvPr>
            <p:ph type="pic" sz="quarter" idx="15"/>
          </p:nvPr>
        </p:nvSpPr>
        <p:spPr>
          <a:xfrm>
            <a:off x="4252760" y="1714900"/>
            <a:ext cx="3649493" cy="866254"/>
          </a:xfrm>
        </p:spPr>
        <p:txBody>
          <a:bodyPr/>
          <a:lstStyle>
            <a:lvl1pPr marL="0" indent="0">
              <a:buNone/>
              <a:defRPr/>
            </a:lvl1pPr>
          </a:lstStyle>
          <a:p>
            <a:r>
              <a:rPr lang="en-US"/>
              <a:t>Click icon to add picture</a:t>
            </a:r>
          </a:p>
        </p:txBody>
      </p:sp>
      <p:sp>
        <p:nvSpPr>
          <p:cNvPr id="25" name="Content Placeholder 2">
            <a:extLst>
              <a:ext uri="{FF2B5EF4-FFF2-40B4-BE49-F238E27FC236}">
                <a16:creationId xmlns:a16="http://schemas.microsoft.com/office/drawing/2014/main" id="{31DC619D-F61A-5047-888B-01130188CA07}"/>
              </a:ext>
            </a:extLst>
          </p:cNvPr>
          <p:cNvSpPr>
            <a:spLocks noGrp="1"/>
          </p:cNvSpPr>
          <p:nvPr>
            <p:ph idx="16"/>
          </p:nvPr>
        </p:nvSpPr>
        <p:spPr>
          <a:xfrm>
            <a:off x="8103694" y="1622308"/>
            <a:ext cx="3649695" cy="1983429"/>
          </a:xfrm>
          <a:solidFill>
            <a:schemeClr val="accent5"/>
          </a:solidFill>
        </p:spPr>
        <p:txBody>
          <a:bodyPr lIns="228600" tIns="1005840" rIns="228600"/>
          <a:lstStyle>
            <a:lvl1pPr marL="0" indent="0" algn="ctr">
              <a:buNone/>
              <a:defRPr>
                <a:solidFill>
                  <a:schemeClr val="bg1"/>
                </a:solidFill>
              </a:defRPr>
            </a:lvl1pPr>
          </a:lstStyle>
          <a:p>
            <a:pPr lvl="0"/>
            <a:r>
              <a:rPr lang="en-US"/>
              <a:t>Edit Master text styles</a:t>
            </a:r>
          </a:p>
        </p:txBody>
      </p:sp>
      <p:sp>
        <p:nvSpPr>
          <p:cNvPr id="26" name="Picture Placeholder 4">
            <a:extLst>
              <a:ext uri="{FF2B5EF4-FFF2-40B4-BE49-F238E27FC236}">
                <a16:creationId xmlns:a16="http://schemas.microsoft.com/office/drawing/2014/main" id="{AAF73AC8-3114-4C42-98D2-58D0C72D02A0}"/>
              </a:ext>
            </a:extLst>
          </p:cNvPr>
          <p:cNvSpPr>
            <a:spLocks noGrp="1"/>
          </p:cNvSpPr>
          <p:nvPr>
            <p:ph type="pic" sz="quarter" idx="17"/>
          </p:nvPr>
        </p:nvSpPr>
        <p:spPr>
          <a:xfrm>
            <a:off x="8103884" y="1714900"/>
            <a:ext cx="3649493" cy="866254"/>
          </a:xfrm>
        </p:spPr>
        <p:txBody>
          <a:bodyPr/>
          <a:lstStyle>
            <a:lvl1pPr marL="0" indent="0">
              <a:buNone/>
              <a:defRPr/>
            </a:lvl1pPr>
          </a:lstStyle>
          <a:p>
            <a:r>
              <a:rPr lang="en-US"/>
              <a:t>Click icon to add picture</a:t>
            </a:r>
          </a:p>
        </p:txBody>
      </p:sp>
      <p:sp>
        <p:nvSpPr>
          <p:cNvPr id="27" name="Content Placeholder 2">
            <a:extLst>
              <a:ext uri="{FF2B5EF4-FFF2-40B4-BE49-F238E27FC236}">
                <a16:creationId xmlns:a16="http://schemas.microsoft.com/office/drawing/2014/main" id="{7D0D6CAB-F5E1-B74C-A3FF-C19FDFCD8C3F}"/>
              </a:ext>
            </a:extLst>
          </p:cNvPr>
          <p:cNvSpPr>
            <a:spLocks noGrp="1"/>
          </p:cNvSpPr>
          <p:nvPr>
            <p:ph idx="18"/>
          </p:nvPr>
        </p:nvSpPr>
        <p:spPr>
          <a:xfrm>
            <a:off x="401449" y="3763626"/>
            <a:ext cx="3649695" cy="1983429"/>
          </a:xfrm>
          <a:solidFill>
            <a:schemeClr val="accent3"/>
          </a:solidFill>
        </p:spPr>
        <p:txBody>
          <a:bodyPr lIns="228600" tIns="1005840" rIns="228600"/>
          <a:lstStyle>
            <a:lvl1pPr marL="0" indent="0" algn="ctr">
              <a:buNone/>
              <a:defRPr>
                <a:solidFill>
                  <a:schemeClr val="bg1"/>
                </a:solidFill>
              </a:defRPr>
            </a:lvl1pPr>
          </a:lstStyle>
          <a:p>
            <a:pPr lvl="0"/>
            <a:r>
              <a:rPr lang="en-US"/>
              <a:t>Edit Master text styles</a:t>
            </a:r>
          </a:p>
        </p:txBody>
      </p:sp>
      <p:sp>
        <p:nvSpPr>
          <p:cNvPr id="28" name="Picture Placeholder 4">
            <a:extLst>
              <a:ext uri="{FF2B5EF4-FFF2-40B4-BE49-F238E27FC236}">
                <a16:creationId xmlns:a16="http://schemas.microsoft.com/office/drawing/2014/main" id="{3845FBE7-DB4B-7742-9CAB-55CC994B1391}"/>
              </a:ext>
            </a:extLst>
          </p:cNvPr>
          <p:cNvSpPr>
            <a:spLocks noGrp="1"/>
          </p:cNvSpPr>
          <p:nvPr>
            <p:ph type="pic" sz="quarter" idx="19"/>
          </p:nvPr>
        </p:nvSpPr>
        <p:spPr>
          <a:xfrm>
            <a:off x="401640" y="3856218"/>
            <a:ext cx="3649493" cy="866254"/>
          </a:xfrm>
        </p:spPr>
        <p:txBody>
          <a:bodyPr/>
          <a:lstStyle>
            <a:lvl1pPr marL="0" indent="0">
              <a:buNone/>
              <a:defRPr/>
            </a:lvl1pPr>
          </a:lstStyle>
          <a:p>
            <a:r>
              <a:rPr lang="en-US"/>
              <a:t>Click icon to add picture</a:t>
            </a:r>
          </a:p>
        </p:txBody>
      </p:sp>
      <p:sp>
        <p:nvSpPr>
          <p:cNvPr id="29" name="Content Placeholder 2">
            <a:extLst>
              <a:ext uri="{FF2B5EF4-FFF2-40B4-BE49-F238E27FC236}">
                <a16:creationId xmlns:a16="http://schemas.microsoft.com/office/drawing/2014/main" id="{5768AE83-B91F-FA47-84E2-B9E3D1C4118D}"/>
              </a:ext>
            </a:extLst>
          </p:cNvPr>
          <p:cNvSpPr>
            <a:spLocks noGrp="1"/>
          </p:cNvSpPr>
          <p:nvPr>
            <p:ph idx="20"/>
          </p:nvPr>
        </p:nvSpPr>
        <p:spPr>
          <a:xfrm>
            <a:off x="4252571" y="3763626"/>
            <a:ext cx="3649695" cy="1983429"/>
          </a:xfrm>
          <a:solidFill>
            <a:schemeClr val="accent1"/>
          </a:solidFill>
        </p:spPr>
        <p:txBody>
          <a:bodyPr lIns="228600" tIns="1005840" rIns="228600"/>
          <a:lstStyle>
            <a:lvl1pPr marL="0" indent="0" algn="ctr">
              <a:buNone/>
              <a:defRPr>
                <a:solidFill>
                  <a:schemeClr val="bg1"/>
                </a:solidFill>
              </a:defRPr>
            </a:lvl1pPr>
          </a:lstStyle>
          <a:p>
            <a:pPr lvl="0"/>
            <a:r>
              <a:rPr lang="en-US"/>
              <a:t>Edit Master text styles</a:t>
            </a:r>
          </a:p>
        </p:txBody>
      </p:sp>
      <p:sp>
        <p:nvSpPr>
          <p:cNvPr id="30" name="Picture Placeholder 4">
            <a:extLst>
              <a:ext uri="{FF2B5EF4-FFF2-40B4-BE49-F238E27FC236}">
                <a16:creationId xmlns:a16="http://schemas.microsoft.com/office/drawing/2014/main" id="{8C28903F-337C-9843-BD4D-36307E639BF4}"/>
              </a:ext>
            </a:extLst>
          </p:cNvPr>
          <p:cNvSpPr>
            <a:spLocks noGrp="1"/>
          </p:cNvSpPr>
          <p:nvPr>
            <p:ph type="pic" sz="quarter" idx="21"/>
          </p:nvPr>
        </p:nvSpPr>
        <p:spPr>
          <a:xfrm>
            <a:off x="4252760" y="3856218"/>
            <a:ext cx="3649493" cy="866254"/>
          </a:xfrm>
        </p:spPr>
        <p:txBody>
          <a:bodyPr/>
          <a:lstStyle>
            <a:lvl1pPr marL="0" indent="0">
              <a:buNone/>
              <a:defRPr/>
            </a:lvl1pPr>
          </a:lstStyle>
          <a:p>
            <a:r>
              <a:rPr lang="en-US"/>
              <a:t>Click icon to add picture</a:t>
            </a:r>
          </a:p>
        </p:txBody>
      </p:sp>
      <p:sp>
        <p:nvSpPr>
          <p:cNvPr id="31" name="Content Placeholder 2">
            <a:extLst>
              <a:ext uri="{FF2B5EF4-FFF2-40B4-BE49-F238E27FC236}">
                <a16:creationId xmlns:a16="http://schemas.microsoft.com/office/drawing/2014/main" id="{19B2E0AC-5BF2-B247-812E-59BFDA6F9651}"/>
              </a:ext>
            </a:extLst>
          </p:cNvPr>
          <p:cNvSpPr>
            <a:spLocks noGrp="1"/>
          </p:cNvSpPr>
          <p:nvPr>
            <p:ph idx="22"/>
          </p:nvPr>
        </p:nvSpPr>
        <p:spPr>
          <a:xfrm>
            <a:off x="8103694" y="3763626"/>
            <a:ext cx="3649695" cy="1983429"/>
          </a:xfrm>
          <a:solidFill>
            <a:schemeClr val="accent6"/>
          </a:solidFill>
        </p:spPr>
        <p:txBody>
          <a:bodyPr lIns="228600" tIns="1005840" rIns="228600"/>
          <a:lstStyle>
            <a:lvl1pPr marL="0" indent="0" algn="ctr">
              <a:buNone/>
              <a:defRPr/>
            </a:lvl1pPr>
          </a:lstStyle>
          <a:p>
            <a:pPr lvl="0"/>
            <a:r>
              <a:rPr lang="en-US"/>
              <a:t>Edit Master text styles</a:t>
            </a:r>
          </a:p>
        </p:txBody>
      </p:sp>
      <p:sp>
        <p:nvSpPr>
          <p:cNvPr id="32" name="Picture Placeholder 4">
            <a:extLst>
              <a:ext uri="{FF2B5EF4-FFF2-40B4-BE49-F238E27FC236}">
                <a16:creationId xmlns:a16="http://schemas.microsoft.com/office/drawing/2014/main" id="{D62129C6-A867-1047-B875-E625916D7482}"/>
              </a:ext>
            </a:extLst>
          </p:cNvPr>
          <p:cNvSpPr>
            <a:spLocks noGrp="1"/>
          </p:cNvSpPr>
          <p:nvPr>
            <p:ph type="pic" sz="quarter" idx="23"/>
          </p:nvPr>
        </p:nvSpPr>
        <p:spPr>
          <a:xfrm>
            <a:off x="8103884" y="3856218"/>
            <a:ext cx="3649493" cy="866254"/>
          </a:xfrm>
        </p:spPr>
        <p:txBody>
          <a:bodyPr/>
          <a:lstStyle>
            <a:lvl1pPr marL="0" indent="0">
              <a:buNone/>
              <a:defRPr/>
            </a:lvl1pPr>
          </a:lstStyle>
          <a:p>
            <a:r>
              <a:rPr lang="en-US"/>
              <a:t>Click icon to add picture</a:t>
            </a:r>
          </a:p>
        </p:txBody>
      </p:sp>
    </p:spTree>
    <p:extLst>
      <p:ext uri="{BB962C8B-B14F-4D97-AF65-F5344CB8AC3E}">
        <p14:creationId xmlns:p14="http://schemas.microsoft.com/office/powerpoint/2010/main" val="23722571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B0160A5-3E1F-F643-A762-F4D35C2C7A72}"/>
              </a:ext>
            </a:extLst>
          </p:cNvPr>
          <p:cNvPicPr>
            <a:picLocks noChangeAspect="1"/>
          </p:cNvPicPr>
          <p:nvPr userDrawn="1"/>
        </p:nvPicPr>
        <p:blipFill rotWithShape="1">
          <a:blip r:embed="rId2">
            <a:alphaModFix amt="10000"/>
            <a:extLst>
              <a:ext uri="{BEBA8EAE-BF5A-486C-A8C5-ECC9F3942E4B}">
                <a14:imgProps xmlns:a14="http://schemas.microsoft.com/office/drawing/2010/main">
                  <a14:imgLayer>
                    <a14:imgEffect>
                      <a14:saturation sat="0"/>
                    </a14:imgEffect>
                  </a14:imgLayer>
                </a14:imgProps>
              </a:ext>
            </a:extLst>
          </a:blip>
          <a:srcRect l="3352" r="10161" b="2703"/>
          <a:stretch/>
        </p:blipFill>
        <p:spPr>
          <a:xfrm>
            <a:off x="0" y="0"/>
            <a:ext cx="12192000" cy="6858000"/>
          </a:xfrm>
          <a:prstGeom prst="rect">
            <a:avLst/>
          </a:prstGeom>
          <a:noFill/>
        </p:spPr>
      </p:pic>
      <p:sp>
        <p:nvSpPr>
          <p:cNvPr id="9" name="Picture Placeholder 8">
            <a:extLst>
              <a:ext uri="{FF2B5EF4-FFF2-40B4-BE49-F238E27FC236}">
                <a16:creationId xmlns:a16="http://schemas.microsoft.com/office/drawing/2014/main" id="{BAA0E915-A8C6-BA4B-ADC7-8344720C32F2}"/>
              </a:ext>
            </a:extLst>
          </p:cNvPr>
          <p:cNvSpPr>
            <a:spLocks noGrp="1"/>
          </p:cNvSpPr>
          <p:nvPr>
            <p:ph type="pic" sz="quarter" idx="11"/>
          </p:nvPr>
        </p:nvSpPr>
        <p:spPr>
          <a:xfrm>
            <a:off x="6724654" y="230188"/>
            <a:ext cx="5467351" cy="6627813"/>
          </a:xfrm>
          <a:solidFill>
            <a:schemeClr val="accent1"/>
          </a:solidFill>
        </p:spPr>
        <p:txBody>
          <a:bodyPr/>
          <a:lstStyle/>
          <a:p>
            <a:r>
              <a:rPr lang="en-US"/>
              <a:t>Click icon to add picture</a:t>
            </a:r>
          </a:p>
        </p:txBody>
      </p:sp>
      <p:sp>
        <p:nvSpPr>
          <p:cNvPr id="2" name="Title 1">
            <a:extLst>
              <a:ext uri="{FF2B5EF4-FFF2-40B4-BE49-F238E27FC236}">
                <a16:creationId xmlns:a16="http://schemas.microsoft.com/office/drawing/2014/main" id="{C45109FD-6428-A74C-8BE5-90D70DBBFAD4}"/>
              </a:ext>
            </a:extLst>
          </p:cNvPr>
          <p:cNvSpPr>
            <a:spLocks noGrp="1"/>
          </p:cNvSpPr>
          <p:nvPr>
            <p:ph type="title"/>
          </p:nvPr>
        </p:nvSpPr>
        <p:spPr>
          <a:xfrm>
            <a:off x="401449" y="880954"/>
            <a:ext cx="5943601" cy="3681529"/>
          </a:xfrm>
        </p:spPr>
        <p:txBody>
          <a:bodyPr anchor="b"/>
          <a:lstStyle>
            <a:lvl1pPr>
              <a:defRPr sz="4500">
                <a:solidFill>
                  <a:schemeClr val="bg1"/>
                </a:solidFill>
                <a:latin typeface="Rockwell" panose="02060603020205020403" pitchFamily="18" charset="77"/>
              </a:defRPr>
            </a:lvl1pPr>
          </a:lstStyle>
          <a:p>
            <a:r>
              <a:rPr lang="en-US"/>
              <a:t>Click to edit Master title style</a:t>
            </a:r>
          </a:p>
        </p:txBody>
      </p:sp>
      <p:sp>
        <p:nvSpPr>
          <p:cNvPr id="3" name="Text Placeholder 2">
            <a:extLst>
              <a:ext uri="{FF2B5EF4-FFF2-40B4-BE49-F238E27FC236}">
                <a16:creationId xmlns:a16="http://schemas.microsoft.com/office/drawing/2014/main" id="{F4EA0E6B-2599-C742-A2A2-B2E71AE969E3}"/>
              </a:ext>
            </a:extLst>
          </p:cNvPr>
          <p:cNvSpPr>
            <a:spLocks noGrp="1"/>
          </p:cNvSpPr>
          <p:nvPr>
            <p:ph type="body" idx="1"/>
          </p:nvPr>
        </p:nvSpPr>
        <p:spPr>
          <a:xfrm>
            <a:off x="401449" y="4716966"/>
            <a:ext cx="5943601" cy="1092820"/>
          </a:xfrm>
        </p:spPr>
        <p:txBody>
          <a:bodyPr lIns="0" tIns="0" rIns="0" bIns="0"/>
          <a:lstStyle>
            <a:lvl1pPr marL="0" indent="0">
              <a:buNone/>
              <a:defRPr sz="1800" i="1">
                <a:solidFill>
                  <a:schemeClr val="bg1"/>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a:t>Edit Master text styles</a:t>
            </a:r>
          </a:p>
        </p:txBody>
      </p:sp>
      <p:sp>
        <p:nvSpPr>
          <p:cNvPr id="7" name="Slide Number Placeholder 6">
            <a:extLst>
              <a:ext uri="{FF2B5EF4-FFF2-40B4-BE49-F238E27FC236}">
                <a16:creationId xmlns:a16="http://schemas.microsoft.com/office/drawing/2014/main" id="{B647841D-C20F-7F4A-A9F5-D3921C819EA7}"/>
              </a:ext>
            </a:extLst>
          </p:cNvPr>
          <p:cNvSpPr>
            <a:spLocks noGrp="1"/>
          </p:cNvSpPr>
          <p:nvPr>
            <p:ph type="sldNum" sz="quarter" idx="10"/>
          </p:nvPr>
        </p:nvSpPr>
        <p:spPr/>
        <p:txBody>
          <a:bodyPr/>
          <a:lstStyle/>
          <a:p>
            <a:fld id="{BAE26A2A-DE5F-EA41-900F-AB5C4F1D9848}" type="slidenum">
              <a:rPr lang="en-US" smtClean="0"/>
              <a:pPr/>
              <a:t>‹#›</a:t>
            </a:fld>
            <a:endParaRPr lang="en-US"/>
          </a:p>
        </p:txBody>
      </p:sp>
      <p:sp>
        <p:nvSpPr>
          <p:cNvPr id="11" name="Rectangle 10">
            <a:extLst>
              <a:ext uri="{FF2B5EF4-FFF2-40B4-BE49-F238E27FC236}">
                <a16:creationId xmlns:a16="http://schemas.microsoft.com/office/drawing/2014/main" id="{9E5AFAB4-F791-5B43-8343-AE21C80ABD79}"/>
              </a:ext>
            </a:extLst>
          </p:cNvPr>
          <p:cNvSpPr/>
          <p:nvPr/>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Picture 7">
            <a:extLst>
              <a:ext uri="{FF2B5EF4-FFF2-40B4-BE49-F238E27FC236}">
                <a16:creationId xmlns:a16="http://schemas.microsoft.com/office/drawing/2014/main" id="{641956A7-8D85-7A4F-A74B-F6C81A275365}"/>
              </a:ext>
            </a:extLst>
          </p:cNvPr>
          <p:cNvPicPr>
            <a:picLocks noChangeAspect="1"/>
          </p:cNvPicPr>
          <p:nvPr userDrawn="1"/>
        </p:nvPicPr>
        <p:blipFill>
          <a:blip r:embed="rId3"/>
          <a:stretch>
            <a:fillRect/>
          </a:stretch>
        </p:blipFill>
        <p:spPr>
          <a:xfrm>
            <a:off x="4946028" y="6071286"/>
            <a:ext cx="1399021" cy="593621"/>
          </a:xfrm>
          <a:prstGeom prst="rect">
            <a:avLst/>
          </a:prstGeom>
        </p:spPr>
      </p:pic>
      <p:sp>
        <p:nvSpPr>
          <p:cNvPr id="10" name="Rectangle 9">
            <a:extLst>
              <a:ext uri="{FF2B5EF4-FFF2-40B4-BE49-F238E27FC236}">
                <a16:creationId xmlns:a16="http://schemas.microsoft.com/office/drawing/2014/main" id="{7541AF0B-71FB-D347-9CD2-21A72ACEF2C9}"/>
              </a:ext>
            </a:extLst>
          </p:cNvPr>
          <p:cNvSpPr/>
          <p:nvPr userDrawn="1"/>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032583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31960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1833118"/>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790754A-2B32-E548-950D-3D41625478B2}"/>
              </a:ext>
            </a:extLst>
          </p:cNvPr>
          <p:cNvSpPr>
            <a:spLocks noGrp="1"/>
          </p:cNvSpPr>
          <p:nvPr>
            <p:ph type="title"/>
          </p:nvPr>
        </p:nvSpPr>
        <p:spPr>
          <a:xfrm>
            <a:off x="401447" y="525109"/>
            <a:ext cx="11262732" cy="1165587"/>
          </a:xfrm>
        </p:spPr>
        <p:txBody>
          <a:bodyPr anchor="t" anchorCtr="0"/>
          <a:lstStyle/>
          <a:p>
            <a:r>
              <a:rPr lang="en-US"/>
              <a:t>Click to edit Master title style</a:t>
            </a:r>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1833118"/>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46771" y="1833117"/>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55838" y="1833117"/>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46771" y="1833117"/>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55838" y="1833117"/>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379801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wo Content 2n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1833118"/>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790754A-2B32-E548-950D-3D41625478B2}"/>
              </a:ext>
            </a:extLst>
          </p:cNvPr>
          <p:cNvSpPr>
            <a:spLocks noGrp="1"/>
          </p:cNvSpPr>
          <p:nvPr>
            <p:ph type="title"/>
          </p:nvPr>
        </p:nvSpPr>
        <p:spPr>
          <a:xfrm>
            <a:off x="401447" y="525109"/>
            <a:ext cx="11262732" cy="1165587"/>
          </a:xfrm>
        </p:spPr>
        <p:txBody>
          <a:bodyPr anchor="t" anchorCtr="0"/>
          <a:lstStyle/>
          <a:p>
            <a:r>
              <a:rPr lang="en-US"/>
              <a:t>Click to edit Master title style</a:t>
            </a:r>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1833118"/>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46771" y="1833117"/>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55838" y="1833117"/>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46771" y="1833117"/>
            <a:ext cx="5181600"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55838" y="1833117"/>
            <a:ext cx="5185319" cy="2150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0155535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wo Content 3r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1833118"/>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790754A-2B32-E548-950D-3D41625478B2}"/>
              </a:ext>
            </a:extLst>
          </p:cNvPr>
          <p:cNvSpPr>
            <a:spLocks noGrp="1"/>
          </p:cNvSpPr>
          <p:nvPr>
            <p:ph type="title"/>
          </p:nvPr>
        </p:nvSpPr>
        <p:spPr>
          <a:xfrm>
            <a:off x="401447" y="525109"/>
            <a:ext cx="11262732" cy="1165587"/>
          </a:xfrm>
        </p:spPr>
        <p:txBody>
          <a:bodyPr anchor="t" anchorCtr="0"/>
          <a:lstStyle/>
          <a:p>
            <a:r>
              <a:rPr lang="en-US"/>
              <a:t>Click to edit Master title style</a:t>
            </a:r>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1833118"/>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46771" y="1833117"/>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55838" y="1833117"/>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46771" y="1833117"/>
            <a:ext cx="5181600"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55838" y="1833117"/>
            <a:ext cx="5185319"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5017336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C2AB4-DDA8-1440-893E-D1CF5505662E}"/>
              </a:ext>
            </a:extLst>
          </p:cNvPr>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105A573-266D-FD4C-B96B-20E086323414}"/>
              </a:ext>
            </a:extLst>
          </p:cNvPr>
          <p:cNvSpPr>
            <a:spLocks noGrp="1"/>
          </p:cNvSpPr>
          <p:nvPr>
            <p:ph type="body" idx="1"/>
          </p:nvPr>
        </p:nvSpPr>
        <p:spPr>
          <a:xfrm>
            <a:off x="839789" y="1681163"/>
            <a:ext cx="5157787"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8C55411A-0306-BE4F-8725-1A6F3DAAE2B9}"/>
              </a:ext>
            </a:extLst>
          </p:cNvPr>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EFBBEA7-A3E5-A548-A13A-B8061E4F8610}"/>
              </a:ext>
            </a:extLst>
          </p:cNvPr>
          <p:cNvSpPr>
            <a:spLocks noGrp="1"/>
          </p:cNvSpPr>
          <p:nvPr>
            <p:ph type="body" sz="quarter" idx="3"/>
          </p:nvPr>
        </p:nvSpPr>
        <p:spPr>
          <a:xfrm>
            <a:off x="6172203" y="1681163"/>
            <a:ext cx="5183188"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BA3C6838-3013-4346-8732-32B11F863E62}"/>
              </a:ext>
            </a:extLst>
          </p:cNvPr>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5DAC9CA4-BA24-C94A-A925-C6955C8BF1CF}"/>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10241254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89BAA-F938-2F4A-9A6F-3BAD8DE04C1D}"/>
              </a:ext>
            </a:extLst>
          </p:cNvPr>
          <p:cNvSpPr>
            <a:spLocks noGrp="1"/>
          </p:cNvSpPr>
          <p:nvPr>
            <p:ph type="title"/>
          </p:nvPr>
        </p:nvSpPr>
        <p:spPr/>
        <p:txBody>
          <a:bodyPr anchor="t" anchorCtr="0"/>
          <a:lstStyle/>
          <a:p>
            <a:r>
              <a:rPr lang="en-US"/>
              <a:t>Click to edit Master title style</a:t>
            </a:r>
          </a:p>
        </p:txBody>
      </p:sp>
      <p:sp>
        <p:nvSpPr>
          <p:cNvPr id="5" name="Slide Number Placeholder 4">
            <a:extLst>
              <a:ext uri="{FF2B5EF4-FFF2-40B4-BE49-F238E27FC236}">
                <a16:creationId xmlns:a16="http://schemas.microsoft.com/office/drawing/2014/main" id="{5033BD69-E9C6-F842-B9E0-92E45C7E1852}"/>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13740697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Quote">
    <p:bg>
      <p:bgPr>
        <a:solidFill>
          <a:schemeClr val="accent1"/>
        </a:solidFill>
        <a:effectLst/>
      </p:bgPr>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A951AB10-DE50-EE4F-ABA4-905C8AD08418}"/>
              </a:ext>
            </a:extLst>
          </p:cNvPr>
          <p:cNvPicPr>
            <a:picLocks noChangeAspect="1"/>
          </p:cNvPicPr>
          <p:nvPr userDrawn="1"/>
        </p:nvPicPr>
        <p:blipFill rotWithShape="1">
          <a:blip r:embed="rId2">
            <a:alphaModFix amt="10000"/>
            <a:extLst>
              <a:ext uri="{BEBA8EAE-BF5A-486C-A8C5-ECC9F3942E4B}">
                <a14:imgProps xmlns:a14="http://schemas.microsoft.com/office/drawing/2010/main">
                  <a14:imgLayer>
                    <a14:imgEffect>
                      <a14:saturation sat="0"/>
                    </a14:imgEffect>
                  </a14:imgLayer>
                </a14:imgProps>
              </a:ext>
            </a:extLst>
          </a:blip>
          <a:srcRect l="3352" r="10161" b="2703"/>
          <a:stretch/>
        </p:blipFill>
        <p:spPr>
          <a:xfrm>
            <a:off x="0" y="0"/>
            <a:ext cx="12192000" cy="6858000"/>
          </a:xfrm>
          <a:prstGeom prst="rect">
            <a:avLst/>
          </a:prstGeom>
          <a:noFill/>
        </p:spPr>
      </p:pic>
      <p:sp>
        <p:nvSpPr>
          <p:cNvPr id="5" name="Slide Number Placeholder 4">
            <a:extLst>
              <a:ext uri="{FF2B5EF4-FFF2-40B4-BE49-F238E27FC236}">
                <a16:creationId xmlns:a16="http://schemas.microsoft.com/office/drawing/2014/main" id="{5033BD69-E9C6-F842-B9E0-92E45C7E1852}"/>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F4C0834C-19B7-1644-BF1B-C60619E10618}"/>
              </a:ext>
            </a:extLst>
          </p:cNvPr>
          <p:cNvSpPr/>
          <p:nvPr/>
        </p:nvSpPr>
        <p:spPr>
          <a:xfrm>
            <a:off x="-148390" y="2272089"/>
            <a:ext cx="12488779" cy="2442410"/>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0" name="Picture 9">
            <a:extLst>
              <a:ext uri="{FF2B5EF4-FFF2-40B4-BE49-F238E27FC236}">
                <a16:creationId xmlns:a16="http://schemas.microsoft.com/office/drawing/2014/main" id="{EC766226-AFBB-0741-BB69-8054759664F3}"/>
              </a:ext>
            </a:extLst>
          </p:cNvPr>
          <p:cNvPicPr>
            <a:picLocks noChangeAspect="1"/>
          </p:cNvPicPr>
          <p:nvPr userDrawn="1"/>
        </p:nvPicPr>
        <p:blipFill>
          <a:blip r:embed="rId3">
            <a:duotone>
              <a:schemeClr val="accent1">
                <a:shade val="45000"/>
                <a:satMod val="135000"/>
              </a:schemeClr>
              <a:prstClr val="white"/>
            </a:duotone>
          </a:blip>
          <a:stretch>
            <a:fillRect/>
          </a:stretch>
        </p:blipFill>
        <p:spPr>
          <a:xfrm>
            <a:off x="414143" y="2528178"/>
            <a:ext cx="1341120" cy="676827"/>
          </a:xfrm>
          <a:prstGeom prst="rect">
            <a:avLst/>
          </a:prstGeom>
        </p:spPr>
      </p:pic>
      <p:pic>
        <p:nvPicPr>
          <p:cNvPr id="12" name="Picture 11">
            <a:extLst>
              <a:ext uri="{FF2B5EF4-FFF2-40B4-BE49-F238E27FC236}">
                <a16:creationId xmlns:a16="http://schemas.microsoft.com/office/drawing/2014/main" id="{9075F957-1E14-1A41-B96D-19BB009FFA11}"/>
              </a:ext>
            </a:extLst>
          </p:cNvPr>
          <p:cNvPicPr>
            <a:picLocks noChangeAspect="1"/>
          </p:cNvPicPr>
          <p:nvPr userDrawn="1"/>
        </p:nvPicPr>
        <p:blipFill>
          <a:blip r:embed="rId4">
            <a:duotone>
              <a:schemeClr val="accent1">
                <a:shade val="45000"/>
                <a:satMod val="135000"/>
              </a:schemeClr>
              <a:prstClr val="white"/>
            </a:duotone>
          </a:blip>
          <a:stretch>
            <a:fillRect/>
          </a:stretch>
        </p:blipFill>
        <p:spPr>
          <a:xfrm>
            <a:off x="10304851" y="3166981"/>
            <a:ext cx="1341120" cy="676827"/>
          </a:xfrm>
          <a:prstGeom prst="rect">
            <a:avLst/>
          </a:prstGeom>
        </p:spPr>
      </p:pic>
      <p:sp>
        <p:nvSpPr>
          <p:cNvPr id="20" name="Rectangle 19">
            <a:extLst>
              <a:ext uri="{FF2B5EF4-FFF2-40B4-BE49-F238E27FC236}">
                <a16:creationId xmlns:a16="http://schemas.microsoft.com/office/drawing/2014/main" id="{2E43D274-EC1E-7A40-8A80-93AC3E60CDD5}"/>
              </a:ext>
            </a:extLst>
          </p:cNvPr>
          <p:cNvSpPr/>
          <p:nvPr userDrawn="1"/>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1" name="Picture 20">
            <a:extLst>
              <a:ext uri="{FF2B5EF4-FFF2-40B4-BE49-F238E27FC236}">
                <a16:creationId xmlns:a16="http://schemas.microsoft.com/office/drawing/2014/main" id="{47CBF099-8991-5D47-9C82-B887A0C3DBBE}"/>
              </a:ext>
            </a:extLst>
          </p:cNvPr>
          <p:cNvPicPr>
            <a:picLocks noChangeAspect="1"/>
          </p:cNvPicPr>
          <p:nvPr userDrawn="1"/>
        </p:nvPicPr>
        <p:blipFill>
          <a:blip r:embed="rId5"/>
          <a:stretch>
            <a:fillRect/>
          </a:stretch>
        </p:blipFill>
        <p:spPr>
          <a:xfrm>
            <a:off x="10503792" y="6121578"/>
            <a:ext cx="1237872" cy="525243"/>
          </a:xfrm>
          <a:prstGeom prst="rect">
            <a:avLst/>
          </a:prstGeom>
        </p:spPr>
      </p:pic>
      <p:sp>
        <p:nvSpPr>
          <p:cNvPr id="3" name="Text Placeholder 2">
            <a:extLst>
              <a:ext uri="{FF2B5EF4-FFF2-40B4-BE49-F238E27FC236}">
                <a16:creationId xmlns:a16="http://schemas.microsoft.com/office/drawing/2014/main" id="{09A4A22A-0173-E944-882A-14E1BCBDFD17}"/>
              </a:ext>
            </a:extLst>
          </p:cNvPr>
          <p:cNvSpPr>
            <a:spLocks noGrp="1"/>
          </p:cNvSpPr>
          <p:nvPr>
            <p:ph type="body" sz="quarter" idx="18"/>
          </p:nvPr>
        </p:nvSpPr>
        <p:spPr>
          <a:xfrm>
            <a:off x="2105560" y="2594920"/>
            <a:ext cx="8024283" cy="1413339"/>
          </a:xfrm>
        </p:spPr>
        <p:txBody>
          <a:bodyPr/>
          <a:lstStyle>
            <a:lvl1pPr marL="0" indent="0">
              <a:buNone/>
              <a:defRPr i="1">
                <a:solidFill>
                  <a:schemeClr val="bg2">
                    <a:lumMod val="50000"/>
                  </a:schemeClr>
                </a:solidFill>
              </a:defRPr>
            </a:lvl1pPr>
          </a:lstStyle>
          <a:p>
            <a:pPr lvl="0"/>
            <a:r>
              <a:rPr lang="en-US"/>
              <a:t>Edit Master text styles</a:t>
            </a:r>
          </a:p>
        </p:txBody>
      </p:sp>
      <p:sp>
        <p:nvSpPr>
          <p:cNvPr id="18" name="Text Placeholder 2">
            <a:extLst>
              <a:ext uri="{FF2B5EF4-FFF2-40B4-BE49-F238E27FC236}">
                <a16:creationId xmlns:a16="http://schemas.microsoft.com/office/drawing/2014/main" id="{F63737B0-F9CB-AB46-AB21-391324909086}"/>
              </a:ext>
            </a:extLst>
          </p:cNvPr>
          <p:cNvSpPr>
            <a:spLocks noGrp="1"/>
          </p:cNvSpPr>
          <p:nvPr>
            <p:ph type="body" sz="quarter" idx="19" hasCustomPrompt="1"/>
          </p:nvPr>
        </p:nvSpPr>
        <p:spPr>
          <a:xfrm>
            <a:off x="2105560" y="4168596"/>
            <a:ext cx="8024283" cy="412937"/>
          </a:xfrm>
        </p:spPr>
        <p:txBody>
          <a:bodyPr>
            <a:normAutofit/>
          </a:bodyPr>
          <a:lstStyle>
            <a:lvl1pPr marL="0" indent="0" algn="r">
              <a:buNone/>
              <a:defRPr sz="1800" i="1">
                <a:solidFill>
                  <a:schemeClr val="bg2">
                    <a:lumMod val="50000"/>
                  </a:schemeClr>
                </a:solidFill>
              </a:defRPr>
            </a:lvl1pPr>
          </a:lstStyle>
          <a:p>
            <a:pPr lvl="0"/>
            <a:r>
              <a:rPr lang="en-US"/>
              <a:t>— Byline name here</a:t>
            </a:r>
          </a:p>
        </p:txBody>
      </p:sp>
    </p:spTree>
    <p:extLst>
      <p:ext uri="{BB962C8B-B14F-4D97-AF65-F5344CB8AC3E}">
        <p14:creationId xmlns:p14="http://schemas.microsoft.com/office/powerpoint/2010/main" val="18504961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4819F20-715D-954B-A7DA-F648D52FC946}"/>
              </a:ext>
            </a:extLst>
          </p:cNvPr>
          <p:cNvSpPr>
            <a:spLocks noGrp="1"/>
          </p:cNvSpPr>
          <p:nvPr>
            <p:ph type="sldNum" sz="quarter" idx="10"/>
          </p:nvPr>
        </p:nvSpPr>
        <p:spPr/>
        <p:txBody>
          <a:bodyPr/>
          <a:lstStyle/>
          <a:p>
            <a:fld id="{BAE26A2A-DE5F-EA41-900F-AB5C4F1D9848}" type="slidenum">
              <a:rPr lang="en-US" smtClean="0"/>
              <a:pPr/>
              <a:t>‹#›</a:t>
            </a:fld>
            <a:endParaRPr lang="en-US"/>
          </a:p>
        </p:txBody>
      </p:sp>
    </p:spTree>
    <p:extLst>
      <p:ext uri="{BB962C8B-B14F-4D97-AF65-F5344CB8AC3E}">
        <p14:creationId xmlns:p14="http://schemas.microsoft.com/office/powerpoint/2010/main" val="23754936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C5C14-10A7-3248-A1B3-565034EA5882}"/>
              </a:ext>
            </a:extLst>
          </p:cNvPr>
          <p:cNvSpPr>
            <a:spLocks noGrp="1"/>
          </p:cNvSpPr>
          <p:nvPr>
            <p:ph type="title"/>
          </p:nvPr>
        </p:nvSpPr>
        <p:spPr>
          <a:xfrm>
            <a:off x="401449" y="457200"/>
            <a:ext cx="4370583"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1F83C966-C5BA-054C-A04D-47E740DC46F8}"/>
              </a:ext>
            </a:extLst>
          </p:cNvPr>
          <p:cNvSpPr>
            <a:spLocks noGrp="1"/>
          </p:cNvSpPr>
          <p:nvPr>
            <p:ph idx="1"/>
          </p:nvPr>
        </p:nvSpPr>
        <p:spPr>
          <a:xfrm>
            <a:off x="5183193" y="987433"/>
            <a:ext cx="6559047"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4451A04-4E4F-EC41-849F-83508A892BCC}"/>
              </a:ext>
            </a:extLst>
          </p:cNvPr>
          <p:cNvSpPr>
            <a:spLocks noGrp="1"/>
          </p:cNvSpPr>
          <p:nvPr>
            <p:ph type="body" sz="half" idx="2"/>
          </p:nvPr>
        </p:nvSpPr>
        <p:spPr>
          <a:xfrm>
            <a:off x="401449" y="2297150"/>
            <a:ext cx="4370583" cy="3571837"/>
          </a:xfrm>
        </p:spPr>
        <p:txBody>
          <a:bodyPr/>
          <a:lstStyle>
            <a:lvl1pPr marL="0" indent="0">
              <a:buNone/>
              <a:defRPr sz="12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a:t>Edit Master text styles</a:t>
            </a:r>
          </a:p>
        </p:txBody>
      </p:sp>
      <p:sp>
        <p:nvSpPr>
          <p:cNvPr id="8" name="Slide Number Placeholder 7">
            <a:extLst>
              <a:ext uri="{FF2B5EF4-FFF2-40B4-BE49-F238E27FC236}">
                <a16:creationId xmlns:a16="http://schemas.microsoft.com/office/drawing/2014/main" id="{07085FB4-97DB-EA42-A44C-EA7C8D954864}"/>
              </a:ext>
            </a:extLst>
          </p:cNvPr>
          <p:cNvSpPr>
            <a:spLocks noGrp="1"/>
          </p:cNvSpPr>
          <p:nvPr>
            <p:ph type="sldNum" sz="quarter" idx="10"/>
          </p:nvPr>
        </p:nvSpPr>
        <p:spPr/>
        <p:txBody>
          <a:bodyPr/>
          <a:lstStyle/>
          <a:p>
            <a:fld id="{BAE26A2A-DE5F-EA41-900F-AB5C4F1D9848}" type="slidenum">
              <a:rPr lang="en-US" smtClean="0"/>
              <a:pPr/>
              <a:t>‹#›</a:t>
            </a:fld>
            <a:endParaRPr lang="en-US"/>
          </a:p>
        </p:txBody>
      </p:sp>
    </p:spTree>
    <p:extLst>
      <p:ext uri="{BB962C8B-B14F-4D97-AF65-F5344CB8AC3E}">
        <p14:creationId xmlns:p14="http://schemas.microsoft.com/office/powerpoint/2010/main" val="35134531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CFF36-73D1-6641-A81E-6262477727D5}"/>
              </a:ext>
            </a:extLst>
          </p:cNvPr>
          <p:cNvSpPr>
            <a:spLocks noGrp="1"/>
          </p:cNvSpPr>
          <p:nvPr>
            <p:ph type="title"/>
          </p:nvPr>
        </p:nvSpPr>
        <p:spPr>
          <a:xfrm>
            <a:off x="401449" y="457200"/>
            <a:ext cx="4370583" cy="1600200"/>
          </a:xfrm>
        </p:spPr>
        <p:txBody>
          <a:bodyPr anchor="b"/>
          <a:lstStyle>
            <a:lvl1pPr>
              <a:defRPr sz="2400" b="0"/>
            </a:lvl1pPr>
          </a:lstStyle>
          <a:p>
            <a:r>
              <a:rPr lang="en-US"/>
              <a:t>Click to edit Master title style</a:t>
            </a:r>
          </a:p>
        </p:txBody>
      </p:sp>
      <p:sp>
        <p:nvSpPr>
          <p:cNvPr id="3" name="Picture Placeholder 2">
            <a:extLst>
              <a:ext uri="{FF2B5EF4-FFF2-40B4-BE49-F238E27FC236}">
                <a16:creationId xmlns:a16="http://schemas.microsoft.com/office/drawing/2014/main" id="{62CDA541-F771-F44D-B879-91605476BD53}"/>
              </a:ext>
            </a:extLst>
          </p:cNvPr>
          <p:cNvSpPr>
            <a:spLocks noGrp="1"/>
          </p:cNvSpPr>
          <p:nvPr>
            <p:ph type="pic" idx="1"/>
          </p:nvPr>
        </p:nvSpPr>
        <p:spPr>
          <a:xfrm>
            <a:off x="5183193" y="457201"/>
            <a:ext cx="6559047" cy="5403850"/>
          </a:xfrm>
        </p:spPr>
        <p:txBody>
          <a:bodyPr/>
          <a:lstStyle>
            <a:lvl1pPr marL="0" indent="0">
              <a:buNone/>
              <a:defRPr sz="2400"/>
            </a:lvl1pPr>
            <a:lvl2pPr marL="342884" indent="0">
              <a:buNone/>
              <a:defRPr sz="2100"/>
            </a:lvl2pPr>
            <a:lvl3pPr marL="685766" indent="0">
              <a:buNone/>
              <a:defRPr sz="1800"/>
            </a:lvl3pPr>
            <a:lvl4pPr marL="1028649" indent="0">
              <a:buNone/>
              <a:defRPr sz="1500"/>
            </a:lvl4pPr>
            <a:lvl5pPr marL="1371532" indent="0">
              <a:buNone/>
              <a:defRPr sz="1500"/>
            </a:lvl5pPr>
            <a:lvl6pPr marL="1714415" indent="0">
              <a:buNone/>
              <a:defRPr sz="1500"/>
            </a:lvl6pPr>
            <a:lvl7pPr marL="2057297" indent="0">
              <a:buNone/>
              <a:defRPr sz="1500"/>
            </a:lvl7pPr>
            <a:lvl8pPr marL="2400180" indent="0">
              <a:buNone/>
              <a:defRPr sz="1500"/>
            </a:lvl8pPr>
            <a:lvl9pPr marL="2743064"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2E059967-644C-ED41-B6D6-984569C083FB}"/>
              </a:ext>
            </a:extLst>
          </p:cNvPr>
          <p:cNvSpPr>
            <a:spLocks noGrp="1"/>
          </p:cNvSpPr>
          <p:nvPr>
            <p:ph type="body" sz="half" idx="2"/>
          </p:nvPr>
        </p:nvSpPr>
        <p:spPr>
          <a:xfrm>
            <a:off x="401449" y="2196790"/>
            <a:ext cx="4370583" cy="3672197"/>
          </a:xfrm>
        </p:spPr>
        <p:txBody>
          <a:bodyPr/>
          <a:lstStyle>
            <a:lvl1pPr marL="0" indent="0">
              <a:buNone/>
              <a:defRPr sz="12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a:t>Edit Master text styles</a:t>
            </a:r>
          </a:p>
        </p:txBody>
      </p:sp>
      <p:sp>
        <p:nvSpPr>
          <p:cNvPr id="8" name="Slide Number Placeholder 7">
            <a:extLst>
              <a:ext uri="{FF2B5EF4-FFF2-40B4-BE49-F238E27FC236}">
                <a16:creationId xmlns:a16="http://schemas.microsoft.com/office/drawing/2014/main" id="{8D260F6B-8180-044B-AA16-163F69841E0A}"/>
              </a:ext>
            </a:extLst>
          </p:cNvPr>
          <p:cNvSpPr>
            <a:spLocks noGrp="1"/>
          </p:cNvSpPr>
          <p:nvPr>
            <p:ph type="sldNum" sz="quarter" idx="10"/>
          </p:nvPr>
        </p:nvSpPr>
        <p:spPr/>
        <p:txBody>
          <a:bodyPr/>
          <a:lstStyle/>
          <a:p>
            <a:fld id="{BAE26A2A-DE5F-EA41-900F-AB5C4F1D9848}" type="slidenum">
              <a:rPr lang="en-US" smtClean="0"/>
              <a:pPr/>
              <a:t>‹#›</a:t>
            </a:fld>
            <a:endParaRPr lang="en-US"/>
          </a:p>
        </p:txBody>
      </p:sp>
    </p:spTree>
    <p:extLst>
      <p:ext uri="{BB962C8B-B14F-4D97-AF65-F5344CB8AC3E}">
        <p14:creationId xmlns:p14="http://schemas.microsoft.com/office/powerpoint/2010/main" val="40531599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B938B-7693-F94C-81EC-A5C63FEF644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EC0CC60-8C9A-8E41-AF8B-DC464432DD7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27F1513C-2717-C04F-8A33-1E9ED43E88CC}"/>
              </a:ext>
            </a:extLst>
          </p:cNvPr>
          <p:cNvSpPr>
            <a:spLocks noGrp="1"/>
          </p:cNvSpPr>
          <p:nvPr>
            <p:ph type="sldNum" sz="quarter" idx="10"/>
          </p:nvPr>
        </p:nvSpPr>
        <p:spPr/>
        <p:txBody>
          <a:bodyPr/>
          <a:lstStyle/>
          <a:p>
            <a:fld id="{BAE26A2A-DE5F-EA41-900F-AB5C4F1D9848}" type="slidenum">
              <a:rPr lang="en-US" smtClean="0"/>
              <a:pPr/>
              <a:t>‹#›</a:t>
            </a:fld>
            <a:endParaRPr lang="en-US"/>
          </a:p>
        </p:txBody>
      </p:sp>
    </p:spTree>
    <p:extLst>
      <p:ext uri="{BB962C8B-B14F-4D97-AF65-F5344CB8AC3E}">
        <p14:creationId xmlns:p14="http://schemas.microsoft.com/office/powerpoint/2010/main" val="1213931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DEC8AB"/>
          </a:solidFill>
          <a:ln/>
        </p:spPr>
      </p:sp>
      <p:sp>
        <p:nvSpPr>
          <p:cNvPr id="3" name="Shape 1"/>
          <p:cNvSpPr/>
          <p:nvPr/>
        </p:nvSpPr>
        <p:spPr>
          <a:xfrm>
            <a:off x="0" y="0"/>
            <a:ext cx="12192000" cy="6858000"/>
          </a:xfrm>
          <a:prstGeom prst="rect">
            <a:avLst/>
          </a:prstGeom>
          <a:solidFill>
            <a:srgbClr val="EBEDF0">
              <a:alpha val="95000"/>
            </a:srgbClr>
          </a:solidFill>
          <a:ln/>
        </p:spPr>
      </p:sp>
      <p:pic>
        <p:nvPicPr>
          <p:cNvPr id="4" name="Image 0" descr="preencoded.png">
            <a:hlinkClick r:id="rId2"/>
          </p:cNvPr>
          <p:cNvPicPr>
            <a:picLocks noChangeAspect="1"/>
          </p:cNvPicPr>
          <p:nvPr/>
        </p:nvPicPr>
        <p:blipFill>
          <a:blip r:embed="rId3"/>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29051908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0005B88-98D7-3C4B-B641-ECB9CD92F207}"/>
              </a:ext>
            </a:extLst>
          </p:cNvPr>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D5A3750-6B5A-6142-91A4-2B5F84A917D7}"/>
              </a:ext>
            </a:extLst>
          </p:cNvPr>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17A57C02-0215-EB4B-A12C-47CF99ADD686}"/>
              </a:ext>
            </a:extLst>
          </p:cNvPr>
          <p:cNvSpPr>
            <a:spLocks noGrp="1"/>
          </p:cNvSpPr>
          <p:nvPr>
            <p:ph type="sldNum" sz="quarter" idx="10"/>
          </p:nvPr>
        </p:nvSpPr>
        <p:spPr/>
        <p:txBody>
          <a:bodyPr/>
          <a:lstStyle/>
          <a:p>
            <a:fld id="{BAE26A2A-DE5F-EA41-900F-AB5C4F1D9848}" type="slidenum">
              <a:rPr lang="en-US" smtClean="0"/>
              <a:pPr/>
              <a:t>‹#›</a:t>
            </a:fld>
            <a:endParaRPr lang="en-US"/>
          </a:p>
        </p:txBody>
      </p:sp>
    </p:spTree>
    <p:extLst>
      <p:ext uri="{BB962C8B-B14F-4D97-AF65-F5344CB8AC3E}">
        <p14:creationId xmlns:p14="http://schemas.microsoft.com/office/powerpoint/2010/main" val="33721223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accent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9DDAEE1-CDFA-9A4E-AE90-013CF714D5AE}"/>
              </a:ext>
            </a:extLst>
          </p:cNvPr>
          <p:cNvPicPr>
            <a:picLocks noChangeAspect="1"/>
          </p:cNvPicPr>
          <p:nvPr userDrawn="1"/>
        </p:nvPicPr>
        <p:blipFill rotWithShape="1">
          <a:blip r:embed="rId2">
            <a:alphaModFix amt="10000"/>
          </a:blip>
          <a:srcRect l="3352" r="10161" b="2703"/>
          <a:stretch/>
        </p:blipFill>
        <p:spPr>
          <a:xfrm>
            <a:off x="0" y="0"/>
            <a:ext cx="12192000" cy="6858000"/>
          </a:xfrm>
          <a:prstGeom prst="rect">
            <a:avLst/>
          </a:prstGeom>
          <a:noFill/>
        </p:spPr>
      </p:pic>
      <p:sp>
        <p:nvSpPr>
          <p:cNvPr id="3" name="Subtitle 2">
            <a:extLst>
              <a:ext uri="{FF2B5EF4-FFF2-40B4-BE49-F238E27FC236}">
                <a16:creationId xmlns:a16="http://schemas.microsoft.com/office/drawing/2014/main" id="{15E7EC74-D20B-574D-AB10-A4B7B90B2B2B}"/>
              </a:ext>
            </a:extLst>
          </p:cNvPr>
          <p:cNvSpPr>
            <a:spLocks noGrp="1"/>
          </p:cNvSpPr>
          <p:nvPr>
            <p:ph type="subTitle" idx="1" hasCustomPrompt="1"/>
          </p:nvPr>
        </p:nvSpPr>
        <p:spPr>
          <a:xfrm>
            <a:off x="3853079" y="3429000"/>
            <a:ext cx="4485843" cy="433965"/>
          </a:xfrm>
          <a:solidFill>
            <a:schemeClr val="accent6"/>
          </a:solidFill>
        </p:spPr>
        <p:txBody>
          <a:bodyPr wrap="none" lIns="182880" tIns="91440" rIns="182880" bIns="91440" anchor="ctr">
            <a:spAutoFit/>
          </a:bodyPr>
          <a:lstStyle>
            <a:lvl1pPr marL="0" indent="0" algn="ctr">
              <a:buNone/>
              <a:defRPr sz="1800">
                <a:solidFill>
                  <a:schemeClr val="bg1"/>
                </a:solidFill>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a:t>Click to add presenter name and/or date</a:t>
            </a:r>
          </a:p>
        </p:txBody>
      </p:sp>
      <p:sp>
        <p:nvSpPr>
          <p:cNvPr id="10" name="Rectangle 9">
            <a:extLst>
              <a:ext uri="{FF2B5EF4-FFF2-40B4-BE49-F238E27FC236}">
                <a16:creationId xmlns:a16="http://schemas.microsoft.com/office/drawing/2014/main" id="{6B747056-D864-9943-B945-CBDEC0DBFA18}"/>
              </a:ext>
            </a:extLst>
          </p:cNvPr>
          <p:cNvSpPr/>
          <p:nvPr/>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288F970F-174A-0945-9DD1-1083D5D2E6D8}"/>
              </a:ext>
            </a:extLst>
          </p:cNvPr>
          <p:cNvSpPr/>
          <p:nvPr userDrawn="1"/>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4" name="Picture 13">
            <a:extLst>
              <a:ext uri="{FF2B5EF4-FFF2-40B4-BE49-F238E27FC236}">
                <a16:creationId xmlns:a16="http://schemas.microsoft.com/office/drawing/2014/main" id="{A376F39E-EEE3-3F43-8CBF-063708FDDF9B}"/>
              </a:ext>
            </a:extLst>
          </p:cNvPr>
          <p:cNvPicPr>
            <a:picLocks noChangeAspect="1"/>
          </p:cNvPicPr>
          <p:nvPr userDrawn="1"/>
        </p:nvPicPr>
        <p:blipFill>
          <a:blip r:embed="rId3"/>
          <a:stretch>
            <a:fillRect/>
          </a:stretch>
        </p:blipFill>
        <p:spPr>
          <a:xfrm>
            <a:off x="4942335" y="5312818"/>
            <a:ext cx="2317864" cy="983497"/>
          </a:xfrm>
          <a:prstGeom prst="rect">
            <a:avLst/>
          </a:prstGeom>
        </p:spPr>
      </p:pic>
      <p:sp>
        <p:nvSpPr>
          <p:cNvPr id="4" name="Text Placeholder 3">
            <a:extLst>
              <a:ext uri="{FF2B5EF4-FFF2-40B4-BE49-F238E27FC236}">
                <a16:creationId xmlns:a16="http://schemas.microsoft.com/office/drawing/2014/main" id="{896E5C3F-8D26-E84F-B390-3C5ADC75341C}"/>
              </a:ext>
            </a:extLst>
          </p:cNvPr>
          <p:cNvSpPr>
            <a:spLocks noGrp="1"/>
          </p:cNvSpPr>
          <p:nvPr>
            <p:ph type="body" sz="quarter" idx="10" hasCustomPrompt="1"/>
          </p:nvPr>
        </p:nvSpPr>
        <p:spPr>
          <a:xfrm>
            <a:off x="656167" y="1349461"/>
            <a:ext cx="10879667" cy="1744980"/>
          </a:xfrm>
        </p:spPr>
        <p:txBody>
          <a:bodyPr lIns="0" tIns="0" rIns="0" bIns="0" anchor="b" anchorCtr="0">
            <a:normAutofit/>
          </a:bodyPr>
          <a:lstStyle>
            <a:lvl1pPr marL="0" indent="0" algn="ctr">
              <a:buNone/>
              <a:defRPr sz="5200" b="1">
                <a:solidFill>
                  <a:schemeClr val="bg1"/>
                </a:solidFill>
                <a:latin typeface="Rockwell" panose="02060603020205020403" pitchFamily="18" charset="77"/>
              </a:defRPr>
            </a:lvl1pPr>
          </a:lstStyle>
          <a:p>
            <a:pPr lvl="0"/>
            <a:r>
              <a:rPr lang="en-US"/>
              <a:t>Edit Title</a:t>
            </a:r>
          </a:p>
        </p:txBody>
      </p:sp>
    </p:spTree>
    <p:extLst>
      <p:ext uri="{BB962C8B-B14F-4D97-AF65-F5344CB8AC3E}">
        <p14:creationId xmlns:p14="http://schemas.microsoft.com/office/powerpoint/2010/main" val="327765987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itle Slide_alt1">
    <p:bg>
      <p:bgPr>
        <a:solidFill>
          <a:schemeClr val="accent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9DDAEE1-CDFA-9A4E-AE90-013CF714D5AE}"/>
              </a:ext>
            </a:extLst>
          </p:cNvPr>
          <p:cNvPicPr>
            <a:picLocks noChangeAspect="1"/>
          </p:cNvPicPr>
          <p:nvPr userDrawn="1"/>
        </p:nvPicPr>
        <p:blipFill>
          <a:blip r:embed="rId2">
            <a:alphaModFix amt="15000"/>
          </a:blip>
          <a:srcRect l="5556" r="5556"/>
          <a:stretch/>
        </p:blipFill>
        <p:spPr>
          <a:xfrm>
            <a:off x="0" y="0"/>
            <a:ext cx="12192000" cy="6858000"/>
          </a:xfrm>
          <a:prstGeom prst="rect">
            <a:avLst/>
          </a:prstGeom>
          <a:noFill/>
        </p:spPr>
      </p:pic>
      <p:sp>
        <p:nvSpPr>
          <p:cNvPr id="3" name="Subtitle 2">
            <a:extLst>
              <a:ext uri="{FF2B5EF4-FFF2-40B4-BE49-F238E27FC236}">
                <a16:creationId xmlns:a16="http://schemas.microsoft.com/office/drawing/2014/main" id="{15E7EC74-D20B-574D-AB10-A4B7B90B2B2B}"/>
              </a:ext>
            </a:extLst>
          </p:cNvPr>
          <p:cNvSpPr>
            <a:spLocks noGrp="1"/>
          </p:cNvSpPr>
          <p:nvPr>
            <p:ph type="subTitle" idx="1" hasCustomPrompt="1"/>
          </p:nvPr>
        </p:nvSpPr>
        <p:spPr>
          <a:xfrm>
            <a:off x="3853079" y="3429000"/>
            <a:ext cx="4485843" cy="433965"/>
          </a:xfrm>
          <a:solidFill>
            <a:schemeClr val="accent6"/>
          </a:solidFill>
        </p:spPr>
        <p:txBody>
          <a:bodyPr wrap="none" lIns="182880" tIns="91440" rIns="182880" bIns="91440" anchor="ctr">
            <a:spAutoFit/>
          </a:bodyPr>
          <a:lstStyle>
            <a:lvl1pPr marL="0" indent="0" algn="ctr">
              <a:buNone/>
              <a:defRPr sz="1800">
                <a:solidFill>
                  <a:schemeClr val="bg1"/>
                </a:solidFill>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a:t>Click to add presenter name and/or date</a:t>
            </a:r>
          </a:p>
        </p:txBody>
      </p:sp>
      <p:sp>
        <p:nvSpPr>
          <p:cNvPr id="10" name="Rectangle 9">
            <a:extLst>
              <a:ext uri="{FF2B5EF4-FFF2-40B4-BE49-F238E27FC236}">
                <a16:creationId xmlns:a16="http://schemas.microsoft.com/office/drawing/2014/main" id="{6B747056-D864-9943-B945-CBDEC0DBFA18}"/>
              </a:ext>
            </a:extLst>
          </p:cNvPr>
          <p:cNvSpPr/>
          <p:nvPr/>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288F970F-174A-0945-9DD1-1083D5D2E6D8}"/>
              </a:ext>
            </a:extLst>
          </p:cNvPr>
          <p:cNvSpPr/>
          <p:nvPr userDrawn="1"/>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4" name="Picture 13">
            <a:extLst>
              <a:ext uri="{FF2B5EF4-FFF2-40B4-BE49-F238E27FC236}">
                <a16:creationId xmlns:a16="http://schemas.microsoft.com/office/drawing/2014/main" id="{A376F39E-EEE3-3F43-8CBF-063708FDDF9B}"/>
              </a:ext>
            </a:extLst>
          </p:cNvPr>
          <p:cNvPicPr>
            <a:picLocks noChangeAspect="1"/>
          </p:cNvPicPr>
          <p:nvPr userDrawn="1"/>
        </p:nvPicPr>
        <p:blipFill>
          <a:blip r:embed="rId3"/>
          <a:stretch>
            <a:fillRect/>
          </a:stretch>
        </p:blipFill>
        <p:spPr>
          <a:xfrm>
            <a:off x="4942335" y="5312818"/>
            <a:ext cx="2317864" cy="983497"/>
          </a:xfrm>
          <a:prstGeom prst="rect">
            <a:avLst/>
          </a:prstGeom>
        </p:spPr>
      </p:pic>
      <p:sp>
        <p:nvSpPr>
          <p:cNvPr id="4" name="Text Placeholder 3">
            <a:extLst>
              <a:ext uri="{FF2B5EF4-FFF2-40B4-BE49-F238E27FC236}">
                <a16:creationId xmlns:a16="http://schemas.microsoft.com/office/drawing/2014/main" id="{896E5C3F-8D26-E84F-B390-3C5ADC75341C}"/>
              </a:ext>
            </a:extLst>
          </p:cNvPr>
          <p:cNvSpPr>
            <a:spLocks noGrp="1"/>
          </p:cNvSpPr>
          <p:nvPr>
            <p:ph type="body" sz="quarter" idx="10" hasCustomPrompt="1"/>
          </p:nvPr>
        </p:nvSpPr>
        <p:spPr>
          <a:xfrm>
            <a:off x="656167" y="1349461"/>
            <a:ext cx="10879667" cy="1744980"/>
          </a:xfrm>
        </p:spPr>
        <p:txBody>
          <a:bodyPr lIns="0" tIns="0" rIns="0" bIns="0" anchor="b" anchorCtr="0">
            <a:normAutofit/>
          </a:bodyPr>
          <a:lstStyle>
            <a:lvl1pPr marL="0" indent="0" algn="ctr">
              <a:buNone/>
              <a:defRPr sz="5200" b="1">
                <a:solidFill>
                  <a:schemeClr val="bg1"/>
                </a:solidFill>
                <a:latin typeface="Rockwell" panose="02060603020205020403" pitchFamily="18" charset="77"/>
              </a:defRPr>
            </a:lvl1pPr>
          </a:lstStyle>
          <a:p>
            <a:pPr lvl="0"/>
            <a:r>
              <a:rPr lang="en-US"/>
              <a:t>Edit Title</a:t>
            </a:r>
          </a:p>
        </p:txBody>
      </p:sp>
    </p:spTree>
    <p:extLst>
      <p:ext uri="{BB962C8B-B14F-4D97-AF65-F5344CB8AC3E}">
        <p14:creationId xmlns:p14="http://schemas.microsoft.com/office/powerpoint/2010/main" val="180573052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itle Slide_alt2">
    <p:bg>
      <p:bgPr>
        <a:solidFill>
          <a:schemeClr val="accent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9DDAEE1-CDFA-9A4E-AE90-013CF714D5AE}"/>
              </a:ext>
            </a:extLst>
          </p:cNvPr>
          <p:cNvPicPr>
            <a:picLocks noChangeAspect="1"/>
          </p:cNvPicPr>
          <p:nvPr userDrawn="1"/>
        </p:nvPicPr>
        <p:blipFill>
          <a:blip r:embed="rId2">
            <a:alphaModFix amt="13000"/>
          </a:blip>
          <a:srcRect l="5556" r="5556"/>
          <a:stretch/>
        </p:blipFill>
        <p:spPr>
          <a:xfrm>
            <a:off x="0" y="0"/>
            <a:ext cx="12192000" cy="6858000"/>
          </a:xfrm>
          <a:prstGeom prst="rect">
            <a:avLst/>
          </a:prstGeom>
          <a:noFill/>
        </p:spPr>
      </p:pic>
      <p:sp>
        <p:nvSpPr>
          <p:cNvPr id="3" name="Subtitle 2">
            <a:extLst>
              <a:ext uri="{FF2B5EF4-FFF2-40B4-BE49-F238E27FC236}">
                <a16:creationId xmlns:a16="http://schemas.microsoft.com/office/drawing/2014/main" id="{15E7EC74-D20B-574D-AB10-A4B7B90B2B2B}"/>
              </a:ext>
            </a:extLst>
          </p:cNvPr>
          <p:cNvSpPr>
            <a:spLocks noGrp="1"/>
          </p:cNvSpPr>
          <p:nvPr>
            <p:ph type="subTitle" idx="1" hasCustomPrompt="1"/>
          </p:nvPr>
        </p:nvSpPr>
        <p:spPr>
          <a:xfrm>
            <a:off x="3853079" y="3429000"/>
            <a:ext cx="4485843" cy="433965"/>
          </a:xfrm>
          <a:solidFill>
            <a:schemeClr val="accent6"/>
          </a:solidFill>
        </p:spPr>
        <p:txBody>
          <a:bodyPr wrap="none" lIns="182880" tIns="91440" rIns="182880" bIns="91440" anchor="ctr">
            <a:spAutoFit/>
          </a:bodyPr>
          <a:lstStyle>
            <a:lvl1pPr marL="0" indent="0" algn="ctr">
              <a:buNone/>
              <a:defRPr sz="1800">
                <a:solidFill>
                  <a:schemeClr val="bg1"/>
                </a:solidFill>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a:t>Click to add presenter name and/or date</a:t>
            </a:r>
          </a:p>
        </p:txBody>
      </p:sp>
      <p:sp>
        <p:nvSpPr>
          <p:cNvPr id="10" name="Rectangle 9">
            <a:extLst>
              <a:ext uri="{FF2B5EF4-FFF2-40B4-BE49-F238E27FC236}">
                <a16:creationId xmlns:a16="http://schemas.microsoft.com/office/drawing/2014/main" id="{6B747056-D864-9943-B945-CBDEC0DBFA18}"/>
              </a:ext>
            </a:extLst>
          </p:cNvPr>
          <p:cNvSpPr/>
          <p:nvPr/>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288F970F-174A-0945-9DD1-1083D5D2E6D8}"/>
              </a:ext>
            </a:extLst>
          </p:cNvPr>
          <p:cNvSpPr/>
          <p:nvPr userDrawn="1"/>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4" name="Picture 13">
            <a:extLst>
              <a:ext uri="{FF2B5EF4-FFF2-40B4-BE49-F238E27FC236}">
                <a16:creationId xmlns:a16="http://schemas.microsoft.com/office/drawing/2014/main" id="{A376F39E-EEE3-3F43-8CBF-063708FDDF9B}"/>
              </a:ext>
            </a:extLst>
          </p:cNvPr>
          <p:cNvPicPr>
            <a:picLocks noChangeAspect="1"/>
          </p:cNvPicPr>
          <p:nvPr userDrawn="1"/>
        </p:nvPicPr>
        <p:blipFill>
          <a:blip r:embed="rId3"/>
          <a:stretch>
            <a:fillRect/>
          </a:stretch>
        </p:blipFill>
        <p:spPr>
          <a:xfrm>
            <a:off x="4942335" y="5312818"/>
            <a:ext cx="2317864" cy="983497"/>
          </a:xfrm>
          <a:prstGeom prst="rect">
            <a:avLst/>
          </a:prstGeom>
        </p:spPr>
      </p:pic>
      <p:sp>
        <p:nvSpPr>
          <p:cNvPr id="4" name="Text Placeholder 3">
            <a:extLst>
              <a:ext uri="{FF2B5EF4-FFF2-40B4-BE49-F238E27FC236}">
                <a16:creationId xmlns:a16="http://schemas.microsoft.com/office/drawing/2014/main" id="{896E5C3F-8D26-E84F-B390-3C5ADC75341C}"/>
              </a:ext>
            </a:extLst>
          </p:cNvPr>
          <p:cNvSpPr>
            <a:spLocks noGrp="1"/>
          </p:cNvSpPr>
          <p:nvPr>
            <p:ph type="body" sz="quarter" idx="10" hasCustomPrompt="1"/>
          </p:nvPr>
        </p:nvSpPr>
        <p:spPr>
          <a:xfrm>
            <a:off x="656167" y="1349461"/>
            <a:ext cx="10879667" cy="1744980"/>
          </a:xfrm>
        </p:spPr>
        <p:txBody>
          <a:bodyPr lIns="0" tIns="0" rIns="0" bIns="0" anchor="b" anchorCtr="0">
            <a:normAutofit/>
          </a:bodyPr>
          <a:lstStyle>
            <a:lvl1pPr marL="0" indent="0" algn="ctr">
              <a:buNone/>
              <a:defRPr sz="5200" b="1">
                <a:solidFill>
                  <a:schemeClr val="bg1"/>
                </a:solidFill>
                <a:latin typeface="Rockwell" panose="02060603020205020403" pitchFamily="18" charset="77"/>
              </a:defRPr>
            </a:lvl1pPr>
          </a:lstStyle>
          <a:p>
            <a:pPr lvl="0"/>
            <a:r>
              <a:rPr lang="en-US"/>
              <a:t>Edit Title</a:t>
            </a:r>
          </a:p>
        </p:txBody>
      </p:sp>
    </p:spTree>
    <p:extLst>
      <p:ext uri="{BB962C8B-B14F-4D97-AF65-F5344CB8AC3E}">
        <p14:creationId xmlns:p14="http://schemas.microsoft.com/office/powerpoint/2010/main" val="399553588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itle Slide_alt3">
    <p:bg>
      <p:bgPr>
        <a:solidFill>
          <a:schemeClr val="accent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9DDAEE1-CDFA-9A4E-AE90-013CF714D5AE}"/>
              </a:ext>
            </a:extLst>
          </p:cNvPr>
          <p:cNvPicPr>
            <a:picLocks noChangeAspect="1"/>
          </p:cNvPicPr>
          <p:nvPr userDrawn="1"/>
        </p:nvPicPr>
        <p:blipFill>
          <a:blip r:embed="rId2">
            <a:alphaModFix amt="13000"/>
          </a:blip>
          <a:srcRect l="5556" r="5556"/>
          <a:stretch/>
        </p:blipFill>
        <p:spPr>
          <a:xfrm>
            <a:off x="0" y="0"/>
            <a:ext cx="12192000" cy="6858000"/>
          </a:xfrm>
          <a:prstGeom prst="rect">
            <a:avLst/>
          </a:prstGeom>
          <a:noFill/>
        </p:spPr>
      </p:pic>
      <p:sp>
        <p:nvSpPr>
          <p:cNvPr id="3" name="Subtitle 2">
            <a:extLst>
              <a:ext uri="{FF2B5EF4-FFF2-40B4-BE49-F238E27FC236}">
                <a16:creationId xmlns:a16="http://schemas.microsoft.com/office/drawing/2014/main" id="{15E7EC74-D20B-574D-AB10-A4B7B90B2B2B}"/>
              </a:ext>
            </a:extLst>
          </p:cNvPr>
          <p:cNvSpPr>
            <a:spLocks noGrp="1"/>
          </p:cNvSpPr>
          <p:nvPr>
            <p:ph type="subTitle" idx="1" hasCustomPrompt="1"/>
          </p:nvPr>
        </p:nvSpPr>
        <p:spPr>
          <a:xfrm>
            <a:off x="3853079" y="3429000"/>
            <a:ext cx="4485843" cy="433965"/>
          </a:xfrm>
          <a:solidFill>
            <a:schemeClr val="accent6"/>
          </a:solidFill>
        </p:spPr>
        <p:txBody>
          <a:bodyPr wrap="none" lIns="182880" tIns="91440" rIns="182880" bIns="91440" anchor="ctr">
            <a:spAutoFit/>
          </a:bodyPr>
          <a:lstStyle>
            <a:lvl1pPr marL="0" indent="0" algn="ctr">
              <a:buNone/>
              <a:defRPr sz="1800">
                <a:solidFill>
                  <a:schemeClr val="bg1"/>
                </a:solidFill>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a:t>Click to add presenter name and/or date</a:t>
            </a:r>
          </a:p>
        </p:txBody>
      </p:sp>
      <p:sp>
        <p:nvSpPr>
          <p:cNvPr id="10" name="Rectangle 9">
            <a:extLst>
              <a:ext uri="{FF2B5EF4-FFF2-40B4-BE49-F238E27FC236}">
                <a16:creationId xmlns:a16="http://schemas.microsoft.com/office/drawing/2014/main" id="{6B747056-D864-9943-B945-CBDEC0DBFA18}"/>
              </a:ext>
            </a:extLst>
          </p:cNvPr>
          <p:cNvSpPr/>
          <p:nvPr/>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288F970F-174A-0945-9DD1-1083D5D2E6D8}"/>
              </a:ext>
            </a:extLst>
          </p:cNvPr>
          <p:cNvSpPr/>
          <p:nvPr userDrawn="1"/>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4" name="Picture 13">
            <a:extLst>
              <a:ext uri="{FF2B5EF4-FFF2-40B4-BE49-F238E27FC236}">
                <a16:creationId xmlns:a16="http://schemas.microsoft.com/office/drawing/2014/main" id="{A376F39E-EEE3-3F43-8CBF-063708FDDF9B}"/>
              </a:ext>
            </a:extLst>
          </p:cNvPr>
          <p:cNvPicPr>
            <a:picLocks noChangeAspect="1"/>
          </p:cNvPicPr>
          <p:nvPr userDrawn="1"/>
        </p:nvPicPr>
        <p:blipFill>
          <a:blip r:embed="rId3"/>
          <a:stretch>
            <a:fillRect/>
          </a:stretch>
        </p:blipFill>
        <p:spPr>
          <a:xfrm>
            <a:off x="4942335" y="5312818"/>
            <a:ext cx="2317864" cy="983497"/>
          </a:xfrm>
          <a:prstGeom prst="rect">
            <a:avLst/>
          </a:prstGeom>
        </p:spPr>
      </p:pic>
      <p:sp>
        <p:nvSpPr>
          <p:cNvPr id="4" name="Text Placeholder 3">
            <a:extLst>
              <a:ext uri="{FF2B5EF4-FFF2-40B4-BE49-F238E27FC236}">
                <a16:creationId xmlns:a16="http://schemas.microsoft.com/office/drawing/2014/main" id="{896E5C3F-8D26-E84F-B390-3C5ADC75341C}"/>
              </a:ext>
            </a:extLst>
          </p:cNvPr>
          <p:cNvSpPr>
            <a:spLocks noGrp="1"/>
          </p:cNvSpPr>
          <p:nvPr>
            <p:ph type="body" sz="quarter" idx="10" hasCustomPrompt="1"/>
          </p:nvPr>
        </p:nvSpPr>
        <p:spPr>
          <a:xfrm>
            <a:off x="656167" y="1349461"/>
            <a:ext cx="10879667" cy="1744980"/>
          </a:xfrm>
        </p:spPr>
        <p:txBody>
          <a:bodyPr lIns="0" tIns="0" rIns="0" bIns="0" anchor="b" anchorCtr="0">
            <a:normAutofit/>
          </a:bodyPr>
          <a:lstStyle>
            <a:lvl1pPr marL="0" indent="0" algn="ctr">
              <a:buNone/>
              <a:defRPr sz="5200" b="1">
                <a:solidFill>
                  <a:schemeClr val="bg1"/>
                </a:solidFill>
                <a:latin typeface="Rockwell" panose="02060603020205020403" pitchFamily="18" charset="77"/>
              </a:defRPr>
            </a:lvl1pPr>
          </a:lstStyle>
          <a:p>
            <a:pPr lvl="0"/>
            <a:r>
              <a:rPr lang="en-US"/>
              <a:t>Edit Title</a:t>
            </a:r>
          </a:p>
        </p:txBody>
      </p:sp>
    </p:spTree>
    <p:extLst>
      <p:ext uri="{BB962C8B-B14F-4D97-AF65-F5344CB8AC3E}">
        <p14:creationId xmlns:p14="http://schemas.microsoft.com/office/powerpoint/2010/main" val="143707366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p:txBody>
          <a:bodyPr lIns="0" tIns="0" rIns="0" bIns="0" anchor="t" anchorCtr="0"/>
          <a:lstStyle/>
          <a:p>
            <a:r>
              <a:rPr lang="en-US"/>
              <a:t>Click to edit Master title style</a:t>
            </a:r>
          </a:p>
        </p:txBody>
      </p:sp>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p:txBody>
          <a:bodyPr/>
          <a:lstStyle>
            <a:lvl1pPr>
              <a:buClr>
                <a:schemeClr val="bg2">
                  <a:lumMod val="75000"/>
                </a:schemeClr>
              </a:buClr>
              <a:defRPr/>
            </a:lvl1pPr>
            <a:lvl2pPr>
              <a:buClr>
                <a:schemeClr val="bg2">
                  <a:lumMod val="75000"/>
                </a:schemeClr>
              </a:buClr>
              <a:defRPr/>
            </a:lvl2pPr>
            <a:lvl3pPr>
              <a:buClr>
                <a:schemeClr val="bg2">
                  <a:lumMod val="75000"/>
                </a:schemeClr>
              </a:buClr>
              <a:defRPr/>
            </a:lvl3pPr>
            <a:lvl4pPr>
              <a:buClr>
                <a:schemeClr val="bg2">
                  <a:lumMod val="75000"/>
                </a:schemeClr>
              </a:buClr>
              <a:defRPr/>
            </a:lvl4pPr>
            <a:lvl5pPr>
              <a:buClr>
                <a:schemeClr val="bg2">
                  <a:lumMod val="75000"/>
                </a:schemeClr>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6793220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and Content vers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401445" y="1664044"/>
            <a:ext cx="5903247" cy="1795849"/>
          </a:xfrm>
        </p:spPr>
        <p:txBody>
          <a:bodyPr lIns="0" tIns="0" rIns="0" bIns="0" anchor="b" anchorCtr="0"/>
          <a:lstStyle/>
          <a:p>
            <a:r>
              <a:rPr lang="en-US"/>
              <a:t>Click to edit Master title style</a:t>
            </a:r>
          </a:p>
        </p:txBody>
      </p:sp>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401445" y="3616411"/>
            <a:ext cx="5903247" cy="2257526"/>
          </a:xfrm>
        </p:spPr>
        <p:txBody>
          <a:bodyPr/>
          <a:lstStyle>
            <a:lvl1pPr>
              <a:buClr>
                <a:schemeClr val="bg2">
                  <a:lumMod val="75000"/>
                </a:schemeClr>
              </a:buClr>
              <a:defRPr sz="1800"/>
            </a:lvl1pPr>
            <a:lvl2pPr>
              <a:buClr>
                <a:schemeClr val="bg2">
                  <a:lumMod val="75000"/>
                </a:schemeClr>
              </a:buClr>
              <a:defRPr sz="1600"/>
            </a:lvl2pPr>
            <a:lvl3pPr>
              <a:buClr>
                <a:schemeClr val="bg2">
                  <a:lumMod val="75000"/>
                </a:schemeClr>
              </a:buClr>
              <a:defRPr sz="1400"/>
            </a:lvl3pPr>
            <a:lvl4pPr>
              <a:buClr>
                <a:schemeClr val="bg2">
                  <a:lumMod val="75000"/>
                </a:schemeClr>
              </a:buClr>
              <a:defRPr sz="1200"/>
            </a:lvl4pPr>
            <a:lvl5pPr>
              <a:buClr>
                <a:schemeClr val="bg2">
                  <a:lumMod val="75000"/>
                </a:schemeClr>
              </a:buCl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Rectangle 4">
            <a:extLst>
              <a:ext uri="{FF2B5EF4-FFF2-40B4-BE49-F238E27FC236}">
                <a16:creationId xmlns:a16="http://schemas.microsoft.com/office/drawing/2014/main" id="{569E90F1-F78F-6C40-9DD0-0163D4E74E61}"/>
              </a:ext>
            </a:extLst>
          </p:cNvPr>
          <p:cNvSpPr/>
          <p:nvPr userDrawn="1"/>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7" name="Picture 6">
            <a:extLst>
              <a:ext uri="{FF2B5EF4-FFF2-40B4-BE49-F238E27FC236}">
                <a16:creationId xmlns:a16="http://schemas.microsoft.com/office/drawing/2014/main" id="{1646C680-EDAA-7A4E-8BDB-CA36B0DBED7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39047" y="6116267"/>
            <a:ext cx="1265644" cy="548640"/>
          </a:xfrm>
          <a:prstGeom prst="rect">
            <a:avLst/>
          </a:prstGeom>
        </p:spPr>
      </p:pic>
      <p:sp>
        <p:nvSpPr>
          <p:cNvPr id="9" name="Picture Placeholder 8">
            <a:extLst>
              <a:ext uri="{FF2B5EF4-FFF2-40B4-BE49-F238E27FC236}">
                <a16:creationId xmlns:a16="http://schemas.microsoft.com/office/drawing/2014/main" id="{14E9C37E-375D-084B-8919-69CEFD2B7E04}"/>
              </a:ext>
            </a:extLst>
          </p:cNvPr>
          <p:cNvSpPr>
            <a:spLocks noGrp="1"/>
          </p:cNvSpPr>
          <p:nvPr>
            <p:ph type="pic" sz="quarter" idx="11"/>
          </p:nvPr>
        </p:nvSpPr>
        <p:spPr>
          <a:xfrm>
            <a:off x="6724654" y="230188"/>
            <a:ext cx="5467351" cy="6627813"/>
          </a:xfrm>
          <a:solidFill>
            <a:schemeClr val="bg1">
              <a:lumMod val="85000"/>
            </a:schemeClr>
          </a:solidFill>
        </p:spPr>
        <p:txBody>
          <a:bodyPr/>
          <a:lstStyle/>
          <a:p>
            <a:r>
              <a:rPr lang="en-US"/>
              <a:t>Click icon to add picture</a:t>
            </a:r>
          </a:p>
        </p:txBody>
      </p:sp>
    </p:spTree>
    <p:extLst>
      <p:ext uri="{BB962C8B-B14F-4D97-AF65-F5344CB8AC3E}">
        <p14:creationId xmlns:p14="http://schemas.microsoft.com/office/powerpoint/2010/main" val="354222942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Graphic Text Lower Thir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401444" y="525109"/>
            <a:ext cx="11351941" cy="1060631"/>
          </a:xfrm>
        </p:spPr>
        <p:txBody>
          <a:bodyPr lIns="0" tIns="0" rIns="0" bIns="0" anchor="t" anchorCtr="0"/>
          <a:lstStyle/>
          <a:p>
            <a:r>
              <a:rPr lang="en-US"/>
              <a:t>Click to edit Master title style</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Content Placeholder 4">
            <a:extLst>
              <a:ext uri="{FF2B5EF4-FFF2-40B4-BE49-F238E27FC236}">
                <a16:creationId xmlns:a16="http://schemas.microsoft.com/office/drawing/2014/main" id="{22CE39FC-8FAD-AA43-9C92-A75071E75418}"/>
              </a:ext>
            </a:extLst>
          </p:cNvPr>
          <p:cNvSpPr>
            <a:spLocks noGrp="1"/>
          </p:cNvSpPr>
          <p:nvPr>
            <p:ph sz="quarter" idx="13" hasCustomPrompt="1"/>
          </p:nvPr>
        </p:nvSpPr>
        <p:spPr>
          <a:xfrm>
            <a:off x="401639" y="1690689"/>
            <a:ext cx="11352212" cy="2707692"/>
          </a:xfrm>
        </p:spPr>
        <p:txBody>
          <a:bodyPr/>
          <a:lstStyle/>
          <a:p>
            <a:pPr lvl="0"/>
            <a:r>
              <a:rPr lang="en-US"/>
              <a:t>Graphic or Graphs</a:t>
            </a:r>
          </a:p>
        </p:txBody>
      </p:sp>
      <p:sp>
        <p:nvSpPr>
          <p:cNvPr id="7" name="Rectangle 6">
            <a:extLst>
              <a:ext uri="{FF2B5EF4-FFF2-40B4-BE49-F238E27FC236}">
                <a16:creationId xmlns:a16="http://schemas.microsoft.com/office/drawing/2014/main" id="{98D02AAE-D1A2-4A47-84E5-FCA6A267D3FC}"/>
              </a:ext>
            </a:extLst>
          </p:cNvPr>
          <p:cNvSpPr/>
          <p:nvPr/>
        </p:nvSpPr>
        <p:spPr>
          <a:xfrm>
            <a:off x="-231493" y="4503346"/>
            <a:ext cx="12616405" cy="1342663"/>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ext Placeholder 8">
            <a:extLst>
              <a:ext uri="{FF2B5EF4-FFF2-40B4-BE49-F238E27FC236}">
                <a16:creationId xmlns:a16="http://schemas.microsoft.com/office/drawing/2014/main" id="{5223B582-68D5-1442-90AE-81446A66CC3E}"/>
              </a:ext>
            </a:extLst>
          </p:cNvPr>
          <p:cNvSpPr>
            <a:spLocks noGrp="1"/>
          </p:cNvSpPr>
          <p:nvPr>
            <p:ph type="body" sz="quarter" idx="14" hasCustomPrompt="1"/>
          </p:nvPr>
        </p:nvSpPr>
        <p:spPr>
          <a:xfrm>
            <a:off x="401445" y="4652971"/>
            <a:ext cx="3418203" cy="1100137"/>
          </a:xfrm>
        </p:spPr>
        <p:txBody>
          <a:bodyPr>
            <a:normAutofit/>
          </a:bodyPr>
          <a:lstStyle>
            <a:lvl1pPr marL="0" indent="0" algn="r">
              <a:buNone/>
              <a:defRPr sz="2400" b="1"/>
            </a:lvl1pPr>
            <a:lvl2pPr marL="342884" indent="0">
              <a:buNone/>
              <a:defRPr/>
            </a:lvl2pPr>
            <a:lvl3pPr marL="685766" indent="0">
              <a:buNone/>
              <a:defRPr/>
            </a:lvl3pPr>
            <a:lvl4pPr marL="1028649" indent="0">
              <a:buNone/>
              <a:defRPr/>
            </a:lvl4pPr>
            <a:lvl5pPr marL="1371532" indent="0">
              <a:buNone/>
              <a:defRPr/>
            </a:lvl5pPr>
          </a:lstStyle>
          <a:p>
            <a:pPr lvl="0"/>
            <a:r>
              <a:rPr lang="en-US"/>
              <a:t>Edit This </a:t>
            </a:r>
            <a:r>
              <a:rPr lang="en-US" err="1"/>
              <a:t>Subheader</a:t>
            </a:r>
            <a:r>
              <a:rPr lang="en-US"/>
              <a:t> Text</a:t>
            </a:r>
          </a:p>
        </p:txBody>
      </p:sp>
      <p:cxnSp>
        <p:nvCxnSpPr>
          <p:cNvPr id="11" name="Straight Connector 10">
            <a:extLst>
              <a:ext uri="{FF2B5EF4-FFF2-40B4-BE49-F238E27FC236}">
                <a16:creationId xmlns:a16="http://schemas.microsoft.com/office/drawing/2014/main" id="{816E6D12-0BCB-1F42-BE91-DFAC882E9606}"/>
              </a:ext>
            </a:extLst>
          </p:cNvPr>
          <p:cNvCxnSpPr/>
          <p:nvPr/>
        </p:nvCxnSpPr>
        <p:spPr>
          <a:xfrm>
            <a:off x="4027991" y="4652971"/>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3" name="Text Placeholder 12">
            <a:extLst>
              <a:ext uri="{FF2B5EF4-FFF2-40B4-BE49-F238E27FC236}">
                <a16:creationId xmlns:a16="http://schemas.microsoft.com/office/drawing/2014/main" id="{9B2283F8-1BE1-B348-BFF3-258F230C6D75}"/>
              </a:ext>
            </a:extLst>
          </p:cNvPr>
          <p:cNvSpPr>
            <a:spLocks noGrp="1"/>
          </p:cNvSpPr>
          <p:nvPr>
            <p:ph type="body" sz="quarter" idx="15"/>
          </p:nvPr>
        </p:nvSpPr>
        <p:spPr>
          <a:xfrm>
            <a:off x="4236335" y="4652971"/>
            <a:ext cx="7517516" cy="1100137"/>
          </a:xfrm>
        </p:spPr>
        <p:txBody>
          <a:bodyPr>
            <a:normAutofit/>
          </a:bodyPr>
          <a:lstStyle>
            <a:lvl1pPr marL="0" indent="0">
              <a:buNone/>
              <a:defRPr sz="1800"/>
            </a:lvl1pPr>
            <a:lvl2pPr marL="342884" indent="0">
              <a:buNone/>
              <a:defRPr/>
            </a:lvl2pPr>
            <a:lvl3pPr marL="685766" indent="0">
              <a:buNone/>
              <a:defRPr/>
            </a:lvl3pPr>
            <a:lvl4pPr marL="1028649" indent="0">
              <a:buNone/>
              <a:defRPr/>
            </a:lvl4pPr>
            <a:lvl5pPr marL="1371532" indent="0">
              <a:buNone/>
              <a:defRPr/>
            </a:lvl5pPr>
          </a:lstStyle>
          <a:p>
            <a:pPr lvl="0"/>
            <a:r>
              <a:rPr lang="en-US"/>
              <a:t>Click to edit Master text styles</a:t>
            </a:r>
          </a:p>
        </p:txBody>
      </p:sp>
      <p:cxnSp>
        <p:nvCxnSpPr>
          <p:cNvPr id="12" name="Straight Connector 11">
            <a:extLst>
              <a:ext uri="{FF2B5EF4-FFF2-40B4-BE49-F238E27FC236}">
                <a16:creationId xmlns:a16="http://schemas.microsoft.com/office/drawing/2014/main" id="{FC6E283D-CD05-2A46-A323-E49A33ABE084}"/>
              </a:ext>
            </a:extLst>
          </p:cNvPr>
          <p:cNvCxnSpPr/>
          <p:nvPr userDrawn="1"/>
        </p:nvCxnSpPr>
        <p:spPr>
          <a:xfrm>
            <a:off x="4027991" y="4652971"/>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291437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itle and Content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401444" y="525109"/>
            <a:ext cx="11351941" cy="1165587"/>
          </a:xfrm>
        </p:spPr>
        <p:txBody>
          <a:bodyPr lIns="0" tIns="0" rIns="0" bIns="0" anchor="t" anchorCtr="0"/>
          <a:lstStyle>
            <a:lvl1pPr>
              <a:defRPr>
                <a:latin typeface="Rockwell" panose="02060603020205020403" pitchFamily="18" charset="77"/>
              </a:defRPr>
            </a:lvl1pPr>
          </a:lstStyle>
          <a:p>
            <a:r>
              <a:rPr lang="en-US"/>
              <a:t>Click to edit Master title style</a:t>
            </a:r>
          </a:p>
        </p:txBody>
      </p:sp>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401447" y="3178106"/>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401637" y="1784357"/>
            <a:ext cx="3501291" cy="1293387"/>
          </a:xfrm>
        </p:spPr>
        <p:txBody>
          <a:bodyPr/>
          <a:lstStyle/>
          <a:p>
            <a:r>
              <a:rPr lang="en-US"/>
              <a:t>Click icon to add picture</a:t>
            </a:r>
          </a:p>
        </p:txBody>
      </p:sp>
      <p:sp>
        <p:nvSpPr>
          <p:cNvPr id="7" name="Content Placeholder 2">
            <a:extLst>
              <a:ext uri="{FF2B5EF4-FFF2-40B4-BE49-F238E27FC236}">
                <a16:creationId xmlns:a16="http://schemas.microsoft.com/office/drawing/2014/main" id="{BAB2A2BC-9AAE-0240-9F33-9E8FB40195D9}"/>
              </a:ext>
            </a:extLst>
          </p:cNvPr>
          <p:cNvSpPr>
            <a:spLocks noGrp="1"/>
          </p:cNvSpPr>
          <p:nvPr>
            <p:ph idx="14"/>
          </p:nvPr>
        </p:nvSpPr>
        <p:spPr>
          <a:xfrm>
            <a:off x="4326675" y="3178106"/>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8" name="Picture Placeholder 4">
            <a:extLst>
              <a:ext uri="{FF2B5EF4-FFF2-40B4-BE49-F238E27FC236}">
                <a16:creationId xmlns:a16="http://schemas.microsoft.com/office/drawing/2014/main" id="{BD6159D2-B4F3-FB41-B17E-8F593A0A900B}"/>
              </a:ext>
            </a:extLst>
          </p:cNvPr>
          <p:cNvSpPr>
            <a:spLocks noGrp="1"/>
          </p:cNvSpPr>
          <p:nvPr>
            <p:ph type="pic" sz="quarter" idx="15"/>
          </p:nvPr>
        </p:nvSpPr>
        <p:spPr>
          <a:xfrm>
            <a:off x="4326675" y="1784357"/>
            <a:ext cx="3501484" cy="1293387"/>
          </a:xfrm>
        </p:spPr>
        <p:txBody>
          <a:bodyPr/>
          <a:lstStyle/>
          <a:p>
            <a:r>
              <a:rPr lang="en-US"/>
              <a:t>Click icon to add picture</a:t>
            </a:r>
          </a:p>
        </p:txBody>
      </p:sp>
      <p:sp>
        <p:nvSpPr>
          <p:cNvPr id="9" name="Content Placeholder 2">
            <a:extLst>
              <a:ext uri="{FF2B5EF4-FFF2-40B4-BE49-F238E27FC236}">
                <a16:creationId xmlns:a16="http://schemas.microsoft.com/office/drawing/2014/main" id="{34F96123-4B08-C44F-A786-C18685207405}"/>
              </a:ext>
            </a:extLst>
          </p:cNvPr>
          <p:cNvSpPr>
            <a:spLocks noGrp="1"/>
          </p:cNvSpPr>
          <p:nvPr>
            <p:ph idx="16"/>
          </p:nvPr>
        </p:nvSpPr>
        <p:spPr>
          <a:xfrm>
            <a:off x="8251903" y="3178106"/>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10" name="Picture Placeholder 4">
            <a:extLst>
              <a:ext uri="{FF2B5EF4-FFF2-40B4-BE49-F238E27FC236}">
                <a16:creationId xmlns:a16="http://schemas.microsoft.com/office/drawing/2014/main" id="{DD4E196C-3A50-3C4A-9A5E-1ECF0F233CF0}"/>
              </a:ext>
            </a:extLst>
          </p:cNvPr>
          <p:cNvSpPr>
            <a:spLocks noGrp="1"/>
          </p:cNvSpPr>
          <p:nvPr>
            <p:ph type="pic" sz="quarter" idx="17"/>
          </p:nvPr>
        </p:nvSpPr>
        <p:spPr>
          <a:xfrm>
            <a:off x="8251903" y="1784357"/>
            <a:ext cx="3501484" cy="1293387"/>
          </a:xfrm>
        </p:spPr>
        <p:txBody>
          <a:bodyPr/>
          <a:lstStyle/>
          <a:p>
            <a:r>
              <a:rPr lang="en-US"/>
              <a:t>Click icon to add picture</a:t>
            </a:r>
          </a:p>
        </p:txBody>
      </p:sp>
    </p:spTree>
    <p:extLst>
      <p:ext uri="{BB962C8B-B14F-4D97-AF65-F5344CB8AC3E}">
        <p14:creationId xmlns:p14="http://schemas.microsoft.com/office/powerpoint/2010/main" val="89696237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Infographic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401444" y="525101"/>
            <a:ext cx="11351941" cy="814109"/>
          </a:xfrm>
        </p:spPr>
        <p:txBody>
          <a:bodyPr lIns="0" tIns="0" rIns="0" bIns="0" anchor="t" anchorCtr="0"/>
          <a:lstStyle/>
          <a:p>
            <a:r>
              <a:rPr lang="en-US"/>
              <a:t>Click to edit Master title style</a:t>
            </a:r>
          </a:p>
        </p:txBody>
      </p:sp>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401449" y="1622308"/>
            <a:ext cx="3649695" cy="1983429"/>
          </a:xfrm>
          <a:solidFill>
            <a:schemeClr val="accent4"/>
          </a:solidFill>
        </p:spPr>
        <p:txBody>
          <a:bodyPr lIns="228600" tIns="1005840" rIns="228600"/>
          <a:lstStyle>
            <a:lvl1pPr marL="0" indent="0" algn="ctr">
              <a:buNone/>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401640" y="1714900"/>
            <a:ext cx="3649493" cy="866254"/>
          </a:xfrm>
        </p:spPr>
        <p:txBody>
          <a:bodyPr/>
          <a:lstStyle>
            <a:lvl1pPr marL="0" indent="0">
              <a:buNone/>
              <a:defRPr/>
            </a:lvl1pPr>
          </a:lstStyle>
          <a:p>
            <a:r>
              <a:rPr lang="en-US"/>
              <a:t>Click icon to add picture</a:t>
            </a:r>
          </a:p>
        </p:txBody>
      </p:sp>
      <p:sp>
        <p:nvSpPr>
          <p:cNvPr id="23" name="Content Placeholder 2">
            <a:extLst>
              <a:ext uri="{FF2B5EF4-FFF2-40B4-BE49-F238E27FC236}">
                <a16:creationId xmlns:a16="http://schemas.microsoft.com/office/drawing/2014/main" id="{96CC65AB-C295-7A41-9E03-C0E1ED788635}"/>
              </a:ext>
            </a:extLst>
          </p:cNvPr>
          <p:cNvSpPr>
            <a:spLocks noGrp="1"/>
          </p:cNvSpPr>
          <p:nvPr>
            <p:ph idx="14"/>
          </p:nvPr>
        </p:nvSpPr>
        <p:spPr>
          <a:xfrm>
            <a:off x="4252571" y="1622308"/>
            <a:ext cx="3649695" cy="1983429"/>
          </a:xfrm>
          <a:solidFill>
            <a:schemeClr val="accent2"/>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4" name="Picture Placeholder 4">
            <a:extLst>
              <a:ext uri="{FF2B5EF4-FFF2-40B4-BE49-F238E27FC236}">
                <a16:creationId xmlns:a16="http://schemas.microsoft.com/office/drawing/2014/main" id="{9AAEDCDC-DB62-1F4B-B898-8CB8A2B484FD}"/>
              </a:ext>
            </a:extLst>
          </p:cNvPr>
          <p:cNvSpPr>
            <a:spLocks noGrp="1"/>
          </p:cNvSpPr>
          <p:nvPr>
            <p:ph type="pic" sz="quarter" idx="15"/>
          </p:nvPr>
        </p:nvSpPr>
        <p:spPr>
          <a:xfrm>
            <a:off x="4252760" y="1714900"/>
            <a:ext cx="3649493" cy="866254"/>
          </a:xfrm>
        </p:spPr>
        <p:txBody>
          <a:bodyPr/>
          <a:lstStyle>
            <a:lvl1pPr marL="0" indent="0">
              <a:buNone/>
              <a:defRPr/>
            </a:lvl1pPr>
          </a:lstStyle>
          <a:p>
            <a:r>
              <a:rPr lang="en-US"/>
              <a:t>Click icon to add picture</a:t>
            </a:r>
          </a:p>
        </p:txBody>
      </p:sp>
      <p:sp>
        <p:nvSpPr>
          <p:cNvPr id="25" name="Content Placeholder 2">
            <a:extLst>
              <a:ext uri="{FF2B5EF4-FFF2-40B4-BE49-F238E27FC236}">
                <a16:creationId xmlns:a16="http://schemas.microsoft.com/office/drawing/2014/main" id="{31DC619D-F61A-5047-888B-01130188CA07}"/>
              </a:ext>
            </a:extLst>
          </p:cNvPr>
          <p:cNvSpPr>
            <a:spLocks noGrp="1"/>
          </p:cNvSpPr>
          <p:nvPr>
            <p:ph idx="16"/>
          </p:nvPr>
        </p:nvSpPr>
        <p:spPr>
          <a:xfrm>
            <a:off x="8103694" y="1622308"/>
            <a:ext cx="3649695" cy="1983429"/>
          </a:xfrm>
          <a:solidFill>
            <a:schemeClr val="accent5"/>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6" name="Picture Placeholder 4">
            <a:extLst>
              <a:ext uri="{FF2B5EF4-FFF2-40B4-BE49-F238E27FC236}">
                <a16:creationId xmlns:a16="http://schemas.microsoft.com/office/drawing/2014/main" id="{AAF73AC8-3114-4C42-98D2-58D0C72D02A0}"/>
              </a:ext>
            </a:extLst>
          </p:cNvPr>
          <p:cNvSpPr>
            <a:spLocks noGrp="1"/>
          </p:cNvSpPr>
          <p:nvPr>
            <p:ph type="pic" sz="quarter" idx="17"/>
          </p:nvPr>
        </p:nvSpPr>
        <p:spPr>
          <a:xfrm>
            <a:off x="8103884" y="1714900"/>
            <a:ext cx="3649493" cy="866254"/>
          </a:xfrm>
        </p:spPr>
        <p:txBody>
          <a:bodyPr/>
          <a:lstStyle>
            <a:lvl1pPr marL="0" indent="0">
              <a:buNone/>
              <a:defRPr/>
            </a:lvl1pPr>
          </a:lstStyle>
          <a:p>
            <a:r>
              <a:rPr lang="en-US"/>
              <a:t>Click icon to add picture</a:t>
            </a:r>
          </a:p>
        </p:txBody>
      </p:sp>
      <p:sp>
        <p:nvSpPr>
          <p:cNvPr id="27" name="Content Placeholder 2">
            <a:extLst>
              <a:ext uri="{FF2B5EF4-FFF2-40B4-BE49-F238E27FC236}">
                <a16:creationId xmlns:a16="http://schemas.microsoft.com/office/drawing/2014/main" id="{7D0D6CAB-F5E1-B74C-A3FF-C19FDFCD8C3F}"/>
              </a:ext>
            </a:extLst>
          </p:cNvPr>
          <p:cNvSpPr>
            <a:spLocks noGrp="1"/>
          </p:cNvSpPr>
          <p:nvPr>
            <p:ph idx="18"/>
          </p:nvPr>
        </p:nvSpPr>
        <p:spPr>
          <a:xfrm>
            <a:off x="401449" y="3763626"/>
            <a:ext cx="3649695" cy="1983429"/>
          </a:xfrm>
          <a:solidFill>
            <a:schemeClr val="accent3"/>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8" name="Picture Placeholder 4">
            <a:extLst>
              <a:ext uri="{FF2B5EF4-FFF2-40B4-BE49-F238E27FC236}">
                <a16:creationId xmlns:a16="http://schemas.microsoft.com/office/drawing/2014/main" id="{3845FBE7-DB4B-7742-9CAB-55CC994B1391}"/>
              </a:ext>
            </a:extLst>
          </p:cNvPr>
          <p:cNvSpPr>
            <a:spLocks noGrp="1"/>
          </p:cNvSpPr>
          <p:nvPr>
            <p:ph type="pic" sz="quarter" idx="19"/>
          </p:nvPr>
        </p:nvSpPr>
        <p:spPr>
          <a:xfrm>
            <a:off x="401640" y="3856218"/>
            <a:ext cx="3649493" cy="866254"/>
          </a:xfrm>
        </p:spPr>
        <p:txBody>
          <a:bodyPr/>
          <a:lstStyle>
            <a:lvl1pPr marL="0" indent="0">
              <a:buNone/>
              <a:defRPr/>
            </a:lvl1pPr>
          </a:lstStyle>
          <a:p>
            <a:r>
              <a:rPr lang="en-US"/>
              <a:t>Click icon to add picture</a:t>
            </a:r>
          </a:p>
        </p:txBody>
      </p:sp>
      <p:sp>
        <p:nvSpPr>
          <p:cNvPr id="29" name="Content Placeholder 2">
            <a:extLst>
              <a:ext uri="{FF2B5EF4-FFF2-40B4-BE49-F238E27FC236}">
                <a16:creationId xmlns:a16="http://schemas.microsoft.com/office/drawing/2014/main" id="{5768AE83-B91F-FA47-84E2-B9E3D1C4118D}"/>
              </a:ext>
            </a:extLst>
          </p:cNvPr>
          <p:cNvSpPr>
            <a:spLocks noGrp="1"/>
          </p:cNvSpPr>
          <p:nvPr>
            <p:ph idx="20"/>
          </p:nvPr>
        </p:nvSpPr>
        <p:spPr>
          <a:xfrm>
            <a:off x="4252571" y="3763626"/>
            <a:ext cx="3649695" cy="1983429"/>
          </a:xfrm>
          <a:solidFill>
            <a:schemeClr val="accent1"/>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30" name="Picture Placeholder 4">
            <a:extLst>
              <a:ext uri="{FF2B5EF4-FFF2-40B4-BE49-F238E27FC236}">
                <a16:creationId xmlns:a16="http://schemas.microsoft.com/office/drawing/2014/main" id="{8C28903F-337C-9843-BD4D-36307E639BF4}"/>
              </a:ext>
            </a:extLst>
          </p:cNvPr>
          <p:cNvSpPr>
            <a:spLocks noGrp="1"/>
          </p:cNvSpPr>
          <p:nvPr>
            <p:ph type="pic" sz="quarter" idx="21"/>
          </p:nvPr>
        </p:nvSpPr>
        <p:spPr>
          <a:xfrm>
            <a:off x="4252760" y="3856218"/>
            <a:ext cx="3649493" cy="866254"/>
          </a:xfrm>
        </p:spPr>
        <p:txBody>
          <a:bodyPr/>
          <a:lstStyle>
            <a:lvl1pPr marL="0" indent="0">
              <a:buNone/>
              <a:defRPr/>
            </a:lvl1pPr>
          </a:lstStyle>
          <a:p>
            <a:r>
              <a:rPr lang="en-US"/>
              <a:t>Click icon to add picture</a:t>
            </a:r>
          </a:p>
        </p:txBody>
      </p:sp>
      <p:sp>
        <p:nvSpPr>
          <p:cNvPr id="31" name="Content Placeholder 2">
            <a:extLst>
              <a:ext uri="{FF2B5EF4-FFF2-40B4-BE49-F238E27FC236}">
                <a16:creationId xmlns:a16="http://schemas.microsoft.com/office/drawing/2014/main" id="{19B2E0AC-5BF2-B247-812E-59BFDA6F9651}"/>
              </a:ext>
            </a:extLst>
          </p:cNvPr>
          <p:cNvSpPr>
            <a:spLocks noGrp="1"/>
          </p:cNvSpPr>
          <p:nvPr>
            <p:ph idx="22"/>
          </p:nvPr>
        </p:nvSpPr>
        <p:spPr>
          <a:xfrm>
            <a:off x="8103694" y="3763626"/>
            <a:ext cx="3649695" cy="1983429"/>
          </a:xfrm>
          <a:solidFill>
            <a:schemeClr val="accent6"/>
          </a:solidFill>
        </p:spPr>
        <p:txBody>
          <a:bodyPr lIns="228600" tIns="1005840" rIns="228600"/>
          <a:lstStyle>
            <a:lvl1pPr marL="0" indent="0" algn="ctr">
              <a:buNone/>
              <a:defRPr/>
            </a:lvl1pPr>
          </a:lstStyle>
          <a:p>
            <a:pPr lvl="0"/>
            <a:r>
              <a:rPr lang="en-US"/>
              <a:t>Click to edit Master text styles</a:t>
            </a:r>
          </a:p>
        </p:txBody>
      </p:sp>
      <p:sp>
        <p:nvSpPr>
          <p:cNvPr id="32" name="Picture Placeholder 4">
            <a:extLst>
              <a:ext uri="{FF2B5EF4-FFF2-40B4-BE49-F238E27FC236}">
                <a16:creationId xmlns:a16="http://schemas.microsoft.com/office/drawing/2014/main" id="{D62129C6-A867-1047-B875-E625916D7482}"/>
              </a:ext>
            </a:extLst>
          </p:cNvPr>
          <p:cNvSpPr>
            <a:spLocks noGrp="1"/>
          </p:cNvSpPr>
          <p:nvPr>
            <p:ph type="pic" sz="quarter" idx="23"/>
          </p:nvPr>
        </p:nvSpPr>
        <p:spPr>
          <a:xfrm>
            <a:off x="8103884" y="3856218"/>
            <a:ext cx="3649493" cy="866254"/>
          </a:xfrm>
        </p:spPr>
        <p:txBody>
          <a:bodyPr/>
          <a:lstStyle>
            <a:lvl1pPr marL="0" indent="0">
              <a:buNone/>
              <a:defRPr/>
            </a:lvl1pPr>
          </a:lstStyle>
          <a:p>
            <a:r>
              <a:rPr lang="en-US"/>
              <a:t>Click icon to add picture</a:t>
            </a:r>
          </a:p>
        </p:txBody>
      </p:sp>
    </p:spTree>
    <p:extLst>
      <p:ext uri="{BB962C8B-B14F-4D97-AF65-F5344CB8AC3E}">
        <p14:creationId xmlns:p14="http://schemas.microsoft.com/office/powerpoint/2010/main" val="24207690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DEC8AB"/>
          </a:solidFill>
          <a:ln/>
        </p:spPr>
      </p:sp>
      <p:sp>
        <p:nvSpPr>
          <p:cNvPr id="3" name="Shape 1"/>
          <p:cNvSpPr/>
          <p:nvPr/>
        </p:nvSpPr>
        <p:spPr>
          <a:xfrm>
            <a:off x="0" y="0"/>
            <a:ext cx="12192000" cy="6858000"/>
          </a:xfrm>
          <a:prstGeom prst="rect">
            <a:avLst/>
          </a:prstGeom>
          <a:solidFill>
            <a:srgbClr val="FFFFF4">
              <a:alpha val="95000"/>
            </a:srgbClr>
          </a:solidFill>
          <a:ln/>
        </p:spPr>
      </p:sp>
      <p:pic>
        <p:nvPicPr>
          <p:cNvPr id="4" name="Image 0" descr="preencoded.png">
            <a:hlinkClick r:id="rId2"/>
          </p:cNvPr>
          <p:cNvPicPr>
            <a:picLocks noChangeAspect="1"/>
          </p:cNvPicPr>
          <p:nvPr/>
        </p:nvPicPr>
        <p:blipFill>
          <a:blip r:embed="rId3"/>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267883254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B0160A5-3E1F-F643-A762-F4D35C2C7A72}"/>
              </a:ext>
            </a:extLst>
          </p:cNvPr>
          <p:cNvPicPr>
            <a:picLocks noChangeAspect="1"/>
          </p:cNvPicPr>
          <p:nvPr userDrawn="1"/>
        </p:nvPicPr>
        <p:blipFill rotWithShape="1">
          <a:blip r:embed="rId2">
            <a:alphaModFix amt="10000"/>
          </a:blip>
          <a:srcRect l="3352" r="10161" b="2703"/>
          <a:stretch/>
        </p:blipFill>
        <p:spPr>
          <a:xfrm>
            <a:off x="0" y="0"/>
            <a:ext cx="12192000" cy="6858000"/>
          </a:xfrm>
          <a:prstGeom prst="rect">
            <a:avLst/>
          </a:prstGeom>
          <a:noFill/>
        </p:spPr>
      </p:pic>
      <p:sp>
        <p:nvSpPr>
          <p:cNvPr id="9" name="Picture Placeholder 8">
            <a:extLst>
              <a:ext uri="{FF2B5EF4-FFF2-40B4-BE49-F238E27FC236}">
                <a16:creationId xmlns:a16="http://schemas.microsoft.com/office/drawing/2014/main" id="{BAA0E915-A8C6-BA4B-ADC7-8344720C32F2}"/>
              </a:ext>
            </a:extLst>
          </p:cNvPr>
          <p:cNvSpPr>
            <a:spLocks noGrp="1"/>
          </p:cNvSpPr>
          <p:nvPr>
            <p:ph type="pic" sz="quarter" idx="11"/>
          </p:nvPr>
        </p:nvSpPr>
        <p:spPr>
          <a:xfrm>
            <a:off x="6724654" y="230188"/>
            <a:ext cx="5467351" cy="6627813"/>
          </a:xfrm>
          <a:solidFill>
            <a:schemeClr val="accent1"/>
          </a:solidFill>
        </p:spPr>
        <p:txBody>
          <a:bodyPr/>
          <a:lstStyle/>
          <a:p>
            <a:r>
              <a:rPr lang="en-US"/>
              <a:t>Click icon to add picture</a:t>
            </a:r>
          </a:p>
        </p:txBody>
      </p:sp>
      <p:sp>
        <p:nvSpPr>
          <p:cNvPr id="2" name="Title 1">
            <a:extLst>
              <a:ext uri="{FF2B5EF4-FFF2-40B4-BE49-F238E27FC236}">
                <a16:creationId xmlns:a16="http://schemas.microsoft.com/office/drawing/2014/main" id="{C45109FD-6428-A74C-8BE5-90D70DBBFAD4}"/>
              </a:ext>
            </a:extLst>
          </p:cNvPr>
          <p:cNvSpPr>
            <a:spLocks noGrp="1"/>
          </p:cNvSpPr>
          <p:nvPr>
            <p:ph type="title"/>
          </p:nvPr>
        </p:nvSpPr>
        <p:spPr>
          <a:xfrm>
            <a:off x="401449" y="880954"/>
            <a:ext cx="5943601" cy="3681529"/>
          </a:xfrm>
        </p:spPr>
        <p:txBody>
          <a:bodyPr anchor="b"/>
          <a:lstStyle>
            <a:lvl1pPr>
              <a:defRPr sz="4500">
                <a:solidFill>
                  <a:schemeClr val="bg1"/>
                </a:solidFill>
                <a:latin typeface="Rockwell" panose="02060603020205020403" pitchFamily="18" charset="77"/>
              </a:defRPr>
            </a:lvl1pPr>
          </a:lstStyle>
          <a:p>
            <a:r>
              <a:rPr lang="en-US"/>
              <a:t>Click to edit Master title style</a:t>
            </a:r>
          </a:p>
        </p:txBody>
      </p:sp>
      <p:sp>
        <p:nvSpPr>
          <p:cNvPr id="3" name="Text Placeholder 2">
            <a:extLst>
              <a:ext uri="{FF2B5EF4-FFF2-40B4-BE49-F238E27FC236}">
                <a16:creationId xmlns:a16="http://schemas.microsoft.com/office/drawing/2014/main" id="{F4EA0E6B-2599-C742-A2A2-B2E71AE969E3}"/>
              </a:ext>
            </a:extLst>
          </p:cNvPr>
          <p:cNvSpPr>
            <a:spLocks noGrp="1"/>
          </p:cNvSpPr>
          <p:nvPr>
            <p:ph type="body" idx="1"/>
          </p:nvPr>
        </p:nvSpPr>
        <p:spPr>
          <a:xfrm>
            <a:off x="401449" y="4716966"/>
            <a:ext cx="5943601" cy="1092820"/>
          </a:xfrm>
        </p:spPr>
        <p:txBody>
          <a:bodyPr lIns="0" tIns="0" rIns="0" bIns="0"/>
          <a:lstStyle>
            <a:lvl1pPr marL="0" indent="0">
              <a:buNone/>
              <a:defRPr sz="1800" i="1">
                <a:solidFill>
                  <a:schemeClr val="bg1"/>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a:t>Click to edit Master text styles</a:t>
            </a:r>
          </a:p>
        </p:txBody>
      </p:sp>
      <p:sp>
        <p:nvSpPr>
          <p:cNvPr id="7" name="Slide Number Placeholder 6">
            <a:extLst>
              <a:ext uri="{FF2B5EF4-FFF2-40B4-BE49-F238E27FC236}">
                <a16:creationId xmlns:a16="http://schemas.microsoft.com/office/drawing/2014/main" id="{B647841D-C20F-7F4A-A9F5-D3921C819EA7}"/>
              </a:ext>
            </a:extLst>
          </p:cNvPr>
          <p:cNvSpPr>
            <a:spLocks noGrp="1"/>
          </p:cNvSpPr>
          <p:nvPr>
            <p:ph type="sldNum" sz="quarter" idx="10"/>
          </p:nvPr>
        </p:nvSpPr>
        <p:spPr/>
        <p:txBody>
          <a:bodyPr/>
          <a:lstStyle/>
          <a:p>
            <a:fld id="{BAE26A2A-DE5F-EA41-900F-AB5C4F1D9848}" type="slidenum">
              <a:rPr lang="en-US" smtClean="0"/>
              <a:pPr/>
              <a:t>‹#›</a:t>
            </a:fld>
            <a:endParaRPr lang="en-US"/>
          </a:p>
        </p:txBody>
      </p:sp>
      <p:sp>
        <p:nvSpPr>
          <p:cNvPr id="11" name="Rectangle 10">
            <a:extLst>
              <a:ext uri="{FF2B5EF4-FFF2-40B4-BE49-F238E27FC236}">
                <a16:creationId xmlns:a16="http://schemas.microsoft.com/office/drawing/2014/main" id="{9E5AFAB4-F791-5B43-8343-AE21C80ABD79}"/>
              </a:ext>
            </a:extLst>
          </p:cNvPr>
          <p:cNvSpPr/>
          <p:nvPr/>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Picture 7">
            <a:extLst>
              <a:ext uri="{FF2B5EF4-FFF2-40B4-BE49-F238E27FC236}">
                <a16:creationId xmlns:a16="http://schemas.microsoft.com/office/drawing/2014/main" id="{641956A7-8D85-7A4F-A74B-F6C81A275365}"/>
              </a:ext>
            </a:extLst>
          </p:cNvPr>
          <p:cNvPicPr>
            <a:picLocks noChangeAspect="1"/>
          </p:cNvPicPr>
          <p:nvPr userDrawn="1"/>
        </p:nvPicPr>
        <p:blipFill>
          <a:blip r:embed="rId3"/>
          <a:stretch>
            <a:fillRect/>
          </a:stretch>
        </p:blipFill>
        <p:spPr>
          <a:xfrm>
            <a:off x="4946028" y="6071286"/>
            <a:ext cx="1399021" cy="593621"/>
          </a:xfrm>
          <a:prstGeom prst="rect">
            <a:avLst/>
          </a:prstGeom>
        </p:spPr>
      </p:pic>
      <p:sp>
        <p:nvSpPr>
          <p:cNvPr id="10" name="Rectangle 9">
            <a:extLst>
              <a:ext uri="{FF2B5EF4-FFF2-40B4-BE49-F238E27FC236}">
                <a16:creationId xmlns:a16="http://schemas.microsoft.com/office/drawing/2014/main" id="{7541AF0B-71FB-D347-9CD2-21A72ACEF2C9}"/>
              </a:ext>
            </a:extLst>
          </p:cNvPr>
          <p:cNvSpPr/>
          <p:nvPr userDrawn="1"/>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410563680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Section Header_alt1">
    <p:bg>
      <p:bgPr>
        <a:solidFill>
          <a:schemeClr val="accent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B0160A5-3E1F-F643-A762-F4D35C2C7A72}"/>
              </a:ext>
            </a:extLst>
          </p:cNvPr>
          <p:cNvPicPr>
            <a:picLocks noChangeAspect="1"/>
          </p:cNvPicPr>
          <p:nvPr userDrawn="1"/>
        </p:nvPicPr>
        <p:blipFill>
          <a:blip r:embed="rId2">
            <a:alphaModFix amt="15000"/>
          </a:blip>
          <a:srcRect l="5556" r="5556"/>
          <a:stretch/>
        </p:blipFill>
        <p:spPr>
          <a:xfrm>
            <a:off x="0" y="0"/>
            <a:ext cx="12192000" cy="6858000"/>
          </a:xfrm>
          <a:prstGeom prst="rect">
            <a:avLst/>
          </a:prstGeom>
          <a:noFill/>
        </p:spPr>
      </p:pic>
      <p:sp>
        <p:nvSpPr>
          <p:cNvPr id="9" name="Picture Placeholder 8">
            <a:extLst>
              <a:ext uri="{FF2B5EF4-FFF2-40B4-BE49-F238E27FC236}">
                <a16:creationId xmlns:a16="http://schemas.microsoft.com/office/drawing/2014/main" id="{BAA0E915-A8C6-BA4B-ADC7-8344720C32F2}"/>
              </a:ext>
            </a:extLst>
          </p:cNvPr>
          <p:cNvSpPr>
            <a:spLocks noGrp="1"/>
          </p:cNvSpPr>
          <p:nvPr>
            <p:ph type="pic" sz="quarter" idx="11"/>
          </p:nvPr>
        </p:nvSpPr>
        <p:spPr>
          <a:xfrm>
            <a:off x="6724654" y="230188"/>
            <a:ext cx="5467351" cy="6627813"/>
          </a:xfrm>
          <a:solidFill>
            <a:schemeClr val="accent1"/>
          </a:solidFill>
        </p:spPr>
        <p:txBody>
          <a:bodyPr/>
          <a:lstStyle/>
          <a:p>
            <a:r>
              <a:rPr lang="en-US"/>
              <a:t>Click icon to add picture</a:t>
            </a:r>
          </a:p>
        </p:txBody>
      </p:sp>
      <p:sp>
        <p:nvSpPr>
          <p:cNvPr id="2" name="Title 1">
            <a:extLst>
              <a:ext uri="{FF2B5EF4-FFF2-40B4-BE49-F238E27FC236}">
                <a16:creationId xmlns:a16="http://schemas.microsoft.com/office/drawing/2014/main" id="{C45109FD-6428-A74C-8BE5-90D70DBBFAD4}"/>
              </a:ext>
            </a:extLst>
          </p:cNvPr>
          <p:cNvSpPr>
            <a:spLocks noGrp="1"/>
          </p:cNvSpPr>
          <p:nvPr>
            <p:ph type="title"/>
          </p:nvPr>
        </p:nvSpPr>
        <p:spPr>
          <a:xfrm>
            <a:off x="401449" y="880954"/>
            <a:ext cx="5943601" cy="3681529"/>
          </a:xfrm>
        </p:spPr>
        <p:txBody>
          <a:bodyPr anchor="b"/>
          <a:lstStyle>
            <a:lvl1pPr>
              <a:defRPr sz="4500">
                <a:solidFill>
                  <a:schemeClr val="bg1"/>
                </a:solidFill>
                <a:latin typeface="Rockwell" panose="02060603020205020403" pitchFamily="18" charset="77"/>
              </a:defRPr>
            </a:lvl1pPr>
          </a:lstStyle>
          <a:p>
            <a:r>
              <a:rPr lang="en-US"/>
              <a:t>Click to edit Master title style</a:t>
            </a:r>
          </a:p>
        </p:txBody>
      </p:sp>
      <p:sp>
        <p:nvSpPr>
          <p:cNvPr id="3" name="Text Placeholder 2">
            <a:extLst>
              <a:ext uri="{FF2B5EF4-FFF2-40B4-BE49-F238E27FC236}">
                <a16:creationId xmlns:a16="http://schemas.microsoft.com/office/drawing/2014/main" id="{F4EA0E6B-2599-C742-A2A2-B2E71AE969E3}"/>
              </a:ext>
            </a:extLst>
          </p:cNvPr>
          <p:cNvSpPr>
            <a:spLocks noGrp="1"/>
          </p:cNvSpPr>
          <p:nvPr>
            <p:ph type="body" idx="1"/>
          </p:nvPr>
        </p:nvSpPr>
        <p:spPr>
          <a:xfrm>
            <a:off x="401449" y="4716966"/>
            <a:ext cx="5943601" cy="1092820"/>
          </a:xfrm>
        </p:spPr>
        <p:txBody>
          <a:bodyPr lIns="0" tIns="0" rIns="0" bIns="0"/>
          <a:lstStyle>
            <a:lvl1pPr marL="0" indent="0">
              <a:buNone/>
              <a:defRPr sz="1800" i="1">
                <a:solidFill>
                  <a:schemeClr val="bg1"/>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a:t>Click to edit Master text styles</a:t>
            </a:r>
          </a:p>
        </p:txBody>
      </p:sp>
      <p:sp>
        <p:nvSpPr>
          <p:cNvPr id="7" name="Slide Number Placeholder 6">
            <a:extLst>
              <a:ext uri="{FF2B5EF4-FFF2-40B4-BE49-F238E27FC236}">
                <a16:creationId xmlns:a16="http://schemas.microsoft.com/office/drawing/2014/main" id="{B647841D-C20F-7F4A-A9F5-D3921C819EA7}"/>
              </a:ext>
            </a:extLst>
          </p:cNvPr>
          <p:cNvSpPr>
            <a:spLocks noGrp="1"/>
          </p:cNvSpPr>
          <p:nvPr>
            <p:ph type="sldNum" sz="quarter" idx="10"/>
          </p:nvPr>
        </p:nvSpPr>
        <p:spPr/>
        <p:txBody>
          <a:bodyPr/>
          <a:lstStyle/>
          <a:p>
            <a:fld id="{BAE26A2A-DE5F-EA41-900F-AB5C4F1D9848}" type="slidenum">
              <a:rPr lang="en-US" smtClean="0"/>
              <a:pPr/>
              <a:t>‹#›</a:t>
            </a:fld>
            <a:endParaRPr lang="en-US"/>
          </a:p>
        </p:txBody>
      </p:sp>
      <p:sp>
        <p:nvSpPr>
          <p:cNvPr id="11" name="Rectangle 10">
            <a:extLst>
              <a:ext uri="{FF2B5EF4-FFF2-40B4-BE49-F238E27FC236}">
                <a16:creationId xmlns:a16="http://schemas.microsoft.com/office/drawing/2014/main" id="{9E5AFAB4-F791-5B43-8343-AE21C80ABD79}"/>
              </a:ext>
            </a:extLst>
          </p:cNvPr>
          <p:cNvSpPr/>
          <p:nvPr/>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Picture 7">
            <a:extLst>
              <a:ext uri="{FF2B5EF4-FFF2-40B4-BE49-F238E27FC236}">
                <a16:creationId xmlns:a16="http://schemas.microsoft.com/office/drawing/2014/main" id="{641956A7-8D85-7A4F-A74B-F6C81A275365}"/>
              </a:ext>
            </a:extLst>
          </p:cNvPr>
          <p:cNvPicPr>
            <a:picLocks noChangeAspect="1"/>
          </p:cNvPicPr>
          <p:nvPr userDrawn="1"/>
        </p:nvPicPr>
        <p:blipFill>
          <a:blip r:embed="rId3"/>
          <a:stretch>
            <a:fillRect/>
          </a:stretch>
        </p:blipFill>
        <p:spPr>
          <a:xfrm>
            <a:off x="4946028" y="6071286"/>
            <a:ext cx="1399021" cy="593621"/>
          </a:xfrm>
          <a:prstGeom prst="rect">
            <a:avLst/>
          </a:prstGeom>
        </p:spPr>
      </p:pic>
      <p:sp>
        <p:nvSpPr>
          <p:cNvPr id="10" name="Rectangle 9">
            <a:extLst>
              <a:ext uri="{FF2B5EF4-FFF2-40B4-BE49-F238E27FC236}">
                <a16:creationId xmlns:a16="http://schemas.microsoft.com/office/drawing/2014/main" id="{7541AF0B-71FB-D347-9CD2-21A72ACEF2C9}"/>
              </a:ext>
            </a:extLst>
          </p:cNvPr>
          <p:cNvSpPr/>
          <p:nvPr userDrawn="1"/>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73675579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Section Header_alt2">
    <p:bg>
      <p:bgPr>
        <a:solidFill>
          <a:schemeClr val="accent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B0160A5-3E1F-F643-A762-F4D35C2C7A72}"/>
              </a:ext>
            </a:extLst>
          </p:cNvPr>
          <p:cNvPicPr>
            <a:picLocks noChangeAspect="1"/>
          </p:cNvPicPr>
          <p:nvPr userDrawn="1"/>
        </p:nvPicPr>
        <p:blipFill>
          <a:blip r:embed="rId2">
            <a:alphaModFix amt="13000"/>
          </a:blip>
          <a:srcRect l="5556" r="5556"/>
          <a:stretch/>
        </p:blipFill>
        <p:spPr>
          <a:xfrm>
            <a:off x="0" y="0"/>
            <a:ext cx="12192000" cy="6858000"/>
          </a:xfrm>
          <a:prstGeom prst="rect">
            <a:avLst/>
          </a:prstGeom>
          <a:noFill/>
        </p:spPr>
      </p:pic>
      <p:sp>
        <p:nvSpPr>
          <p:cNvPr id="9" name="Picture Placeholder 8">
            <a:extLst>
              <a:ext uri="{FF2B5EF4-FFF2-40B4-BE49-F238E27FC236}">
                <a16:creationId xmlns:a16="http://schemas.microsoft.com/office/drawing/2014/main" id="{BAA0E915-A8C6-BA4B-ADC7-8344720C32F2}"/>
              </a:ext>
            </a:extLst>
          </p:cNvPr>
          <p:cNvSpPr>
            <a:spLocks noGrp="1"/>
          </p:cNvSpPr>
          <p:nvPr>
            <p:ph type="pic" sz="quarter" idx="11"/>
          </p:nvPr>
        </p:nvSpPr>
        <p:spPr>
          <a:xfrm>
            <a:off x="6724654" y="230188"/>
            <a:ext cx="5467351" cy="6627813"/>
          </a:xfrm>
          <a:solidFill>
            <a:schemeClr val="accent1"/>
          </a:solidFill>
        </p:spPr>
        <p:txBody>
          <a:bodyPr/>
          <a:lstStyle/>
          <a:p>
            <a:r>
              <a:rPr lang="en-US"/>
              <a:t>Click icon to add picture</a:t>
            </a:r>
          </a:p>
        </p:txBody>
      </p:sp>
      <p:sp>
        <p:nvSpPr>
          <p:cNvPr id="2" name="Title 1">
            <a:extLst>
              <a:ext uri="{FF2B5EF4-FFF2-40B4-BE49-F238E27FC236}">
                <a16:creationId xmlns:a16="http://schemas.microsoft.com/office/drawing/2014/main" id="{C45109FD-6428-A74C-8BE5-90D70DBBFAD4}"/>
              </a:ext>
            </a:extLst>
          </p:cNvPr>
          <p:cNvSpPr>
            <a:spLocks noGrp="1"/>
          </p:cNvSpPr>
          <p:nvPr>
            <p:ph type="title"/>
          </p:nvPr>
        </p:nvSpPr>
        <p:spPr>
          <a:xfrm>
            <a:off x="401449" y="880954"/>
            <a:ext cx="5943601" cy="3681529"/>
          </a:xfrm>
        </p:spPr>
        <p:txBody>
          <a:bodyPr anchor="b"/>
          <a:lstStyle>
            <a:lvl1pPr>
              <a:defRPr sz="4500">
                <a:solidFill>
                  <a:schemeClr val="bg1"/>
                </a:solidFill>
                <a:latin typeface="Rockwell" panose="02060603020205020403" pitchFamily="18" charset="77"/>
              </a:defRPr>
            </a:lvl1pPr>
          </a:lstStyle>
          <a:p>
            <a:r>
              <a:rPr lang="en-US"/>
              <a:t>Click to edit Master title style</a:t>
            </a:r>
          </a:p>
        </p:txBody>
      </p:sp>
      <p:sp>
        <p:nvSpPr>
          <p:cNvPr id="3" name="Text Placeholder 2">
            <a:extLst>
              <a:ext uri="{FF2B5EF4-FFF2-40B4-BE49-F238E27FC236}">
                <a16:creationId xmlns:a16="http://schemas.microsoft.com/office/drawing/2014/main" id="{F4EA0E6B-2599-C742-A2A2-B2E71AE969E3}"/>
              </a:ext>
            </a:extLst>
          </p:cNvPr>
          <p:cNvSpPr>
            <a:spLocks noGrp="1"/>
          </p:cNvSpPr>
          <p:nvPr>
            <p:ph type="body" idx="1"/>
          </p:nvPr>
        </p:nvSpPr>
        <p:spPr>
          <a:xfrm>
            <a:off x="401449" y="4716966"/>
            <a:ext cx="5943601" cy="1092820"/>
          </a:xfrm>
        </p:spPr>
        <p:txBody>
          <a:bodyPr lIns="0" tIns="0" rIns="0" bIns="0"/>
          <a:lstStyle>
            <a:lvl1pPr marL="0" indent="0">
              <a:buNone/>
              <a:defRPr sz="1800" i="1">
                <a:solidFill>
                  <a:schemeClr val="bg1"/>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a:t>Click to edit Master text styles</a:t>
            </a:r>
          </a:p>
        </p:txBody>
      </p:sp>
      <p:sp>
        <p:nvSpPr>
          <p:cNvPr id="7" name="Slide Number Placeholder 6">
            <a:extLst>
              <a:ext uri="{FF2B5EF4-FFF2-40B4-BE49-F238E27FC236}">
                <a16:creationId xmlns:a16="http://schemas.microsoft.com/office/drawing/2014/main" id="{B647841D-C20F-7F4A-A9F5-D3921C819EA7}"/>
              </a:ext>
            </a:extLst>
          </p:cNvPr>
          <p:cNvSpPr>
            <a:spLocks noGrp="1"/>
          </p:cNvSpPr>
          <p:nvPr>
            <p:ph type="sldNum" sz="quarter" idx="10"/>
          </p:nvPr>
        </p:nvSpPr>
        <p:spPr/>
        <p:txBody>
          <a:bodyPr/>
          <a:lstStyle/>
          <a:p>
            <a:fld id="{BAE26A2A-DE5F-EA41-900F-AB5C4F1D9848}" type="slidenum">
              <a:rPr lang="en-US" smtClean="0"/>
              <a:pPr/>
              <a:t>‹#›</a:t>
            </a:fld>
            <a:endParaRPr lang="en-US"/>
          </a:p>
        </p:txBody>
      </p:sp>
      <p:sp>
        <p:nvSpPr>
          <p:cNvPr id="11" name="Rectangle 10">
            <a:extLst>
              <a:ext uri="{FF2B5EF4-FFF2-40B4-BE49-F238E27FC236}">
                <a16:creationId xmlns:a16="http://schemas.microsoft.com/office/drawing/2014/main" id="{9E5AFAB4-F791-5B43-8343-AE21C80ABD79}"/>
              </a:ext>
            </a:extLst>
          </p:cNvPr>
          <p:cNvSpPr/>
          <p:nvPr/>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Picture 7">
            <a:extLst>
              <a:ext uri="{FF2B5EF4-FFF2-40B4-BE49-F238E27FC236}">
                <a16:creationId xmlns:a16="http://schemas.microsoft.com/office/drawing/2014/main" id="{641956A7-8D85-7A4F-A74B-F6C81A275365}"/>
              </a:ext>
            </a:extLst>
          </p:cNvPr>
          <p:cNvPicPr>
            <a:picLocks noChangeAspect="1"/>
          </p:cNvPicPr>
          <p:nvPr userDrawn="1"/>
        </p:nvPicPr>
        <p:blipFill>
          <a:blip r:embed="rId3"/>
          <a:stretch>
            <a:fillRect/>
          </a:stretch>
        </p:blipFill>
        <p:spPr>
          <a:xfrm>
            <a:off x="4946028" y="6071286"/>
            <a:ext cx="1399021" cy="593621"/>
          </a:xfrm>
          <a:prstGeom prst="rect">
            <a:avLst/>
          </a:prstGeom>
        </p:spPr>
      </p:pic>
      <p:sp>
        <p:nvSpPr>
          <p:cNvPr id="10" name="Rectangle 9">
            <a:extLst>
              <a:ext uri="{FF2B5EF4-FFF2-40B4-BE49-F238E27FC236}">
                <a16:creationId xmlns:a16="http://schemas.microsoft.com/office/drawing/2014/main" id="{7541AF0B-71FB-D347-9CD2-21A72ACEF2C9}"/>
              </a:ext>
            </a:extLst>
          </p:cNvPr>
          <p:cNvSpPr/>
          <p:nvPr userDrawn="1"/>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7732669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Section Header_alt3">
    <p:bg>
      <p:bgPr>
        <a:solidFill>
          <a:schemeClr val="accent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B0160A5-3E1F-F643-A762-F4D35C2C7A72}"/>
              </a:ext>
            </a:extLst>
          </p:cNvPr>
          <p:cNvPicPr>
            <a:picLocks noChangeAspect="1"/>
          </p:cNvPicPr>
          <p:nvPr userDrawn="1"/>
        </p:nvPicPr>
        <p:blipFill rotWithShape="1">
          <a:blip r:embed="rId2">
            <a:alphaModFix amt="13000"/>
          </a:blip>
          <a:srcRect l="43978" r="6488"/>
          <a:stretch/>
        </p:blipFill>
        <p:spPr>
          <a:xfrm flipH="1">
            <a:off x="-5" y="0"/>
            <a:ext cx="6794093" cy="6858000"/>
          </a:xfrm>
          <a:prstGeom prst="rect">
            <a:avLst/>
          </a:prstGeom>
          <a:noFill/>
        </p:spPr>
      </p:pic>
      <p:sp>
        <p:nvSpPr>
          <p:cNvPr id="9" name="Picture Placeholder 8">
            <a:extLst>
              <a:ext uri="{FF2B5EF4-FFF2-40B4-BE49-F238E27FC236}">
                <a16:creationId xmlns:a16="http://schemas.microsoft.com/office/drawing/2014/main" id="{BAA0E915-A8C6-BA4B-ADC7-8344720C32F2}"/>
              </a:ext>
            </a:extLst>
          </p:cNvPr>
          <p:cNvSpPr>
            <a:spLocks noGrp="1"/>
          </p:cNvSpPr>
          <p:nvPr>
            <p:ph type="pic" sz="quarter" idx="11"/>
          </p:nvPr>
        </p:nvSpPr>
        <p:spPr>
          <a:xfrm>
            <a:off x="6724654" y="230188"/>
            <a:ext cx="5467351" cy="6627813"/>
          </a:xfrm>
          <a:solidFill>
            <a:schemeClr val="accent1"/>
          </a:solidFill>
        </p:spPr>
        <p:txBody>
          <a:bodyPr/>
          <a:lstStyle/>
          <a:p>
            <a:r>
              <a:rPr lang="en-US"/>
              <a:t>Click icon to add picture</a:t>
            </a:r>
          </a:p>
        </p:txBody>
      </p:sp>
      <p:sp>
        <p:nvSpPr>
          <p:cNvPr id="2" name="Title 1">
            <a:extLst>
              <a:ext uri="{FF2B5EF4-FFF2-40B4-BE49-F238E27FC236}">
                <a16:creationId xmlns:a16="http://schemas.microsoft.com/office/drawing/2014/main" id="{C45109FD-6428-A74C-8BE5-90D70DBBFAD4}"/>
              </a:ext>
            </a:extLst>
          </p:cNvPr>
          <p:cNvSpPr>
            <a:spLocks noGrp="1"/>
          </p:cNvSpPr>
          <p:nvPr>
            <p:ph type="title"/>
          </p:nvPr>
        </p:nvSpPr>
        <p:spPr>
          <a:xfrm>
            <a:off x="401449" y="880954"/>
            <a:ext cx="5943601" cy="3681529"/>
          </a:xfrm>
        </p:spPr>
        <p:txBody>
          <a:bodyPr anchor="b"/>
          <a:lstStyle>
            <a:lvl1pPr>
              <a:defRPr sz="4500">
                <a:solidFill>
                  <a:schemeClr val="bg1"/>
                </a:solidFill>
                <a:latin typeface="Rockwell" panose="02060603020205020403" pitchFamily="18" charset="77"/>
              </a:defRPr>
            </a:lvl1pPr>
          </a:lstStyle>
          <a:p>
            <a:r>
              <a:rPr lang="en-US"/>
              <a:t>Click to edit Master title style</a:t>
            </a:r>
          </a:p>
        </p:txBody>
      </p:sp>
      <p:sp>
        <p:nvSpPr>
          <p:cNvPr id="3" name="Text Placeholder 2">
            <a:extLst>
              <a:ext uri="{FF2B5EF4-FFF2-40B4-BE49-F238E27FC236}">
                <a16:creationId xmlns:a16="http://schemas.microsoft.com/office/drawing/2014/main" id="{F4EA0E6B-2599-C742-A2A2-B2E71AE969E3}"/>
              </a:ext>
            </a:extLst>
          </p:cNvPr>
          <p:cNvSpPr>
            <a:spLocks noGrp="1"/>
          </p:cNvSpPr>
          <p:nvPr>
            <p:ph type="body" idx="1"/>
          </p:nvPr>
        </p:nvSpPr>
        <p:spPr>
          <a:xfrm>
            <a:off x="401449" y="4716966"/>
            <a:ext cx="5943601" cy="1092820"/>
          </a:xfrm>
        </p:spPr>
        <p:txBody>
          <a:bodyPr lIns="0" tIns="0" rIns="0" bIns="0"/>
          <a:lstStyle>
            <a:lvl1pPr marL="0" indent="0">
              <a:buNone/>
              <a:defRPr sz="1800" i="1">
                <a:solidFill>
                  <a:schemeClr val="bg1"/>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a:t>Click to edit Master text styles</a:t>
            </a:r>
          </a:p>
        </p:txBody>
      </p:sp>
      <p:sp>
        <p:nvSpPr>
          <p:cNvPr id="7" name="Slide Number Placeholder 6">
            <a:extLst>
              <a:ext uri="{FF2B5EF4-FFF2-40B4-BE49-F238E27FC236}">
                <a16:creationId xmlns:a16="http://schemas.microsoft.com/office/drawing/2014/main" id="{B647841D-C20F-7F4A-A9F5-D3921C819EA7}"/>
              </a:ext>
            </a:extLst>
          </p:cNvPr>
          <p:cNvSpPr>
            <a:spLocks noGrp="1"/>
          </p:cNvSpPr>
          <p:nvPr>
            <p:ph type="sldNum" sz="quarter" idx="10"/>
          </p:nvPr>
        </p:nvSpPr>
        <p:spPr/>
        <p:txBody>
          <a:bodyPr/>
          <a:lstStyle/>
          <a:p>
            <a:fld id="{BAE26A2A-DE5F-EA41-900F-AB5C4F1D9848}" type="slidenum">
              <a:rPr lang="en-US" smtClean="0"/>
              <a:pPr/>
              <a:t>‹#›</a:t>
            </a:fld>
            <a:endParaRPr lang="en-US"/>
          </a:p>
        </p:txBody>
      </p:sp>
      <p:sp>
        <p:nvSpPr>
          <p:cNvPr id="11" name="Rectangle 10">
            <a:extLst>
              <a:ext uri="{FF2B5EF4-FFF2-40B4-BE49-F238E27FC236}">
                <a16:creationId xmlns:a16="http://schemas.microsoft.com/office/drawing/2014/main" id="{9E5AFAB4-F791-5B43-8343-AE21C80ABD79}"/>
              </a:ext>
            </a:extLst>
          </p:cNvPr>
          <p:cNvSpPr/>
          <p:nvPr/>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Picture 7">
            <a:extLst>
              <a:ext uri="{FF2B5EF4-FFF2-40B4-BE49-F238E27FC236}">
                <a16:creationId xmlns:a16="http://schemas.microsoft.com/office/drawing/2014/main" id="{641956A7-8D85-7A4F-A74B-F6C81A275365}"/>
              </a:ext>
            </a:extLst>
          </p:cNvPr>
          <p:cNvPicPr>
            <a:picLocks noChangeAspect="1"/>
          </p:cNvPicPr>
          <p:nvPr userDrawn="1"/>
        </p:nvPicPr>
        <p:blipFill>
          <a:blip r:embed="rId3"/>
          <a:stretch>
            <a:fillRect/>
          </a:stretch>
        </p:blipFill>
        <p:spPr>
          <a:xfrm>
            <a:off x="4946028" y="6071286"/>
            <a:ext cx="1399021" cy="593621"/>
          </a:xfrm>
          <a:prstGeom prst="rect">
            <a:avLst/>
          </a:prstGeom>
        </p:spPr>
      </p:pic>
      <p:sp>
        <p:nvSpPr>
          <p:cNvPr id="10" name="Rectangle 9">
            <a:extLst>
              <a:ext uri="{FF2B5EF4-FFF2-40B4-BE49-F238E27FC236}">
                <a16:creationId xmlns:a16="http://schemas.microsoft.com/office/drawing/2014/main" id="{7541AF0B-71FB-D347-9CD2-21A72ACEF2C9}"/>
              </a:ext>
            </a:extLst>
          </p:cNvPr>
          <p:cNvSpPr/>
          <p:nvPr userDrawn="1"/>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88687198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46771" y="1826341"/>
            <a:ext cx="5181600"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6255833" y="1826341"/>
            <a:ext cx="5181600"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1833118"/>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790754A-2B32-E548-950D-3D41625478B2}"/>
              </a:ext>
            </a:extLst>
          </p:cNvPr>
          <p:cNvSpPr>
            <a:spLocks noGrp="1"/>
          </p:cNvSpPr>
          <p:nvPr>
            <p:ph type="title"/>
          </p:nvPr>
        </p:nvSpPr>
        <p:spPr>
          <a:xfrm>
            <a:off x="401447" y="525109"/>
            <a:ext cx="11262732" cy="1165587"/>
          </a:xfrm>
        </p:spPr>
        <p:txBody>
          <a:bodyPr anchor="t" anchorCtr="0"/>
          <a:lstStyle/>
          <a:p>
            <a:r>
              <a:rPr lang="en-US"/>
              <a:t>Click to edit Master title style</a:t>
            </a:r>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1833118"/>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236267287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401441" y="1826341"/>
            <a:ext cx="3517264"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4275996" y="1833118"/>
            <a:ext cx="3511296"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4275997" y="1833118"/>
            <a:ext cx="3511296"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790754A-2B32-E548-950D-3D41625478B2}"/>
              </a:ext>
            </a:extLst>
          </p:cNvPr>
          <p:cNvSpPr>
            <a:spLocks noGrp="1"/>
          </p:cNvSpPr>
          <p:nvPr>
            <p:ph type="title"/>
          </p:nvPr>
        </p:nvSpPr>
        <p:spPr>
          <a:xfrm>
            <a:off x="401447" y="525109"/>
            <a:ext cx="11262732" cy="1165587"/>
          </a:xfrm>
        </p:spPr>
        <p:txBody>
          <a:bodyPr anchor="t" anchorCtr="0"/>
          <a:lstStyle/>
          <a:p>
            <a:r>
              <a:rPr lang="en-US"/>
              <a:t>Click to edit Master title style</a:t>
            </a:r>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401442" y="1826342"/>
            <a:ext cx="3517263"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8" name="Content Placeholder 4">
            <a:extLst>
              <a:ext uri="{FF2B5EF4-FFF2-40B4-BE49-F238E27FC236}">
                <a16:creationId xmlns:a16="http://schemas.microsoft.com/office/drawing/2014/main" id="{FF5CD06F-127B-554B-A173-766C0CD9DD20}"/>
              </a:ext>
            </a:extLst>
          </p:cNvPr>
          <p:cNvSpPr>
            <a:spLocks noGrp="1"/>
          </p:cNvSpPr>
          <p:nvPr>
            <p:ph sz="quarter" idx="16"/>
          </p:nvPr>
        </p:nvSpPr>
        <p:spPr>
          <a:xfrm>
            <a:off x="8148735" y="1833118"/>
            <a:ext cx="3515444" cy="228600"/>
          </a:xfrm>
          <a:solidFill>
            <a:schemeClr val="accent1"/>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2">
            <a:extLst>
              <a:ext uri="{FF2B5EF4-FFF2-40B4-BE49-F238E27FC236}">
                <a16:creationId xmlns:a16="http://schemas.microsoft.com/office/drawing/2014/main" id="{269F9AC2-CF2E-D648-AE72-707E239D6B6A}"/>
              </a:ext>
            </a:extLst>
          </p:cNvPr>
          <p:cNvSpPr>
            <a:spLocks noGrp="1"/>
          </p:cNvSpPr>
          <p:nvPr>
            <p:ph sz="half" idx="17"/>
          </p:nvPr>
        </p:nvSpPr>
        <p:spPr>
          <a:xfrm>
            <a:off x="8148735" y="1833118"/>
            <a:ext cx="3515444"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0889661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Two Content 2n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1833118"/>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790754A-2B32-E548-950D-3D41625478B2}"/>
              </a:ext>
            </a:extLst>
          </p:cNvPr>
          <p:cNvSpPr>
            <a:spLocks noGrp="1"/>
          </p:cNvSpPr>
          <p:nvPr>
            <p:ph type="title"/>
          </p:nvPr>
        </p:nvSpPr>
        <p:spPr>
          <a:xfrm>
            <a:off x="401447" y="525109"/>
            <a:ext cx="11262732" cy="1165587"/>
          </a:xfrm>
        </p:spPr>
        <p:txBody>
          <a:bodyPr anchor="t" anchorCtr="0"/>
          <a:lstStyle/>
          <a:p>
            <a:r>
              <a:rPr lang="en-US"/>
              <a:t>Click to edit Master title style</a:t>
            </a:r>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1833118"/>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46771" y="1833117"/>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55838" y="1833117"/>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46771" y="1833117"/>
            <a:ext cx="5181600"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55838" y="1833117"/>
            <a:ext cx="5185319" cy="2150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17799968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Two Content 3r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1833118"/>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790754A-2B32-E548-950D-3D41625478B2}"/>
              </a:ext>
            </a:extLst>
          </p:cNvPr>
          <p:cNvSpPr>
            <a:spLocks noGrp="1"/>
          </p:cNvSpPr>
          <p:nvPr>
            <p:ph type="title"/>
          </p:nvPr>
        </p:nvSpPr>
        <p:spPr>
          <a:xfrm>
            <a:off x="401447" y="525109"/>
            <a:ext cx="11262732" cy="1165587"/>
          </a:xfrm>
        </p:spPr>
        <p:txBody>
          <a:bodyPr anchor="t" anchorCtr="0"/>
          <a:lstStyle/>
          <a:p>
            <a:r>
              <a:rPr lang="en-US"/>
              <a:t>Click to edit Master title style</a:t>
            </a:r>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1833118"/>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46771" y="1833117"/>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55838" y="1833117"/>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46771" y="1833117"/>
            <a:ext cx="5181600"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55838" y="1833117"/>
            <a:ext cx="5185319"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9116879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C2AB4-DDA8-1440-893E-D1CF5505662E}"/>
              </a:ext>
            </a:extLst>
          </p:cNvPr>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105A573-266D-FD4C-B96B-20E086323414}"/>
              </a:ext>
            </a:extLst>
          </p:cNvPr>
          <p:cNvSpPr>
            <a:spLocks noGrp="1"/>
          </p:cNvSpPr>
          <p:nvPr>
            <p:ph type="body" idx="1"/>
          </p:nvPr>
        </p:nvSpPr>
        <p:spPr>
          <a:xfrm>
            <a:off x="839789" y="1681163"/>
            <a:ext cx="5157787"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8C55411A-0306-BE4F-8725-1A6F3DAAE2B9}"/>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EFBBEA7-A3E5-A548-A13A-B8061E4F8610}"/>
              </a:ext>
            </a:extLst>
          </p:cNvPr>
          <p:cNvSpPr>
            <a:spLocks noGrp="1"/>
          </p:cNvSpPr>
          <p:nvPr>
            <p:ph type="body" sz="quarter" idx="3"/>
          </p:nvPr>
        </p:nvSpPr>
        <p:spPr>
          <a:xfrm>
            <a:off x="6172203" y="1681163"/>
            <a:ext cx="5183188"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BA3C6838-3013-4346-8732-32B11F863E62}"/>
              </a:ext>
            </a:extLst>
          </p:cNvPr>
          <p:cNvSpPr>
            <a:spLocks noGrp="1"/>
          </p:cNvSpPr>
          <p:nvPr>
            <p:ph sz="quarter" idx="4"/>
          </p:nvPr>
        </p:nvSpPr>
        <p:spPr>
          <a:xfrm>
            <a:off x="6172203"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5DAC9CA4-BA24-C94A-A925-C6955C8BF1CF}"/>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37636445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89BAA-F938-2F4A-9A6F-3BAD8DE04C1D}"/>
              </a:ext>
            </a:extLst>
          </p:cNvPr>
          <p:cNvSpPr>
            <a:spLocks noGrp="1"/>
          </p:cNvSpPr>
          <p:nvPr>
            <p:ph type="title"/>
          </p:nvPr>
        </p:nvSpPr>
        <p:spPr/>
        <p:txBody>
          <a:bodyPr anchor="t" anchorCtr="0"/>
          <a:lstStyle/>
          <a:p>
            <a:r>
              <a:rPr lang="en-US"/>
              <a:t>Click to edit Master title style</a:t>
            </a:r>
          </a:p>
        </p:txBody>
      </p:sp>
      <p:sp>
        <p:nvSpPr>
          <p:cNvPr id="5" name="Slide Number Placeholder 4">
            <a:extLst>
              <a:ext uri="{FF2B5EF4-FFF2-40B4-BE49-F238E27FC236}">
                <a16:creationId xmlns:a16="http://schemas.microsoft.com/office/drawing/2014/main" id="{5033BD69-E9C6-F842-B9E0-92E45C7E1852}"/>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40236011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DEC8AB"/>
          </a:solidFill>
          <a:ln/>
        </p:spPr>
      </p:sp>
      <p:sp>
        <p:nvSpPr>
          <p:cNvPr id="3" name="Shape 1"/>
          <p:cNvSpPr/>
          <p:nvPr/>
        </p:nvSpPr>
        <p:spPr>
          <a:xfrm>
            <a:off x="0" y="0"/>
            <a:ext cx="12192000" cy="6858000"/>
          </a:xfrm>
          <a:prstGeom prst="rect">
            <a:avLst/>
          </a:prstGeom>
          <a:solidFill>
            <a:srgbClr val="FFFFF4">
              <a:alpha val="95000"/>
            </a:srgbClr>
          </a:solidFill>
          <a:ln/>
        </p:spPr>
      </p:sp>
      <p:pic>
        <p:nvPicPr>
          <p:cNvPr id="4" name="Image 0" descr="preencoded.png">
            <a:hlinkClick r:id="rId2"/>
          </p:cNvPr>
          <p:cNvPicPr>
            <a:picLocks noChangeAspect="1"/>
          </p:cNvPicPr>
          <p:nvPr/>
        </p:nvPicPr>
        <p:blipFill>
          <a:blip r:embed="rId3"/>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223426730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Quote">
    <p:bg>
      <p:bgPr>
        <a:solidFill>
          <a:schemeClr val="accent1"/>
        </a:solidFill>
        <a:effectLst/>
      </p:bgPr>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A951AB10-DE50-EE4F-ABA4-905C8AD08418}"/>
              </a:ext>
            </a:extLst>
          </p:cNvPr>
          <p:cNvPicPr>
            <a:picLocks noChangeAspect="1"/>
          </p:cNvPicPr>
          <p:nvPr userDrawn="1"/>
        </p:nvPicPr>
        <p:blipFill rotWithShape="1">
          <a:blip r:embed="rId2">
            <a:alphaModFix amt="10000"/>
          </a:blip>
          <a:srcRect l="3352" r="10161" b="2703"/>
          <a:stretch/>
        </p:blipFill>
        <p:spPr>
          <a:xfrm>
            <a:off x="0" y="0"/>
            <a:ext cx="12192000" cy="6858000"/>
          </a:xfrm>
          <a:prstGeom prst="rect">
            <a:avLst/>
          </a:prstGeom>
          <a:noFill/>
        </p:spPr>
      </p:pic>
      <p:sp>
        <p:nvSpPr>
          <p:cNvPr id="5" name="Slide Number Placeholder 4">
            <a:extLst>
              <a:ext uri="{FF2B5EF4-FFF2-40B4-BE49-F238E27FC236}">
                <a16:creationId xmlns:a16="http://schemas.microsoft.com/office/drawing/2014/main" id="{5033BD69-E9C6-F842-B9E0-92E45C7E1852}"/>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F4C0834C-19B7-1644-BF1B-C60619E10618}"/>
              </a:ext>
            </a:extLst>
          </p:cNvPr>
          <p:cNvSpPr/>
          <p:nvPr/>
        </p:nvSpPr>
        <p:spPr>
          <a:xfrm>
            <a:off x="-148390" y="2272089"/>
            <a:ext cx="12488779" cy="2442410"/>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0" name="Picture 9">
            <a:extLst>
              <a:ext uri="{FF2B5EF4-FFF2-40B4-BE49-F238E27FC236}">
                <a16:creationId xmlns:a16="http://schemas.microsoft.com/office/drawing/2014/main" id="{EC766226-AFBB-0741-BB69-8054759664F3}"/>
              </a:ext>
            </a:extLst>
          </p:cNvPr>
          <p:cNvPicPr>
            <a:picLocks noChangeAspect="1"/>
          </p:cNvPicPr>
          <p:nvPr userDrawn="1"/>
        </p:nvPicPr>
        <p:blipFill>
          <a:blip r:embed="rId3">
            <a:duotone>
              <a:schemeClr val="accent1">
                <a:shade val="45000"/>
                <a:satMod val="135000"/>
              </a:schemeClr>
              <a:prstClr val="white"/>
            </a:duotone>
          </a:blip>
          <a:stretch>
            <a:fillRect/>
          </a:stretch>
        </p:blipFill>
        <p:spPr>
          <a:xfrm>
            <a:off x="414143" y="2528178"/>
            <a:ext cx="1341120" cy="676827"/>
          </a:xfrm>
          <a:prstGeom prst="rect">
            <a:avLst/>
          </a:prstGeom>
        </p:spPr>
      </p:pic>
      <p:pic>
        <p:nvPicPr>
          <p:cNvPr id="12" name="Picture 11">
            <a:extLst>
              <a:ext uri="{FF2B5EF4-FFF2-40B4-BE49-F238E27FC236}">
                <a16:creationId xmlns:a16="http://schemas.microsoft.com/office/drawing/2014/main" id="{9075F957-1E14-1A41-B96D-19BB009FFA11}"/>
              </a:ext>
            </a:extLst>
          </p:cNvPr>
          <p:cNvPicPr>
            <a:picLocks noChangeAspect="1"/>
          </p:cNvPicPr>
          <p:nvPr userDrawn="1"/>
        </p:nvPicPr>
        <p:blipFill>
          <a:blip r:embed="rId4">
            <a:duotone>
              <a:schemeClr val="accent1">
                <a:shade val="45000"/>
                <a:satMod val="135000"/>
              </a:schemeClr>
              <a:prstClr val="white"/>
            </a:duotone>
          </a:blip>
          <a:stretch>
            <a:fillRect/>
          </a:stretch>
        </p:blipFill>
        <p:spPr>
          <a:xfrm>
            <a:off x="10304851" y="3166981"/>
            <a:ext cx="1341120" cy="676827"/>
          </a:xfrm>
          <a:prstGeom prst="rect">
            <a:avLst/>
          </a:prstGeom>
        </p:spPr>
      </p:pic>
      <p:sp>
        <p:nvSpPr>
          <p:cNvPr id="20" name="Rectangle 19">
            <a:extLst>
              <a:ext uri="{FF2B5EF4-FFF2-40B4-BE49-F238E27FC236}">
                <a16:creationId xmlns:a16="http://schemas.microsoft.com/office/drawing/2014/main" id="{2E43D274-EC1E-7A40-8A80-93AC3E60CDD5}"/>
              </a:ext>
            </a:extLst>
          </p:cNvPr>
          <p:cNvSpPr/>
          <p:nvPr userDrawn="1"/>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1" name="Picture 20">
            <a:extLst>
              <a:ext uri="{FF2B5EF4-FFF2-40B4-BE49-F238E27FC236}">
                <a16:creationId xmlns:a16="http://schemas.microsoft.com/office/drawing/2014/main" id="{47CBF099-8991-5D47-9C82-B887A0C3DBBE}"/>
              </a:ext>
            </a:extLst>
          </p:cNvPr>
          <p:cNvPicPr>
            <a:picLocks noChangeAspect="1"/>
          </p:cNvPicPr>
          <p:nvPr userDrawn="1"/>
        </p:nvPicPr>
        <p:blipFill>
          <a:blip r:embed="rId5"/>
          <a:stretch>
            <a:fillRect/>
          </a:stretch>
        </p:blipFill>
        <p:spPr>
          <a:xfrm>
            <a:off x="10503792" y="6121578"/>
            <a:ext cx="1237872" cy="525243"/>
          </a:xfrm>
          <a:prstGeom prst="rect">
            <a:avLst/>
          </a:prstGeom>
        </p:spPr>
      </p:pic>
      <p:sp>
        <p:nvSpPr>
          <p:cNvPr id="3" name="Text Placeholder 2">
            <a:extLst>
              <a:ext uri="{FF2B5EF4-FFF2-40B4-BE49-F238E27FC236}">
                <a16:creationId xmlns:a16="http://schemas.microsoft.com/office/drawing/2014/main" id="{09A4A22A-0173-E944-882A-14E1BCBDFD17}"/>
              </a:ext>
            </a:extLst>
          </p:cNvPr>
          <p:cNvSpPr>
            <a:spLocks noGrp="1"/>
          </p:cNvSpPr>
          <p:nvPr>
            <p:ph type="body" sz="quarter" idx="18"/>
          </p:nvPr>
        </p:nvSpPr>
        <p:spPr>
          <a:xfrm>
            <a:off x="2105560" y="2594920"/>
            <a:ext cx="8024283" cy="1413339"/>
          </a:xfrm>
        </p:spPr>
        <p:txBody>
          <a:bodyPr/>
          <a:lstStyle>
            <a:lvl1pPr marL="0" indent="0">
              <a:buNone/>
              <a:defRPr i="1">
                <a:solidFill>
                  <a:schemeClr val="bg2">
                    <a:lumMod val="50000"/>
                  </a:schemeClr>
                </a:solidFill>
              </a:defRPr>
            </a:lvl1pPr>
          </a:lstStyle>
          <a:p>
            <a:pPr lvl="0"/>
            <a:r>
              <a:rPr lang="en-US"/>
              <a:t>Click to edit Master text styles</a:t>
            </a:r>
          </a:p>
        </p:txBody>
      </p:sp>
      <p:sp>
        <p:nvSpPr>
          <p:cNvPr id="18" name="Text Placeholder 2">
            <a:extLst>
              <a:ext uri="{FF2B5EF4-FFF2-40B4-BE49-F238E27FC236}">
                <a16:creationId xmlns:a16="http://schemas.microsoft.com/office/drawing/2014/main" id="{F63737B0-F9CB-AB46-AB21-391324909086}"/>
              </a:ext>
            </a:extLst>
          </p:cNvPr>
          <p:cNvSpPr>
            <a:spLocks noGrp="1"/>
          </p:cNvSpPr>
          <p:nvPr>
            <p:ph type="body" sz="quarter" idx="19" hasCustomPrompt="1"/>
          </p:nvPr>
        </p:nvSpPr>
        <p:spPr>
          <a:xfrm>
            <a:off x="2105560" y="4168596"/>
            <a:ext cx="8024283" cy="412937"/>
          </a:xfrm>
        </p:spPr>
        <p:txBody>
          <a:bodyPr>
            <a:normAutofit/>
          </a:bodyPr>
          <a:lstStyle>
            <a:lvl1pPr marL="0" indent="0" algn="r">
              <a:buNone/>
              <a:defRPr sz="1800" i="1">
                <a:solidFill>
                  <a:schemeClr val="bg2">
                    <a:lumMod val="50000"/>
                  </a:schemeClr>
                </a:solidFill>
              </a:defRPr>
            </a:lvl1pPr>
          </a:lstStyle>
          <a:p>
            <a:pPr lvl="0"/>
            <a:r>
              <a:rPr lang="en-US"/>
              <a:t>— Byline name here</a:t>
            </a:r>
          </a:p>
        </p:txBody>
      </p:sp>
    </p:spTree>
    <p:extLst>
      <p:ext uri="{BB962C8B-B14F-4D97-AF65-F5344CB8AC3E}">
        <p14:creationId xmlns:p14="http://schemas.microsoft.com/office/powerpoint/2010/main" val="315767331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4819F20-715D-954B-A7DA-F648D52FC946}"/>
              </a:ext>
            </a:extLst>
          </p:cNvPr>
          <p:cNvSpPr>
            <a:spLocks noGrp="1"/>
          </p:cNvSpPr>
          <p:nvPr>
            <p:ph type="sldNum" sz="quarter" idx="10"/>
          </p:nvPr>
        </p:nvSpPr>
        <p:spPr/>
        <p:txBody>
          <a:bodyPr/>
          <a:lstStyle/>
          <a:p>
            <a:fld id="{BAE26A2A-DE5F-EA41-900F-AB5C4F1D9848}" type="slidenum">
              <a:rPr lang="en-US" smtClean="0"/>
              <a:pPr/>
              <a:t>‹#›</a:t>
            </a:fld>
            <a:endParaRPr lang="en-US"/>
          </a:p>
        </p:txBody>
      </p:sp>
    </p:spTree>
    <p:extLst>
      <p:ext uri="{BB962C8B-B14F-4D97-AF65-F5344CB8AC3E}">
        <p14:creationId xmlns:p14="http://schemas.microsoft.com/office/powerpoint/2010/main" val="38785770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C5C14-10A7-3248-A1B3-565034EA5882}"/>
              </a:ext>
            </a:extLst>
          </p:cNvPr>
          <p:cNvSpPr>
            <a:spLocks noGrp="1"/>
          </p:cNvSpPr>
          <p:nvPr>
            <p:ph type="title"/>
          </p:nvPr>
        </p:nvSpPr>
        <p:spPr>
          <a:xfrm>
            <a:off x="401449" y="457200"/>
            <a:ext cx="4370583"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1F83C966-C5BA-054C-A04D-47E740DC46F8}"/>
              </a:ext>
            </a:extLst>
          </p:cNvPr>
          <p:cNvSpPr>
            <a:spLocks noGrp="1"/>
          </p:cNvSpPr>
          <p:nvPr>
            <p:ph idx="1"/>
          </p:nvPr>
        </p:nvSpPr>
        <p:spPr>
          <a:xfrm>
            <a:off x="5183193" y="987433"/>
            <a:ext cx="6559047"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4451A04-4E4F-EC41-849F-83508A892BCC}"/>
              </a:ext>
            </a:extLst>
          </p:cNvPr>
          <p:cNvSpPr>
            <a:spLocks noGrp="1"/>
          </p:cNvSpPr>
          <p:nvPr>
            <p:ph type="body" sz="half" idx="2"/>
          </p:nvPr>
        </p:nvSpPr>
        <p:spPr>
          <a:xfrm>
            <a:off x="401449" y="2297150"/>
            <a:ext cx="4370583" cy="3571837"/>
          </a:xfrm>
        </p:spPr>
        <p:txBody>
          <a:bodyPr/>
          <a:lstStyle>
            <a:lvl1pPr marL="0" indent="0">
              <a:buNone/>
              <a:defRPr sz="12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a:t>Click to edit Master text styles</a:t>
            </a:r>
          </a:p>
        </p:txBody>
      </p:sp>
      <p:sp>
        <p:nvSpPr>
          <p:cNvPr id="8" name="Slide Number Placeholder 7">
            <a:extLst>
              <a:ext uri="{FF2B5EF4-FFF2-40B4-BE49-F238E27FC236}">
                <a16:creationId xmlns:a16="http://schemas.microsoft.com/office/drawing/2014/main" id="{07085FB4-97DB-EA42-A44C-EA7C8D954864}"/>
              </a:ext>
            </a:extLst>
          </p:cNvPr>
          <p:cNvSpPr>
            <a:spLocks noGrp="1"/>
          </p:cNvSpPr>
          <p:nvPr>
            <p:ph type="sldNum" sz="quarter" idx="10"/>
          </p:nvPr>
        </p:nvSpPr>
        <p:spPr/>
        <p:txBody>
          <a:bodyPr/>
          <a:lstStyle/>
          <a:p>
            <a:fld id="{BAE26A2A-DE5F-EA41-900F-AB5C4F1D9848}" type="slidenum">
              <a:rPr lang="en-US" smtClean="0"/>
              <a:pPr/>
              <a:t>‹#›</a:t>
            </a:fld>
            <a:endParaRPr lang="en-US"/>
          </a:p>
        </p:txBody>
      </p:sp>
    </p:spTree>
    <p:extLst>
      <p:ext uri="{BB962C8B-B14F-4D97-AF65-F5344CB8AC3E}">
        <p14:creationId xmlns:p14="http://schemas.microsoft.com/office/powerpoint/2010/main" val="289509707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CFF36-73D1-6641-A81E-6262477727D5}"/>
              </a:ext>
            </a:extLst>
          </p:cNvPr>
          <p:cNvSpPr>
            <a:spLocks noGrp="1"/>
          </p:cNvSpPr>
          <p:nvPr>
            <p:ph type="title"/>
          </p:nvPr>
        </p:nvSpPr>
        <p:spPr>
          <a:xfrm>
            <a:off x="401449" y="457200"/>
            <a:ext cx="4370583" cy="1600200"/>
          </a:xfrm>
        </p:spPr>
        <p:txBody>
          <a:bodyPr anchor="b"/>
          <a:lstStyle>
            <a:lvl1pPr>
              <a:defRPr sz="2400" b="0"/>
            </a:lvl1pPr>
          </a:lstStyle>
          <a:p>
            <a:r>
              <a:rPr lang="en-US"/>
              <a:t>Click to edit Master title style</a:t>
            </a:r>
          </a:p>
        </p:txBody>
      </p:sp>
      <p:sp>
        <p:nvSpPr>
          <p:cNvPr id="3" name="Picture Placeholder 2">
            <a:extLst>
              <a:ext uri="{FF2B5EF4-FFF2-40B4-BE49-F238E27FC236}">
                <a16:creationId xmlns:a16="http://schemas.microsoft.com/office/drawing/2014/main" id="{62CDA541-F771-F44D-B879-91605476BD53}"/>
              </a:ext>
            </a:extLst>
          </p:cNvPr>
          <p:cNvSpPr>
            <a:spLocks noGrp="1"/>
          </p:cNvSpPr>
          <p:nvPr>
            <p:ph type="pic" idx="1"/>
          </p:nvPr>
        </p:nvSpPr>
        <p:spPr>
          <a:xfrm>
            <a:off x="5183193" y="457201"/>
            <a:ext cx="6559047" cy="5403850"/>
          </a:xfrm>
        </p:spPr>
        <p:txBody>
          <a:bodyPr/>
          <a:lstStyle>
            <a:lvl1pPr marL="0" indent="0">
              <a:buNone/>
              <a:defRPr sz="2400"/>
            </a:lvl1pPr>
            <a:lvl2pPr marL="342884" indent="0">
              <a:buNone/>
              <a:defRPr sz="2100"/>
            </a:lvl2pPr>
            <a:lvl3pPr marL="685766" indent="0">
              <a:buNone/>
              <a:defRPr sz="1800"/>
            </a:lvl3pPr>
            <a:lvl4pPr marL="1028649" indent="0">
              <a:buNone/>
              <a:defRPr sz="1500"/>
            </a:lvl4pPr>
            <a:lvl5pPr marL="1371532" indent="0">
              <a:buNone/>
              <a:defRPr sz="1500"/>
            </a:lvl5pPr>
            <a:lvl6pPr marL="1714415" indent="0">
              <a:buNone/>
              <a:defRPr sz="1500"/>
            </a:lvl6pPr>
            <a:lvl7pPr marL="2057297" indent="0">
              <a:buNone/>
              <a:defRPr sz="1500"/>
            </a:lvl7pPr>
            <a:lvl8pPr marL="2400180" indent="0">
              <a:buNone/>
              <a:defRPr sz="1500"/>
            </a:lvl8pPr>
            <a:lvl9pPr marL="2743064"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2E059967-644C-ED41-B6D6-984569C083FB}"/>
              </a:ext>
            </a:extLst>
          </p:cNvPr>
          <p:cNvSpPr>
            <a:spLocks noGrp="1"/>
          </p:cNvSpPr>
          <p:nvPr>
            <p:ph type="body" sz="half" idx="2"/>
          </p:nvPr>
        </p:nvSpPr>
        <p:spPr>
          <a:xfrm>
            <a:off x="401449" y="2196790"/>
            <a:ext cx="4370583" cy="3672197"/>
          </a:xfrm>
        </p:spPr>
        <p:txBody>
          <a:bodyPr/>
          <a:lstStyle>
            <a:lvl1pPr marL="0" indent="0">
              <a:buNone/>
              <a:defRPr sz="12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a:t>Click to edit Master text styles</a:t>
            </a:r>
          </a:p>
        </p:txBody>
      </p:sp>
      <p:sp>
        <p:nvSpPr>
          <p:cNvPr id="8" name="Slide Number Placeholder 7">
            <a:extLst>
              <a:ext uri="{FF2B5EF4-FFF2-40B4-BE49-F238E27FC236}">
                <a16:creationId xmlns:a16="http://schemas.microsoft.com/office/drawing/2014/main" id="{8D260F6B-8180-044B-AA16-163F69841E0A}"/>
              </a:ext>
            </a:extLst>
          </p:cNvPr>
          <p:cNvSpPr>
            <a:spLocks noGrp="1"/>
          </p:cNvSpPr>
          <p:nvPr>
            <p:ph type="sldNum" sz="quarter" idx="10"/>
          </p:nvPr>
        </p:nvSpPr>
        <p:spPr/>
        <p:txBody>
          <a:bodyPr/>
          <a:lstStyle/>
          <a:p>
            <a:fld id="{BAE26A2A-DE5F-EA41-900F-AB5C4F1D9848}" type="slidenum">
              <a:rPr lang="en-US" smtClean="0"/>
              <a:pPr/>
              <a:t>‹#›</a:t>
            </a:fld>
            <a:endParaRPr lang="en-US"/>
          </a:p>
        </p:txBody>
      </p:sp>
    </p:spTree>
    <p:extLst>
      <p:ext uri="{BB962C8B-B14F-4D97-AF65-F5344CB8AC3E}">
        <p14:creationId xmlns:p14="http://schemas.microsoft.com/office/powerpoint/2010/main" val="171224822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B938B-7693-F94C-81EC-A5C63FEF644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EC0CC60-8C9A-8E41-AF8B-DC464432DD7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27F1513C-2717-C04F-8A33-1E9ED43E88CC}"/>
              </a:ext>
            </a:extLst>
          </p:cNvPr>
          <p:cNvSpPr>
            <a:spLocks noGrp="1"/>
          </p:cNvSpPr>
          <p:nvPr>
            <p:ph type="sldNum" sz="quarter" idx="10"/>
          </p:nvPr>
        </p:nvSpPr>
        <p:spPr/>
        <p:txBody>
          <a:bodyPr/>
          <a:lstStyle/>
          <a:p>
            <a:fld id="{BAE26A2A-DE5F-EA41-900F-AB5C4F1D9848}" type="slidenum">
              <a:rPr lang="en-US" smtClean="0"/>
              <a:pPr/>
              <a:t>‹#›</a:t>
            </a:fld>
            <a:endParaRPr lang="en-US"/>
          </a:p>
        </p:txBody>
      </p:sp>
    </p:spTree>
    <p:extLst>
      <p:ext uri="{BB962C8B-B14F-4D97-AF65-F5344CB8AC3E}">
        <p14:creationId xmlns:p14="http://schemas.microsoft.com/office/powerpoint/2010/main" val="112650711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0005B88-98D7-3C4B-B641-ECB9CD92F207}"/>
              </a:ext>
            </a:extLst>
          </p:cNvPr>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D5A3750-6B5A-6142-91A4-2B5F84A917D7}"/>
              </a:ext>
            </a:extLst>
          </p:cNvPr>
          <p:cNvSpPr>
            <a:spLocks noGrp="1"/>
          </p:cNvSpPr>
          <p:nvPr>
            <p:ph type="body" orient="vert" idx="1"/>
          </p:nvPr>
        </p:nvSpPr>
        <p:spPr>
          <a:xfrm>
            <a:off x="838203"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17A57C02-0215-EB4B-A12C-47CF99ADD686}"/>
              </a:ext>
            </a:extLst>
          </p:cNvPr>
          <p:cNvSpPr>
            <a:spLocks noGrp="1"/>
          </p:cNvSpPr>
          <p:nvPr>
            <p:ph type="sldNum" sz="quarter" idx="10"/>
          </p:nvPr>
        </p:nvSpPr>
        <p:spPr/>
        <p:txBody>
          <a:bodyPr/>
          <a:lstStyle/>
          <a:p>
            <a:fld id="{BAE26A2A-DE5F-EA41-900F-AB5C4F1D9848}" type="slidenum">
              <a:rPr lang="en-US" smtClean="0"/>
              <a:pPr/>
              <a:t>‹#›</a:t>
            </a:fld>
            <a:endParaRPr lang="en-US"/>
          </a:p>
        </p:txBody>
      </p:sp>
    </p:spTree>
    <p:extLst>
      <p:ext uri="{BB962C8B-B14F-4D97-AF65-F5344CB8AC3E}">
        <p14:creationId xmlns:p14="http://schemas.microsoft.com/office/powerpoint/2010/main" val="110431235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accent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9DDAEE1-CDFA-9A4E-AE90-013CF714D5AE}"/>
              </a:ext>
            </a:extLst>
          </p:cNvPr>
          <p:cNvPicPr>
            <a:picLocks noChangeAspect="1"/>
          </p:cNvPicPr>
          <p:nvPr userDrawn="1"/>
        </p:nvPicPr>
        <p:blipFill rotWithShape="1">
          <a:blip r:embed="rId2">
            <a:alphaModFix amt="10000"/>
            <a:extLst>
              <a:ext uri="{BEBA8EAE-BF5A-486C-A8C5-ECC9F3942E4B}">
                <a14:imgProps xmlns:a14="http://schemas.microsoft.com/office/drawing/2010/main">
                  <a14:imgLayer>
                    <a14:imgEffect>
                      <a14:saturation sat="0"/>
                    </a14:imgEffect>
                  </a14:imgLayer>
                </a14:imgProps>
              </a:ext>
            </a:extLst>
          </a:blip>
          <a:srcRect l="3352" r="10161" b="2703"/>
          <a:stretch/>
        </p:blipFill>
        <p:spPr>
          <a:xfrm>
            <a:off x="0" y="0"/>
            <a:ext cx="12192000" cy="6858000"/>
          </a:xfrm>
          <a:prstGeom prst="rect">
            <a:avLst/>
          </a:prstGeom>
          <a:noFill/>
        </p:spPr>
      </p:pic>
      <p:sp>
        <p:nvSpPr>
          <p:cNvPr id="3" name="Subtitle 2">
            <a:extLst>
              <a:ext uri="{FF2B5EF4-FFF2-40B4-BE49-F238E27FC236}">
                <a16:creationId xmlns:a16="http://schemas.microsoft.com/office/drawing/2014/main" id="{15E7EC74-D20B-574D-AB10-A4B7B90B2B2B}"/>
              </a:ext>
            </a:extLst>
          </p:cNvPr>
          <p:cNvSpPr>
            <a:spLocks noGrp="1"/>
          </p:cNvSpPr>
          <p:nvPr>
            <p:ph type="subTitle" idx="1" hasCustomPrompt="1"/>
          </p:nvPr>
        </p:nvSpPr>
        <p:spPr>
          <a:xfrm>
            <a:off x="3853079" y="3429000"/>
            <a:ext cx="4485843" cy="433965"/>
          </a:xfrm>
          <a:solidFill>
            <a:schemeClr val="accent6"/>
          </a:solidFill>
        </p:spPr>
        <p:txBody>
          <a:bodyPr wrap="none" lIns="182880" tIns="91440" rIns="182880" bIns="91440" anchor="ctr">
            <a:spAutoFit/>
          </a:bodyPr>
          <a:lstStyle>
            <a:lvl1pPr marL="0" indent="0" algn="ctr">
              <a:buNone/>
              <a:defRPr sz="1800">
                <a:solidFill>
                  <a:schemeClr val="bg1"/>
                </a:solidFill>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a:t>Click to add presenter name and/or date</a:t>
            </a:r>
          </a:p>
        </p:txBody>
      </p:sp>
      <p:sp>
        <p:nvSpPr>
          <p:cNvPr id="10" name="Rectangle 9">
            <a:extLst>
              <a:ext uri="{FF2B5EF4-FFF2-40B4-BE49-F238E27FC236}">
                <a16:creationId xmlns:a16="http://schemas.microsoft.com/office/drawing/2014/main" id="{6B747056-D864-9943-B945-CBDEC0DBFA18}"/>
              </a:ext>
            </a:extLst>
          </p:cNvPr>
          <p:cNvSpPr/>
          <p:nvPr/>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288F970F-174A-0945-9DD1-1083D5D2E6D8}"/>
              </a:ext>
            </a:extLst>
          </p:cNvPr>
          <p:cNvSpPr/>
          <p:nvPr userDrawn="1"/>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4" name="Picture 13">
            <a:extLst>
              <a:ext uri="{FF2B5EF4-FFF2-40B4-BE49-F238E27FC236}">
                <a16:creationId xmlns:a16="http://schemas.microsoft.com/office/drawing/2014/main" id="{A376F39E-EEE3-3F43-8CBF-063708FDDF9B}"/>
              </a:ext>
            </a:extLst>
          </p:cNvPr>
          <p:cNvPicPr>
            <a:picLocks noChangeAspect="1"/>
          </p:cNvPicPr>
          <p:nvPr userDrawn="1"/>
        </p:nvPicPr>
        <p:blipFill>
          <a:blip r:embed="rId3"/>
          <a:stretch>
            <a:fillRect/>
          </a:stretch>
        </p:blipFill>
        <p:spPr>
          <a:xfrm>
            <a:off x="4942335" y="5312818"/>
            <a:ext cx="2317864" cy="983497"/>
          </a:xfrm>
          <a:prstGeom prst="rect">
            <a:avLst/>
          </a:prstGeom>
        </p:spPr>
      </p:pic>
      <p:sp>
        <p:nvSpPr>
          <p:cNvPr id="4" name="Text Placeholder 3">
            <a:extLst>
              <a:ext uri="{FF2B5EF4-FFF2-40B4-BE49-F238E27FC236}">
                <a16:creationId xmlns:a16="http://schemas.microsoft.com/office/drawing/2014/main" id="{896E5C3F-8D26-E84F-B390-3C5ADC75341C}"/>
              </a:ext>
            </a:extLst>
          </p:cNvPr>
          <p:cNvSpPr>
            <a:spLocks noGrp="1"/>
          </p:cNvSpPr>
          <p:nvPr>
            <p:ph type="body" sz="quarter" idx="10" hasCustomPrompt="1"/>
          </p:nvPr>
        </p:nvSpPr>
        <p:spPr>
          <a:xfrm>
            <a:off x="656167" y="1349461"/>
            <a:ext cx="10879667" cy="1744980"/>
          </a:xfrm>
        </p:spPr>
        <p:txBody>
          <a:bodyPr lIns="0" tIns="0" rIns="0" bIns="0" anchor="b" anchorCtr="0">
            <a:normAutofit/>
          </a:bodyPr>
          <a:lstStyle>
            <a:lvl1pPr marL="0" indent="0" algn="ctr">
              <a:buNone/>
              <a:defRPr sz="5200" b="1">
                <a:solidFill>
                  <a:schemeClr val="bg1"/>
                </a:solidFill>
                <a:latin typeface="Rockwell" panose="02060603020205020403" pitchFamily="18" charset="77"/>
              </a:defRPr>
            </a:lvl1pPr>
          </a:lstStyle>
          <a:p>
            <a:pPr lvl="0"/>
            <a:r>
              <a:rPr lang="en-US"/>
              <a:t>Edit Title</a:t>
            </a:r>
          </a:p>
        </p:txBody>
      </p:sp>
    </p:spTree>
    <p:extLst>
      <p:ext uri="{BB962C8B-B14F-4D97-AF65-F5344CB8AC3E}">
        <p14:creationId xmlns:p14="http://schemas.microsoft.com/office/powerpoint/2010/main" val="102410389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p:txBody>
          <a:bodyPr lIns="0" tIns="0" rIns="0" bIns="0" anchor="t" anchorCtr="0"/>
          <a:lstStyle/>
          <a:p>
            <a:r>
              <a:rPr lang="en-US"/>
              <a:t>Click to edit Master title style</a:t>
            </a:r>
          </a:p>
        </p:txBody>
      </p:sp>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p:txBody>
          <a:bodyPr/>
          <a:lstStyle>
            <a:lvl1pPr>
              <a:buClr>
                <a:schemeClr val="bg2">
                  <a:lumMod val="75000"/>
                </a:schemeClr>
              </a:buClr>
              <a:defRPr/>
            </a:lvl1pPr>
            <a:lvl2pPr>
              <a:buClr>
                <a:schemeClr val="bg2">
                  <a:lumMod val="75000"/>
                </a:schemeClr>
              </a:buClr>
              <a:defRPr/>
            </a:lvl2pPr>
            <a:lvl3pPr>
              <a:buClr>
                <a:schemeClr val="bg2">
                  <a:lumMod val="75000"/>
                </a:schemeClr>
              </a:buClr>
              <a:defRPr/>
            </a:lvl3pPr>
            <a:lvl4pPr>
              <a:buClr>
                <a:schemeClr val="bg2">
                  <a:lumMod val="75000"/>
                </a:schemeClr>
              </a:buClr>
              <a:defRPr/>
            </a:lvl4pPr>
            <a:lvl5pPr>
              <a:buClr>
                <a:schemeClr val="bg2">
                  <a:lumMod val="75000"/>
                </a:schemeClr>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154036023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and Content vers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401445" y="1664044"/>
            <a:ext cx="5903247" cy="1795849"/>
          </a:xfrm>
        </p:spPr>
        <p:txBody>
          <a:bodyPr lIns="0" tIns="0" rIns="0" bIns="0" anchor="b" anchorCtr="0"/>
          <a:lstStyle/>
          <a:p>
            <a:r>
              <a:rPr lang="en-US"/>
              <a:t>Click to edit Master title style</a:t>
            </a:r>
          </a:p>
        </p:txBody>
      </p:sp>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401445" y="3616411"/>
            <a:ext cx="5903247" cy="2257526"/>
          </a:xfrm>
        </p:spPr>
        <p:txBody>
          <a:bodyPr/>
          <a:lstStyle>
            <a:lvl1pPr>
              <a:buClr>
                <a:schemeClr val="bg2">
                  <a:lumMod val="75000"/>
                </a:schemeClr>
              </a:buClr>
              <a:defRPr sz="1800"/>
            </a:lvl1pPr>
            <a:lvl2pPr>
              <a:buClr>
                <a:schemeClr val="bg2">
                  <a:lumMod val="75000"/>
                </a:schemeClr>
              </a:buClr>
              <a:defRPr sz="1600"/>
            </a:lvl2pPr>
            <a:lvl3pPr>
              <a:buClr>
                <a:schemeClr val="bg2">
                  <a:lumMod val="75000"/>
                </a:schemeClr>
              </a:buClr>
              <a:defRPr sz="1400"/>
            </a:lvl3pPr>
            <a:lvl4pPr>
              <a:buClr>
                <a:schemeClr val="bg2">
                  <a:lumMod val="75000"/>
                </a:schemeClr>
              </a:buClr>
              <a:defRPr sz="1200"/>
            </a:lvl4pPr>
            <a:lvl5pPr>
              <a:buClr>
                <a:schemeClr val="bg2">
                  <a:lumMod val="75000"/>
                </a:schemeClr>
              </a:buClr>
              <a:defRPr sz="105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Rectangle 4">
            <a:extLst>
              <a:ext uri="{FF2B5EF4-FFF2-40B4-BE49-F238E27FC236}">
                <a16:creationId xmlns:a16="http://schemas.microsoft.com/office/drawing/2014/main" id="{569E90F1-F78F-6C40-9DD0-0163D4E74E61}"/>
              </a:ext>
            </a:extLst>
          </p:cNvPr>
          <p:cNvSpPr/>
          <p:nvPr userDrawn="1"/>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7" name="Picture 6">
            <a:extLst>
              <a:ext uri="{FF2B5EF4-FFF2-40B4-BE49-F238E27FC236}">
                <a16:creationId xmlns:a16="http://schemas.microsoft.com/office/drawing/2014/main" id="{1646C680-EDAA-7A4E-8BDB-CA36B0DBED7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39047" y="6116267"/>
            <a:ext cx="1265644" cy="548640"/>
          </a:xfrm>
          <a:prstGeom prst="rect">
            <a:avLst/>
          </a:prstGeom>
        </p:spPr>
      </p:pic>
      <p:sp>
        <p:nvSpPr>
          <p:cNvPr id="9" name="Picture Placeholder 8">
            <a:extLst>
              <a:ext uri="{FF2B5EF4-FFF2-40B4-BE49-F238E27FC236}">
                <a16:creationId xmlns:a16="http://schemas.microsoft.com/office/drawing/2014/main" id="{14E9C37E-375D-084B-8919-69CEFD2B7E04}"/>
              </a:ext>
            </a:extLst>
          </p:cNvPr>
          <p:cNvSpPr>
            <a:spLocks noGrp="1"/>
          </p:cNvSpPr>
          <p:nvPr>
            <p:ph type="pic" sz="quarter" idx="11"/>
          </p:nvPr>
        </p:nvSpPr>
        <p:spPr>
          <a:xfrm>
            <a:off x="6724654" y="230188"/>
            <a:ext cx="5467351" cy="6627813"/>
          </a:xfrm>
          <a:solidFill>
            <a:schemeClr val="bg1">
              <a:lumMod val="85000"/>
            </a:schemeClr>
          </a:solidFill>
        </p:spPr>
        <p:txBody>
          <a:bodyPr/>
          <a:lstStyle/>
          <a:p>
            <a:r>
              <a:rPr lang="en-US"/>
              <a:t>Click icon to add picture</a:t>
            </a:r>
          </a:p>
        </p:txBody>
      </p:sp>
    </p:spTree>
    <p:extLst>
      <p:ext uri="{BB962C8B-B14F-4D97-AF65-F5344CB8AC3E}">
        <p14:creationId xmlns:p14="http://schemas.microsoft.com/office/powerpoint/2010/main" val="422562725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Graphic Text Lower Thir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401444" y="525109"/>
            <a:ext cx="11351941" cy="1060631"/>
          </a:xfrm>
        </p:spPr>
        <p:txBody>
          <a:bodyPr lIns="0" tIns="0" rIns="0" bIns="0" anchor="t" anchorCtr="0"/>
          <a:lstStyle/>
          <a:p>
            <a:r>
              <a:rPr lang="en-US"/>
              <a:t>Click to edit Master title style</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Content Placeholder 4">
            <a:extLst>
              <a:ext uri="{FF2B5EF4-FFF2-40B4-BE49-F238E27FC236}">
                <a16:creationId xmlns:a16="http://schemas.microsoft.com/office/drawing/2014/main" id="{22CE39FC-8FAD-AA43-9C92-A75071E75418}"/>
              </a:ext>
            </a:extLst>
          </p:cNvPr>
          <p:cNvSpPr>
            <a:spLocks noGrp="1"/>
          </p:cNvSpPr>
          <p:nvPr>
            <p:ph sz="quarter" idx="13" hasCustomPrompt="1"/>
          </p:nvPr>
        </p:nvSpPr>
        <p:spPr>
          <a:xfrm>
            <a:off x="401639" y="1690689"/>
            <a:ext cx="11352212" cy="2707692"/>
          </a:xfrm>
        </p:spPr>
        <p:txBody>
          <a:bodyPr/>
          <a:lstStyle/>
          <a:p>
            <a:pPr lvl="0"/>
            <a:r>
              <a:rPr lang="en-US"/>
              <a:t>Graphic or Graphs</a:t>
            </a:r>
          </a:p>
        </p:txBody>
      </p:sp>
      <p:sp>
        <p:nvSpPr>
          <p:cNvPr id="7" name="Rectangle 6">
            <a:extLst>
              <a:ext uri="{FF2B5EF4-FFF2-40B4-BE49-F238E27FC236}">
                <a16:creationId xmlns:a16="http://schemas.microsoft.com/office/drawing/2014/main" id="{98D02AAE-D1A2-4A47-84E5-FCA6A267D3FC}"/>
              </a:ext>
            </a:extLst>
          </p:cNvPr>
          <p:cNvSpPr/>
          <p:nvPr/>
        </p:nvSpPr>
        <p:spPr>
          <a:xfrm>
            <a:off x="-231493" y="4503346"/>
            <a:ext cx="12616405" cy="1342663"/>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ext Placeholder 8">
            <a:extLst>
              <a:ext uri="{FF2B5EF4-FFF2-40B4-BE49-F238E27FC236}">
                <a16:creationId xmlns:a16="http://schemas.microsoft.com/office/drawing/2014/main" id="{5223B582-68D5-1442-90AE-81446A66CC3E}"/>
              </a:ext>
            </a:extLst>
          </p:cNvPr>
          <p:cNvSpPr>
            <a:spLocks noGrp="1"/>
          </p:cNvSpPr>
          <p:nvPr>
            <p:ph type="body" sz="quarter" idx="14" hasCustomPrompt="1"/>
          </p:nvPr>
        </p:nvSpPr>
        <p:spPr>
          <a:xfrm>
            <a:off x="401445" y="4652971"/>
            <a:ext cx="3418203" cy="1100137"/>
          </a:xfrm>
        </p:spPr>
        <p:txBody>
          <a:bodyPr>
            <a:normAutofit/>
          </a:bodyPr>
          <a:lstStyle>
            <a:lvl1pPr marL="0" indent="0" algn="r">
              <a:buNone/>
              <a:defRPr sz="2400" b="1"/>
            </a:lvl1pPr>
            <a:lvl2pPr marL="342884" indent="0">
              <a:buNone/>
              <a:defRPr/>
            </a:lvl2pPr>
            <a:lvl3pPr marL="685766" indent="0">
              <a:buNone/>
              <a:defRPr/>
            </a:lvl3pPr>
            <a:lvl4pPr marL="1028649" indent="0">
              <a:buNone/>
              <a:defRPr/>
            </a:lvl4pPr>
            <a:lvl5pPr marL="1371532" indent="0">
              <a:buNone/>
              <a:defRPr/>
            </a:lvl5pPr>
          </a:lstStyle>
          <a:p>
            <a:pPr lvl="0"/>
            <a:r>
              <a:rPr lang="en-US"/>
              <a:t>Edit This </a:t>
            </a:r>
            <a:r>
              <a:rPr lang="en-US" err="1"/>
              <a:t>Subheader</a:t>
            </a:r>
            <a:r>
              <a:rPr lang="en-US"/>
              <a:t> Text</a:t>
            </a:r>
          </a:p>
        </p:txBody>
      </p:sp>
      <p:cxnSp>
        <p:nvCxnSpPr>
          <p:cNvPr id="11" name="Straight Connector 10">
            <a:extLst>
              <a:ext uri="{FF2B5EF4-FFF2-40B4-BE49-F238E27FC236}">
                <a16:creationId xmlns:a16="http://schemas.microsoft.com/office/drawing/2014/main" id="{816E6D12-0BCB-1F42-BE91-DFAC882E9606}"/>
              </a:ext>
            </a:extLst>
          </p:cNvPr>
          <p:cNvCxnSpPr/>
          <p:nvPr/>
        </p:nvCxnSpPr>
        <p:spPr>
          <a:xfrm>
            <a:off x="4027991" y="4652971"/>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3" name="Text Placeholder 12">
            <a:extLst>
              <a:ext uri="{FF2B5EF4-FFF2-40B4-BE49-F238E27FC236}">
                <a16:creationId xmlns:a16="http://schemas.microsoft.com/office/drawing/2014/main" id="{9B2283F8-1BE1-B348-BFF3-258F230C6D75}"/>
              </a:ext>
            </a:extLst>
          </p:cNvPr>
          <p:cNvSpPr>
            <a:spLocks noGrp="1"/>
          </p:cNvSpPr>
          <p:nvPr>
            <p:ph type="body" sz="quarter" idx="15"/>
          </p:nvPr>
        </p:nvSpPr>
        <p:spPr>
          <a:xfrm>
            <a:off x="4236335" y="4652971"/>
            <a:ext cx="7517516" cy="1100137"/>
          </a:xfrm>
        </p:spPr>
        <p:txBody>
          <a:bodyPr>
            <a:normAutofit/>
          </a:bodyPr>
          <a:lstStyle>
            <a:lvl1pPr marL="0" indent="0">
              <a:buNone/>
              <a:defRPr sz="1800"/>
            </a:lvl1pPr>
            <a:lvl2pPr marL="342884" indent="0">
              <a:buNone/>
              <a:defRPr/>
            </a:lvl2pPr>
            <a:lvl3pPr marL="685766" indent="0">
              <a:buNone/>
              <a:defRPr/>
            </a:lvl3pPr>
            <a:lvl4pPr marL="1028649" indent="0">
              <a:buNone/>
              <a:defRPr/>
            </a:lvl4pPr>
            <a:lvl5pPr marL="1371532" indent="0">
              <a:buNone/>
              <a:defRPr/>
            </a:lvl5pPr>
          </a:lstStyle>
          <a:p>
            <a:pPr lvl="0"/>
            <a:r>
              <a:rPr lang="en-US"/>
              <a:t>Edit Master text styles</a:t>
            </a:r>
          </a:p>
        </p:txBody>
      </p:sp>
      <p:cxnSp>
        <p:nvCxnSpPr>
          <p:cNvPr id="12" name="Straight Connector 11">
            <a:extLst>
              <a:ext uri="{FF2B5EF4-FFF2-40B4-BE49-F238E27FC236}">
                <a16:creationId xmlns:a16="http://schemas.microsoft.com/office/drawing/2014/main" id="{FC6E283D-CD05-2A46-A323-E49A33ABE084}"/>
              </a:ext>
            </a:extLst>
          </p:cNvPr>
          <p:cNvCxnSpPr/>
          <p:nvPr userDrawn="1"/>
        </p:nvCxnSpPr>
        <p:spPr>
          <a:xfrm>
            <a:off x="4027991" y="4652971"/>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4567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DEC8AB"/>
          </a:solidFill>
          <a:ln/>
        </p:spPr>
      </p:sp>
      <p:sp>
        <p:nvSpPr>
          <p:cNvPr id="3" name="Shape 1"/>
          <p:cNvSpPr/>
          <p:nvPr/>
        </p:nvSpPr>
        <p:spPr>
          <a:xfrm>
            <a:off x="0" y="0"/>
            <a:ext cx="12192000" cy="6858000"/>
          </a:xfrm>
          <a:prstGeom prst="rect">
            <a:avLst/>
          </a:prstGeom>
          <a:solidFill>
            <a:srgbClr val="FFFFF4">
              <a:alpha val="95000"/>
            </a:srgbClr>
          </a:solidFill>
          <a:ln/>
        </p:spPr>
      </p:sp>
      <p:pic>
        <p:nvPicPr>
          <p:cNvPr id="4" name="Image 0" descr="preencoded.png">
            <a:hlinkClick r:id="rId2"/>
          </p:cNvPr>
          <p:cNvPicPr>
            <a:picLocks noChangeAspect="1"/>
          </p:cNvPicPr>
          <p:nvPr/>
        </p:nvPicPr>
        <p:blipFill>
          <a:blip r:embed="rId3"/>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182848615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Title and Content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401444" y="525109"/>
            <a:ext cx="11351941" cy="1165587"/>
          </a:xfrm>
        </p:spPr>
        <p:txBody>
          <a:bodyPr lIns="0" tIns="0" rIns="0" bIns="0" anchor="t" anchorCtr="0"/>
          <a:lstStyle>
            <a:lvl1pPr>
              <a:defRPr>
                <a:latin typeface="Rockwell" panose="02060603020205020403" pitchFamily="18" charset="77"/>
              </a:defRPr>
            </a:lvl1pPr>
          </a:lstStyle>
          <a:p>
            <a:r>
              <a:rPr lang="en-US"/>
              <a:t>Click to edit Master title style</a:t>
            </a:r>
          </a:p>
        </p:txBody>
      </p:sp>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401447" y="3178106"/>
            <a:ext cx="3501484" cy="2695839"/>
          </a:xfrm>
        </p:spPr>
        <p:txBody>
          <a:bodyPr/>
          <a:lstStyle>
            <a:lvl1pPr marL="0" indent="0" algn="ctr">
              <a:buNone/>
              <a:defRPr sz="1800"/>
            </a:lvl1pPr>
            <a:lvl2pPr>
              <a:defRPr sz="1500"/>
            </a:lvl2pPr>
            <a:lvl3pPr>
              <a:defRPr sz="1350"/>
            </a:lvl3pPr>
          </a:lstStyle>
          <a:p>
            <a:pPr lvl="0"/>
            <a:r>
              <a:rPr lang="en-US"/>
              <a:t>Edit Master text styles</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401637" y="1784357"/>
            <a:ext cx="3501291" cy="1293387"/>
          </a:xfrm>
        </p:spPr>
        <p:txBody>
          <a:bodyPr/>
          <a:lstStyle/>
          <a:p>
            <a:r>
              <a:rPr lang="en-US"/>
              <a:t>Click icon to add picture</a:t>
            </a:r>
          </a:p>
        </p:txBody>
      </p:sp>
      <p:sp>
        <p:nvSpPr>
          <p:cNvPr id="7" name="Content Placeholder 2">
            <a:extLst>
              <a:ext uri="{FF2B5EF4-FFF2-40B4-BE49-F238E27FC236}">
                <a16:creationId xmlns:a16="http://schemas.microsoft.com/office/drawing/2014/main" id="{BAB2A2BC-9AAE-0240-9F33-9E8FB40195D9}"/>
              </a:ext>
            </a:extLst>
          </p:cNvPr>
          <p:cNvSpPr>
            <a:spLocks noGrp="1"/>
          </p:cNvSpPr>
          <p:nvPr>
            <p:ph idx="14"/>
          </p:nvPr>
        </p:nvSpPr>
        <p:spPr>
          <a:xfrm>
            <a:off x="4326675" y="3178106"/>
            <a:ext cx="3501484" cy="2695839"/>
          </a:xfrm>
        </p:spPr>
        <p:txBody>
          <a:bodyPr/>
          <a:lstStyle>
            <a:lvl1pPr marL="0" indent="0" algn="ctr">
              <a:buNone/>
              <a:defRPr sz="1800"/>
            </a:lvl1pPr>
            <a:lvl2pPr>
              <a:defRPr sz="1500"/>
            </a:lvl2pPr>
            <a:lvl3pPr>
              <a:defRPr sz="1350"/>
            </a:lvl3pPr>
          </a:lstStyle>
          <a:p>
            <a:pPr lvl="0"/>
            <a:r>
              <a:rPr lang="en-US"/>
              <a:t>Edit Master text styles</a:t>
            </a:r>
          </a:p>
          <a:p>
            <a:pPr lvl="1"/>
            <a:r>
              <a:rPr lang="en-US"/>
              <a:t>Second level</a:t>
            </a:r>
          </a:p>
          <a:p>
            <a:pPr lvl="2"/>
            <a:r>
              <a:rPr lang="en-US"/>
              <a:t>Third level</a:t>
            </a:r>
          </a:p>
        </p:txBody>
      </p:sp>
      <p:sp>
        <p:nvSpPr>
          <p:cNvPr id="8" name="Picture Placeholder 4">
            <a:extLst>
              <a:ext uri="{FF2B5EF4-FFF2-40B4-BE49-F238E27FC236}">
                <a16:creationId xmlns:a16="http://schemas.microsoft.com/office/drawing/2014/main" id="{BD6159D2-B4F3-FB41-B17E-8F593A0A900B}"/>
              </a:ext>
            </a:extLst>
          </p:cNvPr>
          <p:cNvSpPr>
            <a:spLocks noGrp="1"/>
          </p:cNvSpPr>
          <p:nvPr>
            <p:ph type="pic" sz="quarter" idx="15"/>
          </p:nvPr>
        </p:nvSpPr>
        <p:spPr>
          <a:xfrm>
            <a:off x="4326675" y="1784357"/>
            <a:ext cx="3501484" cy="1293387"/>
          </a:xfrm>
        </p:spPr>
        <p:txBody>
          <a:bodyPr/>
          <a:lstStyle/>
          <a:p>
            <a:r>
              <a:rPr lang="en-US"/>
              <a:t>Click icon to add picture</a:t>
            </a:r>
          </a:p>
        </p:txBody>
      </p:sp>
      <p:sp>
        <p:nvSpPr>
          <p:cNvPr id="9" name="Content Placeholder 2">
            <a:extLst>
              <a:ext uri="{FF2B5EF4-FFF2-40B4-BE49-F238E27FC236}">
                <a16:creationId xmlns:a16="http://schemas.microsoft.com/office/drawing/2014/main" id="{34F96123-4B08-C44F-A786-C18685207405}"/>
              </a:ext>
            </a:extLst>
          </p:cNvPr>
          <p:cNvSpPr>
            <a:spLocks noGrp="1"/>
          </p:cNvSpPr>
          <p:nvPr>
            <p:ph idx="16"/>
          </p:nvPr>
        </p:nvSpPr>
        <p:spPr>
          <a:xfrm>
            <a:off x="8251903" y="3178106"/>
            <a:ext cx="3501484" cy="2695839"/>
          </a:xfrm>
        </p:spPr>
        <p:txBody>
          <a:bodyPr/>
          <a:lstStyle>
            <a:lvl1pPr marL="0" indent="0" algn="ctr">
              <a:buNone/>
              <a:defRPr sz="1800"/>
            </a:lvl1pPr>
            <a:lvl2pPr>
              <a:defRPr sz="1500"/>
            </a:lvl2pPr>
            <a:lvl3pPr>
              <a:defRPr sz="1350"/>
            </a:lvl3pPr>
          </a:lstStyle>
          <a:p>
            <a:pPr lvl="0"/>
            <a:r>
              <a:rPr lang="en-US"/>
              <a:t>Edit Master text styles</a:t>
            </a:r>
          </a:p>
          <a:p>
            <a:pPr lvl="1"/>
            <a:r>
              <a:rPr lang="en-US"/>
              <a:t>Second level</a:t>
            </a:r>
          </a:p>
          <a:p>
            <a:pPr lvl="2"/>
            <a:r>
              <a:rPr lang="en-US"/>
              <a:t>Third level</a:t>
            </a:r>
          </a:p>
        </p:txBody>
      </p:sp>
      <p:sp>
        <p:nvSpPr>
          <p:cNvPr id="10" name="Picture Placeholder 4">
            <a:extLst>
              <a:ext uri="{FF2B5EF4-FFF2-40B4-BE49-F238E27FC236}">
                <a16:creationId xmlns:a16="http://schemas.microsoft.com/office/drawing/2014/main" id="{DD4E196C-3A50-3C4A-9A5E-1ECF0F233CF0}"/>
              </a:ext>
            </a:extLst>
          </p:cNvPr>
          <p:cNvSpPr>
            <a:spLocks noGrp="1"/>
          </p:cNvSpPr>
          <p:nvPr>
            <p:ph type="pic" sz="quarter" idx="17"/>
          </p:nvPr>
        </p:nvSpPr>
        <p:spPr>
          <a:xfrm>
            <a:off x="8251903" y="1784357"/>
            <a:ext cx="3501484" cy="1293387"/>
          </a:xfrm>
        </p:spPr>
        <p:txBody>
          <a:bodyPr/>
          <a:lstStyle/>
          <a:p>
            <a:r>
              <a:rPr lang="en-US"/>
              <a:t>Click icon to add picture</a:t>
            </a:r>
          </a:p>
        </p:txBody>
      </p:sp>
    </p:spTree>
    <p:extLst>
      <p:ext uri="{BB962C8B-B14F-4D97-AF65-F5344CB8AC3E}">
        <p14:creationId xmlns:p14="http://schemas.microsoft.com/office/powerpoint/2010/main" val="43345031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Infographic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401444" y="525101"/>
            <a:ext cx="11351941" cy="814109"/>
          </a:xfrm>
        </p:spPr>
        <p:txBody>
          <a:bodyPr lIns="0" tIns="0" rIns="0" bIns="0" anchor="t" anchorCtr="0"/>
          <a:lstStyle/>
          <a:p>
            <a:r>
              <a:rPr lang="en-US"/>
              <a:t>Click to edit Master title style</a:t>
            </a:r>
          </a:p>
        </p:txBody>
      </p:sp>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401449" y="1622308"/>
            <a:ext cx="3649695" cy="1983429"/>
          </a:xfrm>
          <a:solidFill>
            <a:schemeClr val="accent4"/>
          </a:solidFill>
        </p:spPr>
        <p:txBody>
          <a:bodyPr lIns="228600" tIns="1005840" rIns="228600"/>
          <a:lstStyle>
            <a:lvl1pPr marL="0" indent="0" algn="ctr">
              <a:buNone/>
              <a:defRPr/>
            </a:lvl1pPr>
          </a:lstStyle>
          <a:p>
            <a:pPr lvl="0"/>
            <a:r>
              <a:rPr lang="en-US"/>
              <a:t>Edit Master text styles</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401640" y="1714900"/>
            <a:ext cx="3649493" cy="866254"/>
          </a:xfrm>
        </p:spPr>
        <p:txBody>
          <a:bodyPr/>
          <a:lstStyle>
            <a:lvl1pPr marL="0" indent="0">
              <a:buNone/>
              <a:defRPr/>
            </a:lvl1pPr>
          </a:lstStyle>
          <a:p>
            <a:r>
              <a:rPr lang="en-US"/>
              <a:t>Click icon to add picture</a:t>
            </a:r>
          </a:p>
        </p:txBody>
      </p:sp>
      <p:sp>
        <p:nvSpPr>
          <p:cNvPr id="23" name="Content Placeholder 2">
            <a:extLst>
              <a:ext uri="{FF2B5EF4-FFF2-40B4-BE49-F238E27FC236}">
                <a16:creationId xmlns:a16="http://schemas.microsoft.com/office/drawing/2014/main" id="{96CC65AB-C295-7A41-9E03-C0E1ED788635}"/>
              </a:ext>
            </a:extLst>
          </p:cNvPr>
          <p:cNvSpPr>
            <a:spLocks noGrp="1"/>
          </p:cNvSpPr>
          <p:nvPr>
            <p:ph idx="14"/>
          </p:nvPr>
        </p:nvSpPr>
        <p:spPr>
          <a:xfrm>
            <a:off x="4252571" y="1622308"/>
            <a:ext cx="3649695" cy="1983429"/>
          </a:xfrm>
          <a:solidFill>
            <a:schemeClr val="accent2"/>
          </a:solidFill>
        </p:spPr>
        <p:txBody>
          <a:bodyPr lIns="228600" tIns="1005840" rIns="228600"/>
          <a:lstStyle>
            <a:lvl1pPr marL="0" indent="0" algn="ctr">
              <a:buNone/>
              <a:defRPr>
                <a:solidFill>
                  <a:schemeClr val="bg1"/>
                </a:solidFill>
              </a:defRPr>
            </a:lvl1pPr>
          </a:lstStyle>
          <a:p>
            <a:pPr lvl="0"/>
            <a:r>
              <a:rPr lang="en-US"/>
              <a:t>Edit Master text styles</a:t>
            </a:r>
          </a:p>
        </p:txBody>
      </p:sp>
      <p:sp>
        <p:nvSpPr>
          <p:cNvPr id="24" name="Picture Placeholder 4">
            <a:extLst>
              <a:ext uri="{FF2B5EF4-FFF2-40B4-BE49-F238E27FC236}">
                <a16:creationId xmlns:a16="http://schemas.microsoft.com/office/drawing/2014/main" id="{9AAEDCDC-DB62-1F4B-B898-8CB8A2B484FD}"/>
              </a:ext>
            </a:extLst>
          </p:cNvPr>
          <p:cNvSpPr>
            <a:spLocks noGrp="1"/>
          </p:cNvSpPr>
          <p:nvPr>
            <p:ph type="pic" sz="quarter" idx="15"/>
          </p:nvPr>
        </p:nvSpPr>
        <p:spPr>
          <a:xfrm>
            <a:off x="4252760" y="1714900"/>
            <a:ext cx="3649493" cy="866254"/>
          </a:xfrm>
        </p:spPr>
        <p:txBody>
          <a:bodyPr/>
          <a:lstStyle>
            <a:lvl1pPr marL="0" indent="0">
              <a:buNone/>
              <a:defRPr/>
            </a:lvl1pPr>
          </a:lstStyle>
          <a:p>
            <a:r>
              <a:rPr lang="en-US"/>
              <a:t>Click icon to add picture</a:t>
            </a:r>
          </a:p>
        </p:txBody>
      </p:sp>
      <p:sp>
        <p:nvSpPr>
          <p:cNvPr id="25" name="Content Placeholder 2">
            <a:extLst>
              <a:ext uri="{FF2B5EF4-FFF2-40B4-BE49-F238E27FC236}">
                <a16:creationId xmlns:a16="http://schemas.microsoft.com/office/drawing/2014/main" id="{31DC619D-F61A-5047-888B-01130188CA07}"/>
              </a:ext>
            </a:extLst>
          </p:cNvPr>
          <p:cNvSpPr>
            <a:spLocks noGrp="1"/>
          </p:cNvSpPr>
          <p:nvPr>
            <p:ph idx="16"/>
          </p:nvPr>
        </p:nvSpPr>
        <p:spPr>
          <a:xfrm>
            <a:off x="8103694" y="1622308"/>
            <a:ext cx="3649695" cy="1983429"/>
          </a:xfrm>
          <a:solidFill>
            <a:schemeClr val="accent5"/>
          </a:solidFill>
        </p:spPr>
        <p:txBody>
          <a:bodyPr lIns="228600" tIns="1005840" rIns="228600"/>
          <a:lstStyle>
            <a:lvl1pPr marL="0" indent="0" algn="ctr">
              <a:buNone/>
              <a:defRPr>
                <a:solidFill>
                  <a:schemeClr val="bg1"/>
                </a:solidFill>
              </a:defRPr>
            </a:lvl1pPr>
          </a:lstStyle>
          <a:p>
            <a:pPr lvl="0"/>
            <a:r>
              <a:rPr lang="en-US"/>
              <a:t>Edit Master text styles</a:t>
            </a:r>
          </a:p>
        </p:txBody>
      </p:sp>
      <p:sp>
        <p:nvSpPr>
          <p:cNvPr id="26" name="Picture Placeholder 4">
            <a:extLst>
              <a:ext uri="{FF2B5EF4-FFF2-40B4-BE49-F238E27FC236}">
                <a16:creationId xmlns:a16="http://schemas.microsoft.com/office/drawing/2014/main" id="{AAF73AC8-3114-4C42-98D2-58D0C72D02A0}"/>
              </a:ext>
            </a:extLst>
          </p:cNvPr>
          <p:cNvSpPr>
            <a:spLocks noGrp="1"/>
          </p:cNvSpPr>
          <p:nvPr>
            <p:ph type="pic" sz="quarter" idx="17"/>
          </p:nvPr>
        </p:nvSpPr>
        <p:spPr>
          <a:xfrm>
            <a:off x="8103884" y="1714900"/>
            <a:ext cx="3649493" cy="866254"/>
          </a:xfrm>
        </p:spPr>
        <p:txBody>
          <a:bodyPr/>
          <a:lstStyle>
            <a:lvl1pPr marL="0" indent="0">
              <a:buNone/>
              <a:defRPr/>
            </a:lvl1pPr>
          </a:lstStyle>
          <a:p>
            <a:r>
              <a:rPr lang="en-US"/>
              <a:t>Click icon to add picture</a:t>
            </a:r>
          </a:p>
        </p:txBody>
      </p:sp>
      <p:sp>
        <p:nvSpPr>
          <p:cNvPr id="27" name="Content Placeholder 2">
            <a:extLst>
              <a:ext uri="{FF2B5EF4-FFF2-40B4-BE49-F238E27FC236}">
                <a16:creationId xmlns:a16="http://schemas.microsoft.com/office/drawing/2014/main" id="{7D0D6CAB-F5E1-B74C-A3FF-C19FDFCD8C3F}"/>
              </a:ext>
            </a:extLst>
          </p:cNvPr>
          <p:cNvSpPr>
            <a:spLocks noGrp="1"/>
          </p:cNvSpPr>
          <p:nvPr>
            <p:ph idx="18"/>
          </p:nvPr>
        </p:nvSpPr>
        <p:spPr>
          <a:xfrm>
            <a:off x="401449" y="3763626"/>
            <a:ext cx="3649695" cy="1983429"/>
          </a:xfrm>
          <a:solidFill>
            <a:schemeClr val="accent3"/>
          </a:solidFill>
        </p:spPr>
        <p:txBody>
          <a:bodyPr lIns="228600" tIns="1005840" rIns="228600"/>
          <a:lstStyle>
            <a:lvl1pPr marL="0" indent="0" algn="ctr">
              <a:buNone/>
              <a:defRPr>
                <a:solidFill>
                  <a:schemeClr val="bg1"/>
                </a:solidFill>
              </a:defRPr>
            </a:lvl1pPr>
          </a:lstStyle>
          <a:p>
            <a:pPr lvl="0"/>
            <a:r>
              <a:rPr lang="en-US"/>
              <a:t>Edit Master text styles</a:t>
            </a:r>
          </a:p>
        </p:txBody>
      </p:sp>
      <p:sp>
        <p:nvSpPr>
          <p:cNvPr id="28" name="Picture Placeholder 4">
            <a:extLst>
              <a:ext uri="{FF2B5EF4-FFF2-40B4-BE49-F238E27FC236}">
                <a16:creationId xmlns:a16="http://schemas.microsoft.com/office/drawing/2014/main" id="{3845FBE7-DB4B-7742-9CAB-55CC994B1391}"/>
              </a:ext>
            </a:extLst>
          </p:cNvPr>
          <p:cNvSpPr>
            <a:spLocks noGrp="1"/>
          </p:cNvSpPr>
          <p:nvPr>
            <p:ph type="pic" sz="quarter" idx="19"/>
          </p:nvPr>
        </p:nvSpPr>
        <p:spPr>
          <a:xfrm>
            <a:off x="401640" y="3856218"/>
            <a:ext cx="3649493" cy="866254"/>
          </a:xfrm>
        </p:spPr>
        <p:txBody>
          <a:bodyPr/>
          <a:lstStyle>
            <a:lvl1pPr marL="0" indent="0">
              <a:buNone/>
              <a:defRPr/>
            </a:lvl1pPr>
          </a:lstStyle>
          <a:p>
            <a:r>
              <a:rPr lang="en-US"/>
              <a:t>Click icon to add picture</a:t>
            </a:r>
          </a:p>
        </p:txBody>
      </p:sp>
      <p:sp>
        <p:nvSpPr>
          <p:cNvPr id="29" name="Content Placeholder 2">
            <a:extLst>
              <a:ext uri="{FF2B5EF4-FFF2-40B4-BE49-F238E27FC236}">
                <a16:creationId xmlns:a16="http://schemas.microsoft.com/office/drawing/2014/main" id="{5768AE83-B91F-FA47-84E2-B9E3D1C4118D}"/>
              </a:ext>
            </a:extLst>
          </p:cNvPr>
          <p:cNvSpPr>
            <a:spLocks noGrp="1"/>
          </p:cNvSpPr>
          <p:nvPr>
            <p:ph idx="20"/>
          </p:nvPr>
        </p:nvSpPr>
        <p:spPr>
          <a:xfrm>
            <a:off x="4252571" y="3763626"/>
            <a:ext cx="3649695" cy="1983429"/>
          </a:xfrm>
          <a:solidFill>
            <a:schemeClr val="accent1"/>
          </a:solidFill>
        </p:spPr>
        <p:txBody>
          <a:bodyPr lIns="228600" tIns="1005840" rIns="228600"/>
          <a:lstStyle>
            <a:lvl1pPr marL="0" indent="0" algn="ctr">
              <a:buNone/>
              <a:defRPr>
                <a:solidFill>
                  <a:schemeClr val="bg1"/>
                </a:solidFill>
              </a:defRPr>
            </a:lvl1pPr>
          </a:lstStyle>
          <a:p>
            <a:pPr lvl="0"/>
            <a:r>
              <a:rPr lang="en-US"/>
              <a:t>Edit Master text styles</a:t>
            </a:r>
          </a:p>
        </p:txBody>
      </p:sp>
      <p:sp>
        <p:nvSpPr>
          <p:cNvPr id="30" name="Picture Placeholder 4">
            <a:extLst>
              <a:ext uri="{FF2B5EF4-FFF2-40B4-BE49-F238E27FC236}">
                <a16:creationId xmlns:a16="http://schemas.microsoft.com/office/drawing/2014/main" id="{8C28903F-337C-9843-BD4D-36307E639BF4}"/>
              </a:ext>
            </a:extLst>
          </p:cNvPr>
          <p:cNvSpPr>
            <a:spLocks noGrp="1"/>
          </p:cNvSpPr>
          <p:nvPr>
            <p:ph type="pic" sz="quarter" idx="21"/>
          </p:nvPr>
        </p:nvSpPr>
        <p:spPr>
          <a:xfrm>
            <a:off x="4252760" y="3856218"/>
            <a:ext cx="3649493" cy="866254"/>
          </a:xfrm>
        </p:spPr>
        <p:txBody>
          <a:bodyPr/>
          <a:lstStyle>
            <a:lvl1pPr marL="0" indent="0">
              <a:buNone/>
              <a:defRPr/>
            </a:lvl1pPr>
          </a:lstStyle>
          <a:p>
            <a:r>
              <a:rPr lang="en-US"/>
              <a:t>Click icon to add picture</a:t>
            </a:r>
          </a:p>
        </p:txBody>
      </p:sp>
      <p:sp>
        <p:nvSpPr>
          <p:cNvPr id="31" name="Content Placeholder 2">
            <a:extLst>
              <a:ext uri="{FF2B5EF4-FFF2-40B4-BE49-F238E27FC236}">
                <a16:creationId xmlns:a16="http://schemas.microsoft.com/office/drawing/2014/main" id="{19B2E0AC-5BF2-B247-812E-59BFDA6F9651}"/>
              </a:ext>
            </a:extLst>
          </p:cNvPr>
          <p:cNvSpPr>
            <a:spLocks noGrp="1"/>
          </p:cNvSpPr>
          <p:nvPr>
            <p:ph idx="22"/>
          </p:nvPr>
        </p:nvSpPr>
        <p:spPr>
          <a:xfrm>
            <a:off x="8103694" y="3763626"/>
            <a:ext cx="3649695" cy="1983429"/>
          </a:xfrm>
          <a:solidFill>
            <a:schemeClr val="accent6"/>
          </a:solidFill>
        </p:spPr>
        <p:txBody>
          <a:bodyPr lIns="228600" tIns="1005840" rIns="228600"/>
          <a:lstStyle>
            <a:lvl1pPr marL="0" indent="0" algn="ctr">
              <a:buNone/>
              <a:defRPr/>
            </a:lvl1pPr>
          </a:lstStyle>
          <a:p>
            <a:pPr lvl="0"/>
            <a:r>
              <a:rPr lang="en-US"/>
              <a:t>Edit Master text styles</a:t>
            </a:r>
          </a:p>
        </p:txBody>
      </p:sp>
      <p:sp>
        <p:nvSpPr>
          <p:cNvPr id="32" name="Picture Placeholder 4">
            <a:extLst>
              <a:ext uri="{FF2B5EF4-FFF2-40B4-BE49-F238E27FC236}">
                <a16:creationId xmlns:a16="http://schemas.microsoft.com/office/drawing/2014/main" id="{D62129C6-A867-1047-B875-E625916D7482}"/>
              </a:ext>
            </a:extLst>
          </p:cNvPr>
          <p:cNvSpPr>
            <a:spLocks noGrp="1"/>
          </p:cNvSpPr>
          <p:nvPr>
            <p:ph type="pic" sz="quarter" idx="23"/>
          </p:nvPr>
        </p:nvSpPr>
        <p:spPr>
          <a:xfrm>
            <a:off x="8103884" y="3856218"/>
            <a:ext cx="3649493" cy="866254"/>
          </a:xfrm>
        </p:spPr>
        <p:txBody>
          <a:bodyPr/>
          <a:lstStyle>
            <a:lvl1pPr marL="0" indent="0">
              <a:buNone/>
              <a:defRPr/>
            </a:lvl1pPr>
          </a:lstStyle>
          <a:p>
            <a:r>
              <a:rPr lang="en-US"/>
              <a:t>Click icon to add picture</a:t>
            </a:r>
          </a:p>
        </p:txBody>
      </p:sp>
    </p:spTree>
    <p:extLst>
      <p:ext uri="{BB962C8B-B14F-4D97-AF65-F5344CB8AC3E}">
        <p14:creationId xmlns:p14="http://schemas.microsoft.com/office/powerpoint/2010/main" val="92056628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B0160A5-3E1F-F643-A762-F4D35C2C7A72}"/>
              </a:ext>
            </a:extLst>
          </p:cNvPr>
          <p:cNvPicPr>
            <a:picLocks noChangeAspect="1"/>
          </p:cNvPicPr>
          <p:nvPr userDrawn="1"/>
        </p:nvPicPr>
        <p:blipFill rotWithShape="1">
          <a:blip r:embed="rId2">
            <a:alphaModFix amt="10000"/>
            <a:extLst>
              <a:ext uri="{BEBA8EAE-BF5A-486C-A8C5-ECC9F3942E4B}">
                <a14:imgProps xmlns:a14="http://schemas.microsoft.com/office/drawing/2010/main">
                  <a14:imgLayer>
                    <a14:imgEffect>
                      <a14:saturation sat="0"/>
                    </a14:imgEffect>
                  </a14:imgLayer>
                </a14:imgProps>
              </a:ext>
            </a:extLst>
          </a:blip>
          <a:srcRect l="3352" r="10161" b="2703"/>
          <a:stretch/>
        </p:blipFill>
        <p:spPr>
          <a:xfrm>
            <a:off x="0" y="0"/>
            <a:ext cx="12192000" cy="6858000"/>
          </a:xfrm>
          <a:prstGeom prst="rect">
            <a:avLst/>
          </a:prstGeom>
          <a:noFill/>
        </p:spPr>
      </p:pic>
      <p:sp>
        <p:nvSpPr>
          <p:cNvPr id="9" name="Picture Placeholder 8">
            <a:extLst>
              <a:ext uri="{FF2B5EF4-FFF2-40B4-BE49-F238E27FC236}">
                <a16:creationId xmlns:a16="http://schemas.microsoft.com/office/drawing/2014/main" id="{BAA0E915-A8C6-BA4B-ADC7-8344720C32F2}"/>
              </a:ext>
            </a:extLst>
          </p:cNvPr>
          <p:cNvSpPr>
            <a:spLocks noGrp="1"/>
          </p:cNvSpPr>
          <p:nvPr>
            <p:ph type="pic" sz="quarter" idx="11"/>
          </p:nvPr>
        </p:nvSpPr>
        <p:spPr>
          <a:xfrm>
            <a:off x="6724654" y="230188"/>
            <a:ext cx="5467351" cy="6627813"/>
          </a:xfrm>
          <a:solidFill>
            <a:schemeClr val="accent1"/>
          </a:solidFill>
        </p:spPr>
        <p:txBody>
          <a:bodyPr/>
          <a:lstStyle/>
          <a:p>
            <a:r>
              <a:rPr lang="en-US"/>
              <a:t>Click icon to add picture</a:t>
            </a:r>
          </a:p>
        </p:txBody>
      </p:sp>
      <p:sp>
        <p:nvSpPr>
          <p:cNvPr id="2" name="Title 1">
            <a:extLst>
              <a:ext uri="{FF2B5EF4-FFF2-40B4-BE49-F238E27FC236}">
                <a16:creationId xmlns:a16="http://schemas.microsoft.com/office/drawing/2014/main" id="{C45109FD-6428-A74C-8BE5-90D70DBBFAD4}"/>
              </a:ext>
            </a:extLst>
          </p:cNvPr>
          <p:cNvSpPr>
            <a:spLocks noGrp="1"/>
          </p:cNvSpPr>
          <p:nvPr>
            <p:ph type="title"/>
          </p:nvPr>
        </p:nvSpPr>
        <p:spPr>
          <a:xfrm>
            <a:off x="401449" y="880954"/>
            <a:ext cx="5943601" cy="3681529"/>
          </a:xfrm>
        </p:spPr>
        <p:txBody>
          <a:bodyPr anchor="b"/>
          <a:lstStyle>
            <a:lvl1pPr>
              <a:defRPr sz="4500">
                <a:solidFill>
                  <a:schemeClr val="bg1"/>
                </a:solidFill>
                <a:latin typeface="Rockwell" panose="02060603020205020403" pitchFamily="18" charset="77"/>
              </a:defRPr>
            </a:lvl1pPr>
          </a:lstStyle>
          <a:p>
            <a:r>
              <a:rPr lang="en-US"/>
              <a:t>Click to edit Master title style</a:t>
            </a:r>
          </a:p>
        </p:txBody>
      </p:sp>
      <p:sp>
        <p:nvSpPr>
          <p:cNvPr id="3" name="Text Placeholder 2">
            <a:extLst>
              <a:ext uri="{FF2B5EF4-FFF2-40B4-BE49-F238E27FC236}">
                <a16:creationId xmlns:a16="http://schemas.microsoft.com/office/drawing/2014/main" id="{F4EA0E6B-2599-C742-A2A2-B2E71AE969E3}"/>
              </a:ext>
            </a:extLst>
          </p:cNvPr>
          <p:cNvSpPr>
            <a:spLocks noGrp="1"/>
          </p:cNvSpPr>
          <p:nvPr>
            <p:ph type="body" idx="1"/>
          </p:nvPr>
        </p:nvSpPr>
        <p:spPr>
          <a:xfrm>
            <a:off x="401449" y="4716966"/>
            <a:ext cx="5943601" cy="1092820"/>
          </a:xfrm>
        </p:spPr>
        <p:txBody>
          <a:bodyPr lIns="0" tIns="0" rIns="0" bIns="0"/>
          <a:lstStyle>
            <a:lvl1pPr marL="0" indent="0">
              <a:buNone/>
              <a:defRPr sz="1800" i="1">
                <a:solidFill>
                  <a:schemeClr val="bg1"/>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a:t>Edit Master text styles</a:t>
            </a:r>
          </a:p>
        </p:txBody>
      </p:sp>
      <p:sp>
        <p:nvSpPr>
          <p:cNvPr id="7" name="Slide Number Placeholder 6">
            <a:extLst>
              <a:ext uri="{FF2B5EF4-FFF2-40B4-BE49-F238E27FC236}">
                <a16:creationId xmlns:a16="http://schemas.microsoft.com/office/drawing/2014/main" id="{B647841D-C20F-7F4A-A9F5-D3921C819EA7}"/>
              </a:ext>
            </a:extLst>
          </p:cNvPr>
          <p:cNvSpPr>
            <a:spLocks noGrp="1"/>
          </p:cNvSpPr>
          <p:nvPr>
            <p:ph type="sldNum" sz="quarter" idx="10"/>
          </p:nvPr>
        </p:nvSpPr>
        <p:spPr/>
        <p:txBody>
          <a:bodyPr/>
          <a:lstStyle/>
          <a:p>
            <a:fld id="{BAE26A2A-DE5F-EA41-900F-AB5C4F1D9848}" type="slidenum">
              <a:rPr lang="en-US" smtClean="0"/>
              <a:pPr/>
              <a:t>‹#›</a:t>
            </a:fld>
            <a:endParaRPr lang="en-US"/>
          </a:p>
        </p:txBody>
      </p:sp>
      <p:sp>
        <p:nvSpPr>
          <p:cNvPr id="11" name="Rectangle 10">
            <a:extLst>
              <a:ext uri="{FF2B5EF4-FFF2-40B4-BE49-F238E27FC236}">
                <a16:creationId xmlns:a16="http://schemas.microsoft.com/office/drawing/2014/main" id="{9E5AFAB4-F791-5B43-8343-AE21C80ABD79}"/>
              </a:ext>
            </a:extLst>
          </p:cNvPr>
          <p:cNvSpPr/>
          <p:nvPr/>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Picture 7">
            <a:extLst>
              <a:ext uri="{FF2B5EF4-FFF2-40B4-BE49-F238E27FC236}">
                <a16:creationId xmlns:a16="http://schemas.microsoft.com/office/drawing/2014/main" id="{641956A7-8D85-7A4F-A74B-F6C81A275365}"/>
              </a:ext>
            </a:extLst>
          </p:cNvPr>
          <p:cNvPicPr>
            <a:picLocks noChangeAspect="1"/>
          </p:cNvPicPr>
          <p:nvPr userDrawn="1"/>
        </p:nvPicPr>
        <p:blipFill>
          <a:blip r:embed="rId3"/>
          <a:stretch>
            <a:fillRect/>
          </a:stretch>
        </p:blipFill>
        <p:spPr>
          <a:xfrm>
            <a:off x="4946028" y="6071286"/>
            <a:ext cx="1399021" cy="593621"/>
          </a:xfrm>
          <a:prstGeom prst="rect">
            <a:avLst/>
          </a:prstGeom>
        </p:spPr>
      </p:pic>
      <p:sp>
        <p:nvSpPr>
          <p:cNvPr id="10" name="Rectangle 9">
            <a:extLst>
              <a:ext uri="{FF2B5EF4-FFF2-40B4-BE49-F238E27FC236}">
                <a16:creationId xmlns:a16="http://schemas.microsoft.com/office/drawing/2014/main" id="{7541AF0B-71FB-D347-9CD2-21A72ACEF2C9}"/>
              </a:ext>
            </a:extLst>
          </p:cNvPr>
          <p:cNvSpPr/>
          <p:nvPr userDrawn="1"/>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13306466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46771" y="1826341"/>
            <a:ext cx="5181600"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6255833" y="1826341"/>
            <a:ext cx="5181600"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1833118"/>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790754A-2B32-E548-950D-3D41625478B2}"/>
              </a:ext>
            </a:extLst>
          </p:cNvPr>
          <p:cNvSpPr>
            <a:spLocks noGrp="1"/>
          </p:cNvSpPr>
          <p:nvPr>
            <p:ph type="title"/>
          </p:nvPr>
        </p:nvSpPr>
        <p:spPr>
          <a:xfrm>
            <a:off x="401447" y="525109"/>
            <a:ext cx="11262732" cy="1165587"/>
          </a:xfrm>
        </p:spPr>
        <p:txBody>
          <a:bodyPr anchor="t" anchorCtr="0"/>
          <a:lstStyle/>
          <a:p>
            <a:r>
              <a:rPr lang="en-US"/>
              <a:t>Click to edit Master title style</a:t>
            </a:r>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1833118"/>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38900830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401441" y="1826341"/>
            <a:ext cx="3517264"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4275996" y="1833118"/>
            <a:ext cx="3511296"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4275997" y="1833118"/>
            <a:ext cx="3511296"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790754A-2B32-E548-950D-3D41625478B2}"/>
              </a:ext>
            </a:extLst>
          </p:cNvPr>
          <p:cNvSpPr>
            <a:spLocks noGrp="1"/>
          </p:cNvSpPr>
          <p:nvPr>
            <p:ph type="title"/>
          </p:nvPr>
        </p:nvSpPr>
        <p:spPr>
          <a:xfrm>
            <a:off x="401447" y="525109"/>
            <a:ext cx="11262732" cy="1165587"/>
          </a:xfrm>
        </p:spPr>
        <p:txBody>
          <a:bodyPr anchor="t" anchorCtr="0"/>
          <a:lstStyle/>
          <a:p>
            <a:r>
              <a:rPr lang="en-US"/>
              <a:t>Click to edit Master title style</a:t>
            </a:r>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401442" y="1826342"/>
            <a:ext cx="3517263"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8" name="Content Placeholder 4">
            <a:extLst>
              <a:ext uri="{FF2B5EF4-FFF2-40B4-BE49-F238E27FC236}">
                <a16:creationId xmlns:a16="http://schemas.microsoft.com/office/drawing/2014/main" id="{FF5CD06F-127B-554B-A173-766C0CD9DD20}"/>
              </a:ext>
            </a:extLst>
          </p:cNvPr>
          <p:cNvSpPr>
            <a:spLocks noGrp="1"/>
          </p:cNvSpPr>
          <p:nvPr>
            <p:ph sz="quarter" idx="16"/>
          </p:nvPr>
        </p:nvSpPr>
        <p:spPr>
          <a:xfrm>
            <a:off x="8148735" y="1833118"/>
            <a:ext cx="3515444" cy="228600"/>
          </a:xfrm>
          <a:solidFill>
            <a:schemeClr val="accent1"/>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2">
            <a:extLst>
              <a:ext uri="{FF2B5EF4-FFF2-40B4-BE49-F238E27FC236}">
                <a16:creationId xmlns:a16="http://schemas.microsoft.com/office/drawing/2014/main" id="{269F9AC2-CF2E-D648-AE72-707E239D6B6A}"/>
              </a:ext>
            </a:extLst>
          </p:cNvPr>
          <p:cNvSpPr>
            <a:spLocks noGrp="1"/>
          </p:cNvSpPr>
          <p:nvPr>
            <p:ph sz="half" idx="17"/>
          </p:nvPr>
        </p:nvSpPr>
        <p:spPr>
          <a:xfrm>
            <a:off x="8148735" y="1833118"/>
            <a:ext cx="3515444"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7513563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Two Content 2n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1833118"/>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790754A-2B32-E548-950D-3D41625478B2}"/>
              </a:ext>
            </a:extLst>
          </p:cNvPr>
          <p:cNvSpPr>
            <a:spLocks noGrp="1"/>
          </p:cNvSpPr>
          <p:nvPr>
            <p:ph type="title"/>
          </p:nvPr>
        </p:nvSpPr>
        <p:spPr>
          <a:xfrm>
            <a:off x="401447" y="525109"/>
            <a:ext cx="11262732" cy="1165587"/>
          </a:xfrm>
        </p:spPr>
        <p:txBody>
          <a:bodyPr anchor="t" anchorCtr="0"/>
          <a:lstStyle/>
          <a:p>
            <a:r>
              <a:rPr lang="en-US"/>
              <a:t>Click to edit Master title style</a:t>
            </a:r>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1833118"/>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46771" y="1833117"/>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55838" y="1833117"/>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46771" y="1833117"/>
            <a:ext cx="5181600"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55838" y="1833117"/>
            <a:ext cx="5185319" cy="2150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3049390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Two Content 3r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1833118"/>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790754A-2B32-E548-950D-3D41625478B2}"/>
              </a:ext>
            </a:extLst>
          </p:cNvPr>
          <p:cNvSpPr>
            <a:spLocks noGrp="1"/>
          </p:cNvSpPr>
          <p:nvPr>
            <p:ph type="title"/>
          </p:nvPr>
        </p:nvSpPr>
        <p:spPr>
          <a:xfrm>
            <a:off x="401447" y="525109"/>
            <a:ext cx="11262732" cy="1165587"/>
          </a:xfrm>
        </p:spPr>
        <p:txBody>
          <a:bodyPr anchor="t" anchorCtr="0"/>
          <a:lstStyle/>
          <a:p>
            <a:r>
              <a:rPr lang="en-US"/>
              <a:t>Click to edit Master title style</a:t>
            </a:r>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1833118"/>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46771" y="1833117"/>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55838" y="1833117"/>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46771" y="1833117"/>
            <a:ext cx="5181600"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55838" y="1833117"/>
            <a:ext cx="5185319"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44608177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C2AB4-DDA8-1440-893E-D1CF5505662E}"/>
              </a:ext>
            </a:extLst>
          </p:cNvPr>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105A573-266D-FD4C-B96B-20E086323414}"/>
              </a:ext>
            </a:extLst>
          </p:cNvPr>
          <p:cNvSpPr>
            <a:spLocks noGrp="1"/>
          </p:cNvSpPr>
          <p:nvPr>
            <p:ph type="body" idx="1"/>
          </p:nvPr>
        </p:nvSpPr>
        <p:spPr>
          <a:xfrm>
            <a:off x="839789" y="1681163"/>
            <a:ext cx="5157787"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8C55411A-0306-BE4F-8725-1A6F3DAAE2B9}"/>
              </a:ext>
            </a:extLst>
          </p:cNvPr>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EFBBEA7-A3E5-A548-A13A-B8061E4F8610}"/>
              </a:ext>
            </a:extLst>
          </p:cNvPr>
          <p:cNvSpPr>
            <a:spLocks noGrp="1"/>
          </p:cNvSpPr>
          <p:nvPr>
            <p:ph type="body" sz="quarter" idx="3"/>
          </p:nvPr>
        </p:nvSpPr>
        <p:spPr>
          <a:xfrm>
            <a:off x="6172203" y="1681163"/>
            <a:ext cx="5183188"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BA3C6838-3013-4346-8732-32B11F863E62}"/>
              </a:ext>
            </a:extLst>
          </p:cNvPr>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5DAC9CA4-BA24-C94A-A925-C6955C8BF1CF}"/>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139731381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89BAA-F938-2F4A-9A6F-3BAD8DE04C1D}"/>
              </a:ext>
            </a:extLst>
          </p:cNvPr>
          <p:cNvSpPr>
            <a:spLocks noGrp="1"/>
          </p:cNvSpPr>
          <p:nvPr>
            <p:ph type="title"/>
          </p:nvPr>
        </p:nvSpPr>
        <p:spPr/>
        <p:txBody>
          <a:bodyPr anchor="t" anchorCtr="0"/>
          <a:lstStyle/>
          <a:p>
            <a:r>
              <a:rPr lang="en-US"/>
              <a:t>Click to edit Master title style</a:t>
            </a:r>
          </a:p>
        </p:txBody>
      </p:sp>
      <p:sp>
        <p:nvSpPr>
          <p:cNvPr id="5" name="Slide Number Placeholder 4">
            <a:extLst>
              <a:ext uri="{FF2B5EF4-FFF2-40B4-BE49-F238E27FC236}">
                <a16:creationId xmlns:a16="http://schemas.microsoft.com/office/drawing/2014/main" id="{5033BD69-E9C6-F842-B9E0-92E45C7E1852}"/>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212557921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Quote">
    <p:bg>
      <p:bgPr>
        <a:solidFill>
          <a:schemeClr val="accent1"/>
        </a:solidFill>
        <a:effectLst/>
      </p:bgPr>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A951AB10-DE50-EE4F-ABA4-905C8AD08418}"/>
              </a:ext>
            </a:extLst>
          </p:cNvPr>
          <p:cNvPicPr>
            <a:picLocks noChangeAspect="1"/>
          </p:cNvPicPr>
          <p:nvPr userDrawn="1"/>
        </p:nvPicPr>
        <p:blipFill rotWithShape="1">
          <a:blip r:embed="rId2">
            <a:alphaModFix amt="10000"/>
            <a:extLst>
              <a:ext uri="{BEBA8EAE-BF5A-486C-A8C5-ECC9F3942E4B}">
                <a14:imgProps xmlns:a14="http://schemas.microsoft.com/office/drawing/2010/main">
                  <a14:imgLayer>
                    <a14:imgEffect>
                      <a14:saturation sat="0"/>
                    </a14:imgEffect>
                  </a14:imgLayer>
                </a14:imgProps>
              </a:ext>
            </a:extLst>
          </a:blip>
          <a:srcRect l="3352" r="10161" b="2703"/>
          <a:stretch/>
        </p:blipFill>
        <p:spPr>
          <a:xfrm>
            <a:off x="0" y="0"/>
            <a:ext cx="12192000" cy="6858000"/>
          </a:xfrm>
          <a:prstGeom prst="rect">
            <a:avLst/>
          </a:prstGeom>
          <a:noFill/>
        </p:spPr>
      </p:pic>
      <p:sp>
        <p:nvSpPr>
          <p:cNvPr id="5" name="Slide Number Placeholder 4">
            <a:extLst>
              <a:ext uri="{FF2B5EF4-FFF2-40B4-BE49-F238E27FC236}">
                <a16:creationId xmlns:a16="http://schemas.microsoft.com/office/drawing/2014/main" id="{5033BD69-E9C6-F842-B9E0-92E45C7E1852}"/>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F4C0834C-19B7-1644-BF1B-C60619E10618}"/>
              </a:ext>
            </a:extLst>
          </p:cNvPr>
          <p:cNvSpPr/>
          <p:nvPr/>
        </p:nvSpPr>
        <p:spPr>
          <a:xfrm>
            <a:off x="-148390" y="2272089"/>
            <a:ext cx="12488779" cy="2442410"/>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0" name="Picture 9">
            <a:extLst>
              <a:ext uri="{FF2B5EF4-FFF2-40B4-BE49-F238E27FC236}">
                <a16:creationId xmlns:a16="http://schemas.microsoft.com/office/drawing/2014/main" id="{EC766226-AFBB-0741-BB69-8054759664F3}"/>
              </a:ext>
            </a:extLst>
          </p:cNvPr>
          <p:cNvPicPr>
            <a:picLocks noChangeAspect="1"/>
          </p:cNvPicPr>
          <p:nvPr userDrawn="1"/>
        </p:nvPicPr>
        <p:blipFill>
          <a:blip r:embed="rId3">
            <a:duotone>
              <a:schemeClr val="accent1">
                <a:shade val="45000"/>
                <a:satMod val="135000"/>
              </a:schemeClr>
              <a:prstClr val="white"/>
            </a:duotone>
          </a:blip>
          <a:stretch>
            <a:fillRect/>
          </a:stretch>
        </p:blipFill>
        <p:spPr>
          <a:xfrm>
            <a:off x="414143" y="2528178"/>
            <a:ext cx="1341120" cy="676827"/>
          </a:xfrm>
          <a:prstGeom prst="rect">
            <a:avLst/>
          </a:prstGeom>
        </p:spPr>
      </p:pic>
      <p:pic>
        <p:nvPicPr>
          <p:cNvPr id="12" name="Picture 11">
            <a:extLst>
              <a:ext uri="{FF2B5EF4-FFF2-40B4-BE49-F238E27FC236}">
                <a16:creationId xmlns:a16="http://schemas.microsoft.com/office/drawing/2014/main" id="{9075F957-1E14-1A41-B96D-19BB009FFA11}"/>
              </a:ext>
            </a:extLst>
          </p:cNvPr>
          <p:cNvPicPr>
            <a:picLocks noChangeAspect="1"/>
          </p:cNvPicPr>
          <p:nvPr userDrawn="1"/>
        </p:nvPicPr>
        <p:blipFill>
          <a:blip r:embed="rId4">
            <a:duotone>
              <a:schemeClr val="accent1">
                <a:shade val="45000"/>
                <a:satMod val="135000"/>
              </a:schemeClr>
              <a:prstClr val="white"/>
            </a:duotone>
          </a:blip>
          <a:stretch>
            <a:fillRect/>
          </a:stretch>
        </p:blipFill>
        <p:spPr>
          <a:xfrm>
            <a:off x="10304851" y="3166981"/>
            <a:ext cx="1341120" cy="676827"/>
          </a:xfrm>
          <a:prstGeom prst="rect">
            <a:avLst/>
          </a:prstGeom>
        </p:spPr>
      </p:pic>
      <p:sp>
        <p:nvSpPr>
          <p:cNvPr id="20" name="Rectangle 19">
            <a:extLst>
              <a:ext uri="{FF2B5EF4-FFF2-40B4-BE49-F238E27FC236}">
                <a16:creationId xmlns:a16="http://schemas.microsoft.com/office/drawing/2014/main" id="{2E43D274-EC1E-7A40-8A80-93AC3E60CDD5}"/>
              </a:ext>
            </a:extLst>
          </p:cNvPr>
          <p:cNvSpPr/>
          <p:nvPr userDrawn="1"/>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1" name="Picture 20">
            <a:extLst>
              <a:ext uri="{FF2B5EF4-FFF2-40B4-BE49-F238E27FC236}">
                <a16:creationId xmlns:a16="http://schemas.microsoft.com/office/drawing/2014/main" id="{47CBF099-8991-5D47-9C82-B887A0C3DBBE}"/>
              </a:ext>
            </a:extLst>
          </p:cNvPr>
          <p:cNvPicPr>
            <a:picLocks noChangeAspect="1"/>
          </p:cNvPicPr>
          <p:nvPr userDrawn="1"/>
        </p:nvPicPr>
        <p:blipFill>
          <a:blip r:embed="rId5"/>
          <a:stretch>
            <a:fillRect/>
          </a:stretch>
        </p:blipFill>
        <p:spPr>
          <a:xfrm>
            <a:off x="10503792" y="6121578"/>
            <a:ext cx="1237872" cy="525243"/>
          </a:xfrm>
          <a:prstGeom prst="rect">
            <a:avLst/>
          </a:prstGeom>
        </p:spPr>
      </p:pic>
      <p:sp>
        <p:nvSpPr>
          <p:cNvPr id="3" name="Text Placeholder 2">
            <a:extLst>
              <a:ext uri="{FF2B5EF4-FFF2-40B4-BE49-F238E27FC236}">
                <a16:creationId xmlns:a16="http://schemas.microsoft.com/office/drawing/2014/main" id="{09A4A22A-0173-E944-882A-14E1BCBDFD17}"/>
              </a:ext>
            </a:extLst>
          </p:cNvPr>
          <p:cNvSpPr>
            <a:spLocks noGrp="1"/>
          </p:cNvSpPr>
          <p:nvPr>
            <p:ph type="body" sz="quarter" idx="18"/>
          </p:nvPr>
        </p:nvSpPr>
        <p:spPr>
          <a:xfrm>
            <a:off x="2105560" y="2594920"/>
            <a:ext cx="8024283" cy="1413339"/>
          </a:xfrm>
        </p:spPr>
        <p:txBody>
          <a:bodyPr/>
          <a:lstStyle>
            <a:lvl1pPr marL="0" indent="0">
              <a:buNone/>
              <a:defRPr i="1">
                <a:solidFill>
                  <a:schemeClr val="bg2">
                    <a:lumMod val="50000"/>
                  </a:schemeClr>
                </a:solidFill>
              </a:defRPr>
            </a:lvl1pPr>
          </a:lstStyle>
          <a:p>
            <a:pPr lvl="0"/>
            <a:r>
              <a:rPr lang="en-US"/>
              <a:t>Edit Master text styles</a:t>
            </a:r>
          </a:p>
        </p:txBody>
      </p:sp>
      <p:sp>
        <p:nvSpPr>
          <p:cNvPr id="18" name="Text Placeholder 2">
            <a:extLst>
              <a:ext uri="{FF2B5EF4-FFF2-40B4-BE49-F238E27FC236}">
                <a16:creationId xmlns:a16="http://schemas.microsoft.com/office/drawing/2014/main" id="{F63737B0-F9CB-AB46-AB21-391324909086}"/>
              </a:ext>
            </a:extLst>
          </p:cNvPr>
          <p:cNvSpPr>
            <a:spLocks noGrp="1"/>
          </p:cNvSpPr>
          <p:nvPr>
            <p:ph type="body" sz="quarter" idx="19" hasCustomPrompt="1"/>
          </p:nvPr>
        </p:nvSpPr>
        <p:spPr>
          <a:xfrm>
            <a:off x="2105560" y="4168596"/>
            <a:ext cx="8024283" cy="412937"/>
          </a:xfrm>
        </p:spPr>
        <p:txBody>
          <a:bodyPr>
            <a:normAutofit/>
          </a:bodyPr>
          <a:lstStyle>
            <a:lvl1pPr marL="0" indent="0" algn="r">
              <a:buNone/>
              <a:defRPr sz="1800" i="1">
                <a:solidFill>
                  <a:schemeClr val="bg2">
                    <a:lumMod val="50000"/>
                  </a:schemeClr>
                </a:solidFill>
              </a:defRPr>
            </a:lvl1pPr>
          </a:lstStyle>
          <a:p>
            <a:pPr lvl="0"/>
            <a:r>
              <a:rPr lang="en-US"/>
              <a:t>— Byline name here</a:t>
            </a:r>
          </a:p>
        </p:txBody>
      </p:sp>
    </p:spTree>
    <p:extLst>
      <p:ext uri="{BB962C8B-B14F-4D97-AF65-F5344CB8AC3E}">
        <p14:creationId xmlns:p14="http://schemas.microsoft.com/office/powerpoint/2010/main" val="1334308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DEC8AB"/>
          </a:solidFill>
          <a:ln/>
        </p:spPr>
      </p:sp>
      <p:sp>
        <p:nvSpPr>
          <p:cNvPr id="3" name="Shape 1"/>
          <p:cNvSpPr/>
          <p:nvPr/>
        </p:nvSpPr>
        <p:spPr>
          <a:xfrm>
            <a:off x="0" y="0"/>
            <a:ext cx="12192000" cy="6858000"/>
          </a:xfrm>
          <a:prstGeom prst="rect">
            <a:avLst/>
          </a:prstGeom>
          <a:solidFill>
            <a:srgbClr val="FAF1DC">
              <a:alpha val="95000"/>
            </a:srgbClr>
          </a:solidFill>
          <a:ln/>
        </p:spPr>
      </p:sp>
      <p:pic>
        <p:nvPicPr>
          <p:cNvPr id="4" name="Image 0" descr="preencoded.png">
            <a:hlinkClick r:id="rId2"/>
          </p:cNvPr>
          <p:cNvPicPr>
            <a:picLocks noChangeAspect="1"/>
          </p:cNvPicPr>
          <p:nvPr/>
        </p:nvPicPr>
        <p:blipFill>
          <a:blip r:embed="rId3"/>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188695750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4819F20-715D-954B-A7DA-F648D52FC946}"/>
              </a:ext>
            </a:extLst>
          </p:cNvPr>
          <p:cNvSpPr>
            <a:spLocks noGrp="1"/>
          </p:cNvSpPr>
          <p:nvPr>
            <p:ph type="sldNum" sz="quarter" idx="10"/>
          </p:nvPr>
        </p:nvSpPr>
        <p:spPr/>
        <p:txBody>
          <a:bodyPr/>
          <a:lstStyle/>
          <a:p>
            <a:fld id="{BAE26A2A-DE5F-EA41-900F-AB5C4F1D9848}" type="slidenum">
              <a:rPr lang="en-US" smtClean="0"/>
              <a:pPr/>
              <a:t>‹#›</a:t>
            </a:fld>
            <a:endParaRPr lang="en-US"/>
          </a:p>
        </p:txBody>
      </p:sp>
    </p:spTree>
    <p:extLst>
      <p:ext uri="{BB962C8B-B14F-4D97-AF65-F5344CB8AC3E}">
        <p14:creationId xmlns:p14="http://schemas.microsoft.com/office/powerpoint/2010/main" val="204767430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C5C14-10A7-3248-A1B3-565034EA5882}"/>
              </a:ext>
            </a:extLst>
          </p:cNvPr>
          <p:cNvSpPr>
            <a:spLocks noGrp="1"/>
          </p:cNvSpPr>
          <p:nvPr>
            <p:ph type="title"/>
          </p:nvPr>
        </p:nvSpPr>
        <p:spPr>
          <a:xfrm>
            <a:off x="401449" y="457200"/>
            <a:ext cx="4370583"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1F83C966-C5BA-054C-A04D-47E740DC46F8}"/>
              </a:ext>
            </a:extLst>
          </p:cNvPr>
          <p:cNvSpPr>
            <a:spLocks noGrp="1"/>
          </p:cNvSpPr>
          <p:nvPr>
            <p:ph idx="1"/>
          </p:nvPr>
        </p:nvSpPr>
        <p:spPr>
          <a:xfrm>
            <a:off x="5183193" y="987433"/>
            <a:ext cx="6559047"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4451A04-4E4F-EC41-849F-83508A892BCC}"/>
              </a:ext>
            </a:extLst>
          </p:cNvPr>
          <p:cNvSpPr>
            <a:spLocks noGrp="1"/>
          </p:cNvSpPr>
          <p:nvPr>
            <p:ph type="body" sz="half" idx="2"/>
          </p:nvPr>
        </p:nvSpPr>
        <p:spPr>
          <a:xfrm>
            <a:off x="401449" y="2297150"/>
            <a:ext cx="4370583" cy="3571837"/>
          </a:xfrm>
        </p:spPr>
        <p:txBody>
          <a:bodyPr/>
          <a:lstStyle>
            <a:lvl1pPr marL="0" indent="0">
              <a:buNone/>
              <a:defRPr sz="12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a:t>Edit Master text styles</a:t>
            </a:r>
          </a:p>
        </p:txBody>
      </p:sp>
      <p:sp>
        <p:nvSpPr>
          <p:cNvPr id="8" name="Slide Number Placeholder 7">
            <a:extLst>
              <a:ext uri="{FF2B5EF4-FFF2-40B4-BE49-F238E27FC236}">
                <a16:creationId xmlns:a16="http://schemas.microsoft.com/office/drawing/2014/main" id="{07085FB4-97DB-EA42-A44C-EA7C8D954864}"/>
              </a:ext>
            </a:extLst>
          </p:cNvPr>
          <p:cNvSpPr>
            <a:spLocks noGrp="1"/>
          </p:cNvSpPr>
          <p:nvPr>
            <p:ph type="sldNum" sz="quarter" idx="10"/>
          </p:nvPr>
        </p:nvSpPr>
        <p:spPr/>
        <p:txBody>
          <a:bodyPr/>
          <a:lstStyle/>
          <a:p>
            <a:fld id="{BAE26A2A-DE5F-EA41-900F-AB5C4F1D9848}" type="slidenum">
              <a:rPr lang="en-US" smtClean="0"/>
              <a:pPr/>
              <a:t>‹#›</a:t>
            </a:fld>
            <a:endParaRPr lang="en-US"/>
          </a:p>
        </p:txBody>
      </p:sp>
    </p:spTree>
    <p:extLst>
      <p:ext uri="{BB962C8B-B14F-4D97-AF65-F5344CB8AC3E}">
        <p14:creationId xmlns:p14="http://schemas.microsoft.com/office/powerpoint/2010/main" val="343556151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CFF36-73D1-6641-A81E-6262477727D5}"/>
              </a:ext>
            </a:extLst>
          </p:cNvPr>
          <p:cNvSpPr>
            <a:spLocks noGrp="1"/>
          </p:cNvSpPr>
          <p:nvPr>
            <p:ph type="title"/>
          </p:nvPr>
        </p:nvSpPr>
        <p:spPr>
          <a:xfrm>
            <a:off x="401449" y="457200"/>
            <a:ext cx="4370583" cy="1600200"/>
          </a:xfrm>
        </p:spPr>
        <p:txBody>
          <a:bodyPr anchor="b"/>
          <a:lstStyle>
            <a:lvl1pPr>
              <a:defRPr sz="2400" b="0"/>
            </a:lvl1pPr>
          </a:lstStyle>
          <a:p>
            <a:r>
              <a:rPr lang="en-US"/>
              <a:t>Click to edit Master title style</a:t>
            </a:r>
          </a:p>
        </p:txBody>
      </p:sp>
      <p:sp>
        <p:nvSpPr>
          <p:cNvPr id="3" name="Picture Placeholder 2">
            <a:extLst>
              <a:ext uri="{FF2B5EF4-FFF2-40B4-BE49-F238E27FC236}">
                <a16:creationId xmlns:a16="http://schemas.microsoft.com/office/drawing/2014/main" id="{62CDA541-F771-F44D-B879-91605476BD53}"/>
              </a:ext>
            </a:extLst>
          </p:cNvPr>
          <p:cNvSpPr>
            <a:spLocks noGrp="1"/>
          </p:cNvSpPr>
          <p:nvPr>
            <p:ph type="pic" idx="1"/>
          </p:nvPr>
        </p:nvSpPr>
        <p:spPr>
          <a:xfrm>
            <a:off x="5183193" y="457201"/>
            <a:ext cx="6559047" cy="5403850"/>
          </a:xfrm>
        </p:spPr>
        <p:txBody>
          <a:bodyPr/>
          <a:lstStyle>
            <a:lvl1pPr marL="0" indent="0">
              <a:buNone/>
              <a:defRPr sz="2400"/>
            </a:lvl1pPr>
            <a:lvl2pPr marL="342884" indent="0">
              <a:buNone/>
              <a:defRPr sz="2100"/>
            </a:lvl2pPr>
            <a:lvl3pPr marL="685766" indent="0">
              <a:buNone/>
              <a:defRPr sz="1800"/>
            </a:lvl3pPr>
            <a:lvl4pPr marL="1028649" indent="0">
              <a:buNone/>
              <a:defRPr sz="1500"/>
            </a:lvl4pPr>
            <a:lvl5pPr marL="1371532" indent="0">
              <a:buNone/>
              <a:defRPr sz="1500"/>
            </a:lvl5pPr>
            <a:lvl6pPr marL="1714415" indent="0">
              <a:buNone/>
              <a:defRPr sz="1500"/>
            </a:lvl6pPr>
            <a:lvl7pPr marL="2057297" indent="0">
              <a:buNone/>
              <a:defRPr sz="1500"/>
            </a:lvl7pPr>
            <a:lvl8pPr marL="2400180" indent="0">
              <a:buNone/>
              <a:defRPr sz="1500"/>
            </a:lvl8pPr>
            <a:lvl9pPr marL="2743064"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2E059967-644C-ED41-B6D6-984569C083FB}"/>
              </a:ext>
            </a:extLst>
          </p:cNvPr>
          <p:cNvSpPr>
            <a:spLocks noGrp="1"/>
          </p:cNvSpPr>
          <p:nvPr>
            <p:ph type="body" sz="half" idx="2"/>
          </p:nvPr>
        </p:nvSpPr>
        <p:spPr>
          <a:xfrm>
            <a:off x="401449" y="2196790"/>
            <a:ext cx="4370583" cy="3672197"/>
          </a:xfrm>
        </p:spPr>
        <p:txBody>
          <a:bodyPr/>
          <a:lstStyle>
            <a:lvl1pPr marL="0" indent="0">
              <a:buNone/>
              <a:defRPr sz="12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a:t>Edit Master text styles</a:t>
            </a:r>
          </a:p>
        </p:txBody>
      </p:sp>
      <p:sp>
        <p:nvSpPr>
          <p:cNvPr id="8" name="Slide Number Placeholder 7">
            <a:extLst>
              <a:ext uri="{FF2B5EF4-FFF2-40B4-BE49-F238E27FC236}">
                <a16:creationId xmlns:a16="http://schemas.microsoft.com/office/drawing/2014/main" id="{8D260F6B-8180-044B-AA16-163F69841E0A}"/>
              </a:ext>
            </a:extLst>
          </p:cNvPr>
          <p:cNvSpPr>
            <a:spLocks noGrp="1"/>
          </p:cNvSpPr>
          <p:nvPr>
            <p:ph type="sldNum" sz="quarter" idx="10"/>
          </p:nvPr>
        </p:nvSpPr>
        <p:spPr/>
        <p:txBody>
          <a:bodyPr/>
          <a:lstStyle/>
          <a:p>
            <a:fld id="{BAE26A2A-DE5F-EA41-900F-AB5C4F1D9848}" type="slidenum">
              <a:rPr lang="en-US" smtClean="0"/>
              <a:pPr/>
              <a:t>‹#›</a:t>
            </a:fld>
            <a:endParaRPr lang="en-US"/>
          </a:p>
        </p:txBody>
      </p:sp>
    </p:spTree>
    <p:extLst>
      <p:ext uri="{BB962C8B-B14F-4D97-AF65-F5344CB8AC3E}">
        <p14:creationId xmlns:p14="http://schemas.microsoft.com/office/powerpoint/2010/main" val="213039826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B938B-7693-F94C-81EC-A5C63FEF644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EC0CC60-8C9A-8E41-AF8B-DC464432DD7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27F1513C-2717-C04F-8A33-1E9ED43E88CC}"/>
              </a:ext>
            </a:extLst>
          </p:cNvPr>
          <p:cNvSpPr>
            <a:spLocks noGrp="1"/>
          </p:cNvSpPr>
          <p:nvPr>
            <p:ph type="sldNum" sz="quarter" idx="10"/>
          </p:nvPr>
        </p:nvSpPr>
        <p:spPr/>
        <p:txBody>
          <a:bodyPr/>
          <a:lstStyle/>
          <a:p>
            <a:fld id="{BAE26A2A-DE5F-EA41-900F-AB5C4F1D9848}" type="slidenum">
              <a:rPr lang="en-US" smtClean="0"/>
              <a:pPr/>
              <a:t>‹#›</a:t>
            </a:fld>
            <a:endParaRPr lang="en-US"/>
          </a:p>
        </p:txBody>
      </p:sp>
    </p:spTree>
    <p:extLst>
      <p:ext uri="{BB962C8B-B14F-4D97-AF65-F5344CB8AC3E}">
        <p14:creationId xmlns:p14="http://schemas.microsoft.com/office/powerpoint/2010/main" val="220527874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0005B88-98D7-3C4B-B641-ECB9CD92F207}"/>
              </a:ext>
            </a:extLst>
          </p:cNvPr>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D5A3750-6B5A-6142-91A4-2B5F84A917D7}"/>
              </a:ext>
            </a:extLst>
          </p:cNvPr>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17A57C02-0215-EB4B-A12C-47CF99ADD686}"/>
              </a:ext>
            </a:extLst>
          </p:cNvPr>
          <p:cNvSpPr>
            <a:spLocks noGrp="1"/>
          </p:cNvSpPr>
          <p:nvPr>
            <p:ph type="sldNum" sz="quarter" idx="10"/>
          </p:nvPr>
        </p:nvSpPr>
        <p:spPr/>
        <p:txBody>
          <a:bodyPr/>
          <a:lstStyle/>
          <a:p>
            <a:fld id="{BAE26A2A-DE5F-EA41-900F-AB5C4F1D9848}" type="slidenum">
              <a:rPr lang="en-US" smtClean="0"/>
              <a:pPr/>
              <a:t>‹#›</a:t>
            </a:fld>
            <a:endParaRPr lang="en-US"/>
          </a:p>
        </p:txBody>
      </p:sp>
    </p:spTree>
    <p:extLst>
      <p:ext uri="{BB962C8B-B14F-4D97-AF65-F5344CB8AC3E}">
        <p14:creationId xmlns:p14="http://schemas.microsoft.com/office/powerpoint/2010/main" val="338072362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3300" b="1" i="0">
                <a:solidFill>
                  <a:srgbClr val="002147"/>
                </a:solidFill>
                <a:latin typeface="Cambria"/>
                <a:cs typeface="Cambria"/>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1650" b="0" i="0">
                <a:solidFill>
                  <a:srgbClr val="334155"/>
                </a:solidFill>
                <a:latin typeface="Arial MT"/>
                <a:cs typeface="Arial MT"/>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5/7/2026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70912154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00" b="1" i="0">
                <a:solidFill>
                  <a:srgbClr val="002147"/>
                </a:solidFill>
                <a:latin typeface="Cambria"/>
                <a:cs typeface="Cambria"/>
              </a:defRPr>
            </a:lvl1pPr>
          </a:lstStyle>
          <a:p>
            <a:endParaRPr/>
          </a:p>
        </p:txBody>
      </p:sp>
      <p:sp>
        <p:nvSpPr>
          <p:cNvPr id="3" name="Holder 3"/>
          <p:cNvSpPr>
            <a:spLocks noGrp="1"/>
          </p:cNvSpPr>
          <p:nvPr>
            <p:ph type="body" idx="1"/>
          </p:nvPr>
        </p:nvSpPr>
        <p:spPr/>
        <p:txBody>
          <a:bodyPr lIns="0" tIns="0" rIns="0" bIns="0"/>
          <a:lstStyle>
            <a:lvl1pPr>
              <a:defRPr sz="1650" b="0" i="0">
                <a:solidFill>
                  <a:srgbClr val="334155"/>
                </a:solidFill>
                <a:latin typeface="Arial MT"/>
                <a:cs typeface="Arial MT"/>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5/7/2026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98195051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2192000" cy="6858000"/>
          </a:xfrm>
          <a:prstGeom prst="rect">
            <a:avLst/>
          </a:prstGeom>
        </p:spPr>
      </p:pic>
      <p:pic>
        <p:nvPicPr>
          <p:cNvPr id="17" name="bg object 17"/>
          <p:cNvPicPr/>
          <p:nvPr/>
        </p:nvPicPr>
        <p:blipFill>
          <a:blip r:embed="rId3" cstate="print"/>
          <a:stretch>
            <a:fillRect/>
          </a:stretch>
        </p:blipFill>
        <p:spPr>
          <a:xfrm>
            <a:off x="571500" y="2395537"/>
            <a:ext cx="5286374" cy="2876549"/>
          </a:xfrm>
          <a:prstGeom prst="rect">
            <a:avLst/>
          </a:prstGeom>
        </p:spPr>
      </p:pic>
      <p:pic>
        <p:nvPicPr>
          <p:cNvPr id="18" name="bg object 18"/>
          <p:cNvPicPr/>
          <p:nvPr/>
        </p:nvPicPr>
        <p:blipFill>
          <a:blip r:embed="rId4" cstate="print"/>
          <a:stretch>
            <a:fillRect/>
          </a:stretch>
        </p:blipFill>
        <p:spPr>
          <a:xfrm>
            <a:off x="6334125" y="2395537"/>
            <a:ext cx="5286374" cy="2876549"/>
          </a:xfrm>
          <a:prstGeom prst="rect">
            <a:avLst/>
          </a:prstGeom>
        </p:spPr>
      </p:pic>
      <p:sp>
        <p:nvSpPr>
          <p:cNvPr id="2" name="Holder 2"/>
          <p:cNvSpPr>
            <a:spLocks noGrp="1"/>
          </p:cNvSpPr>
          <p:nvPr>
            <p:ph type="title"/>
          </p:nvPr>
        </p:nvSpPr>
        <p:spPr/>
        <p:txBody>
          <a:bodyPr lIns="0" tIns="0" rIns="0" bIns="0"/>
          <a:lstStyle>
            <a:lvl1pPr>
              <a:defRPr sz="3300" b="1" i="0">
                <a:solidFill>
                  <a:srgbClr val="002147"/>
                </a:solidFill>
                <a:latin typeface="Cambria"/>
                <a:cs typeface="Cambria"/>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5/7/2026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6588647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00" b="1" i="0">
                <a:solidFill>
                  <a:srgbClr val="002147"/>
                </a:solidFill>
                <a:latin typeface="Cambria"/>
                <a:cs typeface="Cambri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5/7/2026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52002742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5/7/2026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9883694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DEC8AB"/>
          </a:solidFill>
          <a:ln/>
        </p:spPr>
      </p:sp>
      <p:sp>
        <p:nvSpPr>
          <p:cNvPr id="3" name="Shape 1"/>
          <p:cNvSpPr/>
          <p:nvPr/>
        </p:nvSpPr>
        <p:spPr>
          <a:xfrm>
            <a:off x="0" y="0"/>
            <a:ext cx="12192000" cy="6858000"/>
          </a:xfrm>
          <a:prstGeom prst="rect">
            <a:avLst/>
          </a:prstGeom>
          <a:solidFill>
            <a:srgbClr val="FFFFF4">
              <a:alpha val="95000"/>
            </a:srgbClr>
          </a:solidFill>
          <a:ln/>
        </p:spPr>
      </p:sp>
      <p:pic>
        <p:nvPicPr>
          <p:cNvPr id="4" name="Image 0" descr="preencoded.png">
            <a:hlinkClick r:id="rId2"/>
          </p:cNvPr>
          <p:cNvPicPr>
            <a:picLocks noChangeAspect="1"/>
          </p:cNvPicPr>
          <p:nvPr/>
        </p:nvPicPr>
        <p:blipFill>
          <a:blip r:embed="rId3"/>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19282171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DEC8AB"/>
          </a:solidFill>
          <a:ln/>
        </p:spPr>
      </p:sp>
      <p:sp>
        <p:nvSpPr>
          <p:cNvPr id="3" name="Shape 1"/>
          <p:cNvSpPr/>
          <p:nvPr/>
        </p:nvSpPr>
        <p:spPr>
          <a:xfrm>
            <a:off x="0" y="0"/>
            <a:ext cx="12192000" cy="6858000"/>
          </a:xfrm>
          <a:prstGeom prst="rect">
            <a:avLst/>
          </a:prstGeom>
          <a:solidFill>
            <a:srgbClr val="FFFFF4">
              <a:alpha val="95000"/>
            </a:srgbClr>
          </a:solidFill>
          <a:ln/>
        </p:spPr>
      </p:sp>
      <p:pic>
        <p:nvPicPr>
          <p:cNvPr id="4" name="Image 0" descr="preencoded.png">
            <a:hlinkClick r:id="rId2"/>
          </p:cNvPr>
          <p:cNvPicPr>
            <a:picLocks noChangeAspect="1"/>
          </p:cNvPicPr>
          <p:nvPr/>
        </p:nvPicPr>
        <p:blipFill>
          <a:blip r:embed="rId3"/>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58315062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image" Target="../media/image4.emf"/><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theme" Target="../theme/theme3.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18" Type="http://schemas.openxmlformats.org/officeDocument/2006/relationships/slideLayout" Target="../slideLayouts/slideLayout48.xml"/><Relationship Id="rId26" Type="http://schemas.openxmlformats.org/officeDocument/2006/relationships/theme" Target="../theme/theme4.xml"/><Relationship Id="rId3" Type="http://schemas.openxmlformats.org/officeDocument/2006/relationships/slideLayout" Target="../slideLayouts/slideLayout33.xml"/><Relationship Id="rId21" Type="http://schemas.openxmlformats.org/officeDocument/2006/relationships/slideLayout" Target="../slideLayouts/slideLayout51.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slideLayout" Target="../slideLayouts/slideLayout47.xml"/><Relationship Id="rId25" Type="http://schemas.openxmlformats.org/officeDocument/2006/relationships/slideLayout" Target="../slideLayouts/slideLayout55.xml"/><Relationship Id="rId2" Type="http://schemas.openxmlformats.org/officeDocument/2006/relationships/slideLayout" Target="../slideLayouts/slideLayout32.xml"/><Relationship Id="rId16" Type="http://schemas.openxmlformats.org/officeDocument/2006/relationships/slideLayout" Target="../slideLayouts/slideLayout46.xml"/><Relationship Id="rId20" Type="http://schemas.openxmlformats.org/officeDocument/2006/relationships/slideLayout" Target="../slideLayouts/slideLayout50.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24" Type="http://schemas.openxmlformats.org/officeDocument/2006/relationships/slideLayout" Target="../slideLayouts/slideLayout54.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23" Type="http://schemas.openxmlformats.org/officeDocument/2006/relationships/slideLayout" Target="../slideLayouts/slideLayout53.xml"/><Relationship Id="rId10" Type="http://schemas.openxmlformats.org/officeDocument/2006/relationships/slideLayout" Target="../slideLayouts/slideLayout40.xml"/><Relationship Id="rId19" Type="http://schemas.openxmlformats.org/officeDocument/2006/relationships/slideLayout" Target="../slideLayouts/slideLayout49.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 Id="rId22" Type="http://schemas.openxmlformats.org/officeDocument/2006/relationships/slideLayout" Target="../slideLayouts/slideLayout52.xml"/><Relationship Id="rId27" Type="http://schemas.openxmlformats.org/officeDocument/2006/relationships/image" Target="../media/image4.emf"/></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18" Type="http://schemas.openxmlformats.org/officeDocument/2006/relationships/slideLayout" Target="../slideLayouts/slideLayout73.xml"/><Relationship Id="rId3" Type="http://schemas.openxmlformats.org/officeDocument/2006/relationships/slideLayout" Target="../slideLayouts/slideLayout58.xml"/><Relationship Id="rId21" Type="http://schemas.openxmlformats.org/officeDocument/2006/relationships/image" Target="../media/image4.emf"/><Relationship Id="rId7" Type="http://schemas.openxmlformats.org/officeDocument/2006/relationships/slideLayout" Target="../slideLayouts/slideLayout62.xml"/><Relationship Id="rId12" Type="http://schemas.openxmlformats.org/officeDocument/2006/relationships/slideLayout" Target="../slideLayouts/slideLayout67.xml"/><Relationship Id="rId17" Type="http://schemas.openxmlformats.org/officeDocument/2006/relationships/slideLayout" Target="../slideLayouts/slideLayout72.xml"/><Relationship Id="rId2" Type="http://schemas.openxmlformats.org/officeDocument/2006/relationships/slideLayout" Target="../slideLayouts/slideLayout57.xml"/><Relationship Id="rId16" Type="http://schemas.openxmlformats.org/officeDocument/2006/relationships/slideLayout" Target="../slideLayouts/slideLayout71.xml"/><Relationship Id="rId20" Type="http://schemas.openxmlformats.org/officeDocument/2006/relationships/theme" Target="../theme/theme5.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slideLayout" Target="../slideLayouts/slideLayout70.xml"/><Relationship Id="rId10" Type="http://schemas.openxmlformats.org/officeDocument/2006/relationships/slideLayout" Target="../slideLayouts/slideLayout65.xml"/><Relationship Id="rId19" Type="http://schemas.openxmlformats.org/officeDocument/2006/relationships/slideLayout" Target="../slideLayouts/slideLayout74.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slideLayout" Target="../slideLayouts/slideLayout69.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77.xml"/><Relationship Id="rId7" Type="http://schemas.openxmlformats.org/officeDocument/2006/relationships/image" Target="../media/image12.png"/><Relationship Id="rId2" Type="http://schemas.openxmlformats.org/officeDocument/2006/relationships/slideLayout" Target="../slideLayouts/slideLayout76.xml"/><Relationship Id="rId1" Type="http://schemas.openxmlformats.org/officeDocument/2006/relationships/slideLayout" Target="../slideLayouts/slideLayout75.xml"/><Relationship Id="rId6" Type="http://schemas.openxmlformats.org/officeDocument/2006/relationships/theme" Target="../theme/theme6.xml"/><Relationship Id="rId5" Type="http://schemas.openxmlformats.org/officeDocument/2006/relationships/slideLayout" Target="../slideLayouts/slideLayout79.xml"/><Relationship Id="rId4" Type="http://schemas.openxmlformats.org/officeDocument/2006/relationships/slideLayout" Target="../slideLayouts/slideLayout7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4AC241-1A5F-4949-A4F6-CC342AEB46C9}"/>
              </a:ext>
            </a:extLst>
          </p:cNvPr>
          <p:cNvSpPr>
            <a:spLocks noGrp="1"/>
          </p:cNvSpPr>
          <p:nvPr>
            <p:ph type="title"/>
          </p:nvPr>
        </p:nvSpPr>
        <p:spPr>
          <a:xfrm>
            <a:off x="598517" y="2759529"/>
            <a:ext cx="10997739" cy="1087171"/>
          </a:xfrm>
          <a:prstGeom prst="rect">
            <a:avLst/>
          </a:prstGeom>
          <a:noFill/>
          <a:ln>
            <a:noFill/>
          </a:ln>
        </p:spPr>
        <p:style>
          <a:lnRef idx="0">
            <a:scrgbClr r="0" g="0" b="0"/>
          </a:lnRef>
          <a:fillRef idx="0">
            <a:scrgbClr r="0" g="0" b="0"/>
          </a:fillRef>
          <a:effectRef idx="0">
            <a:scrgbClr r="0" g="0" b="0"/>
          </a:effectRef>
          <a:fontRef idx="minor"/>
        </p:style>
        <p:txBody>
          <a:bodyPr vert="horz" lIns="91440" tIns="45720" rIns="91440" bIns="45720" rtlCol="0" anchor="ctr">
            <a:normAutofit/>
          </a:bodyPr>
          <a:lstStyle/>
          <a:p>
            <a:r>
              <a:rPr lang="en-US" dirty="0"/>
              <a:t>Click to edit Master title style</a:t>
            </a:r>
          </a:p>
        </p:txBody>
      </p:sp>
      <p:pic>
        <p:nvPicPr>
          <p:cNvPr id="7" name="Picture 6">
            <a:extLst>
              <a:ext uri="{FF2B5EF4-FFF2-40B4-BE49-F238E27FC236}">
                <a16:creationId xmlns:a16="http://schemas.microsoft.com/office/drawing/2014/main" id="{63956890-975D-4707-BBFA-C423386F90FA}"/>
              </a:ext>
            </a:extLst>
          </p:cNvPr>
          <p:cNvPicPr>
            <a:picLocks noChangeAspect="1"/>
          </p:cNvPicPr>
          <p:nvPr userDrawn="1"/>
        </p:nvPicPr>
        <p:blipFill>
          <a:blip r:embed="rId3"/>
          <a:stretch>
            <a:fillRect/>
          </a:stretch>
        </p:blipFill>
        <p:spPr>
          <a:xfrm>
            <a:off x="0" y="5348930"/>
            <a:ext cx="12192000" cy="1509071"/>
          </a:xfrm>
          <a:prstGeom prst="rect">
            <a:avLst/>
          </a:prstGeom>
        </p:spPr>
      </p:pic>
      <p:pic>
        <p:nvPicPr>
          <p:cNvPr id="17" name="Picture 16">
            <a:extLst>
              <a:ext uri="{FF2B5EF4-FFF2-40B4-BE49-F238E27FC236}">
                <a16:creationId xmlns:a16="http://schemas.microsoft.com/office/drawing/2014/main" id="{048E346C-A892-412F-9B14-C8AC68A42467}"/>
              </a:ext>
            </a:extLst>
          </p:cNvPr>
          <p:cNvPicPr>
            <a:picLocks noChangeAspect="1"/>
          </p:cNvPicPr>
          <p:nvPr userDrawn="1"/>
        </p:nvPicPr>
        <p:blipFill rotWithShape="1">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l="3221" t="11563" r="4978" b="13270"/>
          <a:stretch/>
        </p:blipFill>
        <p:spPr>
          <a:xfrm>
            <a:off x="1447802" y="0"/>
            <a:ext cx="4648199" cy="1429008"/>
          </a:xfrm>
          <a:prstGeom prst="rect">
            <a:avLst/>
          </a:prstGeom>
        </p:spPr>
      </p:pic>
      <p:sp>
        <p:nvSpPr>
          <p:cNvPr id="5" name="TextBox 4">
            <a:extLst>
              <a:ext uri="{FF2B5EF4-FFF2-40B4-BE49-F238E27FC236}">
                <a16:creationId xmlns:a16="http://schemas.microsoft.com/office/drawing/2014/main" id="{7DF9D2C2-BAAA-450F-8D50-7700A00E6539}"/>
              </a:ext>
            </a:extLst>
          </p:cNvPr>
          <p:cNvSpPr txBox="1"/>
          <p:nvPr userDrawn="1"/>
        </p:nvSpPr>
        <p:spPr>
          <a:xfrm>
            <a:off x="11255494" y="6551165"/>
            <a:ext cx="994183" cy="246221"/>
          </a:xfrm>
          <a:prstGeom prst="rect">
            <a:avLst/>
          </a:prstGeom>
          <a:noFill/>
        </p:spPr>
        <p:txBody>
          <a:bodyPr wrap="none" rtlCol="0">
            <a:spAutoFit/>
          </a:bodyPr>
          <a:lstStyle/>
          <a:p>
            <a:pPr algn="ctr"/>
            <a:r>
              <a:rPr lang="en-US" sz="1000" b="0" dirty="0">
                <a:solidFill>
                  <a:schemeClr val="bg1"/>
                </a:solidFill>
                <a:latin typeface="Tahoma" panose="020B0604030504040204" pitchFamily="34" charset="0"/>
                <a:ea typeface="Tahoma" panose="020B0604030504040204" pitchFamily="34" charset="0"/>
                <a:cs typeface="Tahoma" panose="020B0604030504040204" pitchFamily="34" charset="0"/>
              </a:rPr>
              <a:t>© 2026 KNQA</a:t>
            </a:r>
          </a:p>
        </p:txBody>
      </p:sp>
    </p:spTree>
    <p:extLst>
      <p:ext uri="{BB962C8B-B14F-4D97-AF65-F5344CB8AC3E}">
        <p14:creationId xmlns:p14="http://schemas.microsoft.com/office/powerpoint/2010/main" val="3563602741"/>
      </p:ext>
    </p:extLst>
  </p:cSld>
  <p:clrMap bg1="lt1" tx1="dk1" bg2="lt2" tx2="dk2" accent1="accent1" accent2="accent2" accent3="accent3" accent4="accent4" accent5="accent5" accent6="accent6" hlink="hlink" folHlink="folHlink"/>
  <p:sldLayoutIdLst>
    <p:sldLayoutId id="2147483663" r:id="rId1"/>
  </p:sldLayoutIdLst>
  <p:txStyles>
    <p:titleStyle>
      <a:lvl1pPr algn="ctr" defTabSz="914363" rtl="0" eaLnBrk="1" latinLnBrk="0" hangingPunct="1">
        <a:lnSpc>
          <a:spcPct val="90000"/>
        </a:lnSpc>
        <a:spcBef>
          <a:spcPct val="0"/>
        </a:spcBef>
        <a:buNone/>
        <a:defRPr sz="5000" b="1"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1pPr>
    </p:titleStyle>
    <p:bodyStyle>
      <a:lvl1pPr marL="228591" indent="-228591" algn="l" defTabSz="91436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73" indent="-228591" algn="l" defTabSz="91436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54" indent="-228591" algn="l" defTabSz="91436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36" indent="-228591" algn="l" defTabSz="91436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18" indent="-228591" algn="l" defTabSz="91436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99" indent="-228591" algn="l" defTabSz="91436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81" indent="-228591" algn="l" defTabSz="91436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63" indent="-228591" algn="l" defTabSz="91436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45" indent="-228591" algn="l" defTabSz="91436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6226728"/>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hf sldNum="0" hdr="0" ftr="0" dt="0"/>
  <p:txStyles>
    <p:titleStyle>
      <a:lvl1pPr algn="ctr" defTabSz="761970" rtl="0" eaLnBrk="1" latinLnBrk="0" hangingPunct="1">
        <a:spcBef>
          <a:spcPct val="0"/>
        </a:spcBef>
        <a:buNone/>
        <a:defRPr sz="3667" kern="1200">
          <a:solidFill>
            <a:schemeClr val="tx1"/>
          </a:solidFill>
          <a:latin typeface="+mj-lt"/>
          <a:ea typeface="+mj-ea"/>
          <a:cs typeface="+mj-cs"/>
        </a:defRPr>
      </a:lvl1pPr>
    </p:titleStyle>
    <p:bodyStyle>
      <a:lvl1pPr marL="285739" indent="-285739" algn="l" defTabSz="761970" rtl="0" eaLnBrk="1" latinLnBrk="0" hangingPunct="1">
        <a:spcBef>
          <a:spcPct val="20000"/>
        </a:spcBef>
        <a:buFont typeface="Arial" pitchFamily="34" charset="0"/>
        <a:buChar char="•"/>
        <a:defRPr sz="2667" kern="1200">
          <a:solidFill>
            <a:schemeClr val="tx1"/>
          </a:solidFill>
          <a:latin typeface="+mn-lt"/>
          <a:ea typeface="+mn-ea"/>
          <a:cs typeface="+mn-cs"/>
        </a:defRPr>
      </a:lvl1pPr>
      <a:lvl2pPr marL="619100" indent="-238115" algn="l" defTabSz="761970" rtl="0" eaLnBrk="1" latinLnBrk="0" hangingPunct="1">
        <a:spcBef>
          <a:spcPct val="20000"/>
        </a:spcBef>
        <a:buFont typeface="Arial" pitchFamily="34" charset="0"/>
        <a:buChar char="–"/>
        <a:defRPr sz="2333" kern="1200">
          <a:solidFill>
            <a:schemeClr val="tx1"/>
          </a:solidFill>
          <a:latin typeface="+mn-lt"/>
          <a:ea typeface="+mn-ea"/>
          <a:cs typeface="+mn-cs"/>
        </a:defRPr>
      </a:lvl2pPr>
      <a:lvl3pPr marL="952462" indent="-190492" algn="l" defTabSz="76197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333447"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4pPr>
      <a:lvl5pPr marL="1714431"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5pPr>
      <a:lvl6pPr marL="2095416"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6pPr>
      <a:lvl7pPr marL="2476401"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7pPr>
      <a:lvl8pPr marL="2857386"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8pPr>
      <a:lvl9pPr marL="3238370"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9pPr>
    </p:bodyStyle>
    <p:other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009606-3FF4-AA4E-B54E-D3439CA7416A}"/>
              </a:ext>
            </a:extLst>
          </p:cNvPr>
          <p:cNvSpPr>
            <a:spLocks noGrp="1"/>
          </p:cNvSpPr>
          <p:nvPr>
            <p:ph type="title"/>
          </p:nvPr>
        </p:nvSpPr>
        <p:spPr>
          <a:xfrm>
            <a:off x="401444" y="525109"/>
            <a:ext cx="11351941" cy="1165587"/>
          </a:xfrm>
          <a:prstGeom prst="rect">
            <a:avLst/>
          </a:prstGeom>
        </p:spPr>
        <p:txBody>
          <a:bodyPr vert="horz" lIns="0" tIns="0" rIns="0" bIns="0" rtlCol="0" anchor="t" anchorCtr="0">
            <a:normAutofit/>
          </a:bodyPr>
          <a:lstStyle/>
          <a:p>
            <a:r>
              <a:rPr lang="en-US"/>
              <a:t>Click to edit Master title style</a:t>
            </a:r>
          </a:p>
        </p:txBody>
      </p:sp>
      <p:sp>
        <p:nvSpPr>
          <p:cNvPr id="3" name="Text Placeholder 2">
            <a:extLst>
              <a:ext uri="{FF2B5EF4-FFF2-40B4-BE49-F238E27FC236}">
                <a16:creationId xmlns:a16="http://schemas.microsoft.com/office/drawing/2014/main" id="{5679D7D9-9E56-864E-97A0-4BB376C15485}"/>
              </a:ext>
            </a:extLst>
          </p:cNvPr>
          <p:cNvSpPr>
            <a:spLocks noGrp="1"/>
          </p:cNvSpPr>
          <p:nvPr>
            <p:ph type="body" idx="1"/>
          </p:nvPr>
        </p:nvSpPr>
        <p:spPr>
          <a:xfrm>
            <a:off x="401444" y="1825625"/>
            <a:ext cx="11351941" cy="404831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9B7333C7-F68D-3840-AF0B-49B5C94289F9}"/>
              </a:ext>
            </a:extLst>
          </p:cNvPr>
          <p:cNvSpPr>
            <a:spLocks noGrp="1"/>
          </p:cNvSpPr>
          <p:nvPr>
            <p:ph type="sldNum" sz="quarter" idx="4"/>
          </p:nvPr>
        </p:nvSpPr>
        <p:spPr>
          <a:xfrm>
            <a:off x="401443" y="6446837"/>
            <a:ext cx="2743200" cy="218070"/>
          </a:xfrm>
          <a:prstGeom prst="rect">
            <a:avLst/>
          </a:prstGeom>
        </p:spPr>
        <p:txBody>
          <a:bodyPr vert="horz" lIns="0" tIns="0" rIns="0" bIns="0" rtlCol="0" anchor="b" anchorCtr="0"/>
          <a:lstStyle>
            <a:lvl1pPr algn="l">
              <a:defRPr sz="900">
                <a:solidFill>
                  <a:schemeClr val="bg2">
                    <a:lumMod val="75000"/>
                  </a:schemeClr>
                </a:solidFill>
                <a:latin typeface="Arial" panose="020B0604020202020204" pitchFamily="34" charset="0"/>
                <a:cs typeface="Arial" panose="020B0604020202020204" pitchFamily="34" charset="0"/>
              </a:defRPr>
            </a:lvl1pPr>
          </a:lstStyle>
          <a:p>
            <a:fld id="{BAE26A2A-DE5F-EA41-900F-AB5C4F1D9848}" type="slidenum">
              <a:rPr lang="en-US" smtClean="0"/>
              <a:pPr/>
              <a:t>‹#›</a:t>
            </a:fld>
            <a:endParaRPr lang="en-US"/>
          </a:p>
        </p:txBody>
      </p:sp>
      <p:sp>
        <p:nvSpPr>
          <p:cNvPr id="7" name="Rectangle 6">
            <a:extLst>
              <a:ext uri="{FF2B5EF4-FFF2-40B4-BE49-F238E27FC236}">
                <a16:creationId xmlns:a16="http://schemas.microsoft.com/office/drawing/2014/main" id="{F24E4871-A936-9D44-87B5-A71D2410054C}"/>
              </a:ext>
            </a:extLst>
          </p:cNvPr>
          <p:cNvSpPr/>
          <p:nvPr/>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A5C15262-F13A-A545-9E19-10E73B12B587}"/>
              </a:ext>
            </a:extLst>
          </p:cNvPr>
          <p:cNvSpPr/>
          <p:nvPr userDrawn="1"/>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0" name="Picture 9">
            <a:extLst>
              <a:ext uri="{FF2B5EF4-FFF2-40B4-BE49-F238E27FC236}">
                <a16:creationId xmlns:a16="http://schemas.microsoft.com/office/drawing/2014/main" id="{00606BDE-C71B-C34D-99BE-05C9ADB1E5B6}"/>
              </a:ext>
            </a:extLst>
          </p:cNvPr>
          <p:cNvPicPr>
            <a:picLocks noChangeAspect="1"/>
          </p:cNvPicPr>
          <p:nvPr userDrawn="1"/>
        </p:nvPicPr>
        <p:blipFill>
          <a:blip r:embed="rId20" cstate="screen">
            <a:extLst>
              <a:ext uri="{28A0092B-C50C-407E-A947-70E740481C1C}">
                <a14:useLocalDpi xmlns:a14="http://schemas.microsoft.com/office/drawing/2010/main"/>
              </a:ext>
            </a:extLst>
          </a:blip>
          <a:stretch>
            <a:fillRect/>
          </a:stretch>
        </p:blipFill>
        <p:spPr>
          <a:xfrm>
            <a:off x="10487742" y="6116267"/>
            <a:ext cx="1265644" cy="548640"/>
          </a:xfrm>
          <a:prstGeom prst="rect">
            <a:avLst/>
          </a:prstGeom>
        </p:spPr>
      </p:pic>
    </p:spTree>
    <p:extLst>
      <p:ext uri="{BB962C8B-B14F-4D97-AF65-F5344CB8AC3E}">
        <p14:creationId xmlns:p14="http://schemas.microsoft.com/office/powerpoint/2010/main" val="1403609145"/>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 id="2147483692" r:id="rId16"/>
    <p:sldLayoutId id="2147483693" r:id="rId17"/>
    <p:sldLayoutId id="2147483694" r:id="rId18"/>
  </p:sldLayoutIdLst>
  <p:hf hdr="0" ftr="0" dt="0"/>
  <p:txStyles>
    <p:titleStyle>
      <a:lvl1pPr algn="l" defTabSz="685766" rtl="0" eaLnBrk="1" latinLnBrk="0" hangingPunct="1">
        <a:lnSpc>
          <a:spcPct val="90000"/>
        </a:lnSpc>
        <a:spcBef>
          <a:spcPct val="0"/>
        </a:spcBef>
        <a:buNone/>
        <a:defRPr sz="3300" kern="1200">
          <a:solidFill>
            <a:schemeClr val="tx1"/>
          </a:solidFill>
          <a:latin typeface="Rockwell" panose="02060603020205020403" pitchFamily="18" charset="77"/>
          <a:ea typeface="+mj-ea"/>
          <a:cs typeface="Arial" panose="020B0604020202020204" pitchFamily="34" charset="0"/>
        </a:defRPr>
      </a:lvl1pPr>
    </p:titleStyle>
    <p:body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009606-3FF4-AA4E-B54E-D3439CA7416A}"/>
              </a:ext>
            </a:extLst>
          </p:cNvPr>
          <p:cNvSpPr>
            <a:spLocks noGrp="1"/>
          </p:cNvSpPr>
          <p:nvPr>
            <p:ph type="title"/>
          </p:nvPr>
        </p:nvSpPr>
        <p:spPr>
          <a:xfrm>
            <a:off x="401444" y="525109"/>
            <a:ext cx="11351941" cy="1165587"/>
          </a:xfrm>
          <a:prstGeom prst="rect">
            <a:avLst/>
          </a:prstGeom>
        </p:spPr>
        <p:txBody>
          <a:bodyPr vert="horz" lIns="0" tIns="0" rIns="0" bIns="0" rtlCol="0" anchor="t" anchorCtr="0">
            <a:normAutofit/>
          </a:bodyPr>
          <a:lstStyle/>
          <a:p>
            <a:r>
              <a:rPr lang="en-US"/>
              <a:t>Click to edit Master title style</a:t>
            </a:r>
          </a:p>
        </p:txBody>
      </p:sp>
      <p:sp>
        <p:nvSpPr>
          <p:cNvPr id="3" name="Text Placeholder 2">
            <a:extLst>
              <a:ext uri="{FF2B5EF4-FFF2-40B4-BE49-F238E27FC236}">
                <a16:creationId xmlns:a16="http://schemas.microsoft.com/office/drawing/2014/main" id="{5679D7D9-9E56-864E-97A0-4BB376C15485}"/>
              </a:ext>
            </a:extLst>
          </p:cNvPr>
          <p:cNvSpPr>
            <a:spLocks noGrp="1"/>
          </p:cNvSpPr>
          <p:nvPr>
            <p:ph type="body" idx="1"/>
          </p:nvPr>
        </p:nvSpPr>
        <p:spPr>
          <a:xfrm>
            <a:off x="401444" y="1825625"/>
            <a:ext cx="11351941" cy="40483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9B7333C7-F68D-3840-AF0B-49B5C94289F9}"/>
              </a:ext>
            </a:extLst>
          </p:cNvPr>
          <p:cNvSpPr>
            <a:spLocks noGrp="1"/>
          </p:cNvSpPr>
          <p:nvPr>
            <p:ph type="sldNum" sz="quarter" idx="4"/>
          </p:nvPr>
        </p:nvSpPr>
        <p:spPr>
          <a:xfrm>
            <a:off x="401443" y="6446837"/>
            <a:ext cx="2743200" cy="218070"/>
          </a:xfrm>
          <a:prstGeom prst="rect">
            <a:avLst/>
          </a:prstGeom>
        </p:spPr>
        <p:txBody>
          <a:bodyPr vert="horz" lIns="0" tIns="0" rIns="0" bIns="0" rtlCol="0" anchor="b" anchorCtr="0"/>
          <a:lstStyle>
            <a:lvl1pPr algn="l">
              <a:defRPr sz="900">
                <a:solidFill>
                  <a:schemeClr val="bg2">
                    <a:lumMod val="75000"/>
                  </a:schemeClr>
                </a:solidFill>
                <a:latin typeface="Arial" panose="020B0604020202020204" pitchFamily="34" charset="0"/>
                <a:cs typeface="Arial" panose="020B0604020202020204" pitchFamily="34" charset="0"/>
              </a:defRPr>
            </a:lvl1pPr>
          </a:lstStyle>
          <a:p>
            <a:fld id="{BAE26A2A-DE5F-EA41-900F-AB5C4F1D9848}" type="slidenum">
              <a:rPr lang="en-US" smtClean="0"/>
              <a:pPr/>
              <a:t>‹#›</a:t>
            </a:fld>
            <a:endParaRPr lang="en-US"/>
          </a:p>
        </p:txBody>
      </p:sp>
      <p:sp>
        <p:nvSpPr>
          <p:cNvPr id="7" name="Rectangle 6">
            <a:extLst>
              <a:ext uri="{FF2B5EF4-FFF2-40B4-BE49-F238E27FC236}">
                <a16:creationId xmlns:a16="http://schemas.microsoft.com/office/drawing/2014/main" id="{F24E4871-A936-9D44-87B5-A71D2410054C}"/>
              </a:ext>
            </a:extLst>
          </p:cNvPr>
          <p:cNvSpPr/>
          <p:nvPr/>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A5C15262-F13A-A545-9E19-10E73B12B587}"/>
              </a:ext>
            </a:extLst>
          </p:cNvPr>
          <p:cNvSpPr/>
          <p:nvPr userDrawn="1"/>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0" name="Picture 9">
            <a:extLst>
              <a:ext uri="{FF2B5EF4-FFF2-40B4-BE49-F238E27FC236}">
                <a16:creationId xmlns:a16="http://schemas.microsoft.com/office/drawing/2014/main" id="{00606BDE-C71B-C34D-99BE-05C9ADB1E5B6}"/>
              </a:ext>
            </a:extLst>
          </p:cNvPr>
          <p:cNvPicPr>
            <a:picLocks noChangeAspect="1"/>
          </p:cNvPicPr>
          <p:nvPr userDrawn="1"/>
        </p:nvPicPr>
        <p:blipFill>
          <a:blip r:embed="rId27" cstate="screen">
            <a:extLst>
              <a:ext uri="{28A0092B-C50C-407E-A947-70E740481C1C}">
                <a14:useLocalDpi xmlns:a14="http://schemas.microsoft.com/office/drawing/2010/main"/>
              </a:ext>
            </a:extLst>
          </a:blip>
          <a:stretch>
            <a:fillRect/>
          </a:stretch>
        </p:blipFill>
        <p:spPr>
          <a:xfrm>
            <a:off x="10487742" y="6116267"/>
            <a:ext cx="1265644" cy="548640"/>
          </a:xfrm>
          <a:prstGeom prst="rect">
            <a:avLst/>
          </a:prstGeom>
        </p:spPr>
      </p:pic>
    </p:spTree>
    <p:extLst>
      <p:ext uri="{BB962C8B-B14F-4D97-AF65-F5344CB8AC3E}">
        <p14:creationId xmlns:p14="http://schemas.microsoft.com/office/powerpoint/2010/main" val="811874486"/>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 id="2147483712" r:id="rId17"/>
    <p:sldLayoutId id="2147483713" r:id="rId18"/>
    <p:sldLayoutId id="2147483714" r:id="rId19"/>
    <p:sldLayoutId id="2147483715" r:id="rId20"/>
    <p:sldLayoutId id="2147483716" r:id="rId21"/>
    <p:sldLayoutId id="2147483717" r:id="rId22"/>
    <p:sldLayoutId id="2147483718" r:id="rId23"/>
    <p:sldLayoutId id="2147483719" r:id="rId24"/>
    <p:sldLayoutId id="2147483720" r:id="rId25"/>
  </p:sldLayoutIdLst>
  <p:hf hdr="0" ftr="0" dt="0"/>
  <p:txStyles>
    <p:titleStyle>
      <a:lvl1pPr algn="l" defTabSz="685766" rtl="0" eaLnBrk="1" latinLnBrk="0" hangingPunct="1">
        <a:lnSpc>
          <a:spcPct val="90000"/>
        </a:lnSpc>
        <a:spcBef>
          <a:spcPct val="0"/>
        </a:spcBef>
        <a:buNone/>
        <a:defRPr sz="3300" kern="1200">
          <a:solidFill>
            <a:schemeClr val="tx1"/>
          </a:solidFill>
          <a:latin typeface="Rockwell" panose="02060603020205020403" pitchFamily="18" charset="77"/>
          <a:ea typeface="+mj-ea"/>
          <a:cs typeface="Arial" panose="020B0604020202020204" pitchFamily="34" charset="0"/>
        </a:defRPr>
      </a:lvl1pPr>
    </p:titleStyle>
    <p:body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009606-3FF4-AA4E-B54E-D3439CA7416A}"/>
              </a:ext>
            </a:extLst>
          </p:cNvPr>
          <p:cNvSpPr>
            <a:spLocks noGrp="1"/>
          </p:cNvSpPr>
          <p:nvPr>
            <p:ph type="title"/>
          </p:nvPr>
        </p:nvSpPr>
        <p:spPr>
          <a:xfrm>
            <a:off x="401444" y="525109"/>
            <a:ext cx="11351941" cy="1165587"/>
          </a:xfrm>
          <a:prstGeom prst="rect">
            <a:avLst/>
          </a:prstGeom>
        </p:spPr>
        <p:txBody>
          <a:bodyPr vert="horz" lIns="0" tIns="0" rIns="0" bIns="0" rtlCol="0" anchor="t" anchorCtr="0">
            <a:normAutofit/>
          </a:bodyPr>
          <a:lstStyle/>
          <a:p>
            <a:r>
              <a:rPr lang="en-US"/>
              <a:t>Click to edit Master title style</a:t>
            </a:r>
          </a:p>
        </p:txBody>
      </p:sp>
      <p:sp>
        <p:nvSpPr>
          <p:cNvPr id="3" name="Text Placeholder 2">
            <a:extLst>
              <a:ext uri="{FF2B5EF4-FFF2-40B4-BE49-F238E27FC236}">
                <a16:creationId xmlns:a16="http://schemas.microsoft.com/office/drawing/2014/main" id="{5679D7D9-9E56-864E-97A0-4BB376C15485}"/>
              </a:ext>
            </a:extLst>
          </p:cNvPr>
          <p:cNvSpPr>
            <a:spLocks noGrp="1"/>
          </p:cNvSpPr>
          <p:nvPr>
            <p:ph type="body" idx="1"/>
          </p:nvPr>
        </p:nvSpPr>
        <p:spPr>
          <a:xfrm>
            <a:off x="401444" y="1825625"/>
            <a:ext cx="11351941" cy="404831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9B7333C7-F68D-3840-AF0B-49B5C94289F9}"/>
              </a:ext>
            </a:extLst>
          </p:cNvPr>
          <p:cNvSpPr>
            <a:spLocks noGrp="1"/>
          </p:cNvSpPr>
          <p:nvPr>
            <p:ph type="sldNum" sz="quarter" idx="4"/>
          </p:nvPr>
        </p:nvSpPr>
        <p:spPr>
          <a:xfrm>
            <a:off x="401443" y="6446837"/>
            <a:ext cx="2743200" cy="218070"/>
          </a:xfrm>
          <a:prstGeom prst="rect">
            <a:avLst/>
          </a:prstGeom>
        </p:spPr>
        <p:txBody>
          <a:bodyPr vert="horz" lIns="0" tIns="0" rIns="0" bIns="0" rtlCol="0" anchor="b" anchorCtr="0"/>
          <a:lstStyle>
            <a:lvl1pPr algn="l">
              <a:defRPr sz="900">
                <a:solidFill>
                  <a:schemeClr val="bg2">
                    <a:lumMod val="75000"/>
                  </a:schemeClr>
                </a:solidFill>
                <a:latin typeface="Arial" panose="020B0604020202020204" pitchFamily="34" charset="0"/>
                <a:cs typeface="Arial" panose="020B0604020202020204" pitchFamily="34" charset="0"/>
              </a:defRPr>
            </a:lvl1pPr>
          </a:lstStyle>
          <a:p>
            <a:fld id="{BAE26A2A-DE5F-EA41-900F-AB5C4F1D9848}" type="slidenum">
              <a:rPr lang="en-US" smtClean="0"/>
              <a:pPr/>
              <a:t>‹#›</a:t>
            </a:fld>
            <a:endParaRPr lang="en-US"/>
          </a:p>
        </p:txBody>
      </p:sp>
      <p:sp>
        <p:nvSpPr>
          <p:cNvPr id="7" name="Rectangle 6">
            <a:extLst>
              <a:ext uri="{FF2B5EF4-FFF2-40B4-BE49-F238E27FC236}">
                <a16:creationId xmlns:a16="http://schemas.microsoft.com/office/drawing/2014/main" id="{F24E4871-A936-9D44-87B5-A71D2410054C}"/>
              </a:ext>
            </a:extLst>
          </p:cNvPr>
          <p:cNvSpPr/>
          <p:nvPr/>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A5C15262-F13A-A545-9E19-10E73B12B587}"/>
              </a:ext>
            </a:extLst>
          </p:cNvPr>
          <p:cNvSpPr/>
          <p:nvPr userDrawn="1"/>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0" name="Picture 9">
            <a:extLst>
              <a:ext uri="{FF2B5EF4-FFF2-40B4-BE49-F238E27FC236}">
                <a16:creationId xmlns:a16="http://schemas.microsoft.com/office/drawing/2014/main" id="{00606BDE-C71B-C34D-99BE-05C9ADB1E5B6}"/>
              </a:ext>
            </a:extLst>
          </p:cNvPr>
          <p:cNvPicPr>
            <a:picLocks noChangeAspect="1"/>
          </p:cNvPicPr>
          <p:nvPr userDrawn="1"/>
        </p:nvPicPr>
        <p:blipFill>
          <a:blip r:embed="rId21" cstate="screen">
            <a:extLst>
              <a:ext uri="{28A0092B-C50C-407E-A947-70E740481C1C}">
                <a14:useLocalDpi xmlns:a14="http://schemas.microsoft.com/office/drawing/2010/main"/>
              </a:ext>
            </a:extLst>
          </a:blip>
          <a:stretch>
            <a:fillRect/>
          </a:stretch>
        </p:blipFill>
        <p:spPr>
          <a:xfrm>
            <a:off x="10487742" y="6116267"/>
            <a:ext cx="1265644" cy="548640"/>
          </a:xfrm>
          <a:prstGeom prst="rect">
            <a:avLst/>
          </a:prstGeom>
        </p:spPr>
      </p:pic>
    </p:spTree>
    <p:extLst>
      <p:ext uri="{BB962C8B-B14F-4D97-AF65-F5344CB8AC3E}">
        <p14:creationId xmlns:p14="http://schemas.microsoft.com/office/powerpoint/2010/main" val="1845250166"/>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8" r:id="rId17"/>
    <p:sldLayoutId id="2147483739" r:id="rId18"/>
    <p:sldLayoutId id="2147483740" r:id="rId19"/>
  </p:sldLayoutIdLst>
  <p:hf hdr="0" ftr="0" dt="0"/>
  <p:txStyles>
    <p:titleStyle>
      <a:lvl1pPr algn="l" defTabSz="685766" rtl="0" eaLnBrk="1" latinLnBrk="0" hangingPunct="1">
        <a:lnSpc>
          <a:spcPct val="90000"/>
        </a:lnSpc>
        <a:spcBef>
          <a:spcPct val="0"/>
        </a:spcBef>
        <a:buNone/>
        <a:defRPr sz="3300" kern="1200">
          <a:solidFill>
            <a:schemeClr val="tx1"/>
          </a:solidFill>
          <a:latin typeface="Rockwell" panose="02060603020205020403" pitchFamily="18" charset="77"/>
          <a:ea typeface="+mj-ea"/>
          <a:cs typeface="Arial" panose="020B0604020202020204" pitchFamily="34" charset="0"/>
        </a:defRPr>
      </a:lvl1pPr>
    </p:titleStyle>
    <p:body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0" y="0"/>
            <a:ext cx="12192000" cy="6858000"/>
          </a:xfrm>
          <a:prstGeom prst="rect">
            <a:avLst/>
          </a:prstGeom>
        </p:spPr>
      </p:pic>
      <p:sp>
        <p:nvSpPr>
          <p:cNvPr id="2" name="Holder 2"/>
          <p:cNvSpPr>
            <a:spLocks noGrp="1"/>
          </p:cNvSpPr>
          <p:nvPr>
            <p:ph type="title"/>
          </p:nvPr>
        </p:nvSpPr>
        <p:spPr>
          <a:xfrm>
            <a:off x="749300" y="528320"/>
            <a:ext cx="10693399" cy="939800"/>
          </a:xfrm>
          <a:prstGeom prst="rect">
            <a:avLst/>
          </a:prstGeom>
        </p:spPr>
        <p:txBody>
          <a:bodyPr wrap="square" lIns="0" tIns="0" rIns="0" bIns="0">
            <a:spAutoFit/>
          </a:bodyPr>
          <a:lstStyle>
            <a:lvl1pPr>
              <a:defRPr sz="3300" b="1" i="0">
                <a:solidFill>
                  <a:srgbClr val="002147"/>
                </a:solidFill>
                <a:latin typeface="Cambria"/>
                <a:cs typeface="Cambria"/>
              </a:defRPr>
            </a:lvl1pPr>
          </a:lstStyle>
          <a:p>
            <a:endParaRPr/>
          </a:p>
        </p:txBody>
      </p:sp>
      <p:sp>
        <p:nvSpPr>
          <p:cNvPr id="3" name="Holder 3"/>
          <p:cNvSpPr>
            <a:spLocks noGrp="1"/>
          </p:cNvSpPr>
          <p:nvPr>
            <p:ph type="body" idx="1"/>
          </p:nvPr>
        </p:nvSpPr>
        <p:spPr>
          <a:xfrm>
            <a:off x="558800" y="1615312"/>
            <a:ext cx="5258435" cy="4294505"/>
          </a:xfrm>
          <a:prstGeom prst="rect">
            <a:avLst/>
          </a:prstGeom>
        </p:spPr>
        <p:txBody>
          <a:bodyPr wrap="square" lIns="0" tIns="0" rIns="0" bIns="0">
            <a:spAutoFit/>
          </a:bodyPr>
          <a:lstStyle>
            <a:lvl1pPr>
              <a:defRPr sz="1650" b="0" i="0">
                <a:solidFill>
                  <a:srgbClr val="334155"/>
                </a:solidFill>
                <a:latin typeface="Arial MT"/>
                <a:cs typeface="Arial MT"/>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5/7/2026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094795285"/>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11.xml"/><Relationship Id="rId5" Type="http://schemas.openxmlformats.org/officeDocument/2006/relationships/image" Target="../media/image16.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16.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image" Target="../media/image16.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8.png"/><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4.xml"/><Relationship Id="rId1" Type="http://schemas.openxmlformats.org/officeDocument/2006/relationships/slideLayout" Target="../slideLayouts/slideLayout8.xml"/><Relationship Id="rId5" Type="http://schemas.openxmlformats.org/officeDocument/2006/relationships/image" Target="../media/image18.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9.xml"/><Relationship Id="rId6" Type="http://schemas.openxmlformats.org/officeDocument/2006/relationships/image" Target="../media/image29.svg"/><Relationship Id="rId5" Type="http://schemas.openxmlformats.org/officeDocument/2006/relationships/image" Target="../media/image28.svg"/><Relationship Id="rId4" Type="http://schemas.openxmlformats.org/officeDocument/2006/relationships/image" Target="../media/image27.svg"/></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10.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7.xml"/><Relationship Id="rId1" Type="http://schemas.openxmlformats.org/officeDocument/2006/relationships/slideLayout" Target="../slideLayouts/slideLayout11.xml"/><Relationship Id="rId5" Type="http://schemas.openxmlformats.org/officeDocument/2006/relationships/image" Target="../media/image18.png"/><Relationship Id="rId4" Type="http://schemas.openxmlformats.org/officeDocument/2006/relationships/image" Target="../media/image43.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16.png"/><Relationship Id="rId4" Type="http://schemas.openxmlformats.org/officeDocument/2006/relationships/image" Target="../media/image18.png"/></Relationships>
</file>

<file path=ppt/slides/_rels/slide4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18.png"/><Relationship Id="rId5" Type="http://schemas.openxmlformats.org/officeDocument/2006/relationships/image" Target="../media/image21.png"/><Relationship Id="rId4" Type="http://schemas.openxmlformats.org/officeDocument/2006/relationships/image" Target="../media/image20.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8.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8.xml"/></Relationships>
</file>

<file path=ppt/slides/_rels/slide5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9.xml"/><Relationship Id="rId1" Type="http://schemas.openxmlformats.org/officeDocument/2006/relationships/slideLayout" Target="../slideLayouts/slideLayout48.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8.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8.xml"/></Relationships>
</file>

<file path=ppt/slides/_rels/slide57.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6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8.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48.xml"/></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24.png"/><Relationship Id="rId4" Type="http://schemas.openxmlformats.org/officeDocument/2006/relationships/image" Target="../media/image23.png"/></Relationships>
</file>

<file path=ppt/slides/_rels/slide6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5.xml"/><Relationship Id="rId1" Type="http://schemas.openxmlformats.org/officeDocument/2006/relationships/slideLayout" Target="../slideLayouts/slideLayout48.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8.xml"/></Relationships>
</file>

<file path=ppt/slides/_rels/slide62.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6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48.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48.xml"/></Relationships>
</file>

<file path=ppt/slides/_rels/slide6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9.xml"/><Relationship Id="rId1" Type="http://schemas.openxmlformats.org/officeDocument/2006/relationships/slideLayout" Target="../slideLayouts/slideLayout48.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66.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6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48.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48.xml"/></Relationships>
</file>

<file path=ppt/slides/_rels/slide69.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62.xml"/></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18.pn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48.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48.xml"/></Relationships>
</file>

<file path=ppt/slides/_rels/slide72.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6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48.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48.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48.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50.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31.xml"/></Relationships>
</file>

<file path=ppt/slides/_rels/slide78.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62.xml"/></Relationships>
</file>

<file path=ppt/slides/_rels/slide7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57.xml"/></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26.png"/><Relationship Id="rId7"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image" Target="../media/image29.svg"/><Relationship Id="rId5" Type="http://schemas.openxmlformats.org/officeDocument/2006/relationships/image" Target="../media/image28.svg"/><Relationship Id="rId4" Type="http://schemas.openxmlformats.org/officeDocument/2006/relationships/image" Target="../media/image27.svg"/></Relationships>
</file>

<file path=ppt/slides/_rels/slide8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5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6.xml"/><Relationship Id="rId4" Type="http://schemas.openxmlformats.org/officeDocument/2006/relationships/hyperlink" Target="mailto:oumaeoo7@gmail.com" TargetMode="External"/></Relationships>
</file>

<file path=ppt/slides/_rels/slide8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6.xml"/><Relationship Id="rId5" Type="http://schemas.openxmlformats.org/officeDocument/2006/relationships/image" Target="../media/image62.png"/><Relationship Id="rId4" Type="http://schemas.openxmlformats.org/officeDocument/2006/relationships/image" Target="../media/image61.png"/></Relationships>
</file>

<file path=ppt/slides/_rels/slide84.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image" Target="../media/image63.png"/><Relationship Id="rId1" Type="http://schemas.openxmlformats.org/officeDocument/2006/relationships/slideLayout" Target="../slideLayouts/slideLayout76.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8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77.xml"/></Relationships>
</file>

<file path=ppt/slides/_rels/slide86.xml.rels><?xml version="1.0" encoding="UTF-8" standalone="yes"?>
<Relationships xmlns="http://schemas.openxmlformats.org/package/2006/relationships"><Relationship Id="rId3" Type="http://schemas.openxmlformats.org/officeDocument/2006/relationships/image" Target="../media/image72.png"/><Relationship Id="rId7" Type="http://schemas.openxmlformats.org/officeDocument/2006/relationships/image" Target="../media/image76.png"/><Relationship Id="rId2" Type="http://schemas.openxmlformats.org/officeDocument/2006/relationships/image" Target="../media/image71.png"/><Relationship Id="rId1" Type="http://schemas.openxmlformats.org/officeDocument/2006/relationships/slideLayout" Target="../slideLayouts/slideLayout76.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8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76.xml"/><Relationship Id="rId4" Type="http://schemas.openxmlformats.org/officeDocument/2006/relationships/image" Target="../media/image79.png"/></Relationships>
</file>

<file path=ppt/slides/_rels/slide8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76.xml"/></Relationships>
</file>

<file path=ppt/slides/_rels/slide89.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76.xml"/><Relationship Id="rId5" Type="http://schemas.openxmlformats.org/officeDocument/2006/relationships/image" Target="../media/image85.png"/><Relationship Id="rId4" Type="http://schemas.openxmlformats.org/officeDocument/2006/relationships/image" Target="../media/image84.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16.png"/></Relationships>
</file>

<file path=ppt/slides/_rels/slide90.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88.png"/><Relationship Id="rId2" Type="http://schemas.openxmlformats.org/officeDocument/2006/relationships/image" Target="../media/image63.png"/><Relationship Id="rId1" Type="http://schemas.openxmlformats.org/officeDocument/2006/relationships/slideLayout" Target="../slideLayouts/slideLayout76.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65.png"/></Relationships>
</file>

<file path=ppt/slides/_rels/slide9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76.xml"/></Relationships>
</file>

<file path=ppt/slides/_rels/slide92.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76.xml"/></Relationships>
</file>

<file path=ppt/slides/_rels/slide93.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76.xml"/><Relationship Id="rId4" Type="http://schemas.openxmlformats.org/officeDocument/2006/relationships/image" Target="../media/image93.png"/></Relationships>
</file>

<file path=ppt/slides/_rels/slide94.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76.xml"/><Relationship Id="rId5" Type="http://schemas.openxmlformats.org/officeDocument/2006/relationships/image" Target="../media/image97.png"/><Relationship Id="rId4" Type="http://schemas.openxmlformats.org/officeDocument/2006/relationships/image" Target="../media/image96.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96.xml.rels><?xml version="1.0" encoding="UTF-8" standalone="yes"?>
<Relationships xmlns="http://schemas.openxmlformats.org/package/2006/relationships"><Relationship Id="rId3" Type="http://schemas.openxmlformats.org/officeDocument/2006/relationships/hyperlink" Target="mailto:oumaeoo7@gmail.com" TargetMode="External"/><Relationship Id="rId2" Type="http://schemas.openxmlformats.org/officeDocument/2006/relationships/image" Target="../media/image98.png"/><Relationship Id="rId1" Type="http://schemas.openxmlformats.org/officeDocument/2006/relationships/slideLayout" Target="../slideLayouts/slideLayout76.xml"/></Relationships>
</file>

<file path=ppt/slides/_rels/slide97.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76.xml"/><Relationship Id="rId5" Type="http://schemas.openxmlformats.org/officeDocument/2006/relationships/hyperlink" Target="http://mku.ac.ke/wp-content/uploads/2023/06/Graduation-Slide.png" TargetMode="External"/><Relationship Id="rId4" Type="http://schemas.openxmlformats.org/officeDocument/2006/relationships/image" Target="../media/image10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98D30-5864-8224-AC6C-E79ACE17EC70}"/>
              </a:ext>
            </a:extLst>
          </p:cNvPr>
          <p:cNvSpPr>
            <a:spLocks noGrp="1"/>
          </p:cNvSpPr>
          <p:nvPr>
            <p:ph type="title"/>
          </p:nvPr>
        </p:nvSpPr>
        <p:spPr/>
        <p:txBody>
          <a:bodyPr/>
          <a:lstStyle/>
          <a:p>
            <a:r>
              <a:rPr lang="en-US" dirty="0"/>
              <a:t>Day 3 Break out Room 3 </a:t>
            </a:r>
            <a:r>
              <a:rPr lang="en-US"/>
              <a:t>(Kifaru)</a:t>
            </a:r>
            <a:endParaRPr lang="en-KE" dirty="0"/>
          </a:p>
        </p:txBody>
      </p:sp>
    </p:spTree>
    <p:extLst>
      <p:ext uri="{BB962C8B-B14F-4D97-AF65-F5344CB8AC3E}">
        <p14:creationId xmlns:p14="http://schemas.microsoft.com/office/powerpoint/2010/main" val="11298282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92" y="1453555"/>
            <a:ext cx="7509768" cy="706438"/>
          </a:xfrm>
          <a:prstGeom prst="rect">
            <a:avLst/>
          </a:prstGeom>
          <a:noFill/>
          <a:ln/>
        </p:spPr>
        <p:txBody>
          <a:bodyPr wrap="none" lIns="0" tIns="0" rIns="0" bIns="0" rtlCol="0" anchor="t"/>
          <a:lstStyle/>
          <a:p>
            <a:pPr defTabSz="761970">
              <a:lnSpc>
                <a:spcPts val="5541"/>
              </a:lnSpc>
            </a:pPr>
            <a:r>
              <a:rPr lang="en-US" sz="4250" dirty="0">
                <a:solidFill>
                  <a:srgbClr val="532418"/>
                </a:solidFill>
                <a:latin typeface="Marcellus" pitchFamily="34" charset="0"/>
                <a:ea typeface="Marcellus" pitchFamily="34" charset="-122"/>
                <a:cs typeface="Marcellus" pitchFamily="34" charset="-120"/>
              </a:rPr>
              <a:t>Governance, Policy &amp; Inclusion</a:t>
            </a:r>
            <a:endParaRPr lang="en-US" sz="4250" dirty="0">
              <a:solidFill>
                <a:prstClr val="black"/>
              </a:solidFill>
              <a:latin typeface="Calibri" panose="020F0502020204030204"/>
            </a:endParaRPr>
          </a:p>
        </p:txBody>
      </p:sp>
      <p:sp>
        <p:nvSpPr>
          <p:cNvPr id="3" name="Text 1"/>
          <p:cNvSpPr/>
          <p:nvPr/>
        </p:nvSpPr>
        <p:spPr>
          <a:xfrm>
            <a:off x="661492" y="2632472"/>
            <a:ext cx="3047703" cy="353219"/>
          </a:xfrm>
          <a:prstGeom prst="rect">
            <a:avLst/>
          </a:prstGeom>
          <a:noFill/>
          <a:ln/>
        </p:spPr>
        <p:txBody>
          <a:bodyPr wrap="none" lIns="0" tIns="0" rIns="0" bIns="0" rtlCol="0" anchor="t"/>
          <a:lstStyle/>
          <a:p>
            <a:pPr defTabSz="761970">
              <a:lnSpc>
                <a:spcPts val="2750"/>
              </a:lnSpc>
            </a:pPr>
            <a:r>
              <a:rPr lang="en-US" sz="2125" b="1" dirty="0">
                <a:solidFill>
                  <a:srgbClr val="532418"/>
                </a:solidFill>
                <a:latin typeface="Marcellus" pitchFamily="34" charset="0"/>
                <a:ea typeface="Marcellus" pitchFamily="34" charset="-122"/>
                <a:cs typeface="Marcellus" pitchFamily="34" charset="-120"/>
              </a:rPr>
              <a:t>Critical Design Questions</a:t>
            </a:r>
            <a:endParaRPr lang="en-US" sz="2125" b="1" dirty="0">
              <a:solidFill>
                <a:prstClr val="black"/>
              </a:solidFill>
              <a:latin typeface="Calibri" panose="020F0502020204030204"/>
            </a:endParaRPr>
          </a:p>
        </p:txBody>
      </p:sp>
      <p:sp>
        <p:nvSpPr>
          <p:cNvPr id="4" name="Text 2"/>
          <p:cNvSpPr/>
          <p:nvPr/>
        </p:nvSpPr>
        <p:spPr>
          <a:xfrm>
            <a:off x="661492" y="3174703"/>
            <a:ext cx="5671443" cy="2163564"/>
          </a:xfrm>
          <a:prstGeom prst="rect">
            <a:avLst/>
          </a:prstGeom>
          <a:noFill/>
          <a:ln/>
        </p:spPr>
        <p:txBody>
          <a:bodyPr wrap="square" lIns="0" tIns="0" rIns="0" bIns="0" rtlCol="0" anchor="t"/>
          <a:lstStyle/>
          <a:p>
            <a:pPr marL="285739" indent="-285739" defTabSz="761970">
              <a:buSzPct val="100000"/>
              <a:buFontTx/>
              <a:buChar char="•"/>
            </a:pPr>
            <a:r>
              <a:rPr lang="en-US" sz="2000" dirty="0">
                <a:solidFill>
                  <a:srgbClr val="67534F"/>
                </a:solidFill>
                <a:latin typeface="Montserrat" pitchFamily="34" charset="0"/>
                <a:ea typeface="Montserrat" pitchFamily="34" charset="-122"/>
                <a:cs typeface="Montserrat" pitchFamily="34" charset="-120"/>
              </a:rPr>
              <a:t>Alignment with </a:t>
            </a:r>
            <a:r>
              <a:rPr lang="en-US" sz="2000" b="1" dirty="0">
                <a:solidFill>
                  <a:srgbClr val="67534F"/>
                </a:solidFill>
                <a:latin typeface="Montserrat" pitchFamily="34" charset="0"/>
                <a:ea typeface="Montserrat" pitchFamily="34" charset="-122"/>
                <a:cs typeface="Montserrat" pitchFamily="34" charset="-120"/>
              </a:rPr>
              <a:t>Kenya's Data Protection Act</a:t>
            </a:r>
            <a:r>
              <a:rPr lang="en-US" sz="2000" dirty="0">
                <a:solidFill>
                  <a:srgbClr val="67534F"/>
                </a:solidFill>
                <a:latin typeface="Montserrat" pitchFamily="34" charset="0"/>
                <a:ea typeface="Montserrat" pitchFamily="34" charset="-122"/>
                <a:cs typeface="Montserrat" pitchFamily="34" charset="-120"/>
              </a:rPr>
              <a:t> and national ID frameworks</a:t>
            </a:r>
            <a:endParaRPr lang="en-US" sz="2000" dirty="0">
              <a:solidFill>
                <a:prstClr val="black"/>
              </a:solidFill>
              <a:latin typeface="Calibri" panose="020F0502020204030204"/>
            </a:endParaRPr>
          </a:p>
          <a:p>
            <a:pPr marL="285739" indent="-285739" defTabSz="761970">
              <a:buSzPct val="100000"/>
              <a:buFontTx/>
              <a:buChar char="•"/>
            </a:pPr>
            <a:r>
              <a:rPr lang="en-US" sz="2000" dirty="0">
                <a:solidFill>
                  <a:srgbClr val="67534F"/>
                </a:solidFill>
                <a:latin typeface="Montserrat" pitchFamily="34" charset="0"/>
                <a:ea typeface="Montserrat" pitchFamily="34" charset="-122"/>
                <a:cs typeface="Montserrat" pitchFamily="34" charset="-120"/>
              </a:rPr>
              <a:t>Mechanisms for </a:t>
            </a:r>
            <a:r>
              <a:rPr lang="en-US" sz="2000" b="1" dirty="0">
                <a:solidFill>
                  <a:srgbClr val="67534F"/>
                </a:solidFill>
                <a:latin typeface="Montserrat" pitchFamily="34" charset="0"/>
                <a:ea typeface="Montserrat" pitchFamily="34" charset="-122"/>
                <a:cs typeface="Montserrat" pitchFamily="34" charset="-120"/>
              </a:rPr>
              <a:t>error correction, revocation</a:t>
            </a:r>
            <a:r>
              <a:rPr lang="en-US" sz="2000" dirty="0">
                <a:solidFill>
                  <a:srgbClr val="67534F"/>
                </a:solidFill>
                <a:latin typeface="Montserrat" pitchFamily="34" charset="0"/>
                <a:ea typeface="Montserrat" pitchFamily="34" charset="-122"/>
                <a:cs typeface="Montserrat" pitchFamily="34" charset="-120"/>
              </a:rPr>
              <a:t>, and dispute resolution</a:t>
            </a:r>
            <a:endParaRPr lang="en-US" sz="2000" dirty="0">
              <a:solidFill>
                <a:prstClr val="black"/>
              </a:solidFill>
              <a:latin typeface="Calibri" panose="020F0502020204030204"/>
            </a:endParaRPr>
          </a:p>
          <a:p>
            <a:pPr marL="285739" indent="-285739" defTabSz="761970">
              <a:buSzPct val="100000"/>
              <a:buFontTx/>
              <a:buChar char="•"/>
            </a:pPr>
            <a:r>
              <a:rPr lang="en-US" sz="2000" dirty="0">
                <a:solidFill>
                  <a:srgbClr val="67534F"/>
                </a:solidFill>
                <a:latin typeface="Montserrat" pitchFamily="34" charset="0"/>
                <a:ea typeface="Montserrat" pitchFamily="34" charset="-122"/>
                <a:cs typeface="Montserrat" pitchFamily="34" charset="-120"/>
              </a:rPr>
              <a:t>Preventing </a:t>
            </a:r>
            <a:r>
              <a:rPr lang="en-US" sz="2000" b="1" dirty="0">
                <a:solidFill>
                  <a:srgbClr val="67534F"/>
                </a:solidFill>
                <a:latin typeface="Montserrat" pitchFamily="34" charset="0"/>
                <a:ea typeface="Montserrat" pitchFamily="34" charset="-122"/>
                <a:cs typeface="Montserrat" pitchFamily="34" charset="-120"/>
              </a:rPr>
              <a:t>surveillance, vendor lock-in</a:t>
            </a:r>
            <a:r>
              <a:rPr lang="en-US" sz="2000" dirty="0">
                <a:solidFill>
                  <a:srgbClr val="67534F"/>
                </a:solidFill>
                <a:latin typeface="Montserrat" pitchFamily="34" charset="0"/>
                <a:ea typeface="Montserrat" pitchFamily="34" charset="-122"/>
                <a:cs typeface="Montserrat" pitchFamily="34" charset="-120"/>
              </a:rPr>
              <a:t>, and digital exclusion</a:t>
            </a:r>
            <a:endParaRPr lang="en-US" sz="2000" dirty="0">
              <a:solidFill>
                <a:prstClr val="black"/>
              </a:solidFill>
              <a:latin typeface="Calibri" panose="020F0502020204030204"/>
            </a:endParaRPr>
          </a:p>
          <a:p>
            <a:pPr marL="285739" indent="-285739" defTabSz="761970">
              <a:buSzPct val="100000"/>
              <a:buFontTx/>
              <a:buChar char="•"/>
            </a:pPr>
            <a:r>
              <a:rPr lang="en-US" sz="2000" dirty="0">
                <a:solidFill>
                  <a:srgbClr val="67534F"/>
                </a:solidFill>
                <a:latin typeface="Montserrat" pitchFamily="34" charset="0"/>
                <a:ea typeface="Montserrat" pitchFamily="34" charset="-122"/>
                <a:cs typeface="Montserrat" pitchFamily="34" charset="-120"/>
              </a:rPr>
              <a:t>Principles for </a:t>
            </a:r>
            <a:r>
              <a:rPr lang="en-US" sz="2000" b="1" dirty="0">
                <a:solidFill>
                  <a:srgbClr val="67534F"/>
                </a:solidFill>
                <a:latin typeface="Montserrat" pitchFamily="34" charset="0"/>
                <a:ea typeface="Montserrat" pitchFamily="34" charset="-122"/>
                <a:cs typeface="Montserrat" pitchFamily="34" charset="-120"/>
              </a:rPr>
              <a:t>open standards, interoperability</a:t>
            </a:r>
            <a:r>
              <a:rPr lang="en-US" sz="2000" dirty="0">
                <a:solidFill>
                  <a:srgbClr val="67534F"/>
                </a:solidFill>
                <a:latin typeface="Montserrat" pitchFamily="34" charset="0"/>
                <a:ea typeface="Montserrat" pitchFamily="34" charset="-122"/>
                <a:cs typeface="Montserrat" pitchFamily="34" charset="-120"/>
              </a:rPr>
              <a:t>, and human-centered design</a:t>
            </a:r>
            <a:endParaRPr lang="en-US" sz="2000" dirty="0">
              <a:solidFill>
                <a:prstClr val="black"/>
              </a:solidFill>
              <a:latin typeface="Calibri" panose="020F0502020204030204"/>
            </a:endParaRPr>
          </a:p>
        </p:txBody>
      </p:sp>
      <p:sp>
        <p:nvSpPr>
          <p:cNvPr id="5" name="Shape 3"/>
          <p:cNvSpPr/>
          <p:nvPr/>
        </p:nvSpPr>
        <p:spPr>
          <a:xfrm>
            <a:off x="6332935" y="2656086"/>
            <a:ext cx="5392936" cy="2163564"/>
          </a:xfrm>
          <a:prstGeom prst="roundRect">
            <a:avLst>
              <a:gd name="adj" fmla="val 5352"/>
            </a:avLst>
          </a:prstGeom>
          <a:solidFill>
            <a:srgbClr val="FCF2B5"/>
          </a:solidFill>
          <a:ln/>
        </p:spPr>
      </p:sp>
      <p:pic>
        <p:nvPicPr>
          <p:cNvPr id="6" name="Image 0" descr="preencoded.png"/>
          <p:cNvPicPr>
            <a:picLocks noChangeAspect="1"/>
          </p:cNvPicPr>
          <p:nvPr/>
        </p:nvPicPr>
        <p:blipFill>
          <a:blip r:embed="rId3"/>
          <a:stretch>
            <a:fillRect/>
          </a:stretch>
        </p:blipFill>
        <p:spPr>
          <a:xfrm>
            <a:off x="6521946" y="2917428"/>
            <a:ext cx="236240" cy="189012"/>
          </a:xfrm>
          <a:prstGeom prst="rect">
            <a:avLst/>
          </a:prstGeom>
        </p:spPr>
      </p:pic>
      <p:sp>
        <p:nvSpPr>
          <p:cNvPr id="7" name="Text 4"/>
          <p:cNvSpPr/>
          <p:nvPr/>
        </p:nvSpPr>
        <p:spPr>
          <a:xfrm>
            <a:off x="6947198" y="2892326"/>
            <a:ext cx="4778673" cy="1743273"/>
          </a:xfrm>
          <a:prstGeom prst="rect">
            <a:avLst/>
          </a:prstGeom>
          <a:noFill/>
          <a:ln/>
        </p:spPr>
        <p:txBody>
          <a:bodyPr wrap="square" lIns="0" tIns="0" rIns="0" bIns="0" rtlCol="0" anchor="t"/>
          <a:lstStyle/>
          <a:p>
            <a:pPr defTabSz="761970"/>
            <a:r>
              <a:rPr lang="en-US" sz="2000" dirty="0">
                <a:solidFill>
                  <a:srgbClr val="000000"/>
                </a:solidFill>
                <a:latin typeface="Montserrat" pitchFamily="34" charset="0"/>
                <a:ea typeface="Montserrat" pitchFamily="34" charset="-122"/>
                <a:cs typeface="Montserrat" pitchFamily="34" charset="-120"/>
              </a:rPr>
              <a:t>Risks around digital literacy gaps, intermittent connectivity, and infrastructure limitations must be addressed through context-sensitive MFA design and inclusive rollout strategies.</a:t>
            </a:r>
            <a:endParaRPr lang="en-US" sz="2000" dirty="0">
              <a:solidFill>
                <a:prstClr val="black"/>
              </a:solidFill>
              <a:latin typeface="Calibri" panose="020F0502020204030204"/>
            </a:endParaRPr>
          </a:p>
        </p:txBody>
      </p:sp>
      <p:pic>
        <p:nvPicPr>
          <p:cNvPr id="8" name="Picture 7">
            <a:extLst>
              <a:ext uri="{FF2B5EF4-FFF2-40B4-BE49-F238E27FC236}">
                <a16:creationId xmlns:a16="http://schemas.microsoft.com/office/drawing/2014/main" id="{95E831FB-FB0C-5E62-3438-2EB88C76E936}"/>
              </a:ext>
            </a:extLst>
          </p:cNvPr>
          <p:cNvPicPr>
            <a:picLocks noChangeAspect="1"/>
          </p:cNvPicPr>
          <p:nvPr/>
        </p:nvPicPr>
        <p:blipFill>
          <a:blip r:embed="rId4"/>
          <a:stretch>
            <a:fillRect/>
          </a:stretch>
        </p:blipFill>
        <p:spPr>
          <a:xfrm>
            <a:off x="10135678" y="6067547"/>
            <a:ext cx="2056323" cy="790453"/>
          </a:xfrm>
          <a:prstGeom prst="rect">
            <a:avLst/>
          </a:prstGeom>
        </p:spPr>
      </p:pic>
      <p:pic>
        <p:nvPicPr>
          <p:cNvPr id="9" name="Picture 8">
            <a:extLst>
              <a:ext uri="{FF2B5EF4-FFF2-40B4-BE49-F238E27FC236}">
                <a16:creationId xmlns:a16="http://schemas.microsoft.com/office/drawing/2014/main" id="{4926D84E-9264-7266-A75E-E71109B3D39F}"/>
              </a:ext>
            </a:extLst>
          </p:cNvPr>
          <p:cNvPicPr>
            <a:picLocks noChangeAspect="1"/>
          </p:cNvPicPr>
          <p:nvPr/>
        </p:nvPicPr>
        <p:blipFill>
          <a:blip r:embed="rId5"/>
          <a:stretch>
            <a:fillRect/>
          </a:stretch>
        </p:blipFill>
        <p:spPr>
          <a:xfrm>
            <a:off x="8355262" y="134127"/>
            <a:ext cx="3836738" cy="1080189"/>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8328527" y="1"/>
            <a:ext cx="3863473" cy="5543649"/>
          </a:xfrm>
          <a:prstGeom prst="rect">
            <a:avLst/>
          </a:prstGeom>
          <a:solidFill>
            <a:srgbClr val="FFFFF4"/>
          </a:solidFill>
          <a:ln/>
        </p:spPr>
      </p:sp>
      <p:pic>
        <p:nvPicPr>
          <p:cNvPr id="3" name="Image 0" descr="preencoded.png"/>
          <p:cNvPicPr>
            <a:picLocks noChangeAspect="1"/>
          </p:cNvPicPr>
          <p:nvPr/>
        </p:nvPicPr>
        <p:blipFill>
          <a:blip r:embed="rId3"/>
          <a:stretch>
            <a:fillRect/>
          </a:stretch>
        </p:blipFill>
        <p:spPr>
          <a:xfrm>
            <a:off x="8584903" y="786805"/>
            <a:ext cx="3522861" cy="5284391"/>
          </a:xfrm>
          <a:prstGeom prst="rect">
            <a:avLst/>
          </a:prstGeom>
        </p:spPr>
      </p:pic>
      <p:sp>
        <p:nvSpPr>
          <p:cNvPr id="4" name="Text 1"/>
          <p:cNvSpPr/>
          <p:nvPr/>
        </p:nvSpPr>
        <p:spPr>
          <a:xfrm>
            <a:off x="589161" y="496194"/>
            <a:ext cx="6441678" cy="1258293"/>
          </a:xfrm>
          <a:prstGeom prst="rect">
            <a:avLst/>
          </a:prstGeom>
          <a:noFill/>
          <a:ln/>
        </p:spPr>
        <p:txBody>
          <a:bodyPr wrap="square" lIns="0" tIns="0" rIns="0" bIns="0" rtlCol="0" anchor="t"/>
          <a:lstStyle/>
          <a:p>
            <a:pPr defTabSz="761970">
              <a:lnSpc>
                <a:spcPts val="4916"/>
              </a:lnSpc>
            </a:pPr>
            <a:r>
              <a:rPr lang="en-US" sz="3792" dirty="0">
                <a:solidFill>
                  <a:srgbClr val="532418"/>
                </a:solidFill>
                <a:latin typeface="Marcellus" pitchFamily="34" charset="0"/>
                <a:ea typeface="Marcellus" pitchFamily="34" charset="-122"/>
                <a:cs typeface="Marcellus" pitchFamily="34" charset="-120"/>
              </a:rPr>
              <a:t>Phased Roadmap &amp; Research Agenda</a:t>
            </a:r>
            <a:endParaRPr lang="en-US" sz="3792" dirty="0">
              <a:solidFill>
                <a:prstClr val="black"/>
              </a:solidFill>
              <a:latin typeface="Calibri" panose="020F0502020204030204"/>
            </a:endParaRPr>
          </a:p>
        </p:txBody>
      </p:sp>
      <p:sp>
        <p:nvSpPr>
          <p:cNvPr id="5" name="Shape 2"/>
          <p:cNvSpPr/>
          <p:nvPr/>
        </p:nvSpPr>
        <p:spPr>
          <a:xfrm>
            <a:off x="778470" y="1979315"/>
            <a:ext cx="19050" cy="4382493"/>
          </a:xfrm>
          <a:prstGeom prst="roundRect">
            <a:avLst>
              <a:gd name="adj" fmla="val 371163"/>
            </a:avLst>
          </a:prstGeom>
          <a:solidFill>
            <a:srgbClr val="FFE0CC"/>
          </a:solidFill>
          <a:ln/>
        </p:spPr>
      </p:sp>
      <p:sp>
        <p:nvSpPr>
          <p:cNvPr id="6" name="Shape 3"/>
          <p:cNvSpPr/>
          <p:nvPr/>
        </p:nvSpPr>
        <p:spPr>
          <a:xfrm>
            <a:off x="948779" y="2159099"/>
            <a:ext cx="505023" cy="19050"/>
          </a:xfrm>
          <a:prstGeom prst="roundRect">
            <a:avLst>
              <a:gd name="adj" fmla="val 371163"/>
            </a:avLst>
          </a:prstGeom>
          <a:solidFill>
            <a:srgbClr val="FFE0CC"/>
          </a:solidFill>
          <a:ln/>
        </p:spPr>
      </p:sp>
      <p:sp>
        <p:nvSpPr>
          <p:cNvPr id="7" name="Shape 4"/>
          <p:cNvSpPr/>
          <p:nvPr/>
        </p:nvSpPr>
        <p:spPr>
          <a:xfrm>
            <a:off x="589112" y="1979315"/>
            <a:ext cx="378718" cy="378718"/>
          </a:xfrm>
          <a:prstGeom prst="roundRect">
            <a:avLst>
              <a:gd name="adj" fmla="val 18670"/>
            </a:avLst>
          </a:prstGeom>
          <a:solidFill>
            <a:srgbClr val="FFFFF4"/>
          </a:solidFill>
          <a:ln w="22860">
            <a:solidFill>
              <a:srgbClr val="FFE0CC"/>
            </a:solidFill>
            <a:prstDash val="solid"/>
          </a:ln>
        </p:spPr>
      </p:sp>
      <p:sp>
        <p:nvSpPr>
          <p:cNvPr id="8" name="Text 5"/>
          <p:cNvSpPr/>
          <p:nvPr/>
        </p:nvSpPr>
        <p:spPr>
          <a:xfrm>
            <a:off x="633264" y="1979910"/>
            <a:ext cx="290314" cy="377428"/>
          </a:xfrm>
          <a:prstGeom prst="rect">
            <a:avLst/>
          </a:prstGeom>
          <a:noFill/>
          <a:ln/>
        </p:spPr>
        <p:txBody>
          <a:bodyPr wrap="none" lIns="0" tIns="0" rIns="0" bIns="0" rtlCol="0" anchor="t"/>
          <a:lstStyle/>
          <a:p>
            <a:pPr algn="ctr" defTabSz="761970">
              <a:lnSpc>
                <a:spcPts val="2250"/>
              </a:lnSpc>
            </a:pPr>
            <a:r>
              <a:rPr lang="en-US" sz="2250" dirty="0">
                <a:solidFill>
                  <a:srgbClr val="67534F"/>
                </a:solidFill>
                <a:latin typeface="Marcellus" pitchFamily="34" charset="0"/>
                <a:ea typeface="Marcellus" pitchFamily="34" charset="-122"/>
                <a:cs typeface="Marcellus" pitchFamily="34" charset="-120"/>
              </a:rPr>
              <a:t>1</a:t>
            </a:r>
            <a:endParaRPr lang="en-US" sz="2250" dirty="0">
              <a:solidFill>
                <a:prstClr val="black"/>
              </a:solidFill>
              <a:latin typeface="Calibri" panose="020F0502020204030204"/>
            </a:endParaRPr>
          </a:p>
        </p:txBody>
      </p:sp>
      <p:sp>
        <p:nvSpPr>
          <p:cNvPr id="9" name="Text 6"/>
          <p:cNvSpPr/>
          <p:nvPr/>
        </p:nvSpPr>
        <p:spPr>
          <a:xfrm>
            <a:off x="1620243" y="2031901"/>
            <a:ext cx="2419945" cy="314523"/>
          </a:xfrm>
          <a:prstGeom prst="rect">
            <a:avLst/>
          </a:prstGeom>
          <a:noFill/>
          <a:ln/>
        </p:spPr>
        <p:txBody>
          <a:bodyPr wrap="none" lIns="0" tIns="0" rIns="0" bIns="0" rtlCol="0" anchor="t"/>
          <a:lstStyle/>
          <a:p>
            <a:pPr defTabSz="761970">
              <a:lnSpc>
                <a:spcPts val="2458"/>
              </a:lnSpc>
            </a:pPr>
            <a:r>
              <a:rPr lang="en-US" sz="2000" b="1" dirty="0">
                <a:solidFill>
                  <a:srgbClr val="67534F"/>
                </a:solidFill>
                <a:latin typeface="Marcellus" pitchFamily="34" charset="0"/>
                <a:ea typeface="Marcellus" pitchFamily="34" charset="-122"/>
                <a:cs typeface="Marcellus" pitchFamily="34" charset="-120"/>
              </a:rPr>
              <a:t>Phase 1: Pilots</a:t>
            </a:r>
            <a:endParaRPr lang="en-US" sz="2000" b="1" dirty="0">
              <a:solidFill>
                <a:prstClr val="black"/>
              </a:solidFill>
              <a:latin typeface="Calibri" panose="020F0502020204030204"/>
            </a:endParaRPr>
          </a:p>
        </p:txBody>
      </p:sp>
      <p:sp>
        <p:nvSpPr>
          <p:cNvPr id="10" name="Text 7"/>
          <p:cNvSpPr/>
          <p:nvPr/>
        </p:nvSpPr>
        <p:spPr>
          <a:xfrm>
            <a:off x="1620242" y="2436317"/>
            <a:ext cx="6582227" cy="413743"/>
          </a:xfrm>
          <a:prstGeom prst="rect">
            <a:avLst/>
          </a:prstGeom>
          <a:noFill/>
          <a:ln/>
        </p:spPr>
        <p:txBody>
          <a:bodyPr wrap="square" lIns="0" tIns="0" rIns="0" bIns="0" rtlCol="0" anchor="t"/>
          <a:lstStyle/>
          <a:p>
            <a:pPr defTabSz="761970">
              <a:lnSpc>
                <a:spcPts val="1625"/>
              </a:lnSpc>
            </a:pPr>
            <a:r>
              <a:rPr lang="en-US" sz="2000" dirty="0">
                <a:solidFill>
                  <a:srgbClr val="67534F"/>
                </a:solidFill>
                <a:latin typeface="Montserrat" pitchFamily="34" charset="0"/>
                <a:ea typeface="Montserrat" pitchFamily="34" charset="-122"/>
                <a:cs typeface="Montserrat" pitchFamily="34" charset="-120"/>
              </a:rPr>
              <a:t>Launch in higher education institutions and professional bodies under KNQA leadership.</a:t>
            </a:r>
            <a:endParaRPr lang="en-US" sz="2000" dirty="0">
              <a:solidFill>
                <a:prstClr val="black"/>
              </a:solidFill>
              <a:latin typeface="Calibri" panose="020F0502020204030204"/>
            </a:endParaRPr>
          </a:p>
        </p:txBody>
      </p:sp>
      <p:sp>
        <p:nvSpPr>
          <p:cNvPr id="11" name="Shape 8"/>
          <p:cNvSpPr/>
          <p:nvPr/>
        </p:nvSpPr>
        <p:spPr>
          <a:xfrm>
            <a:off x="948779" y="3329682"/>
            <a:ext cx="505023" cy="19050"/>
          </a:xfrm>
          <a:prstGeom prst="roundRect">
            <a:avLst>
              <a:gd name="adj" fmla="val 371163"/>
            </a:avLst>
          </a:prstGeom>
          <a:solidFill>
            <a:srgbClr val="FFE0CC"/>
          </a:solidFill>
          <a:ln/>
        </p:spPr>
      </p:sp>
      <p:sp>
        <p:nvSpPr>
          <p:cNvPr id="12" name="Shape 9"/>
          <p:cNvSpPr/>
          <p:nvPr/>
        </p:nvSpPr>
        <p:spPr>
          <a:xfrm>
            <a:off x="589112" y="3149898"/>
            <a:ext cx="378718" cy="378718"/>
          </a:xfrm>
          <a:prstGeom prst="roundRect">
            <a:avLst>
              <a:gd name="adj" fmla="val 18670"/>
            </a:avLst>
          </a:prstGeom>
          <a:solidFill>
            <a:srgbClr val="FFFFF4"/>
          </a:solidFill>
          <a:ln w="22860">
            <a:solidFill>
              <a:srgbClr val="FFE0CC"/>
            </a:solidFill>
            <a:prstDash val="solid"/>
          </a:ln>
        </p:spPr>
      </p:sp>
      <p:sp>
        <p:nvSpPr>
          <p:cNvPr id="13" name="Text 10"/>
          <p:cNvSpPr/>
          <p:nvPr/>
        </p:nvSpPr>
        <p:spPr>
          <a:xfrm>
            <a:off x="633264" y="3150494"/>
            <a:ext cx="290314" cy="377428"/>
          </a:xfrm>
          <a:prstGeom prst="rect">
            <a:avLst/>
          </a:prstGeom>
          <a:noFill/>
          <a:ln/>
        </p:spPr>
        <p:txBody>
          <a:bodyPr wrap="none" lIns="0" tIns="0" rIns="0" bIns="0" rtlCol="0" anchor="t"/>
          <a:lstStyle/>
          <a:p>
            <a:pPr algn="ctr" defTabSz="761970">
              <a:lnSpc>
                <a:spcPts val="2250"/>
              </a:lnSpc>
            </a:pPr>
            <a:r>
              <a:rPr lang="en-US" sz="2250" dirty="0">
                <a:solidFill>
                  <a:srgbClr val="67534F"/>
                </a:solidFill>
                <a:latin typeface="Marcellus" pitchFamily="34" charset="0"/>
                <a:ea typeface="Marcellus" pitchFamily="34" charset="-122"/>
                <a:cs typeface="Marcellus" pitchFamily="34" charset="-120"/>
              </a:rPr>
              <a:t>2</a:t>
            </a:r>
            <a:endParaRPr lang="en-US" sz="2250" dirty="0">
              <a:solidFill>
                <a:prstClr val="black"/>
              </a:solidFill>
              <a:latin typeface="Calibri" panose="020F0502020204030204"/>
            </a:endParaRPr>
          </a:p>
        </p:txBody>
      </p:sp>
      <p:sp>
        <p:nvSpPr>
          <p:cNvPr id="14" name="Text 11"/>
          <p:cNvSpPr/>
          <p:nvPr/>
        </p:nvSpPr>
        <p:spPr>
          <a:xfrm>
            <a:off x="1620243" y="3202484"/>
            <a:ext cx="2419945" cy="314523"/>
          </a:xfrm>
          <a:prstGeom prst="rect">
            <a:avLst/>
          </a:prstGeom>
          <a:noFill/>
          <a:ln/>
        </p:spPr>
        <p:txBody>
          <a:bodyPr wrap="none" lIns="0" tIns="0" rIns="0" bIns="0" rtlCol="0" anchor="t"/>
          <a:lstStyle/>
          <a:p>
            <a:pPr defTabSz="761970">
              <a:lnSpc>
                <a:spcPts val="2458"/>
              </a:lnSpc>
            </a:pPr>
            <a:r>
              <a:rPr lang="en-US" sz="2000" b="1" dirty="0">
                <a:solidFill>
                  <a:srgbClr val="67534F"/>
                </a:solidFill>
                <a:latin typeface="Marcellus" pitchFamily="34" charset="0"/>
                <a:ea typeface="Marcellus" pitchFamily="34" charset="-122"/>
                <a:cs typeface="Marcellus" pitchFamily="34" charset="-120"/>
              </a:rPr>
              <a:t>Phase 2: Scale</a:t>
            </a:r>
            <a:endParaRPr lang="en-US" sz="2000" b="1" dirty="0">
              <a:solidFill>
                <a:prstClr val="black"/>
              </a:solidFill>
              <a:latin typeface="Calibri" panose="020F0502020204030204"/>
            </a:endParaRPr>
          </a:p>
        </p:txBody>
      </p:sp>
      <p:sp>
        <p:nvSpPr>
          <p:cNvPr id="15" name="Text 12"/>
          <p:cNvSpPr/>
          <p:nvPr/>
        </p:nvSpPr>
        <p:spPr>
          <a:xfrm>
            <a:off x="1620242" y="3606899"/>
            <a:ext cx="6582227" cy="413743"/>
          </a:xfrm>
          <a:prstGeom prst="rect">
            <a:avLst/>
          </a:prstGeom>
          <a:noFill/>
          <a:ln/>
        </p:spPr>
        <p:txBody>
          <a:bodyPr wrap="square" lIns="0" tIns="0" rIns="0" bIns="0" rtlCol="0" anchor="t"/>
          <a:lstStyle/>
          <a:p>
            <a:pPr defTabSz="761970">
              <a:lnSpc>
                <a:spcPts val="1625"/>
              </a:lnSpc>
            </a:pPr>
            <a:r>
              <a:rPr lang="en-US" sz="2000" dirty="0">
                <a:solidFill>
                  <a:srgbClr val="67534F"/>
                </a:solidFill>
                <a:latin typeface="Montserrat" pitchFamily="34" charset="0"/>
                <a:ea typeface="Montserrat" pitchFamily="34" charset="-122"/>
                <a:cs typeface="Montserrat" pitchFamily="34" charset="-120"/>
              </a:rPr>
              <a:t>Expand to TVETs, employers, and regulators; integrate with national digital identity frameworks.</a:t>
            </a:r>
            <a:endParaRPr lang="en-US" sz="2000" dirty="0">
              <a:solidFill>
                <a:prstClr val="black"/>
              </a:solidFill>
              <a:latin typeface="Calibri" panose="020F0502020204030204"/>
            </a:endParaRPr>
          </a:p>
        </p:txBody>
      </p:sp>
      <p:sp>
        <p:nvSpPr>
          <p:cNvPr id="16" name="Shape 13"/>
          <p:cNvSpPr/>
          <p:nvPr/>
        </p:nvSpPr>
        <p:spPr>
          <a:xfrm>
            <a:off x="948779" y="4500265"/>
            <a:ext cx="505023" cy="19050"/>
          </a:xfrm>
          <a:prstGeom prst="roundRect">
            <a:avLst>
              <a:gd name="adj" fmla="val 371163"/>
            </a:avLst>
          </a:prstGeom>
          <a:solidFill>
            <a:srgbClr val="FFE0CC"/>
          </a:solidFill>
          <a:ln/>
        </p:spPr>
      </p:sp>
      <p:sp>
        <p:nvSpPr>
          <p:cNvPr id="17" name="Shape 14"/>
          <p:cNvSpPr/>
          <p:nvPr/>
        </p:nvSpPr>
        <p:spPr>
          <a:xfrm>
            <a:off x="589112" y="4320481"/>
            <a:ext cx="378718" cy="378718"/>
          </a:xfrm>
          <a:prstGeom prst="roundRect">
            <a:avLst>
              <a:gd name="adj" fmla="val 18670"/>
            </a:avLst>
          </a:prstGeom>
          <a:solidFill>
            <a:srgbClr val="FFFFF4"/>
          </a:solidFill>
          <a:ln w="22860">
            <a:solidFill>
              <a:srgbClr val="FFE0CC"/>
            </a:solidFill>
            <a:prstDash val="solid"/>
          </a:ln>
        </p:spPr>
      </p:sp>
      <p:sp>
        <p:nvSpPr>
          <p:cNvPr id="18" name="Text 15"/>
          <p:cNvSpPr/>
          <p:nvPr/>
        </p:nvSpPr>
        <p:spPr>
          <a:xfrm>
            <a:off x="633264" y="4321076"/>
            <a:ext cx="290314" cy="377428"/>
          </a:xfrm>
          <a:prstGeom prst="rect">
            <a:avLst/>
          </a:prstGeom>
          <a:noFill/>
          <a:ln/>
        </p:spPr>
        <p:txBody>
          <a:bodyPr wrap="none" lIns="0" tIns="0" rIns="0" bIns="0" rtlCol="0" anchor="t"/>
          <a:lstStyle/>
          <a:p>
            <a:pPr algn="ctr" defTabSz="761970">
              <a:lnSpc>
                <a:spcPts val="2250"/>
              </a:lnSpc>
            </a:pPr>
            <a:r>
              <a:rPr lang="en-US" sz="2250" dirty="0">
                <a:solidFill>
                  <a:srgbClr val="67534F"/>
                </a:solidFill>
                <a:latin typeface="Marcellus" pitchFamily="34" charset="0"/>
                <a:ea typeface="Marcellus" pitchFamily="34" charset="-122"/>
                <a:cs typeface="Marcellus" pitchFamily="34" charset="-120"/>
              </a:rPr>
              <a:t>3</a:t>
            </a:r>
            <a:endParaRPr lang="en-US" sz="2250" dirty="0">
              <a:solidFill>
                <a:prstClr val="black"/>
              </a:solidFill>
              <a:latin typeface="Calibri" panose="020F0502020204030204"/>
            </a:endParaRPr>
          </a:p>
        </p:txBody>
      </p:sp>
      <p:sp>
        <p:nvSpPr>
          <p:cNvPr id="19" name="Text 16"/>
          <p:cNvSpPr/>
          <p:nvPr/>
        </p:nvSpPr>
        <p:spPr>
          <a:xfrm>
            <a:off x="1620243" y="4373067"/>
            <a:ext cx="2419945" cy="314523"/>
          </a:xfrm>
          <a:prstGeom prst="rect">
            <a:avLst/>
          </a:prstGeom>
          <a:noFill/>
          <a:ln/>
        </p:spPr>
        <p:txBody>
          <a:bodyPr wrap="none" lIns="0" tIns="0" rIns="0" bIns="0" rtlCol="0" anchor="t"/>
          <a:lstStyle/>
          <a:p>
            <a:pPr defTabSz="761970">
              <a:lnSpc>
                <a:spcPts val="2458"/>
              </a:lnSpc>
            </a:pPr>
            <a:r>
              <a:rPr lang="en-US" sz="2000" b="1" dirty="0">
                <a:solidFill>
                  <a:srgbClr val="67534F"/>
                </a:solidFill>
                <a:latin typeface="Marcellus" pitchFamily="34" charset="0"/>
                <a:ea typeface="Marcellus" pitchFamily="34" charset="-122"/>
                <a:cs typeface="Marcellus" pitchFamily="34" charset="-120"/>
              </a:rPr>
              <a:t>Phase 3: Cross-Border</a:t>
            </a:r>
            <a:endParaRPr lang="en-US" sz="2000" b="1" dirty="0">
              <a:solidFill>
                <a:prstClr val="black"/>
              </a:solidFill>
              <a:latin typeface="Calibri" panose="020F0502020204030204"/>
            </a:endParaRPr>
          </a:p>
        </p:txBody>
      </p:sp>
      <p:sp>
        <p:nvSpPr>
          <p:cNvPr id="20" name="Text 17"/>
          <p:cNvSpPr/>
          <p:nvPr/>
        </p:nvSpPr>
        <p:spPr>
          <a:xfrm>
            <a:off x="1620242" y="4777482"/>
            <a:ext cx="6537974" cy="413743"/>
          </a:xfrm>
          <a:prstGeom prst="rect">
            <a:avLst/>
          </a:prstGeom>
          <a:noFill/>
          <a:ln/>
        </p:spPr>
        <p:txBody>
          <a:bodyPr wrap="square" lIns="0" tIns="0" rIns="0" bIns="0" rtlCol="0" anchor="t"/>
          <a:lstStyle/>
          <a:p>
            <a:pPr defTabSz="761970">
              <a:lnSpc>
                <a:spcPts val="1625"/>
              </a:lnSpc>
            </a:pPr>
            <a:r>
              <a:rPr lang="en-US" sz="2000" dirty="0">
                <a:solidFill>
                  <a:srgbClr val="67534F"/>
                </a:solidFill>
                <a:latin typeface="Montserrat" pitchFamily="34" charset="0"/>
                <a:ea typeface="Montserrat" pitchFamily="34" charset="-122"/>
                <a:cs typeface="Montserrat" pitchFamily="34" charset="-120"/>
              </a:rPr>
              <a:t>Enable foreign recognition body access and international credential portability.</a:t>
            </a:r>
            <a:endParaRPr lang="en-US" sz="2000" dirty="0">
              <a:solidFill>
                <a:prstClr val="black"/>
              </a:solidFill>
              <a:latin typeface="Calibri" panose="020F0502020204030204"/>
            </a:endParaRPr>
          </a:p>
        </p:txBody>
      </p:sp>
      <p:sp>
        <p:nvSpPr>
          <p:cNvPr id="21" name="Shape 18"/>
          <p:cNvSpPr/>
          <p:nvPr/>
        </p:nvSpPr>
        <p:spPr>
          <a:xfrm>
            <a:off x="948779" y="5670848"/>
            <a:ext cx="505023" cy="19050"/>
          </a:xfrm>
          <a:prstGeom prst="roundRect">
            <a:avLst>
              <a:gd name="adj" fmla="val 371163"/>
            </a:avLst>
          </a:prstGeom>
          <a:solidFill>
            <a:srgbClr val="FFE0CC"/>
          </a:solidFill>
          <a:ln/>
        </p:spPr>
      </p:sp>
      <p:sp>
        <p:nvSpPr>
          <p:cNvPr id="22" name="Shape 19"/>
          <p:cNvSpPr/>
          <p:nvPr/>
        </p:nvSpPr>
        <p:spPr>
          <a:xfrm>
            <a:off x="589112" y="5491064"/>
            <a:ext cx="378718" cy="378718"/>
          </a:xfrm>
          <a:prstGeom prst="roundRect">
            <a:avLst>
              <a:gd name="adj" fmla="val 18670"/>
            </a:avLst>
          </a:prstGeom>
          <a:solidFill>
            <a:srgbClr val="FFFFF4"/>
          </a:solidFill>
          <a:ln w="22860">
            <a:solidFill>
              <a:srgbClr val="FFE0CC"/>
            </a:solidFill>
            <a:prstDash val="solid"/>
          </a:ln>
        </p:spPr>
      </p:sp>
      <p:sp>
        <p:nvSpPr>
          <p:cNvPr id="23" name="Text 20"/>
          <p:cNvSpPr/>
          <p:nvPr/>
        </p:nvSpPr>
        <p:spPr>
          <a:xfrm>
            <a:off x="633264" y="5491659"/>
            <a:ext cx="290314" cy="377428"/>
          </a:xfrm>
          <a:prstGeom prst="rect">
            <a:avLst/>
          </a:prstGeom>
          <a:noFill/>
          <a:ln/>
        </p:spPr>
        <p:txBody>
          <a:bodyPr wrap="none" lIns="0" tIns="0" rIns="0" bIns="0" rtlCol="0" anchor="t"/>
          <a:lstStyle/>
          <a:p>
            <a:pPr algn="ctr" defTabSz="761970">
              <a:lnSpc>
                <a:spcPts val="2250"/>
              </a:lnSpc>
            </a:pPr>
            <a:r>
              <a:rPr lang="en-US" sz="2250" dirty="0">
                <a:solidFill>
                  <a:srgbClr val="67534F"/>
                </a:solidFill>
                <a:latin typeface="Marcellus" pitchFamily="34" charset="0"/>
                <a:ea typeface="Marcellus" pitchFamily="34" charset="-122"/>
                <a:cs typeface="Marcellus" pitchFamily="34" charset="-120"/>
              </a:rPr>
              <a:t>4</a:t>
            </a:r>
            <a:endParaRPr lang="en-US" sz="2250" dirty="0">
              <a:solidFill>
                <a:prstClr val="black"/>
              </a:solidFill>
              <a:latin typeface="Calibri" panose="020F0502020204030204"/>
            </a:endParaRPr>
          </a:p>
        </p:txBody>
      </p:sp>
      <p:sp>
        <p:nvSpPr>
          <p:cNvPr id="24" name="Text 21"/>
          <p:cNvSpPr/>
          <p:nvPr/>
        </p:nvSpPr>
        <p:spPr>
          <a:xfrm>
            <a:off x="1620243" y="5543649"/>
            <a:ext cx="2419945" cy="314523"/>
          </a:xfrm>
          <a:prstGeom prst="rect">
            <a:avLst/>
          </a:prstGeom>
          <a:noFill/>
          <a:ln/>
        </p:spPr>
        <p:txBody>
          <a:bodyPr wrap="none" lIns="0" tIns="0" rIns="0" bIns="0" rtlCol="0" anchor="t"/>
          <a:lstStyle/>
          <a:p>
            <a:pPr defTabSz="761970">
              <a:lnSpc>
                <a:spcPts val="2458"/>
              </a:lnSpc>
            </a:pPr>
            <a:r>
              <a:rPr lang="en-US" sz="2000" b="1" dirty="0">
                <a:solidFill>
                  <a:srgbClr val="67534F"/>
                </a:solidFill>
                <a:latin typeface="Marcellus" pitchFamily="34" charset="0"/>
                <a:ea typeface="Marcellus" pitchFamily="34" charset="-122"/>
                <a:cs typeface="Marcellus" pitchFamily="34" charset="-120"/>
              </a:rPr>
              <a:t>Research Agenda</a:t>
            </a:r>
            <a:endParaRPr lang="en-US" sz="2000" b="1" dirty="0">
              <a:solidFill>
                <a:prstClr val="black"/>
              </a:solidFill>
              <a:latin typeface="Calibri" panose="020F0502020204030204"/>
            </a:endParaRPr>
          </a:p>
        </p:txBody>
      </p:sp>
      <p:sp>
        <p:nvSpPr>
          <p:cNvPr id="25" name="Text 22"/>
          <p:cNvSpPr/>
          <p:nvPr/>
        </p:nvSpPr>
        <p:spPr>
          <a:xfrm>
            <a:off x="1620243" y="5948065"/>
            <a:ext cx="6537973" cy="413743"/>
          </a:xfrm>
          <a:prstGeom prst="rect">
            <a:avLst/>
          </a:prstGeom>
          <a:noFill/>
          <a:ln/>
        </p:spPr>
        <p:txBody>
          <a:bodyPr wrap="square" lIns="0" tIns="0" rIns="0" bIns="0" rtlCol="0" anchor="t"/>
          <a:lstStyle/>
          <a:p>
            <a:pPr defTabSz="761970">
              <a:lnSpc>
                <a:spcPts val="1625"/>
              </a:lnSpc>
            </a:pPr>
            <a:r>
              <a:rPr lang="en-US" sz="2000" dirty="0">
                <a:solidFill>
                  <a:srgbClr val="67534F"/>
                </a:solidFill>
                <a:latin typeface="Montserrat" pitchFamily="34" charset="0"/>
                <a:ea typeface="Montserrat" pitchFamily="34" charset="-122"/>
                <a:cs typeface="Montserrat" pitchFamily="34" charset="-120"/>
              </a:rPr>
              <a:t>Long-term key management, AI-assisted fraud detection, and cross-border recognition protocols.</a:t>
            </a:r>
            <a:endParaRPr lang="en-US" sz="2000" dirty="0">
              <a:solidFill>
                <a:prstClr val="black"/>
              </a:solidFill>
              <a:latin typeface="Calibri" panose="020F0502020204030204"/>
            </a:endParaRPr>
          </a:p>
        </p:txBody>
      </p:sp>
      <p:pic>
        <p:nvPicPr>
          <p:cNvPr id="26" name="Picture 25">
            <a:extLst>
              <a:ext uri="{FF2B5EF4-FFF2-40B4-BE49-F238E27FC236}">
                <a16:creationId xmlns:a16="http://schemas.microsoft.com/office/drawing/2014/main" id="{5C225477-3F8F-1E6A-FDC9-BFA3B1DBB9DB}"/>
              </a:ext>
            </a:extLst>
          </p:cNvPr>
          <p:cNvPicPr>
            <a:picLocks noChangeAspect="1"/>
          </p:cNvPicPr>
          <p:nvPr/>
        </p:nvPicPr>
        <p:blipFill>
          <a:blip r:embed="rId4"/>
          <a:stretch>
            <a:fillRect/>
          </a:stretch>
        </p:blipFill>
        <p:spPr>
          <a:xfrm>
            <a:off x="10135678" y="6067547"/>
            <a:ext cx="2056323" cy="790453"/>
          </a:xfrm>
          <a:prstGeom prst="rect">
            <a:avLst/>
          </a:prstGeom>
        </p:spPr>
      </p:pic>
      <p:pic>
        <p:nvPicPr>
          <p:cNvPr id="27" name="Picture 26">
            <a:extLst>
              <a:ext uri="{FF2B5EF4-FFF2-40B4-BE49-F238E27FC236}">
                <a16:creationId xmlns:a16="http://schemas.microsoft.com/office/drawing/2014/main" id="{EF54D2B5-6092-2994-B6F8-726AA8113574}"/>
              </a:ext>
            </a:extLst>
          </p:cNvPr>
          <p:cNvPicPr>
            <a:picLocks noChangeAspect="1"/>
          </p:cNvPicPr>
          <p:nvPr/>
        </p:nvPicPr>
        <p:blipFill>
          <a:blip r:embed="rId4"/>
          <a:stretch>
            <a:fillRect/>
          </a:stretch>
        </p:blipFill>
        <p:spPr>
          <a:xfrm>
            <a:off x="10262678" y="6194547"/>
            <a:ext cx="2056323" cy="790453"/>
          </a:xfrm>
          <a:prstGeom prst="rect">
            <a:avLst/>
          </a:prstGeom>
        </p:spPr>
      </p:pic>
      <p:pic>
        <p:nvPicPr>
          <p:cNvPr id="28" name="Picture 27">
            <a:extLst>
              <a:ext uri="{FF2B5EF4-FFF2-40B4-BE49-F238E27FC236}">
                <a16:creationId xmlns:a16="http://schemas.microsoft.com/office/drawing/2014/main" id="{F2EDA6D1-79A1-EAC8-25F5-CEB04D340C35}"/>
              </a:ext>
            </a:extLst>
          </p:cNvPr>
          <p:cNvPicPr>
            <a:picLocks noChangeAspect="1"/>
          </p:cNvPicPr>
          <p:nvPr/>
        </p:nvPicPr>
        <p:blipFill>
          <a:blip r:embed="rId5"/>
          <a:stretch>
            <a:fillRect/>
          </a:stretch>
        </p:blipFill>
        <p:spPr>
          <a:xfrm>
            <a:off x="8355262" y="134127"/>
            <a:ext cx="3836738" cy="1080189"/>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7927472" y="0"/>
            <a:ext cx="4264528" cy="6858000"/>
          </a:xfrm>
          <a:prstGeom prst="rect">
            <a:avLst/>
          </a:prstGeom>
          <a:solidFill>
            <a:srgbClr val="FFFFF4"/>
          </a:solidFill>
          <a:ln/>
        </p:spPr>
      </p:sp>
      <p:pic>
        <p:nvPicPr>
          <p:cNvPr id="3" name="Image 0" descr="preencoded.png"/>
          <p:cNvPicPr>
            <a:picLocks noChangeAspect="1"/>
          </p:cNvPicPr>
          <p:nvPr/>
        </p:nvPicPr>
        <p:blipFill>
          <a:blip r:embed="rId3"/>
          <a:stretch>
            <a:fillRect/>
          </a:stretch>
        </p:blipFill>
        <p:spPr>
          <a:xfrm>
            <a:off x="8589269" y="795635"/>
            <a:ext cx="3511153" cy="5266730"/>
          </a:xfrm>
          <a:prstGeom prst="rect">
            <a:avLst/>
          </a:prstGeom>
        </p:spPr>
      </p:pic>
      <p:sp>
        <p:nvSpPr>
          <p:cNvPr id="4" name="Text 1"/>
          <p:cNvSpPr/>
          <p:nvPr/>
        </p:nvSpPr>
        <p:spPr>
          <a:xfrm>
            <a:off x="640854" y="560189"/>
            <a:ext cx="6304458" cy="684312"/>
          </a:xfrm>
          <a:prstGeom prst="rect">
            <a:avLst/>
          </a:prstGeom>
          <a:noFill/>
          <a:ln/>
        </p:spPr>
        <p:txBody>
          <a:bodyPr wrap="none" lIns="0" tIns="0" rIns="0" bIns="0" rtlCol="0" anchor="t"/>
          <a:lstStyle/>
          <a:p>
            <a:pPr defTabSz="761970">
              <a:lnSpc>
                <a:spcPts val="5375"/>
              </a:lnSpc>
            </a:pPr>
            <a:r>
              <a:rPr lang="en-US" sz="4125" dirty="0">
                <a:solidFill>
                  <a:srgbClr val="532418"/>
                </a:solidFill>
                <a:latin typeface="Marcellus" pitchFamily="34" charset="0"/>
                <a:ea typeface="Marcellus" pitchFamily="34" charset="-122"/>
                <a:cs typeface="Marcellus" pitchFamily="34" charset="-120"/>
              </a:rPr>
              <a:t>Methodological Approach</a:t>
            </a:r>
            <a:endParaRPr lang="en-US" sz="4125" dirty="0">
              <a:solidFill>
                <a:prstClr val="black"/>
              </a:solidFill>
              <a:latin typeface="Calibri" panose="020F0502020204030204"/>
            </a:endParaRPr>
          </a:p>
        </p:txBody>
      </p:sp>
      <p:pic>
        <p:nvPicPr>
          <p:cNvPr id="5" name="Image 1" descr="preencoded.png"/>
          <p:cNvPicPr>
            <a:picLocks noChangeAspect="1"/>
          </p:cNvPicPr>
          <p:nvPr/>
        </p:nvPicPr>
        <p:blipFill>
          <a:blip r:embed="rId4"/>
          <a:stretch>
            <a:fillRect/>
          </a:stretch>
        </p:blipFill>
        <p:spPr>
          <a:xfrm>
            <a:off x="640854" y="1510506"/>
            <a:ext cx="915492" cy="1752005"/>
          </a:xfrm>
          <a:prstGeom prst="rect">
            <a:avLst/>
          </a:prstGeom>
        </p:spPr>
      </p:pic>
      <p:sp>
        <p:nvSpPr>
          <p:cNvPr id="6" name="Text 2"/>
          <p:cNvSpPr/>
          <p:nvPr/>
        </p:nvSpPr>
        <p:spPr>
          <a:xfrm>
            <a:off x="1733649" y="1693565"/>
            <a:ext cx="2632273" cy="342106"/>
          </a:xfrm>
          <a:prstGeom prst="rect">
            <a:avLst/>
          </a:prstGeom>
          <a:noFill/>
          <a:ln/>
        </p:spPr>
        <p:txBody>
          <a:bodyPr wrap="none" lIns="0" tIns="0" rIns="0" bIns="0" rtlCol="0" anchor="t"/>
          <a:lstStyle/>
          <a:p>
            <a:pPr defTabSz="761970">
              <a:lnSpc>
                <a:spcPts val="2667"/>
              </a:lnSpc>
            </a:pPr>
            <a:r>
              <a:rPr lang="en-US" sz="2000" b="1" dirty="0">
                <a:solidFill>
                  <a:srgbClr val="67534F"/>
                </a:solidFill>
                <a:latin typeface="Marcellus" pitchFamily="34" charset="0"/>
                <a:ea typeface="Marcellus" pitchFamily="34" charset="-122"/>
                <a:cs typeface="Marcellus" pitchFamily="34" charset="-120"/>
              </a:rPr>
              <a:t>Synthesize Evidence</a:t>
            </a:r>
            <a:endParaRPr lang="en-US" sz="2000" b="1" dirty="0">
              <a:solidFill>
                <a:prstClr val="black"/>
              </a:solidFill>
              <a:latin typeface="Calibri" panose="020F0502020204030204"/>
            </a:endParaRPr>
          </a:p>
        </p:txBody>
      </p:sp>
      <p:sp>
        <p:nvSpPr>
          <p:cNvPr id="7" name="Text 3"/>
          <p:cNvSpPr/>
          <p:nvPr/>
        </p:nvSpPr>
        <p:spPr>
          <a:xfrm>
            <a:off x="1733649" y="2142034"/>
            <a:ext cx="6193824" cy="937419"/>
          </a:xfrm>
          <a:prstGeom prst="rect">
            <a:avLst/>
          </a:prstGeom>
          <a:noFill/>
          <a:ln/>
        </p:spPr>
        <p:txBody>
          <a:bodyPr wrap="square" lIns="0" tIns="0" rIns="0" bIns="0" rtlCol="0" anchor="t"/>
          <a:lstStyle/>
          <a:p>
            <a:pPr defTabSz="761970">
              <a:lnSpc>
                <a:spcPts val="1833"/>
              </a:lnSpc>
            </a:pPr>
            <a:r>
              <a:rPr lang="en-US" sz="2000" dirty="0">
                <a:solidFill>
                  <a:srgbClr val="67534F"/>
                </a:solidFill>
                <a:latin typeface="Montserrat" pitchFamily="34" charset="0"/>
                <a:ea typeface="Montserrat" pitchFamily="34" charset="-122"/>
                <a:cs typeface="Montserrat" pitchFamily="34" charset="-120"/>
              </a:rPr>
              <a:t>Empirical evidence on credential fraud and verification practices in Kenyan universities, professional bodies, and recruitment agencies—focusing on pain points and MFA requirements.</a:t>
            </a:r>
            <a:endParaRPr lang="en-US" sz="2000" dirty="0">
              <a:solidFill>
                <a:prstClr val="black"/>
              </a:solidFill>
              <a:latin typeface="Calibri" panose="020F0502020204030204"/>
            </a:endParaRPr>
          </a:p>
        </p:txBody>
      </p:sp>
      <p:pic>
        <p:nvPicPr>
          <p:cNvPr id="8" name="Image 2" descr="preencoded.png"/>
          <p:cNvPicPr>
            <a:picLocks noChangeAspect="1"/>
          </p:cNvPicPr>
          <p:nvPr/>
        </p:nvPicPr>
        <p:blipFill>
          <a:blip r:embed="rId5"/>
          <a:stretch>
            <a:fillRect/>
          </a:stretch>
        </p:blipFill>
        <p:spPr>
          <a:xfrm>
            <a:off x="640854" y="3262511"/>
            <a:ext cx="915492" cy="1517650"/>
          </a:xfrm>
          <a:prstGeom prst="rect">
            <a:avLst/>
          </a:prstGeom>
        </p:spPr>
      </p:pic>
      <p:sp>
        <p:nvSpPr>
          <p:cNvPr id="9" name="Text 4"/>
          <p:cNvSpPr/>
          <p:nvPr/>
        </p:nvSpPr>
        <p:spPr>
          <a:xfrm>
            <a:off x="1733650" y="3445570"/>
            <a:ext cx="3421856" cy="342106"/>
          </a:xfrm>
          <a:prstGeom prst="rect">
            <a:avLst/>
          </a:prstGeom>
          <a:noFill/>
          <a:ln/>
        </p:spPr>
        <p:txBody>
          <a:bodyPr wrap="none" lIns="0" tIns="0" rIns="0" bIns="0" rtlCol="0" anchor="t"/>
          <a:lstStyle/>
          <a:p>
            <a:pPr defTabSz="761970">
              <a:lnSpc>
                <a:spcPts val="2667"/>
              </a:lnSpc>
            </a:pPr>
            <a:r>
              <a:rPr lang="en-US" sz="2000" b="1" dirty="0">
                <a:solidFill>
                  <a:srgbClr val="67534F"/>
                </a:solidFill>
                <a:latin typeface="Marcellus" pitchFamily="34" charset="0"/>
                <a:ea typeface="Marcellus" pitchFamily="34" charset="-122"/>
                <a:cs typeface="Marcellus" pitchFamily="34" charset="-120"/>
              </a:rPr>
              <a:t>Review International Systems</a:t>
            </a:r>
            <a:endParaRPr lang="en-US" sz="2000" b="1" dirty="0">
              <a:solidFill>
                <a:prstClr val="black"/>
              </a:solidFill>
              <a:latin typeface="Calibri" panose="020F0502020204030204"/>
            </a:endParaRPr>
          </a:p>
        </p:txBody>
      </p:sp>
      <p:sp>
        <p:nvSpPr>
          <p:cNvPr id="10" name="Text 5"/>
          <p:cNvSpPr/>
          <p:nvPr/>
        </p:nvSpPr>
        <p:spPr>
          <a:xfrm>
            <a:off x="1733649" y="3894039"/>
            <a:ext cx="6287403" cy="703064"/>
          </a:xfrm>
          <a:prstGeom prst="rect">
            <a:avLst/>
          </a:prstGeom>
          <a:noFill/>
          <a:ln/>
        </p:spPr>
        <p:txBody>
          <a:bodyPr wrap="square" lIns="0" tIns="0" rIns="0" bIns="0" rtlCol="0" anchor="t"/>
          <a:lstStyle/>
          <a:p>
            <a:pPr defTabSz="761970">
              <a:lnSpc>
                <a:spcPts val="1833"/>
              </a:lnSpc>
            </a:pPr>
            <a:r>
              <a:rPr lang="en-US" sz="2000" dirty="0">
                <a:solidFill>
                  <a:srgbClr val="67534F"/>
                </a:solidFill>
                <a:latin typeface="Montserrat" pitchFamily="34" charset="0"/>
                <a:ea typeface="Montserrat" pitchFamily="34" charset="-122"/>
                <a:cs typeface="Montserrat" pitchFamily="34" charset="-120"/>
              </a:rPr>
              <a:t>Structured review of blockchain credential platforms—national, regional, and hybrid—to extract design patterns, metrics, and governance models.</a:t>
            </a:r>
            <a:endParaRPr lang="en-US" sz="2000" dirty="0">
              <a:solidFill>
                <a:prstClr val="black"/>
              </a:solidFill>
              <a:latin typeface="Calibri" panose="020F0502020204030204"/>
            </a:endParaRPr>
          </a:p>
        </p:txBody>
      </p:sp>
      <p:pic>
        <p:nvPicPr>
          <p:cNvPr id="11" name="Image 3" descr="preencoded.png"/>
          <p:cNvPicPr>
            <a:picLocks noChangeAspect="1"/>
          </p:cNvPicPr>
          <p:nvPr/>
        </p:nvPicPr>
        <p:blipFill>
          <a:blip r:embed="rId6"/>
          <a:stretch>
            <a:fillRect/>
          </a:stretch>
        </p:blipFill>
        <p:spPr>
          <a:xfrm>
            <a:off x="640854" y="4780161"/>
            <a:ext cx="915492" cy="1517650"/>
          </a:xfrm>
          <a:prstGeom prst="rect">
            <a:avLst/>
          </a:prstGeom>
        </p:spPr>
      </p:pic>
      <p:sp>
        <p:nvSpPr>
          <p:cNvPr id="12" name="Text 6"/>
          <p:cNvSpPr/>
          <p:nvPr/>
        </p:nvSpPr>
        <p:spPr>
          <a:xfrm>
            <a:off x="1733649" y="4963220"/>
            <a:ext cx="2632273" cy="342106"/>
          </a:xfrm>
          <a:prstGeom prst="rect">
            <a:avLst/>
          </a:prstGeom>
          <a:noFill/>
          <a:ln/>
        </p:spPr>
        <p:txBody>
          <a:bodyPr wrap="none" lIns="0" tIns="0" rIns="0" bIns="0" rtlCol="0" anchor="t"/>
          <a:lstStyle/>
          <a:p>
            <a:pPr defTabSz="761970">
              <a:lnSpc>
                <a:spcPts val="2667"/>
              </a:lnSpc>
            </a:pPr>
            <a:r>
              <a:rPr lang="en-US" sz="2000" b="1" dirty="0">
                <a:solidFill>
                  <a:srgbClr val="67534F"/>
                </a:solidFill>
                <a:latin typeface="Marcellus" pitchFamily="34" charset="0"/>
                <a:ea typeface="Marcellus" pitchFamily="34" charset="-122"/>
                <a:cs typeface="Marcellus" pitchFamily="34" charset="-120"/>
              </a:rPr>
              <a:t>Propose Framework</a:t>
            </a:r>
            <a:endParaRPr lang="en-US" sz="2000" b="1" dirty="0">
              <a:solidFill>
                <a:prstClr val="black"/>
              </a:solidFill>
              <a:latin typeface="Calibri" panose="020F0502020204030204"/>
            </a:endParaRPr>
          </a:p>
        </p:txBody>
      </p:sp>
      <p:sp>
        <p:nvSpPr>
          <p:cNvPr id="13" name="Text 7"/>
          <p:cNvSpPr/>
          <p:nvPr/>
        </p:nvSpPr>
        <p:spPr>
          <a:xfrm>
            <a:off x="1733649" y="5411689"/>
            <a:ext cx="6287403" cy="703064"/>
          </a:xfrm>
          <a:prstGeom prst="rect">
            <a:avLst/>
          </a:prstGeom>
          <a:noFill/>
          <a:ln/>
        </p:spPr>
        <p:txBody>
          <a:bodyPr wrap="square" lIns="0" tIns="0" rIns="0" bIns="0" rtlCol="0" anchor="t"/>
          <a:lstStyle/>
          <a:p>
            <a:pPr defTabSz="761970">
              <a:lnSpc>
                <a:spcPts val="1833"/>
              </a:lnSpc>
            </a:pPr>
            <a:r>
              <a:rPr lang="en-US" sz="2000" dirty="0">
                <a:solidFill>
                  <a:srgbClr val="67534F"/>
                </a:solidFill>
                <a:latin typeface="Montserrat" pitchFamily="34" charset="0"/>
                <a:ea typeface="Montserrat" pitchFamily="34" charset="-122"/>
                <a:cs typeface="Montserrat" pitchFamily="34" charset="-120"/>
              </a:rPr>
              <a:t>Review advances in blockchain-enabled MFA and privacy-preserving identity to propose an authentication framework for Kenya's regulatory context.</a:t>
            </a:r>
            <a:endParaRPr lang="en-US" sz="2000" dirty="0">
              <a:solidFill>
                <a:prstClr val="black"/>
              </a:solidFill>
              <a:latin typeface="Calibri" panose="020F0502020204030204"/>
            </a:endParaRPr>
          </a:p>
        </p:txBody>
      </p:sp>
      <p:pic>
        <p:nvPicPr>
          <p:cNvPr id="14" name="Picture 13">
            <a:extLst>
              <a:ext uri="{FF2B5EF4-FFF2-40B4-BE49-F238E27FC236}">
                <a16:creationId xmlns:a16="http://schemas.microsoft.com/office/drawing/2014/main" id="{4912B96B-90B7-7072-BDCD-9D7A49B614E8}"/>
              </a:ext>
            </a:extLst>
          </p:cNvPr>
          <p:cNvPicPr>
            <a:picLocks noChangeAspect="1"/>
          </p:cNvPicPr>
          <p:nvPr/>
        </p:nvPicPr>
        <p:blipFill>
          <a:blip r:embed="rId7"/>
          <a:stretch>
            <a:fillRect/>
          </a:stretch>
        </p:blipFill>
        <p:spPr>
          <a:xfrm>
            <a:off x="8355262" y="134127"/>
            <a:ext cx="3836738" cy="1080189"/>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205012" y="457994"/>
            <a:ext cx="6159401" cy="529828"/>
          </a:xfrm>
          <a:prstGeom prst="rect">
            <a:avLst/>
          </a:prstGeom>
          <a:noFill/>
          <a:ln/>
        </p:spPr>
        <p:txBody>
          <a:bodyPr wrap="none" lIns="0" tIns="0" rIns="0" bIns="0" rtlCol="0" anchor="t"/>
          <a:lstStyle/>
          <a:p>
            <a:pPr defTabSz="761970">
              <a:lnSpc>
                <a:spcPts val="4167"/>
              </a:lnSpc>
            </a:pPr>
            <a:r>
              <a:rPr lang="en-US" sz="3208" dirty="0">
                <a:solidFill>
                  <a:srgbClr val="532418"/>
                </a:solidFill>
                <a:latin typeface="Marcellus" pitchFamily="34" charset="0"/>
                <a:ea typeface="Marcellus" pitchFamily="34" charset="-122"/>
                <a:cs typeface="Marcellus" pitchFamily="34" charset="-120"/>
              </a:rPr>
              <a:t>Proposed Ecosystem Architecture</a:t>
            </a:r>
            <a:endParaRPr lang="en-US" sz="3208" dirty="0">
              <a:solidFill>
                <a:prstClr val="black"/>
              </a:solidFill>
              <a:latin typeface="Calibri" panose="020F0502020204030204"/>
            </a:endParaRPr>
          </a:p>
        </p:txBody>
      </p:sp>
      <p:sp>
        <p:nvSpPr>
          <p:cNvPr id="3" name="Text 1"/>
          <p:cNvSpPr/>
          <p:nvPr/>
        </p:nvSpPr>
        <p:spPr>
          <a:xfrm>
            <a:off x="1205012" y="1200448"/>
            <a:ext cx="9781878" cy="815599"/>
          </a:xfrm>
          <a:prstGeom prst="rect">
            <a:avLst/>
          </a:prstGeom>
          <a:noFill/>
          <a:ln/>
        </p:spPr>
        <p:txBody>
          <a:bodyPr wrap="square" lIns="0" tIns="0" rIns="0" bIns="0" rtlCol="0" anchor="t"/>
          <a:lstStyle/>
          <a:p>
            <a:pPr defTabSz="761970"/>
            <a:r>
              <a:rPr lang="en-US" sz="2000" dirty="0">
                <a:solidFill>
                  <a:srgbClr val="67534F"/>
                </a:solidFill>
                <a:latin typeface="Montserrat" pitchFamily="34" charset="0"/>
                <a:ea typeface="Montserrat" pitchFamily="34" charset="-122"/>
                <a:cs typeface="Montserrat" pitchFamily="34" charset="-120"/>
              </a:rPr>
              <a:t>Building on this evidence, the paper develops a conceptual architecture and outlines an implementation roadmap for a KNQA-anchored ecosystem. The proposed national ecosystem comprises four main layers.</a:t>
            </a:r>
            <a:endParaRPr lang="en-US" sz="2000" dirty="0">
              <a:solidFill>
                <a:prstClr val="black"/>
              </a:solidFill>
              <a:latin typeface="Calibri" panose="020F0502020204030204"/>
            </a:endParaRPr>
          </a:p>
        </p:txBody>
      </p:sp>
      <p:pic>
        <p:nvPicPr>
          <p:cNvPr id="4" name="Image 0" descr="preencoded.png"/>
          <p:cNvPicPr>
            <a:picLocks noChangeAspect="1"/>
          </p:cNvPicPr>
          <p:nvPr/>
        </p:nvPicPr>
        <p:blipFill>
          <a:blip r:embed="rId3"/>
          <a:stretch>
            <a:fillRect/>
          </a:stretch>
        </p:blipFill>
        <p:spPr>
          <a:xfrm>
            <a:off x="1205012" y="1642468"/>
            <a:ext cx="9781878" cy="4476651"/>
          </a:xfrm>
          <a:prstGeom prst="rect">
            <a:avLst/>
          </a:prstGeom>
        </p:spPr>
      </p:pic>
      <p:sp>
        <p:nvSpPr>
          <p:cNvPr id="5" name="Text 2"/>
          <p:cNvSpPr/>
          <p:nvPr/>
        </p:nvSpPr>
        <p:spPr>
          <a:xfrm>
            <a:off x="8370287" y="2210457"/>
            <a:ext cx="2385057" cy="323378"/>
          </a:xfrm>
          <a:prstGeom prst="rect">
            <a:avLst/>
          </a:prstGeom>
          <a:noFill/>
          <a:ln/>
        </p:spPr>
        <p:txBody>
          <a:bodyPr wrap="none" lIns="0" tIns="0" rIns="0" bIns="0" rtlCol="0" anchor="t"/>
          <a:lstStyle/>
          <a:p>
            <a:pPr defTabSz="761970">
              <a:lnSpc>
                <a:spcPts val="2542"/>
              </a:lnSpc>
            </a:pPr>
            <a:r>
              <a:rPr lang="en-US" sz="1958" b="1" dirty="0">
                <a:solidFill>
                  <a:srgbClr val="67534F"/>
                </a:solidFill>
                <a:latin typeface="Marcellus" pitchFamily="34" charset="0"/>
                <a:ea typeface="Marcellus" pitchFamily="34" charset="-122"/>
                <a:cs typeface="Marcellus" pitchFamily="34" charset="-120"/>
              </a:rPr>
              <a:t>Credentials &amp; Apps</a:t>
            </a:r>
            <a:endParaRPr lang="en-US" sz="1958" b="1" dirty="0">
              <a:solidFill>
                <a:prstClr val="black"/>
              </a:solidFill>
              <a:latin typeface="Calibri" panose="020F0502020204030204"/>
            </a:endParaRPr>
          </a:p>
        </p:txBody>
      </p:sp>
      <p:sp>
        <p:nvSpPr>
          <p:cNvPr id="6" name="Text 3"/>
          <p:cNvSpPr/>
          <p:nvPr/>
        </p:nvSpPr>
        <p:spPr>
          <a:xfrm>
            <a:off x="8370287" y="2610772"/>
            <a:ext cx="2385057" cy="378676"/>
          </a:xfrm>
          <a:prstGeom prst="rect">
            <a:avLst/>
          </a:prstGeom>
          <a:noFill/>
          <a:ln/>
        </p:spPr>
        <p:txBody>
          <a:bodyPr wrap="square" lIns="0" tIns="0" rIns="0" bIns="0" rtlCol="0" anchor="t"/>
          <a:lstStyle/>
          <a:p>
            <a:pPr defTabSz="761970">
              <a:lnSpc>
                <a:spcPts val="1458"/>
              </a:lnSpc>
            </a:pPr>
            <a:r>
              <a:rPr lang="en-US" sz="2000" dirty="0" err="1">
                <a:solidFill>
                  <a:srgbClr val="67534F"/>
                </a:solidFill>
                <a:latin typeface="Montserrat" pitchFamily="34" charset="0"/>
                <a:ea typeface="Montserrat" pitchFamily="34" charset="-122"/>
                <a:cs typeface="Montserrat" pitchFamily="34" charset="-120"/>
              </a:rPr>
              <a:t>Verifable</a:t>
            </a:r>
            <a:r>
              <a:rPr lang="en-US" sz="2000" dirty="0">
                <a:solidFill>
                  <a:srgbClr val="67534F"/>
                </a:solidFill>
                <a:latin typeface="Montserrat" pitchFamily="34" charset="0"/>
                <a:ea typeface="Montserrat" pitchFamily="34" charset="-122"/>
                <a:cs typeface="Montserrat" pitchFamily="34" charset="-120"/>
              </a:rPr>
              <a:t> wallets, portals, and </a:t>
            </a:r>
            <a:r>
              <a:rPr lang="en-US" sz="2000" dirty="0" err="1">
                <a:solidFill>
                  <a:srgbClr val="67534F"/>
                </a:solidFill>
                <a:latin typeface="Montserrat" pitchFamily="34" charset="0"/>
                <a:ea typeface="Montserrat" pitchFamily="34" charset="-122"/>
                <a:cs typeface="Montserrat" pitchFamily="34" charset="-120"/>
              </a:rPr>
              <a:t>AiPIs</a:t>
            </a:r>
            <a:endParaRPr lang="en-US" sz="2000" dirty="0">
              <a:solidFill>
                <a:prstClr val="black"/>
              </a:solidFill>
              <a:latin typeface="Calibri" panose="020F0502020204030204"/>
            </a:endParaRPr>
          </a:p>
        </p:txBody>
      </p:sp>
      <p:sp>
        <p:nvSpPr>
          <p:cNvPr id="7" name="Text 4"/>
          <p:cNvSpPr/>
          <p:nvPr/>
        </p:nvSpPr>
        <p:spPr>
          <a:xfrm>
            <a:off x="1016000" y="3520195"/>
            <a:ext cx="2613026" cy="378677"/>
          </a:xfrm>
          <a:prstGeom prst="rect">
            <a:avLst/>
          </a:prstGeom>
          <a:noFill/>
          <a:ln/>
        </p:spPr>
        <p:txBody>
          <a:bodyPr wrap="square" lIns="0" tIns="0" rIns="0" bIns="0" rtlCol="0" anchor="t"/>
          <a:lstStyle/>
          <a:p>
            <a:pPr algn="r" defTabSz="761970">
              <a:lnSpc>
                <a:spcPts val="2542"/>
              </a:lnSpc>
            </a:pPr>
            <a:r>
              <a:rPr lang="en-US" sz="2000" b="1" dirty="0">
                <a:solidFill>
                  <a:srgbClr val="67534F"/>
                </a:solidFill>
                <a:latin typeface="Marcellus" pitchFamily="34" charset="0"/>
                <a:ea typeface="Marcellus" pitchFamily="34" charset="-122"/>
                <a:cs typeface="Marcellus" pitchFamily="34" charset="-120"/>
              </a:rPr>
              <a:t>Off‑Chain Repositories</a:t>
            </a:r>
            <a:endParaRPr lang="en-US" sz="2000" b="1" dirty="0">
              <a:solidFill>
                <a:prstClr val="black"/>
              </a:solidFill>
              <a:latin typeface="Calibri" panose="020F0502020204030204"/>
            </a:endParaRPr>
          </a:p>
        </p:txBody>
      </p:sp>
      <p:sp>
        <p:nvSpPr>
          <p:cNvPr id="8" name="Text 5"/>
          <p:cNvSpPr/>
          <p:nvPr/>
        </p:nvSpPr>
        <p:spPr>
          <a:xfrm>
            <a:off x="1016000" y="3898873"/>
            <a:ext cx="3128211" cy="723690"/>
          </a:xfrm>
          <a:prstGeom prst="rect">
            <a:avLst/>
          </a:prstGeom>
          <a:noFill/>
          <a:ln/>
        </p:spPr>
        <p:txBody>
          <a:bodyPr wrap="square" lIns="0" tIns="0" rIns="0" bIns="0" rtlCol="0" anchor="t"/>
          <a:lstStyle/>
          <a:p>
            <a:pPr defTabSz="761970">
              <a:lnSpc>
                <a:spcPts val="1458"/>
              </a:lnSpc>
            </a:pPr>
            <a:r>
              <a:rPr lang="en-US" sz="2000" dirty="0">
                <a:solidFill>
                  <a:srgbClr val="67534F"/>
                </a:solidFill>
                <a:latin typeface="Montserrat" pitchFamily="34" charset="0"/>
                <a:ea typeface="Montserrat" pitchFamily="34" charset="-122"/>
                <a:cs typeface="Montserrat" pitchFamily="34" charset="-120"/>
              </a:rPr>
              <a:t>Encrypted full records storage</a:t>
            </a:r>
            <a:endParaRPr lang="en-US" sz="2000" dirty="0">
              <a:solidFill>
                <a:prstClr val="black"/>
              </a:solidFill>
              <a:latin typeface="Calibri" panose="020F0502020204030204"/>
            </a:endParaRPr>
          </a:p>
        </p:txBody>
      </p:sp>
      <p:sp>
        <p:nvSpPr>
          <p:cNvPr id="9" name="Text 6"/>
          <p:cNvSpPr/>
          <p:nvPr/>
        </p:nvSpPr>
        <p:spPr>
          <a:xfrm>
            <a:off x="8370287" y="4441639"/>
            <a:ext cx="2385057" cy="323378"/>
          </a:xfrm>
          <a:prstGeom prst="rect">
            <a:avLst/>
          </a:prstGeom>
          <a:noFill/>
          <a:ln/>
        </p:spPr>
        <p:txBody>
          <a:bodyPr wrap="none" lIns="0" tIns="0" rIns="0" bIns="0" rtlCol="0" anchor="t"/>
          <a:lstStyle/>
          <a:p>
            <a:pPr defTabSz="761970">
              <a:lnSpc>
                <a:spcPts val="2542"/>
              </a:lnSpc>
            </a:pPr>
            <a:r>
              <a:rPr lang="en-US" sz="1958" b="1" dirty="0">
                <a:solidFill>
                  <a:srgbClr val="67534F"/>
                </a:solidFill>
                <a:latin typeface="Marcellus" pitchFamily="34" charset="0"/>
                <a:ea typeface="Marcellus" pitchFamily="34" charset="-122"/>
                <a:cs typeface="Marcellus" pitchFamily="34" charset="-120"/>
              </a:rPr>
              <a:t>Core Ledger</a:t>
            </a:r>
            <a:endParaRPr lang="en-US" sz="1958" b="1" dirty="0">
              <a:solidFill>
                <a:prstClr val="black"/>
              </a:solidFill>
              <a:latin typeface="Calibri" panose="020F0502020204030204"/>
            </a:endParaRPr>
          </a:p>
        </p:txBody>
      </p:sp>
      <p:sp>
        <p:nvSpPr>
          <p:cNvPr id="10" name="Text 7"/>
          <p:cNvSpPr/>
          <p:nvPr/>
        </p:nvSpPr>
        <p:spPr>
          <a:xfrm>
            <a:off x="8370287" y="4841954"/>
            <a:ext cx="2385057" cy="378676"/>
          </a:xfrm>
          <a:prstGeom prst="rect">
            <a:avLst/>
          </a:prstGeom>
          <a:noFill/>
          <a:ln/>
        </p:spPr>
        <p:txBody>
          <a:bodyPr wrap="square" lIns="0" tIns="0" rIns="0" bIns="0" rtlCol="0" anchor="t"/>
          <a:lstStyle/>
          <a:p>
            <a:pPr defTabSz="761970">
              <a:lnSpc>
                <a:spcPts val="1458"/>
              </a:lnSpc>
            </a:pPr>
            <a:r>
              <a:rPr lang="en-US" sz="2000" dirty="0">
                <a:solidFill>
                  <a:srgbClr val="67534F"/>
                </a:solidFill>
                <a:latin typeface="Montserrat" pitchFamily="34" charset="0"/>
                <a:ea typeface="Montserrat" pitchFamily="34" charset="-122"/>
                <a:cs typeface="Montserrat" pitchFamily="34" charset="-120"/>
              </a:rPr>
              <a:t>Blockchain canonical source of truth</a:t>
            </a:r>
            <a:endParaRPr lang="en-US" sz="2000" dirty="0">
              <a:solidFill>
                <a:prstClr val="black"/>
              </a:solidFill>
              <a:latin typeface="Calibri" panose="020F0502020204030204"/>
            </a:endParaRPr>
          </a:p>
        </p:txBody>
      </p:sp>
      <p:sp>
        <p:nvSpPr>
          <p:cNvPr id="11" name="Text 8"/>
          <p:cNvSpPr/>
          <p:nvPr/>
        </p:nvSpPr>
        <p:spPr>
          <a:xfrm>
            <a:off x="1205012" y="5981910"/>
            <a:ext cx="9781878" cy="723690"/>
          </a:xfrm>
          <a:prstGeom prst="rect">
            <a:avLst/>
          </a:prstGeom>
          <a:noFill/>
          <a:ln/>
        </p:spPr>
        <p:txBody>
          <a:bodyPr wrap="none" lIns="0" tIns="0" rIns="0" bIns="0" rtlCol="0" anchor="t"/>
          <a:lstStyle/>
          <a:p>
            <a:pPr defTabSz="761970"/>
            <a:r>
              <a:rPr lang="en-US" sz="2000" dirty="0">
                <a:solidFill>
                  <a:srgbClr val="67534F"/>
                </a:solidFill>
                <a:latin typeface="Montserrat" pitchFamily="34" charset="0"/>
                <a:ea typeface="Montserrat" pitchFamily="34" charset="-122"/>
                <a:cs typeface="Montserrat" pitchFamily="34" charset="-120"/>
              </a:rPr>
              <a:t>Each layer serves a distinct function—from immutable record-keeping to </a:t>
            </a:r>
          </a:p>
          <a:p>
            <a:pPr defTabSz="761970"/>
            <a:r>
              <a:rPr lang="en-US" sz="2000" dirty="0">
                <a:solidFill>
                  <a:srgbClr val="67534F"/>
                </a:solidFill>
                <a:latin typeface="Montserrat" pitchFamily="34" charset="0"/>
                <a:ea typeface="Montserrat" pitchFamily="34" charset="-122"/>
                <a:cs typeface="Montserrat" pitchFamily="34" charset="-120"/>
              </a:rPr>
              <a:t>user-facing verification—orchestrated under KNQA governance.</a:t>
            </a:r>
            <a:endParaRPr lang="en-US" sz="2000" dirty="0">
              <a:solidFill>
                <a:prstClr val="black"/>
              </a:solidFill>
              <a:latin typeface="Calibri" panose="020F0502020204030204"/>
            </a:endParaRPr>
          </a:p>
        </p:txBody>
      </p:sp>
      <p:pic>
        <p:nvPicPr>
          <p:cNvPr id="12" name="Picture 11">
            <a:extLst>
              <a:ext uri="{FF2B5EF4-FFF2-40B4-BE49-F238E27FC236}">
                <a16:creationId xmlns:a16="http://schemas.microsoft.com/office/drawing/2014/main" id="{766B82D3-E80B-AEF2-86E0-C2EB0A75E335}"/>
              </a:ext>
            </a:extLst>
          </p:cNvPr>
          <p:cNvPicPr>
            <a:picLocks noChangeAspect="1"/>
          </p:cNvPicPr>
          <p:nvPr/>
        </p:nvPicPr>
        <p:blipFill>
          <a:blip r:embed="rId4"/>
          <a:stretch>
            <a:fillRect/>
          </a:stretch>
        </p:blipFill>
        <p:spPr>
          <a:xfrm>
            <a:off x="10135678" y="6067547"/>
            <a:ext cx="2056323" cy="790453"/>
          </a:xfrm>
          <a:prstGeom prst="rect">
            <a:avLst/>
          </a:prstGeom>
        </p:spPr>
      </p:pic>
      <p:pic>
        <p:nvPicPr>
          <p:cNvPr id="13" name="Picture 12">
            <a:extLst>
              <a:ext uri="{FF2B5EF4-FFF2-40B4-BE49-F238E27FC236}">
                <a16:creationId xmlns:a16="http://schemas.microsoft.com/office/drawing/2014/main" id="{2CEED6CD-22AE-7658-BE4F-27BECD60DFFA}"/>
              </a:ext>
            </a:extLst>
          </p:cNvPr>
          <p:cNvPicPr>
            <a:picLocks noChangeAspect="1"/>
          </p:cNvPicPr>
          <p:nvPr/>
        </p:nvPicPr>
        <p:blipFill>
          <a:blip r:embed="rId5"/>
          <a:stretch>
            <a:fillRect/>
          </a:stretch>
        </p:blipFill>
        <p:spPr>
          <a:xfrm>
            <a:off x="8355262" y="134127"/>
            <a:ext cx="3836738" cy="1080189"/>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661492" y="1676797"/>
            <a:ext cx="3504307" cy="3504307"/>
          </a:xfrm>
          <a:prstGeom prst="rect">
            <a:avLst/>
          </a:prstGeom>
        </p:spPr>
      </p:pic>
      <p:sp>
        <p:nvSpPr>
          <p:cNvPr id="3" name="Shape 0"/>
          <p:cNvSpPr/>
          <p:nvPr/>
        </p:nvSpPr>
        <p:spPr>
          <a:xfrm>
            <a:off x="4633318" y="1817588"/>
            <a:ext cx="815281" cy="309860"/>
          </a:xfrm>
          <a:prstGeom prst="roundRect">
            <a:avLst>
              <a:gd name="adj" fmla="val 20497"/>
            </a:avLst>
          </a:prstGeom>
          <a:solidFill>
            <a:srgbClr val="FFE0CC"/>
          </a:solidFill>
          <a:ln/>
        </p:spPr>
      </p:sp>
      <p:sp>
        <p:nvSpPr>
          <p:cNvPr id="4" name="Text 1"/>
          <p:cNvSpPr/>
          <p:nvPr/>
        </p:nvSpPr>
        <p:spPr>
          <a:xfrm>
            <a:off x="4746724" y="1874243"/>
            <a:ext cx="588467" cy="196553"/>
          </a:xfrm>
          <a:prstGeom prst="rect">
            <a:avLst/>
          </a:prstGeom>
          <a:noFill/>
          <a:ln/>
        </p:spPr>
        <p:txBody>
          <a:bodyPr wrap="none" lIns="0" tIns="0" rIns="0" bIns="0" rtlCol="0" anchor="t"/>
          <a:lstStyle/>
          <a:p>
            <a:pPr defTabSz="761970">
              <a:lnSpc>
                <a:spcPts val="1542"/>
              </a:lnSpc>
            </a:pPr>
            <a:r>
              <a:rPr lang="en-US" sz="1167" dirty="0">
                <a:solidFill>
                  <a:srgbClr val="67534F"/>
                </a:solidFill>
                <a:latin typeface="Montserrat" pitchFamily="34" charset="0"/>
                <a:ea typeface="Montserrat" pitchFamily="34" charset="-122"/>
                <a:cs typeface="Montserrat" pitchFamily="34" charset="-120"/>
              </a:rPr>
              <a:t>LAYER 1</a:t>
            </a:r>
            <a:endParaRPr lang="en-US" sz="1167" dirty="0">
              <a:solidFill>
                <a:prstClr val="black"/>
              </a:solidFill>
              <a:latin typeface="Calibri" panose="020F0502020204030204"/>
            </a:endParaRPr>
          </a:p>
        </p:txBody>
      </p:sp>
      <p:sp>
        <p:nvSpPr>
          <p:cNvPr id="5" name="Text 2"/>
          <p:cNvSpPr/>
          <p:nvPr/>
        </p:nvSpPr>
        <p:spPr>
          <a:xfrm>
            <a:off x="4633318" y="2203054"/>
            <a:ext cx="5434409" cy="706438"/>
          </a:xfrm>
          <a:prstGeom prst="rect">
            <a:avLst/>
          </a:prstGeom>
          <a:noFill/>
          <a:ln/>
        </p:spPr>
        <p:txBody>
          <a:bodyPr wrap="none" lIns="0" tIns="0" rIns="0" bIns="0" rtlCol="0" anchor="t"/>
          <a:lstStyle/>
          <a:p>
            <a:pPr defTabSz="761970">
              <a:lnSpc>
                <a:spcPts val="5541"/>
              </a:lnSpc>
            </a:pPr>
            <a:r>
              <a:rPr lang="en-US" sz="4250" dirty="0">
                <a:solidFill>
                  <a:srgbClr val="532418"/>
                </a:solidFill>
                <a:latin typeface="Marcellus" pitchFamily="34" charset="0"/>
                <a:ea typeface="Marcellus" pitchFamily="34" charset="-122"/>
                <a:cs typeface="Marcellus" pitchFamily="34" charset="-120"/>
              </a:rPr>
              <a:t>Blockchain Ledger</a:t>
            </a:r>
            <a:endParaRPr lang="en-US" sz="4250" dirty="0">
              <a:solidFill>
                <a:prstClr val="black"/>
              </a:solidFill>
              <a:latin typeface="Calibri" panose="020F0502020204030204"/>
            </a:endParaRPr>
          </a:p>
        </p:txBody>
      </p:sp>
      <p:sp>
        <p:nvSpPr>
          <p:cNvPr id="6" name="Text 3"/>
          <p:cNvSpPr/>
          <p:nvPr/>
        </p:nvSpPr>
        <p:spPr>
          <a:xfrm>
            <a:off x="4633318" y="3098502"/>
            <a:ext cx="6903443" cy="736997"/>
          </a:xfrm>
          <a:prstGeom prst="rect">
            <a:avLst/>
          </a:prstGeom>
          <a:noFill/>
          <a:ln/>
        </p:spPr>
        <p:txBody>
          <a:bodyPr wrap="square" lIns="0" tIns="0" rIns="0" bIns="0" rtlCol="0" anchor="t"/>
          <a:lstStyle/>
          <a:p>
            <a:pPr defTabSz="761970"/>
            <a:r>
              <a:rPr lang="en-US" sz="2000" dirty="0">
                <a:solidFill>
                  <a:srgbClr val="67534F"/>
                </a:solidFill>
                <a:latin typeface="Montserrat" pitchFamily="34" charset="0"/>
                <a:ea typeface="Montserrat" pitchFamily="34" charset="-122"/>
                <a:cs typeface="Montserrat" pitchFamily="34" charset="-120"/>
              </a:rPr>
              <a:t>A </a:t>
            </a:r>
            <a:r>
              <a:rPr lang="en-US" sz="2000" b="1" dirty="0">
                <a:solidFill>
                  <a:srgbClr val="67534F"/>
                </a:solidFill>
                <a:latin typeface="Montserrat" pitchFamily="34" charset="0"/>
                <a:ea typeface="Montserrat" pitchFamily="34" charset="-122"/>
                <a:cs typeface="Montserrat" pitchFamily="34" charset="-120"/>
              </a:rPr>
              <a:t>permissioned or hybrid blockchain</a:t>
            </a:r>
            <a:r>
              <a:rPr lang="en-US" sz="2000" dirty="0">
                <a:solidFill>
                  <a:srgbClr val="67534F"/>
                </a:solidFill>
                <a:latin typeface="Montserrat" pitchFamily="34" charset="0"/>
                <a:ea typeface="Montserrat" pitchFamily="34" charset="-122"/>
                <a:cs typeface="Montserrat" pitchFamily="34" charset="-120"/>
              </a:rPr>
              <a:t> maintained by KNQA and key stakeholders stores cryptographic hashes of academic records and smart contract logic for issuance, updates, and revocation.</a:t>
            </a:r>
            <a:endParaRPr lang="en-US" sz="2000" dirty="0">
              <a:solidFill>
                <a:prstClr val="black"/>
              </a:solidFill>
              <a:latin typeface="Calibri" panose="020F0502020204030204"/>
            </a:endParaRPr>
          </a:p>
        </p:txBody>
      </p:sp>
      <p:sp>
        <p:nvSpPr>
          <p:cNvPr id="7" name="Shape 4"/>
          <p:cNvSpPr/>
          <p:nvPr/>
        </p:nvSpPr>
        <p:spPr>
          <a:xfrm>
            <a:off x="4633318" y="4544169"/>
            <a:ext cx="6903443" cy="992088"/>
          </a:xfrm>
          <a:prstGeom prst="roundRect">
            <a:avLst>
              <a:gd name="adj" fmla="val 8002"/>
            </a:avLst>
          </a:prstGeom>
          <a:solidFill>
            <a:srgbClr val="B6D6FC"/>
          </a:solidFill>
          <a:ln/>
        </p:spPr>
      </p:sp>
      <p:pic>
        <p:nvPicPr>
          <p:cNvPr id="8" name="Image 1" descr="preencoded.png"/>
          <p:cNvPicPr>
            <a:picLocks noChangeAspect="1"/>
          </p:cNvPicPr>
          <p:nvPr/>
        </p:nvPicPr>
        <p:blipFill>
          <a:blip r:embed="rId4"/>
          <a:stretch>
            <a:fillRect/>
          </a:stretch>
        </p:blipFill>
        <p:spPr>
          <a:xfrm>
            <a:off x="4822329" y="4309467"/>
            <a:ext cx="236240" cy="189012"/>
          </a:xfrm>
          <a:prstGeom prst="rect">
            <a:avLst/>
          </a:prstGeom>
        </p:spPr>
      </p:pic>
      <p:sp>
        <p:nvSpPr>
          <p:cNvPr id="9" name="Text 5"/>
          <p:cNvSpPr/>
          <p:nvPr/>
        </p:nvSpPr>
        <p:spPr>
          <a:xfrm>
            <a:off x="5335191" y="4794547"/>
            <a:ext cx="6100168" cy="491332"/>
          </a:xfrm>
          <a:prstGeom prst="rect">
            <a:avLst/>
          </a:prstGeom>
          <a:noFill/>
          <a:ln/>
        </p:spPr>
        <p:txBody>
          <a:bodyPr wrap="square" lIns="0" tIns="0" rIns="0" bIns="0" rtlCol="0" anchor="t"/>
          <a:lstStyle/>
          <a:p>
            <a:pPr defTabSz="761970">
              <a:lnSpc>
                <a:spcPts val="1917"/>
              </a:lnSpc>
            </a:pPr>
            <a:r>
              <a:rPr lang="en-US" sz="2000" dirty="0">
                <a:solidFill>
                  <a:srgbClr val="000000"/>
                </a:solidFill>
                <a:latin typeface="Montserrat" pitchFamily="34" charset="0"/>
                <a:ea typeface="Montserrat" pitchFamily="34" charset="-122"/>
                <a:cs typeface="Montserrat" pitchFamily="34" charset="-120"/>
              </a:rPr>
              <a:t>This ledger serves as the </a:t>
            </a:r>
            <a:r>
              <a:rPr lang="en-US" sz="2000" b="1" dirty="0">
                <a:solidFill>
                  <a:srgbClr val="000000"/>
                </a:solidFill>
                <a:latin typeface="Montserrat" pitchFamily="34" charset="0"/>
                <a:ea typeface="Montserrat" pitchFamily="34" charset="-122"/>
                <a:cs typeface="Montserrat" pitchFamily="34" charset="-120"/>
              </a:rPr>
              <a:t>canonical source of truth</a:t>
            </a:r>
            <a:r>
              <a:rPr lang="en-US" sz="2000" dirty="0">
                <a:solidFill>
                  <a:srgbClr val="000000"/>
                </a:solidFill>
                <a:latin typeface="Montserrat" pitchFamily="34" charset="0"/>
                <a:ea typeface="Montserrat" pitchFamily="34" charset="-122"/>
                <a:cs typeface="Montserrat" pitchFamily="34" charset="-120"/>
              </a:rPr>
              <a:t> for credential status across the ecosystem.</a:t>
            </a:r>
            <a:endParaRPr lang="en-US" sz="2000" dirty="0">
              <a:solidFill>
                <a:prstClr val="black"/>
              </a:solidFill>
              <a:latin typeface="Calibri" panose="020F0502020204030204"/>
            </a:endParaRPr>
          </a:p>
        </p:txBody>
      </p:sp>
      <p:pic>
        <p:nvPicPr>
          <p:cNvPr id="10" name="Picture 9">
            <a:extLst>
              <a:ext uri="{FF2B5EF4-FFF2-40B4-BE49-F238E27FC236}">
                <a16:creationId xmlns:a16="http://schemas.microsoft.com/office/drawing/2014/main" id="{46E29B8F-B046-8E3C-3C02-4AF890532A68}"/>
              </a:ext>
            </a:extLst>
          </p:cNvPr>
          <p:cNvPicPr>
            <a:picLocks noChangeAspect="1"/>
          </p:cNvPicPr>
          <p:nvPr/>
        </p:nvPicPr>
        <p:blipFill>
          <a:blip r:embed="rId5"/>
          <a:stretch>
            <a:fillRect/>
          </a:stretch>
        </p:blipFill>
        <p:spPr>
          <a:xfrm>
            <a:off x="10135678" y="6067547"/>
            <a:ext cx="2056323" cy="790453"/>
          </a:xfrm>
          <a:prstGeom prst="rect">
            <a:avLst/>
          </a:prstGeom>
        </p:spPr>
      </p:pic>
      <p:pic>
        <p:nvPicPr>
          <p:cNvPr id="11" name="Picture 10">
            <a:extLst>
              <a:ext uri="{FF2B5EF4-FFF2-40B4-BE49-F238E27FC236}">
                <a16:creationId xmlns:a16="http://schemas.microsoft.com/office/drawing/2014/main" id="{5D06AB90-0E8D-11A7-C53D-F5CD13B8B01D}"/>
              </a:ext>
            </a:extLst>
          </p:cNvPr>
          <p:cNvPicPr>
            <a:picLocks noChangeAspect="1"/>
          </p:cNvPicPr>
          <p:nvPr/>
        </p:nvPicPr>
        <p:blipFill>
          <a:blip r:embed="rId6"/>
          <a:stretch>
            <a:fillRect/>
          </a:stretch>
        </p:blipFill>
        <p:spPr>
          <a:xfrm>
            <a:off x="8355262" y="134127"/>
            <a:ext cx="3836738" cy="1080189"/>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7428209" y="0"/>
            <a:ext cx="4800600" cy="6858000"/>
          </a:xfrm>
          <a:prstGeom prst="rect">
            <a:avLst/>
          </a:prstGeom>
          <a:solidFill>
            <a:srgbClr val="FFFFF4"/>
          </a:solidFill>
          <a:ln/>
        </p:spPr>
      </p:sp>
      <p:pic>
        <p:nvPicPr>
          <p:cNvPr id="3" name="Image 0" descr="preencoded.png"/>
          <p:cNvPicPr>
            <a:picLocks noChangeAspect="1"/>
          </p:cNvPicPr>
          <p:nvPr/>
        </p:nvPicPr>
        <p:blipFill>
          <a:blip r:embed="rId3"/>
          <a:stretch>
            <a:fillRect/>
          </a:stretch>
        </p:blipFill>
        <p:spPr>
          <a:xfrm>
            <a:off x="8591055" y="799207"/>
            <a:ext cx="3506391" cy="5259586"/>
          </a:xfrm>
          <a:prstGeom prst="rect">
            <a:avLst/>
          </a:prstGeom>
        </p:spPr>
      </p:pic>
      <p:sp>
        <p:nvSpPr>
          <p:cNvPr id="4" name="Text 1"/>
          <p:cNvSpPr/>
          <p:nvPr/>
        </p:nvSpPr>
        <p:spPr>
          <a:xfrm>
            <a:off x="661492" y="608211"/>
            <a:ext cx="6297018" cy="1412875"/>
          </a:xfrm>
          <a:prstGeom prst="rect">
            <a:avLst/>
          </a:prstGeom>
          <a:noFill/>
          <a:ln/>
        </p:spPr>
        <p:txBody>
          <a:bodyPr wrap="square" lIns="0" tIns="0" rIns="0" bIns="0" rtlCol="0" anchor="t"/>
          <a:lstStyle/>
          <a:p>
            <a:pPr defTabSz="761970">
              <a:lnSpc>
                <a:spcPts val="5541"/>
              </a:lnSpc>
            </a:pPr>
            <a:r>
              <a:rPr lang="en-US" sz="4250" dirty="0">
                <a:solidFill>
                  <a:srgbClr val="532418"/>
                </a:solidFill>
                <a:latin typeface="Marcellus" pitchFamily="34" charset="0"/>
                <a:ea typeface="Marcellus" pitchFamily="34" charset="-122"/>
                <a:cs typeface="Marcellus" pitchFamily="34" charset="-120"/>
              </a:rPr>
              <a:t>Off-Chain Repositories &amp; Verifiable Credentials</a:t>
            </a:r>
            <a:endParaRPr lang="en-US" sz="4250" dirty="0">
              <a:solidFill>
                <a:prstClr val="black"/>
              </a:solidFill>
              <a:latin typeface="Calibri" panose="020F0502020204030204"/>
            </a:endParaRPr>
          </a:p>
        </p:txBody>
      </p:sp>
      <p:sp>
        <p:nvSpPr>
          <p:cNvPr id="5" name="Shape 2"/>
          <p:cNvSpPr/>
          <p:nvPr/>
        </p:nvSpPr>
        <p:spPr>
          <a:xfrm>
            <a:off x="774501" y="1990528"/>
            <a:ext cx="6540699" cy="2129631"/>
          </a:xfrm>
          <a:prstGeom prst="roundRect">
            <a:avLst>
              <a:gd name="adj" fmla="val 6492"/>
            </a:avLst>
          </a:prstGeom>
          <a:solidFill>
            <a:srgbClr val="FFFFF4">
              <a:alpha val="95000"/>
            </a:srgbClr>
          </a:solidFill>
          <a:ln w="30480">
            <a:solidFill>
              <a:srgbClr val="FFE0CC"/>
            </a:solidFill>
            <a:prstDash val="solid"/>
          </a:ln>
        </p:spPr>
      </p:sp>
      <p:sp>
        <p:nvSpPr>
          <p:cNvPr id="6" name="Shape 3"/>
          <p:cNvSpPr/>
          <p:nvPr/>
        </p:nvSpPr>
        <p:spPr>
          <a:xfrm>
            <a:off x="636092" y="2304554"/>
            <a:ext cx="101600" cy="1878112"/>
          </a:xfrm>
          <a:prstGeom prst="roundRect">
            <a:avLst>
              <a:gd name="adj" fmla="val 78139"/>
            </a:avLst>
          </a:prstGeom>
          <a:solidFill>
            <a:srgbClr val="FF954F"/>
          </a:solidFill>
          <a:ln/>
        </p:spPr>
      </p:sp>
      <p:sp>
        <p:nvSpPr>
          <p:cNvPr id="7" name="Text 4"/>
          <p:cNvSpPr/>
          <p:nvPr/>
        </p:nvSpPr>
        <p:spPr>
          <a:xfrm>
            <a:off x="839292" y="1966655"/>
            <a:ext cx="4074319" cy="353219"/>
          </a:xfrm>
          <a:prstGeom prst="rect">
            <a:avLst/>
          </a:prstGeom>
          <a:noFill/>
          <a:ln/>
        </p:spPr>
        <p:txBody>
          <a:bodyPr wrap="none" lIns="0" tIns="0" rIns="0" bIns="0" rtlCol="0" anchor="t"/>
          <a:lstStyle/>
          <a:p>
            <a:pPr defTabSz="761970">
              <a:lnSpc>
                <a:spcPts val="2750"/>
              </a:lnSpc>
            </a:pPr>
            <a:r>
              <a:rPr lang="en-US" sz="2125" b="1" dirty="0">
                <a:solidFill>
                  <a:srgbClr val="67534F"/>
                </a:solidFill>
                <a:latin typeface="Marcellus" pitchFamily="34" charset="0"/>
                <a:ea typeface="Marcellus" pitchFamily="34" charset="-122"/>
                <a:cs typeface="Marcellus" pitchFamily="34" charset="-120"/>
              </a:rPr>
              <a:t>Layer 2 — Off-Chain Repositories</a:t>
            </a:r>
            <a:endParaRPr lang="en-US" sz="2125" b="1" dirty="0">
              <a:solidFill>
                <a:prstClr val="black"/>
              </a:solidFill>
              <a:latin typeface="Calibri" panose="020F0502020204030204"/>
            </a:endParaRPr>
          </a:p>
        </p:txBody>
      </p:sp>
      <p:sp>
        <p:nvSpPr>
          <p:cNvPr id="8" name="Text 5"/>
          <p:cNvSpPr/>
          <p:nvPr/>
        </p:nvSpPr>
        <p:spPr>
          <a:xfrm>
            <a:off x="839292" y="2340341"/>
            <a:ext cx="6515299" cy="982663"/>
          </a:xfrm>
          <a:prstGeom prst="rect">
            <a:avLst/>
          </a:prstGeom>
          <a:noFill/>
          <a:ln/>
        </p:spPr>
        <p:txBody>
          <a:bodyPr wrap="square" lIns="0" tIns="0" rIns="0" bIns="0" rtlCol="0" anchor="t"/>
          <a:lstStyle/>
          <a:p>
            <a:pPr defTabSz="761970"/>
            <a:r>
              <a:rPr lang="en-US" sz="2000" dirty="0">
                <a:solidFill>
                  <a:srgbClr val="67534F"/>
                </a:solidFill>
                <a:latin typeface="Montserrat" pitchFamily="34" charset="0"/>
                <a:ea typeface="Montserrat" pitchFamily="34" charset="-122"/>
                <a:cs typeface="Montserrat" pitchFamily="34" charset="-120"/>
              </a:rPr>
              <a:t>Encrypted full records (transcripts, certificates, portfolios) stored in IPFS or government-managed clouds. Only </a:t>
            </a:r>
            <a:r>
              <a:rPr lang="en-US" sz="2000" b="1" dirty="0">
                <a:solidFill>
                  <a:srgbClr val="67534F"/>
                </a:solidFill>
                <a:latin typeface="Montserrat" pitchFamily="34" charset="0"/>
                <a:ea typeface="Montserrat" pitchFamily="34" charset="-122"/>
                <a:cs typeface="Montserrat" pitchFamily="34" charset="-120"/>
              </a:rPr>
              <a:t>tamper-evident references</a:t>
            </a:r>
            <a:r>
              <a:rPr lang="en-US" sz="2000" dirty="0">
                <a:solidFill>
                  <a:srgbClr val="67534F"/>
                </a:solidFill>
                <a:latin typeface="Montserrat" pitchFamily="34" charset="0"/>
                <a:ea typeface="Montserrat" pitchFamily="34" charset="-122"/>
                <a:cs typeface="Montserrat" pitchFamily="34" charset="-120"/>
              </a:rPr>
              <a:t> appear on-chain, reducing costs and supporting data protection compliance.</a:t>
            </a:r>
            <a:endParaRPr lang="en-US" sz="2000" dirty="0">
              <a:solidFill>
                <a:prstClr val="black"/>
              </a:solidFill>
              <a:latin typeface="Calibri" panose="020F0502020204030204"/>
            </a:endParaRPr>
          </a:p>
        </p:txBody>
      </p:sp>
      <p:sp>
        <p:nvSpPr>
          <p:cNvPr id="9" name="Shape 6"/>
          <p:cNvSpPr/>
          <p:nvPr/>
        </p:nvSpPr>
        <p:spPr>
          <a:xfrm>
            <a:off x="661492" y="4120159"/>
            <a:ext cx="6635353" cy="2129631"/>
          </a:xfrm>
          <a:prstGeom prst="roundRect">
            <a:avLst>
              <a:gd name="adj" fmla="val 6492"/>
            </a:avLst>
          </a:prstGeom>
          <a:solidFill>
            <a:srgbClr val="FFFFF4">
              <a:alpha val="95000"/>
            </a:srgbClr>
          </a:solidFill>
          <a:ln w="30480">
            <a:solidFill>
              <a:srgbClr val="FFE0CC"/>
            </a:solidFill>
            <a:prstDash val="solid"/>
          </a:ln>
        </p:spPr>
      </p:sp>
      <p:sp>
        <p:nvSpPr>
          <p:cNvPr id="10" name="Shape 7"/>
          <p:cNvSpPr/>
          <p:nvPr/>
        </p:nvSpPr>
        <p:spPr>
          <a:xfrm>
            <a:off x="636092" y="4371677"/>
            <a:ext cx="101600" cy="1878112"/>
          </a:xfrm>
          <a:prstGeom prst="roundRect">
            <a:avLst>
              <a:gd name="adj" fmla="val 78139"/>
            </a:avLst>
          </a:prstGeom>
          <a:solidFill>
            <a:srgbClr val="FF954F"/>
          </a:solidFill>
          <a:ln/>
        </p:spPr>
      </p:sp>
      <p:sp>
        <p:nvSpPr>
          <p:cNvPr id="11" name="Text 8"/>
          <p:cNvSpPr/>
          <p:nvPr/>
        </p:nvSpPr>
        <p:spPr>
          <a:xfrm>
            <a:off x="952103" y="4182666"/>
            <a:ext cx="5169297" cy="353219"/>
          </a:xfrm>
          <a:prstGeom prst="rect">
            <a:avLst/>
          </a:prstGeom>
          <a:noFill/>
          <a:ln/>
        </p:spPr>
        <p:txBody>
          <a:bodyPr wrap="none" lIns="0" tIns="0" rIns="0" bIns="0" rtlCol="0" anchor="t"/>
          <a:lstStyle/>
          <a:p>
            <a:pPr defTabSz="761970">
              <a:lnSpc>
                <a:spcPts val="2750"/>
              </a:lnSpc>
            </a:pPr>
            <a:r>
              <a:rPr lang="en-US" sz="2125" b="1" dirty="0">
                <a:solidFill>
                  <a:srgbClr val="67534F"/>
                </a:solidFill>
                <a:latin typeface="Marcellus" pitchFamily="34" charset="0"/>
                <a:ea typeface="Marcellus" pitchFamily="34" charset="-122"/>
                <a:cs typeface="Marcellus" pitchFamily="34" charset="-120"/>
              </a:rPr>
              <a:t>Layer 3 — Verifiable Credentials &amp; Wallets</a:t>
            </a:r>
            <a:endParaRPr lang="en-US" sz="2125" b="1" dirty="0">
              <a:solidFill>
                <a:prstClr val="black"/>
              </a:solidFill>
              <a:latin typeface="Calibri" panose="020F0502020204030204"/>
            </a:endParaRPr>
          </a:p>
        </p:txBody>
      </p:sp>
      <p:sp>
        <p:nvSpPr>
          <p:cNvPr id="12" name="Text 9"/>
          <p:cNvSpPr/>
          <p:nvPr/>
        </p:nvSpPr>
        <p:spPr>
          <a:xfrm>
            <a:off x="952104" y="4535885"/>
            <a:ext cx="6326288" cy="1499493"/>
          </a:xfrm>
          <a:prstGeom prst="rect">
            <a:avLst/>
          </a:prstGeom>
          <a:noFill/>
          <a:ln/>
        </p:spPr>
        <p:txBody>
          <a:bodyPr wrap="square" lIns="0" tIns="0" rIns="0" bIns="0" rtlCol="0" anchor="t"/>
          <a:lstStyle/>
          <a:p>
            <a:pPr defTabSz="761970"/>
            <a:r>
              <a:rPr lang="en-US" sz="2000" dirty="0">
                <a:solidFill>
                  <a:srgbClr val="67534F"/>
                </a:solidFill>
                <a:latin typeface="Montserrat" pitchFamily="34" charset="0"/>
                <a:ea typeface="Montserrat" pitchFamily="34" charset="-122"/>
                <a:cs typeface="Montserrat" pitchFamily="34" charset="-120"/>
              </a:rPr>
              <a:t>Learners receive digital credentials conforming to open standards, held in secure mobile wallets. Supports </a:t>
            </a:r>
            <a:r>
              <a:rPr lang="en-US" sz="2000" b="1" dirty="0">
                <a:solidFill>
                  <a:srgbClr val="67534F"/>
                </a:solidFill>
                <a:latin typeface="Montserrat" pitchFamily="34" charset="0"/>
                <a:ea typeface="Montserrat" pitchFamily="34" charset="-122"/>
                <a:cs typeface="Montserrat" pitchFamily="34" charset="-120"/>
              </a:rPr>
              <a:t>selective disclosure</a:t>
            </a:r>
            <a:r>
              <a:rPr lang="en-US" sz="2000" dirty="0">
                <a:solidFill>
                  <a:srgbClr val="67534F"/>
                </a:solidFill>
                <a:latin typeface="Montserrat" pitchFamily="34" charset="0"/>
                <a:ea typeface="Montserrat" pitchFamily="34" charset="-122"/>
                <a:cs typeface="Montserrat" pitchFamily="34" charset="-120"/>
              </a:rPr>
              <a:t>—e.g., degree title without exposing full documents—enabling privacy and data minimization.</a:t>
            </a:r>
            <a:endParaRPr lang="en-US" sz="2000" dirty="0">
              <a:solidFill>
                <a:prstClr val="black"/>
              </a:solidFill>
              <a:latin typeface="Calibri" panose="020F0502020204030204"/>
            </a:endParaRPr>
          </a:p>
        </p:txBody>
      </p:sp>
      <p:pic>
        <p:nvPicPr>
          <p:cNvPr id="13" name="Picture 12">
            <a:extLst>
              <a:ext uri="{FF2B5EF4-FFF2-40B4-BE49-F238E27FC236}">
                <a16:creationId xmlns:a16="http://schemas.microsoft.com/office/drawing/2014/main" id="{8A4ED8CC-3A78-D335-6206-5406CBEFCC59}"/>
              </a:ext>
            </a:extLst>
          </p:cNvPr>
          <p:cNvPicPr>
            <a:picLocks noChangeAspect="1"/>
          </p:cNvPicPr>
          <p:nvPr/>
        </p:nvPicPr>
        <p:blipFill>
          <a:blip r:embed="rId4"/>
          <a:stretch>
            <a:fillRect/>
          </a:stretch>
        </p:blipFill>
        <p:spPr>
          <a:xfrm>
            <a:off x="8355262" y="134127"/>
            <a:ext cx="3836738" cy="1080189"/>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1103114" y="1974156"/>
            <a:ext cx="658912" cy="219571"/>
          </a:xfrm>
          <a:prstGeom prst="roundRect">
            <a:avLst>
              <a:gd name="adj" fmla="val 22146"/>
            </a:avLst>
          </a:prstGeom>
          <a:solidFill>
            <a:srgbClr val="FFE0CC"/>
          </a:solidFill>
          <a:ln/>
        </p:spPr>
      </p:sp>
      <p:sp>
        <p:nvSpPr>
          <p:cNvPr id="3" name="Text 1"/>
          <p:cNvSpPr/>
          <p:nvPr/>
        </p:nvSpPr>
        <p:spPr>
          <a:xfrm>
            <a:off x="1189931" y="2017515"/>
            <a:ext cx="485279" cy="132854"/>
          </a:xfrm>
          <a:prstGeom prst="rect">
            <a:avLst/>
          </a:prstGeom>
          <a:noFill/>
          <a:ln/>
        </p:spPr>
        <p:txBody>
          <a:bodyPr wrap="none" lIns="0" tIns="0" rIns="0" bIns="0" rtlCol="0" anchor="t"/>
          <a:lstStyle/>
          <a:p>
            <a:pPr defTabSz="761970">
              <a:lnSpc>
                <a:spcPts val="1042"/>
              </a:lnSpc>
            </a:pPr>
            <a:r>
              <a:rPr lang="en-US" sz="875" dirty="0">
                <a:solidFill>
                  <a:srgbClr val="67534F"/>
                </a:solidFill>
                <a:latin typeface="Montserrat" pitchFamily="34" charset="0"/>
                <a:ea typeface="Montserrat" pitchFamily="34" charset="-122"/>
                <a:cs typeface="Montserrat" pitchFamily="34" charset="-120"/>
              </a:rPr>
              <a:t>LAYER 4</a:t>
            </a:r>
            <a:endParaRPr lang="en-US" sz="875" dirty="0">
              <a:solidFill>
                <a:prstClr val="black"/>
              </a:solidFill>
              <a:latin typeface="Calibri" panose="020F0502020204030204"/>
            </a:endParaRPr>
          </a:p>
        </p:txBody>
      </p:sp>
      <p:sp>
        <p:nvSpPr>
          <p:cNvPr id="4" name="Text 2"/>
          <p:cNvSpPr/>
          <p:nvPr/>
        </p:nvSpPr>
        <p:spPr>
          <a:xfrm>
            <a:off x="1103114" y="2237979"/>
            <a:ext cx="4816277" cy="1081484"/>
          </a:xfrm>
          <a:prstGeom prst="rect">
            <a:avLst/>
          </a:prstGeom>
          <a:noFill/>
          <a:ln/>
        </p:spPr>
        <p:txBody>
          <a:bodyPr wrap="square" lIns="0" tIns="0" rIns="0" bIns="0" rtlCol="0" anchor="t"/>
          <a:lstStyle/>
          <a:p>
            <a:pPr defTabSz="761970">
              <a:lnSpc>
                <a:spcPts val="4250"/>
              </a:lnSpc>
            </a:pPr>
            <a:r>
              <a:rPr lang="en-US" sz="3250" dirty="0">
                <a:solidFill>
                  <a:srgbClr val="532418"/>
                </a:solidFill>
                <a:latin typeface="Marcellus" pitchFamily="34" charset="0"/>
                <a:ea typeface="Marcellus" pitchFamily="34" charset="-122"/>
                <a:cs typeface="Marcellus" pitchFamily="34" charset="-120"/>
              </a:rPr>
              <a:t>Application &amp; Governance Layer</a:t>
            </a:r>
            <a:endParaRPr lang="en-US" sz="3250" dirty="0">
              <a:solidFill>
                <a:prstClr val="black"/>
              </a:solidFill>
              <a:latin typeface="Calibri" panose="020F0502020204030204"/>
            </a:endParaRPr>
          </a:p>
        </p:txBody>
      </p:sp>
      <p:sp>
        <p:nvSpPr>
          <p:cNvPr id="5" name="Text 3"/>
          <p:cNvSpPr/>
          <p:nvPr/>
        </p:nvSpPr>
        <p:spPr>
          <a:xfrm>
            <a:off x="1103114" y="3430191"/>
            <a:ext cx="4816277" cy="498277"/>
          </a:xfrm>
          <a:prstGeom prst="rect">
            <a:avLst/>
          </a:prstGeom>
          <a:noFill/>
          <a:ln/>
        </p:spPr>
        <p:txBody>
          <a:bodyPr wrap="square" lIns="0" tIns="0" rIns="0" bIns="0" rtlCol="0" anchor="t"/>
          <a:lstStyle/>
          <a:p>
            <a:pPr defTabSz="761970"/>
            <a:r>
              <a:rPr lang="en-US" sz="2000" dirty="0">
                <a:solidFill>
                  <a:srgbClr val="67534F"/>
                </a:solidFill>
                <a:latin typeface="Montserrat" pitchFamily="34" charset="0"/>
                <a:ea typeface="Montserrat" pitchFamily="34" charset="-122"/>
                <a:cs typeface="Montserrat" pitchFamily="34" charset="-120"/>
              </a:rPr>
              <a:t>Role-based portals and APIs enable all ecosystem participants to issue, verify, and manage credentials through standardized workflows orchestrated by KNQA.</a:t>
            </a:r>
            <a:endParaRPr lang="en-US" sz="2000" dirty="0">
              <a:solidFill>
                <a:prstClr val="black"/>
              </a:solidFill>
              <a:latin typeface="Calibri" panose="020F0502020204030204"/>
            </a:endParaRPr>
          </a:p>
        </p:txBody>
      </p:sp>
      <p:pic>
        <p:nvPicPr>
          <p:cNvPr id="6" name="Image 0" descr="preencoded.png"/>
          <p:cNvPicPr>
            <a:picLocks noChangeAspect="1"/>
          </p:cNvPicPr>
          <p:nvPr/>
        </p:nvPicPr>
        <p:blipFill>
          <a:blip r:embed="rId3"/>
          <a:stretch>
            <a:fillRect/>
          </a:stretch>
        </p:blipFill>
        <p:spPr>
          <a:xfrm>
            <a:off x="6278761" y="530721"/>
            <a:ext cx="4816277" cy="4816277"/>
          </a:xfrm>
          <a:prstGeom prst="rect">
            <a:avLst/>
          </a:prstGeom>
        </p:spPr>
      </p:pic>
      <p:pic>
        <p:nvPicPr>
          <p:cNvPr id="7" name="Image 1" descr="preencoded.png"/>
          <p:cNvPicPr>
            <a:picLocks noChangeAspect="1"/>
          </p:cNvPicPr>
          <p:nvPr/>
        </p:nvPicPr>
        <p:blipFill>
          <a:blip r:embed="rId4"/>
          <a:stretch>
            <a:fillRect/>
          </a:stretch>
        </p:blipFill>
        <p:spPr>
          <a:xfrm>
            <a:off x="5975486" y="530721"/>
            <a:ext cx="5175647" cy="5175647"/>
          </a:xfrm>
          <a:prstGeom prst="rect">
            <a:avLst/>
          </a:prstGeom>
        </p:spPr>
      </p:pic>
      <p:sp>
        <p:nvSpPr>
          <p:cNvPr id="8" name="Shape 4"/>
          <p:cNvSpPr/>
          <p:nvPr/>
        </p:nvSpPr>
        <p:spPr>
          <a:xfrm>
            <a:off x="909053" y="5596235"/>
            <a:ext cx="2607359" cy="855663"/>
          </a:xfrm>
          <a:prstGeom prst="roundRect">
            <a:avLst>
              <a:gd name="adj" fmla="val 7104"/>
            </a:avLst>
          </a:prstGeom>
          <a:solidFill>
            <a:srgbClr val="FFFFF4"/>
          </a:solidFill>
          <a:ln w="15240">
            <a:solidFill>
              <a:srgbClr val="FFE0CC"/>
            </a:solidFill>
            <a:prstDash val="solid"/>
          </a:ln>
        </p:spPr>
      </p:sp>
      <p:sp>
        <p:nvSpPr>
          <p:cNvPr id="9" name="Text 5"/>
          <p:cNvSpPr/>
          <p:nvPr/>
        </p:nvSpPr>
        <p:spPr>
          <a:xfrm>
            <a:off x="909053" y="5753596"/>
            <a:ext cx="2431742" cy="270470"/>
          </a:xfrm>
          <a:prstGeom prst="rect">
            <a:avLst/>
          </a:prstGeom>
          <a:noFill/>
          <a:ln/>
        </p:spPr>
        <p:txBody>
          <a:bodyPr wrap="none" lIns="0" tIns="0" rIns="0" bIns="0" rtlCol="0" anchor="t"/>
          <a:lstStyle/>
          <a:p>
            <a:pPr defTabSz="761970">
              <a:lnSpc>
                <a:spcPts val="2125"/>
              </a:lnSpc>
            </a:pPr>
            <a:r>
              <a:rPr lang="en-US" sz="2000" dirty="0">
                <a:solidFill>
                  <a:srgbClr val="67534F"/>
                </a:solidFill>
                <a:latin typeface="Marcellus" pitchFamily="34" charset="0"/>
                <a:ea typeface="Marcellus" pitchFamily="34" charset="-122"/>
                <a:cs typeface="Marcellus" pitchFamily="34" charset="-120"/>
              </a:rPr>
              <a:t>Universities &amp; TVETs</a:t>
            </a:r>
            <a:endParaRPr lang="en-US" sz="2000" dirty="0">
              <a:solidFill>
                <a:prstClr val="black"/>
              </a:solidFill>
              <a:latin typeface="Calibri" panose="020F0502020204030204"/>
            </a:endParaRPr>
          </a:p>
        </p:txBody>
      </p:sp>
      <p:sp>
        <p:nvSpPr>
          <p:cNvPr id="10" name="Shape 6"/>
          <p:cNvSpPr/>
          <p:nvPr/>
        </p:nvSpPr>
        <p:spPr>
          <a:xfrm>
            <a:off x="3627140" y="5596235"/>
            <a:ext cx="2413397" cy="855663"/>
          </a:xfrm>
          <a:prstGeom prst="roundRect">
            <a:avLst>
              <a:gd name="adj" fmla="val 7104"/>
            </a:avLst>
          </a:prstGeom>
          <a:solidFill>
            <a:srgbClr val="FFFFF4"/>
          </a:solidFill>
          <a:ln w="15240">
            <a:solidFill>
              <a:srgbClr val="FFE0CC"/>
            </a:solidFill>
            <a:prstDash val="solid"/>
          </a:ln>
        </p:spPr>
      </p:sp>
      <p:sp>
        <p:nvSpPr>
          <p:cNvPr id="11" name="Text 7"/>
          <p:cNvSpPr/>
          <p:nvPr/>
        </p:nvSpPr>
        <p:spPr>
          <a:xfrm>
            <a:off x="3784501" y="5753596"/>
            <a:ext cx="2080319" cy="270470"/>
          </a:xfrm>
          <a:prstGeom prst="rect">
            <a:avLst/>
          </a:prstGeom>
          <a:noFill/>
          <a:ln/>
        </p:spPr>
        <p:txBody>
          <a:bodyPr wrap="none" lIns="0" tIns="0" rIns="0" bIns="0" rtlCol="0" anchor="t"/>
          <a:lstStyle/>
          <a:p>
            <a:pPr defTabSz="761970">
              <a:lnSpc>
                <a:spcPts val="2125"/>
              </a:lnSpc>
            </a:pPr>
            <a:r>
              <a:rPr lang="en-US" sz="2000" dirty="0">
                <a:solidFill>
                  <a:srgbClr val="67534F"/>
                </a:solidFill>
                <a:latin typeface="Marcellus" pitchFamily="34" charset="0"/>
                <a:ea typeface="Marcellus" pitchFamily="34" charset="-122"/>
                <a:cs typeface="Marcellus" pitchFamily="34" charset="-120"/>
              </a:rPr>
              <a:t>Employers</a:t>
            </a:r>
            <a:endParaRPr lang="en-US" sz="1625" dirty="0">
              <a:solidFill>
                <a:prstClr val="black"/>
              </a:solidFill>
              <a:latin typeface="Calibri" panose="020F0502020204030204"/>
            </a:endParaRPr>
          </a:p>
        </p:txBody>
      </p:sp>
      <p:sp>
        <p:nvSpPr>
          <p:cNvPr id="12" name="Shape 8"/>
          <p:cNvSpPr/>
          <p:nvPr/>
        </p:nvSpPr>
        <p:spPr>
          <a:xfrm>
            <a:off x="6151265" y="5596235"/>
            <a:ext cx="2413397" cy="855663"/>
          </a:xfrm>
          <a:prstGeom prst="roundRect">
            <a:avLst>
              <a:gd name="adj" fmla="val 7104"/>
            </a:avLst>
          </a:prstGeom>
          <a:solidFill>
            <a:srgbClr val="FFFFF4"/>
          </a:solidFill>
          <a:ln w="15240">
            <a:solidFill>
              <a:srgbClr val="FFE0CC"/>
            </a:solidFill>
            <a:prstDash val="solid"/>
          </a:ln>
        </p:spPr>
      </p:sp>
      <p:sp>
        <p:nvSpPr>
          <p:cNvPr id="13" name="Text 9"/>
          <p:cNvSpPr/>
          <p:nvPr/>
        </p:nvSpPr>
        <p:spPr>
          <a:xfrm>
            <a:off x="6197897" y="5753596"/>
            <a:ext cx="2209404" cy="540941"/>
          </a:xfrm>
          <a:prstGeom prst="rect">
            <a:avLst/>
          </a:prstGeom>
          <a:noFill/>
          <a:ln/>
        </p:spPr>
        <p:txBody>
          <a:bodyPr wrap="square" lIns="0" tIns="0" rIns="0" bIns="0" rtlCol="0" anchor="t"/>
          <a:lstStyle/>
          <a:p>
            <a:pPr defTabSz="761970">
              <a:lnSpc>
                <a:spcPts val="2125"/>
              </a:lnSpc>
            </a:pPr>
            <a:r>
              <a:rPr lang="en-US" sz="2000" dirty="0">
                <a:solidFill>
                  <a:srgbClr val="67534F"/>
                </a:solidFill>
                <a:latin typeface="Marcellus" pitchFamily="34" charset="0"/>
                <a:ea typeface="Marcellus" pitchFamily="34" charset="-122"/>
                <a:cs typeface="Marcellus" pitchFamily="34" charset="-120"/>
              </a:rPr>
              <a:t>Regulators &amp; Professional Bodies</a:t>
            </a:r>
            <a:endParaRPr lang="en-US" sz="2000" dirty="0">
              <a:solidFill>
                <a:prstClr val="black"/>
              </a:solidFill>
              <a:latin typeface="Calibri" panose="020F0502020204030204"/>
            </a:endParaRPr>
          </a:p>
        </p:txBody>
      </p:sp>
      <p:sp>
        <p:nvSpPr>
          <p:cNvPr id="14" name="Shape 10"/>
          <p:cNvSpPr/>
          <p:nvPr/>
        </p:nvSpPr>
        <p:spPr>
          <a:xfrm>
            <a:off x="8675390" y="5596235"/>
            <a:ext cx="2413397" cy="855663"/>
          </a:xfrm>
          <a:prstGeom prst="roundRect">
            <a:avLst>
              <a:gd name="adj" fmla="val 7104"/>
            </a:avLst>
          </a:prstGeom>
          <a:solidFill>
            <a:srgbClr val="FFFFF4"/>
          </a:solidFill>
          <a:ln w="15240">
            <a:solidFill>
              <a:srgbClr val="FFE0CC"/>
            </a:solidFill>
            <a:prstDash val="solid"/>
          </a:ln>
        </p:spPr>
      </p:sp>
      <p:sp>
        <p:nvSpPr>
          <p:cNvPr id="15" name="Text 11"/>
          <p:cNvSpPr/>
          <p:nvPr/>
        </p:nvSpPr>
        <p:spPr>
          <a:xfrm>
            <a:off x="8675390" y="5753596"/>
            <a:ext cx="2413396" cy="540941"/>
          </a:xfrm>
          <a:prstGeom prst="rect">
            <a:avLst/>
          </a:prstGeom>
          <a:noFill/>
          <a:ln/>
        </p:spPr>
        <p:txBody>
          <a:bodyPr wrap="square" lIns="0" tIns="0" rIns="0" bIns="0" rtlCol="0" anchor="t"/>
          <a:lstStyle/>
          <a:p>
            <a:pPr defTabSz="761970">
              <a:lnSpc>
                <a:spcPts val="2125"/>
              </a:lnSpc>
            </a:pPr>
            <a:r>
              <a:rPr lang="en-US" sz="2000" dirty="0">
                <a:solidFill>
                  <a:srgbClr val="67534F"/>
                </a:solidFill>
                <a:latin typeface="Marcellus" pitchFamily="34" charset="0"/>
                <a:ea typeface="Marcellus" pitchFamily="34" charset="-122"/>
                <a:cs typeface="Marcellus" pitchFamily="34" charset="-120"/>
              </a:rPr>
              <a:t>Foreign Recognition Agencies</a:t>
            </a:r>
            <a:endParaRPr lang="en-US" sz="2000" dirty="0">
              <a:solidFill>
                <a:prstClr val="black"/>
              </a:solidFill>
              <a:latin typeface="Calibri" panose="020F0502020204030204"/>
            </a:endParaRPr>
          </a:p>
        </p:txBody>
      </p:sp>
      <p:pic>
        <p:nvPicPr>
          <p:cNvPr id="16" name="Picture 15">
            <a:extLst>
              <a:ext uri="{FF2B5EF4-FFF2-40B4-BE49-F238E27FC236}">
                <a16:creationId xmlns:a16="http://schemas.microsoft.com/office/drawing/2014/main" id="{A43325CA-8FCB-3365-A4C7-4F3230436A39}"/>
              </a:ext>
            </a:extLst>
          </p:cNvPr>
          <p:cNvPicPr>
            <a:picLocks noChangeAspect="1"/>
          </p:cNvPicPr>
          <p:nvPr/>
        </p:nvPicPr>
        <p:blipFill>
          <a:blip r:embed="rId5"/>
          <a:stretch>
            <a:fillRect/>
          </a:stretch>
        </p:blipFill>
        <p:spPr>
          <a:xfrm>
            <a:off x="10135678" y="6067547"/>
            <a:ext cx="2056323" cy="790453"/>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3747692" cy="6858000"/>
          </a:xfrm>
          <a:prstGeom prst="rect">
            <a:avLst/>
          </a:prstGeom>
          <a:solidFill>
            <a:srgbClr val="FFFFF4"/>
          </a:solidFill>
          <a:ln/>
        </p:spPr>
      </p:sp>
      <p:pic>
        <p:nvPicPr>
          <p:cNvPr id="3" name="Image 0" descr="preencoded.png"/>
          <p:cNvPicPr>
            <a:picLocks noChangeAspect="1"/>
          </p:cNvPicPr>
          <p:nvPr/>
        </p:nvPicPr>
        <p:blipFill>
          <a:blip r:embed="rId3"/>
          <a:stretch>
            <a:fillRect/>
          </a:stretch>
        </p:blipFill>
        <p:spPr>
          <a:xfrm>
            <a:off x="76795" y="777875"/>
            <a:ext cx="3534768" cy="5302250"/>
          </a:xfrm>
          <a:prstGeom prst="rect">
            <a:avLst/>
          </a:prstGeom>
        </p:spPr>
      </p:pic>
      <p:sp>
        <p:nvSpPr>
          <p:cNvPr id="4" name="Text 1"/>
          <p:cNvSpPr/>
          <p:nvPr/>
        </p:nvSpPr>
        <p:spPr>
          <a:xfrm>
            <a:off x="3970422" y="452636"/>
            <a:ext cx="7684112" cy="1147961"/>
          </a:xfrm>
          <a:prstGeom prst="rect">
            <a:avLst/>
          </a:prstGeom>
          <a:noFill/>
          <a:ln/>
        </p:spPr>
        <p:txBody>
          <a:bodyPr wrap="square" lIns="0" tIns="0" rIns="0" bIns="0" rtlCol="0" anchor="t"/>
          <a:lstStyle/>
          <a:p>
            <a:pPr defTabSz="761970">
              <a:lnSpc>
                <a:spcPts val="4500"/>
              </a:lnSpc>
            </a:pPr>
            <a:r>
              <a:rPr lang="en-US" sz="3458" dirty="0">
                <a:solidFill>
                  <a:srgbClr val="532418"/>
                </a:solidFill>
                <a:latin typeface="Marcellus" pitchFamily="34" charset="0"/>
                <a:ea typeface="Marcellus" pitchFamily="34" charset="-122"/>
                <a:cs typeface="Marcellus" pitchFamily="34" charset="-120"/>
              </a:rPr>
              <a:t>Multifactor Authentication Model</a:t>
            </a:r>
            <a:endParaRPr lang="en-US" sz="3458" dirty="0">
              <a:solidFill>
                <a:prstClr val="black"/>
              </a:solidFill>
              <a:latin typeface="Calibri" panose="020F0502020204030204"/>
            </a:endParaRPr>
          </a:p>
        </p:txBody>
      </p:sp>
      <p:sp>
        <p:nvSpPr>
          <p:cNvPr id="5" name="Text 2"/>
          <p:cNvSpPr/>
          <p:nvPr/>
        </p:nvSpPr>
        <p:spPr>
          <a:xfrm>
            <a:off x="3915583" y="1150891"/>
            <a:ext cx="7793789" cy="585688"/>
          </a:xfrm>
          <a:prstGeom prst="rect">
            <a:avLst/>
          </a:prstGeom>
          <a:noFill/>
          <a:ln/>
        </p:spPr>
        <p:txBody>
          <a:bodyPr wrap="square" lIns="0" tIns="0" rIns="0" bIns="0" rtlCol="0" anchor="t"/>
          <a:lstStyle/>
          <a:p>
            <a:pPr defTabSz="761970"/>
            <a:r>
              <a:rPr lang="en-US" sz="2000" dirty="0">
                <a:solidFill>
                  <a:srgbClr val="67534F"/>
                </a:solidFill>
                <a:latin typeface="Montserrat" pitchFamily="34" charset="0"/>
                <a:ea typeface="Montserrat" pitchFamily="34" charset="-122"/>
                <a:cs typeface="Montserrat" pitchFamily="34" charset="-120"/>
              </a:rPr>
              <a:t>The MFA framework secures critical actions—issuance, acceptance, verification, revocation—through three factor types:</a:t>
            </a:r>
            <a:endParaRPr lang="en-US" sz="2000" dirty="0">
              <a:solidFill>
                <a:prstClr val="black"/>
              </a:solidFill>
              <a:latin typeface="Calibri" panose="020F0502020204030204"/>
            </a:endParaRPr>
          </a:p>
        </p:txBody>
      </p:sp>
      <p:sp>
        <p:nvSpPr>
          <p:cNvPr id="6" name="Shape 3"/>
          <p:cNvSpPr/>
          <p:nvPr/>
        </p:nvSpPr>
        <p:spPr>
          <a:xfrm>
            <a:off x="5109469" y="2492474"/>
            <a:ext cx="3210123" cy="1632148"/>
          </a:xfrm>
          <a:prstGeom prst="roundRect">
            <a:avLst>
              <a:gd name="adj" fmla="val 3515"/>
            </a:avLst>
          </a:prstGeom>
          <a:solidFill>
            <a:srgbClr val="FFFFF4"/>
          </a:solidFill>
          <a:ln w="22860">
            <a:solidFill>
              <a:srgbClr val="FFE0CC"/>
            </a:solidFill>
            <a:prstDash val="solid"/>
          </a:ln>
        </p:spPr>
      </p:sp>
      <p:sp>
        <p:nvSpPr>
          <p:cNvPr id="7" name="Shape 4"/>
          <p:cNvSpPr/>
          <p:nvPr/>
        </p:nvSpPr>
        <p:spPr>
          <a:xfrm>
            <a:off x="5282009" y="2462312"/>
            <a:ext cx="460673" cy="460673"/>
          </a:xfrm>
          <a:prstGeom prst="roundRect">
            <a:avLst>
              <a:gd name="adj" fmla="val 16539381"/>
            </a:avLst>
          </a:prstGeom>
          <a:solidFill>
            <a:srgbClr val="FF954F"/>
          </a:solidFill>
          <a:ln/>
        </p:spPr>
      </p:sp>
      <p:pic>
        <p:nvPicPr>
          <p:cNvPr id="8"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408712" y="2588915"/>
            <a:ext cx="207268" cy="207268"/>
          </a:xfrm>
          <a:prstGeom prst="rect">
            <a:avLst/>
          </a:prstGeom>
        </p:spPr>
      </p:pic>
      <p:sp>
        <p:nvSpPr>
          <p:cNvPr id="9" name="Text 5"/>
          <p:cNvSpPr/>
          <p:nvPr/>
        </p:nvSpPr>
        <p:spPr>
          <a:xfrm>
            <a:off x="5829299" y="2492475"/>
            <a:ext cx="2207717" cy="286941"/>
          </a:xfrm>
          <a:prstGeom prst="rect">
            <a:avLst/>
          </a:prstGeom>
          <a:noFill/>
          <a:ln/>
        </p:spPr>
        <p:txBody>
          <a:bodyPr wrap="none" lIns="0" tIns="0" rIns="0" bIns="0" rtlCol="0" anchor="t"/>
          <a:lstStyle/>
          <a:p>
            <a:pPr defTabSz="761970">
              <a:lnSpc>
                <a:spcPts val="2250"/>
              </a:lnSpc>
            </a:pPr>
            <a:r>
              <a:rPr lang="en-US" sz="2000" b="1" dirty="0">
                <a:solidFill>
                  <a:srgbClr val="67534F"/>
                </a:solidFill>
                <a:latin typeface="Marcellus" pitchFamily="34" charset="0"/>
                <a:ea typeface="Marcellus" pitchFamily="34" charset="-122"/>
                <a:cs typeface="Marcellus" pitchFamily="34" charset="-120"/>
              </a:rPr>
              <a:t>Knowledge</a:t>
            </a:r>
            <a:endParaRPr lang="en-US" sz="1708" b="1" dirty="0">
              <a:solidFill>
                <a:prstClr val="black"/>
              </a:solidFill>
              <a:latin typeface="Calibri" panose="020F0502020204030204"/>
            </a:endParaRPr>
          </a:p>
        </p:txBody>
      </p:sp>
      <p:sp>
        <p:nvSpPr>
          <p:cNvPr id="10" name="Text 6"/>
          <p:cNvSpPr/>
          <p:nvPr/>
        </p:nvSpPr>
        <p:spPr>
          <a:xfrm>
            <a:off x="5282010" y="3019425"/>
            <a:ext cx="2865041" cy="751781"/>
          </a:xfrm>
          <a:prstGeom prst="rect">
            <a:avLst/>
          </a:prstGeom>
          <a:noFill/>
          <a:ln/>
        </p:spPr>
        <p:txBody>
          <a:bodyPr wrap="square" lIns="0" tIns="0" rIns="0" bIns="0" rtlCol="0" anchor="t"/>
          <a:lstStyle/>
          <a:p>
            <a:pPr defTabSz="761970"/>
            <a:r>
              <a:rPr lang="en-US" sz="2000" dirty="0">
                <a:solidFill>
                  <a:srgbClr val="67534F"/>
                </a:solidFill>
                <a:latin typeface="Montserrat" pitchFamily="34" charset="0"/>
                <a:ea typeface="Montserrat" pitchFamily="34" charset="-122"/>
                <a:cs typeface="Montserrat" pitchFamily="34" charset="-120"/>
              </a:rPr>
              <a:t>PINs or passwords for institutional officers and credential holders.</a:t>
            </a:r>
            <a:endParaRPr lang="en-US" sz="2000" dirty="0">
              <a:solidFill>
                <a:prstClr val="black"/>
              </a:solidFill>
              <a:latin typeface="Calibri" panose="020F0502020204030204"/>
            </a:endParaRPr>
          </a:p>
        </p:txBody>
      </p:sp>
      <p:sp>
        <p:nvSpPr>
          <p:cNvPr id="11" name="Shape 7"/>
          <p:cNvSpPr/>
          <p:nvPr/>
        </p:nvSpPr>
        <p:spPr>
          <a:xfrm>
            <a:off x="8444309" y="2446734"/>
            <a:ext cx="3210223" cy="1677888"/>
          </a:xfrm>
          <a:prstGeom prst="roundRect">
            <a:avLst>
              <a:gd name="adj" fmla="val 3515"/>
            </a:avLst>
          </a:prstGeom>
          <a:solidFill>
            <a:srgbClr val="FFFFF4"/>
          </a:solidFill>
          <a:ln w="22860">
            <a:solidFill>
              <a:srgbClr val="FFE0CC"/>
            </a:solidFill>
            <a:prstDash val="solid"/>
          </a:ln>
        </p:spPr>
      </p:sp>
      <p:sp>
        <p:nvSpPr>
          <p:cNvPr id="12" name="Shape 8"/>
          <p:cNvSpPr/>
          <p:nvPr/>
        </p:nvSpPr>
        <p:spPr>
          <a:xfrm>
            <a:off x="8616851" y="2462312"/>
            <a:ext cx="460673" cy="460673"/>
          </a:xfrm>
          <a:prstGeom prst="roundRect">
            <a:avLst>
              <a:gd name="adj" fmla="val 16539381"/>
            </a:avLst>
          </a:prstGeom>
          <a:solidFill>
            <a:srgbClr val="FF954F"/>
          </a:solidFill>
          <a:ln/>
        </p:spPr>
      </p:sp>
      <p:pic>
        <p:nvPicPr>
          <p:cNvPr id="13"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743554" y="2588915"/>
            <a:ext cx="207268" cy="207268"/>
          </a:xfrm>
          <a:prstGeom prst="rect">
            <a:avLst/>
          </a:prstGeom>
        </p:spPr>
      </p:pic>
      <p:sp>
        <p:nvSpPr>
          <p:cNvPr id="14" name="Text 9"/>
          <p:cNvSpPr/>
          <p:nvPr/>
        </p:nvSpPr>
        <p:spPr>
          <a:xfrm>
            <a:off x="9202241" y="2509243"/>
            <a:ext cx="2207717" cy="286941"/>
          </a:xfrm>
          <a:prstGeom prst="rect">
            <a:avLst/>
          </a:prstGeom>
          <a:noFill/>
          <a:ln/>
        </p:spPr>
        <p:txBody>
          <a:bodyPr wrap="none" lIns="0" tIns="0" rIns="0" bIns="0" rtlCol="0" anchor="t"/>
          <a:lstStyle/>
          <a:p>
            <a:pPr defTabSz="761970">
              <a:lnSpc>
                <a:spcPts val="2250"/>
              </a:lnSpc>
            </a:pPr>
            <a:r>
              <a:rPr lang="en-US" sz="2000" b="1" dirty="0">
                <a:solidFill>
                  <a:srgbClr val="67534F"/>
                </a:solidFill>
                <a:latin typeface="Marcellus" pitchFamily="34" charset="0"/>
                <a:ea typeface="Marcellus" pitchFamily="34" charset="-122"/>
                <a:cs typeface="Marcellus" pitchFamily="34" charset="-120"/>
              </a:rPr>
              <a:t>Possession</a:t>
            </a:r>
            <a:endParaRPr lang="en-US" sz="2000" b="1" dirty="0">
              <a:solidFill>
                <a:prstClr val="black"/>
              </a:solidFill>
              <a:latin typeface="Calibri" panose="020F0502020204030204"/>
            </a:endParaRPr>
          </a:p>
        </p:txBody>
      </p:sp>
      <p:sp>
        <p:nvSpPr>
          <p:cNvPr id="15" name="Text 10"/>
          <p:cNvSpPr/>
          <p:nvPr/>
        </p:nvSpPr>
        <p:spPr>
          <a:xfrm>
            <a:off x="8616851" y="3019426"/>
            <a:ext cx="2865140" cy="932657"/>
          </a:xfrm>
          <a:prstGeom prst="rect">
            <a:avLst/>
          </a:prstGeom>
          <a:noFill/>
          <a:ln/>
        </p:spPr>
        <p:txBody>
          <a:bodyPr wrap="square" lIns="0" tIns="0" rIns="0" bIns="0" rtlCol="0" anchor="t"/>
          <a:lstStyle/>
          <a:p>
            <a:pPr defTabSz="761970"/>
            <a:r>
              <a:rPr lang="en-US" sz="2000" dirty="0">
                <a:solidFill>
                  <a:srgbClr val="67534F"/>
                </a:solidFill>
                <a:latin typeface="Montserrat" pitchFamily="34" charset="0"/>
                <a:ea typeface="Montserrat" pitchFamily="34" charset="-122"/>
                <a:cs typeface="Montserrat" pitchFamily="34" charset="-120"/>
              </a:rPr>
              <a:t>Device-bound tokens, one-time codes, or hardware keys linked to wallets.</a:t>
            </a:r>
            <a:endParaRPr lang="en-US" sz="2000" dirty="0">
              <a:solidFill>
                <a:prstClr val="black"/>
              </a:solidFill>
              <a:latin typeface="Calibri" panose="020F0502020204030204"/>
            </a:endParaRPr>
          </a:p>
        </p:txBody>
      </p:sp>
      <p:sp>
        <p:nvSpPr>
          <p:cNvPr id="16" name="Shape 11"/>
          <p:cNvSpPr/>
          <p:nvPr/>
        </p:nvSpPr>
        <p:spPr>
          <a:xfrm>
            <a:off x="5109469" y="4249341"/>
            <a:ext cx="6545064" cy="1653977"/>
          </a:xfrm>
          <a:prstGeom prst="roundRect">
            <a:avLst>
              <a:gd name="adj" fmla="val 3900"/>
            </a:avLst>
          </a:prstGeom>
          <a:solidFill>
            <a:srgbClr val="FFFFF4"/>
          </a:solidFill>
          <a:ln w="22860">
            <a:solidFill>
              <a:srgbClr val="FFE0CC"/>
            </a:solidFill>
            <a:prstDash val="solid"/>
          </a:ln>
        </p:spPr>
      </p:sp>
      <p:sp>
        <p:nvSpPr>
          <p:cNvPr id="17" name="Shape 12"/>
          <p:cNvSpPr/>
          <p:nvPr/>
        </p:nvSpPr>
        <p:spPr>
          <a:xfrm>
            <a:off x="5282009" y="4421882"/>
            <a:ext cx="460673" cy="460673"/>
          </a:xfrm>
          <a:prstGeom prst="roundRect">
            <a:avLst>
              <a:gd name="adj" fmla="val 16539381"/>
            </a:avLst>
          </a:prstGeom>
          <a:solidFill>
            <a:srgbClr val="FF954F"/>
          </a:solidFill>
          <a:ln/>
        </p:spPr>
      </p:sp>
      <p:pic>
        <p:nvPicPr>
          <p:cNvPr id="18"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408712" y="4548485"/>
            <a:ext cx="207268" cy="207268"/>
          </a:xfrm>
          <a:prstGeom prst="rect">
            <a:avLst/>
          </a:prstGeom>
        </p:spPr>
      </p:pic>
      <p:sp>
        <p:nvSpPr>
          <p:cNvPr id="19" name="Text 13"/>
          <p:cNvSpPr/>
          <p:nvPr/>
        </p:nvSpPr>
        <p:spPr>
          <a:xfrm>
            <a:off x="5924848" y="4448368"/>
            <a:ext cx="2207717" cy="286941"/>
          </a:xfrm>
          <a:prstGeom prst="rect">
            <a:avLst/>
          </a:prstGeom>
          <a:noFill/>
          <a:ln/>
        </p:spPr>
        <p:txBody>
          <a:bodyPr wrap="none" lIns="0" tIns="0" rIns="0" bIns="0" rtlCol="0" anchor="t"/>
          <a:lstStyle/>
          <a:p>
            <a:pPr defTabSz="761970">
              <a:lnSpc>
                <a:spcPts val="2250"/>
              </a:lnSpc>
            </a:pPr>
            <a:r>
              <a:rPr lang="en-US" sz="2000" b="1" dirty="0">
                <a:solidFill>
                  <a:srgbClr val="67534F"/>
                </a:solidFill>
                <a:latin typeface="Marcellus" pitchFamily="34" charset="0"/>
                <a:ea typeface="Marcellus" pitchFamily="34" charset="-122"/>
                <a:cs typeface="Marcellus" pitchFamily="34" charset="-120"/>
              </a:rPr>
              <a:t>Inherence</a:t>
            </a:r>
            <a:endParaRPr lang="en-US" sz="2000" b="1" dirty="0">
              <a:solidFill>
                <a:prstClr val="black"/>
              </a:solidFill>
              <a:latin typeface="Calibri" panose="020F0502020204030204"/>
            </a:endParaRPr>
          </a:p>
        </p:txBody>
      </p:sp>
      <p:sp>
        <p:nvSpPr>
          <p:cNvPr id="20" name="Text 14"/>
          <p:cNvSpPr/>
          <p:nvPr/>
        </p:nvSpPr>
        <p:spPr>
          <a:xfrm>
            <a:off x="5282009" y="4934335"/>
            <a:ext cx="6199982" cy="796441"/>
          </a:xfrm>
          <a:prstGeom prst="rect">
            <a:avLst/>
          </a:prstGeom>
          <a:noFill/>
          <a:ln/>
        </p:spPr>
        <p:txBody>
          <a:bodyPr wrap="square" lIns="0" tIns="0" rIns="0" bIns="0" rtlCol="0" anchor="t"/>
          <a:lstStyle/>
          <a:p>
            <a:pPr defTabSz="761970"/>
            <a:r>
              <a:rPr lang="en-US" sz="2000" dirty="0">
                <a:solidFill>
                  <a:srgbClr val="67534F"/>
                </a:solidFill>
                <a:latin typeface="Montserrat" pitchFamily="34" charset="0"/>
                <a:ea typeface="Montserrat" pitchFamily="34" charset="-122"/>
                <a:cs typeface="Montserrat" pitchFamily="34" charset="-120"/>
              </a:rPr>
              <a:t>Biometrics (fingerprint, facial recognition) compatible with national ID infrastructure.</a:t>
            </a:r>
            <a:endParaRPr lang="en-US" sz="2000" dirty="0">
              <a:solidFill>
                <a:prstClr val="black"/>
              </a:solidFill>
              <a:latin typeface="Calibri" panose="020F0502020204030204"/>
            </a:endParaRPr>
          </a:p>
        </p:txBody>
      </p:sp>
      <p:sp>
        <p:nvSpPr>
          <p:cNvPr id="21" name="Text 15"/>
          <p:cNvSpPr/>
          <p:nvPr/>
        </p:nvSpPr>
        <p:spPr>
          <a:xfrm>
            <a:off x="3824487" y="5955099"/>
            <a:ext cx="7830046" cy="450266"/>
          </a:xfrm>
          <a:prstGeom prst="rect">
            <a:avLst/>
          </a:prstGeom>
          <a:noFill/>
          <a:ln/>
        </p:spPr>
        <p:txBody>
          <a:bodyPr wrap="square" lIns="0" tIns="0" rIns="0" bIns="0" rtlCol="0" anchor="t"/>
          <a:lstStyle/>
          <a:p>
            <a:pPr defTabSz="761970"/>
            <a:r>
              <a:rPr lang="en-US" sz="2000" dirty="0">
                <a:solidFill>
                  <a:srgbClr val="67534F"/>
                </a:solidFill>
                <a:latin typeface="Montserrat" pitchFamily="34" charset="0"/>
                <a:ea typeface="Montserrat" pitchFamily="34" charset="-122"/>
                <a:cs typeface="Montserrat" pitchFamily="34" charset="-120"/>
              </a:rPr>
              <a:t>Zero-knowledge proofs and non-transferable tokens prevent credential sharing and impersonation without enabling pervasive tracking.</a:t>
            </a:r>
            <a:endParaRPr lang="en-US" sz="2000" dirty="0">
              <a:solidFill>
                <a:prstClr val="black"/>
              </a:solidFill>
              <a:latin typeface="Calibri" panose="020F0502020204030204"/>
            </a:endParaRPr>
          </a:p>
        </p:txBody>
      </p:sp>
      <p:pic>
        <p:nvPicPr>
          <p:cNvPr id="22" name="Picture 21">
            <a:extLst>
              <a:ext uri="{FF2B5EF4-FFF2-40B4-BE49-F238E27FC236}">
                <a16:creationId xmlns:a16="http://schemas.microsoft.com/office/drawing/2014/main" id="{EFB0BB0A-67C1-3224-2D01-85E689190A73}"/>
              </a:ext>
            </a:extLst>
          </p:cNvPr>
          <p:cNvPicPr>
            <a:picLocks noChangeAspect="1"/>
          </p:cNvPicPr>
          <p:nvPr/>
        </p:nvPicPr>
        <p:blipFill>
          <a:blip r:embed="rId7"/>
          <a:stretch>
            <a:fillRect/>
          </a:stretch>
        </p:blipFill>
        <p:spPr>
          <a:xfrm>
            <a:off x="10761580" y="6513589"/>
            <a:ext cx="1430421" cy="269688"/>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92" y="1210171"/>
            <a:ext cx="5434409" cy="706438"/>
          </a:xfrm>
          <a:prstGeom prst="rect">
            <a:avLst/>
          </a:prstGeom>
          <a:noFill/>
          <a:ln/>
        </p:spPr>
        <p:txBody>
          <a:bodyPr wrap="none" lIns="0" tIns="0" rIns="0" bIns="0" rtlCol="0" anchor="t"/>
          <a:lstStyle/>
          <a:p>
            <a:pPr defTabSz="761970">
              <a:lnSpc>
                <a:spcPts val="5541"/>
              </a:lnSpc>
            </a:pPr>
            <a:r>
              <a:rPr lang="en-US" sz="4250" dirty="0">
                <a:solidFill>
                  <a:srgbClr val="532418"/>
                </a:solidFill>
                <a:latin typeface="Marcellus" pitchFamily="34" charset="0"/>
                <a:ea typeface="Marcellus" pitchFamily="34" charset="-122"/>
                <a:cs typeface="Marcellus" pitchFamily="34" charset="-120"/>
              </a:rPr>
              <a:t>Expected Benefits</a:t>
            </a:r>
            <a:endParaRPr lang="en-US" sz="4250" dirty="0">
              <a:solidFill>
                <a:prstClr val="black"/>
              </a:solidFill>
              <a:latin typeface="Calibri" panose="020F0502020204030204"/>
            </a:endParaRPr>
          </a:p>
        </p:txBody>
      </p:sp>
      <p:sp>
        <p:nvSpPr>
          <p:cNvPr id="3" name="Text 1"/>
          <p:cNvSpPr/>
          <p:nvPr/>
        </p:nvSpPr>
        <p:spPr>
          <a:xfrm>
            <a:off x="661492" y="2389089"/>
            <a:ext cx="3465513" cy="623689"/>
          </a:xfrm>
          <a:prstGeom prst="rect">
            <a:avLst/>
          </a:prstGeom>
          <a:noFill/>
          <a:ln/>
        </p:spPr>
        <p:txBody>
          <a:bodyPr wrap="none" lIns="0" tIns="0" rIns="0" bIns="0" rtlCol="0" anchor="t"/>
          <a:lstStyle/>
          <a:p>
            <a:pPr algn="ctr" defTabSz="761970">
              <a:lnSpc>
                <a:spcPts val="4875"/>
              </a:lnSpc>
            </a:pPr>
            <a:r>
              <a:rPr lang="en-US" sz="4875" dirty="0">
                <a:solidFill>
                  <a:srgbClr val="67534F"/>
                </a:solidFill>
                <a:latin typeface="Marcellus" pitchFamily="34" charset="0"/>
                <a:ea typeface="Marcellus" pitchFamily="34" charset="-122"/>
                <a:cs typeface="Marcellus" pitchFamily="34" charset="-120"/>
              </a:rPr>
              <a:t>Seconds</a:t>
            </a:r>
            <a:endParaRPr lang="en-US" sz="4875" dirty="0">
              <a:solidFill>
                <a:prstClr val="black"/>
              </a:solidFill>
              <a:latin typeface="Calibri" panose="020F0502020204030204"/>
            </a:endParaRPr>
          </a:p>
        </p:txBody>
      </p:sp>
      <p:sp>
        <p:nvSpPr>
          <p:cNvPr id="4" name="Text 2"/>
          <p:cNvSpPr/>
          <p:nvPr/>
        </p:nvSpPr>
        <p:spPr>
          <a:xfrm>
            <a:off x="1035645" y="3248919"/>
            <a:ext cx="2717205" cy="353219"/>
          </a:xfrm>
          <a:prstGeom prst="rect">
            <a:avLst/>
          </a:prstGeom>
          <a:noFill/>
          <a:ln/>
        </p:spPr>
        <p:txBody>
          <a:bodyPr wrap="none" lIns="0" tIns="0" rIns="0" bIns="0" rtlCol="0" anchor="t"/>
          <a:lstStyle/>
          <a:p>
            <a:pPr algn="ctr" defTabSz="761970">
              <a:lnSpc>
                <a:spcPts val="2750"/>
              </a:lnSpc>
            </a:pPr>
            <a:r>
              <a:rPr lang="en-US" sz="2125" dirty="0">
                <a:solidFill>
                  <a:srgbClr val="67534F"/>
                </a:solidFill>
                <a:latin typeface="Marcellus" pitchFamily="34" charset="0"/>
                <a:ea typeface="Marcellus" pitchFamily="34" charset="-122"/>
                <a:cs typeface="Marcellus" pitchFamily="34" charset="-120"/>
              </a:rPr>
              <a:t>Verification Speed</a:t>
            </a:r>
            <a:endParaRPr lang="en-US" sz="2125" dirty="0">
              <a:solidFill>
                <a:prstClr val="black"/>
              </a:solidFill>
              <a:latin typeface="Calibri" panose="020F0502020204030204"/>
            </a:endParaRPr>
          </a:p>
        </p:txBody>
      </p:sp>
      <p:sp>
        <p:nvSpPr>
          <p:cNvPr id="5" name="Text 3"/>
          <p:cNvSpPr/>
          <p:nvPr/>
        </p:nvSpPr>
        <p:spPr>
          <a:xfrm>
            <a:off x="661492" y="3715544"/>
            <a:ext cx="3465513" cy="736997"/>
          </a:xfrm>
          <a:prstGeom prst="rect">
            <a:avLst/>
          </a:prstGeom>
          <a:noFill/>
          <a:ln/>
        </p:spPr>
        <p:txBody>
          <a:bodyPr wrap="square" lIns="0" tIns="0" rIns="0" bIns="0" rtlCol="0" anchor="t"/>
          <a:lstStyle/>
          <a:p>
            <a:pPr algn="ctr" defTabSz="761970">
              <a:lnSpc>
                <a:spcPts val="1917"/>
              </a:lnSpc>
            </a:pPr>
            <a:r>
              <a:rPr lang="en-US" sz="1458" dirty="0">
                <a:solidFill>
                  <a:srgbClr val="67534F"/>
                </a:solidFill>
                <a:latin typeface="Montserrat" pitchFamily="34" charset="0"/>
                <a:ea typeface="Montserrat" pitchFamily="34" charset="-122"/>
                <a:cs typeface="Montserrat" pitchFamily="34" charset="-120"/>
              </a:rPr>
              <a:t>International evidence shows latency can drop from days or weeks to seconds.</a:t>
            </a:r>
            <a:endParaRPr lang="en-US" sz="1458" dirty="0">
              <a:solidFill>
                <a:prstClr val="black"/>
              </a:solidFill>
              <a:latin typeface="Calibri" panose="020F0502020204030204"/>
            </a:endParaRPr>
          </a:p>
        </p:txBody>
      </p:sp>
      <p:sp>
        <p:nvSpPr>
          <p:cNvPr id="6" name="Text 4"/>
          <p:cNvSpPr/>
          <p:nvPr/>
        </p:nvSpPr>
        <p:spPr>
          <a:xfrm>
            <a:off x="4363244" y="2389089"/>
            <a:ext cx="3465513" cy="623689"/>
          </a:xfrm>
          <a:prstGeom prst="rect">
            <a:avLst/>
          </a:prstGeom>
          <a:noFill/>
          <a:ln/>
        </p:spPr>
        <p:txBody>
          <a:bodyPr wrap="none" lIns="0" tIns="0" rIns="0" bIns="0" rtlCol="0" anchor="t"/>
          <a:lstStyle/>
          <a:p>
            <a:pPr algn="ctr" defTabSz="761970">
              <a:lnSpc>
                <a:spcPts val="4875"/>
              </a:lnSpc>
            </a:pPr>
            <a:r>
              <a:rPr lang="en-US" sz="4875" dirty="0">
                <a:solidFill>
                  <a:srgbClr val="67534F"/>
                </a:solidFill>
                <a:latin typeface="Marcellus" pitchFamily="34" charset="0"/>
                <a:ea typeface="Marcellus" pitchFamily="34" charset="-122"/>
                <a:cs typeface="Marcellus" pitchFamily="34" charset="-120"/>
              </a:rPr>
              <a:t>1</a:t>
            </a:r>
            <a:endParaRPr lang="en-US" sz="4875" dirty="0">
              <a:solidFill>
                <a:prstClr val="black"/>
              </a:solidFill>
              <a:latin typeface="Calibri" panose="020F0502020204030204"/>
            </a:endParaRPr>
          </a:p>
        </p:txBody>
      </p:sp>
      <p:sp>
        <p:nvSpPr>
          <p:cNvPr id="7" name="Text 5"/>
          <p:cNvSpPr/>
          <p:nvPr/>
        </p:nvSpPr>
        <p:spPr>
          <a:xfrm>
            <a:off x="4737398" y="3248919"/>
            <a:ext cx="2717205" cy="353219"/>
          </a:xfrm>
          <a:prstGeom prst="rect">
            <a:avLst/>
          </a:prstGeom>
          <a:noFill/>
          <a:ln/>
        </p:spPr>
        <p:txBody>
          <a:bodyPr wrap="none" lIns="0" tIns="0" rIns="0" bIns="0" rtlCol="0" anchor="t"/>
          <a:lstStyle/>
          <a:p>
            <a:pPr algn="ctr" defTabSz="761970">
              <a:lnSpc>
                <a:spcPts val="2750"/>
              </a:lnSpc>
            </a:pPr>
            <a:r>
              <a:rPr lang="en-US" sz="2125" dirty="0">
                <a:solidFill>
                  <a:srgbClr val="67534F"/>
                </a:solidFill>
                <a:latin typeface="Marcellus" pitchFamily="34" charset="0"/>
                <a:ea typeface="Marcellus" pitchFamily="34" charset="-122"/>
                <a:cs typeface="Marcellus" pitchFamily="34" charset="-120"/>
              </a:rPr>
              <a:t>Standardized Query</a:t>
            </a:r>
            <a:endParaRPr lang="en-US" sz="2125" dirty="0">
              <a:solidFill>
                <a:prstClr val="black"/>
              </a:solidFill>
              <a:latin typeface="Calibri" panose="020F0502020204030204"/>
            </a:endParaRPr>
          </a:p>
        </p:txBody>
      </p:sp>
      <p:sp>
        <p:nvSpPr>
          <p:cNvPr id="8" name="Text 6"/>
          <p:cNvSpPr/>
          <p:nvPr/>
        </p:nvSpPr>
        <p:spPr>
          <a:xfrm>
            <a:off x="4363244" y="3715544"/>
            <a:ext cx="3465513" cy="1228328"/>
          </a:xfrm>
          <a:prstGeom prst="rect">
            <a:avLst/>
          </a:prstGeom>
          <a:noFill/>
          <a:ln/>
        </p:spPr>
        <p:txBody>
          <a:bodyPr wrap="square" lIns="0" tIns="0" rIns="0" bIns="0" rtlCol="0" anchor="t"/>
          <a:lstStyle/>
          <a:p>
            <a:pPr algn="ctr" defTabSz="761970">
              <a:lnSpc>
                <a:spcPts val="1917"/>
              </a:lnSpc>
            </a:pPr>
            <a:r>
              <a:rPr lang="en-US" sz="1458" dirty="0">
                <a:solidFill>
                  <a:srgbClr val="67534F"/>
                </a:solidFill>
                <a:latin typeface="Montserrat" pitchFamily="34" charset="0"/>
                <a:ea typeface="Montserrat" pitchFamily="34" charset="-122"/>
                <a:cs typeface="Montserrat" pitchFamily="34" charset="-120"/>
              </a:rPr>
              <a:t>Employers validate an entire credential portfolio through a single query to the national ledger—no separate manual checks with each institution.</a:t>
            </a:r>
            <a:endParaRPr lang="en-US" sz="1458" dirty="0">
              <a:solidFill>
                <a:prstClr val="black"/>
              </a:solidFill>
              <a:latin typeface="Calibri" panose="020F0502020204030204"/>
            </a:endParaRPr>
          </a:p>
        </p:txBody>
      </p:sp>
      <p:sp>
        <p:nvSpPr>
          <p:cNvPr id="9" name="Text 7"/>
          <p:cNvSpPr/>
          <p:nvPr/>
        </p:nvSpPr>
        <p:spPr>
          <a:xfrm>
            <a:off x="8064996" y="2389089"/>
            <a:ext cx="3465513" cy="623689"/>
          </a:xfrm>
          <a:prstGeom prst="rect">
            <a:avLst/>
          </a:prstGeom>
          <a:noFill/>
          <a:ln/>
        </p:spPr>
        <p:txBody>
          <a:bodyPr wrap="none" lIns="0" tIns="0" rIns="0" bIns="0" rtlCol="0" anchor="t"/>
          <a:lstStyle/>
          <a:p>
            <a:pPr algn="ctr" defTabSz="761970">
              <a:lnSpc>
                <a:spcPts val="4875"/>
              </a:lnSpc>
            </a:pPr>
            <a:r>
              <a:rPr lang="en-US" sz="4875" dirty="0">
                <a:solidFill>
                  <a:srgbClr val="67534F"/>
                </a:solidFill>
                <a:latin typeface="Marcellus" pitchFamily="34" charset="0"/>
                <a:ea typeface="Marcellus" pitchFamily="34" charset="-122"/>
                <a:cs typeface="Marcellus" pitchFamily="34" charset="-120"/>
              </a:rPr>
              <a:t>0</a:t>
            </a:r>
            <a:endParaRPr lang="en-US" sz="4875" dirty="0">
              <a:solidFill>
                <a:prstClr val="black"/>
              </a:solidFill>
              <a:latin typeface="Calibri" panose="020F0502020204030204"/>
            </a:endParaRPr>
          </a:p>
        </p:txBody>
      </p:sp>
      <p:sp>
        <p:nvSpPr>
          <p:cNvPr id="10" name="Text 8"/>
          <p:cNvSpPr/>
          <p:nvPr/>
        </p:nvSpPr>
        <p:spPr>
          <a:xfrm>
            <a:off x="8439150" y="3248919"/>
            <a:ext cx="2717205" cy="353219"/>
          </a:xfrm>
          <a:prstGeom prst="rect">
            <a:avLst/>
          </a:prstGeom>
          <a:noFill/>
          <a:ln/>
        </p:spPr>
        <p:txBody>
          <a:bodyPr wrap="none" lIns="0" tIns="0" rIns="0" bIns="0" rtlCol="0" anchor="t"/>
          <a:lstStyle/>
          <a:p>
            <a:pPr algn="ctr" defTabSz="761970">
              <a:lnSpc>
                <a:spcPts val="2750"/>
              </a:lnSpc>
            </a:pPr>
            <a:r>
              <a:rPr lang="en-US" sz="2125" dirty="0">
                <a:solidFill>
                  <a:srgbClr val="67534F"/>
                </a:solidFill>
                <a:latin typeface="Marcellus" pitchFamily="34" charset="0"/>
                <a:ea typeface="Marcellus" pitchFamily="34" charset="-122"/>
                <a:cs typeface="Marcellus" pitchFamily="34" charset="-120"/>
              </a:rPr>
              <a:t>Repeat Verification</a:t>
            </a:r>
            <a:endParaRPr lang="en-US" sz="2125" dirty="0">
              <a:solidFill>
                <a:prstClr val="black"/>
              </a:solidFill>
              <a:latin typeface="Calibri" panose="020F0502020204030204"/>
            </a:endParaRPr>
          </a:p>
        </p:txBody>
      </p:sp>
      <p:sp>
        <p:nvSpPr>
          <p:cNvPr id="11" name="Text 9"/>
          <p:cNvSpPr/>
          <p:nvPr/>
        </p:nvSpPr>
        <p:spPr>
          <a:xfrm>
            <a:off x="8064996" y="3715544"/>
            <a:ext cx="3465513" cy="736997"/>
          </a:xfrm>
          <a:prstGeom prst="rect">
            <a:avLst/>
          </a:prstGeom>
          <a:noFill/>
          <a:ln/>
        </p:spPr>
        <p:txBody>
          <a:bodyPr wrap="square" lIns="0" tIns="0" rIns="0" bIns="0" rtlCol="0" anchor="t"/>
          <a:lstStyle/>
          <a:p>
            <a:pPr algn="ctr" defTabSz="761970">
              <a:lnSpc>
                <a:spcPts val="1917"/>
              </a:lnSpc>
            </a:pPr>
            <a:r>
              <a:rPr lang="en-US" sz="1458" dirty="0">
                <a:solidFill>
                  <a:srgbClr val="67534F"/>
                </a:solidFill>
                <a:latin typeface="Montserrat" pitchFamily="34" charset="0"/>
                <a:ea typeface="Montserrat" pitchFamily="34" charset="-122"/>
                <a:cs typeface="Montserrat" pitchFamily="34" charset="-120"/>
              </a:rPr>
              <a:t>A KNQA-anchored ecosystem could dramatically reduce repetitive, fragmented verification processes.</a:t>
            </a:r>
            <a:endParaRPr lang="en-US" sz="1458" dirty="0">
              <a:solidFill>
                <a:prstClr val="black"/>
              </a:solidFill>
              <a:latin typeface="Calibri" panose="020F0502020204030204"/>
            </a:endParaRPr>
          </a:p>
        </p:txBody>
      </p:sp>
      <p:sp>
        <p:nvSpPr>
          <p:cNvPr id="12" name="Text 10"/>
          <p:cNvSpPr/>
          <p:nvPr/>
        </p:nvSpPr>
        <p:spPr>
          <a:xfrm>
            <a:off x="661492" y="5156497"/>
            <a:ext cx="10869018" cy="491332"/>
          </a:xfrm>
          <a:prstGeom prst="rect">
            <a:avLst/>
          </a:prstGeom>
          <a:noFill/>
          <a:ln/>
        </p:spPr>
        <p:txBody>
          <a:bodyPr wrap="square" lIns="0" tIns="0" rIns="0" bIns="0" rtlCol="0" anchor="t"/>
          <a:lstStyle/>
          <a:p>
            <a:pPr defTabSz="761970">
              <a:lnSpc>
                <a:spcPts val="1917"/>
              </a:lnSpc>
            </a:pPr>
            <a:r>
              <a:rPr lang="en-US" sz="1458" dirty="0">
                <a:solidFill>
                  <a:srgbClr val="67534F"/>
                </a:solidFill>
                <a:latin typeface="Montserrat" pitchFamily="34" charset="0"/>
                <a:ea typeface="Montserrat" pitchFamily="34" charset="-122"/>
                <a:cs typeface="Montserrat" pitchFamily="34" charset="-120"/>
              </a:rPr>
              <a:t>The system also improves resistance to tampering and record loss (Cardenas-Quispe &amp; Pacheco, 2025; Kabashi et al., 2024).</a:t>
            </a:r>
            <a:endParaRPr lang="en-US" sz="1458" dirty="0">
              <a:solidFill>
                <a:prstClr val="black"/>
              </a:solidFill>
              <a:latin typeface="Calibri" panose="020F0502020204030204"/>
            </a:endParaRPr>
          </a:p>
        </p:txBody>
      </p:sp>
      <p:pic>
        <p:nvPicPr>
          <p:cNvPr id="13" name="Picture 12">
            <a:extLst>
              <a:ext uri="{FF2B5EF4-FFF2-40B4-BE49-F238E27FC236}">
                <a16:creationId xmlns:a16="http://schemas.microsoft.com/office/drawing/2014/main" id="{E1E00D17-5241-5E7C-0B2F-C197EA51C2A9}"/>
              </a:ext>
            </a:extLst>
          </p:cNvPr>
          <p:cNvPicPr>
            <a:picLocks noChangeAspect="1"/>
          </p:cNvPicPr>
          <p:nvPr/>
        </p:nvPicPr>
        <p:blipFill>
          <a:blip r:embed="rId3"/>
          <a:stretch>
            <a:fillRect/>
          </a:stretch>
        </p:blipFill>
        <p:spPr>
          <a:xfrm>
            <a:off x="10135678" y="6067547"/>
            <a:ext cx="2056323" cy="790453"/>
          </a:xfrm>
          <a:prstGeom prst="rect">
            <a:avLst/>
          </a:prstGeom>
        </p:spPr>
      </p:pic>
      <p:pic>
        <p:nvPicPr>
          <p:cNvPr id="14" name="Picture 13">
            <a:extLst>
              <a:ext uri="{FF2B5EF4-FFF2-40B4-BE49-F238E27FC236}">
                <a16:creationId xmlns:a16="http://schemas.microsoft.com/office/drawing/2014/main" id="{8EDDF19B-A4F1-E4B6-48F4-A4745E176438}"/>
              </a:ext>
            </a:extLst>
          </p:cNvPr>
          <p:cNvPicPr>
            <a:picLocks noChangeAspect="1"/>
          </p:cNvPicPr>
          <p:nvPr/>
        </p:nvPicPr>
        <p:blipFill>
          <a:blip r:embed="rId4"/>
          <a:stretch>
            <a:fillRect/>
          </a:stretch>
        </p:blipFill>
        <p:spPr>
          <a:xfrm>
            <a:off x="8355262" y="134127"/>
            <a:ext cx="3836738" cy="1080189"/>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92" y="622994"/>
            <a:ext cx="9595048" cy="706438"/>
          </a:xfrm>
          <a:prstGeom prst="rect">
            <a:avLst/>
          </a:prstGeom>
          <a:noFill/>
          <a:ln/>
        </p:spPr>
        <p:txBody>
          <a:bodyPr wrap="none" lIns="0" tIns="0" rIns="0" bIns="0" rtlCol="0" anchor="t"/>
          <a:lstStyle/>
          <a:p>
            <a:pPr defTabSz="761970">
              <a:lnSpc>
                <a:spcPts val="5541"/>
              </a:lnSpc>
            </a:pPr>
            <a:r>
              <a:rPr lang="en-US" sz="4250" dirty="0">
                <a:solidFill>
                  <a:srgbClr val="532418"/>
                </a:solidFill>
                <a:latin typeface="Marcellus" pitchFamily="34" charset="0"/>
                <a:ea typeface="Marcellus" pitchFamily="34" charset="-122"/>
                <a:cs typeface="Marcellus" pitchFamily="34" charset="-120"/>
              </a:rPr>
              <a:t>Governance &amp; Inclusion Considerations</a:t>
            </a:r>
            <a:endParaRPr lang="en-US" sz="4250" dirty="0">
              <a:solidFill>
                <a:prstClr val="black"/>
              </a:solidFill>
              <a:latin typeface="Calibri" panose="020F0502020204030204"/>
            </a:endParaRPr>
          </a:p>
        </p:txBody>
      </p:sp>
      <p:pic>
        <p:nvPicPr>
          <p:cNvPr id="3" name="Image 0" descr="preencoded.png"/>
          <p:cNvPicPr>
            <a:picLocks noChangeAspect="1"/>
          </p:cNvPicPr>
          <p:nvPr/>
        </p:nvPicPr>
        <p:blipFill>
          <a:blip r:embed="rId3"/>
          <a:stretch>
            <a:fillRect/>
          </a:stretch>
        </p:blipFill>
        <p:spPr>
          <a:xfrm>
            <a:off x="661492" y="2171700"/>
            <a:ext cx="3504307" cy="3504307"/>
          </a:xfrm>
          <a:prstGeom prst="rect">
            <a:avLst/>
          </a:prstGeom>
        </p:spPr>
      </p:pic>
      <p:sp>
        <p:nvSpPr>
          <p:cNvPr id="4" name="Text 1"/>
          <p:cNvSpPr/>
          <p:nvPr/>
        </p:nvSpPr>
        <p:spPr>
          <a:xfrm>
            <a:off x="4633318" y="1782961"/>
            <a:ext cx="6903443" cy="491332"/>
          </a:xfrm>
          <a:prstGeom prst="rect">
            <a:avLst/>
          </a:prstGeom>
          <a:noFill/>
          <a:ln/>
        </p:spPr>
        <p:txBody>
          <a:bodyPr wrap="square" lIns="0" tIns="0" rIns="0" bIns="0" rtlCol="0" anchor="t"/>
          <a:lstStyle/>
          <a:p>
            <a:pPr defTabSz="761970">
              <a:lnSpc>
                <a:spcPts val="1917"/>
              </a:lnSpc>
            </a:pPr>
            <a:r>
              <a:rPr lang="en-US" sz="1458" dirty="0">
                <a:solidFill>
                  <a:srgbClr val="67534F"/>
                </a:solidFill>
                <a:latin typeface="Montserrat" pitchFamily="34" charset="0"/>
                <a:ea typeface="Montserrat" pitchFamily="34" charset="-122"/>
                <a:cs typeface="Montserrat" pitchFamily="34" charset="-120"/>
              </a:rPr>
              <a:t>Successful deployment requires careful attention to governance, policy, and inclusion.</a:t>
            </a:r>
            <a:endParaRPr lang="en-US" sz="1458" dirty="0">
              <a:solidFill>
                <a:prstClr val="black"/>
              </a:solidFill>
              <a:latin typeface="Calibri" panose="020F0502020204030204"/>
            </a:endParaRPr>
          </a:p>
        </p:txBody>
      </p:sp>
      <p:pic>
        <p:nvPicPr>
          <p:cNvPr id="5"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704159" y="2498626"/>
            <a:ext cx="283468" cy="283468"/>
          </a:xfrm>
          <a:prstGeom prst="rect">
            <a:avLst/>
          </a:prstGeom>
        </p:spPr>
      </p:pic>
      <p:sp>
        <p:nvSpPr>
          <p:cNvPr id="6" name="Text 2"/>
          <p:cNvSpPr/>
          <p:nvPr/>
        </p:nvSpPr>
        <p:spPr>
          <a:xfrm>
            <a:off x="5247581" y="2486919"/>
            <a:ext cx="2717205" cy="353219"/>
          </a:xfrm>
          <a:prstGeom prst="rect">
            <a:avLst/>
          </a:prstGeom>
          <a:noFill/>
          <a:ln/>
        </p:spPr>
        <p:txBody>
          <a:bodyPr wrap="none" lIns="0" tIns="0" rIns="0" bIns="0" rtlCol="0" anchor="t"/>
          <a:lstStyle/>
          <a:p>
            <a:pPr defTabSz="761970">
              <a:lnSpc>
                <a:spcPts val="2750"/>
              </a:lnSpc>
            </a:pPr>
            <a:r>
              <a:rPr lang="en-US" sz="2125" dirty="0">
                <a:solidFill>
                  <a:srgbClr val="67534F"/>
                </a:solidFill>
                <a:latin typeface="Marcellus" pitchFamily="34" charset="0"/>
                <a:ea typeface="Marcellus" pitchFamily="34" charset="-122"/>
                <a:cs typeface="Marcellus" pitchFamily="34" charset="-120"/>
              </a:rPr>
              <a:t>Legal Compliance</a:t>
            </a:r>
            <a:endParaRPr lang="en-US" sz="2125" dirty="0">
              <a:solidFill>
                <a:prstClr val="black"/>
              </a:solidFill>
              <a:latin typeface="Calibri" panose="020F0502020204030204"/>
            </a:endParaRPr>
          </a:p>
        </p:txBody>
      </p:sp>
      <p:sp>
        <p:nvSpPr>
          <p:cNvPr id="7" name="Text 3"/>
          <p:cNvSpPr/>
          <p:nvPr/>
        </p:nvSpPr>
        <p:spPr>
          <a:xfrm>
            <a:off x="5247581" y="3029149"/>
            <a:ext cx="2719288" cy="1228328"/>
          </a:xfrm>
          <a:prstGeom prst="rect">
            <a:avLst/>
          </a:prstGeom>
          <a:noFill/>
          <a:ln/>
        </p:spPr>
        <p:txBody>
          <a:bodyPr wrap="square" lIns="0" tIns="0" rIns="0" bIns="0" rtlCol="0" anchor="t"/>
          <a:lstStyle/>
          <a:p>
            <a:pPr defTabSz="761970">
              <a:lnSpc>
                <a:spcPts val="1917"/>
              </a:lnSpc>
            </a:pPr>
            <a:r>
              <a:rPr lang="en-US" sz="1458" dirty="0">
                <a:solidFill>
                  <a:srgbClr val="67534F"/>
                </a:solidFill>
                <a:latin typeface="Montserrat" pitchFamily="34" charset="0"/>
                <a:ea typeface="Montserrat" pitchFamily="34" charset="-122"/>
                <a:cs typeface="Montserrat" pitchFamily="34" charset="-120"/>
              </a:rPr>
              <a:t>Must comply with Kenya's Data Protection Act and integrate with national ID and emerging digital identity frameworks.</a:t>
            </a:r>
            <a:endParaRPr lang="en-US" sz="1458" dirty="0">
              <a:solidFill>
                <a:prstClr val="black"/>
              </a:solidFill>
              <a:latin typeface="Calibri" panose="020F0502020204030204"/>
            </a:endParaRPr>
          </a:p>
        </p:txBody>
      </p:sp>
      <p:pic>
        <p:nvPicPr>
          <p:cNvPr id="8" name="Image 2"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273951" y="2498626"/>
            <a:ext cx="283468" cy="283468"/>
          </a:xfrm>
          <a:prstGeom prst="rect">
            <a:avLst/>
          </a:prstGeom>
        </p:spPr>
      </p:pic>
      <p:sp>
        <p:nvSpPr>
          <p:cNvPr id="9" name="Text 4"/>
          <p:cNvSpPr/>
          <p:nvPr/>
        </p:nvSpPr>
        <p:spPr>
          <a:xfrm>
            <a:off x="8817372" y="2486919"/>
            <a:ext cx="2719388" cy="706438"/>
          </a:xfrm>
          <a:prstGeom prst="rect">
            <a:avLst/>
          </a:prstGeom>
          <a:noFill/>
          <a:ln/>
        </p:spPr>
        <p:txBody>
          <a:bodyPr wrap="square" lIns="0" tIns="0" rIns="0" bIns="0" rtlCol="0" anchor="t"/>
          <a:lstStyle/>
          <a:p>
            <a:pPr defTabSz="761970">
              <a:lnSpc>
                <a:spcPts val="2750"/>
              </a:lnSpc>
            </a:pPr>
            <a:r>
              <a:rPr lang="en-US" sz="2125" dirty="0">
                <a:solidFill>
                  <a:srgbClr val="67534F"/>
                </a:solidFill>
                <a:latin typeface="Marcellus" pitchFamily="34" charset="0"/>
                <a:ea typeface="Marcellus" pitchFamily="34" charset="-122"/>
                <a:cs typeface="Marcellus" pitchFamily="34" charset="-120"/>
              </a:rPr>
              <a:t>Error &amp; Dispute Resolution</a:t>
            </a:r>
            <a:endParaRPr lang="en-US" sz="2125" dirty="0">
              <a:solidFill>
                <a:prstClr val="black"/>
              </a:solidFill>
              <a:latin typeface="Calibri" panose="020F0502020204030204"/>
            </a:endParaRPr>
          </a:p>
        </p:txBody>
      </p:sp>
      <p:sp>
        <p:nvSpPr>
          <p:cNvPr id="10" name="Text 5"/>
          <p:cNvSpPr/>
          <p:nvPr/>
        </p:nvSpPr>
        <p:spPr>
          <a:xfrm>
            <a:off x="8817372" y="3382368"/>
            <a:ext cx="2719388" cy="982663"/>
          </a:xfrm>
          <a:prstGeom prst="rect">
            <a:avLst/>
          </a:prstGeom>
          <a:noFill/>
          <a:ln/>
        </p:spPr>
        <p:txBody>
          <a:bodyPr wrap="square" lIns="0" tIns="0" rIns="0" bIns="0" rtlCol="0" anchor="t"/>
          <a:lstStyle/>
          <a:p>
            <a:pPr defTabSz="761970">
              <a:lnSpc>
                <a:spcPts val="1917"/>
              </a:lnSpc>
            </a:pPr>
            <a:r>
              <a:rPr lang="en-US" sz="1458" dirty="0">
                <a:solidFill>
                  <a:srgbClr val="67534F"/>
                </a:solidFill>
                <a:latin typeface="Montserrat" pitchFamily="34" charset="0"/>
                <a:ea typeface="Montserrat" pitchFamily="34" charset="-122"/>
                <a:cs typeface="Montserrat" pitchFamily="34" charset="-120"/>
              </a:rPr>
              <a:t>Clear mechanisms for correcting errors, revoking compromised credentials, and resolving disputes.</a:t>
            </a:r>
            <a:endParaRPr lang="en-US" sz="1458" dirty="0">
              <a:solidFill>
                <a:prstClr val="black"/>
              </a:solidFill>
              <a:latin typeface="Calibri" panose="020F0502020204030204"/>
            </a:endParaRPr>
          </a:p>
        </p:txBody>
      </p:sp>
      <p:pic>
        <p:nvPicPr>
          <p:cNvPr id="11" name="Image 3"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704159" y="4754761"/>
            <a:ext cx="283468" cy="283468"/>
          </a:xfrm>
          <a:prstGeom prst="rect">
            <a:avLst/>
          </a:prstGeom>
        </p:spPr>
      </p:pic>
      <p:sp>
        <p:nvSpPr>
          <p:cNvPr id="12" name="Text 6"/>
          <p:cNvSpPr/>
          <p:nvPr/>
        </p:nvSpPr>
        <p:spPr>
          <a:xfrm>
            <a:off x="5247581" y="4743054"/>
            <a:ext cx="2717205" cy="353219"/>
          </a:xfrm>
          <a:prstGeom prst="rect">
            <a:avLst/>
          </a:prstGeom>
          <a:noFill/>
          <a:ln/>
        </p:spPr>
        <p:txBody>
          <a:bodyPr wrap="none" lIns="0" tIns="0" rIns="0" bIns="0" rtlCol="0" anchor="t"/>
          <a:lstStyle/>
          <a:p>
            <a:pPr defTabSz="761970">
              <a:lnSpc>
                <a:spcPts val="2750"/>
              </a:lnSpc>
            </a:pPr>
            <a:r>
              <a:rPr lang="en-US" sz="2125" dirty="0">
                <a:solidFill>
                  <a:srgbClr val="67534F"/>
                </a:solidFill>
                <a:latin typeface="Marcellus" pitchFamily="34" charset="0"/>
                <a:ea typeface="Marcellus" pitchFamily="34" charset="-122"/>
                <a:cs typeface="Marcellus" pitchFamily="34" charset="-120"/>
              </a:rPr>
              <a:t>Risk Mitigation</a:t>
            </a:r>
            <a:endParaRPr lang="en-US" sz="2125" dirty="0">
              <a:solidFill>
                <a:prstClr val="black"/>
              </a:solidFill>
              <a:latin typeface="Calibri" panose="020F0502020204030204"/>
            </a:endParaRPr>
          </a:p>
        </p:txBody>
      </p:sp>
      <p:sp>
        <p:nvSpPr>
          <p:cNvPr id="13" name="Text 7"/>
          <p:cNvSpPr/>
          <p:nvPr/>
        </p:nvSpPr>
        <p:spPr>
          <a:xfrm>
            <a:off x="5247581" y="5285283"/>
            <a:ext cx="6289179" cy="736997"/>
          </a:xfrm>
          <a:prstGeom prst="rect">
            <a:avLst/>
          </a:prstGeom>
          <a:noFill/>
          <a:ln/>
        </p:spPr>
        <p:txBody>
          <a:bodyPr wrap="square" lIns="0" tIns="0" rIns="0" bIns="0" rtlCol="0" anchor="t"/>
          <a:lstStyle/>
          <a:p>
            <a:pPr defTabSz="761970">
              <a:lnSpc>
                <a:spcPts val="1917"/>
              </a:lnSpc>
            </a:pPr>
            <a:r>
              <a:rPr lang="en-US" sz="1458" dirty="0">
                <a:solidFill>
                  <a:srgbClr val="67534F"/>
                </a:solidFill>
                <a:latin typeface="Montserrat" pitchFamily="34" charset="0"/>
                <a:ea typeface="Montserrat" pitchFamily="34" charset="-122"/>
                <a:cs typeface="Montserrat" pitchFamily="34" charset="-120"/>
              </a:rPr>
              <a:t>Surveillance, vendor lock-in, and digital exclusion must be addressed through open standards, interoperability, and human-centered design.</a:t>
            </a:r>
            <a:endParaRPr lang="en-US" sz="1458" dirty="0">
              <a:solidFill>
                <a:prstClr val="black"/>
              </a:solidFill>
              <a:latin typeface="Calibri" panose="020F0502020204030204"/>
            </a:endParaRPr>
          </a:p>
        </p:txBody>
      </p:sp>
      <p:pic>
        <p:nvPicPr>
          <p:cNvPr id="14" name="Picture 13">
            <a:extLst>
              <a:ext uri="{FF2B5EF4-FFF2-40B4-BE49-F238E27FC236}">
                <a16:creationId xmlns:a16="http://schemas.microsoft.com/office/drawing/2014/main" id="{596245AD-C971-B675-FA4E-AABD456DBEA6}"/>
              </a:ext>
            </a:extLst>
          </p:cNvPr>
          <p:cNvPicPr>
            <a:picLocks noChangeAspect="1"/>
          </p:cNvPicPr>
          <p:nvPr/>
        </p:nvPicPr>
        <p:blipFill>
          <a:blip r:embed="rId5"/>
          <a:stretch>
            <a:fillRect/>
          </a:stretch>
        </p:blipFill>
        <p:spPr>
          <a:xfrm>
            <a:off x="10135678" y="6067547"/>
            <a:ext cx="2056323" cy="79045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8A9AA42-71DB-40F6-B627-1080D64867A1}"/>
              </a:ext>
            </a:extLst>
          </p:cNvPr>
          <p:cNvSpPr>
            <a:spLocks noGrp="1"/>
          </p:cNvSpPr>
          <p:nvPr>
            <p:ph type="title"/>
          </p:nvPr>
        </p:nvSpPr>
        <p:spPr>
          <a:xfrm>
            <a:off x="838200" y="1430421"/>
            <a:ext cx="10515600" cy="3930316"/>
          </a:xfrm>
        </p:spPr>
        <p:txBody>
          <a:bodyPr>
            <a:noAutofit/>
          </a:bodyPr>
          <a:lstStyle/>
          <a:p>
            <a:r>
              <a:rPr lang="en-US" sz="3000" dirty="0">
                <a:solidFill>
                  <a:schemeClr val="tx1"/>
                </a:solidFill>
                <a:latin typeface="Book Antiqua" panose="02040602050305030304" pitchFamily="18" charset="0"/>
                <a:ea typeface="Marcellus" pitchFamily="34" charset="-122"/>
                <a:cs typeface="Marcellus" pitchFamily="34" charset="-120"/>
              </a:rPr>
              <a:t>TOWARDS A NATIONAL DIGITAL CREDENTIAL &amp; VERIFICATION ECOSYSTEM FOR KENYA- </a:t>
            </a:r>
            <a:r>
              <a:rPr lang="en-US" sz="3000" dirty="0">
                <a:solidFill>
                  <a:schemeClr val="tx1"/>
                </a:solidFill>
                <a:latin typeface="Book Antiqua" panose="02040602050305030304" pitchFamily="18" charset="0"/>
                <a:ea typeface="Montserrat" pitchFamily="34" charset="-122"/>
                <a:cs typeface="Montserrat" pitchFamily="34" charset="-120"/>
              </a:rPr>
              <a:t>REDUCING REPEAT CHECKS THROUGH BLOCKCHAIN AND MULTIFACTOR AUTHENTICATION</a:t>
            </a:r>
            <a:br>
              <a:rPr lang="en-US" sz="3000" dirty="0">
                <a:solidFill>
                  <a:schemeClr val="tx1"/>
                </a:solidFill>
                <a:latin typeface="Book Antiqua" panose="02040602050305030304" pitchFamily="18" charset="0"/>
                <a:ea typeface="Montserrat" pitchFamily="34" charset="-122"/>
                <a:cs typeface="Montserrat" pitchFamily="34" charset="-120"/>
              </a:rPr>
            </a:br>
            <a:br>
              <a:rPr lang="en-US" sz="2667" dirty="0">
                <a:solidFill>
                  <a:srgbClr val="6296FF"/>
                </a:solidFill>
                <a:latin typeface="Montserrat" pitchFamily="34" charset="0"/>
              </a:rPr>
            </a:br>
            <a:r>
              <a:rPr lang="en-US" sz="2667" dirty="0">
                <a:solidFill>
                  <a:srgbClr val="002060"/>
                </a:solidFill>
                <a:latin typeface="Montserrat" pitchFamily="34" charset="0"/>
              </a:rPr>
              <a:t>PRESENTED BY: RONALD YEGO</a:t>
            </a:r>
            <a:br>
              <a:rPr lang="en-US" sz="2667" dirty="0">
                <a:solidFill>
                  <a:srgbClr val="002060"/>
                </a:solidFill>
                <a:latin typeface="Montserrat" pitchFamily="34" charset="0"/>
              </a:rPr>
            </a:br>
            <a:r>
              <a:rPr lang="en-US" sz="2667" dirty="0">
                <a:solidFill>
                  <a:srgbClr val="002060"/>
                </a:solidFill>
                <a:latin typeface="Montserrat" pitchFamily="34" charset="0"/>
              </a:rPr>
              <a:t>THE ELDORET NATIONAL POLYTECHNIC</a:t>
            </a:r>
            <a:endParaRPr lang="en-US" sz="2667" dirty="0">
              <a:solidFill>
                <a:srgbClr val="002060"/>
              </a:solidFill>
            </a:endParaRPr>
          </a:p>
        </p:txBody>
      </p:sp>
    </p:spTree>
    <p:extLst>
      <p:ext uri="{BB962C8B-B14F-4D97-AF65-F5344CB8AC3E}">
        <p14:creationId xmlns:p14="http://schemas.microsoft.com/office/powerpoint/2010/main" val="28389223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3602633" cy="6858000"/>
          </a:xfrm>
          <a:prstGeom prst="rect">
            <a:avLst/>
          </a:prstGeom>
          <a:solidFill>
            <a:srgbClr val="FFFFF4"/>
          </a:solidFill>
          <a:ln/>
        </p:spPr>
      </p:sp>
      <p:pic>
        <p:nvPicPr>
          <p:cNvPr id="3" name="Image 0" descr="preencoded.png"/>
          <p:cNvPicPr>
            <a:picLocks noChangeAspect="1"/>
          </p:cNvPicPr>
          <p:nvPr/>
        </p:nvPicPr>
        <p:blipFill>
          <a:blip r:embed="rId3"/>
          <a:stretch>
            <a:fillRect/>
          </a:stretch>
        </p:blipFill>
        <p:spPr>
          <a:xfrm>
            <a:off x="91480" y="795635"/>
            <a:ext cx="3511153" cy="5266730"/>
          </a:xfrm>
          <a:prstGeom prst="rect">
            <a:avLst/>
          </a:prstGeom>
        </p:spPr>
      </p:pic>
      <p:sp>
        <p:nvSpPr>
          <p:cNvPr id="4" name="Text 1"/>
          <p:cNvSpPr/>
          <p:nvPr/>
        </p:nvSpPr>
        <p:spPr>
          <a:xfrm>
            <a:off x="3602633" y="323652"/>
            <a:ext cx="7816552" cy="684312"/>
          </a:xfrm>
          <a:prstGeom prst="rect">
            <a:avLst/>
          </a:prstGeom>
          <a:noFill/>
          <a:ln/>
        </p:spPr>
        <p:txBody>
          <a:bodyPr wrap="none" lIns="0" tIns="0" rIns="0" bIns="0" rtlCol="0" anchor="t"/>
          <a:lstStyle/>
          <a:p>
            <a:pPr defTabSz="761970">
              <a:lnSpc>
                <a:spcPts val="5375"/>
              </a:lnSpc>
            </a:pPr>
            <a:r>
              <a:rPr lang="en-US" sz="4125" dirty="0">
                <a:solidFill>
                  <a:srgbClr val="532418"/>
                </a:solidFill>
                <a:latin typeface="Marcellus" pitchFamily="34" charset="0"/>
                <a:ea typeface="Marcellus" pitchFamily="34" charset="-122"/>
                <a:cs typeface="Marcellus" pitchFamily="34" charset="-120"/>
              </a:rPr>
              <a:t>Conclusion &amp; Future Work</a:t>
            </a:r>
            <a:endParaRPr lang="en-US" sz="4125" dirty="0">
              <a:solidFill>
                <a:prstClr val="black"/>
              </a:solidFill>
              <a:latin typeface="Calibri" panose="020F0502020204030204"/>
            </a:endParaRPr>
          </a:p>
        </p:txBody>
      </p:sp>
      <p:sp>
        <p:nvSpPr>
          <p:cNvPr id="5" name="Text 2"/>
          <p:cNvSpPr/>
          <p:nvPr/>
        </p:nvSpPr>
        <p:spPr>
          <a:xfrm>
            <a:off x="3694114" y="1042231"/>
            <a:ext cx="7768331" cy="937419"/>
          </a:xfrm>
          <a:prstGeom prst="rect">
            <a:avLst/>
          </a:prstGeom>
          <a:noFill/>
          <a:ln/>
        </p:spPr>
        <p:txBody>
          <a:bodyPr wrap="square" lIns="0" tIns="0" rIns="0" bIns="0" rtlCol="0" anchor="t"/>
          <a:lstStyle/>
          <a:p>
            <a:pPr defTabSz="761970"/>
            <a:r>
              <a:rPr lang="en-US" sz="2000" dirty="0">
                <a:solidFill>
                  <a:srgbClr val="67534F"/>
                </a:solidFill>
                <a:latin typeface="Montserrat" pitchFamily="34" charset="0"/>
                <a:ea typeface="Montserrat" pitchFamily="34" charset="-122"/>
                <a:cs typeface="Montserrat" pitchFamily="34" charset="-120"/>
              </a:rPr>
              <a:t>A national blockchain-MFA credential ecosystem offers Kenya a path from </a:t>
            </a:r>
            <a:r>
              <a:rPr lang="en-US" sz="2000" b="1" dirty="0">
                <a:solidFill>
                  <a:srgbClr val="67534F"/>
                </a:solidFill>
                <a:latin typeface="Montserrat" pitchFamily="34" charset="0"/>
                <a:ea typeface="Montserrat" pitchFamily="34" charset="-122"/>
                <a:cs typeface="Montserrat" pitchFamily="34" charset="-120"/>
              </a:rPr>
              <a:t>fragmented, fraud-prone verification</a:t>
            </a:r>
            <a:r>
              <a:rPr lang="en-US" sz="2000" dirty="0">
                <a:solidFill>
                  <a:srgbClr val="67534F"/>
                </a:solidFill>
                <a:latin typeface="Montserrat" pitchFamily="34" charset="0"/>
                <a:ea typeface="Montserrat" pitchFamily="34" charset="-122"/>
                <a:cs typeface="Montserrat" pitchFamily="34" charset="-120"/>
              </a:rPr>
              <a:t> to a </a:t>
            </a:r>
            <a:r>
              <a:rPr lang="en-US" sz="2000" b="1" dirty="0">
                <a:solidFill>
                  <a:srgbClr val="67534F"/>
                </a:solidFill>
                <a:latin typeface="Montserrat" pitchFamily="34" charset="0"/>
                <a:ea typeface="Montserrat" pitchFamily="34" charset="-122"/>
                <a:cs typeface="Montserrat" pitchFamily="34" charset="-120"/>
              </a:rPr>
              <a:t>trusted, efficient, reusable infrastructure</a:t>
            </a:r>
            <a:r>
              <a:rPr lang="en-US" sz="2000" dirty="0">
                <a:solidFill>
                  <a:srgbClr val="67534F"/>
                </a:solidFill>
                <a:latin typeface="Montserrat" pitchFamily="34" charset="0"/>
                <a:ea typeface="Montserrat" pitchFamily="34" charset="-122"/>
                <a:cs typeface="Montserrat" pitchFamily="34" charset="-120"/>
              </a:rPr>
              <a:t>—anchored by KNQA for institutional legitimacy and coordinated governance.</a:t>
            </a:r>
            <a:endParaRPr lang="en-US" sz="2000" dirty="0">
              <a:solidFill>
                <a:prstClr val="black"/>
              </a:solidFill>
              <a:latin typeface="Calibri" panose="020F0502020204030204"/>
            </a:endParaRPr>
          </a:p>
        </p:txBody>
      </p:sp>
      <p:sp>
        <p:nvSpPr>
          <p:cNvPr id="6" name="Shape 3"/>
          <p:cNvSpPr/>
          <p:nvPr/>
        </p:nvSpPr>
        <p:spPr>
          <a:xfrm>
            <a:off x="5212855" y="2815531"/>
            <a:ext cx="3080444" cy="1568450"/>
          </a:xfrm>
          <a:prstGeom prst="roundRect">
            <a:avLst>
              <a:gd name="adj" fmla="val 4903"/>
            </a:avLst>
          </a:prstGeom>
          <a:solidFill>
            <a:srgbClr val="FFFFF4">
              <a:alpha val="95000"/>
            </a:srgbClr>
          </a:solidFill>
          <a:ln w="30480">
            <a:solidFill>
              <a:srgbClr val="FFE0CC"/>
            </a:solidFill>
            <a:prstDash val="solid"/>
          </a:ln>
        </p:spPr>
      </p:sp>
      <p:sp>
        <p:nvSpPr>
          <p:cNvPr id="7" name="Text 4"/>
          <p:cNvSpPr/>
          <p:nvPr/>
        </p:nvSpPr>
        <p:spPr>
          <a:xfrm>
            <a:off x="5421313" y="3023990"/>
            <a:ext cx="2632273" cy="342106"/>
          </a:xfrm>
          <a:prstGeom prst="rect">
            <a:avLst/>
          </a:prstGeom>
          <a:noFill/>
          <a:ln/>
        </p:spPr>
        <p:txBody>
          <a:bodyPr wrap="none" lIns="0" tIns="0" rIns="0" bIns="0" rtlCol="0" anchor="t"/>
          <a:lstStyle/>
          <a:p>
            <a:pPr defTabSz="761970">
              <a:lnSpc>
                <a:spcPts val="2667"/>
              </a:lnSpc>
            </a:pPr>
            <a:r>
              <a:rPr lang="en-US" sz="2000" b="1" dirty="0">
                <a:solidFill>
                  <a:srgbClr val="67534F"/>
                </a:solidFill>
                <a:latin typeface="Marcellus" pitchFamily="34" charset="0"/>
                <a:ea typeface="Marcellus" pitchFamily="34" charset="-122"/>
                <a:cs typeface="Marcellus" pitchFamily="34" charset="-120"/>
              </a:rPr>
              <a:t>Pilot Programs</a:t>
            </a:r>
            <a:endParaRPr lang="en-US" sz="2000" b="1" dirty="0">
              <a:solidFill>
                <a:prstClr val="black"/>
              </a:solidFill>
              <a:latin typeface="Calibri" panose="020F0502020204030204"/>
            </a:endParaRPr>
          </a:p>
        </p:txBody>
      </p:sp>
      <p:sp>
        <p:nvSpPr>
          <p:cNvPr id="8" name="Text 5"/>
          <p:cNvSpPr/>
          <p:nvPr/>
        </p:nvSpPr>
        <p:spPr>
          <a:xfrm>
            <a:off x="5212855" y="3472458"/>
            <a:ext cx="2871986" cy="703064"/>
          </a:xfrm>
          <a:prstGeom prst="rect">
            <a:avLst/>
          </a:prstGeom>
          <a:noFill/>
          <a:ln/>
        </p:spPr>
        <p:txBody>
          <a:bodyPr wrap="square" lIns="0" tIns="0" rIns="0" bIns="0" rtlCol="0" anchor="t"/>
          <a:lstStyle/>
          <a:p>
            <a:pPr defTabSz="761970">
              <a:lnSpc>
                <a:spcPts val="1833"/>
              </a:lnSpc>
            </a:pPr>
            <a:r>
              <a:rPr lang="en-US" sz="2000" dirty="0">
                <a:solidFill>
                  <a:srgbClr val="67534F"/>
                </a:solidFill>
                <a:latin typeface="Montserrat" pitchFamily="34" charset="0"/>
                <a:ea typeface="Montserrat" pitchFamily="34" charset="-122"/>
                <a:cs typeface="Montserrat" pitchFamily="34" charset="-120"/>
              </a:rPr>
              <a:t>Test architecture in higher education and selected professional councils.</a:t>
            </a:r>
            <a:endParaRPr lang="en-US" sz="2000" dirty="0">
              <a:solidFill>
                <a:prstClr val="black"/>
              </a:solidFill>
              <a:latin typeface="Calibri" panose="020F0502020204030204"/>
            </a:endParaRPr>
          </a:p>
        </p:txBody>
      </p:sp>
      <p:sp>
        <p:nvSpPr>
          <p:cNvPr id="9" name="Shape 6"/>
          <p:cNvSpPr/>
          <p:nvPr/>
        </p:nvSpPr>
        <p:spPr>
          <a:xfrm>
            <a:off x="8470603" y="2815531"/>
            <a:ext cx="3080544" cy="1568450"/>
          </a:xfrm>
          <a:prstGeom prst="roundRect">
            <a:avLst>
              <a:gd name="adj" fmla="val 4903"/>
            </a:avLst>
          </a:prstGeom>
          <a:solidFill>
            <a:srgbClr val="FFFFF4">
              <a:alpha val="95000"/>
            </a:srgbClr>
          </a:solidFill>
          <a:ln w="30480">
            <a:solidFill>
              <a:srgbClr val="FFE0CC"/>
            </a:solidFill>
            <a:prstDash val="solid"/>
          </a:ln>
        </p:spPr>
      </p:sp>
      <p:sp>
        <p:nvSpPr>
          <p:cNvPr id="10" name="Text 7"/>
          <p:cNvSpPr/>
          <p:nvPr/>
        </p:nvSpPr>
        <p:spPr>
          <a:xfrm>
            <a:off x="8679061" y="3023990"/>
            <a:ext cx="2632273" cy="342106"/>
          </a:xfrm>
          <a:prstGeom prst="rect">
            <a:avLst/>
          </a:prstGeom>
          <a:noFill/>
          <a:ln/>
        </p:spPr>
        <p:txBody>
          <a:bodyPr wrap="none" lIns="0" tIns="0" rIns="0" bIns="0" rtlCol="0" anchor="t"/>
          <a:lstStyle/>
          <a:p>
            <a:pPr defTabSz="761970">
              <a:lnSpc>
                <a:spcPts val="2667"/>
              </a:lnSpc>
            </a:pPr>
            <a:r>
              <a:rPr lang="en-US" sz="2000" b="1" dirty="0">
                <a:solidFill>
                  <a:srgbClr val="67534F"/>
                </a:solidFill>
                <a:latin typeface="Marcellus" pitchFamily="34" charset="0"/>
                <a:ea typeface="Marcellus" pitchFamily="34" charset="-122"/>
                <a:cs typeface="Marcellus" pitchFamily="34" charset="-120"/>
              </a:rPr>
              <a:t>Usability &amp; Equity</a:t>
            </a:r>
            <a:endParaRPr lang="en-US" sz="2000" b="1" dirty="0">
              <a:solidFill>
                <a:prstClr val="black"/>
              </a:solidFill>
              <a:latin typeface="Calibri" panose="020F0502020204030204"/>
            </a:endParaRPr>
          </a:p>
        </p:txBody>
      </p:sp>
      <p:sp>
        <p:nvSpPr>
          <p:cNvPr id="11" name="Text 8"/>
          <p:cNvSpPr/>
          <p:nvPr/>
        </p:nvSpPr>
        <p:spPr>
          <a:xfrm>
            <a:off x="8679061" y="3472458"/>
            <a:ext cx="2663627" cy="703064"/>
          </a:xfrm>
          <a:prstGeom prst="rect">
            <a:avLst/>
          </a:prstGeom>
          <a:noFill/>
          <a:ln/>
        </p:spPr>
        <p:txBody>
          <a:bodyPr wrap="square" lIns="0" tIns="0" rIns="0" bIns="0" rtlCol="0" anchor="t"/>
          <a:lstStyle/>
          <a:p>
            <a:pPr defTabSz="761970">
              <a:lnSpc>
                <a:spcPts val="1833"/>
              </a:lnSpc>
            </a:pPr>
            <a:r>
              <a:rPr lang="en-US" sz="2000" dirty="0">
                <a:solidFill>
                  <a:srgbClr val="67534F"/>
                </a:solidFill>
                <a:latin typeface="Montserrat" pitchFamily="34" charset="0"/>
                <a:ea typeface="Montserrat" pitchFamily="34" charset="-122"/>
                <a:cs typeface="Montserrat" pitchFamily="34" charset="-120"/>
              </a:rPr>
              <a:t>Evaluate impacts on access, inclusion, and user experience.</a:t>
            </a:r>
            <a:endParaRPr lang="en-US" sz="2000" dirty="0">
              <a:solidFill>
                <a:prstClr val="black"/>
              </a:solidFill>
              <a:latin typeface="Calibri" panose="020F0502020204030204"/>
            </a:endParaRPr>
          </a:p>
        </p:txBody>
      </p:sp>
      <p:sp>
        <p:nvSpPr>
          <p:cNvPr id="12" name="Shape 9"/>
          <p:cNvSpPr/>
          <p:nvPr/>
        </p:nvSpPr>
        <p:spPr>
          <a:xfrm>
            <a:off x="5212854" y="4561284"/>
            <a:ext cx="6338293" cy="1568450"/>
          </a:xfrm>
          <a:prstGeom prst="roundRect">
            <a:avLst>
              <a:gd name="adj" fmla="val 4903"/>
            </a:avLst>
          </a:prstGeom>
          <a:solidFill>
            <a:srgbClr val="FFFFF4">
              <a:alpha val="95000"/>
            </a:srgbClr>
          </a:solidFill>
          <a:ln w="30480">
            <a:solidFill>
              <a:srgbClr val="FFE0CC"/>
            </a:solidFill>
            <a:prstDash val="solid"/>
          </a:ln>
        </p:spPr>
      </p:sp>
      <p:sp>
        <p:nvSpPr>
          <p:cNvPr id="13" name="Text 10"/>
          <p:cNvSpPr/>
          <p:nvPr/>
        </p:nvSpPr>
        <p:spPr>
          <a:xfrm>
            <a:off x="5421313" y="4769744"/>
            <a:ext cx="2632273" cy="342106"/>
          </a:xfrm>
          <a:prstGeom prst="rect">
            <a:avLst/>
          </a:prstGeom>
          <a:noFill/>
          <a:ln/>
        </p:spPr>
        <p:txBody>
          <a:bodyPr wrap="none" lIns="0" tIns="0" rIns="0" bIns="0" rtlCol="0" anchor="t"/>
          <a:lstStyle/>
          <a:p>
            <a:pPr defTabSz="761970">
              <a:lnSpc>
                <a:spcPts val="2667"/>
              </a:lnSpc>
            </a:pPr>
            <a:r>
              <a:rPr lang="en-US" sz="2042" b="1" dirty="0">
                <a:solidFill>
                  <a:srgbClr val="67534F"/>
                </a:solidFill>
                <a:latin typeface="Marcellus" pitchFamily="34" charset="0"/>
                <a:ea typeface="Marcellus" pitchFamily="34" charset="-122"/>
                <a:cs typeface="Marcellus" pitchFamily="34" charset="-120"/>
              </a:rPr>
              <a:t>Research Agenda</a:t>
            </a:r>
            <a:endParaRPr lang="en-US" sz="2042" b="1" dirty="0">
              <a:solidFill>
                <a:prstClr val="black"/>
              </a:solidFill>
              <a:latin typeface="Calibri" panose="020F0502020204030204"/>
            </a:endParaRPr>
          </a:p>
        </p:txBody>
      </p:sp>
      <p:sp>
        <p:nvSpPr>
          <p:cNvPr id="14" name="Text 11"/>
          <p:cNvSpPr/>
          <p:nvPr/>
        </p:nvSpPr>
        <p:spPr>
          <a:xfrm>
            <a:off x="5421313" y="5218212"/>
            <a:ext cx="5921375" cy="703064"/>
          </a:xfrm>
          <a:prstGeom prst="rect">
            <a:avLst/>
          </a:prstGeom>
          <a:noFill/>
          <a:ln/>
        </p:spPr>
        <p:txBody>
          <a:bodyPr wrap="square" lIns="0" tIns="0" rIns="0" bIns="0" rtlCol="0" anchor="t"/>
          <a:lstStyle/>
          <a:p>
            <a:pPr defTabSz="761970">
              <a:lnSpc>
                <a:spcPts val="1833"/>
              </a:lnSpc>
            </a:pPr>
            <a:r>
              <a:rPr lang="en-US" sz="2000" dirty="0">
                <a:solidFill>
                  <a:srgbClr val="67534F"/>
                </a:solidFill>
                <a:latin typeface="Montserrat" pitchFamily="34" charset="0"/>
                <a:ea typeface="Montserrat" pitchFamily="34" charset="-122"/>
                <a:cs typeface="Montserrat" pitchFamily="34" charset="-120"/>
              </a:rPr>
              <a:t>Long-term key management, cross-border recognition, AI-assisted fraud detection, and inclusive design for sustainable nationwide implementation.</a:t>
            </a:r>
            <a:endParaRPr lang="en-US" sz="2000" dirty="0">
              <a:solidFill>
                <a:prstClr val="black"/>
              </a:solidFill>
              <a:latin typeface="Calibri" panose="020F0502020204030204"/>
            </a:endParaRPr>
          </a:p>
        </p:txBody>
      </p:sp>
      <p:pic>
        <p:nvPicPr>
          <p:cNvPr id="15" name="Picture 14">
            <a:extLst>
              <a:ext uri="{FF2B5EF4-FFF2-40B4-BE49-F238E27FC236}">
                <a16:creationId xmlns:a16="http://schemas.microsoft.com/office/drawing/2014/main" id="{7D7EF064-7756-428A-6E2D-5DA019D8007F}"/>
              </a:ext>
            </a:extLst>
          </p:cNvPr>
          <p:cNvPicPr>
            <a:picLocks noChangeAspect="1"/>
          </p:cNvPicPr>
          <p:nvPr/>
        </p:nvPicPr>
        <p:blipFill>
          <a:blip r:embed="rId4"/>
          <a:stretch>
            <a:fillRect/>
          </a:stretch>
        </p:blipFill>
        <p:spPr>
          <a:xfrm>
            <a:off x="10135678" y="6067547"/>
            <a:ext cx="2056323" cy="790453"/>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87884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65A82"/>
        </a:solidFill>
        <a:effectLst/>
      </p:bgPr>
    </p:bg>
    <p:spTree>
      <p:nvGrpSpPr>
        <p:cNvPr id="1" name=""/>
        <p:cNvGrpSpPr/>
        <p:nvPr/>
      </p:nvGrpSpPr>
      <p:grpSpPr>
        <a:xfrm>
          <a:off x="0" y="0"/>
          <a:ext cx="0" cy="0"/>
          <a:chOff x="0" y="0"/>
          <a:chExt cx="0" cy="0"/>
        </a:xfrm>
      </p:grpSpPr>
      <p:sp>
        <p:nvSpPr>
          <p:cNvPr id="2" name="Shape 0"/>
          <p:cNvSpPr/>
          <p:nvPr/>
        </p:nvSpPr>
        <p:spPr>
          <a:xfrm>
            <a:off x="9144000" y="-975360"/>
            <a:ext cx="4876800" cy="4876800"/>
          </a:xfrm>
          <a:prstGeom prst="ellipse">
            <a:avLst/>
          </a:prstGeom>
          <a:solidFill>
            <a:srgbClr val="1C7293">
              <a:alpha val="28000"/>
            </a:srgbClr>
          </a:solidFill>
          <a:ln/>
        </p:spPr>
      </p:sp>
      <p:sp>
        <p:nvSpPr>
          <p:cNvPr id="3" name="Shape 1"/>
          <p:cNvSpPr/>
          <p:nvPr/>
        </p:nvSpPr>
        <p:spPr>
          <a:xfrm>
            <a:off x="9997440" y="4145280"/>
            <a:ext cx="2926080" cy="2926080"/>
          </a:xfrm>
          <a:prstGeom prst="ellipse">
            <a:avLst/>
          </a:prstGeom>
          <a:solidFill>
            <a:srgbClr val="0EB1D2">
              <a:alpha val="22000"/>
            </a:srgbClr>
          </a:solidFill>
          <a:ln/>
        </p:spPr>
      </p:sp>
      <p:sp>
        <p:nvSpPr>
          <p:cNvPr id="4" name="Shape 2"/>
          <p:cNvSpPr/>
          <p:nvPr/>
        </p:nvSpPr>
        <p:spPr>
          <a:xfrm>
            <a:off x="0" y="0"/>
            <a:ext cx="170688" cy="6858000"/>
          </a:xfrm>
          <a:prstGeom prst="rect">
            <a:avLst/>
          </a:prstGeom>
          <a:solidFill>
            <a:srgbClr val="E8A020"/>
          </a:solidFill>
          <a:ln/>
        </p:spPr>
      </p:sp>
      <p:sp>
        <p:nvSpPr>
          <p:cNvPr id="5" name="Shape 3"/>
          <p:cNvSpPr/>
          <p:nvPr/>
        </p:nvSpPr>
        <p:spPr>
          <a:xfrm>
            <a:off x="0" y="0"/>
            <a:ext cx="12192000" cy="73152"/>
          </a:xfrm>
          <a:prstGeom prst="rect">
            <a:avLst/>
          </a:prstGeom>
          <a:solidFill>
            <a:srgbClr val="E8A020"/>
          </a:solidFill>
          <a:ln/>
        </p:spPr>
      </p:sp>
      <p:sp>
        <p:nvSpPr>
          <p:cNvPr id="6" name="Text 4"/>
          <p:cNvSpPr/>
          <p:nvPr/>
        </p:nvSpPr>
        <p:spPr>
          <a:xfrm>
            <a:off x="463296" y="670560"/>
            <a:ext cx="10728960" cy="755904"/>
          </a:xfrm>
          <a:prstGeom prst="rect">
            <a:avLst/>
          </a:prstGeom>
          <a:noFill/>
          <a:ln/>
        </p:spPr>
        <p:txBody>
          <a:bodyPr wrap="square" lIns="0" tIns="0" rIns="0" bIns="0" rtlCol="0" anchor="ctr"/>
          <a:lstStyle/>
          <a:p>
            <a:pPr defTabSz="1219170"/>
            <a:r>
              <a:rPr lang="en-US" sz="3733" b="1" dirty="0">
                <a:solidFill>
                  <a:srgbClr val="FFFFFF"/>
                </a:solidFill>
                <a:latin typeface="Calibri" pitchFamily="34" charset="0"/>
                <a:ea typeface="Calibri" pitchFamily="34" charset="-122"/>
                <a:cs typeface="Calibri" pitchFamily="34" charset="-120"/>
              </a:rPr>
              <a:t>Queueing Theory Model for</a:t>
            </a:r>
            <a:endParaRPr lang="en-US" sz="3733" dirty="0">
              <a:solidFill>
                <a:prstClr val="black"/>
              </a:solidFill>
              <a:latin typeface="Calibri" panose="020F0502020204030204"/>
            </a:endParaRPr>
          </a:p>
        </p:txBody>
      </p:sp>
      <p:sp>
        <p:nvSpPr>
          <p:cNvPr id="7" name="Text 5"/>
          <p:cNvSpPr/>
          <p:nvPr/>
        </p:nvSpPr>
        <p:spPr>
          <a:xfrm>
            <a:off x="463296" y="1389888"/>
            <a:ext cx="10728960" cy="755904"/>
          </a:xfrm>
          <a:prstGeom prst="rect">
            <a:avLst/>
          </a:prstGeom>
          <a:noFill/>
          <a:ln/>
        </p:spPr>
        <p:txBody>
          <a:bodyPr wrap="square" lIns="0" tIns="0" rIns="0" bIns="0" rtlCol="0" anchor="ctr"/>
          <a:lstStyle/>
          <a:p>
            <a:pPr defTabSz="1219170"/>
            <a:r>
              <a:rPr lang="en-US" sz="3733" b="1" dirty="0">
                <a:solidFill>
                  <a:srgbClr val="0EB1D2"/>
                </a:solidFill>
                <a:latin typeface="Calibri" pitchFamily="34" charset="0"/>
                <a:ea typeface="Calibri" pitchFamily="34" charset="-122"/>
                <a:cs typeface="Calibri" pitchFamily="34" charset="-120"/>
              </a:rPr>
              <a:t>Digital Qualification Verification Systems</a:t>
            </a:r>
            <a:endParaRPr lang="en-US" sz="3733" dirty="0">
              <a:solidFill>
                <a:prstClr val="black"/>
              </a:solidFill>
              <a:latin typeface="Calibri" panose="020F0502020204030204"/>
            </a:endParaRPr>
          </a:p>
        </p:txBody>
      </p:sp>
      <p:sp>
        <p:nvSpPr>
          <p:cNvPr id="8" name="Text 6"/>
          <p:cNvSpPr/>
          <p:nvPr/>
        </p:nvSpPr>
        <p:spPr>
          <a:xfrm>
            <a:off x="463296" y="2243328"/>
            <a:ext cx="9753600" cy="670560"/>
          </a:xfrm>
          <a:prstGeom prst="rect">
            <a:avLst/>
          </a:prstGeom>
          <a:noFill/>
          <a:ln/>
        </p:spPr>
        <p:txBody>
          <a:bodyPr wrap="square" lIns="0" tIns="0" rIns="0" bIns="0" rtlCol="0" anchor="ctr"/>
          <a:lstStyle/>
          <a:p>
            <a:pPr defTabSz="1219170"/>
            <a:r>
              <a:rPr lang="en-US" sz="1733" i="1" dirty="0">
                <a:solidFill>
                  <a:srgbClr val="D6E8F2"/>
                </a:solidFill>
                <a:latin typeface="Calibri" pitchFamily="34" charset="0"/>
                <a:ea typeface="Calibri" pitchFamily="34" charset="-122"/>
                <a:cs typeface="Calibri" pitchFamily="34" charset="-120"/>
              </a:rPr>
              <a:t>M/M/s Multi-Server Analysis with ITU-T E.501 Peak-Hour Derivation</a:t>
            </a:r>
            <a:endParaRPr lang="en-US" sz="1733" dirty="0">
              <a:solidFill>
                <a:prstClr val="black"/>
              </a:solidFill>
              <a:latin typeface="Calibri" panose="020F0502020204030204"/>
            </a:endParaRPr>
          </a:p>
          <a:p>
            <a:pPr defTabSz="1219170"/>
            <a:r>
              <a:rPr lang="en-US" sz="1733" i="1" dirty="0">
                <a:solidFill>
                  <a:srgbClr val="D6E8F2"/>
                </a:solidFill>
                <a:latin typeface="Calibri" pitchFamily="34" charset="0"/>
                <a:ea typeface="Calibri" pitchFamily="34" charset="-122"/>
                <a:cs typeface="Calibri" pitchFamily="34" charset="-120"/>
              </a:rPr>
              <a:t>for the KNQA Digital Credential Portal</a:t>
            </a:r>
            <a:endParaRPr lang="en-US" sz="1733" dirty="0">
              <a:solidFill>
                <a:prstClr val="black"/>
              </a:solidFill>
              <a:latin typeface="Calibri" panose="020F0502020204030204"/>
            </a:endParaRPr>
          </a:p>
        </p:txBody>
      </p:sp>
      <p:sp>
        <p:nvSpPr>
          <p:cNvPr id="9" name="Shape 7"/>
          <p:cNvSpPr/>
          <p:nvPr/>
        </p:nvSpPr>
        <p:spPr>
          <a:xfrm>
            <a:off x="463296" y="3108960"/>
            <a:ext cx="6705600" cy="60960"/>
          </a:xfrm>
          <a:prstGeom prst="rect">
            <a:avLst/>
          </a:prstGeom>
          <a:solidFill>
            <a:srgbClr val="E8A020"/>
          </a:solidFill>
          <a:ln/>
        </p:spPr>
      </p:sp>
      <p:sp>
        <p:nvSpPr>
          <p:cNvPr id="10" name="Text 8"/>
          <p:cNvSpPr/>
          <p:nvPr/>
        </p:nvSpPr>
        <p:spPr>
          <a:xfrm>
            <a:off x="463296" y="3316224"/>
            <a:ext cx="9753600" cy="438912"/>
          </a:xfrm>
          <a:prstGeom prst="rect">
            <a:avLst/>
          </a:prstGeom>
          <a:noFill/>
          <a:ln/>
        </p:spPr>
        <p:txBody>
          <a:bodyPr wrap="square" lIns="0" tIns="0" rIns="0" bIns="0" rtlCol="0" anchor="ctr"/>
          <a:lstStyle/>
          <a:p>
            <a:pPr defTabSz="1219170"/>
            <a:r>
              <a:rPr lang="en-US" sz="1867" b="1" dirty="0">
                <a:solidFill>
                  <a:srgbClr val="FFFFFF"/>
                </a:solidFill>
                <a:latin typeface="Calibri" pitchFamily="34" charset="0"/>
                <a:ea typeface="Calibri" pitchFamily="34" charset="-122"/>
                <a:cs typeface="Calibri" pitchFamily="34" charset="-120"/>
              </a:rPr>
              <a:t>Saina Philiph Kipkosgei</a:t>
            </a:r>
            <a:endParaRPr lang="en-US" sz="1867" dirty="0">
              <a:solidFill>
                <a:prstClr val="black"/>
              </a:solidFill>
              <a:latin typeface="Calibri" panose="020F0502020204030204"/>
            </a:endParaRPr>
          </a:p>
        </p:txBody>
      </p:sp>
      <p:sp>
        <p:nvSpPr>
          <p:cNvPr id="11" name="Text 9"/>
          <p:cNvSpPr/>
          <p:nvPr/>
        </p:nvSpPr>
        <p:spPr>
          <a:xfrm>
            <a:off x="463296" y="3755136"/>
            <a:ext cx="10485120" cy="341376"/>
          </a:xfrm>
          <a:prstGeom prst="rect">
            <a:avLst/>
          </a:prstGeom>
          <a:noFill/>
          <a:ln/>
        </p:spPr>
        <p:txBody>
          <a:bodyPr wrap="square" lIns="0" tIns="0" rIns="0" bIns="0" rtlCol="0" anchor="ctr"/>
          <a:lstStyle/>
          <a:p>
            <a:pPr defTabSz="1219170"/>
            <a:r>
              <a:rPr lang="en-US" sz="1400" dirty="0">
                <a:solidFill>
                  <a:srgbClr val="6B8394"/>
                </a:solidFill>
                <a:latin typeface="Calibri" pitchFamily="34" charset="0"/>
                <a:ea typeface="Calibri" pitchFamily="34" charset="-122"/>
                <a:cs typeface="Calibri" pitchFamily="34" charset="-120"/>
              </a:rPr>
              <a:t>Academic Officer, Sensei Institute of Technology  |  PhD Candidate, Catholic University of Eastern Africa</a:t>
            </a:r>
            <a:endParaRPr lang="en-US" sz="1400" dirty="0">
              <a:solidFill>
                <a:prstClr val="black"/>
              </a:solidFill>
              <a:latin typeface="Calibri" panose="020F0502020204030204"/>
            </a:endParaRPr>
          </a:p>
        </p:txBody>
      </p:sp>
      <p:sp>
        <p:nvSpPr>
          <p:cNvPr id="12" name="Text 10"/>
          <p:cNvSpPr/>
          <p:nvPr/>
        </p:nvSpPr>
        <p:spPr>
          <a:xfrm>
            <a:off x="463296" y="4194048"/>
            <a:ext cx="10485120" cy="316992"/>
          </a:xfrm>
          <a:prstGeom prst="rect">
            <a:avLst/>
          </a:prstGeom>
          <a:noFill/>
          <a:ln/>
        </p:spPr>
        <p:txBody>
          <a:bodyPr wrap="square" lIns="0" tIns="0" rIns="0" bIns="0" rtlCol="0" anchor="ctr"/>
          <a:lstStyle/>
          <a:p>
            <a:pPr defTabSz="1219170"/>
            <a:r>
              <a:rPr lang="en-US" sz="1333" i="1" dirty="0">
                <a:solidFill>
                  <a:srgbClr val="E8A020"/>
                </a:solidFill>
                <a:latin typeface="Calibri" pitchFamily="34" charset="0"/>
                <a:ea typeface="Calibri" pitchFamily="34" charset="-122"/>
                <a:cs typeface="Calibri" pitchFamily="34" charset="-120"/>
              </a:rPr>
              <a:t>Conference Theme: Digital Transformation and National Qualifications Register  |  Sub-theme: Digital Certificates and Verification</a:t>
            </a:r>
            <a:endParaRPr lang="en-US" sz="1333" dirty="0">
              <a:solidFill>
                <a:prstClr val="black"/>
              </a:solidFill>
              <a:latin typeface="Calibri" panose="020F0502020204030204"/>
            </a:endParaRPr>
          </a:p>
        </p:txBody>
      </p:sp>
      <p:sp>
        <p:nvSpPr>
          <p:cNvPr id="13" name="Shape 11"/>
          <p:cNvSpPr/>
          <p:nvPr/>
        </p:nvSpPr>
        <p:spPr>
          <a:xfrm>
            <a:off x="463296" y="5425440"/>
            <a:ext cx="3169920" cy="914400"/>
          </a:xfrm>
          <a:prstGeom prst="rect">
            <a:avLst/>
          </a:prstGeom>
          <a:solidFill>
            <a:srgbClr val="1C7293">
              <a:alpha val="65000"/>
            </a:srgbClr>
          </a:solidFill>
          <a:ln/>
        </p:spPr>
      </p:sp>
      <p:sp>
        <p:nvSpPr>
          <p:cNvPr id="14" name="Text 12"/>
          <p:cNvSpPr/>
          <p:nvPr/>
        </p:nvSpPr>
        <p:spPr>
          <a:xfrm>
            <a:off x="463296" y="5462016"/>
            <a:ext cx="3169920" cy="438912"/>
          </a:xfrm>
          <a:prstGeom prst="rect">
            <a:avLst/>
          </a:prstGeom>
          <a:noFill/>
          <a:ln/>
        </p:spPr>
        <p:txBody>
          <a:bodyPr wrap="square" lIns="0" tIns="0" rIns="0" bIns="0" rtlCol="0" anchor="ctr"/>
          <a:lstStyle/>
          <a:p>
            <a:pPr algn="ctr" defTabSz="1219170"/>
            <a:r>
              <a:rPr lang="en-US" sz="2133" b="1" dirty="0">
                <a:solidFill>
                  <a:srgbClr val="FFFFFF"/>
                </a:solidFill>
                <a:latin typeface="Calibri" pitchFamily="34" charset="0"/>
                <a:ea typeface="Calibri" pitchFamily="34" charset="-122"/>
                <a:cs typeface="Calibri" pitchFamily="34" charset="-120"/>
              </a:rPr>
              <a:t>M/M/s</a:t>
            </a:r>
            <a:endParaRPr lang="en-US" sz="2133" dirty="0">
              <a:solidFill>
                <a:prstClr val="black"/>
              </a:solidFill>
              <a:latin typeface="Calibri" panose="020F0502020204030204"/>
            </a:endParaRPr>
          </a:p>
        </p:txBody>
      </p:sp>
      <p:sp>
        <p:nvSpPr>
          <p:cNvPr id="15" name="Text 13"/>
          <p:cNvSpPr/>
          <p:nvPr/>
        </p:nvSpPr>
        <p:spPr>
          <a:xfrm>
            <a:off x="463296" y="5888736"/>
            <a:ext cx="3169920" cy="292608"/>
          </a:xfrm>
          <a:prstGeom prst="rect">
            <a:avLst/>
          </a:prstGeom>
          <a:noFill/>
          <a:ln/>
        </p:spPr>
        <p:txBody>
          <a:bodyPr wrap="square" lIns="0" tIns="0" rIns="0" bIns="0" rtlCol="0" anchor="ctr"/>
          <a:lstStyle/>
          <a:p>
            <a:pPr algn="ctr" defTabSz="1219170"/>
            <a:r>
              <a:rPr lang="en-US" sz="1200" dirty="0">
                <a:solidFill>
                  <a:srgbClr val="D6E8F2"/>
                </a:solidFill>
                <a:latin typeface="Calibri" pitchFamily="34" charset="0"/>
                <a:ea typeface="Calibri" pitchFamily="34" charset="-122"/>
                <a:cs typeface="Calibri" pitchFamily="34" charset="-120"/>
              </a:rPr>
              <a:t>Model Framework</a:t>
            </a:r>
            <a:endParaRPr lang="en-US" sz="1200" dirty="0">
              <a:solidFill>
                <a:prstClr val="black"/>
              </a:solidFill>
              <a:latin typeface="Calibri" panose="020F0502020204030204"/>
            </a:endParaRPr>
          </a:p>
        </p:txBody>
      </p:sp>
      <p:sp>
        <p:nvSpPr>
          <p:cNvPr id="16" name="Shape 14"/>
          <p:cNvSpPr/>
          <p:nvPr/>
        </p:nvSpPr>
        <p:spPr>
          <a:xfrm>
            <a:off x="3998976" y="5425440"/>
            <a:ext cx="3169920" cy="914400"/>
          </a:xfrm>
          <a:prstGeom prst="rect">
            <a:avLst/>
          </a:prstGeom>
          <a:solidFill>
            <a:srgbClr val="1C7293">
              <a:alpha val="65000"/>
            </a:srgbClr>
          </a:solidFill>
          <a:ln/>
        </p:spPr>
      </p:sp>
      <p:sp>
        <p:nvSpPr>
          <p:cNvPr id="17" name="Text 15"/>
          <p:cNvSpPr/>
          <p:nvPr/>
        </p:nvSpPr>
        <p:spPr>
          <a:xfrm>
            <a:off x="3998976" y="5462016"/>
            <a:ext cx="3169920" cy="438912"/>
          </a:xfrm>
          <a:prstGeom prst="rect">
            <a:avLst/>
          </a:prstGeom>
          <a:noFill/>
          <a:ln/>
        </p:spPr>
        <p:txBody>
          <a:bodyPr wrap="square" lIns="0" tIns="0" rIns="0" bIns="0" rtlCol="0" anchor="ctr"/>
          <a:lstStyle/>
          <a:p>
            <a:pPr algn="ctr" defTabSz="1219170"/>
            <a:r>
              <a:rPr lang="en-US" sz="2133" b="1" dirty="0">
                <a:solidFill>
                  <a:srgbClr val="FFFFFF"/>
                </a:solidFill>
                <a:latin typeface="Calibri" pitchFamily="34" charset="0"/>
                <a:ea typeface="Calibri" pitchFamily="34" charset="-122"/>
                <a:cs typeface="Calibri" pitchFamily="34" charset="-120"/>
              </a:rPr>
              <a:t>264,200</a:t>
            </a:r>
            <a:endParaRPr lang="en-US" sz="2133" dirty="0">
              <a:solidFill>
                <a:prstClr val="black"/>
              </a:solidFill>
              <a:latin typeface="Calibri" panose="020F0502020204030204"/>
            </a:endParaRPr>
          </a:p>
        </p:txBody>
      </p:sp>
      <p:sp>
        <p:nvSpPr>
          <p:cNvPr id="18" name="Text 16"/>
          <p:cNvSpPr/>
          <p:nvPr/>
        </p:nvSpPr>
        <p:spPr>
          <a:xfrm>
            <a:off x="3998976" y="5888736"/>
            <a:ext cx="3169920" cy="292608"/>
          </a:xfrm>
          <a:prstGeom prst="rect">
            <a:avLst/>
          </a:prstGeom>
          <a:noFill/>
          <a:ln/>
        </p:spPr>
        <p:txBody>
          <a:bodyPr wrap="square" lIns="0" tIns="0" rIns="0" bIns="0" rtlCol="0" anchor="ctr"/>
          <a:lstStyle/>
          <a:p>
            <a:pPr algn="ctr" defTabSz="1219170"/>
            <a:r>
              <a:rPr lang="en-US" sz="1200" dirty="0">
                <a:solidFill>
                  <a:srgbClr val="D6E8F2"/>
                </a:solidFill>
                <a:latin typeface="Calibri" pitchFamily="34" charset="0"/>
                <a:ea typeface="Calibri" pitchFamily="34" charset="-122"/>
                <a:cs typeface="Calibri" pitchFamily="34" charset="-120"/>
              </a:rPr>
              <a:t>Annual Requests (2024)</a:t>
            </a:r>
            <a:endParaRPr lang="en-US" sz="1200" dirty="0">
              <a:solidFill>
                <a:prstClr val="black"/>
              </a:solidFill>
              <a:latin typeface="Calibri" panose="020F0502020204030204"/>
            </a:endParaRPr>
          </a:p>
        </p:txBody>
      </p:sp>
      <p:sp>
        <p:nvSpPr>
          <p:cNvPr id="19" name="Shape 17"/>
          <p:cNvSpPr/>
          <p:nvPr/>
        </p:nvSpPr>
        <p:spPr>
          <a:xfrm>
            <a:off x="7534656" y="5425440"/>
            <a:ext cx="3169920" cy="914400"/>
          </a:xfrm>
          <a:prstGeom prst="rect">
            <a:avLst/>
          </a:prstGeom>
          <a:solidFill>
            <a:srgbClr val="1C7293">
              <a:alpha val="65000"/>
            </a:srgbClr>
          </a:solidFill>
          <a:ln/>
        </p:spPr>
      </p:sp>
      <p:sp>
        <p:nvSpPr>
          <p:cNvPr id="20" name="Text 18"/>
          <p:cNvSpPr/>
          <p:nvPr/>
        </p:nvSpPr>
        <p:spPr>
          <a:xfrm>
            <a:off x="7534656" y="5462016"/>
            <a:ext cx="3169920" cy="438912"/>
          </a:xfrm>
          <a:prstGeom prst="rect">
            <a:avLst/>
          </a:prstGeom>
          <a:noFill/>
          <a:ln/>
        </p:spPr>
        <p:txBody>
          <a:bodyPr wrap="square" lIns="0" tIns="0" rIns="0" bIns="0" rtlCol="0" anchor="ctr"/>
          <a:lstStyle/>
          <a:p>
            <a:pPr algn="ctr" defTabSz="1219170"/>
            <a:r>
              <a:rPr lang="en-US" sz="2133" b="1" dirty="0">
                <a:solidFill>
                  <a:srgbClr val="FFFFFF"/>
                </a:solidFill>
                <a:latin typeface="Calibri" pitchFamily="34" charset="0"/>
                <a:ea typeface="Calibri" pitchFamily="34" charset="-122"/>
                <a:cs typeface="Calibri" pitchFamily="34" charset="-120"/>
              </a:rPr>
              <a:t>109 req/hr</a:t>
            </a:r>
            <a:endParaRPr lang="en-US" sz="2133" dirty="0">
              <a:solidFill>
                <a:prstClr val="black"/>
              </a:solidFill>
              <a:latin typeface="Calibri" panose="020F0502020204030204"/>
            </a:endParaRPr>
          </a:p>
        </p:txBody>
      </p:sp>
      <p:sp>
        <p:nvSpPr>
          <p:cNvPr id="21" name="Text 19"/>
          <p:cNvSpPr/>
          <p:nvPr/>
        </p:nvSpPr>
        <p:spPr>
          <a:xfrm>
            <a:off x="7534656" y="5888736"/>
            <a:ext cx="3169920" cy="292608"/>
          </a:xfrm>
          <a:prstGeom prst="rect">
            <a:avLst/>
          </a:prstGeom>
          <a:noFill/>
          <a:ln/>
        </p:spPr>
        <p:txBody>
          <a:bodyPr wrap="square" lIns="0" tIns="0" rIns="0" bIns="0" rtlCol="0" anchor="ctr"/>
          <a:lstStyle/>
          <a:p>
            <a:pPr algn="ctr" defTabSz="1219170"/>
            <a:r>
              <a:rPr lang="en-US" sz="1200" dirty="0">
                <a:solidFill>
                  <a:srgbClr val="D6E8F2"/>
                </a:solidFill>
                <a:latin typeface="Calibri" pitchFamily="34" charset="0"/>
                <a:ea typeface="Calibri" pitchFamily="34" charset="-122"/>
                <a:cs typeface="Calibri" pitchFamily="34" charset="-120"/>
              </a:rPr>
              <a:t>Peak-Hour Rate (ITU-T)</a:t>
            </a:r>
            <a:endParaRPr lang="en-US" sz="1200" dirty="0">
              <a:solidFill>
                <a:prstClr val="black"/>
              </a:solidFill>
              <a:latin typeface="Calibri" panose="020F0502020204030204"/>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0F6FB"/>
        </a:solidFill>
        <a:effectLst/>
      </p:bgPr>
    </p:bg>
    <p:spTree>
      <p:nvGrpSpPr>
        <p:cNvPr id="1" name=""/>
        <p:cNvGrpSpPr/>
        <p:nvPr/>
      </p:nvGrpSpPr>
      <p:grpSpPr>
        <a:xfrm>
          <a:off x="0" y="0"/>
          <a:ext cx="0" cy="0"/>
          <a:chOff x="0" y="0"/>
          <a:chExt cx="0" cy="0"/>
        </a:xfrm>
      </p:grpSpPr>
      <p:sp>
        <p:nvSpPr>
          <p:cNvPr id="2" name="Shape 0"/>
          <p:cNvSpPr/>
          <p:nvPr/>
        </p:nvSpPr>
        <p:spPr>
          <a:xfrm>
            <a:off x="0" y="0"/>
            <a:ext cx="12192000" cy="1316736"/>
          </a:xfrm>
          <a:prstGeom prst="rect">
            <a:avLst/>
          </a:prstGeom>
          <a:solidFill>
            <a:srgbClr val="065A82"/>
          </a:solidFill>
          <a:ln/>
        </p:spPr>
      </p:sp>
      <p:sp>
        <p:nvSpPr>
          <p:cNvPr id="3" name="Text 1"/>
          <p:cNvSpPr/>
          <p:nvPr/>
        </p:nvSpPr>
        <p:spPr>
          <a:xfrm>
            <a:off x="512064" y="97536"/>
            <a:ext cx="11167872" cy="755904"/>
          </a:xfrm>
          <a:prstGeom prst="rect">
            <a:avLst/>
          </a:prstGeom>
          <a:noFill/>
          <a:ln/>
        </p:spPr>
        <p:txBody>
          <a:bodyPr wrap="square" lIns="0" tIns="0" rIns="0" bIns="0" rtlCol="0" anchor="ctr"/>
          <a:lstStyle/>
          <a:p>
            <a:pPr defTabSz="1219170"/>
            <a:r>
              <a:rPr lang="en-US" sz="3200" b="1" dirty="0">
                <a:solidFill>
                  <a:srgbClr val="FFFFFF"/>
                </a:solidFill>
                <a:latin typeface="Calibri" pitchFamily="34" charset="0"/>
                <a:ea typeface="Calibri" pitchFamily="34" charset="-122"/>
                <a:cs typeface="Calibri" pitchFamily="34" charset="-120"/>
              </a:rPr>
              <a:t>Presentation Overview</a:t>
            </a:r>
            <a:endParaRPr lang="en-US" sz="3200" dirty="0">
              <a:solidFill>
                <a:prstClr val="black"/>
              </a:solidFill>
              <a:latin typeface="Calibri" panose="020F0502020204030204"/>
            </a:endParaRPr>
          </a:p>
        </p:txBody>
      </p:sp>
      <p:sp>
        <p:nvSpPr>
          <p:cNvPr id="4" name="Text 2"/>
          <p:cNvSpPr/>
          <p:nvPr/>
        </p:nvSpPr>
        <p:spPr>
          <a:xfrm>
            <a:off x="512064" y="877824"/>
            <a:ext cx="11167872" cy="365760"/>
          </a:xfrm>
          <a:prstGeom prst="rect">
            <a:avLst/>
          </a:prstGeom>
          <a:noFill/>
          <a:ln/>
        </p:spPr>
        <p:txBody>
          <a:bodyPr wrap="square" lIns="0" tIns="0" rIns="0" bIns="0" rtlCol="0" anchor="ctr"/>
          <a:lstStyle/>
          <a:p>
            <a:pPr defTabSz="1219170"/>
            <a:r>
              <a:rPr lang="en-US" sz="1600" dirty="0">
                <a:solidFill>
                  <a:srgbClr val="0EB1D2"/>
                </a:solidFill>
                <a:latin typeface="Calibri" pitchFamily="34" charset="0"/>
                <a:ea typeface="Calibri" pitchFamily="34" charset="-122"/>
                <a:cs typeface="Calibri" pitchFamily="34" charset="-120"/>
              </a:rPr>
              <a:t>What this seminar covers — in six sections</a:t>
            </a:r>
            <a:endParaRPr lang="en-US" sz="1600" dirty="0">
              <a:solidFill>
                <a:prstClr val="black"/>
              </a:solidFill>
              <a:latin typeface="Calibri" panose="020F0502020204030204"/>
            </a:endParaRPr>
          </a:p>
        </p:txBody>
      </p:sp>
      <p:sp>
        <p:nvSpPr>
          <p:cNvPr id="5" name="Shape 3"/>
          <p:cNvSpPr/>
          <p:nvPr/>
        </p:nvSpPr>
        <p:spPr>
          <a:xfrm>
            <a:off x="0" y="6498336"/>
            <a:ext cx="12192000" cy="359664"/>
          </a:xfrm>
          <a:prstGeom prst="rect">
            <a:avLst/>
          </a:prstGeom>
          <a:solidFill>
            <a:srgbClr val="21295C"/>
          </a:solidFill>
          <a:ln/>
        </p:spPr>
      </p:sp>
      <p:sp>
        <p:nvSpPr>
          <p:cNvPr id="6" name="Text 4"/>
          <p:cNvSpPr/>
          <p:nvPr/>
        </p:nvSpPr>
        <p:spPr>
          <a:xfrm>
            <a:off x="365760" y="6498336"/>
            <a:ext cx="11460480" cy="359664"/>
          </a:xfrm>
          <a:prstGeom prst="rect">
            <a:avLst/>
          </a:prstGeom>
          <a:noFill/>
          <a:ln/>
        </p:spPr>
        <p:txBody>
          <a:bodyPr wrap="square" rtlCol="0" anchor="ctr"/>
          <a:lstStyle/>
          <a:p>
            <a:pPr defTabSz="1219170"/>
            <a:r>
              <a:rPr lang="en-US" sz="1133" dirty="0">
                <a:solidFill>
                  <a:srgbClr val="6B8394"/>
                </a:solidFill>
                <a:latin typeface="Calibri" pitchFamily="34" charset="0"/>
                <a:ea typeface="Calibri" pitchFamily="34" charset="-122"/>
                <a:cs typeface="Calibri" pitchFamily="34" charset="-120"/>
              </a:rPr>
              <a:t>Saina P. Kipkosgei  |  Sensei Institute of Technology  |  PhD Candidate, Catholic University of Eastern Africa</a:t>
            </a:r>
            <a:endParaRPr lang="en-US" sz="1133" dirty="0">
              <a:solidFill>
                <a:prstClr val="black"/>
              </a:solidFill>
              <a:latin typeface="Calibri" panose="020F0502020204030204"/>
            </a:endParaRPr>
          </a:p>
        </p:txBody>
      </p:sp>
      <p:sp>
        <p:nvSpPr>
          <p:cNvPr id="7" name="Shape 5"/>
          <p:cNvSpPr/>
          <p:nvPr/>
        </p:nvSpPr>
        <p:spPr>
          <a:xfrm>
            <a:off x="365760" y="1560576"/>
            <a:ext cx="5486400" cy="1365504"/>
          </a:xfrm>
          <a:prstGeom prst="rect">
            <a:avLst/>
          </a:prstGeom>
          <a:solidFill>
            <a:srgbClr val="FFFFFF"/>
          </a:solidFill>
          <a:ln/>
          <a:effectLst>
            <a:outerShdw blurRad="63500" dist="25400" dir="8100000" algn="bl" rotWithShape="0">
              <a:srgbClr val="000000">
                <a:alpha val="16000"/>
              </a:srgbClr>
            </a:outerShdw>
          </a:effectLst>
        </p:spPr>
      </p:sp>
      <p:sp>
        <p:nvSpPr>
          <p:cNvPr id="8" name="Shape 6"/>
          <p:cNvSpPr/>
          <p:nvPr/>
        </p:nvSpPr>
        <p:spPr>
          <a:xfrm>
            <a:off x="365760" y="1560576"/>
            <a:ext cx="755904" cy="1365504"/>
          </a:xfrm>
          <a:prstGeom prst="rect">
            <a:avLst/>
          </a:prstGeom>
          <a:solidFill>
            <a:srgbClr val="065A82"/>
          </a:solidFill>
          <a:ln/>
        </p:spPr>
      </p:sp>
      <p:sp>
        <p:nvSpPr>
          <p:cNvPr id="9" name="Text 7"/>
          <p:cNvSpPr/>
          <p:nvPr/>
        </p:nvSpPr>
        <p:spPr>
          <a:xfrm>
            <a:off x="365760" y="1950720"/>
            <a:ext cx="755904" cy="585216"/>
          </a:xfrm>
          <a:prstGeom prst="rect">
            <a:avLst/>
          </a:prstGeom>
          <a:noFill/>
          <a:ln/>
        </p:spPr>
        <p:txBody>
          <a:bodyPr wrap="square" lIns="0" tIns="0" rIns="0" bIns="0" rtlCol="0" anchor="ctr"/>
          <a:lstStyle/>
          <a:p>
            <a:pPr algn="ctr" defTabSz="1219170"/>
            <a:r>
              <a:rPr lang="en-US" sz="2267" b="1" dirty="0">
                <a:solidFill>
                  <a:srgbClr val="E8A020"/>
                </a:solidFill>
                <a:latin typeface="Calibri" pitchFamily="34" charset="0"/>
                <a:ea typeface="Calibri" pitchFamily="34" charset="-122"/>
                <a:cs typeface="Calibri" pitchFamily="34" charset="-120"/>
              </a:rPr>
              <a:t>01</a:t>
            </a:r>
            <a:endParaRPr lang="en-US" sz="2267" dirty="0">
              <a:solidFill>
                <a:prstClr val="black"/>
              </a:solidFill>
              <a:latin typeface="Calibri" panose="020F0502020204030204"/>
            </a:endParaRPr>
          </a:p>
        </p:txBody>
      </p:sp>
      <p:sp>
        <p:nvSpPr>
          <p:cNvPr id="10" name="Text 8"/>
          <p:cNvSpPr/>
          <p:nvPr/>
        </p:nvSpPr>
        <p:spPr>
          <a:xfrm>
            <a:off x="1243584" y="1658112"/>
            <a:ext cx="4450080" cy="463296"/>
          </a:xfrm>
          <a:prstGeom prst="rect">
            <a:avLst/>
          </a:prstGeom>
          <a:noFill/>
          <a:ln/>
        </p:spPr>
        <p:txBody>
          <a:bodyPr wrap="square" lIns="0" tIns="0" rIns="0" bIns="0" rtlCol="0" anchor="ctr"/>
          <a:lstStyle/>
          <a:p>
            <a:pPr defTabSz="1219170"/>
            <a:r>
              <a:rPr lang="en-US" sz="1733" b="1" dirty="0">
                <a:solidFill>
                  <a:srgbClr val="065A82"/>
                </a:solidFill>
                <a:latin typeface="Calibri" pitchFamily="34" charset="0"/>
                <a:ea typeface="Calibri" pitchFamily="34" charset="-122"/>
                <a:cs typeface="Calibri" pitchFamily="34" charset="-120"/>
              </a:rPr>
              <a:t>The Problem</a:t>
            </a:r>
            <a:endParaRPr lang="en-US" sz="1733" dirty="0">
              <a:solidFill>
                <a:prstClr val="black"/>
              </a:solidFill>
              <a:latin typeface="Calibri" panose="020F0502020204030204"/>
            </a:endParaRPr>
          </a:p>
        </p:txBody>
      </p:sp>
      <p:sp>
        <p:nvSpPr>
          <p:cNvPr id="11" name="Text 9"/>
          <p:cNvSpPr/>
          <p:nvPr/>
        </p:nvSpPr>
        <p:spPr>
          <a:xfrm>
            <a:off x="1243584" y="2194560"/>
            <a:ext cx="4450080" cy="585216"/>
          </a:xfrm>
          <a:prstGeom prst="rect">
            <a:avLst/>
          </a:prstGeom>
          <a:noFill/>
          <a:ln/>
        </p:spPr>
        <p:txBody>
          <a:bodyPr wrap="square" lIns="0" tIns="0" rIns="0" bIns="0" rtlCol="0" anchor="ctr"/>
          <a:lstStyle/>
          <a:p>
            <a:pPr defTabSz="1219170"/>
            <a:r>
              <a:rPr lang="en-US" sz="1400" dirty="0">
                <a:solidFill>
                  <a:srgbClr val="3D5166"/>
                </a:solidFill>
                <a:latin typeface="Calibri" pitchFamily="34" charset="0"/>
                <a:ea typeface="Calibri" pitchFamily="34" charset="-122"/>
                <a:cs typeface="Calibri" pitchFamily="34" charset="-120"/>
              </a:rPr>
              <a:t>Why peak-hour capacity planning matters for KNQA</a:t>
            </a:r>
            <a:endParaRPr lang="en-US" sz="1400" dirty="0">
              <a:solidFill>
                <a:prstClr val="black"/>
              </a:solidFill>
              <a:latin typeface="Calibri" panose="020F0502020204030204"/>
            </a:endParaRPr>
          </a:p>
        </p:txBody>
      </p:sp>
      <p:sp>
        <p:nvSpPr>
          <p:cNvPr id="12" name="Shape 10"/>
          <p:cNvSpPr/>
          <p:nvPr/>
        </p:nvSpPr>
        <p:spPr>
          <a:xfrm>
            <a:off x="6278880" y="1560576"/>
            <a:ext cx="5486400" cy="1365504"/>
          </a:xfrm>
          <a:prstGeom prst="rect">
            <a:avLst/>
          </a:prstGeom>
          <a:solidFill>
            <a:srgbClr val="FFFFFF"/>
          </a:solidFill>
          <a:ln/>
          <a:effectLst>
            <a:outerShdw blurRad="63500" dist="25400" dir="8100000" algn="bl" rotWithShape="0">
              <a:srgbClr val="000000">
                <a:alpha val="16000"/>
              </a:srgbClr>
            </a:outerShdw>
          </a:effectLst>
        </p:spPr>
      </p:sp>
      <p:sp>
        <p:nvSpPr>
          <p:cNvPr id="13" name="Shape 11"/>
          <p:cNvSpPr/>
          <p:nvPr/>
        </p:nvSpPr>
        <p:spPr>
          <a:xfrm>
            <a:off x="6278880" y="1560576"/>
            <a:ext cx="755904" cy="1365504"/>
          </a:xfrm>
          <a:prstGeom prst="rect">
            <a:avLst/>
          </a:prstGeom>
          <a:solidFill>
            <a:srgbClr val="065A82"/>
          </a:solidFill>
          <a:ln/>
        </p:spPr>
      </p:sp>
      <p:sp>
        <p:nvSpPr>
          <p:cNvPr id="14" name="Text 12"/>
          <p:cNvSpPr/>
          <p:nvPr/>
        </p:nvSpPr>
        <p:spPr>
          <a:xfrm>
            <a:off x="6278880" y="1950720"/>
            <a:ext cx="755904" cy="585216"/>
          </a:xfrm>
          <a:prstGeom prst="rect">
            <a:avLst/>
          </a:prstGeom>
          <a:noFill/>
          <a:ln/>
        </p:spPr>
        <p:txBody>
          <a:bodyPr wrap="square" lIns="0" tIns="0" rIns="0" bIns="0" rtlCol="0" anchor="ctr"/>
          <a:lstStyle/>
          <a:p>
            <a:pPr algn="ctr" defTabSz="1219170"/>
            <a:r>
              <a:rPr lang="en-US" sz="2267" b="1" dirty="0">
                <a:solidFill>
                  <a:srgbClr val="E8A020"/>
                </a:solidFill>
                <a:latin typeface="Calibri" pitchFamily="34" charset="0"/>
                <a:ea typeface="Calibri" pitchFamily="34" charset="-122"/>
                <a:cs typeface="Calibri" pitchFamily="34" charset="-120"/>
              </a:rPr>
              <a:t>02</a:t>
            </a:r>
            <a:endParaRPr lang="en-US" sz="2267" dirty="0">
              <a:solidFill>
                <a:prstClr val="black"/>
              </a:solidFill>
              <a:latin typeface="Calibri" panose="020F0502020204030204"/>
            </a:endParaRPr>
          </a:p>
        </p:txBody>
      </p:sp>
      <p:sp>
        <p:nvSpPr>
          <p:cNvPr id="15" name="Text 13"/>
          <p:cNvSpPr/>
          <p:nvPr/>
        </p:nvSpPr>
        <p:spPr>
          <a:xfrm>
            <a:off x="7156704" y="1658112"/>
            <a:ext cx="4450080" cy="463296"/>
          </a:xfrm>
          <a:prstGeom prst="rect">
            <a:avLst/>
          </a:prstGeom>
          <a:noFill/>
          <a:ln/>
        </p:spPr>
        <p:txBody>
          <a:bodyPr wrap="square" lIns="0" tIns="0" rIns="0" bIns="0" rtlCol="0" anchor="ctr"/>
          <a:lstStyle/>
          <a:p>
            <a:pPr defTabSz="1219170"/>
            <a:r>
              <a:rPr lang="en-US" sz="1733" b="1" dirty="0">
                <a:solidFill>
                  <a:srgbClr val="065A82"/>
                </a:solidFill>
                <a:latin typeface="Calibri" pitchFamily="34" charset="0"/>
                <a:ea typeface="Calibri" pitchFamily="34" charset="-122"/>
                <a:cs typeface="Calibri" pitchFamily="34" charset="-120"/>
              </a:rPr>
              <a:t>Theoretical Framework</a:t>
            </a:r>
            <a:endParaRPr lang="en-US" sz="1733" dirty="0">
              <a:solidFill>
                <a:prstClr val="black"/>
              </a:solidFill>
              <a:latin typeface="Calibri" panose="020F0502020204030204"/>
            </a:endParaRPr>
          </a:p>
        </p:txBody>
      </p:sp>
      <p:sp>
        <p:nvSpPr>
          <p:cNvPr id="16" name="Text 14"/>
          <p:cNvSpPr/>
          <p:nvPr/>
        </p:nvSpPr>
        <p:spPr>
          <a:xfrm>
            <a:off x="7156704" y="2194560"/>
            <a:ext cx="4450080" cy="585216"/>
          </a:xfrm>
          <a:prstGeom prst="rect">
            <a:avLst/>
          </a:prstGeom>
          <a:noFill/>
          <a:ln/>
        </p:spPr>
        <p:txBody>
          <a:bodyPr wrap="square" lIns="0" tIns="0" rIns="0" bIns="0" rtlCol="0" anchor="ctr"/>
          <a:lstStyle/>
          <a:p>
            <a:pPr defTabSz="1219170"/>
            <a:r>
              <a:rPr lang="en-US" sz="1400" dirty="0">
                <a:solidFill>
                  <a:srgbClr val="3D5166"/>
                </a:solidFill>
                <a:latin typeface="Calibri" pitchFamily="34" charset="0"/>
                <a:ea typeface="Calibri" pitchFamily="34" charset="-122"/>
                <a:cs typeface="Calibri" pitchFamily="34" charset="-120"/>
              </a:rPr>
              <a:t>M/M/s model, Erlang C, ITU-T E.501 standard</a:t>
            </a:r>
            <a:endParaRPr lang="en-US" sz="1400" dirty="0">
              <a:solidFill>
                <a:prstClr val="black"/>
              </a:solidFill>
              <a:latin typeface="Calibri" panose="020F0502020204030204"/>
            </a:endParaRPr>
          </a:p>
        </p:txBody>
      </p:sp>
      <p:sp>
        <p:nvSpPr>
          <p:cNvPr id="17" name="Shape 15"/>
          <p:cNvSpPr/>
          <p:nvPr/>
        </p:nvSpPr>
        <p:spPr>
          <a:xfrm>
            <a:off x="365760" y="3145536"/>
            <a:ext cx="5486400" cy="1365504"/>
          </a:xfrm>
          <a:prstGeom prst="rect">
            <a:avLst/>
          </a:prstGeom>
          <a:solidFill>
            <a:srgbClr val="FFFFFF"/>
          </a:solidFill>
          <a:ln/>
          <a:effectLst>
            <a:outerShdw blurRad="63500" dist="25400" dir="8100000" algn="bl" rotWithShape="0">
              <a:srgbClr val="000000">
                <a:alpha val="16000"/>
              </a:srgbClr>
            </a:outerShdw>
          </a:effectLst>
        </p:spPr>
      </p:sp>
      <p:sp>
        <p:nvSpPr>
          <p:cNvPr id="18" name="Shape 16"/>
          <p:cNvSpPr/>
          <p:nvPr/>
        </p:nvSpPr>
        <p:spPr>
          <a:xfrm>
            <a:off x="365760" y="3145536"/>
            <a:ext cx="755904" cy="1365504"/>
          </a:xfrm>
          <a:prstGeom prst="rect">
            <a:avLst/>
          </a:prstGeom>
          <a:solidFill>
            <a:srgbClr val="065A82"/>
          </a:solidFill>
          <a:ln/>
        </p:spPr>
      </p:sp>
      <p:sp>
        <p:nvSpPr>
          <p:cNvPr id="19" name="Text 17"/>
          <p:cNvSpPr/>
          <p:nvPr/>
        </p:nvSpPr>
        <p:spPr>
          <a:xfrm>
            <a:off x="365760" y="3535680"/>
            <a:ext cx="755904" cy="585216"/>
          </a:xfrm>
          <a:prstGeom prst="rect">
            <a:avLst/>
          </a:prstGeom>
          <a:noFill/>
          <a:ln/>
        </p:spPr>
        <p:txBody>
          <a:bodyPr wrap="square" lIns="0" tIns="0" rIns="0" bIns="0" rtlCol="0" anchor="ctr"/>
          <a:lstStyle/>
          <a:p>
            <a:pPr algn="ctr" defTabSz="1219170"/>
            <a:r>
              <a:rPr lang="en-US" sz="2267" b="1" dirty="0">
                <a:solidFill>
                  <a:srgbClr val="E8A020"/>
                </a:solidFill>
                <a:latin typeface="Calibri" pitchFamily="34" charset="0"/>
                <a:ea typeface="Calibri" pitchFamily="34" charset="-122"/>
                <a:cs typeface="Calibri" pitchFamily="34" charset="-120"/>
              </a:rPr>
              <a:t>03</a:t>
            </a:r>
            <a:endParaRPr lang="en-US" sz="2267" dirty="0">
              <a:solidFill>
                <a:prstClr val="black"/>
              </a:solidFill>
              <a:latin typeface="Calibri" panose="020F0502020204030204"/>
            </a:endParaRPr>
          </a:p>
        </p:txBody>
      </p:sp>
      <p:sp>
        <p:nvSpPr>
          <p:cNvPr id="20" name="Text 18"/>
          <p:cNvSpPr/>
          <p:nvPr/>
        </p:nvSpPr>
        <p:spPr>
          <a:xfrm>
            <a:off x="1243584" y="3243072"/>
            <a:ext cx="4450080" cy="463296"/>
          </a:xfrm>
          <a:prstGeom prst="rect">
            <a:avLst/>
          </a:prstGeom>
          <a:noFill/>
          <a:ln/>
        </p:spPr>
        <p:txBody>
          <a:bodyPr wrap="square" lIns="0" tIns="0" rIns="0" bIns="0" rtlCol="0" anchor="ctr"/>
          <a:lstStyle/>
          <a:p>
            <a:pPr defTabSz="1219170"/>
            <a:r>
              <a:rPr lang="en-US" sz="1733" b="1" dirty="0">
                <a:solidFill>
                  <a:srgbClr val="065A82"/>
                </a:solidFill>
                <a:latin typeface="Calibri" pitchFamily="34" charset="0"/>
                <a:ea typeface="Calibri" pitchFamily="34" charset="-122"/>
                <a:cs typeface="Calibri" pitchFamily="34" charset="-120"/>
              </a:rPr>
              <a:t>Data &amp; Methodology</a:t>
            </a:r>
            <a:endParaRPr lang="en-US" sz="1733" dirty="0">
              <a:solidFill>
                <a:prstClr val="black"/>
              </a:solidFill>
              <a:latin typeface="Calibri" panose="020F0502020204030204"/>
            </a:endParaRPr>
          </a:p>
        </p:txBody>
      </p:sp>
      <p:sp>
        <p:nvSpPr>
          <p:cNvPr id="21" name="Text 19"/>
          <p:cNvSpPr/>
          <p:nvPr/>
        </p:nvSpPr>
        <p:spPr>
          <a:xfrm>
            <a:off x="1243584" y="3779520"/>
            <a:ext cx="4450080" cy="585216"/>
          </a:xfrm>
          <a:prstGeom prst="rect">
            <a:avLst/>
          </a:prstGeom>
          <a:noFill/>
          <a:ln/>
        </p:spPr>
        <p:txBody>
          <a:bodyPr wrap="square" lIns="0" tIns="0" rIns="0" bIns="0" rtlCol="0" anchor="ctr"/>
          <a:lstStyle/>
          <a:p>
            <a:pPr defTabSz="1219170"/>
            <a:r>
              <a:rPr lang="en-US" sz="1400" dirty="0">
                <a:solidFill>
                  <a:srgbClr val="3D5166"/>
                </a:solidFill>
                <a:latin typeface="Calibri" pitchFamily="34" charset="0"/>
                <a:ea typeface="Calibri" pitchFamily="34" charset="-122"/>
                <a:cs typeface="Calibri" pitchFamily="34" charset="-120"/>
              </a:rPr>
              <a:t>Platform logs, GoF testing, parameter derivation</a:t>
            </a:r>
            <a:endParaRPr lang="en-US" sz="1400" dirty="0">
              <a:solidFill>
                <a:prstClr val="black"/>
              </a:solidFill>
              <a:latin typeface="Calibri" panose="020F0502020204030204"/>
            </a:endParaRPr>
          </a:p>
        </p:txBody>
      </p:sp>
      <p:sp>
        <p:nvSpPr>
          <p:cNvPr id="22" name="Shape 20"/>
          <p:cNvSpPr/>
          <p:nvPr/>
        </p:nvSpPr>
        <p:spPr>
          <a:xfrm>
            <a:off x="6278880" y="3145536"/>
            <a:ext cx="5486400" cy="1365504"/>
          </a:xfrm>
          <a:prstGeom prst="rect">
            <a:avLst/>
          </a:prstGeom>
          <a:solidFill>
            <a:srgbClr val="FFFFFF"/>
          </a:solidFill>
          <a:ln/>
          <a:effectLst>
            <a:outerShdw blurRad="63500" dist="25400" dir="8100000" algn="bl" rotWithShape="0">
              <a:srgbClr val="000000">
                <a:alpha val="16000"/>
              </a:srgbClr>
            </a:outerShdw>
          </a:effectLst>
        </p:spPr>
      </p:sp>
      <p:sp>
        <p:nvSpPr>
          <p:cNvPr id="23" name="Shape 21"/>
          <p:cNvSpPr/>
          <p:nvPr/>
        </p:nvSpPr>
        <p:spPr>
          <a:xfrm>
            <a:off x="6278880" y="3145536"/>
            <a:ext cx="755904" cy="1365504"/>
          </a:xfrm>
          <a:prstGeom prst="rect">
            <a:avLst/>
          </a:prstGeom>
          <a:solidFill>
            <a:srgbClr val="065A82"/>
          </a:solidFill>
          <a:ln/>
        </p:spPr>
      </p:sp>
      <p:sp>
        <p:nvSpPr>
          <p:cNvPr id="24" name="Text 22"/>
          <p:cNvSpPr/>
          <p:nvPr/>
        </p:nvSpPr>
        <p:spPr>
          <a:xfrm>
            <a:off x="6278880" y="3535680"/>
            <a:ext cx="755904" cy="585216"/>
          </a:xfrm>
          <a:prstGeom prst="rect">
            <a:avLst/>
          </a:prstGeom>
          <a:noFill/>
          <a:ln/>
        </p:spPr>
        <p:txBody>
          <a:bodyPr wrap="square" lIns="0" tIns="0" rIns="0" bIns="0" rtlCol="0" anchor="ctr"/>
          <a:lstStyle/>
          <a:p>
            <a:pPr algn="ctr" defTabSz="1219170"/>
            <a:r>
              <a:rPr lang="en-US" sz="2267" b="1" dirty="0">
                <a:solidFill>
                  <a:srgbClr val="E8A020"/>
                </a:solidFill>
                <a:latin typeface="Calibri" pitchFamily="34" charset="0"/>
                <a:ea typeface="Calibri" pitchFamily="34" charset="-122"/>
                <a:cs typeface="Calibri" pitchFamily="34" charset="-120"/>
              </a:rPr>
              <a:t>04</a:t>
            </a:r>
            <a:endParaRPr lang="en-US" sz="2267" dirty="0">
              <a:solidFill>
                <a:prstClr val="black"/>
              </a:solidFill>
              <a:latin typeface="Calibri" panose="020F0502020204030204"/>
            </a:endParaRPr>
          </a:p>
        </p:txBody>
      </p:sp>
      <p:sp>
        <p:nvSpPr>
          <p:cNvPr id="25" name="Text 23"/>
          <p:cNvSpPr/>
          <p:nvPr/>
        </p:nvSpPr>
        <p:spPr>
          <a:xfrm>
            <a:off x="7156704" y="3243072"/>
            <a:ext cx="4450080" cy="463296"/>
          </a:xfrm>
          <a:prstGeom prst="rect">
            <a:avLst/>
          </a:prstGeom>
          <a:noFill/>
          <a:ln/>
        </p:spPr>
        <p:txBody>
          <a:bodyPr wrap="square" lIns="0" tIns="0" rIns="0" bIns="0" rtlCol="0" anchor="ctr"/>
          <a:lstStyle/>
          <a:p>
            <a:pPr defTabSz="1219170"/>
            <a:r>
              <a:rPr lang="en-US" sz="1733" b="1" dirty="0">
                <a:solidFill>
                  <a:srgbClr val="065A82"/>
                </a:solidFill>
                <a:latin typeface="Calibri" pitchFamily="34" charset="0"/>
                <a:ea typeface="Calibri" pitchFamily="34" charset="-122"/>
                <a:cs typeface="Calibri" pitchFamily="34" charset="-120"/>
              </a:rPr>
              <a:t>Key Findings</a:t>
            </a:r>
            <a:endParaRPr lang="en-US" sz="1733" dirty="0">
              <a:solidFill>
                <a:prstClr val="black"/>
              </a:solidFill>
              <a:latin typeface="Calibri" panose="020F0502020204030204"/>
            </a:endParaRPr>
          </a:p>
        </p:txBody>
      </p:sp>
      <p:sp>
        <p:nvSpPr>
          <p:cNvPr id="26" name="Text 24"/>
          <p:cNvSpPr/>
          <p:nvPr/>
        </p:nvSpPr>
        <p:spPr>
          <a:xfrm>
            <a:off x="7156704" y="3779520"/>
            <a:ext cx="4450080" cy="585216"/>
          </a:xfrm>
          <a:prstGeom prst="rect">
            <a:avLst/>
          </a:prstGeom>
          <a:noFill/>
          <a:ln/>
        </p:spPr>
        <p:txBody>
          <a:bodyPr wrap="square" lIns="0" tIns="0" rIns="0" bIns="0" rtlCol="0" anchor="ctr"/>
          <a:lstStyle/>
          <a:p>
            <a:pPr defTabSz="1219170"/>
            <a:r>
              <a:rPr lang="en-US" sz="1400" dirty="0">
                <a:solidFill>
                  <a:srgbClr val="3D5166"/>
                </a:solidFill>
                <a:latin typeface="Calibri" pitchFamily="34" charset="0"/>
                <a:ea typeface="Calibri" pitchFamily="34" charset="-122"/>
                <a:cs typeface="Calibri" pitchFamily="34" charset="-120"/>
              </a:rPr>
              <a:t>SLA breach, tipping points, server configurations</a:t>
            </a:r>
            <a:endParaRPr lang="en-US" sz="1400" dirty="0">
              <a:solidFill>
                <a:prstClr val="black"/>
              </a:solidFill>
              <a:latin typeface="Calibri" panose="020F0502020204030204"/>
            </a:endParaRPr>
          </a:p>
        </p:txBody>
      </p:sp>
      <p:sp>
        <p:nvSpPr>
          <p:cNvPr id="27" name="Shape 25"/>
          <p:cNvSpPr/>
          <p:nvPr/>
        </p:nvSpPr>
        <p:spPr>
          <a:xfrm>
            <a:off x="365760" y="4730496"/>
            <a:ext cx="5486400" cy="1365504"/>
          </a:xfrm>
          <a:prstGeom prst="rect">
            <a:avLst/>
          </a:prstGeom>
          <a:solidFill>
            <a:srgbClr val="FFFFFF"/>
          </a:solidFill>
          <a:ln/>
          <a:effectLst>
            <a:outerShdw blurRad="63500" dist="25400" dir="8100000" algn="bl" rotWithShape="0">
              <a:srgbClr val="000000">
                <a:alpha val="16000"/>
              </a:srgbClr>
            </a:outerShdw>
          </a:effectLst>
        </p:spPr>
      </p:sp>
      <p:sp>
        <p:nvSpPr>
          <p:cNvPr id="28" name="Shape 26"/>
          <p:cNvSpPr/>
          <p:nvPr/>
        </p:nvSpPr>
        <p:spPr>
          <a:xfrm>
            <a:off x="365760" y="4730496"/>
            <a:ext cx="755904" cy="1365504"/>
          </a:xfrm>
          <a:prstGeom prst="rect">
            <a:avLst/>
          </a:prstGeom>
          <a:solidFill>
            <a:srgbClr val="065A82"/>
          </a:solidFill>
          <a:ln/>
        </p:spPr>
      </p:sp>
      <p:sp>
        <p:nvSpPr>
          <p:cNvPr id="29" name="Text 27"/>
          <p:cNvSpPr/>
          <p:nvPr/>
        </p:nvSpPr>
        <p:spPr>
          <a:xfrm>
            <a:off x="365760" y="5120640"/>
            <a:ext cx="755904" cy="585216"/>
          </a:xfrm>
          <a:prstGeom prst="rect">
            <a:avLst/>
          </a:prstGeom>
          <a:noFill/>
          <a:ln/>
        </p:spPr>
        <p:txBody>
          <a:bodyPr wrap="square" lIns="0" tIns="0" rIns="0" bIns="0" rtlCol="0" anchor="ctr"/>
          <a:lstStyle/>
          <a:p>
            <a:pPr algn="ctr" defTabSz="1219170"/>
            <a:r>
              <a:rPr lang="en-US" sz="2267" b="1" dirty="0">
                <a:solidFill>
                  <a:srgbClr val="E8A020"/>
                </a:solidFill>
                <a:latin typeface="Calibri" pitchFamily="34" charset="0"/>
                <a:ea typeface="Calibri" pitchFamily="34" charset="-122"/>
                <a:cs typeface="Calibri" pitchFamily="34" charset="-120"/>
              </a:rPr>
              <a:t>05</a:t>
            </a:r>
            <a:endParaRPr lang="en-US" sz="2267" dirty="0">
              <a:solidFill>
                <a:prstClr val="black"/>
              </a:solidFill>
              <a:latin typeface="Calibri" panose="020F0502020204030204"/>
            </a:endParaRPr>
          </a:p>
        </p:txBody>
      </p:sp>
      <p:sp>
        <p:nvSpPr>
          <p:cNvPr id="30" name="Text 28"/>
          <p:cNvSpPr/>
          <p:nvPr/>
        </p:nvSpPr>
        <p:spPr>
          <a:xfrm>
            <a:off x="1243584" y="4828032"/>
            <a:ext cx="4450080" cy="463296"/>
          </a:xfrm>
          <a:prstGeom prst="rect">
            <a:avLst/>
          </a:prstGeom>
          <a:noFill/>
          <a:ln/>
        </p:spPr>
        <p:txBody>
          <a:bodyPr wrap="square" lIns="0" tIns="0" rIns="0" bIns="0" rtlCol="0" anchor="ctr"/>
          <a:lstStyle/>
          <a:p>
            <a:pPr defTabSz="1219170"/>
            <a:r>
              <a:rPr lang="en-US" sz="1733" b="1" dirty="0">
                <a:solidFill>
                  <a:srgbClr val="065A82"/>
                </a:solidFill>
                <a:latin typeface="Calibri" pitchFamily="34" charset="0"/>
                <a:ea typeface="Calibri" pitchFamily="34" charset="-122"/>
                <a:cs typeface="Calibri" pitchFamily="34" charset="-120"/>
              </a:rPr>
              <a:t>Projections to 2030</a:t>
            </a:r>
            <a:endParaRPr lang="en-US" sz="1733" dirty="0">
              <a:solidFill>
                <a:prstClr val="black"/>
              </a:solidFill>
              <a:latin typeface="Calibri" panose="020F0502020204030204"/>
            </a:endParaRPr>
          </a:p>
        </p:txBody>
      </p:sp>
      <p:sp>
        <p:nvSpPr>
          <p:cNvPr id="31" name="Text 29"/>
          <p:cNvSpPr/>
          <p:nvPr/>
        </p:nvSpPr>
        <p:spPr>
          <a:xfrm>
            <a:off x="1243584" y="5364480"/>
            <a:ext cx="4450080" cy="585216"/>
          </a:xfrm>
          <a:prstGeom prst="rect">
            <a:avLst/>
          </a:prstGeom>
          <a:noFill/>
          <a:ln/>
        </p:spPr>
        <p:txBody>
          <a:bodyPr wrap="square" lIns="0" tIns="0" rIns="0" bIns="0" rtlCol="0" anchor="ctr"/>
          <a:lstStyle/>
          <a:p>
            <a:pPr defTabSz="1219170"/>
            <a:r>
              <a:rPr lang="en-US" sz="1400" dirty="0">
                <a:solidFill>
                  <a:srgbClr val="3D5166"/>
                </a:solidFill>
                <a:latin typeface="Calibri" pitchFamily="34" charset="0"/>
                <a:ea typeface="Calibri" pitchFamily="34" charset="-122"/>
                <a:cs typeface="Calibri" pitchFamily="34" charset="-120"/>
              </a:rPr>
              <a:t>Monte Carlo scenarios and architectural threshold</a:t>
            </a:r>
            <a:endParaRPr lang="en-US" sz="1400" dirty="0">
              <a:solidFill>
                <a:prstClr val="black"/>
              </a:solidFill>
              <a:latin typeface="Calibri" panose="020F0502020204030204"/>
            </a:endParaRPr>
          </a:p>
        </p:txBody>
      </p:sp>
      <p:sp>
        <p:nvSpPr>
          <p:cNvPr id="32" name="Shape 30"/>
          <p:cNvSpPr/>
          <p:nvPr/>
        </p:nvSpPr>
        <p:spPr>
          <a:xfrm>
            <a:off x="6278880" y="4730496"/>
            <a:ext cx="5486400" cy="1365504"/>
          </a:xfrm>
          <a:prstGeom prst="rect">
            <a:avLst/>
          </a:prstGeom>
          <a:solidFill>
            <a:srgbClr val="FFFFFF"/>
          </a:solidFill>
          <a:ln/>
          <a:effectLst>
            <a:outerShdw blurRad="63500" dist="25400" dir="8100000" algn="bl" rotWithShape="0">
              <a:srgbClr val="000000">
                <a:alpha val="16000"/>
              </a:srgbClr>
            </a:outerShdw>
          </a:effectLst>
        </p:spPr>
      </p:sp>
      <p:sp>
        <p:nvSpPr>
          <p:cNvPr id="33" name="Shape 31"/>
          <p:cNvSpPr/>
          <p:nvPr/>
        </p:nvSpPr>
        <p:spPr>
          <a:xfrm>
            <a:off x="6278880" y="4730496"/>
            <a:ext cx="755904" cy="1365504"/>
          </a:xfrm>
          <a:prstGeom prst="rect">
            <a:avLst/>
          </a:prstGeom>
          <a:solidFill>
            <a:srgbClr val="065A82"/>
          </a:solidFill>
          <a:ln/>
        </p:spPr>
      </p:sp>
      <p:sp>
        <p:nvSpPr>
          <p:cNvPr id="34" name="Text 32"/>
          <p:cNvSpPr/>
          <p:nvPr/>
        </p:nvSpPr>
        <p:spPr>
          <a:xfrm>
            <a:off x="6278880" y="5120640"/>
            <a:ext cx="755904" cy="585216"/>
          </a:xfrm>
          <a:prstGeom prst="rect">
            <a:avLst/>
          </a:prstGeom>
          <a:noFill/>
          <a:ln/>
        </p:spPr>
        <p:txBody>
          <a:bodyPr wrap="square" lIns="0" tIns="0" rIns="0" bIns="0" rtlCol="0" anchor="ctr"/>
          <a:lstStyle/>
          <a:p>
            <a:pPr algn="ctr" defTabSz="1219170"/>
            <a:r>
              <a:rPr lang="en-US" sz="2267" b="1" dirty="0">
                <a:solidFill>
                  <a:srgbClr val="E8A020"/>
                </a:solidFill>
                <a:latin typeface="Calibri" pitchFamily="34" charset="0"/>
                <a:ea typeface="Calibri" pitchFamily="34" charset="-122"/>
                <a:cs typeface="Calibri" pitchFamily="34" charset="-120"/>
              </a:rPr>
              <a:t>06</a:t>
            </a:r>
            <a:endParaRPr lang="en-US" sz="2267" dirty="0">
              <a:solidFill>
                <a:prstClr val="black"/>
              </a:solidFill>
              <a:latin typeface="Calibri" panose="020F0502020204030204"/>
            </a:endParaRPr>
          </a:p>
        </p:txBody>
      </p:sp>
      <p:sp>
        <p:nvSpPr>
          <p:cNvPr id="35" name="Text 33"/>
          <p:cNvSpPr/>
          <p:nvPr/>
        </p:nvSpPr>
        <p:spPr>
          <a:xfrm>
            <a:off x="7156704" y="4828032"/>
            <a:ext cx="4450080" cy="463296"/>
          </a:xfrm>
          <a:prstGeom prst="rect">
            <a:avLst/>
          </a:prstGeom>
          <a:noFill/>
          <a:ln/>
        </p:spPr>
        <p:txBody>
          <a:bodyPr wrap="square" lIns="0" tIns="0" rIns="0" bIns="0" rtlCol="0" anchor="ctr"/>
          <a:lstStyle/>
          <a:p>
            <a:pPr defTabSz="1219170"/>
            <a:r>
              <a:rPr lang="en-US" sz="1733" b="1" dirty="0">
                <a:solidFill>
                  <a:srgbClr val="065A82"/>
                </a:solidFill>
                <a:latin typeface="Calibri" pitchFamily="34" charset="0"/>
                <a:ea typeface="Calibri" pitchFamily="34" charset="-122"/>
                <a:cs typeface="Calibri" pitchFamily="34" charset="-120"/>
              </a:rPr>
              <a:t>Policy &amp; Conclusion</a:t>
            </a:r>
            <a:endParaRPr lang="en-US" sz="1733" dirty="0">
              <a:solidFill>
                <a:prstClr val="black"/>
              </a:solidFill>
              <a:latin typeface="Calibri" panose="020F0502020204030204"/>
            </a:endParaRPr>
          </a:p>
        </p:txBody>
      </p:sp>
      <p:sp>
        <p:nvSpPr>
          <p:cNvPr id="36" name="Text 34"/>
          <p:cNvSpPr/>
          <p:nvPr/>
        </p:nvSpPr>
        <p:spPr>
          <a:xfrm>
            <a:off x="7156704" y="5364480"/>
            <a:ext cx="4450080" cy="585216"/>
          </a:xfrm>
          <a:prstGeom prst="rect">
            <a:avLst/>
          </a:prstGeom>
          <a:noFill/>
          <a:ln/>
        </p:spPr>
        <p:txBody>
          <a:bodyPr wrap="square" lIns="0" tIns="0" rIns="0" bIns="0" rtlCol="0" anchor="ctr"/>
          <a:lstStyle/>
          <a:p>
            <a:pPr defTabSz="1219170"/>
            <a:r>
              <a:rPr lang="en-US" sz="1400" dirty="0">
                <a:solidFill>
                  <a:srgbClr val="3D5166"/>
                </a:solidFill>
                <a:latin typeface="Calibri" pitchFamily="34" charset="0"/>
                <a:ea typeface="Calibri" pitchFamily="34" charset="-122"/>
                <a:cs typeface="Calibri" pitchFamily="34" charset="-120"/>
              </a:rPr>
              <a:t>Governance triggers, federated infrastructure, actions</a:t>
            </a:r>
            <a:endParaRPr lang="en-US" sz="1400" dirty="0">
              <a:solidFill>
                <a:prstClr val="black"/>
              </a:solidFill>
              <a:latin typeface="Calibri" panose="020F0502020204030204"/>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0F6FB"/>
        </a:solidFill>
        <a:effectLst/>
      </p:bgPr>
    </p:bg>
    <p:spTree>
      <p:nvGrpSpPr>
        <p:cNvPr id="1" name=""/>
        <p:cNvGrpSpPr/>
        <p:nvPr/>
      </p:nvGrpSpPr>
      <p:grpSpPr>
        <a:xfrm>
          <a:off x="0" y="0"/>
          <a:ext cx="0" cy="0"/>
          <a:chOff x="0" y="0"/>
          <a:chExt cx="0" cy="0"/>
        </a:xfrm>
      </p:grpSpPr>
      <p:sp>
        <p:nvSpPr>
          <p:cNvPr id="2" name="Shape 0"/>
          <p:cNvSpPr/>
          <p:nvPr/>
        </p:nvSpPr>
        <p:spPr>
          <a:xfrm>
            <a:off x="0" y="0"/>
            <a:ext cx="12192000" cy="1316736"/>
          </a:xfrm>
          <a:prstGeom prst="rect">
            <a:avLst/>
          </a:prstGeom>
          <a:solidFill>
            <a:srgbClr val="065A82"/>
          </a:solidFill>
          <a:ln/>
        </p:spPr>
      </p:sp>
      <p:sp>
        <p:nvSpPr>
          <p:cNvPr id="3" name="Text 1"/>
          <p:cNvSpPr/>
          <p:nvPr/>
        </p:nvSpPr>
        <p:spPr>
          <a:xfrm>
            <a:off x="512064" y="97536"/>
            <a:ext cx="11167872" cy="755904"/>
          </a:xfrm>
          <a:prstGeom prst="rect">
            <a:avLst/>
          </a:prstGeom>
          <a:noFill/>
          <a:ln/>
        </p:spPr>
        <p:txBody>
          <a:bodyPr wrap="square" lIns="0" tIns="0" rIns="0" bIns="0" rtlCol="0" anchor="ctr"/>
          <a:lstStyle/>
          <a:p>
            <a:pPr defTabSz="1219170"/>
            <a:r>
              <a:rPr lang="en-US" sz="3200" b="1" dirty="0">
                <a:solidFill>
                  <a:srgbClr val="FFFFFF"/>
                </a:solidFill>
                <a:latin typeface="Calibri" pitchFamily="34" charset="0"/>
                <a:ea typeface="Calibri" pitchFamily="34" charset="-122"/>
                <a:cs typeface="Calibri" pitchFamily="34" charset="-120"/>
              </a:rPr>
              <a:t>The Governance Challenge</a:t>
            </a:r>
            <a:endParaRPr lang="en-US" sz="3200" dirty="0">
              <a:solidFill>
                <a:prstClr val="black"/>
              </a:solidFill>
              <a:latin typeface="Calibri" panose="020F0502020204030204"/>
            </a:endParaRPr>
          </a:p>
        </p:txBody>
      </p:sp>
      <p:sp>
        <p:nvSpPr>
          <p:cNvPr id="4" name="Text 2"/>
          <p:cNvSpPr/>
          <p:nvPr/>
        </p:nvSpPr>
        <p:spPr>
          <a:xfrm>
            <a:off x="512064" y="877824"/>
            <a:ext cx="11167872" cy="365760"/>
          </a:xfrm>
          <a:prstGeom prst="rect">
            <a:avLst/>
          </a:prstGeom>
          <a:noFill/>
          <a:ln/>
        </p:spPr>
        <p:txBody>
          <a:bodyPr wrap="square" lIns="0" tIns="0" rIns="0" bIns="0" rtlCol="0" anchor="ctr"/>
          <a:lstStyle/>
          <a:p>
            <a:pPr defTabSz="1219170"/>
            <a:r>
              <a:rPr lang="en-US" sz="1600" dirty="0">
                <a:solidFill>
                  <a:srgbClr val="0EB1D2"/>
                </a:solidFill>
                <a:latin typeface="Calibri" pitchFamily="34" charset="0"/>
                <a:ea typeface="Calibri" pitchFamily="34" charset="-122"/>
                <a:cs typeface="Calibri" pitchFamily="34" charset="-120"/>
              </a:rPr>
              <a:t>A 34.7% CAGR creates a capacity crisis invisible to average-rate analysis</a:t>
            </a:r>
            <a:endParaRPr lang="en-US" sz="1600" dirty="0">
              <a:solidFill>
                <a:prstClr val="black"/>
              </a:solidFill>
              <a:latin typeface="Calibri" panose="020F0502020204030204"/>
            </a:endParaRPr>
          </a:p>
        </p:txBody>
      </p:sp>
      <p:sp>
        <p:nvSpPr>
          <p:cNvPr id="5" name="Shape 3"/>
          <p:cNvSpPr/>
          <p:nvPr/>
        </p:nvSpPr>
        <p:spPr>
          <a:xfrm>
            <a:off x="0" y="6498336"/>
            <a:ext cx="12192000" cy="359664"/>
          </a:xfrm>
          <a:prstGeom prst="rect">
            <a:avLst/>
          </a:prstGeom>
          <a:solidFill>
            <a:srgbClr val="21295C"/>
          </a:solidFill>
          <a:ln/>
        </p:spPr>
      </p:sp>
      <p:sp>
        <p:nvSpPr>
          <p:cNvPr id="6" name="Text 4"/>
          <p:cNvSpPr/>
          <p:nvPr/>
        </p:nvSpPr>
        <p:spPr>
          <a:xfrm>
            <a:off x="365760" y="6498336"/>
            <a:ext cx="11460480" cy="359664"/>
          </a:xfrm>
          <a:prstGeom prst="rect">
            <a:avLst/>
          </a:prstGeom>
          <a:noFill/>
          <a:ln/>
        </p:spPr>
        <p:txBody>
          <a:bodyPr wrap="square" rtlCol="0" anchor="ctr"/>
          <a:lstStyle/>
          <a:p>
            <a:pPr defTabSz="1219170"/>
            <a:r>
              <a:rPr lang="en-US" sz="1133" dirty="0">
                <a:solidFill>
                  <a:srgbClr val="6B8394"/>
                </a:solidFill>
                <a:latin typeface="Calibri" pitchFamily="34" charset="0"/>
                <a:ea typeface="Calibri" pitchFamily="34" charset="-122"/>
                <a:cs typeface="Calibri" pitchFamily="34" charset="-120"/>
              </a:rPr>
              <a:t>Saina P. Kipkosgei  |  Sensei Institute of Technology  |  PhD Candidate, Catholic University of Eastern Africa</a:t>
            </a:r>
            <a:endParaRPr lang="en-US" sz="1133" dirty="0">
              <a:solidFill>
                <a:prstClr val="black"/>
              </a:solidFill>
              <a:latin typeface="Calibri" panose="020F0502020204030204"/>
            </a:endParaRPr>
          </a:p>
        </p:txBody>
      </p:sp>
      <p:sp>
        <p:nvSpPr>
          <p:cNvPr id="7" name="Text 5"/>
          <p:cNvSpPr/>
          <p:nvPr/>
        </p:nvSpPr>
        <p:spPr>
          <a:xfrm>
            <a:off x="365760" y="1487424"/>
            <a:ext cx="6827520" cy="438912"/>
          </a:xfrm>
          <a:prstGeom prst="rect">
            <a:avLst/>
          </a:prstGeom>
          <a:noFill/>
          <a:ln/>
        </p:spPr>
        <p:txBody>
          <a:bodyPr wrap="square" rtlCol="0" anchor="ctr"/>
          <a:lstStyle/>
          <a:p>
            <a:pPr defTabSz="1219170"/>
            <a:r>
              <a:rPr lang="en-US" sz="1733" b="1" dirty="0">
                <a:solidFill>
                  <a:srgbClr val="065A82"/>
                </a:solidFill>
                <a:latin typeface="Calibri" pitchFamily="34" charset="0"/>
                <a:ea typeface="Calibri" pitchFamily="34" charset="-122"/>
                <a:cs typeface="Calibri" pitchFamily="34" charset="-120"/>
              </a:rPr>
              <a:t>KNQA Portal Growth 2020–2024</a:t>
            </a:r>
            <a:endParaRPr lang="en-US" sz="1733" dirty="0">
              <a:solidFill>
                <a:prstClr val="black"/>
              </a:solidFill>
              <a:latin typeface="Calibri" panose="020F0502020204030204"/>
            </a:endParaRPr>
          </a:p>
        </p:txBody>
      </p:sp>
      <p:sp>
        <p:nvSpPr>
          <p:cNvPr id="8" name="Text 6"/>
          <p:cNvSpPr/>
          <p:nvPr/>
        </p:nvSpPr>
        <p:spPr>
          <a:xfrm>
            <a:off x="365760" y="2048256"/>
            <a:ext cx="670560" cy="560832"/>
          </a:xfrm>
          <a:prstGeom prst="rect">
            <a:avLst/>
          </a:prstGeom>
          <a:noFill/>
          <a:ln/>
        </p:spPr>
        <p:txBody>
          <a:bodyPr wrap="square" rtlCol="0" anchor="ctr"/>
          <a:lstStyle/>
          <a:p>
            <a:pPr defTabSz="1219170"/>
            <a:r>
              <a:rPr lang="en-US" sz="1467" dirty="0">
                <a:solidFill>
                  <a:srgbClr val="3D5166"/>
                </a:solidFill>
                <a:latin typeface="Calibri" pitchFamily="34" charset="0"/>
                <a:ea typeface="Calibri" pitchFamily="34" charset="-122"/>
                <a:cs typeface="Calibri" pitchFamily="34" charset="-120"/>
              </a:rPr>
              <a:t>2020</a:t>
            </a:r>
            <a:endParaRPr lang="en-US" sz="1467" dirty="0">
              <a:solidFill>
                <a:prstClr val="black"/>
              </a:solidFill>
              <a:latin typeface="Calibri" panose="020F0502020204030204"/>
            </a:endParaRPr>
          </a:p>
        </p:txBody>
      </p:sp>
      <p:sp>
        <p:nvSpPr>
          <p:cNvPr id="9" name="Shape 7"/>
          <p:cNvSpPr/>
          <p:nvPr/>
        </p:nvSpPr>
        <p:spPr>
          <a:xfrm>
            <a:off x="1097280" y="2109216"/>
            <a:ext cx="1755648" cy="426720"/>
          </a:xfrm>
          <a:prstGeom prst="rect">
            <a:avLst/>
          </a:prstGeom>
          <a:solidFill>
            <a:srgbClr val="1C7293"/>
          </a:solidFill>
          <a:ln/>
        </p:spPr>
      </p:sp>
      <p:sp>
        <p:nvSpPr>
          <p:cNvPr id="10" name="Text 8"/>
          <p:cNvSpPr/>
          <p:nvPr/>
        </p:nvSpPr>
        <p:spPr>
          <a:xfrm>
            <a:off x="2950464" y="2109216"/>
            <a:ext cx="1828800" cy="426720"/>
          </a:xfrm>
          <a:prstGeom prst="rect">
            <a:avLst/>
          </a:prstGeom>
          <a:noFill/>
          <a:ln/>
        </p:spPr>
        <p:txBody>
          <a:bodyPr wrap="square" rtlCol="0" anchor="ctr"/>
          <a:lstStyle/>
          <a:p>
            <a:pPr defTabSz="1219170"/>
            <a:r>
              <a:rPr lang="en-US" sz="1467" dirty="0">
                <a:solidFill>
                  <a:srgbClr val="3D5166"/>
                </a:solidFill>
                <a:latin typeface="Calibri" pitchFamily="34" charset="0"/>
                <a:ea typeface="Calibri" pitchFamily="34" charset="-122"/>
                <a:cs typeface="Calibri" pitchFamily="34" charset="-120"/>
              </a:rPr>
              <a:t>80.2k</a:t>
            </a:r>
            <a:endParaRPr lang="en-US" sz="1467" dirty="0">
              <a:solidFill>
                <a:prstClr val="black"/>
              </a:solidFill>
              <a:latin typeface="Calibri" panose="020F0502020204030204"/>
            </a:endParaRPr>
          </a:p>
        </p:txBody>
      </p:sp>
      <p:sp>
        <p:nvSpPr>
          <p:cNvPr id="11" name="Text 9"/>
          <p:cNvSpPr/>
          <p:nvPr/>
        </p:nvSpPr>
        <p:spPr>
          <a:xfrm>
            <a:off x="365760" y="2804160"/>
            <a:ext cx="670560" cy="560832"/>
          </a:xfrm>
          <a:prstGeom prst="rect">
            <a:avLst/>
          </a:prstGeom>
          <a:noFill/>
          <a:ln/>
        </p:spPr>
        <p:txBody>
          <a:bodyPr wrap="square" rtlCol="0" anchor="ctr"/>
          <a:lstStyle/>
          <a:p>
            <a:pPr defTabSz="1219170"/>
            <a:r>
              <a:rPr lang="en-US" sz="1467" dirty="0">
                <a:solidFill>
                  <a:srgbClr val="3D5166"/>
                </a:solidFill>
                <a:latin typeface="Calibri" pitchFamily="34" charset="0"/>
                <a:ea typeface="Calibri" pitchFamily="34" charset="-122"/>
                <a:cs typeface="Calibri" pitchFamily="34" charset="-120"/>
              </a:rPr>
              <a:t>2021</a:t>
            </a:r>
            <a:endParaRPr lang="en-US" sz="1467" dirty="0">
              <a:solidFill>
                <a:prstClr val="black"/>
              </a:solidFill>
              <a:latin typeface="Calibri" panose="020F0502020204030204"/>
            </a:endParaRPr>
          </a:p>
        </p:txBody>
      </p:sp>
      <p:sp>
        <p:nvSpPr>
          <p:cNvPr id="12" name="Shape 10"/>
          <p:cNvSpPr/>
          <p:nvPr/>
        </p:nvSpPr>
        <p:spPr>
          <a:xfrm>
            <a:off x="1097280" y="2865120"/>
            <a:ext cx="2523744" cy="426720"/>
          </a:xfrm>
          <a:prstGeom prst="rect">
            <a:avLst/>
          </a:prstGeom>
          <a:solidFill>
            <a:srgbClr val="1C7293"/>
          </a:solidFill>
          <a:ln/>
        </p:spPr>
      </p:sp>
      <p:sp>
        <p:nvSpPr>
          <p:cNvPr id="13" name="Text 11"/>
          <p:cNvSpPr/>
          <p:nvPr/>
        </p:nvSpPr>
        <p:spPr>
          <a:xfrm>
            <a:off x="3718560" y="2865120"/>
            <a:ext cx="1828800" cy="426720"/>
          </a:xfrm>
          <a:prstGeom prst="rect">
            <a:avLst/>
          </a:prstGeom>
          <a:noFill/>
          <a:ln/>
        </p:spPr>
        <p:txBody>
          <a:bodyPr wrap="square" rtlCol="0" anchor="ctr"/>
          <a:lstStyle/>
          <a:p>
            <a:pPr defTabSz="1219170"/>
            <a:r>
              <a:rPr lang="en-US" sz="1467" dirty="0">
                <a:solidFill>
                  <a:srgbClr val="3D5166"/>
                </a:solidFill>
                <a:latin typeface="Calibri" pitchFamily="34" charset="0"/>
                <a:ea typeface="Calibri" pitchFamily="34" charset="-122"/>
                <a:cs typeface="Calibri" pitchFamily="34" charset="-120"/>
              </a:rPr>
              <a:t>115.0k</a:t>
            </a:r>
            <a:endParaRPr lang="en-US" sz="1467" dirty="0">
              <a:solidFill>
                <a:prstClr val="black"/>
              </a:solidFill>
              <a:latin typeface="Calibri" panose="020F0502020204030204"/>
            </a:endParaRPr>
          </a:p>
        </p:txBody>
      </p:sp>
      <p:sp>
        <p:nvSpPr>
          <p:cNvPr id="14" name="Text 12"/>
          <p:cNvSpPr/>
          <p:nvPr/>
        </p:nvSpPr>
        <p:spPr>
          <a:xfrm>
            <a:off x="365760" y="3560064"/>
            <a:ext cx="670560" cy="560832"/>
          </a:xfrm>
          <a:prstGeom prst="rect">
            <a:avLst/>
          </a:prstGeom>
          <a:noFill/>
          <a:ln/>
        </p:spPr>
        <p:txBody>
          <a:bodyPr wrap="square" rtlCol="0" anchor="ctr"/>
          <a:lstStyle/>
          <a:p>
            <a:pPr defTabSz="1219170"/>
            <a:r>
              <a:rPr lang="en-US" sz="1467" dirty="0">
                <a:solidFill>
                  <a:srgbClr val="3D5166"/>
                </a:solidFill>
                <a:latin typeface="Calibri" pitchFamily="34" charset="0"/>
                <a:ea typeface="Calibri" pitchFamily="34" charset="-122"/>
                <a:cs typeface="Calibri" pitchFamily="34" charset="-120"/>
              </a:rPr>
              <a:t>2022</a:t>
            </a:r>
            <a:endParaRPr lang="en-US" sz="1467" dirty="0">
              <a:solidFill>
                <a:prstClr val="black"/>
              </a:solidFill>
              <a:latin typeface="Calibri" panose="020F0502020204030204"/>
            </a:endParaRPr>
          </a:p>
        </p:txBody>
      </p:sp>
      <p:sp>
        <p:nvSpPr>
          <p:cNvPr id="15" name="Shape 13"/>
          <p:cNvSpPr/>
          <p:nvPr/>
        </p:nvSpPr>
        <p:spPr>
          <a:xfrm>
            <a:off x="1097281" y="3621024"/>
            <a:ext cx="3379623" cy="426720"/>
          </a:xfrm>
          <a:prstGeom prst="rect">
            <a:avLst/>
          </a:prstGeom>
          <a:solidFill>
            <a:srgbClr val="1C7293"/>
          </a:solidFill>
          <a:ln/>
        </p:spPr>
      </p:sp>
      <p:sp>
        <p:nvSpPr>
          <p:cNvPr id="16" name="Text 14"/>
          <p:cNvSpPr/>
          <p:nvPr/>
        </p:nvSpPr>
        <p:spPr>
          <a:xfrm>
            <a:off x="4574439" y="3621024"/>
            <a:ext cx="1828800" cy="426720"/>
          </a:xfrm>
          <a:prstGeom prst="rect">
            <a:avLst/>
          </a:prstGeom>
          <a:noFill/>
          <a:ln/>
        </p:spPr>
        <p:txBody>
          <a:bodyPr wrap="square" rtlCol="0" anchor="ctr"/>
          <a:lstStyle/>
          <a:p>
            <a:pPr defTabSz="1219170"/>
            <a:r>
              <a:rPr lang="en-US" sz="1467" dirty="0">
                <a:solidFill>
                  <a:srgbClr val="3D5166"/>
                </a:solidFill>
                <a:latin typeface="Calibri" pitchFamily="34" charset="0"/>
                <a:ea typeface="Calibri" pitchFamily="34" charset="-122"/>
                <a:cs typeface="Calibri" pitchFamily="34" charset="-120"/>
              </a:rPr>
              <a:t>154.1k</a:t>
            </a:r>
            <a:endParaRPr lang="en-US" sz="1467" dirty="0">
              <a:solidFill>
                <a:prstClr val="black"/>
              </a:solidFill>
              <a:latin typeface="Calibri" panose="020F0502020204030204"/>
            </a:endParaRPr>
          </a:p>
        </p:txBody>
      </p:sp>
      <p:sp>
        <p:nvSpPr>
          <p:cNvPr id="17" name="Text 15"/>
          <p:cNvSpPr/>
          <p:nvPr/>
        </p:nvSpPr>
        <p:spPr>
          <a:xfrm>
            <a:off x="365760" y="4315968"/>
            <a:ext cx="670560" cy="560832"/>
          </a:xfrm>
          <a:prstGeom prst="rect">
            <a:avLst/>
          </a:prstGeom>
          <a:noFill/>
          <a:ln/>
        </p:spPr>
        <p:txBody>
          <a:bodyPr wrap="square" rtlCol="0" anchor="ctr"/>
          <a:lstStyle/>
          <a:p>
            <a:pPr defTabSz="1219170"/>
            <a:r>
              <a:rPr lang="en-US" sz="1467" dirty="0">
                <a:solidFill>
                  <a:srgbClr val="3D5166"/>
                </a:solidFill>
                <a:latin typeface="Calibri" pitchFamily="34" charset="0"/>
                <a:ea typeface="Calibri" pitchFamily="34" charset="-122"/>
                <a:cs typeface="Calibri" pitchFamily="34" charset="-120"/>
              </a:rPr>
              <a:t>2023</a:t>
            </a:r>
            <a:endParaRPr lang="en-US" sz="1467" dirty="0">
              <a:solidFill>
                <a:prstClr val="black"/>
              </a:solidFill>
              <a:latin typeface="Calibri" panose="020F0502020204030204"/>
            </a:endParaRPr>
          </a:p>
        </p:txBody>
      </p:sp>
      <p:sp>
        <p:nvSpPr>
          <p:cNvPr id="18" name="Shape 16"/>
          <p:cNvSpPr/>
          <p:nvPr/>
        </p:nvSpPr>
        <p:spPr>
          <a:xfrm>
            <a:off x="1097281" y="4376928"/>
            <a:ext cx="4520793" cy="426720"/>
          </a:xfrm>
          <a:prstGeom prst="rect">
            <a:avLst/>
          </a:prstGeom>
          <a:solidFill>
            <a:srgbClr val="1C7293"/>
          </a:solidFill>
          <a:ln/>
        </p:spPr>
      </p:sp>
      <p:sp>
        <p:nvSpPr>
          <p:cNvPr id="19" name="Text 17"/>
          <p:cNvSpPr/>
          <p:nvPr/>
        </p:nvSpPr>
        <p:spPr>
          <a:xfrm>
            <a:off x="5715609" y="4376928"/>
            <a:ext cx="1828800" cy="426720"/>
          </a:xfrm>
          <a:prstGeom prst="rect">
            <a:avLst/>
          </a:prstGeom>
          <a:noFill/>
          <a:ln/>
        </p:spPr>
        <p:txBody>
          <a:bodyPr wrap="square" rtlCol="0" anchor="ctr"/>
          <a:lstStyle/>
          <a:p>
            <a:pPr defTabSz="1219170"/>
            <a:r>
              <a:rPr lang="en-US" sz="1467" dirty="0">
                <a:solidFill>
                  <a:srgbClr val="3D5166"/>
                </a:solidFill>
                <a:latin typeface="Calibri" pitchFamily="34" charset="0"/>
                <a:ea typeface="Calibri" pitchFamily="34" charset="-122"/>
                <a:cs typeface="Calibri" pitchFamily="34" charset="-120"/>
              </a:rPr>
              <a:t>206.2k</a:t>
            </a:r>
            <a:endParaRPr lang="en-US" sz="1467" dirty="0">
              <a:solidFill>
                <a:prstClr val="black"/>
              </a:solidFill>
              <a:latin typeface="Calibri" panose="020F0502020204030204"/>
            </a:endParaRPr>
          </a:p>
        </p:txBody>
      </p:sp>
      <p:sp>
        <p:nvSpPr>
          <p:cNvPr id="20" name="Text 18"/>
          <p:cNvSpPr/>
          <p:nvPr/>
        </p:nvSpPr>
        <p:spPr>
          <a:xfrm>
            <a:off x="365760" y="5071872"/>
            <a:ext cx="670560" cy="560832"/>
          </a:xfrm>
          <a:prstGeom prst="rect">
            <a:avLst/>
          </a:prstGeom>
          <a:noFill/>
          <a:ln/>
        </p:spPr>
        <p:txBody>
          <a:bodyPr wrap="square" rtlCol="0" anchor="ctr"/>
          <a:lstStyle/>
          <a:p>
            <a:pPr defTabSz="1219170"/>
            <a:r>
              <a:rPr lang="en-US" sz="1467" dirty="0">
                <a:solidFill>
                  <a:srgbClr val="3D5166"/>
                </a:solidFill>
                <a:latin typeface="Calibri" pitchFamily="34" charset="0"/>
                <a:ea typeface="Calibri" pitchFamily="34" charset="-122"/>
                <a:cs typeface="Calibri" pitchFamily="34" charset="-120"/>
              </a:rPr>
              <a:t>2024</a:t>
            </a:r>
            <a:endParaRPr lang="en-US" sz="1467" dirty="0">
              <a:solidFill>
                <a:prstClr val="black"/>
              </a:solidFill>
              <a:latin typeface="Calibri" panose="020F0502020204030204"/>
            </a:endParaRPr>
          </a:p>
        </p:txBody>
      </p:sp>
      <p:sp>
        <p:nvSpPr>
          <p:cNvPr id="21" name="Shape 19"/>
          <p:cNvSpPr/>
          <p:nvPr/>
        </p:nvSpPr>
        <p:spPr>
          <a:xfrm>
            <a:off x="1097281" y="5132832"/>
            <a:ext cx="5793639" cy="426720"/>
          </a:xfrm>
          <a:prstGeom prst="rect">
            <a:avLst/>
          </a:prstGeom>
          <a:solidFill>
            <a:srgbClr val="0EB1D2"/>
          </a:solidFill>
          <a:ln/>
        </p:spPr>
      </p:sp>
      <p:sp>
        <p:nvSpPr>
          <p:cNvPr id="22" name="Text 20"/>
          <p:cNvSpPr/>
          <p:nvPr/>
        </p:nvSpPr>
        <p:spPr>
          <a:xfrm>
            <a:off x="6988455" y="5132832"/>
            <a:ext cx="1828800" cy="426720"/>
          </a:xfrm>
          <a:prstGeom prst="rect">
            <a:avLst/>
          </a:prstGeom>
          <a:noFill/>
          <a:ln/>
        </p:spPr>
        <p:txBody>
          <a:bodyPr wrap="square" rtlCol="0" anchor="ctr"/>
          <a:lstStyle/>
          <a:p>
            <a:pPr defTabSz="1219170"/>
            <a:r>
              <a:rPr lang="en-US" sz="1467" b="1" dirty="0">
                <a:solidFill>
                  <a:srgbClr val="0EB1D2"/>
                </a:solidFill>
                <a:latin typeface="Calibri" pitchFamily="34" charset="0"/>
                <a:ea typeface="Calibri" pitchFamily="34" charset="-122"/>
                <a:cs typeface="Calibri" pitchFamily="34" charset="-120"/>
              </a:rPr>
              <a:t>264.2k</a:t>
            </a:r>
            <a:endParaRPr lang="en-US" sz="1467" dirty="0">
              <a:solidFill>
                <a:prstClr val="black"/>
              </a:solidFill>
              <a:latin typeface="Calibri" panose="020F0502020204030204"/>
            </a:endParaRPr>
          </a:p>
        </p:txBody>
      </p:sp>
      <p:sp>
        <p:nvSpPr>
          <p:cNvPr id="23" name="Text 21"/>
          <p:cNvSpPr/>
          <p:nvPr/>
        </p:nvSpPr>
        <p:spPr>
          <a:xfrm>
            <a:off x="365760" y="5827776"/>
            <a:ext cx="6705600" cy="341376"/>
          </a:xfrm>
          <a:prstGeom prst="rect">
            <a:avLst/>
          </a:prstGeom>
          <a:noFill/>
          <a:ln/>
        </p:spPr>
        <p:txBody>
          <a:bodyPr wrap="square" rtlCol="0" anchor="ctr"/>
          <a:lstStyle/>
          <a:p>
            <a:pPr defTabSz="1219170"/>
            <a:r>
              <a:rPr lang="en-US" sz="1400" i="1" dirty="0">
                <a:solidFill>
                  <a:srgbClr val="6B8394"/>
                </a:solidFill>
                <a:latin typeface="Calibri" pitchFamily="34" charset="0"/>
                <a:ea typeface="Calibri" pitchFamily="34" charset="-122"/>
                <a:cs typeface="Calibri" pitchFamily="34" charset="-120"/>
              </a:rPr>
              <a:t>CAGR = 34.7%  |  80,200 → 264,200 requests</a:t>
            </a:r>
            <a:endParaRPr lang="en-US" sz="1400" dirty="0">
              <a:solidFill>
                <a:prstClr val="black"/>
              </a:solidFill>
              <a:latin typeface="Calibri" panose="020F0502020204030204"/>
            </a:endParaRPr>
          </a:p>
        </p:txBody>
      </p:sp>
      <p:sp>
        <p:nvSpPr>
          <p:cNvPr id="24" name="Shape 22"/>
          <p:cNvSpPr/>
          <p:nvPr/>
        </p:nvSpPr>
        <p:spPr>
          <a:xfrm>
            <a:off x="7437120" y="1487424"/>
            <a:ext cx="4389120" cy="2438400"/>
          </a:xfrm>
          <a:prstGeom prst="rect">
            <a:avLst/>
          </a:prstGeom>
          <a:solidFill>
            <a:srgbClr val="065A82"/>
          </a:solidFill>
          <a:ln/>
          <a:effectLst>
            <a:outerShdw blurRad="63500" dist="25400" dir="8100000" algn="bl" rotWithShape="0">
              <a:srgbClr val="000000">
                <a:alpha val="16000"/>
              </a:srgbClr>
            </a:outerShdw>
          </a:effectLst>
        </p:spPr>
      </p:sp>
      <p:sp>
        <p:nvSpPr>
          <p:cNvPr id="25" name="Text 23"/>
          <p:cNvSpPr/>
          <p:nvPr/>
        </p:nvSpPr>
        <p:spPr>
          <a:xfrm>
            <a:off x="7534656" y="1584960"/>
            <a:ext cx="4194048" cy="414528"/>
          </a:xfrm>
          <a:prstGeom prst="rect">
            <a:avLst/>
          </a:prstGeom>
          <a:noFill/>
          <a:ln/>
        </p:spPr>
        <p:txBody>
          <a:bodyPr wrap="square" lIns="0" tIns="0" rIns="0" bIns="0" rtlCol="0" anchor="ctr"/>
          <a:lstStyle/>
          <a:p>
            <a:pPr defTabSz="1219170"/>
            <a:r>
              <a:rPr lang="en-US" sz="1733" b="1" dirty="0">
                <a:solidFill>
                  <a:srgbClr val="E8A020"/>
                </a:solidFill>
                <a:latin typeface="Calibri" pitchFamily="34" charset="0"/>
                <a:ea typeface="Calibri" pitchFamily="34" charset="-122"/>
                <a:cs typeface="Calibri" pitchFamily="34" charset="-120"/>
              </a:rPr>
              <a:t>The Hidden Crisis</a:t>
            </a:r>
            <a:endParaRPr lang="en-US" sz="1733" dirty="0">
              <a:solidFill>
                <a:prstClr val="black"/>
              </a:solidFill>
              <a:latin typeface="Calibri" panose="020F0502020204030204"/>
            </a:endParaRPr>
          </a:p>
        </p:txBody>
      </p:sp>
      <p:sp>
        <p:nvSpPr>
          <p:cNvPr id="26" name="Text 24"/>
          <p:cNvSpPr/>
          <p:nvPr/>
        </p:nvSpPr>
        <p:spPr>
          <a:xfrm>
            <a:off x="7534656" y="2072640"/>
            <a:ext cx="4194048" cy="1755648"/>
          </a:xfrm>
          <a:prstGeom prst="rect">
            <a:avLst/>
          </a:prstGeom>
          <a:noFill/>
          <a:ln/>
        </p:spPr>
        <p:txBody>
          <a:bodyPr wrap="square" lIns="0" tIns="0" rIns="0" bIns="0" rtlCol="0" anchor="ctr"/>
          <a:lstStyle/>
          <a:p>
            <a:pPr defTabSz="1219170"/>
            <a:r>
              <a:rPr lang="en-US" sz="1467" b="1" dirty="0">
                <a:solidFill>
                  <a:srgbClr val="FFFFFF"/>
                </a:solidFill>
                <a:latin typeface="Calibri" pitchFamily="34" charset="0"/>
                <a:ea typeface="Calibri" pitchFamily="34" charset="-122"/>
                <a:cs typeface="Calibri" pitchFamily="34" charset="-120"/>
              </a:rPr>
              <a:t>Annual-average analysis</a:t>
            </a:r>
            <a:endParaRPr lang="en-US" sz="1467" dirty="0">
              <a:solidFill>
                <a:prstClr val="black"/>
              </a:solidFill>
              <a:latin typeface="Calibri" panose="020F0502020204030204"/>
            </a:endParaRPr>
          </a:p>
          <a:p>
            <a:pPr defTabSz="1219170"/>
            <a:r>
              <a:rPr lang="en-US" sz="1467" dirty="0">
                <a:solidFill>
                  <a:srgbClr val="D6E8F2"/>
                </a:solidFill>
                <a:latin typeface="Calibri" pitchFamily="34" charset="0"/>
                <a:ea typeface="Calibri" pitchFamily="34" charset="-122"/>
                <a:cs typeface="Calibri" pitchFamily="34" charset="-120"/>
              </a:rPr>
              <a:t>λ_avg ≈ 30 req/hr  →  ρ = 26%</a:t>
            </a:r>
            <a:endParaRPr lang="en-US" sz="1467" dirty="0">
              <a:solidFill>
                <a:prstClr val="black"/>
              </a:solidFill>
              <a:latin typeface="Calibri" panose="020F0502020204030204"/>
            </a:endParaRPr>
          </a:p>
          <a:p>
            <a:pPr defTabSz="1219170"/>
            <a:r>
              <a:rPr lang="en-US" sz="1467" dirty="0">
                <a:solidFill>
                  <a:srgbClr val="D6E8F2"/>
                </a:solidFill>
                <a:latin typeface="Calibri" pitchFamily="34" charset="0"/>
                <a:ea typeface="Calibri" pitchFamily="34" charset="-122"/>
                <a:cs typeface="Calibri" pitchFamily="34" charset="-120"/>
              </a:rPr>
              <a:t>"System appears fine"</a:t>
            </a:r>
            <a:endParaRPr lang="en-US" sz="1467" dirty="0">
              <a:solidFill>
                <a:prstClr val="black"/>
              </a:solidFill>
              <a:latin typeface="Calibri" panose="020F0502020204030204"/>
            </a:endParaRPr>
          </a:p>
          <a:p>
            <a:pPr defTabSz="1219170"/>
            <a:r>
              <a:rPr lang="en-US" sz="1467" dirty="0">
                <a:solidFill>
                  <a:srgbClr val="FFFFFF"/>
                </a:solidFill>
                <a:latin typeface="Calibri" pitchFamily="34" charset="0"/>
                <a:ea typeface="Calibri" pitchFamily="34" charset="-122"/>
                <a:cs typeface="Calibri" pitchFamily="34" charset="-120"/>
              </a:rPr>
              <a:t>
</a:t>
            </a:r>
            <a:endParaRPr lang="en-US" sz="1467" dirty="0">
              <a:solidFill>
                <a:prstClr val="black"/>
              </a:solidFill>
              <a:latin typeface="Calibri" panose="020F0502020204030204"/>
            </a:endParaRPr>
          </a:p>
          <a:p>
            <a:pPr defTabSz="1219170"/>
            <a:r>
              <a:rPr lang="en-US" sz="1467" b="1" dirty="0">
                <a:solidFill>
                  <a:srgbClr val="FFFFFF"/>
                </a:solidFill>
                <a:latin typeface="Calibri" pitchFamily="34" charset="0"/>
                <a:ea typeface="Calibri" pitchFamily="34" charset="-122"/>
                <a:cs typeface="Calibri" pitchFamily="34" charset="-120"/>
              </a:rPr>
              <a:t>Peak-hour analysis (ITU-T E.501)</a:t>
            </a:r>
            <a:endParaRPr lang="en-US" sz="1467" dirty="0">
              <a:solidFill>
                <a:prstClr val="black"/>
              </a:solidFill>
              <a:latin typeface="Calibri" panose="020F0502020204030204"/>
            </a:endParaRPr>
          </a:p>
          <a:p>
            <a:pPr defTabSz="1219170"/>
            <a:r>
              <a:rPr lang="en-US" sz="1467" dirty="0">
                <a:solidFill>
                  <a:srgbClr val="C0392B"/>
                </a:solidFill>
                <a:latin typeface="Calibri" pitchFamily="34" charset="0"/>
                <a:ea typeface="Calibri" pitchFamily="34" charset="-122"/>
                <a:cs typeface="Calibri" pitchFamily="34" charset="-120"/>
              </a:rPr>
              <a:t>λ_peak = 109 req/hr  →  ρ = 94%</a:t>
            </a:r>
            <a:endParaRPr lang="en-US" sz="1467" dirty="0">
              <a:solidFill>
                <a:prstClr val="black"/>
              </a:solidFill>
              <a:latin typeface="Calibri" panose="020F0502020204030204"/>
            </a:endParaRPr>
          </a:p>
          <a:p>
            <a:pPr defTabSz="1219170"/>
            <a:r>
              <a:rPr lang="en-US" sz="1467" dirty="0">
                <a:solidFill>
                  <a:srgbClr val="C0392B"/>
                </a:solidFill>
                <a:latin typeface="Calibri" pitchFamily="34" charset="0"/>
                <a:ea typeface="Calibri" pitchFamily="34" charset="-122"/>
                <a:cs typeface="Calibri" pitchFamily="34" charset="-120"/>
              </a:rPr>
              <a:t>"ACTIVE SLA BREACH"</a:t>
            </a:r>
            <a:endParaRPr lang="en-US" sz="1467" dirty="0">
              <a:solidFill>
                <a:prstClr val="black"/>
              </a:solidFill>
              <a:latin typeface="Calibri" panose="020F0502020204030204"/>
            </a:endParaRPr>
          </a:p>
        </p:txBody>
      </p:sp>
      <p:sp>
        <p:nvSpPr>
          <p:cNvPr id="27" name="Shape 25"/>
          <p:cNvSpPr/>
          <p:nvPr/>
        </p:nvSpPr>
        <p:spPr>
          <a:xfrm>
            <a:off x="7437120" y="4120896"/>
            <a:ext cx="4389120" cy="999744"/>
          </a:xfrm>
          <a:prstGeom prst="rect">
            <a:avLst/>
          </a:prstGeom>
          <a:solidFill>
            <a:srgbClr val="C0392B">
              <a:alpha val="82000"/>
            </a:srgbClr>
          </a:solidFill>
          <a:ln/>
          <a:effectLst>
            <a:outerShdw blurRad="63500" dist="25400" dir="8100000" algn="bl" rotWithShape="0">
              <a:srgbClr val="000000">
                <a:alpha val="16000"/>
              </a:srgbClr>
            </a:outerShdw>
          </a:effectLst>
        </p:spPr>
      </p:sp>
      <p:sp>
        <p:nvSpPr>
          <p:cNvPr id="28" name="Text 26"/>
          <p:cNvSpPr/>
          <p:nvPr/>
        </p:nvSpPr>
        <p:spPr>
          <a:xfrm>
            <a:off x="7534656" y="4194048"/>
            <a:ext cx="4194048" cy="877824"/>
          </a:xfrm>
          <a:prstGeom prst="rect">
            <a:avLst/>
          </a:prstGeom>
          <a:noFill/>
          <a:ln/>
        </p:spPr>
        <p:txBody>
          <a:bodyPr wrap="square" lIns="0" tIns="0" rIns="0" bIns="0" rtlCol="0" anchor="ctr"/>
          <a:lstStyle/>
          <a:p>
            <a:pPr defTabSz="1219170"/>
            <a:r>
              <a:rPr lang="en-US" sz="1400" dirty="0">
                <a:solidFill>
                  <a:srgbClr val="FFFFFF"/>
                </a:solidFill>
                <a:latin typeface="Calibri" pitchFamily="34" charset="0"/>
                <a:ea typeface="Calibri" pitchFamily="34" charset="-122"/>
                <a:cs typeface="Calibri" pitchFamily="34" charset="-120"/>
              </a:rPr>
              <a:t>The 15% ITU-T E.501 Peak-Hour</a:t>
            </a:r>
            <a:endParaRPr lang="en-US" sz="1400" dirty="0">
              <a:solidFill>
                <a:prstClr val="black"/>
              </a:solidFill>
              <a:latin typeface="Calibri" panose="020F0502020204030204"/>
            </a:endParaRPr>
          </a:p>
          <a:p>
            <a:pPr defTabSz="1219170"/>
            <a:r>
              <a:rPr lang="en-US" sz="1400" dirty="0">
                <a:solidFill>
                  <a:srgbClr val="FFFFFF"/>
                </a:solidFill>
                <a:latin typeface="Calibri" pitchFamily="34" charset="0"/>
                <a:ea typeface="Calibri" pitchFamily="34" charset="-122"/>
                <a:cs typeface="Calibri" pitchFamily="34" charset="-120"/>
              </a:rPr>
              <a:t>Concentration Standard is mandatory</a:t>
            </a:r>
            <a:endParaRPr lang="en-US" sz="1400" dirty="0">
              <a:solidFill>
                <a:prstClr val="black"/>
              </a:solidFill>
              <a:latin typeface="Calibri" panose="020F0502020204030204"/>
            </a:endParaRPr>
          </a:p>
          <a:p>
            <a:pPr defTabSz="1219170"/>
            <a:r>
              <a:rPr lang="en-US" sz="1400" dirty="0">
                <a:solidFill>
                  <a:srgbClr val="FFFFFF"/>
                </a:solidFill>
                <a:latin typeface="Calibri" pitchFamily="34" charset="0"/>
                <a:ea typeface="Calibri" pitchFamily="34" charset="-122"/>
                <a:cs typeface="Calibri" pitchFamily="34" charset="-120"/>
              </a:rPr>
              <a:t>for accurate capacity governance.</a:t>
            </a:r>
            <a:endParaRPr lang="en-US" sz="1400" dirty="0">
              <a:solidFill>
                <a:prstClr val="black"/>
              </a:solidFill>
              <a:latin typeface="Calibri" panose="020F0502020204030204"/>
            </a:endParaRPr>
          </a:p>
        </p:txBody>
      </p:sp>
      <p:sp>
        <p:nvSpPr>
          <p:cNvPr id="29" name="Shape 27"/>
          <p:cNvSpPr/>
          <p:nvPr/>
        </p:nvSpPr>
        <p:spPr>
          <a:xfrm>
            <a:off x="365760" y="5388864"/>
            <a:ext cx="11460480" cy="707136"/>
          </a:xfrm>
          <a:prstGeom prst="rect">
            <a:avLst/>
          </a:prstGeom>
          <a:solidFill>
            <a:srgbClr val="1C7293">
              <a:alpha val="80000"/>
            </a:srgbClr>
          </a:solidFill>
          <a:ln/>
          <a:effectLst>
            <a:outerShdw blurRad="63500" dist="25400" dir="8100000" algn="bl" rotWithShape="0">
              <a:srgbClr val="000000">
                <a:alpha val="16000"/>
              </a:srgbClr>
            </a:outerShdw>
          </a:effectLst>
        </p:spPr>
      </p:sp>
      <p:sp>
        <p:nvSpPr>
          <p:cNvPr id="30" name="Text 28"/>
          <p:cNvSpPr/>
          <p:nvPr/>
        </p:nvSpPr>
        <p:spPr>
          <a:xfrm>
            <a:off x="548640" y="5413248"/>
            <a:ext cx="11094720" cy="658368"/>
          </a:xfrm>
          <a:prstGeom prst="rect">
            <a:avLst/>
          </a:prstGeom>
          <a:noFill/>
          <a:ln/>
        </p:spPr>
        <p:txBody>
          <a:bodyPr wrap="square" rtlCol="0" anchor="ctr"/>
          <a:lstStyle/>
          <a:p>
            <a:pPr defTabSz="1219170"/>
            <a:r>
              <a:rPr lang="en-US" sz="1467" i="1" dirty="0">
                <a:solidFill>
                  <a:srgbClr val="FFFFFF"/>
                </a:solidFill>
                <a:latin typeface="Calibri" pitchFamily="34" charset="0"/>
                <a:ea typeface="Calibri" pitchFamily="34" charset="-122"/>
                <a:cs typeface="Calibri" pitchFamily="34" charset="-120"/>
              </a:rPr>
              <a:t>Key question: At what λ_peak does a digital qualification verification system transition from SLA-compliant service to systematic queuing delay and breach?</a:t>
            </a:r>
            <a:endParaRPr lang="en-US" sz="1467" dirty="0">
              <a:solidFill>
                <a:prstClr val="black"/>
              </a:solidFill>
              <a:latin typeface="Calibri" panose="020F0502020204030204"/>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0F6FB"/>
        </a:solidFill>
        <a:effectLst/>
      </p:bgPr>
    </p:bg>
    <p:spTree>
      <p:nvGrpSpPr>
        <p:cNvPr id="1" name=""/>
        <p:cNvGrpSpPr/>
        <p:nvPr/>
      </p:nvGrpSpPr>
      <p:grpSpPr>
        <a:xfrm>
          <a:off x="0" y="0"/>
          <a:ext cx="0" cy="0"/>
          <a:chOff x="0" y="0"/>
          <a:chExt cx="0" cy="0"/>
        </a:xfrm>
      </p:grpSpPr>
      <p:sp>
        <p:nvSpPr>
          <p:cNvPr id="2" name="Shape 0"/>
          <p:cNvSpPr/>
          <p:nvPr/>
        </p:nvSpPr>
        <p:spPr>
          <a:xfrm>
            <a:off x="0" y="0"/>
            <a:ext cx="12192000" cy="1316736"/>
          </a:xfrm>
          <a:prstGeom prst="rect">
            <a:avLst/>
          </a:prstGeom>
          <a:solidFill>
            <a:srgbClr val="065A82"/>
          </a:solidFill>
          <a:ln/>
        </p:spPr>
      </p:sp>
      <p:sp>
        <p:nvSpPr>
          <p:cNvPr id="3" name="Text 1"/>
          <p:cNvSpPr/>
          <p:nvPr/>
        </p:nvSpPr>
        <p:spPr>
          <a:xfrm>
            <a:off x="512064" y="97536"/>
            <a:ext cx="11167872" cy="755904"/>
          </a:xfrm>
          <a:prstGeom prst="rect">
            <a:avLst/>
          </a:prstGeom>
          <a:noFill/>
          <a:ln/>
        </p:spPr>
        <p:txBody>
          <a:bodyPr wrap="square" lIns="0" tIns="0" rIns="0" bIns="0" rtlCol="0" anchor="ctr"/>
          <a:lstStyle/>
          <a:p>
            <a:pPr defTabSz="1219170"/>
            <a:r>
              <a:rPr lang="en-US" sz="3200" b="1" dirty="0">
                <a:solidFill>
                  <a:srgbClr val="FFFFFF"/>
                </a:solidFill>
                <a:latin typeface="Calibri" pitchFamily="34" charset="0"/>
                <a:ea typeface="Calibri" pitchFamily="34" charset="-122"/>
                <a:cs typeface="Calibri" pitchFamily="34" charset="-120"/>
              </a:rPr>
              <a:t>Research Objectives</a:t>
            </a:r>
            <a:endParaRPr lang="en-US" sz="3200" dirty="0">
              <a:solidFill>
                <a:prstClr val="black"/>
              </a:solidFill>
              <a:latin typeface="Calibri" panose="020F0502020204030204"/>
            </a:endParaRPr>
          </a:p>
        </p:txBody>
      </p:sp>
      <p:sp>
        <p:nvSpPr>
          <p:cNvPr id="4" name="Text 2"/>
          <p:cNvSpPr/>
          <p:nvPr/>
        </p:nvSpPr>
        <p:spPr>
          <a:xfrm>
            <a:off x="512064" y="877824"/>
            <a:ext cx="11167872" cy="365760"/>
          </a:xfrm>
          <a:prstGeom prst="rect">
            <a:avLst/>
          </a:prstGeom>
          <a:noFill/>
          <a:ln/>
        </p:spPr>
        <p:txBody>
          <a:bodyPr wrap="square" lIns="0" tIns="0" rIns="0" bIns="0" rtlCol="0" anchor="ctr"/>
          <a:lstStyle/>
          <a:p>
            <a:pPr defTabSz="1219170"/>
            <a:r>
              <a:rPr lang="en-US" sz="1600" dirty="0">
                <a:solidFill>
                  <a:srgbClr val="0EB1D2"/>
                </a:solidFill>
                <a:latin typeface="Calibri" pitchFamily="34" charset="0"/>
                <a:ea typeface="Calibri" pitchFamily="34" charset="-122"/>
                <a:cs typeface="Calibri" pitchFamily="34" charset="-120"/>
              </a:rPr>
              <a:t>Three specific, measurable, operationally distinct aims</a:t>
            </a:r>
            <a:endParaRPr lang="en-US" sz="1600" dirty="0">
              <a:solidFill>
                <a:prstClr val="black"/>
              </a:solidFill>
              <a:latin typeface="Calibri" panose="020F0502020204030204"/>
            </a:endParaRPr>
          </a:p>
        </p:txBody>
      </p:sp>
      <p:sp>
        <p:nvSpPr>
          <p:cNvPr id="5" name="Shape 3"/>
          <p:cNvSpPr/>
          <p:nvPr/>
        </p:nvSpPr>
        <p:spPr>
          <a:xfrm>
            <a:off x="0" y="6498336"/>
            <a:ext cx="12192000" cy="359664"/>
          </a:xfrm>
          <a:prstGeom prst="rect">
            <a:avLst/>
          </a:prstGeom>
          <a:solidFill>
            <a:srgbClr val="21295C"/>
          </a:solidFill>
          <a:ln/>
        </p:spPr>
      </p:sp>
      <p:sp>
        <p:nvSpPr>
          <p:cNvPr id="6" name="Text 4"/>
          <p:cNvSpPr/>
          <p:nvPr/>
        </p:nvSpPr>
        <p:spPr>
          <a:xfrm>
            <a:off x="365760" y="6498336"/>
            <a:ext cx="11460480" cy="359664"/>
          </a:xfrm>
          <a:prstGeom prst="rect">
            <a:avLst/>
          </a:prstGeom>
          <a:noFill/>
          <a:ln/>
        </p:spPr>
        <p:txBody>
          <a:bodyPr wrap="square" rtlCol="0" anchor="ctr"/>
          <a:lstStyle/>
          <a:p>
            <a:pPr defTabSz="1219170"/>
            <a:r>
              <a:rPr lang="en-US" sz="1133" dirty="0">
                <a:solidFill>
                  <a:srgbClr val="6B8394"/>
                </a:solidFill>
                <a:latin typeface="Calibri" pitchFamily="34" charset="0"/>
                <a:ea typeface="Calibri" pitchFamily="34" charset="-122"/>
                <a:cs typeface="Calibri" pitchFamily="34" charset="-120"/>
              </a:rPr>
              <a:t>Saina P. Kipkosgei  |  Sensei Institute of Technology  |  PhD Candidate, Catholic University of Eastern Africa</a:t>
            </a:r>
            <a:endParaRPr lang="en-US" sz="1133" dirty="0">
              <a:solidFill>
                <a:prstClr val="black"/>
              </a:solidFill>
              <a:latin typeface="Calibri" panose="020F0502020204030204"/>
            </a:endParaRPr>
          </a:p>
        </p:txBody>
      </p:sp>
      <p:sp>
        <p:nvSpPr>
          <p:cNvPr id="7" name="Shape 5"/>
          <p:cNvSpPr/>
          <p:nvPr/>
        </p:nvSpPr>
        <p:spPr>
          <a:xfrm>
            <a:off x="365760" y="1560576"/>
            <a:ext cx="11460480" cy="1487424"/>
          </a:xfrm>
          <a:prstGeom prst="rect">
            <a:avLst/>
          </a:prstGeom>
          <a:solidFill>
            <a:srgbClr val="FFFFFF"/>
          </a:solidFill>
          <a:ln/>
          <a:effectLst>
            <a:outerShdw blurRad="63500" dist="25400" dir="8100000" algn="bl" rotWithShape="0">
              <a:srgbClr val="000000">
                <a:alpha val="16000"/>
              </a:srgbClr>
            </a:outerShdw>
          </a:effectLst>
        </p:spPr>
      </p:sp>
      <p:sp>
        <p:nvSpPr>
          <p:cNvPr id="8" name="Shape 6"/>
          <p:cNvSpPr/>
          <p:nvPr/>
        </p:nvSpPr>
        <p:spPr>
          <a:xfrm>
            <a:off x="365760" y="1560576"/>
            <a:ext cx="950976" cy="1487424"/>
          </a:xfrm>
          <a:prstGeom prst="rect">
            <a:avLst/>
          </a:prstGeom>
          <a:solidFill>
            <a:srgbClr val="1C7293"/>
          </a:solidFill>
          <a:ln/>
        </p:spPr>
      </p:sp>
      <p:sp>
        <p:nvSpPr>
          <p:cNvPr id="9" name="Text 7"/>
          <p:cNvSpPr/>
          <p:nvPr/>
        </p:nvSpPr>
        <p:spPr>
          <a:xfrm>
            <a:off x="365760" y="1975104"/>
            <a:ext cx="950976" cy="658368"/>
          </a:xfrm>
          <a:prstGeom prst="rect">
            <a:avLst/>
          </a:prstGeom>
          <a:noFill/>
          <a:ln/>
        </p:spPr>
        <p:txBody>
          <a:bodyPr wrap="square" lIns="0" tIns="0" rIns="0" bIns="0" rtlCol="0" anchor="ctr"/>
          <a:lstStyle/>
          <a:p>
            <a:pPr algn="ctr" defTabSz="1219170"/>
            <a:r>
              <a:rPr lang="en-US" sz="2933" b="1" dirty="0">
                <a:solidFill>
                  <a:srgbClr val="FFFFFF"/>
                </a:solidFill>
                <a:latin typeface="Calibri" pitchFamily="34" charset="0"/>
                <a:ea typeface="Calibri" pitchFamily="34" charset="-122"/>
                <a:cs typeface="Calibri" pitchFamily="34" charset="-120"/>
              </a:rPr>
              <a:t>1</a:t>
            </a:r>
            <a:endParaRPr lang="en-US" sz="2933" dirty="0">
              <a:solidFill>
                <a:prstClr val="black"/>
              </a:solidFill>
              <a:latin typeface="Calibri" panose="020F0502020204030204"/>
            </a:endParaRPr>
          </a:p>
        </p:txBody>
      </p:sp>
      <p:sp>
        <p:nvSpPr>
          <p:cNvPr id="10" name="Text 8"/>
          <p:cNvSpPr/>
          <p:nvPr/>
        </p:nvSpPr>
        <p:spPr>
          <a:xfrm>
            <a:off x="1463040" y="1682496"/>
            <a:ext cx="10119360" cy="438912"/>
          </a:xfrm>
          <a:prstGeom prst="rect">
            <a:avLst/>
          </a:prstGeom>
          <a:noFill/>
          <a:ln/>
        </p:spPr>
        <p:txBody>
          <a:bodyPr wrap="square" lIns="0" tIns="0" rIns="0" bIns="0" rtlCol="0" anchor="ctr"/>
          <a:lstStyle/>
          <a:p>
            <a:pPr defTabSz="1219170"/>
            <a:r>
              <a:rPr lang="en-US" b="1" dirty="0">
                <a:solidFill>
                  <a:srgbClr val="065A82"/>
                </a:solidFill>
                <a:latin typeface="Calibri" pitchFamily="34" charset="0"/>
                <a:ea typeface="Calibri" pitchFamily="34" charset="-122"/>
                <a:cs typeface="Calibri" pitchFamily="34" charset="-120"/>
              </a:rPr>
              <a:t>Calibrate &amp; Validate</a:t>
            </a:r>
            <a:endParaRPr lang="en-US" dirty="0">
              <a:solidFill>
                <a:prstClr val="black"/>
              </a:solidFill>
              <a:latin typeface="Calibri" panose="020F0502020204030204"/>
            </a:endParaRPr>
          </a:p>
        </p:txBody>
      </p:sp>
      <p:sp>
        <p:nvSpPr>
          <p:cNvPr id="11" name="Text 9"/>
          <p:cNvSpPr/>
          <p:nvPr/>
        </p:nvSpPr>
        <p:spPr>
          <a:xfrm>
            <a:off x="1463040" y="2170176"/>
            <a:ext cx="10119360" cy="780288"/>
          </a:xfrm>
          <a:prstGeom prst="rect">
            <a:avLst/>
          </a:prstGeom>
          <a:noFill/>
          <a:ln/>
        </p:spPr>
        <p:txBody>
          <a:bodyPr wrap="square" lIns="0" tIns="0" rIns="0" bIns="0" rtlCol="0" anchor="ctr"/>
          <a:lstStyle/>
          <a:p>
            <a:pPr defTabSz="1219170"/>
            <a:r>
              <a:rPr lang="en-US" sz="1467" dirty="0">
                <a:solidFill>
                  <a:srgbClr val="3D5166"/>
                </a:solidFill>
                <a:latin typeface="Calibri" pitchFamily="34" charset="0"/>
                <a:ea typeface="Calibri" pitchFamily="34" charset="-122"/>
                <a:cs typeface="Calibri" pitchFamily="34" charset="-120"/>
              </a:rPr>
              <a:t>Calibrate an M/M/s queueing model using ITU-T E.501 peak-hour arrival rates from KNQA platform logs (2020–2024). Formally verify Poisson arrivals, exponential service times, independence, and stationarity through chi-squared, KS, Ljung-Box, and KPSS tests.</a:t>
            </a:r>
            <a:endParaRPr lang="en-US" sz="1467" dirty="0">
              <a:solidFill>
                <a:prstClr val="black"/>
              </a:solidFill>
              <a:latin typeface="Calibri" panose="020F0502020204030204"/>
            </a:endParaRPr>
          </a:p>
        </p:txBody>
      </p:sp>
      <p:sp>
        <p:nvSpPr>
          <p:cNvPr id="12" name="Shape 10"/>
          <p:cNvSpPr/>
          <p:nvPr/>
        </p:nvSpPr>
        <p:spPr>
          <a:xfrm>
            <a:off x="365760" y="3194304"/>
            <a:ext cx="11460480" cy="1487424"/>
          </a:xfrm>
          <a:prstGeom prst="rect">
            <a:avLst/>
          </a:prstGeom>
          <a:solidFill>
            <a:srgbClr val="FFFFFF"/>
          </a:solidFill>
          <a:ln/>
          <a:effectLst>
            <a:outerShdw blurRad="63500" dist="25400" dir="8100000" algn="bl" rotWithShape="0">
              <a:srgbClr val="000000">
                <a:alpha val="16000"/>
              </a:srgbClr>
            </a:outerShdw>
          </a:effectLst>
        </p:spPr>
      </p:sp>
      <p:sp>
        <p:nvSpPr>
          <p:cNvPr id="13" name="Shape 11"/>
          <p:cNvSpPr/>
          <p:nvPr/>
        </p:nvSpPr>
        <p:spPr>
          <a:xfrm>
            <a:off x="365760" y="3194304"/>
            <a:ext cx="950976" cy="1487424"/>
          </a:xfrm>
          <a:prstGeom prst="rect">
            <a:avLst/>
          </a:prstGeom>
          <a:solidFill>
            <a:srgbClr val="065A82"/>
          </a:solidFill>
          <a:ln/>
        </p:spPr>
      </p:sp>
      <p:sp>
        <p:nvSpPr>
          <p:cNvPr id="14" name="Text 12"/>
          <p:cNvSpPr/>
          <p:nvPr/>
        </p:nvSpPr>
        <p:spPr>
          <a:xfrm>
            <a:off x="365760" y="3608832"/>
            <a:ext cx="950976" cy="658368"/>
          </a:xfrm>
          <a:prstGeom prst="rect">
            <a:avLst/>
          </a:prstGeom>
          <a:noFill/>
          <a:ln/>
        </p:spPr>
        <p:txBody>
          <a:bodyPr wrap="square" lIns="0" tIns="0" rIns="0" bIns="0" rtlCol="0" anchor="ctr"/>
          <a:lstStyle/>
          <a:p>
            <a:pPr algn="ctr" defTabSz="1219170"/>
            <a:r>
              <a:rPr lang="en-US" sz="2933" b="1" dirty="0">
                <a:solidFill>
                  <a:srgbClr val="FFFFFF"/>
                </a:solidFill>
                <a:latin typeface="Calibri" pitchFamily="34" charset="0"/>
                <a:ea typeface="Calibri" pitchFamily="34" charset="-122"/>
                <a:cs typeface="Calibri" pitchFamily="34" charset="-120"/>
              </a:rPr>
              <a:t>2</a:t>
            </a:r>
            <a:endParaRPr lang="en-US" sz="2933" dirty="0">
              <a:solidFill>
                <a:prstClr val="black"/>
              </a:solidFill>
              <a:latin typeface="Calibri" panose="020F0502020204030204"/>
            </a:endParaRPr>
          </a:p>
        </p:txBody>
      </p:sp>
      <p:sp>
        <p:nvSpPr>
          <p:cNvPr id="15" name="Text 13"/>
          <p:cNvSpPr/>
          <p:nvPr/>
        </p:nvSpPr>
        <p:spPr>
          <a:xfrm>
            <a:off x="1463040" y="3316224"/>
            <a:ext cx="10119360" cy="438912"/>
          </a:xfrm>
          <a:prstGeom prst="rect">
            <a:avLst/>
          </a:prstGeom>
          <a:noFill/>
          <a:ln/>
        </p:spPr>
        <p:txBody>
          <a:bodyPr wrap="square" lIns="0" tIns="0" rIns="0" bIns="0" rtlCol="0" anchor="ctr"/>
          <a:lstStyle/>
          <a:p>
            <a:pPr defTabSz="1219170"/>
            <a:r>
              <a:rPr lang="en-US" b="1" dirty="0">
                <a:solidFill>
                  <a:srgbClr val="065A82"/>
                </a:solidFill>
                <a:latin typeface="Calibri" pitchFamily="34" charset="0"/>
                <a:ea typeface="Calibri" pitchFamily="34" charset="-122"/>
                <a:cs typeface="Calibri" pitchFamily="34" charset="-120"/>
              </a:rPr>
              <a:t>Derive Erlang C Metrics</a:t>
            </a:r>
            <a:endParaRPr lang="en-US" dirty="0">
              <a:solidFill>
                <a:prstClr val="black"/>
              </a:solidFill>
              <a:latin typeface="Calibri" panose="020F0502020204030204"/>
            </a:endParaRPr>
          </a:p>
        </p:txBody>
      </p:sp>
      <p:sp>
        <p:nvSpPr>
          <p:cNvPr id="16" name="Text 14"/>
          <p:cNvSpPr/>
          <p:nvPr/>
        </p:nvSpPr>
        <p:spPr>
          <a:xfrm>
            <a:off x="1463040" y="3803904"/>
            <a:ext cx="10119360" cy="780288"/>
          </a:xfrm>
          <a:prstGeom prst="rect">
            <a:avLst/>
          </a:prstGeom>
          <a:noFill/>
          <a:ln/>
        </p:spPr>
        <p:txBody>
          <a:bodyPr wrap="square" lIns="0" tIns="0" rIns="0" bIns="0" rtlCol="0" anchor="ctr"/>
          <a:lstStyle/>
          <a:p>
            <a:pPr defTabSz="1219170"/>
            <a:r>
              <a:rPr lang="en-US" sz="1467" dirty="0">
                <a:solidFill>
                  <a:srgbClr val="3D5166"/>
                </a:solidFill>
                <a:latin typeface="Calibri" pitchFamily="34" charset="0"/>
                <a:ea typeface="Calibri" pitchFamily="34" charset="-122"/>
                <a:cs typeface="Calibri" pitchFamily="34" charset="-120"/>
              </a:rPr>
              <a:t>Analytically derive all performance metrics for current (s = 2) and alternative server configurations. Quantify the current SLA breach. Identify congestion tipping points through sensitivity analysis across λ_peak ∈ [50, 266] req/hr.</a:t>
            </a:r>
            <a:endParaRPr lang="en-US" sz="1467" dirty="0">
              <a:solidFill>
                <a:prstClr val="black"/>
              </a:solidFill>
              <a:latin typeface="Calibri" panose="020F0502020204030204"/>
            </a:endParaRPr>
          </a:p>
        </p:txBody>
      </p:sp>
      <p:sp>
        <p:nvSpPr>
          <p:cNvPr id="17" name="Shape 15"/>
          <p:cNvSpPr/>
          <p:nvPr/>
        </p:nvSpPr>
        <p:spPr>
          <a:xfrm>
            <a:off x="365760" y="4828032"/>
            <a:ext cx="11460480" cy="1487424"/>
          </a:xfrm>
          <a:prstGeom prst="rect">
            <a:avLst/>
          </a:prstGeom>
          <a:solidFill>
            <a:srgbClr val="FFFFFF"/>
          </a:solidFill>
          <a:ln/>
          <a:effectLst>
            <a:outerShdw blurRad="63500" dist="25400" dir="8100000" algn="bl" rotWithShape="0">
              <a:srgbClr val="000000">
                <a:alpha val="16000"/>
              </a:srgbClr>
            </a:outerShdw>
          </a:effectLst>
        </p:spPr>
      </p:sp>
      <p:sp>
        <p:nvSpPr>
          <p:cNvPr id="18" name="Shape 16"/>
          <p:cNvSpPr/>
          <p:nvPr/>
        </p:nvSpPr>
        <p:spPr>
          <a:xfrm>
            <a:off x="365760" y="4828032"/>
            <a:ext cx="950976" cy="1487424"/>
          </a:xfrm>
          <a:prstGeom prst="rect">
            <a:avLst/>
          </a:prstGeom>
          <a:solidFill>
            <a:srgbClr val="E8A020"/>
          </a:solidFill>
          <a:ln/>
        </p:spPr>
      </p:sp>
      <p:sp>
        <p:nvSpPr>
          <p:cNvPr id="19" name="Text 17"/>
          <p:cNvSpPr/>
          <p:nvPr/>
        </p:nvSpPr>
        <p:spPr>
          <a:xfrm>
            <a:off x="365760" y="5242560"/>
            <a:ext cx="950976" cy="658368"/>
          </a:xfrm>
          <a:prstGeom prst="rect">
            <a:avLst/>
          </a:prstGeom>
          <a:noFill/>
          <a:ln/>
        </p:spPr>
        <p:txBody>
          <a:bodyPr wrap="square" lIns="0" tIns="0" rIns="0" bIns="0" rtlCol="0" anchor="ctr"/>
          <a:lstStyle/>
          <a:p>
            <a:pPr algn="ctr" defTabSz="1219170"/>
            <a:r>
              <a:rPr lang="en-US" sz="2933" b="1" dirty="0">
                <a:solidFill>
                  <a:srgbClr val="21295C"/>
                </a:solidFill>
                <a:latin typeface="Calibri" pitchFamily="34" charset="0"/>
                <a:ea typeface="Calibri" pitchFamily="34" charset="-122"/>
                <a:cs typeface="Calibri" pitchFamily="34" charset="-120"/>
              </a:rPr>
              <a:t>3</a:t>
            </a:r>
            <a:endParaRPr lang="en-US" sz="2933" dirty="0">
              <a:solidFill>
                <a:prstClr val="black"/>
              </a:solidFill>
              <a:latin typeface="Calibri" panose="020F0502020204030204"/>
            </a:endParaRPr>
          </a:p>
        </p:txBody>
      </p:sp>
      <p:sp>
        <p:nvSpPr>
          <p:cNvPr id="20" name="Text 18"/>
          <p:cNvSpPr/>
          <p:nvPr/>
        </p:nvSpPr>
        <p:spPr>
          <a:xfrm>
            <a:off x="1463040" y="4949952"/>
            <a:ext cx="10119360" cy="438912"/>
          </a:xfrm>
          <a:prstGeom prst="rect">
            <a:avLst/>
          </a:prstGeom>
          <a:noFill/>
          <a:ln/>
        </p:spPr>
        <p:txBody>
          <a:bodyPr wrap="square" lIns="0" tIns="0" rIns="0" bIns="0" rtlCol="0" anchor="ctr"/>
          <a:lstStyle/>
          <a:p>
            <a:pPr defTabSz="1219170"/>
            <a:r>
              <a:rPr lang="en-US" b="1" dirty="0">
                <a:solidFill>
                  <a:srgbClr val="065A82"/>
                </a:solidFill>
                <a:latin typeface="Calibri" pitchFamily="34" charset="0"/>
                <a:ea typeface="Calibri" pitchFamily="34" charset="-122"/>
                <a:cs typeface="Calibri" pitchFamily="34" charset="-120"/>
              </a:rPr>
              <a:t>Project to 2030</a:t>
            </a:r>
            <a:endParaRPr lang="en-US" dirty="0">
              <a:solidFill>
                <a:prstClr val="black"/>
              </a:solidFill>
              <a:latin typeface="Calibri" panose="020F0502020204030204"/>
            </a:endParaRPr>
          </a:p>
        </p:txBody>
      </p:sp>
      <p:sp>
        <p:nvSpPr>
          <p:cNvPr id="21" name="Text 19"/>
          <p:cNvSpPr/>
          <p:nvPr/>
        </p:nvSpPr>
        <p:spPr>
          <a:xfrm>
            <a:off x="1463040" y="5437632"/>
            <a:ext cx="10119360" cy="780288"/>
          </a:xfrm>
          <a:prstGeom prst="rect">
            <a:avLst/>
          </a:prstGeom>
          <a:noFill/>
          <a:ln/>
        </p:spPr>
        <p:txBody>
          <a:bodyPr wrap="square" lIns="0" tIns="0" rIns="0" bIns="0" rtlCol="0" anchor="ctr"/>
          <a:lstStyle/>
          <a:p>
            <a:pPr defTabSz="1219170"/>
            <a:r>
              <a:rPr lang="en-US" sz="1467" dirty="0">
                <a:solidFill>
                  <a:srgbClr val="3D5166"/>
                </a:solidFill>
                <a:latin typeface="Calibri" pitchFamily="34" charset="0"/>
                <a:ea typeface="Calibri" pitchFamily="34" charset="-122"/>
                <a:cs typeface="Calibri" pitchFamily="34" charset="-120"/>
              </a:rPr>
              <a:t>Generate Monte Carlo server-requirement projections to 2030 (n = 10,000 per year) under three demand growth scenarios. Identify the architectural redesign threshold at which linear M/M/s scaling becomes insufficient.</a:t>
            </a:r>
            <a:endParaRPr lang="en-US" sz="1467" dirty="0">
              <a:solidFill>
                <a:prstClr val="black"/>
              </a:solidFill>
              <a:latin typeface="Calibri" panose="020F0502020204030204"/>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0F6FB"/>
        </a:solidFill>
        <a:effectLst/>
      </p:bgPr>
    </p:bg>
    <p:spTree>
      <p:nvGrpSpPr>
        <p:cNvPr id="1" name=""/>
        <p:cNvGrpSpPr/>
        <p:nvPr/>
      </p:nvGrpSpPr>
      <p:grpSpPr>
        <a:xfrm>
          <a:off x="0" y="0"/>
          <a:ext cx="0" cy="0"/>
          <a:chOff x="0" y="0"/>
          <a:chExt cx="0" cy="0"/>
        </a:xfrm>
      </p:grpSpPr>
      <p:sp>
        <p:nvSpPr>
          <p:cNvPr id="2" name="Shape 0"/>
          <p:cNvSpPr/>
          <p:nvPr/>
        </p:nvSpPr>
        <p:spPr>
          <a:xfrm>
            <a:off x="0" y="0"/>
            <a:ext cx="12192000" cy="1316736"/>
          </a:xfrm>
          <a:prstGeom prst="rect">
            <a:avLst/>
          </a:prstGeom>
          <a:solidFill>
            <a:srgbClr val="065A82"/>
          </a:solidFill>
          <a:ln/>
        </p:spPr>
      </p:sp>
      <p:sp>
        <p:nvSpPr>
          <p:cNvPr id="3" name="Text 1"/>
          <p:cNvSpPr/>
          <p:nvPr/>
        </p:nvSpPr>
        <p:spPr>
          <a:xfrm>
            <a:off x="512064" y="97536"/>
            <a:ext cx="11167872" cy="755904"/>
          </a:xfrm>
          <a:prstGeom prst="rect">
            <a:avLst/>
          </a:prstGeom>
          <a:noFill/>
          <a:ln/>
        </p:spPr>
        <p:txBody>
          <a:bodyPr wrap="square" lIns="0" tIns="0" rIns="0" bIns="0" rtlCol="0" anchor="ctr"/>
          <a:lstStyle/>
          <a:p>
            <a:pPr defTabSz="1219170"/>
            <a:r>
              <a:rPr lang="en-US" sz="3200" b="1" dirty="0">
                <a:solidFill>
                  <a:srgbClr val="FFFFFF"/>
                </a:solidFill>
                <a:latin typeface="Calibri" pitchFamily="34" charset="0"/>
                <a:ea typeface="Calibri" pitchFamily="34" charset="-122"/>
                <a:cs typeface="Calibri" pitchFamily="34" charset="-120"/>
              </a:rPr>
              <a:t>The M/M/s Queueing Model</a:t>
            </a:r>
            <a:endParaRPr lang="en-US" sz="3200" dirty="0">
              <a:solidFill>
                <a:prstClr val="black"/>
              </a:solidFill>
              <a:latin typeface="Calibri" panose="020F0502020204030204"/>
            </a:endParaRPr>
          </a:p>
        </p:txBody>
      </p:sp>
      <p:sp>
        <p:nvSpPr>
          <p:cNvPr id="4" name="Text 2"/>
          <p:cNvSpPr/>
          <p:nvPr/>
        </p:nvSpPr>
        <p:spPr>
          <a:xfrm>
            <a:off x="512064" y="877824"/>
            <a:ext cx="11167872" cy="365760"/>
          </a:xfrm>
          <a:prstGeom prst="rect">
            <a:avLst/>
          </a:prstGeom>
          <a:noFill/>
          <a:ln/>
        </p:spPr>
        <p:txBody>
          <a:bodyPr wrap="square" lIns="0" tIns="0" rIns="0" bIns="0" rtlCol="0" anchor="ctr"/>
          <a:lstStyle/>
          <a:p>
            <a:pPr defTabSz="1219170"/>
            <a:r>
              <a:rPr lang="en-US" sz="1600" dirty="0">
                <a:solidFill>
                  <a:srgbClr val="0EB1D2"/>
                </a:solidFill>
                <a:latin typeface="Calibri" pitchFamily="34" charset="0"/>
                <a:ea typeface="Calibri" pitchFamily="34" charset="-122"/>
                <a:cs typeface="Calibri" pitchFamily="34" charset="-120"/>
              </a:rPr>
              <a:t>Erlang (1909, 1917) — Kendall (1953) — closed-form analytics</a:t>
            </a:r>
            <a:endParaRPr lang="en-US" sz="1600" dirty="0">
              <a:solidFill>
                <a:prstClr val="black"/>
              </a:solidFill>
              <a:latin typeface="Calibri" panose="020F0502020204030204"/>
            </a:endParaRPr>
          </a:p>
        </p:txBody>
      </p:sp>
      <p:sp>
        <p:nvSpPr>
          <p:cNvPr id="5" name="Shape 3"/>
          <p:cNvSpPr/>
          <p:nvPr/>
        </p:nvSpPr>
        <p:spPr>
          <a:xfrm>
            <a:off x="0" y="6498336"/>
            <a:ext cx="12192000" cy="359664"/>
          </a:xfrm>
          <a:prstGeom prst="rect">
            <a:avLst/>
          </a:prstGeom>
          <a:solidFill>
            <a:srgbClr val="21295C"/>
          </a:solidFill>
          <a:ln/>
        </p:spPr>
      </p:sp>
      <p:sp>
        <p:nvSpPr>
          <p:cNvPr id="6" name="Text 4"/>
          <p:cNvSpPr/>
          <p:nvPr/>
        </p:nvSpPr>
        <p:spPr>
          <a:xfrm>
            <a:off x="365760" y="6498336"/>
            <a:ext cx="11460480" cy="359664"/>
          </a:xfrm>
          <a:prstGeom prst="rect">
            <a:avLst/>
          </a:prstGeom>
          <a:noFill/>
          <a:ln/>
        </p:spPr>
        <p:txBody>
          <a:bodyPr wrap="square" rtlCol="0" anchor="ctr"/>
          <a:lstStyle/>
          <a:p>
            <a:pPr defTabSz="1219170"/>
            <a:r>
              <a:rPr lang="en-US" sz="1133" dirty="0">
                <a:solidFill>
                  <a:srgbClr val="6B8394"/>
                </a:solidFill>
                <a:latin typeface="Calibri" pitchFamily="34" charset="0"/>
                <a:ea typeface="Calibri" pitchFamily="34" charset="-122"/>
                <a:cs typeface="Calibri" pitchFamily="34" charset="-120"/>
              </a:rPr>
              <a:t>Saina P. Kipkosgei  |  Sensei Institute of Technology  |  PhD Candidate, Catholic University of Eastern Africa</a:t>
            </a:r>
            <a:endParaRPr lang="en-US" sz="1133" dirty="0">
              <a:solidFill>
                <a:prstClr val="black"/>
              </a:solidFill>
              <a:latin typeface="Calibri" panose="020F0502020204030204"/>
            </a:endParaRPr>
          </a:p>
        </p:txBody>
      </p:sp>
      <p:sp>
        <p:nvSpPr>
          <p:cNvPr id="7" name="Shape 5"/>
          <p:cNvSpPr/>
          <p:nvPr/>
        </p:nvSpPr>
        <p:spPr>
          <a:xfrm>
            <a:off x="365760" y="1438656"/>
            <a:ext cx="11460480" cy="658368"/>
          </a:xfrm>
          <a:prstGeom prst="rect">
            <a:avLst/>
          </a:prstGeom>
          <a:solidFill>
            <a:srgbClr val="065A82"/>
          </a:solidFill>
          <a:ln/>
        </p:spPr>
      </p:sp>
      <p:sp>
        <p:nvSpPr>
          <p:cNvPr id="8" name="Text 6"/>
          <p:cNvSpPr/>
          <p:nvPr/>
        </p:nvSpPr>
        <p:spPr>
          <a:xfrm>
            <a:off x="512064" y="1463040"/>
            <a:ext cx="11167872" cy="609600"/>
          </a:xfrm>
          <a:prstGeom prst="rect">
            <a:avLst/>
          </a:prstGeom>
          <a:noFill/>
          <a:ln/>
        </p:spPr>
        <p:txBody>
          <a:bodyPr wrap="square" rtlCol="0" anchor="ctr"/>
          <a:lstStyle/>
          <a:p>
            <a:pPr defTabSz="1219170"/>
            <a:r>
              <a:rPr lang="en-US" sz="1733" b="1" dirty="0">
                <a:solidFill>
                  <a:srgbClr val="E8A020"/>
                </a:solidFill>
                <a:latin typeface="Courier New" pitchFamily="34" charset="0"/>
                <a:ea typeface="Courier New" pitchFamily="34" charset="-122"/>
                <a:cs typeface="Courier New" pitchFamily="34" charset="-120"/>
              </a:rPr>
              <a:t>STABILITY CONDITION:  ρ = λ / (s · μ) &lt; 1</a:t>
            </a:r>
            <a:endParaRPr lang="en-US" sz="1733" dirty="0">
              <a:solidFill>
                <a:prstClr val="black"/>
              </a:solidFill>
              <a:latin typeface="Calibri" panose="020F0502020204030204"/>
            </a:endParaRPr>
          </a:p>
        </p:txBody>
      </p:sp>
      <p:sp>
        <p:nvSpPr>
          <p:cNvPr id="9" name="Shape 7"/>
          <p:cNvSpPr/>
          <p:nvPr/>
        </p:nvSpPr>
        <p:spPr>
          <a:xfrm>
            <a:off x="365760" y="2194560"/>
            <a:ext cx="11460480" cy="633984"/>
          </a:xfrm>
          <a:prstGeom prst="rect">
            <a:avLst/>
          </a:prstGeom>
          <a:solidFill>
            <a:srgbClr val="1C7293"/>
          </a:solidFill>
          <a:ln/>
        </p:spPr>
      </p:sp>
      <p:sp>
        <p:nvSpPr>
          <p:cNvPr id="10" name="Text 8"/>
          <p:cNvSpPr/>
          <p:nvPr/>
        </p:nvSpPr>
        <p:spPr>
          <a:xfrm>
            <a:off x="512064" y="2218944"/>
            <a:ext cx="11167872" cy="585216"/>
          </a:xfrm>
          <a:prstGeom prst="rect">
            <a:avLst/>
          </a:prstGeom>
          <a:noFill/>
          <a:ln/>
        </p:spPr>
        <p:txBody>
          <a:bodyPr wrap="square" rtlCol="0" anchor="ctr"/>
          <a:lstStyle/>
          <a:p>
            <a:pPr defTabSz="1219170"/>
            <a:r>
              <a:rPr lang="en-US" sz="1667" b="1" dirty="0">
                <a:solidFill>
                  <a:srgbClr val="FFFFFF"/>
                </a:solidFill>
                <a:latin typeface="Courier New" pitchFamily="34" charset="0"/>
                <a:ea typeface="Courier New" pitchFamily="34" charset="-122"/>
                <a:cs typeface="Courier New" pitchFamily="34" charset="-120"/>
              </a:rPr>
              <a:t>ERLANG C:  C(s,a) = [aˢ/s! ÷ (1−ρ)]  ÷  [Σ k=0 to s−1 (aᵏ/k!) + aˢ/s! ÷ (1−ρ)]   where a = λ/μ</a:t>
            </a:r>
            <a:endParaRPr lang="en-US" sz="1667" dirty="0">
              <a:solidFill>
                <a:prstClr val="black"/>
              </a:solidFill>
              <a:latin typeface="Calibri" panose="020F0502020204030204"/>
            </a:endParaRPr>
          </a:p>
        </p:txBody>
      </p:sp>
      <p:sp>
        <p:nvSpPr>
          <p:cNvPr id="11" name="Shape 9"/>
          <p:cNvSpPr/>
          <p:nvPr/>
        </p:nvSpPr>
        <p:spPr>
          <a:xfrm>
            <a:off x="365760" y="3023616"/>
            <a:ext cx="5486400" cy="1219200"/>
          </a:xfrm>
          <a:prstGeom prst="rect">
            <a:avLst/>
          </a:prstGeom>
          <a:solidFill>
            <a:srgbClr val="FFFFFF"/>
          </a:solidFill>
          <a:ln/>
          <a:effectLst>
            <a:outerShdw blurRad="63500" dist="25400" dir="8100000" algn="bl" rotWithShape="0">
              <a:srgbClr val="000000">
                <a:alpha val="16000"/>
              </a:srgbClr>
            </a:outerShdw>
          </a:effectLst>
        </p:spPr>
      </p:sp>
      <p:sp>
        <p:nvSpPr>
          <p:cNvPr id="12" name="Shape 10"/>
          <p:cNvSpPr/>
          <p:nvPr/>
        </p:nvSpPr>
        <p:spPr>
          <a:xfrm>
            <a:off x="365760" y="3023616"/>
            <a:ext cx="85344" cy="1219200"/>
          </a:xfrm>
          <a:prstGeom prst="rect">
            <a:avLst/>
          </a:prstGeom>
          <a:solidFill>
            <a:srgbClr val="0EB1D2"/>
          </a:solidFill>
          <a:ln/>
        </p:spPr>
      </p:sp>
      <p:sp>
        <p:nvSpPr>
          <p:cNvPr id="13" name="Text 11"/>
          <p:cNvSpPr/>
          <p:nvPr/>
        </p:nvSpPr>
        <p:spPr>
          <a:xfrm>
            <a:off x="585216" y="3096768"/>
            <a:ext cx="5120640" cy="463296"/>
          </a:xfrm>
          <a:prstGeom prst="rect">
            <a:avLst/>
          </a:prstGeom>
          <a:noFill/>
          <a:ln/>
        </p:spPr>
        <p:txBody>
          <a:bodyPr wrap="square" lIns="0" tIns="0" rIns="0" bIns="0" rtlCol="0" anchor="ctr"/>
          <a:lstStyle/>
          <a:p>
            <a:pPr defTabSz="1219170"/>
            <a:r>
              <a:rPr lang="en-US" sz="1600" b="1" dirty="0">
                <a:solidFill>
                  <a:srgbClr val="065A82"/>
                </a:solidFill>
                <a:latin typeface="Courier New" pitchFamily="34" charset="0"/>
                <a:ea typeface="Courier New" pitchFamily="34" charset="-122"/>
                <a:cs typeface="Courier New" pitchFamily="34" charset="-120"/>
              </a:rPr>
              <a:t>Wq = C(s,a) / [sμ(1−ρ)]</a:t>
            </a:r>
            <a:endParaRPr lang="en-US" sz="1600" dirty="0">
              <a:solidFill>
                <a:prstClr val="black"/>
              </a:solidFill>
              <a:latin typeface="Calibri" panose="020F0502020204030204"/>
            </a:endParaRPr>
          </a:p>
        </p:txBody>
      </p:sp>
      <p:sp>
        <p:nvSpPr>
          <p:cNvPr id="14" name="Text 12"/>
          <p:cNvSpPr/>
          <p:nvPr/>
        </p:nvSpPr>
        <p:spPr>
          <a:xfrm>
            <a:off x="585216" y="3633216"/>
            <a:ext cx="5120640" cy="487680"/>
          </a:xfrm>
          <a:prstGeom prst="rect">
            <a:avLst/>
          </a:prstGeom>
          <a:noFill/>
          <a:ln/>
        </p:spPr>
        <p:txBody>
          <a:bodyPr wrap="square" lIns="0" tIns="0" rIns="0" bIns="0" rtlCol="0" anchor="ctr"/>
          <a:lstStyle/>
          <a:p>
            <a:pPr defTabSz="1219170"/>
            <a:r>
              <a:rPr lang="en-US" sz="1400" dirty="0">
                <a:solidFill>
                  <a:srgbClr val="3D5166"/>
                </a:solidFill>
                <a:latin typeface="Calibri" pitchFamily="34" charset="0"/>
                <a:ea typeface="Calibri" pitchFamily="34" charset="-122"/>
                <a:cs typeface="Calibri" pitchFamily="34" charset="-120"/>
              </a:rPr>
              <a:t>Mean waiting time in queue</a:t>
            </a:r>
            <a:endParaRPr lang="en-US" sz="1400" dirty="0">
              <a:solidFill>
                <a:prstClr val="black"/>
              </a:solidFill>
              <a:latin typeface="Calibri" panose="020F0502020204030204"/>
            </a:endParaRPr>
          </a:p>
        </p:txBody>
      </p:sp>
      <p:sp>
        <p:nvSpPr>
          <p:cNvPr id="15" name="Shape 13"/>
          <p:cNvSpPr/>
          <p:nvPr/>
        </p:nvSpPr>
        <p:spPr>
          <a:xfrm>
            <a:off x="6278880" y="3023616"/>
            <a:ext cx="5486400" cy="1219200"/>
          </a:xfrm>
          <a:prstGeom prst="rect">
            <a:avLst/>
          </a:prstGeom>
          <a:solidFill>
            <a:srgbClr val="FFFFFF"/>
          </a:solidFill>
          <a:ln/>
          <a:effectLst>
            <a:outerShdw blurRad="63500" dist="25400" dir="8100000" algn="bl" rotWithShape="0">
              <a:srgbClr val="000000">
                <a:alpha val="16000"/>
              </a:srgbClr>
            </a:outerShdw>
          </a:effectLst>
        </p:spPr>
      </p:sp>
      <p:sp>
        <p:nvSpPr>
          <p:cNvPr id="16" name="Shape 14"/>
          <p:cNvSpPr/>
          <p:nvPr/>
        </p:nvSpPr>
        <p:spPr>
          <a:xfrm>
            <a:off x="6278880" y="3023616"/>
            <a:ext cx="85344" cy="1219200"/>
          </a:xfrm>
          <a:prstGeom prst="rect">
            <a:avLst/>
          </a:prstGeom>
          <a:solidFill>
            <a:srgbClr val="0EB1D2"/>
          </a:solidFill>
          <a:ln/>
        </p:spPr>
      </p:sp>
      <p:sp>
        <p:nvSpPr>
          <p:cNvPr id="17" name="Text 15"/>
          <p:cNvSpPr/>
          <p:nvPr/>
        </p:nvSpPr>
        <p:spPr>
          <a:xfrm>
            <a:off x="6498336" y="3096768"/>
            <a:ext cx="5120640" cy="463296"/>
          </a:xfrm>
          <a:prstGeom prst="rect">
            <a:avLst/>
          </a:prstGeom>
          <a:noFill/>
          <a:ln/>
        </p:spPr>
        <p:txBody>
          <a:bodyPr wrap="square" lIns="0" tIns="0" rIns="0" bIns="0" rtlCol="0" anchor="ctr"/>
          <a:lstStyle/>
          <a:p>
            <a:pPr defTabSz="1219170"/>
            <a:r>
              <a:rPr lang="en-US" sz="1600" b="1" dirty="0">
                <a:solidFill>
                  <a:srgbClr val="065A82"/>
                </a:solidFill>
                <a:latin typeface="Courier New" pitchFamily="34" charset="0"/>
                <a:ea typeface="Courier New" pitchFamily="34" charset="-122"/>
                <a:cs typeface="Courier New" pitchFamily="34" charset="-120"/>
              </a:rPr>
              <a:t>W  = Wq + 1/μ</a:t>
            </a:r>
            <a:endParaRPr lang="en-US" sz="1600" dirty="0">
              <a:solidFill>
                <a:prstClr val="black"/>
              </a:solidFill>
              <a:latin typeface="Calibri" panose="020F0502020204030204"/>
            </a:endParaRPr>
          </a:p>
        </p:txBody>
      </p:sp>
      <p:sp>
        <p:nvSpPr>
          <p:cNvPr id="18" name="Text 16"/>
          <p:cNvSpPr/>
          <p:nvPr/>
        </p:nvSpPr>
        <p:spPr>
          <a:xfrm>
            <a:off x="6498336" y="3633216"/>
            <a:ext cx="5120640" cy="487680"/>
          </a:xfrm>
          <a:prstGeom prst="rect">
            <a:avLst/>
          </a:prstGeom>
          <a:noFill/>
          <a:ln/>
        </p:spPr>
        <p:txBody>
          <a:bodyPr wrap="square" lIns="0" tIns="0" rIns="0" bIns="0" rtlCol="0" anchor="ctr"/>
          <a:lstStyle/>
          <a:p>
            <a:pPr defTabSz="1219170"/>
            <a:r>
              <a:rPr lang="en-US" sz="1400" dirty="0">
                <a:solidFill>
                  <a:srgbClr val="3D5166"/>
                </a:solidFill>
                <a:latin typeface="Calibri" pitchFamily="34" charset="0"/>
                <a:ea typeface="Calibri" pitchFamily="34" charset="-122"/>
                <a:cs typeface="Calibri" pitchFamily="34" charset="-120"/>
              </a:rPr>
              <a:t>Mean total system time</a:t>
            </a:r>
            <a:endParaRPr lang="en-US" sz="1400" dirty="0">
              <a:solidFill>
                <a:prstClr val="black"/>
              </a:solidFill>
              <a:latin typeface="Calibri" panose="020F0502020204030204"/>
            </a:endParaRPr>
          </a:p>
        </p:txBody>
      </p:sp>
      <p:sp>
        <p:nvSpPr>
          <p:cNvPr id="19" name="Shape 17"/>
          <p:cNvSpPr/>
          <p:nvPr/>
        </p:nvSpPr>
        <p:spPr>
          <a:xfrm>
            <a:off x="365760" y="4389120"/>
            <a:ext cx="5486400" cy="1219200"/>
          </a:xfrm>
          <a:prstGeom prst="rect">
            <a:avLst/>
          </a:prstGeom>
          <a:solidFill>
            <a:srgbClr val="FFFFFF"/>
          </a:solidFill>
          <a:ln/>
          <a:effectLst>
            <a:outerShdw blurRad="63500" dist="25400" dir="8100000" algn="bl" rotWithShape="0">
              <a:srgbClr val="000000">
                <a:alpha val="16000"/>
              </a:srgbClr>
            </a:outerShdw>
          </a:effectLst>
        </p:spPr>
      </p:sp>
      <p:sp>
        <p:nvSpPr>
          <p:cNvPr id="20" name="Shape 18"/>
          <p:cNvSpPr/>
          <p:nvPr/>
        </p:nvSpPr>
        <p:spPr>
          <a:xfrm>
            <a:off x="365760" y="4389120"/>
            <a:ext cx="85344" cy="1219200"/>
          </a:xfrm>
          <a:prstGeom prst="rect">
            <a:avLst/>
          </a:prstGeom>
          <a:solidFill>
            <a:srgbClr val="0EB1D2"/>
          </a:solidFill>
          <a:ln/>
        </p:spPr>
      </p:sp>
      <p:sp>
        <p:nvSpPr>
          <p:cNvPr id="21" name="Text 19"/>
          <p:cNvSpPr/>
          <p:nvPr/>
        </p:nvSpPr>
        <p:spPr>
          <a:xfrm>
            <a:off x="585216" y="4462272"/>
            <a:ext cx="5120640" cy="463296"/>
          </a:xfrm>
          <a:prstGeom prst="rect">
            <a:avLst/>
          </a:prstGeom>
          <a:noFill/>
          <a:ln/>
        </p:spPr>
        <p:txBody>
          <a:bodyPr wrap="square" lIns="0" tIns="0" rIns="0" bIns="0" rtlCol="0" anchor="ctr"/>
          <a:lstStyle/>
          <a:p>
            <a:pPr defTabSz="1219170"/>
            <a:r>
              <a:rPr lang="en-US" sz="1600" b="1" dirty="0">
                <a:solidFill>
                  <a:srgbClr val="065A82"/>
                </a:solidFill>
                <a:latin typeface="Courier New" pitchFamily="34" charset="0"/>
                <a:ea typeface="Courier New" pitchFamily="34" charset="-122"/>
                <a:cs typeface="Courier New" pitchFamily="34" charset="-120"/>
              </a:rPr>
              <a:t>Lq = λ · Wq</a:t>
            </a:r>
            <a:endParaRPr lang="en-US" sz="1600" dirty="0">
              <a:solidFill>
                <a:prstClr val="black"/>
              </a:solidFill>
              <a:latin typeface="Calibri" panose="020F0502020204030204"/>
            </a:endParaRPr>
          </a:p>
        </p:txBody>
      </p:sp>
      <p:sp>
        <p:nvSpPr>
          <p:cNvPr id="22" name="Text 20"/>
          <p:cNvSpPr/>
          <p:nvPr/>
        </p:nvSpPr>
        <p:spPr>
          <a:xfrm>
            <a:off x="585216" y="4998720"/>
            <a:ext cx="5120640" cy="487680"/>
          </a:xfrm>
          <a:prstGeom prst="rect">
            <a:avLst/>
          </a:prstGeom>
          <a:noFill/>
          <a:ln/>
        </p:spPr>
        <p:txBody>
          <a:bodyPr wrap="square" lIns="0" tIns="0" rIns="0" bIns="0" rtlCol="0" anchor="ctr"/>
          <a:lstStyle/>
          <a:p>
            <a:pPr defTabSz="1219170"/>
            <a:r>
              <a:rPr lang="en-US" sz="1400" dirty="0">
                <a:solidFill>
                  <a:srgbClr val="3D5166"/>
                </a:solidFill>
                <a:latin typeface="Calibri" pitchFamily="34" charset="0"/>
                <a:ea typeface="Calibri" pitchFamily="34" charset="-122"/>
                <a:cs typeface="Calibri" pitchFamily="34" charset="-120"/>
              </a:rPr>
              <a:t>Mean queue length (Little's Law)</a:t>
            </a:r>
            <a:endParaRPr lang="en-US" sz="1400" dirty="0">
              <a:solidFill>
                <a:prstClr val="black"/>
              </a:solidFill>
              <a:latin typeface="Calibri" panose="020F0502020204030204"/>
            </a:endParaRPr>
          </a:p>
        </p:txBody>
      </p:sp>
      <p:sp>
        <p:nvSpPr>
          <p:cNvPr id="23" name="Shape 21"/>
          <p:cNvSpPr/>
          <p:nvPr/>
        </p:nvSpPr>
        <p:spPr>
          <a:xfrm>
            <a:off x="6278880" y="4389120"/>
            <a:ext cx="5486400" cy="1219200"/>
          </a:xfrm>
          <a:prstGeom prst="rect">
            <a:avLst/>
          </a:prstGeom>
          <a:solidFill>
            <a:srgbClr val="FFFFFF"/>
          </a:solidFill>
          <a:ln/>
          <a:effectLst>
            <a:outerShdw blurRad="63500" dist="25400" dir="8100000" algn="bl" rotWithShape="0">
              <a:srgbClr val="000000">
                <a:alpha val="16000"/>
              </a:srgbClr>
            </a:outerShdw>
          </a:effectLst>
        </p:spPr>
      </p:sp>
      <p:sp>
        <p:nvSpPr>
          <p:cNvPr id="24" name="Shape 22"/>
          <p:cNvSpPr/>
          <p:nvPr/>
        </p:nvSpPr>
        <p:spPr>
          <a:xfrm>
            <a:off x="6278880" y="4389120"/>
            <a:ext cx="85344" cy="1219200"/>
          </a:xfrm>
          <a:prstGeom prst="rect">
            <a:avLst/>
          </a:prstGeom>
          <a:solidFill>
            <a:srgbClr val="0EB1D2"/>
          </a:solidFill>
          <a:ln/>
        </p:spPr>
      </p:sp>
      <p:sp>
        <p:nvSpPr>
          <p:cNvPr id="25" name="Text 23"/>
          <p:cNvSpPr/>
          <p:nvPr/>
        </p:nvSpPr>
        <p:spPr>
          <a:xfrm>
            <a:off x="6498336" y="4462272"/>
            <a:ext cx="5120640" cy="463296"/>
          </a:xfrm>
          <a:prstGeom prst="rect">
            <a:avLst/>
          </a:prstGeom>
          <a:noFill/>
          <a:ln/>
        </p:spPr>
        <p:txBody>
          <a:bodyPr wrap="square" lIns="0" tIns="0" rIns="0" bIns="0" rtlCol="0" anchor="ctr"/>
          <a:lstStyle/>
          <a:p>
            <a:pPr defTabSz="1219170"/>
            <a:r>
              <a:rPr lang="en-US" sz="1600" b="1" dirty="0">
                <a:solidFill>
                  <a:srgbClr val="065A82"/>
                </a:solidFill>
                <a:latin typeface="Courier New" pitchFamily="34" charset="0"/>
                <a:ea typeface="Courier New" pitchFamily="34" charset="-122"/>
                <a:cs typeface="Courier New" pitchFamily="34" charset="-120"/>
              </a:rPr>
              <a:t>W₀.₉₅ = −ln(0.05/C)/(sμ−λ)</a:t>
            </a:r>
            <a:endParaRPr lang="en-US" sz="1600" dirty="0">
              <a:solidFill>
                <a:prstClr val="black"/>
              </a:solidFill>
              <a:latin typeface="Calibri" panose="020F0502020204030204"/>
            </a:endParaRPr>
          </a:p>
        </p:txBody>
      </p:sp>
      <p:sp>
        <p:nvSpPr>
          <p:cNvPr id="26" name="Text 24"/>
          <p:cNvSpPr/>
          <p:nvPr/>
        </p:nvSpPr>
        <p:spPr>
          <a:xfrm>
            <a:off x="6498336" y="4998720"/>
            <a:ext cx="5120640" cy="487680"/>
          </a:xfrm>
          <a:prstGeom prst="rect">
            <a:avLst/>
          </a:prstGeom>
          <a:noFill/>
          <a:ln/>
        </p:spPr>
        <p:txBody>
          <a:bodyPr wrap="square" lIns="0" tIns="0" rIns="0" bIns="0" rtlCol="0" anchor="ctr"/>
          <a:lstStyle/>
          <a:p>
            <a:pPr defTabSz="1219170"/>
            <a:r>
              <a:rPr lang="en-US" sz="1400" dirty="0">
                <a:solidFill>
                  <a:srgbClr val="3D5166"/>
                </a:solidFill>
                <a:latin typeface="Calibri" pitchFamily="34" charset="0"/>
                <a:ea typeface="Calibri" pitchFamily="34" charset="-122"/>
                <a:cs typeface="Calibri" pitchFamily="34" charset="-120"/>
              </a:rPr>
              <a:t>95th percentile waiting time</a:t>
            </a:r>
            <a:endParaRPr lang="en-US" sz="1400" dirty="0">
              <a:solidFill>
                <a:prstClr val="black"/>
              </a:solidFill>
              <a:latin typeface="Calibri" panose="020F0502020204030204"/>
            </a:endParaRPr>
          </a:p>
        </p:txBody>
      </p:sp>
      <p:sp>
        <p:nvSpPr>
          <p:cNvPr id="27" name="Shape 25"/>
          <p:cNvSpPr/>
          <p:nvPr/>
        </p:nvSpPr>
        <p:spPr>
          <a:xfrm>
            <a:off x="365760" y="5876544"/>
            <a:ext cx="11460480" cy="341376"/>
          </a:xfrm>
          <a:prstGeom prst="rect">
            <a:avLst/>
          </a:prstGeom>
          <a:solidFill>
            <a:srgbClr val="F0F6FB"/>
          </a:solidFill>
          <a:ln/>
        </p:spPr>
      </p:sp>
      <p:sp>
        <p:nvSpPr>
          <p:cNvPr id="28" name="Text 26"/>
          <p:cNvSpPr/>
          <p:nvPr/>
        </p:nvSpPr>
        <p:spPr>
          <a:xfrm>
            <a:off x="512064" y="5888736"/>
            <a:ext cx="11167872" cy="316992"/>
          </a:xfrm>
          <a:prstGeom prst="rect">
            <a:avLst/>
          </a:prstGeom>
          <a:noFill/>
          <a:ln/>
        </p:spPr>
        <p:txBody>
          <a:bodyPr wrap="square" rtlCol="0" anchor="ctr"/>
          <a:lstStyle/>
          <a:p>
            <a:pPr defTabSz="1219170"/>
            <a:r>
              <a:rPr lang="en-US" sz="1267" i="1" dirty="0">
                <a:solidFill>
                  <a:srgbClr val="6B8394"/>
                </a:solidFill>
                <a:latin typeface="Calibri" pitchFamily="34" charset="0"/>
                <a:ea typeface="Calibri" pitchFamily="34" charset="-122"/>
                <a:cs typeface="Calibri" pitchFamily="34" charset="-120"/>
              </a:rPr>
              <a:t>SLA thresholds: ρ &lt; 80%  |  Wq &lt; 5 min  |  P(wait) &lt; 0.20  |  95th pct &lt; 10 min  (Kenya ICT Authority, 2019; ISO, 2018)</a:t>
            </a:r>
            <a:endParaRPr lang="en-US" sz="1267" dirty="0">
              <a:solidFill>
                <a:prstClr val="black"/>
              </a:solidFill>
              <a:latin typeface="Calibri" panose="020F0502020204030204"/>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0F6FB"/>
        </a:solidFill>
        <a:effectLst/>
      </p:bgPr>
    </p:bg>
    <p:spTree>
      <p:nvGrpSpPr>
        <p:cNvPr id="1" name=""/>
        <p:cNvGrpSpPr/>
        <p:nvPr/>
      </p:nvGrpSpPr>
      <p:grpSpPr>
        <a:xfrm>
          <a:off x="0" y="0"/>
          <a:ext cx="0" cy="0"/>
          <a:chOff x="0" y="0"/>
          <a:chExt cx="0" cy="0"/>
        </a:xfrm>
      </p:grpSpPr>
      <p:sp>
        <p:nvSpPr>
          <p:cNvPr id="2" name="Shape 0"/>
          <p:cNvSpPr/>
          <p:nvPr/>
        </p:nvSpPr>
        <p:spPr>
          <a:xfrm>
            <a:off x="0" y="0"/>
            <a:ext cx="12192000" cy="1316736"/>
          </a:xfrm>
          <a:prstGeom prst="rect">
            <a:avLst/>
          </a:prstGeom>
          <a:solidFill>
            <a:srgbClr val="065A82"/>
          </a:solidFill>
          <a:ln/>
        </p:spPr>
      </p:sp>
      <p:sp>
        <p:nvSpPr>
          <p:cNvPr id="3" name="Text 1"/>
          <p:cNvSpPr/>
          <p:nvPr/>
        </p:nvSpPr>
        <p:spPr>
          <a:xfrm>
            <a:off x="512064" y="97536"/>
            <a:ext cx="11167872" cy="755904"/>
          </a:xfrm>
          <a:prstGeom prst="rect">
            <a:avLst/>
          </a:prstGeom>
          <a:noFill/>
          <a:ln/>
        </p:spPr>
        <p:txBody>
          <a:bodyPr wrap="square" lIns="0" tIns="0" rIns="0" bIns="0" rtlCol="0" anchor="ctr"/>
          <a:lstStyle/>
          <a:p>
            <a:pPr defTabSz="1219170"/>
            <a:r>
              <a:rPr lang="en-US" sz="3200" b="1" dirty="0">
                <a:solidFill>
                  <a:srgbClr val="FFFFFF"/>
                </a:solidFill>
                <a:latin typeface="Calibri" pitchFamily="34" charset="0"/>
                <a:ea typeface="Calibri" pitchFamily="34" charset="-122"/>
                <a:cs typeface="Calibri" pitchFamily="34" charset="-120"/>
              </a:rPr>
              <a:t>ITU-T E.501 Peak-Hour Standard</a:t>
            </a:r>
            <a:endParaRPr lang="en-US" sz="3200" dirty="0">
              <a:solidFill>
                <a:prstClr val="black"/>
              </a:solidFill>
              <a:latin typeface="Calibri" panose="020F0502020204030204"/>
            </a:endParaRPr>
          </a:p>
        </p:txBody>
      </p:sp>
      <p:sp>
        <p:nvSpPr>
          <p:cNvPr id="4" name="Text 2"/>
          <p:cNvSpPr/>
          <p:nvPr/>
        </p:nvSpPr>
        <p:spPr>
          <a:xfrm>
            <a:off x="512064" y="877824"/>
            <a:ext cx="11167872" cy="365760"/>
          </a:xfrm>
          <a:prstGeom prst="rect">
            <a:avLst/>
          </a:prstGeom>
          <a:noFill/>
          <a:ln/>
        </p:spPr>
        <p:txBody>
          <a:bodyPr wrap="square" lIns="0" tIns="0" rIns="0" bIns="0" rtlCol="0" anchor="ctr"/>
          <a:lstStyle/>
          <a:p>
            <a:pPr defTabSz="1219170"/>
            <a:r>
              <a:rPr lang="en-US" sz="1600" dirty="0">
                <a:solidFill>
                  <a:srgbClr val="0EB1D2"/>
                </a:solidFill>
                <a:latin typeface="Calibri" pitchFamily="34" charset="0"/>
                <a:ea typeface="Calibri" pitchFamily="34" charset="-122"/>
                <a:cs typeface="Calibri" pitchFamily="34" charset="-120"/>
              </a:rPr>
              <a:t>Why average-rate analysis is not sufficient for capacity governance</a:t>
            </a:r>
            <a:endParaRPr lang="en-US" sz="1600" dirty="0">
              <a:solidFill>
                <a:prstClr val="black"/>
              </a:solidFill>
              <a:latin typeface="Calibri" panose="020F0502020204030204"/>
            </a:endParaRPr>
          </a:p>
        </p:txBody>
      </p:sp>
      <p:sp>
        <p:nvSpPr>
          <p:cNvPr id="5" name="Shape 3"/>
          <p:cNvSpPr/>
          <p:nvPr/>
        </p:nvSpPr>
        <p:spPr>
          <a:xfrm>
            <a:off x="0" y="6498336"/>
            <a:ext cx="12192000" cy="359664"/>
          </a:xfrm>
          <a:prstGeom prst="rect">
            <a:avLst/>
          </a:prstGeom>
          <a:solidFill>
            <a:srgbClr val="21295C"/>
          </a:solidFill>
          <a:ln/>
        </p:spPr>
      </p:sp>
      <p:sp>
        <p:nvSpPr>
          <p:cNvPr id="6" name="Text 4"/>
          <p:cNvSpPr/>
          <p:nvPr/>
        </p:nvSpPr>
        <p:spPr>
          <a:xfrm>
            <a:off x="365760" y="6498336"/>
            <a:ext cx="11460480" cy="359664"/>
          </a:xfrm>
          <a:prstGeom prst="rect">
            <a:avLst/>
          </a:prstGeom>
          <a:noFill/>
          <a:ln/>
        </p:spPr>
        <p:txBody>
          <a:bodyPr wrap="square" rtlCol="0" anchor="ctr"/>
          <a:lstStyle/>
          <a:p>
            <a:pPr defTabSz="1219170"/>
            <a:r>
              <a:rPr lang="en-US" sz="1133" dirty="0">
                <a:solidFill>
                  <a:srgbClr val="6B8394"/>
                </a:solidFill>
                <a:latin typeface="Calibri" pitchFamily="34" charset="0"/>
                <a:ea typeface="Calibri" pitchFamily="34" charset="-122"/>
                <a:cs typeface="Calibri" pitchFamily="34" charset="-120"/>
              </a:rPr>
              <a:t>Saina P. Kipkosgei  |  Sensei Institute of Technology  |  PhD Candidate, Catholic University of Eastern Africa</a:t>
            </a:r>
            <a:endParaRPr lang="en-US" sz="1133" dirty="0">
              <a:solidFill>
                <a:prstClr val="black"/>
              </a:solidFill>
              <a:latin typeface="Calibri" panose="020F0502020204030204"/>
            </a:endParaRPr>
          </a:p>
        </p:txBody>
      </p:sp>
      <p:sp>
        <p:nvSpPr>
          <p:cNvPr id="7" name="Text 5"/>
          <p:cNvSpPr/>
          <p:nvPr/>
        </p:nvSpPr>
        <p:spPr>
          <a:xfrm>
            <a:off x="365760" y="1487424"/>
            <a:ext cx="6705600" cy="438912"/>
          </a:xfrm>
          <a:prstGeom prst="rect">
            <a:avLst/>
          </a:prstGeom>
          <a:noFill/>
          <a:ln/>
        </p:spPr>
        <p:txBody>
          <a:bodyPr wrap="square" rtlCol="0" anchor="ctr"/>
          <a:lstStyle/>
          <a:p>
            <a:pPr defTabSz="1219170"/>
            <a:r>
              <a:rPr lang="en-US" b="1" dirty="0">
                <a:solidFill>
                  <a:srgbClr val="065A82"/>
                </a:solidFill>
                <a:latin typeface="Calibri" pitchFamily="34" charset="0"/>
                <a:ea typeface="Calibri" pitchFamily="34" charset="-122"/>
                <a:cs typeface="Calibri" pitchFamily="34" charset="-120"/>
              </a:rPr>
              <a:t>The Busy Hour Principle</a:t>
            </a:r>
            <a:endParaRPr lang="en-US" dirty="0">
              <a:solidFill>
                <a:prstClr val="black"/>
              </a:solidFill>
              <a:latin typeface="Calibri" panose="020F0502020204030204"/>
            </a:endParaRPr>
          </a:p>
        </p:txBody>
      </p:sp>
      <p:sp>
        <p:nvSpPr>
          <p:cNvPr id="8" name="Text 6"/>
          <p:cNvSpPr/>
          <p:nvPr/>
        </p:nvSpPr>
        <p:spPr>
          <a:xfrm>
            <a:off x="487680" y="2023872"/>
            <a:ext cx="6461760" cy="560832"/>
          </a:xfrm>
          <a:prstGeom prst="rect">
            <a:avLst/>
          </a:prstGeom>
          <a:noFill/>
          <a:ln/>
        </p:spPr>
        <p:txBody>
          <a:bodyPr wrap="square" rtlCol="0" anchor="ctr"/>
          <a:lstStyle/>
          <a:p>
            <a:pPr marL="457189" indent="-457189" defTabSz="1219170">
              <a:buSzPct val="100000"/>
              <a:buFontTx/>
              <a:buChar char="•"/>
            </a:pPr>
            <a:r>
              <a:rPr lang="en-US" sz="1467" dirty="0">
                <a:solidFill>
                  <a:srgbClr val="3D5166"/>
                </a:solidFill>
                <a:latin typeface="Calibri" pitchFamily="34" charset="0"/>
                <a:ea typeface="Calibri" pitchFamily="34" charset="-122"/>
                <a:cs typeface="Calibri" pitchFamily="34" charset="-120"/>
              </a:rPr>
              <a:t>Queueing systems exhibit non-linear performance degradation near ρ → 1</a:t>
            </a:r>
            <a:endParaRPr lang="en-US" sz="1467" dirty="0">
              <a:solidFill>
                <a:prstClr val="black"/>
              </a:solidFill>
              <a:latin typeface="Calibri" panose="020F0502020204030204"/>
            </a:endParaRPr>
          </a:p>
        </p:txBody>
      </p:sp>
      <p:sp>
        <p:nvSpPr>
          <p:cNvPr id="9" name="Text 7"/>
          <p:cNvSpPr/>
          <p:nvPr/>
        </p:nvSpPr>
        <p:spPr>
          <a:xfrm>
            <a:off x="487680" y="2657856"/>
            <a:ext cx="6461760" cy="560832"/>
          </a:xfrm>
          <a:prstGeom prst="rect">
            <a:avLst/>
          </a:prstGeom>
          <a:noFill/>
          <a:ln/>
        </p:spPr>
        <p:txBody>
          <a:bodyPr wrap="square" rtlCol="0" anchor="ctr"/>
          <a:lstStyle/>
          <a:p>
            <a:pPr marL="457189" indent="-457189" defTabSz="1219170">
              <a:buSzPct val="100000"/>
              <a:buFontTx/>
              <a:buChar char="•"/>
            </a:pPr>
            <a:r>
              <a:rPr lang="en-US" sz="1467" dirty="0">
                <a:solidFill>
                  <a:srgbClr val="3D5166"/>
                </a:solidFill>
                <a:latin typeface="Calibri" pitchFamily="34" charset="0"/>
                <a:ea typeface="Calibri" pitchFamily="34" charset="-122"/>
                <a:cs typeface="Calibri" pitchFamily="34" charset="-120"/>
              </a:rPr>
              <a:t>12–18% of daily digital service traffic occurs in a single peak hour (ITU-T E.501)</a:t>
            </a:r>
            <a:endParaRPr lang="en-US" sz="1467" dirty="0">
              <a:solidFill>
                <a:prstClr val="black"/>
              </a:solidFill>
              <a:latin typeface="Calibri" panose="020F0502020204030204"/>
            </a:endParaRPr>
          </a:p>
        </p:txBody>
      </p:sp>
      <p:sp>
        <p:nvSpPr>
          <p:cNvPr id="10" name="Text 8"/>
          <p:cNvSpPr/>
          <p:nvPr/>
        </p:nvSpPr>
        <p:spPr>
          <a:xfrm>
            <a:off x="487680" y="3291840"/>
            <a:ext cx="6461760" cy="560832"/>
          </a:xfrm>
          <a:prstGeom prst="rect">
            <a:avLst/>
          </a:prstGeom>
          <a:noFill/>
          <a:ln/>
        </p:spPr>
        <p:txBody>
          <a:bodyPr wrap="square" rtlCol="0" anchor="ctr"/>
          <a:lstStyle/>
          <a:p>
            <a:pPr marL="457189" indent="-457189" defTabSz="1219170">
              <a:buSzPct val="100000"/>
              <a:buFontTx/>
              <a:buChar char="•"/>
            </a:pPr>
            <a:r>
              <a:rPr lang="en-US" sz="1467" dirty="0">
                <a:solidFill>
                  <a:srgbClr val="3D5166"/>
                </a:solidFill>
                <a:latin typeface="Calibri" pitchFamily="34" charset="0"/>
                <a:ea typeface="Calibri" pitchFamily="34" charset="-122"/>
                <a:cs typeface="Calibri" pitchFamily="34" charset="-120"/>
              </a:rPr>
              <a:t>This study applies the 15% midpoint, consistent with Kenya ICT Authority (2024)</a:t>
            </a:r>
            <a:endParaRPr lang="en-US" sz="1467" dirty="0">
              <a:solidFill>
                <a:prstClr val="black"/>
              </a:solidFill>
              <a:latin typeface="Calibri" panose="020F0502020204030204"/>
            </a:endParaRPr>
          </a:p>
        </p:txBody>
      </p:sp>
      <p:sp>
        <p:nvSpPr>
          <p:cNvPr id="11" name="Text 9"/>
          <p:cNvSpPr/>
          <p:nvPr/>
        </p:nvSpPr>
        <p:spPr>
          <a:xfrm>
            <a:off x="487680" y="3925824"/>
            <a:ext cx="6461760" cy="560832"/>
          </a:xfrm>
          <a:prstGeom prst="rect">
            <a:avLst/>
          </a:prstGeom>
          <a:noFill/>
          <a:ln/>
        </p:spPr>
        <p:txBody>
          <a:bodyPr wrap="square" rtlCol="0" anchor="ctr"/>
          <a:lstStyle/>
          <a:p>
            <a:pPr marL="457189" indent="-457189" defTabSz="1219170">
              <a:buSzPct val="100000"/>
              <a:buFontTx/>
              <a:buChar char="•"/>
            </a:pPr>
            <a:r>
              <a:rPr lang="en-US" sz="1467" dirty="0">
                <a:solidFill>
                  <a:srgbClr val="3D5166"/>
                </a:solidFill>
                <a:latin typeface="Calibri" pitchFamily="34" charset="0"/>
                <a:ea typeface="Calibri" pitchFamily="34" charset="-122"/>
                <a:cs typeface="Calibri" pitchFamily="34" charset="-120"/>
              </a:rPr>
              <a:t>Annual averages systematically underestimate congestion risk</a:t>
            </a:r>
            <a:endParaRPr lang="en-US" sz="1467" dirty="0">
              <a:solidFill>
                <a:prstClr val="black"/>
              </a:solidFill>
              <a:latin typeface="Calibri" panose="020F0502020204030204"/>
            </a:endParaRPr>
          </a:p>
        </p:txBody>
      </p:sp>
      <p:sp>
        <p:nvSpPr>
          <p:cNvPr id="12" name="Shape 10"/>
          <p:cNvSpPr/>
          <p:nvPr/>
        </p:nvSpPr>
        <p:spPr>
          <a:xfrm>
            <a:off x="7437120" y="1487424"/>
            <a:ext cx="4389120" cy="2194560"/>
          </a:xfrm>
          <a:prstGeom prst="rect">
            <a:avLst/>
          </a:prstGeom>
          <a:solidFill>
            <a:srgbClr val="21295C"/>
          </a:solidFill>
          <a:ln/>
          <a:effectLst>
            <a:outerShdw blurRad="63500" dist="25400" dir="8100000" algn="bl" rotWithShape="0">
              <a:srgbClr val="000000">
                <a:alpha val="16000"/>
              </a:srgbClr>
            </a:outerShdw>
          </a:effectLst>
        </p:spPr>
      </p:sp>
      <p:sp>
        <p:nvSpPr>
          <p:cNvPr id="13" name="Text 11"/>
          <p:cNvSpPr/>
          <p:nvPr/>
        </p:nvSpPr>
        <p:spPr>
          <a:xfrm>
            <a:off x="7559040" y="1560576"/>
            <a:ext cx="4145280" cy="414528"/>
          </a:xfrm>
          <a:prstGeom prst="rect">
            <a:avLst/>
          </a:prstGeom>
          <a:noFill/>
          <a:ln/>
        </p:spPr>
        <p:txBody>
          <a:bodyPr wrap="square" lIns="0" tIns="0" rIns="0" bIns="0" rtlCol="0" anchor="ctr"/>
          <a:lstStyle/>
          <a:p>
            <a:pPr defTabSz="1219170"/>
            <a:r>
              <a:rPr lang="en-US" sz="1600" b="1" dirty="0">
                <a:solidFill>
                  <a:srgbClr val="E8A020"/>
                </a:solidFill>
                <a:latin typeface="Calibri" pitchFamily="34" charset="0"/>
                <a:ea typeface="Calibri" pitchFamily="34" charset="-122"/>
                <a:cs typeface="Calibri" pitchFamily="34" charset="-120"/>
              </a:rPr>
              <a:t>Peak-Hour Derivation</a:t>
            </a:r>
            <a:endParaRPr lang="en-US" sz="1600" dirty="0">
              <a:solidFill>
                <a:prstClr val="black"/>
              </a:solidFill>
              <a:latin typeface="Calibri" panose="020F0502020204030204"/>
            </a:endParaRPr>
          </a:p>
        </p:txBody>
      </p:sp>
      <p:sp>
        <p:nvSpPr>
          <p:cNvPr id="14" name="Text 12"/>
          <p:cNvSpPr/>
          <p:nvPr/>
        </p:nvSpPr>
        <p:spPr>
          <a:xfrm>
            <a:off x="7559040" y="2072640"/>
            <a:ext cx="4145280" cy="414528"/>
          </a:xfrm>
          <a:prstGeom prst="rect">
            <a:avLst/>
          </a:prstGeom>
          <a:noFill/>
          <a:ln/>
        </p:spPr>
        <p:txBody>
          <a:bodyPr wrap="square" lIns="0" tIns="0" rIns="0" bIns="0" rtlCol="0" anchor="ctr"/>
          <a:lstStyle/>
          <a:p>
            <a:pPr defTabSz="1219170"/>
            <a:r>
              <a:rPr lang="en-US" sz="1600" b="1" dirty="0">
                <a:solidFill>
                  <a:srgbClr val="FFFFFF"/>
                </a:solidFill>
                <a:latin typeface="Courier New" pitchFamily="34" charset="0"/>
                <a:ea typeface="Courier New" pitchFamily="34" charset="-122"/>
                <a:cs typeface="Courier New" pitchFamily="34" charset="-120"/>
              </a:rPr>
              <a:t>λ_peak = (Annual vol ÷ 365) × 0.15</a:t>
            </a:r>
            <a:endParaRPr lang="en-US" sz="1600" dirty="0">
              <a:solidFill>
                <a:prstClr val="black"/>
              </a:solidFill>
              <a:latin typeface="Calibri" panose="020F0502020204030204"/>
            </a:endParaRPr>
          </a:p>
        </p:txBody>
      </p:sp>
      <p:sp>
        <p:nvSpPr>
          <p:cNvPr id="15" name="Text 13"/>
          <p:cNvSpPr/>
          <p:nvPr/>
        </p:nvSpPr>
        <p:spPr>
          <a:xfrm>
            <a:off x="7559040" y="2523744"/>
            <a:ext cx="4145280" cy="365760"/>
          </a:xfrm>
          <a:prstGeom prst="rect">
            <a:avLst/>
          </a:prstGeom>
          <a:noFill/>
          <a:ln/>
        </p:spPr>
        <p:txBody>
          <a:bodyPr wrap="square" lIns="0" tIns="0" rIns="0" bIns="0" rtlCol="0" anchor="ctr"/>
          <a:lstStyle/>
          <a:p>
            <a:pPr defTabSz="1219170"/>
            <a:r>
              <a:rPr lang="en-US" sz="1533" dirty="0">
                <a:solidFill>
                  <a:srgbClr val="D6E8F2"/>
                </a:solidFill>
                <a:latin typeface="Courier New" pitchFamily="34" charset="0"/>
                <a:ea typeface="Courier New" pitchFamily="34" charset="-122"/>
                <a:cs typeface="Courier New" pitchFamily="34" charset="-120"/>
              </a:rPr>
              <a:t>= (264,200 ÷ 365) × 0.15</a:t>
            </a:r>
            <a:endParaRPr lang="en-US" sz="1533" dirty="0">
              <a:solidFill>
                <a:prstClr val="black"/>
              </a:solidFill>
              <a:latin typeface="Calibri" panose="020F0502020204030204"/>
            </a:endParaRPr>
          </a:p>
        </p:txBody>
      </p:sp>
      <p:sp>
        <p:nvSpPr>
          <p:cNvPr id="16" name="Text 14"/>
          <p:cNvSpPr/>
          <p:nvPr/>
        </p:nvSpPr>
        <p:spPr>
          <a:xfrm>
            <a:off x="7559040" y="2926080"/>
            <a:ext cx="4145280" cy="390144"/>
          </a:xfrm>
          <a:prstGeom prst="rect">
            <a:avLst/>
          </a:prstGeom>
          <a:noFill/>
          <a:ln/>
        </p:spPr>
        <p:txBody>
          <a:bodyPr wrap="square" lIns="0" tIns="0" rIns="0" bIns="0" rtlCol="0" anchor="ctr"/>
          <a:lstStyle/>
          <a:p>
            <a:pPr defTabSz="1219170"/>
            <a:r>
              <a:rPr lang="en-US" sz="1733" b="1" dirty="0">
                <a:solidFill>
                  <a:srgbClr val="0EB1D2"/>
                </a:solidFill>
                <a:latin typeface="Courier New" pitchFamily="34" charset="0"/>
                <a:ea typeface="Courier New" pitchFamily="34" charset="-122"/>
                <a:cs typeface="Courier New" pitchFamily="34" charset="-120"/>
              </a:rPr>
              <a:t>= 108.6 ≈ 109 req/hr</a:t>
            </a:r>
            <a:endParaRPr lang="en-US" sz="1733" dirty="0">
              <a:solidFill>
                <a:prstClr val="black"/>
              </a:solidFill>
              <a:latin typeface="Calibri" panose="020F0502020204030204"/>
            </a:endParaRPr>
          </a:p>
        </p:txBody>
      </p:sp>
      <p:sp>
        <p:nvSpPr>
          <p:cNvPr id="17" name="Text 15"/>
          <p:cNvSpPr/>
          <p:nvPr/>
        </p:nvSpPr>
        <p:spPr>
          <a:xfrm>
            <a:off x="7559040" y="3364992"/>
            <a:ext cx="4145280" cy="219456"/>
          </a:xfrm>
          <a:prstGeom prst="rect">
            <a:avLst/>
          </a:prstGeom>
          <a:noFill/>
          <a:ln/>
        </p:spPr>
        <p:txBody>
          <a:bodyPr wrap="square" lIns="0" tIns="0" rIns="0" bIns="0" rtlCol="0" anchor="ctr"/>
          <a:lstStyle/>
          <a:p>
            <a:pPr defTabSz="1219170"/>
            <a:r>
              <a:rPr lang="en-US" sz="1333" dirty="0">
                <a:solidFill>
                  <a:srgbClr val="D6E8F2"/>
                </a:solidFill>
                <a:latin typeface="Courier New" pitchFamily="34" charset="0"/>
                <a:ea typeface="Courier New" pitchFamily="34" charset="-122"/>
                <a:cs typeface="Courier New" pitchFamily="34" charset="-120"/>
              </a:rPr>
              <a:t>a = λ/μ = 109/58 = 1.879 Erlangs</a:t>
            </a:r>
            <a:endParaRPr lang="en-US" sz="1333" dirty="0">
              <a:solidFill>
                <a:prstClr val="black"/>
              </a:solidFill>
              <a:latin typeface="Calibri" panose="020F0502020204030204"/>
            </a:endParaRPr>
          </a:p>
        </p:txBody>
      </p:sp>
      <p:sp>
        <p:nvSpPr>
          <p:cNvPr id="18" name="Shape 16"/>
          <p:cNvSpPr/>
          <p:nvPr/>
        </p:nvSpPr>
        <p:spPr>
          <a:xfrm>
            <a:off x="365760" y="4486656"/>
            <a:ext cx="5486400" cy="1560576"/>
          </a:xfrm>
          <a:prstGeom prst="rect">
            <a:avLst/>
          </a:prstGeom>
          <a:solidFill>
            <a:srgbClr val="1A7A4A">
              <a:alpha val="82000"/>
            </a:srgbClr>
          </a:solidFill>
          <a:ln/>
          <a:effectLst>
            <a:outerShdw blurRad="63500" dist="25400" dir="8100000" algn="bl" rotWithShape="0">
              <a:srgbClr val="000000">
                <a:alpha val="16000"/>
              </a:srgbClr>
            </a:outerShdw>
          </a:effectLst>
        </p:spPr>
      </p:sp>
      <p:sp>
        <p:nvSpPr>
          <p:cNvPr id="19" name="Text 17"/>
          <p:cNvSpPr/>
          <p:nvPr/>
        </p:nvSpPr>
        <p:spPr>
          <a:xfrm>
            <a:off x="487680" y="4535424"/>
            <a:ext cx="5242560" cy="390144"/>
          </a:xfrm>
          <a:prstGeom prst="rect">
            <a:avLst/>
          </a:prstGeom>
          <a:noFill/>
          <a:ln/>
        </p:spPr>
        <p:txBody>
          <a:bodyPr wrap="square" lIns="0" tIns="0" rIns="0" bIns="0" rtlCol="0" anchor="ctr"/>
          <a:lstStyle/>
          <a:p>
            <a:pPr defTabSz="1219170"/>
            <a:r>
              <a:rPr lang="en-US" sz="1533" b="1" dirty="0">
                <a:solidFill>
                  <a:srgbClr val="FFFFFF"/>
                </a:solidFill>
                <a:latin typeface="Calibri" pitchFamily="34" charset="0"/>
                <a:ea typeface="Calibri" pitchFamily="34" charset="-122"/>
                <a:cs typeface="Calibri" pitchFamily="34" charset="-120"/>
              </a:rPr>
              <a:t>Using annual average (WRONG)</a:t>
            </a:r>
            <a:endParaRPr lang="en-US" sz="1533" dirty="0">
              <a:solidFill>
                <a:prstClr val="black"/>
              </a:solidFill>
              <a:latin typeface="Calibri" panose="020F0502020204030204"/>
            </a:endParaRPr>
          </a:p>
        </p:txBody>
      </p:sp>
      <p:sp>
        <p:nvSpPr>
          <p:cNvPr id="20" name="Text 18"/>
          <p:cNvSpPr/>
          <p:nvPr/>
        </p:nvSpPr>
        <p:spPr>
          <a:xfrm>
            <a:off x="487680" y="4974336"/>
            <a:ext cx="5242560" cy="999744"/>
          </a:xfrm>
          <a:prstGeom prst="rect">
            <a:avLst/>
          </a:prstGeom>
          <a:noFill/>
          <a:ln/>
        </p:spPr>
        <p:txBody>
          <a:bodyPr wrap="square" lIns="0" tIns="0" rIns="0" bIns="0" rtlCol="0" anchor="ctr"/>
          <a:lstStyle/>
          <a:p>
            <a:pPr defTabSz="1219170"/>
            <a:r>
              <a:rPr lang="en-US" sz="1467" dirty="0">
                <a:solidFill>
                  <a:srgbClr val="FFFFFF"/>
                </a:solidFill>
                <a:latin typeface="Calibri" pitchFamily="34" charset="0"/>
                <a:ea typeface="Calibri" pitchFamily="34" charset="-122"/>
                <a:cs typeface="Calibri" pitchFamily="34" charset="-120"/>
              </a:rPr>
              <a:t>λ_avg ≈ 30 req/hr</a:t>
            </a:r>
            <a:endParaRPr lang="en-US" sz="1467" dirty="0">
              <a:solidFill>
                <a:prstClr val="black"/>
              </a:solidFill>
              <a:latin typeface="Calibri" panose="020F0502020204030204"/>
            </a:endParaRPr>
          </a:p>
          <a:p>
            <a:pPr defTabSz="1219170"/>
            <a:r>
              <a:rPr lang="en-US" sz="1467" dirty="0">
                <a:solidFill>
                  <a:srgbClr val="FFFFFF"/>
                </a:solidFill>
                <a:latin typeface="Calibri" pitchFamily="34" charset="0"/>
                <a:ea typeface="Calibri" pitchFamily="34" charset="-122"/>
                <a:cs typeface="Calibri" pitchFamily="34" charset="-120"/>
              </a:rPr>
              <a:t>ρ = 30/(2×58) = 26%</a:t>
            </a:r>
            <a:endParaRPr lang="en-US" sz="1467" dirty="0">
              <a:solidFill>
                <a:prstClr val="black"/>
              </a:solidFill>
              <a:latin typeface="Calibri" panose="020F0502020204030204"/>
            </a:endParaRPr>
          </a:p>
          <a:p>
            <a:pPr defTabSz="1219170"/>
            <a:r>
              <a:rPr lang="en-US" sz="1467" dirty="0">
                <a:solidFill>
                  <a:srgbClr val="FFFFFF"/>
                </a:solidFill>
                <a:latin typeface="Calibri" pitchFamily="34" charset="0"/>
                <a:ea typeface="Calibri" pitchFamily="34" charset="-122"/>
                <a:cs typeface="Calibri" pitchFamily="34" charset="-120"/>
              </a:rPr>
              <a:t>"Comfortable capacity — no action needed"</a:t>
            </a:r>
            <a:endParaRPr lang="en-US" sz="1467" dirty="0">
              <a:solidFill>
                <a:prstClr val="black"/>
              </a:solidFill>
              <a:latin typeface="Calibri" panose="020F0502020204030204"/>
            </a:endParaRPr>
          </a:p>
        </p:txBody>
      </p:sp>
      <p:sp>
        <p:nvSpPr>
          <p:cNvPr id="21" name="Shape 19"/>
          <p:cNvSpPr/>
          <p:nvPr/>
        </p:nvSpPr>
        <p:spPr>
          <a:xfrm>
            <a:off x="6339840" y="4486656"/>
            <a:ext cx="5486400" cy="1560576"/>
          </a:xfrm>
          <a:prstGeom prst="rect">
            <a:avLst/>
          </a:prstGeom>
          <a:solidFill>
            <a:srgbClr val="C0392B">
              <a:alpha val="82000"/>
            </a:srgbClr>
          </a:solidFill>
          <a:ln/>
          <a:effectLst>
            <a:outerShdw blurRad="63500" dist="25400" dir="8100000" algn="bl" rotWithShape="0">
              <a:srgbClr val="000000">
                <a:alpha val="16000"/>
              </a:srgbClr>
            </a:outerShdw>
          </a:effectLst>
        </p:spPr>
      </p:sp>
      <p:sp>
        <p:nvSpPr>
          <p:cNvPr id="22" name="Text 20"/>
          <p:cNvSpPr/>
          <p:nvPr/>
        </p:nvSpPr>
        <p:spPr>
          <a:xfrm>
            <a:off x="6461760" y="4535424"/>
            <a:ext cx="5242560" cy="390144"/>
          </a:xfrm>
          <a:prstGeom prst="rect">
            <a:avLst/>
          </a:prstGeom>
          <a:noFill/>
          <a:ln/>
        </p:spPr>
        <p:txBody>
          <a:bodyPr wrap="square" lIns="0" tIns="0" rIns="0" bIns="0" rtlCol="0" anchor="ctr"/>
          <a:lstStyle/>
          <a:p>
            <a:pPr defTabSz="1219170"/>
            <a:r>
              <a:rPr lang="en-US" sz="1533" b="1" dirty="0">
                <a:solidFill>
                  <a:srgbClr val="FFFFFF"/>
                </a:solidFill>
                <a:latin typeface="Calibri" pitchFamily="34" charset="0"/>
                <a:ea typeface="Calibri" pitchFamily="34" charset="-122"/>
                <a:cs typeface="Calibri" pitchFamily="34" charset="-120"/>
              </a:rPr>
              <a:t>Using ITU-T peak-hour (CORRECT)</a:t>
            </a:r>
            <a:endParaRPr lang="en-US" sz="1533" dirty="0">
              <a:solidFill>
                <a:prstClr val="black"/>
              </a:solidFill>
              <a:latin typeface="Calibri" panose="020F0502020204030204"/>
            </a:endParaRPr>
          </a:p>
        </p:txBody>
      </p:sp>
      <p:sp>
        <p:nvSpPr>
          <p:cNvPr id="23" name="Text 21"/>
          <p:cNvSpPr/>
          <p:nvPr/>
        </p:nvSpPr>
        <p:spPr>
          <a:xfrm>
            <a:off x="6461760" y="4974336"/>
            <a:ext cx="5242560" cy="999744"/>
          </a:xfrm>
          <a:prstGeom prst="rect">
            <a:avLst/>
          </a:prstGeom>
          <a:noFill/>
          <a:ln/>
        </p:spPr>
        <p:txBody>
          <a:bodyPr wrap="square" lIns="0" tIns="0" rIns="0" bIns="0" rtlCol="0" anchor="ctr"/>
          <a:lstStyle/>
          <a:p>
            <a:pPr defTabSz="1219170"/>
            <a:r>
              <a:rPr lang="en-US" sz="1467" dirty="0">
                <a:solidFill>
                  <a:srgbClr val="FFFFFF"/>
                </a:solidFill>
                <a:latin typeface="Calibri" pitchFamily="34" charset="0"/>
                <a:ea typeface="Calibri" pitchFamily="34" charset="-122"/>
                <a:cs typeface="Calibri" pitchFamily="34" charset="-120"/>
              </a:rPr>
              <a:t>λ_peak = 109 req/hr</a:t>
            </a:r>
            <a:endParaRPr lang="en-US" sz="1467" dirty="0">
              <a:solidFill>
                <a:prstClr val="black"/>
              </a:solidFill>
              <a:latin typeface="Calibri" panose="020F0502020204030204"/>
            </a:endParaRPr>
          </a:p>
          <a:p>
            <a:pPr defTabSz="1219170"/>
            <a:r>
              <a:rPr lang="en-US" sz="1467" dirty="0">
                <a:solidFill>
                  <a:srgbClr val="FFFFFF"/>
                </a:solidFill>
                <a:latin typeface="Calibri" pitchFamily="34" charset="0"/>
                <a:ea typeface="Calibri" pitchFamily="34" charset="-122"/>
                <a:cs typeface="Calibri" pitchFamily="34" charset="-120"/>
              </a:rPr>
              <a:t>ρ = 94.0%  |  Wq = 7.80 min</a:t>
            </a:r>
            <a:endParaRPr lang="en-US" sz="1467" dirty="0">
              <a:solidFill>
                <a:prstClr val="black"/>
              </a:solidFill>
              <a:latin typeface="Calibri" panose="020F0502020204030204"/>
            </a:endParaRPr>
          </a:p>
          <a:p>
            <a:pPr defTabSz="1219170"/>
            <a:r>
              <a:rPr lang="en-US" sz="1467" dirty="0">
                <a:solidFill>
                  <a:srgbClr val="FFFFFF"/>
                </a:solidFill>
                <a:latin typeface="Calibri" pitchFamily="34" charset="0"/>
                <a:ea typeface="Calibri" pitchFamily="34" charset="-122"/>
                <a:cs typeface="Calibri" pitchFamily="34" charset="-120"/>
              </a:rPr>
              <a:t>"ACTIVE SLA BREACH — immediate action required"</a:t>
            </a:r>
            <a:endParaRPr lang="en-US" sz="1467" dirty="0">
              <a:solidFill>
                <a:prstClr val="black"/>
              </a:solidFill>
              <a:latin typeface="Calibri" panose="020F0502020204030204"/>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0F6FB"/>
        </a:solidFill>
        <a:effectLst/>
      </p:bgPr>
    </p:bg>
    <p:spTree>
      <p:nvGrpSpPr>
        <p:cNvPr id="1" name=""/>
        <p:cNvGrpSpPr/>
        <p:nvPr/>
      </p:nvGrpSpPr>
      <p:grpSpPr>
        <a:xfrm>
          <a:off x="0" y="0"/>
          <a:ext cx="0" cy="0"/>
          <a:chOff x="0" y="0"/>
          <a:chExt cx="0" cy="0"/>
        </a:xfrm>
      </p:grpSpPr>
      <p:sp>
        <p:nvSpPr>
          <p:cNvPr id="2" name="Shape 0"/>
          <p:cNvSpPr/>
          <p:nvPr/>
        </p:nvSpPr>
        <p:spPr>
          <a:xfrm>
            <a:off x="0" y="0"/>
            <a:ext cx="12192000" cy="1316736"/>
          </a:xfrm>
          <a:prstGeom prst="rect">
            <a:avLst/>
          </a:prstGeom>
          <a:solidFill>
            <a:srgbClr val="065A82"/>
          </a:solidFill>
          <a:ln/>
        </p:spPr>
      </p:sp>
      <p:sp>
        <p:nvSpPr>
          <p:cNvPr id="3" name="Text 1"/>
          <p:cNvSpPr/>
          <p:nvPr/>
        </p:nvSpPr>
        <p:spPr>
          <a:xfrm>
            <a:off x="512064" y="97536"/>
            <a:ext cx="11167872" cy="755904"/>
          </a:xfrm>
          <a:prstGeom prst="rect">
            <a:avLst/>
          </a:prstGeom>
          <a:noFill/>
          <a:ln/>
        </p:spPr>
        <p:txBody>
          <a:bodyPr wrap="square" lIns="0" tIns="0" rIns="0" bIns="0" rtlCol="0" anchor="ctr"/>
          <a:lstStyle/>
          <a:p>
            <a:pPr defTabSz="1219170"/>
            <a:r>
              <a:rPr lang="en-US" sz="3200" b="1" dirty="0">
                <a:solidFill>
                  <a:srgbClr val="FFFFFF"/>
                </a:solidFill>
                <a:latin typeface="Calibri" pitchFamily="34" charset="0"/>
                <a:ea typeface="Calibri" pitchFamily="34" charset="-122"/>
                <a:cs typeface="Calibri" pitchFamily="34" charset="-120"/>
              </a:rPr>
              <a:t>KNQA Portal Request Volumes 2020–2024</a:t>
            </a:r>
            <a:endParaRPr lang="en-US" sz="3200" dirty="0">
              <a:solidFill>
                <a:prstClr val="black"/>
              </a:solidFill>
              <a:latin typeface="Calibri" panose="020F0502020204030204"/>
            </a:endParaRPr>
          </a:p>
        </p:txBody>
      </p:sp>
      <p:sp>
        <p:nvSpPr>
          <p:cNvPr id="4" name="Text 2"/>
          <p:cNvSpPr/>
          <p:nvPr/>
        </p:nvSpPr>
        <p:spPr>
          <a:xfrm>
            <a:off x="512064" y="877824"/>
            <a:ext cx="11167872" cy="365760"/>
          </a:xfrm>
          <a:prstGeom prst="rect">
            <a:avLst/>
          </a:prstGeom>
          <a:noFill/>
          <a:ln/>
        </p:spPr>
        <p:txBody>
          <a:bodyPr wrap="square" lIns="0" tIns="0" rIns="0" bIns="0" rtlCol="0" anchor="ctr"/>
          <a:lstStyle/>
          <a:p>
            <a:pPr defTabSz="1219170"/>
            <a:r>
              <a:rPr lang="en-US" sz="1600" dirty="0">
                <a:solidFill>
                  <a:srgbClr val="0EB1D2"/>
                </a:solidFill>
                <a:latin typeface="Calibri" pitchFamily="34" charset="0"/>
                <a:ea typeface="Calibri" pitchFamily="34" charset="-122"/>
                <a:cs typeface="Calibri" pitchFamily="34" charset="-120"/>
              </a:rPr>
              <a:t>Source: Kenya ICT Authority Performance Reports &amp; KNQA Annual Statistics</a:t>
            </a:r>
            <a:endParaRPr lang="en-US" sz="1600" dirty="0">
              <a:solidFill>
                <a:prstClr val="black"/>
              </a:solidFill>
              <a:latin typeface="Calibri" panose="020F0502020204030204"/>
            </a:endParaRPr>
          </a:p>
        </p:txBody>
      </p:sp>
      <p:sp>
        <p:nvSpPr>
          <p:cNvPr id="5" name="Shape 3"/>
          <p:cNvSpPr/>
          <p:nvPr/>
        </p:nvSpPr>
        <p:spPr>
          <a:xfrm>
            <a:off x="0" y="6498336"/>
            <a:ext cx="12192000" cy="359664"/>
          </a:xfrm>
          <a:prstGeom prst="rect">
            <a:avLst/>
          </a:prstGeom>
          <a:solidFill>
            <a:srgbClr val="21295C"/>
          </a:solidFill>
          <a:ln/>
        </p:spPr>
      </p:sp>
      <p:sp>
        <p:nvSpPr>
          <p:cNvPr id="6" name="Text 4"/>
          <p:cNvSpPr/>
          <p:nvPr/>
        </p:nvSpPr>
        <p:spPr>
          <a:xfrm>
            <a:off x="365760" y="6498336"/>
            <a:ext cx="11460480" cy="359664"/>
          </a:xfrm>
          <a:prstGeom prst="rect">
            <a:avLst/>
          </a:prstGeom>
          <a:noFill/>
          <a:ln/>
        </p:spPr>
        <p:txBody>
          <a:bodyPr wrap="square" rtlCol="0" anchor="ctr"/>
          <a:lstStyle/>
          <a:p>
            <a:pPr defTabSz="1219170"/>
            <a:r>
              <a:rPr lang="en-US" sz="1133" dirty="0">
                <a:solidFill>
                  <a:srgbClr val="6B8394"/>
                </a:solidFill>
                <a:latin typeface="Calibri" pitchFamily="34" charset="0"/>
                <a:ea typeface="Calibri" pitchFamily="34" charset="-122"/>
                <a:cs typeface="Calibri" pitchFamily="34" charset="-120"/>
              </a:rPr>
              <a:t>Saina P. Kipkosgei  |  Sensei Institute of Technology  |  PhD Candidate, Catholic University of Eastern Africa</a:t>
            </a:r>
            <a:endParaRPr lang="en-US" sz="1133" dirty="0">
              <a:solidFill>
                <a:prstClr val="black"/>
              </a:solidFill>
              <a:latin typeface="Calibri" panose="020F0502020204030204"/>
            </a:endParaRPr>
          </a:p>
        </p:txBody>
      </p:sp>
      <p:graphicFrame>
        <p:nvGraphicFramePr>
          <p:cNvPr id="7" name="Chart 0"/>
          <p:cNvGraphicFramePr/>
          <p:nvPr/>
        </p:nvGraphicFramePr>
        <p:xfrm>
          <a:off x="365760" y="1438656"/>
          <a:ext cx="7680960" cy="4754880"/>
        </p:xfrm>
        <a:graphic>
          <a:graphicData uri="http://schemas.openxmlformats.org/drawingml/2006/chart">
            <c:chart xmlns:c="http://schemas.openxmlformats.org/drawingml/2006/chart" xmlns:r="http://schemas.openxmlformats.org/officeDocument/2006/relationships" r:id="rId3"/>
          </a:graphicData>
        </a:graphic>
      </p:graphicFrame>
      <p:sp>
        <p:nvSpPr>
          <p:cNvPr id="8" name="Shape 5"/>
          <p:cNvSpPr/>
          <p:nvPr/>
        </p:nvSpPr>
        <p:spPr>
          <a:xfrm>
            <a:off x="8290560" y="1487424"/>
            <a:ext cx="3535680" cy="1072896"/>
          </a:xfrm>
          <a:prstGeom prst="rect">
            <a:avLst/>
          </a:prstGeom>
          <a:solidFill>
            <a:srgbClr val="065A82"/>
          </a:solidFill>
          <a:ln/>
          <a:effectLst>
            <a:outerShdw blurRad="63500" dist="25400" dir="8100000" algn="bl" rotWithShape="0">
              <a:srgbClr val="000000">
                <a:alpha val="16000"/>
              </a:srgbClr>
            </a:outerShdw>
          </a:effectLst>
        </p:spPr>
      </p:sp>
      <p:sp>
        <p:nvSpPr>
          <p:cNvPr id="9" name="Text 6"/>
          <p:cNvSpPr/>
          <p:nvPr/>
        </p:nvSpPr>
        <p:spPr>
          <a:xfrm>
            <a:off x="8290560" y="1609344"/>
            <a:ext cx="3535680" cy="590093"/>
          </a:xfrm>
          <a:prstGeom prst="rect">
            <a:avLst/>
          </a:prstGeom>
          <a:noFill/>
          <a:ln/>
        </p:spPr>
        <p:txBody>
          <a:bodyPr wrap="square" lIns="0" tIns="0" rIns="0" bIns="0" rtlCol="0" anchor="b"/>
          <a:lstStyle/>
          <a:p>
            <a:pPr algn="ctr" defTabSz="1219170"/>
            <a:r>
              <a:rPr lang="en-US" sz="3733" b="1" dirty="0">
                <a:solidFill>
                  <a:srgbClr val="FFFFFF"/>
                </a:solidFill>
                <a:latin typeface="Calibri" pitchFamily="34" charset="0"/>
                <a:ea typeface="Calibri" pitchFamily="34" charset="-122"/>
                <a:cs typeface="Calibri" pitchFamily="34" charset="-120"/>
              </a:rPr>
              <a:t>264.2k</a:t>
            </a:r>
            <a:endParaRPr lang="en-US" sz="3733" dirty="0">
              <a:solidFill>
                <a:prstClr val="black"/>
              </a:solidFill>
              <a:latin typeface="Calibri" panose="020F0502020204030204"/>
            </a:endParaRPr>
          </a:p>
        </p:txBody>
      </p:sp>
      <p:sp>
        <p:nvSpPr>
          <p:cNvPr id="10" name="Text 7"/>
          <p:cNvSpPr/>
          <p:nvPr/>
        </p:nvSpPr>
        <p:spPr>
          <a:xfrm>
            <a:off x="8388096" y="2152620"/>
            <a:ext cx="3340608" cy="364784"/>
          </a:xfrm>
          <a:prstGeom prst="rect">
            <a:avLst/>
          </a:prstGeom>
          <a:noFill/>
          <a:ln/>
        </p:spPr>
        <p:txBody>
          <a:bodyPr wrap="square" lIns="0" tIns="0" rIns="0" bIns="0" rtlCol="0" anchor="ctr"/>
          <a:lstStyle/>
          <a:p>
            <a:pPr algn="ctr" defTabSz="1219170"/>
            <a:r>
              <a:rPr lang="en-US" sz="1267" dirty="0">
                <a:solidFill>
                  <a:srgbClr val="D6E8F2"/>
                </a:solidFill>
                <a:latin typeface="Calibri" pitchFamily="34" charset="0"/>
                <a:ea typeface="Calibri" pitchFamily="34" charset="-122"/>
                <a:cs typeface="Calibri" pitchFamily="34" charset="-120"/>
              </a:rPr>
              <a:t>Total requests 2024</a:t>
            </a:r>
            <a:endParaRPr lang="en-US" sz="1267" dirty="0">
              <a:solidFill>
                <a:prstClr val="black"/>
              </a:solidFill>
              <a:latin typeface="Calibri" panose="020F0502020204030204"/>
            </a:endParaRPr>
          </a:p>
        </p:txBody>
      </p:sp>
      <p:sp>
        <p:nvSpPr>
          <p:cNvPr id="11" name="Shape 8"/>
          <p:cNvSpPr/>
          <p:nvPr/>
        </p:nvSpPr>
        <p:spPr>
          <a:xfrm>
            <a:off x="8290560" y="2706624"/>
            <a:ext cx="3535680" cy="1072896"/>
          </a:xfrm>
          <a:prstGeom prst="rect">
            <a:avLst/>
          </a:prstGeom>
          <a:solidFill>
            <a:srgbClr val="1C7293"/>
          </a:solidFill>
          <a:ln/>
          <a:effectLst>
            <a:outerShdw blurRad="63500" dist="25400" dir="8100000" algn="bl" rotWithShape="0">
              <a:srgbClr val="000000">
                <a:alpha val="16000"/>
              </a:srgbClr>
            </a:outerShdw>
          </a:effectLst>
        </p:spPr>
      </p:sp>
      <p:sp>
        <p:nvSpPr>
          <p:cNvPr id="12" name="Text 9"/>
          <p:cNvSpPr/>
          <p:nvPr/>
        </p:nvSpPr>
        <p:spPr>
          <a:xfrm>
            <a:off x="8290560" y="2828544"/>
            <a:ext cx="3535680" cy="590093"/>
          </a:xfrm>
          <a:prstGeom prst="rect">
            <a:avLst/>
          </a:prstGeom>
          <a:noFill/>
          <a:ln/>
        </p:spPr>
        <p:txBody>
          <a:bodyPr wrap="square" lIns="0" tIns="0" rIns="0" bIns="0" rtlCol="0" anchor="b"/>
          <a:lstStyle/>
          <a:p>
            <a:pPr algn="ctr" defTabSz="1219170"/>
            <a:r>
              <a:rPr lang="en-US" sz="3733" b="1" dirty="0">
                <a:solidFill>
                  <a:srgbClr val="FFFFFF"/>
                </a:solidFill>
                <a:latin typeface="Calibri" pitchFamily="34" charset="0"/>
                <a:ea typeface="Calibri" pitchFamily="34" charset="-122"/>
                <a:cs typeface="Calibri" pitchFamily="34" charset="-120"/>
              </a:rPr>
              <a:t>34.7%</a:t>
            </a:r>
            <a:endParaRPr lang="en-US" sz="3733" dirty="0">
              <a:solidFill>
                <a:prstClr val="black"/>
              </a:solidFill>
              <a:latin typeface="Calibri" panose="020F0502020204030204"/>
            </a:endParaRPr>
          </a:p>
        </p:txBody>
      </p:sp>
      <p:sp>
        <p:nvSpPr>
          <p:cNvPr id="13" name="Text 10"/>
          <p:cNvSpPr/>
          <p:nvPr/>
        </p:nvSpPr>
        <p:spPr>
          <a:xfrm>
            <a:off x="8388096" y="3371820"/>
            <a:ext cx="3340608" cy="364784"/>
          </a:xfrm>
          <a:prstGeom prst="rect">
            <a:avLst/>
          </a:prstGeom>
          <a:noFill/>
          <a:ln/>
        </p:spPr>
        <p:txBody>
          <a:bodyPr wrap="square" lIns="0" tIns="0" rIns="0" bIns="0" rtlCol="0" anchor="ctr"/>
          <a:lstStyle/>
          <a:p>
            <a:pPr algn="ctr" defTabSz="1219170"/>
            <a:r>
              <a:rPr lang="en-US" sz="1267" dirty="0">
                <a:solidFill>
                  <a:srgbClr val="D6E8F2"/>
                </a:solidFill>
                <a:latin typeface="Calibri" pitchFamily="34" charset="0"/>
                <a:ea typeface="Calibri" pitchFamily="34" charset="-122"/>
                <a:cs typeface="Calibri" pitchFamily="34" charset="-120"/>
              </a:rPr>
              <a:t>CAGR 2020–2024</a:t>
            </a:r>
            <a:endParaRPr lang="en-US" sz="1267" dirty="0">
              <a:solidFill>
                <a:prstClr val="black"/>
              </a:solidFill>
              <a:latin typeface="Calibri" panose="020F0502020204030204"/>
            </a:endParaRPr>
          </a:p>
        </p:txBody>
      </p:sp>
      <p:sp>
        <p:nvSpPr>
          <p:cNvPr id="14" name="Shape 11"/>
          <p:cNvSpPr/>
          <p:nvPr/>
        </p:nvSpPr>
        <p:spPr>
          <a:xfrm>
            <a:off x="8290560" y="3925824"/>
            <a:ext cx="3535680" cy="1072896"/>
          </a:xfrm>
          <a:prstGeom prst="rect">
            <a:avLst/>
          </a:prstGeom>
          <a:solidFill>
            <a:srgbClr val="0EB1D2"/>
          </a:solidFill>
          <a:ln/>
          <a:effectLst>
            <a:outerShdw blurRad="63500" dist="25400" dir="8100000" algn="bl" rotWithShape="0">
              <a:srgbClr val="000000">
                <a:alpha val="16000"/>
              </a:srgbClr>
            </a:outerShdw>
          </a:effectLst>
        </p:spPr>
      </p:sp>
      <p:sp>
        <p:nvSpPr>
          <p:cNvPr id="15" name="Text 12"/>
          <p:cNvSpPr/>
          <p:nvPr/>
        </p:nvSpPr>
        <p:spPr>
          <a:xfrm>
            <a:off x="8290560" y="4047744"/>
            <a:ext cx="3535680" cy="590093"/>
          </a:xfrm>
          <a:prstGeom prst="rect">
            <a:avLst/>
          </a:prstGeom>
          <a:noFill/>
          <a:ln/>
        </p:spPr>
        <p:txBody>
          <a:bodyPr wrap="square" lIns="0" tIns="0" rIns="0" bIns="0" rtlCol="0" anchor="b"/>
          <a:lstStyle/>
          <a:p>
            <a:pPr algn="ctr" defTabSz="1219170"/>
            <a:r>
              <a:rPr lang="en-US" sz="3733" b="1" dirty="0">
                <a:solidFill>
                  <a:srgbClr val="FFFFFF"/>
                </a:solidFill>
                <a:latin typeface="Calibri" pitchFamily="34" charset="0"/>
                <a:ea typeface="Calibri" pitchFamily="34" charset="-122"/>
                <a:cs typeface="Calibri" pitchFamily="34" charset="-120"/>
              </a:rPr>
              <a:t>26.8k</a:t>
            </a:r>
            <a:endParaRPr lang="en-US" sz="3733" dirty="0">
              <a:solidFill>
                <a:prstClr val="black"/>
              </a:solidFill>
              <a:latin typeface="Calibri" panose="020F0502020204030204"/>
            </a:endParaRPr>
          </a:p>
        </p:txBody>
      </p:sp>
      <p:sp>
        <p:nvSpPr>
          <p:cNvPr id="16" name="Text 13"/>
          <p:cNvSpPr/>
          <p:nvPr/>
        </p:nvSpPr>
        <p:spPr>
          <a:xfrm>
            <a:off x="8388096" y="4591020"/>
            <a:ext cx="3340608" cy="364784"/>
          </a:xfrm>
          <a:prstGeom prst="rect">
            <a:avLst/>
          </a:prstGeom>
          <a:noFill/>
          <a:ln/>
        </p:spPr>
        <p:txBody>
          <a:bodyPr wrap="square" lIns="0" tIns="0" rIns="0" bIns="0" rtlCol="0" anchor="ctr"/>
          <a:lstStyle/>
          <a:p>
            <a:pPr algn="ctr" defTabSz="1219170"/>
            <a:r>
              <a:rPr lang="en-US" sz="1267" dirty="0">
                <a:solidFill>
                  <a:srgbClr val="D6E8F2"/>
                </a:solidFill>
                <a:latin typeface="Calibri" pitchFamily="34" charset="0"/>
                <a:ea typeface="Calibri" pitchFamily="34" charset="-122"/>
                <a:cs typeface="Calibri" pitchFamily="34" charset="-120"/>
              </a:rPr>
              <a:t>Cross-border (fastest growing)</a:t>
            </a:r>
            <a:endParaRPr lang="en-US" sz="1267" dirty="0">
              <a:solidFill>
                <a:prstClr val="black"/>
              </a:solidFill>
              <a:latin typeface="Calibri" panose="020F0502020204030204"/>
            </a:endParaRPr>
          </a:p>
        </p:txBody>
      </p:sp>
      <p:sp>
        <p:nvSpPr>
          <p:cNvPr id="17" name="Shape 14"/>
          <p:cNvSpPr/>
          <p:nvPr/>
        </p:nvSpPr>
        <p:spPr>
          <a:xfrm>
            <a:off x="8290560" y="5145024"/>
            <a:ext cx="3535680" cy="1072896"/>
          </a:xfrm>
          <a:prstGeom prst="rect">
            <a:avLst/>
          </a:prstGeom>
          <a:solidFill>
            <a:srgbClr val="E8A020"/>
          </a:solidFill>
          <a:ln/>
          <a:effectLst>
            <a:outerShdw blurRad="63500" dist="25400" dir="8100000" algn="bl" rotWithShape="0">
              <a:srgbClr val="000000">
                <a:alpha val="16000"/>
              </a:srgbClr>
            </a:outerShdw>
          </a:effectLst>
        </p:spPr>
      </p:sp>
      <p:sp>
        <p:nvSpPr>
          <p:cNvPr id="18" name="Text 15"/>
          <p:cNvSpPr/>
          <p:nvPr/>
        </p:nvSpPr>
        <p:spPr>
          <a:xfrm>
            <a:off x="8290560" y="5266944"/>
            <a:ext cx="3535680" cy="590093"/>
          </a:xfrm>
          <a:prstGeom prst="rect">
            <a:avLst/>
          </a:prstGeom>
          <a:noFill/>
          <a:ln/>
        </p:spPr>
        <p:txBody>
          <a:bodyPr wrap="square" lIns="0" tIns="0" rIns="0" bIns="0" rtlCol="0" anchor="b"/>
          <a:lstStyle/>
          <a:p>
            <a:pPr algn="ctr" defTabSz="1219170"/>
            <a:r>
              <a:rPr lang="en-US" sz="3733" b="1" dirty="0">
                <a:solidFill>
                  <a:srgbClr val="FFFFFF"/>
                </a:solidFill>
                <a:latin typeface="Calibri" pitchFamily="34" charset="0"/>
                <a:ea typeface="Calibri" pitchFamily="34" charset="-122"/>
                <a:cs typeface="Calibri" pitchFamily="34" charset="-120"/>
              </a:rPr>
              <a:t>+28.1%</a:t>
            </a:r>
            <a:endParaRPr lang="en-US" sz="3733" dirty="0">
              <a:solidFill>
                <a:prstClr val="black"/>
              </a:solidFill>
              <a:latin typeface="Calibri" panose="020F0502020204030204"/>
            </a:endParaRPr>
          </a:p>
        </p:txBody>
      </p:sp>
      <p:sp>
        <p:nvSpPr>
          <p:cNvPr id="19" name="Text 16"/>
          <p:cNvSpPr/>
          <p:nvPr/>
        </p:nvSpPr>
        <p:spPr>
          <a:xfrm>
            <a:off x="8388096" y="5810220"/>
            <a:ext cx="3340608" cy="364784"/>
          </a:xfrm>
          <a:prstGeom prst="rect">
            <a:avLst/>
          </a:prstGeom>
          <a:noFill/>
          <a:ln/>
        </p:spPr>
        <p:txBody>
          <a:bodyPr wrap="square" lIns="0" tIns="0" rIns="0" bIns="0" rtlCol="0" anchor="ctr"/>
          <a:lstStyle/>
          <a:p>
            <a:pPr algn="ctr" defTabSz="1219170"/>
            <a:r>
              <a:rPr lang="en-US" sz="1267" dirty="0">
                <a:solidFill>
                  <a:srgbClr val="D6E8F2"/>
                </a:solidFill>
                <a:latin typeface="Calibri" pitchFamily="34" charset="0"/>
                <a:ea typeface="Calibri" pitchFamily="34" charset="-122"/>
                <a:cs typeface="Calibri" pitchFamily="34" charset="-120"/>
              </a:rPr>
              <a:t>YoY growth 2023→2024</a:t>
            </a:r>
            <a:endParaRPr lang="en-US" sz="1267" dirty="0">
              <a:solidFill>
                <a:prstClr val="black"/>
              </a:solidFill>
              <a:latin typeface="Calibri" panose="020F0502020204030204"/>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0F6FB"/>
        </a:solidFill>
        <a:effectLst/>
      </p:bgPr>
    </p:bg>
    <p:spTree>
      <p:nvGrpSpPr>
        <p:cNvPr id="1" name=""/>
        <p:cNvGrpSpPr/>
        <p:nvPr/>
      </p:nvGrpSpPr>
      <p:grpSpPr>
        <a:xfrm>
          <a:off x="0" y="0"/>
          <a:ext cx="0" cy="0"/>
          <a:chOff x="0" y="0"/>
          <a:chExt cx="0" cy="0"/>
        </a:xfrm>
      </p:grpSpPr>
      <p:sp>
        <p:nvSpPr>
          <p:cNvPr id="2" name="Shape 0"/>
          <p:cNvSpPr/>
          <p:nvPr/>
        </p:nvSpPr>
        <p:spPr>
          <a:xfrm>
            <a:off x="0" y="0"/>
            <a:ext cx="12192000" cy="1316736"/>
          </a:xfrm>
          <a:prstGeom prst="rect">
            <a:avLst/>
          </a:prstGeom>
          <a:solidFill>
            <a:srgbClr val="065A82"/>
          </a:solidFill>
          <a:ln/>
        </p:spPr>
      </p:sp>
      <p:sp>
        <p:nvSpPr>
          <p:cNvPr id="3" name="Text 1"/>
          <p:cNvSpPr/>
          <p:nvPr/>
        </p:nvSpPr>
        <p:spPr>
          <a:xfrm>
            <a:off x="512064" y="97536"/>
            <a:ext cx="11167872" cy="755904"/>
          </a:xfrm>
          <a:prstGeom prst="rect">
            <a:avLst/>
          </a:prstGeom>
          <a:noFill/>
          <a:ln/>
        </p:spPr>
        <p:txBody>
          <a:bodyPr wrap="square" lIns="0" tIns="0" rIns="0" bIns="0" rtlCol="0" anchor="ctr"/>
          <a:lstStyle/>
          <a:p>
            <a:pPr defTabSz="1219170"/>
            <a:r>
              <a:rPr lang="en-US" sz="3200" b="1" dirty="0">
                <a:solidFill>
                  <a:srgbClr val="FFFFFF"/>
                </a:solidFill>
                <a:latin typeface="Calibri" pitchFamily="34" charset="0"/>
                <a:ea typeface="Calibri" pitchFamily="34" charset="-122"/>
                <a:cs typeface="Calibri" pitchFamily="34" charset="-120"/>
              </a:rPr>
              <a:t>M/M/s Model Parameters by Request Category</a:t>
            </a:r>
            <a:endParaRPr lang="en-US" sz="3200" dirty="0">
              <a:solidFill>
                <a:prstClr val="black"/>
              </a:solidFill>
              <a:latin typeface="Calibri" panose="020F0502020204030204"/>
            </a:endParaRPr>
          </a:p>
        </p:txBody>
      </p:sp>
      <p:sp>
        <p:nvSpPr>
          <p:cNvPr id="4" name="Text 2"/>
          <p:cNvSpPr/>
          <p:nvPr/>
        </p:nvSpPr>
        <p:spPr>
          <a:xfrm>
            <a:off x="512064" y="877824"/>
            <a:ext cx="11167872" cy="365760"/>
          </a:xfrm>
          <a:prstGeom prst="rect">
            <a:avLst/>
          </a:prstGeom>
          <a:noFill/>
          <a:ln/>
        </p:spPr>
        <p:txBody>
          <a:bodyPr wrap="square" lIns="0" tIns="0" rIns="0" bIns="0" rtlCol="0" anchor="ctr"/>
          <a:lstStyle/>
          <a:p>
            <a:pPr defTabSz="1219170"/>
            <a:r>
              <a:rPr lang="en-US" sz="1600" dirty="0">
                <a:solidFill>
                  <a:srgbClr val="0EB1D2"/>
                </a:solidFill>
                <a:latin typeface="Calibri" pitchFamily="34" charset="0"/>
                <a:ea typeface="Calibri" pitchFamily="34" charset="-122"/>
                <a:cs typeface="Calibri" pitchFamily="34" charset="-120"/>
              </a:rPr>
              <a:t>ITU-T E.501 peak-hour rates — μ from observed processing times</a:t>
            </a:r>
            <a:endParaRPr lang="en-US" sz="1600" dirty="0">
              <a:solidFill>
                <a:prstClr val="black"/>
              </a:solidFill>
              <a:latin typeface="Calibri" panose="020F0502020204030204"/>
            </a:endParaRPr>
          </a:p>
        </p:txBody>
      </p:sp>
      <p:sp>
        <p:nvSpPr>
          <p:cNvPr id="5" name="Shape 3"/>
          <p:cNvSpPr/>
          <p:nvPr/>
        </p:nvSpPr>
        <p:spPr>
          <a:xfrm>
            <a:off x="0" y="6498336"/>
            <a:ext cx="12192000" cy="359664"/>
          </a:xfrm>
          <a:prstGeom prst="rect">
            <a:avLst/>
          </a:prstGeom>
          <a:solidFill>
            <a:srgbClr val="21295C"/>
          </a:solidFill>
          <a:ln/>
        </p:spPr>
      </p:sp>
      <p:sp>
        <p:nvSpPr>
          <p:cNvPr id="6" name="Text 4"/>
          <p:cNvSpPr/>
          <p:nvPr/>
        </p:nvSpPr>
        <p:spPr>
          <a:xfrm>
            <a:off x="365760" y="6498336"/>
            <a:ext cx="11460480" cy="359664"/>
          </a:xfrm>
          <a:prstGeom prst="rect">
            <a:avLst/>
          </a:prstGeom>
          <a:noFill/>
          <a:ln/>
        </p:spPr>
        <p:txBody>
          <a:bodyPr wrap="square" rtlCol="0" anchor="ctr"/>
          <a:lstStyle/>
          <a:p>
            <a:pPr defTabSz="1219170"/>
            <a:r>
              <a:rPr lang="en-US" sz="1133" dirty="0">
                <a:solidFill>
                  <a:srgbClr val="6B8394"/>
                </a:solidFill>
                <a:latin typeface="Calibri" pitchFamily="34" charset="0"/>
                <a:ea typeface="Calibri" pitchFamily="34" charset="-122"/>
                <a:cs typeface="Calibri" pitchFamily="34" charset="-120"/>
              </a:rPr>
              <a:t>Saina P. Kipkosgei  |  Sensei Institute of Technology  |  PhD Candidate, Catholic University of Eastern Africa</a:t>
            </a:r>
            <a:endParaRPr lang="en-US" sz="1133" dirty="0">
              <a:solidFill>
                <a:prstClr val="black"/>
              </a:solidFill>
              <a:latin typeface="Calibri" panose="020F0502020204030204"/>
            </a:endParaRPr>
          </a:p>
        </p:txBody>
      </p:sp>
      <p:graphicFrame>
        <p:nvGraphicFramePr>
          <p:cNvPr id="9" name="Table 0"/>
          <p:cNvGraphicFramePr>
            <a:graphicFrameLocks noGrp="1"/>
          </p:cNvGraphicFramePr>
          <p:nvPr/>
        </p:nvGraphicFramePr>
        <p:xfrm>
          <a:off x="365760" y="1487424"/>
          <a:ext cx="11460480" cy="2682240"/>
        </p:xfrm>
        <a:graphic>
          <a:graphicData uri="http://schemas.openxmlformats.org/drawingml/2006/table">
            <a:tbl>
              <a:tblPr/>
              <a:tblGrid>
                <a:gridCol w="3657600">
                  <a:extLst>
                    <a:ext uri="{9D8B030D-6E8A-4147-A177-3AD203B41FA5}">
                      <a16:colId xmlns:a16="http://schemas.microsoft.com/office/drawing/2014/main" val="20000"/>
                    </a:ext>
                  </a:extLst>
                </a:gridCol>
                <a:gridCol w="1950720">
                  <a:extLst>
                    <a:ext uri="{9D8B030D-6E8A-4147-A177-3AD203B41FA5}">
                      <a16:colId xmlns:a16="http://schemas.microsoft.com/office/drawing/2014/main" val="20001"/>
                    </a:ext>
                  </a:extLst>
                </a:gridCol>
                <a:gridCol w="2194560">
                  <a:extLst>
                    <a:ext uri="{9D8B030D-6E8A-4147-A177-3AD203B41FA5}">
                      <a16:colId xmlns:a16="http://schemas.microsoft.com/office/drawing/2014/main" val="20002"/>
                    </a:ext>
                  </a:extLst>
                </a:gridCol>
                <a:gridCol w="1584960">
                  <a:extLst>
                    <a:ext uri="{9D8B030D-6E8A-4147-A177-3AD203B41FA5}">
                      <a16:colId xmlns:a16="http://schemas.microsoft.com/office/drawing/2014/main" val="20003"/>
                    </a:ext>
                  </a:extLst>
                </a:gridCol>
                <a:gridCol w="2072640">
                  <a:extLst>
                    <a:ext uri="{9D8B030D-6E8A-4147-A177-3AD203B41FA5}">
                      <a16:colId xmlns:a16="http://schemas.microsoft.com/office/drawing/2014/main" val="20004"/>
                    </a:ext>
                  </a:extLst>
                </a:gridCol>
              </a:tblGrid>
              <a:tr h="447040">
                <a:tc>
                  <a:txBody>
                    <a:bodyPr/>
                    <a:lstStyle/>
                    <a:p>
                      <a:pPr marL="0" indent="0" algn="ctr">
                        <a:buNone/>
                      </a:pPr>
                      <a:r>
                        <a:rPr lang="en-US" sz="1500" b="1" dirty="0">
                          <a:solidFill>
                            <a:srgbClr val="FFFFFF"/>
                          </a:solidFill>
                          <a:latin typeface="Calibri" pitchFamily="34" charset="0"/>
                          <a:ea typeface="Calibri" pitchFamily="34" charset="-122"/>
                          <a:cs typeface="Calibri" pitchFamily="34" charset="-120"/>
                        </a:rPr>
                        <a:t>Request Category</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065A82"/>
                    </a:solidFill>
                  </a:tcPr>
                </a:tc>
                <a:tc>
                  <a:txBody>
                    <a:bodyPr/>
                    <a:lstStyle/>
                    <a:p>
                      <a:pPr marL="0" indent="0" algn="ctr">
                        <a:buNone/>
                      </a:pPr>
                      <a:r>
                        <a:rPr lang="en-US" sz="1500" b="1" dirty="0">
                          <a:solidFill>
                            <a:srgbClr val="FFFFFF"/>
                          </a:solidFill>
                          <a:latin typeface="Calibri" pitchFamily="34" charset="0"/>
                          <a:ea typeface="Calibri" pitchFamily="34" charset="-122"/>
                          <a:cs typeface="Calibri" pitchFamily="34" charset="-120"/>
                        </a:rPr>
                        <a:t>λ_peak (req/hr)</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065A82"/>
                    </a:solidFill>
                  </a:tcPr>
                </a:tc>
                <a:tc>
                  <a:txBody>
                    <a:bodyPr/>
                    <a:lstStyle/>
                    <a:p>
                      <a:pPr marL="0" indent="0" algn="ctr">
                        <a:buNone/>
                      </a:pPr>
                      <a:r>
                        <a:rPr lang="en-US" sz="1500" b="1" dirty="0">
                          <a:solidFill>
                            <a:srgbClr val="FFFFFF"/>
                          </a:solidFill>
                          <a:latin typeface="Calibri" pitchFamily="34" charset="0"/>
                          <a:ea typeface="Calibri" pitchFamily="34" charset="-122"/>
                          <a:cs typeface="Calibri" pitchFamily="34" charset="-120"/>
                        </a:rPr>
                        <a:t>μ (req/hr/server)</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065A82"/>
                    </a:solidFill>
                  </a:tcPr>
                </a:tc>
                <a:tc>
                  <a:txBody>
                    <a:bodyPr/>
                    <a:lstStyle/>
                    <a:p>
                      <a:pPr marL="0" indent="0" algn="ctr">
                        <a:buNone/>
                      </a:pPr>
                      <a:r>
                        <a:rPr lang="en-US" sz="1500" b="1" dirty="0">
                          <a:solidFill>
                            <a:srgbClr val="FFFFFF"/>
                          </a:solidFill>
                          <a:latin typeface="Calibri" pitchFamily="34" charset="0"/>
                          <a:ea typeface="Calibri" pitchFamily="34" charset="-122"/>
                          <a:cs typeface="Calibri" pitchFamily="34" charset="-120"/>
                        </a:rPr>
                        <a:t>CoV</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065A82"/>
                    </a:solidFill>
                  </a:tcPr>
                </a:tc>
                <a:tc>
                  <a:txBody>
                    <a:bodyPr/>
                    <a:lstStyle/>
                    <a:p>
                      <a:pPr marL="0" indent="0" algn="ctr">
                        <a:buNone/>
                      </a:pPr>
                      <a:r>
                        <a:rPr lang="en-US" sz="1500" b="1" dirty="0">
                          <a:solidFill>
                            <a:srgbClr val="FFFFFF"/>
                          </a:solidFill>
                          <a:latin typeface="Calibri" pitchFamily="34" charset="0"/>
                          <a:ea typeface="Calibri" pitchFamily="34" charset="-122"/>
                          <a:cs typeface="Calibri" pitchFamily="34" charset="-120"/>
                        </a:rPr>
                        <a:t>Poisson p-value</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065A82"/>
                    </a:solidFill>
                  </a:tcPr>
                </a:tc>
                <a:extLst>
                  <a:ext uri="{0D108BD9-81ED-4DB2-BD59-A6C34878D82A}">
                    <a16:rowId xmlns:a16="http://schemas.microsoft.com/office/drawing/2014/main" val="10000"/>
                  </a:ext>
                </a:extLst>
              </a:tr>
              <a:tr h="447040">
                <a:tc>
                  <a:txBody>
                    <a:bodyPr/>
                    <a:lstStyle/>
                    <a:p>
                      <a:pPr marL="0" indent="0" algn="ctr">
                        <a:buNone/>
                      </a:pPr>
                      <a:r>
                        <a:rPr lang="en-US" sz="1500" dirty="0">
                          <a:solidFill>
                            <a:srgbClr val="000000"/>
                          </a:solidFill>
                          <a:latin typeface="Calibri" pitchFamily="34" charset="0"/>
                          <a:ea typeface="Calibri" pitchFamily="34" charset="-122"/>
                          <a:cs typeface="Calibri" pitchFamily="34" charset="-120"/>
                        </a:rPr>
                        <a:t>Institutional</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500" dirty="0">
                          <a:solidFill>
                            <a:srgbClr val="000000"/>
                          </a:solidFill>
                          <a:latin typeface="Calibri" pitchFamily="34" charset="0"/>
                          <a:ea typeface="Calibri" pitchFamily="34" charset="-122"/>
                          <a:cs typeface="Calibri" pitchFamily="34" charset="-120"/>
                        </a:rPr>
                        <a:t>16.3</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500" dirty="0">
                          <a:solidFill>
                            <a:srgbClr val="000000"/>
                          </a:solidFill>
                          <a:latin typeface="Calibri" pitchFamily="34" charset="0"/>
                          <a:ea typeface="Calibri" pitchFamily="34" charset="-122"/>
                          <a:cs typeface="Calibri" pitchFamily="34" charset="-120"/>
                        </a:rPr>
                        <a:t>58.0</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500" dirty="0">
                          <a:solidFill>
                            <a:srgbClr val="000000"/>
                          </a:solidFill>
                          <a:latin typeface="Calibri" pitchFamily="34" charset="0"/>
                          <a:ea typeface="Calibri" pitchFamily="34" charset="-122"/>
                          <a:cs typeface="Calibri" pitchFamily="34" charset="-120"/>
                        </a:rPr>
                        <a:t>0.97</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500" dirty="0">
                          <a:solidFill>
                            <a:srgbClr val="000000"/>
                          </a:solidFill>
                          <a:latin typeface="Calibri" pitchFamily="34" charset="0"/>
                          <a:ea typeface="Calibri" pitchFamily="34" charset="-122"/>
                          <a:cs typeface="Calibri" pitchFamily="34" charset="-120"/>
                        </a:rPr>
                        <a:t>0.341</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extLst>
                  <a:ext uri="{0D108BD9-81ED-4DB2-BD59-A6C34878D82A}">
                    <a16:rowId xmlns:a16="http://schemas.microsoft.com/office/drawing/2014/main" val="10001"/>
                  </a:ext>
                </a:extLst>
              </a:tr>
              <a:tr h="447040">
                <a:tc>
                  <a:txBody>
                    <a:bodyPr/>
                    <a:lstStyle/>
                    <a:p>
                      <a:pPr marL="0" indent="0" algn="ctr">
                        <a:buNone/>
                      </a:pPr>
                      <a:r>
                        <a:rPr lang="en-US" sz="1500" dirty="0">
                          <a:solidFill>
                            <a:srgbClr val="000000"/>
                          </a:solidFill>
                          <a:latin typeface="Calibri" pitchFamily="34" charset="0"/>
                          <a:ea typeface="Calibri" pitchFamily="34" charset="-122"/>
                          <a:cs typeface="Calibri" pitchFamily="34" charset="-120"/>
                        </a:rPr>
                        <a:t>Employer</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500" dirty="0">
                          <a:solidFill>
                            <a:srgbClr val="000000"/>
                          </a:solidFill>
                          <a:latin typeface="Calibri" pitchFamily="34" charset="0"/>
                          <a:ea typeface="Calibri" pitchFamily="34" charset="-122"/>
                          <a:cs typeface="Calibri" pitchFamily="34" charset="-120"/>
                        </a:rPr>
                        <a:t>13.7</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500" dirty="0">
                          <a:solidFill>
                            <a:srgbClr val="000000"/>
                          </a:solidFill>
                          <a:latin typeface="Calibri" pitchFamily="34" charset="0"/>
                          <a:ea typeface="Calibri" pitchFamily="34" charset="-122"/>
                          <a:cs typeface="Calibri" pitchFamily="34" charset="-120"/>
                        </a:rPr>
                        <a:t>58.0</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500" dirty="0">
                          <a:solidFill>
                            <a:srgbClr val="000000"/>
                          </a:solidFill>
                          <a:latin typeface="Calibri" pitchFamily="34" charset="0"/>
                          <a:ea typeface="Calibri" pitchFamily="34" charset="-122"/>
                          <a:cs typeface="Calibri" pitchFamily="34" charset="-120"/>
                        </a:rPr>
                        <a:t>1.02</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500" dirty="0">
                          <a:solidFill>
                            <a:srgbClr val="000000"/>
                          </a:solidFill>
                          <a:latin typeface="Calibri" pitchFamily="34" charset="0"/>
                          <a:ea typeface="Calibri" pitchFamily="34" charset="-122"/>
                          <a:cs typeface="Calibri" pitchFamily="34" charset="-120"/>
                        </a:rPr>
                        <a:t>0.418</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extLst>
                  <a:ext uri="{0D108BD9-81ED-4DB2-BD59-A6C34878D82A}">
                    <a16:rowId xmlns:a16="http://schemas.microsoft.com/office/drawing/2014/main" val="10002"/>
                  </a:ext>
                </a:extLst>
              </a:tr>
              <a:tr h="447040">
                <a:tc>
                  <a:txBody>
                    <a:bodyPr/>
                    <a:lstStyle/>
                    <a:p>
                      <a:pPr marL="0" indent="0" algn="ctr">
                        <a:buNone/>
                      </a:pPr>
                      <a:r>
                        <a:rPr lang="en-US" sz="1500" dirty="0">
                          <a:solidFill>
                            <a:srgbClr val="000000"/>
                          </a:solidFill>
                          <a:latin typeface="Calibri" pitchFamily="34" charset="0"/>
                          <a:ea typeface="Calibri" pitchFamily="34" charset="-122"/>
                          <a:cs typeface="Calibri" pitchFamily="34" charset="-120"/>
                        </a:rPr>
                        <a:t>Cross-border</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500" dirty="0">
                          <a:solidFill>
                            <a:srgbClr val="000000"/>
                          </a:solidFill>
                          <a:latin typeface="Calibri" pitchFamily="34" charset="0"/>
                          <a:ea typeface="Calibri" pitchFamily="34" charset="-122"/>
                          <a:cs typeface="Calibri" pitchFamily="34" charset="-120"/>
                        </a:rPr>
                        <a:t>4.0</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500" dirty="0">
                          <a:solidFill>
                            <a:srgbClr val="000000"/>
                          </a:solidFill>
                          <a:latin typeface="Calibri" pitchFamily="34" charset="0"/>
                          <a:ea typeface="Calibri" pitchFamily="34" charset="-122"/>
                          <a:cs typeface="Calibri" pitchFamily="34" charset="-120"/>
                        </a:rPr>
                        <a:t>52.0</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500" dirty="0">
                          <a:solidFill>
                            <a:srgbClr val="000000"/>
                          </a:solidFill>
                          <a:latin typeface="Calibri" pitchFamily="34" charset="0"/>
                          <a:ea typeface="Calibri" pitchFamily="34" charset="-122"/>
                          <a:cs typeface="Calibri" pitchFamily="34" charset="-120"/>
                        </a:rPr>
                        <a:t>1.09</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500" dirty="0">
                          <a:solidFill>
                            <a:srgbClr val="000000"/>
                          </a:solidFill>
                          <a:latin typeface="Calibri" pitchFamily="34" charset="0"/>
                          <a:ea typeface="Calibri" pitchFamily="34" charset="-122"/>
                          <a:cs typeface="Calibri" pitchFamily="34" charset="-120"/>
                        </a:rPr>
                        <a:t>0.287</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extLst>
                  <a:ext uri="{0D108BD9-81ED-4DB2-BD59-A6C34878D82A}">
                    <a16:rowId xmlns:a16="http://schemas.microsoft.com/office/drawing/2014/main" val="10003"/>
                  </a:ext>
                </a:extLst>
              </a:tr>
              <a:tr h="447040">
                <a:tc>
                  <a:txBody>
                    <a:bodyPr/>
                    <a:lstStyle/>
                    <a:p>
                      <a:pPr marL="0" indent="0" algn="ctr">
                        <a:buNone/>
                      </a:pPr>
                      <a:r>
                        <a:rPr lang="en-US" sz="1500" dirty="0">
                          <a:solidFill>
                            <a:srgbClr val="000000"/>
                          </a:solidFill>
                          <a:latin typeface="Calibri" pitchFamily="34" charset="0"/>
                          <a:ea typeface="Calibri" pitchFamily="34" charset="-122"/>
                          <a:cs typeface="Calibri" pitchFamily="34" charset="-120"/>
                        </a:rPr>
                        <a:t>Self-check</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500" dirty="0">
                          <a:solidFill>
                            <a:srgbClr val="000000"/>
                          </a:solidFill>
                          <a:latin typeface="Calibri" pitchFamily="34" charset="0"/>
                          <a:ea typeface="Calibri" pitchFamily="34" charset="-122"/>
                          <a:cs typeface="Calibri" pitchFamily="34" charset="-120"/>
                        </a:rPr>
                        <a:t>4.1</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500" dirty="0">
                          <a:solidFill>
                            <a:srgbClr val="000000"/>
                          </a:solidFill>
                          <a:latin typeface="Calibri" pitchFamily="34" charset="0"/>
                          <a:ea typeface="Calibri" pitchFamily="34" charset="-122"/>
                          <a:cs typeface="Calibri" pitchFamily="34" charset="-120"/>
                        </a:rPr>
                        <a:t>62.0</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500" dirty="0">
                          <a:solidFill>
                            <a:srgbClr val="000000"/>
                          </a:solidFill>
                          <a:latin typeface="Calibri" pitchFamily="34" charset="0"/>
                          <a:ea typeface="Calibri" pitchFamily="34" charset="-122"/>
                          <a:cs typeface="Calibri" pitchFamily="34" charset="-120"/>
                        </a:rPr>
                        <a:t>0.94</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500" dirty="0">
                          <a:solidFill>
                            <a:srgbClr val="000000"/>
                          </a:solidFill>
                          <a:latin typeface="Calibri" pitchFamily="34" charset="0"/>
                          <a:ea typeface="Calibri" pitchFamily="34" charset="-122"/>
                          <a:cs typeface="Calibri" pitchFamily="34" charset="-120"/>
                        </a:rPr>
                        <a:t>0.503</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extLst>
                  <a:ext uri="{0D108BD9-81ED-4DB2-BD59-A6C34878D82A}">
                    <a16:rowId xmlns:a16="http://schemas.microsoft.com/office/drawing/2014/main" val="10004"/>
                  </a:ext>
                </a:extLst>
              </a:tr>
              <a:tr h="447040">
                <a:tc>
                  <a:txBody>
                    <a:bodyPr/>
                    <a:lstStyle/>
                    <a:p>
                      <a:pPr marL="0" indent="0" algn="ctr">
                        <a:buNone/>
                      </a:pPr>
                      <a:r>
                        <a:rPr lang="en-US" sz="1500" b="1" dirty="0">
                          <a:solidFill>
                            <a:srgbClr val="000000"/>
                          </a:solidFill>
                          <a:latin typeface="Calibri" pitchFamily="34" charset="0"/>
                          <a:ea typeface="Calibri" pitchFamily="34" charset="-122"/>
                          <a:cs typeface="Calibri" pitchFamily="34" charset="-120"/>
                        </a:rPr>
                        <a:t>Pooled total</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500" b="1" dirty="0">
                          <a:solidFill>
                            <a:srgbClr val="000000"/>
                          </a:solidFill>
                          <a:latin typeface="Calibri" pitchFamily="34" charset="0"/>
                          <a:ea typeface="Calibri" pitchFamily="34" charset="-122"/>
                          <a:cs typeface="Calibri" pitchFamily="34" charset="-120"/>
                        </a:rPr>
                        <a:t>109.0</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E8F4F8"/>
                    </a:solidFill>
                  </a:tcPr>
                </a:tc>
                <a:tc>
                  <a:txBody>
                    <a:bodyPr/>
                    <a:lstStyle/>
                    <a:p>
                      <a:pPr marL="0" indent="0" algn="ctr">
                        <a:buNone/>
                      </a:pPr>
                      <a:r>
                        <a:rPr lang="en-US" sz="1500" b="1" dirty="0">
                          <a:solidFill>
                            <a:srgbClr val="000000"/>
                          </a:solidFill>
                          <a:latin typeface="Calibri" pitchFamily="34" charset="0"/>
                          <a:ea typeface="Calibri" pitchFamily="34" charset="-122"/>
                          <a:cs typeface="Calibri" pitchFamily="34" charset="-120"/>
                        </a:rPr>
                        <a:t>58.0</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E8F4F8"/>
                    </a:solidFill>
                  </a:tcPr>
                </a:tc>
                <a:tc>
                  <a:txBody>
                    <a:bodyPr/>
                    <a:lstStyle/>
                    <a:p>
                      <a:pPr marL="0" indent="0" algn="ctr">
                        <a:buNone/>
                      </a:pPr>
                      <a:r>
                        <a:rPr lang="en-US" sz="1500" b="1" dirty="0">
                          <a:solidFill>
                            <a:srgbClr val="000000"/>
                          </a:solidFill>
                          <a:latin typeface="Calibri" pitchFamily="34" charset="0"/>
                          <a:ea typeface="Calibri" pitchFamily="34" charset="-122"/>
                          <a:cs typeface="Calibri" pitchFamily="34" charset="-120"/>
                        </a:rPr>
                        <a:t>1.01</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E8F4F8"/>
                    </a:solidFill>
                  </a:tcPr>
                </a:tc>
                <a:tc>
                  <a:txBody>
                    <a:bodyPr/>
                    <a:lstStyle/>
                    <a:p>
                      <a:pPr marL="0" indent="0" algn="ctr">
                        <a:buNone/>
                      </a:pPr>
                      <a:r>
                        <a:rPr lang="en-US" sz="1500" b="1" dirty="0">
                          <a:solidFill>
                            <a:srgbClr val="000000"/>
                          </a:solidFill>
                          <a:latin typeface="Calibri" pitchFamily="34" charset="0"/>
                          <a:ea typeface="Calibri" pitchFamily="34" charset="-122"/>
                          <a:cs typeface="Calibri" pitchFamily="34" charset="-120"/>
                        </a:rPr>
                        <a:t>0.372</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E8F4F8"/>
                    </a:solidFill>
                  </a:tcPr>
                </a:tc>
                <a:extLst>
                  <a:ext uri="{0D108BD9-81ED-4DB2-BD59-A6C34878D82A}">
                    <a16:rowId xmlns:a16="http://schemas.microsoft.com/office/drawing/2014/main" val="10005"/>
                  </a:ext>
                </a:extLst>
              </a:tr>
            </a:tbl>
          </a:graphicData>
        </a:graphic>
      </p:graphicFrame>
      <p:sp>
        <p:nvSpPr>
          <p:cNvPr id="8" name="Text 5"/>
          <p:cNvSpPr/>
          <p:nvPr/>
        </p:nvSpPr>
        <p:spPr>
          <a:xfrm>
            <a:off x="365760" y="4340352"/>
            <a:ext cx="11460480" cy="390144"/>
          </a:xfrm>
          <a:prstGeom prst="rect">
            <a:avLst/>
          </a:prstGeom>
          <a:noFill/>
          <a:ln/>
        </p:spPr>
        <p:txBody>
          <a:bodyPr wrap="square" rtlCol="0" anchor="ctr"/>
          <a:lstStyle/>
          <a:p>
            <a:pPr defTabSz="1219170"/>
            <a:r>
              <a:rPr lang="en-US" sz="1267" i="1" dirty="0">
                <a:solidFill>
                  <a:srgbClr val="6B8394"/>
                </a:solidFill>
                <a:latin typeface="Calibri" pitchFamily="34" charset="0"/>
                <a:ea typeface="Calibri" pitchFamily="34" charset="-122"/>
                <a:cs typeface="Calibri" pitchFamily="34" charset="-120"/>
              </a:rPr>
              <a:t>Note: CoV ≈ 1.00 confirms approximate exponential service times (theoretical exponential CoV = 1.00 exactly). All p-values from χ² goodness-of-fit tests.</a:t>
            </a:r>
            <a:endParaRPr lang="en-US" sz="1267" dirty="0">
              <a:solidFill>
                <a:prstClr val="black"/>
              </a:solidFill>
              <a:latin typeface="Calibri" panose="020F0502020204030204"/>
            </a:endParaRPr>
          </a:p>
        </p:txBody>
      </p:sp>
      <p:sp>
        <p:nvSpPr>
          <p:cNvPr id="7" name="Shape 6"/>
          <p:cNvSpPr/>
          <p:nvPr/>
        </p:nvSpPr>
        <p:spPr>
          <a:xfrm>
            <a:off x="365760" y="4876800"/>
            <a:ext cx="11460480" cy="1280160"/>
          </a:xfrm>
          <a:prstGeom prst="rect">
            <a:avLst/>
          </a:prstGeom>
          <a:solidFill>
            <a:srgbClr val="065A82"/>
          </a:solidFill>
          <a:ln/>
          <a:effectLst>
            <a:outerShdw blurRad="63500" dist="25400" dir="8100000" algn="bl" rotWithShape="0">
              <a:srgbClr val="000000">
                <a:alpha val="16000"/>
              </a:srgbClr>
            </a:outerShdw>
          </a:effectLst>
        </p:spPr>
      </p:sp>
      <p:sp>
        <p:nvSpPr>
          <p:cNvPr id="10" name="Text 7"/>
          <p:cNvSpPr/>
          <p:nvPr/>
        </p:nvSpPr>
        <p:spPr>
          <a:xfrm>
            <a:off x="512064" y="4949952"/>
            <a:ext cx="11167872" cy="633984"/>
          </a:xfrm>
          <a:prstGeom prst="rect">
            <a:avLst/>
          </a:prstGeom>
          <a:noFill/>
          <a:ln/>
        </p:spPr>
        <p:txBody>
          <a:bodyPr wrap="square" rtlCol="0" anchor="ctr"/>
          <a:lstStyle/>
          <a:p>
            <a:pPr defTabSz="1219170"/>
            <a:r>
              <a:rPr lang="en-US" sz="1533" b="1" dirty="0">
                <a:solidFill>
                  <a:srgbClr val="E8A020"/>
                </a:solidFill>
                <a:latin typeface="Courier New" pitchFamily="34" charset="0"/>
                <a:ea typeface="Courier New" pitchFamily="34" charset="-122"/>
                <a:cs typeface="Courier New" pitchFamily="34" charset="-120"/>
              </a:rPr>
              <a:t>Derived Parameters (Pooled):   a = λ/μ = 109/58.0 = 1.879 Erlangs   |   ρ (s=2) = 1.879/2 = 0.940 = 94.0%   |   ρ (s=3) = 1.879/3 = 62.6%   |   ρ (s=4) = 1.879/4 = 47.0%</a:t>
            </a:r>
            <a:endParaRPr lang="en-US" sz="1533" dirty="0">
              <a:solidFill>
                <a:prstClr val="black"/>
              </a:solidFill>
              <a:latin typeface="Calibri" panose="020F0502020204030204"/>
            </a:endParaRPr>
          </a:p>
        </p:txBody>
      </p:sp>
      <p:sp>
        <p:nvSpPr>
          <p:cNvPr id="11" name="Text 8"/>
          <p:cNvSpPr/>
          <p:nvPr/>
        </p:nvSpPr>
        <p:spPr>
          <a:xfrm>
            <a:off x="512064" y="5657088"/>
            <a:ext cx="11167872" cy="341376"/>
          </a:xfrm>
          <a:prstGeom prst="rect">
            <a:avLst/>
          </a:prstGeom>
          <a:noFill/>
          <a:ln/>
        </p:spPr>
        <p:txBody>
          <a:bodyPr wrap="square" rtlCol="0" anchor="ctr"/>
          <a:lstStyle/>
          <a:p>
            <a:pPr defTabSz="1219170"/>
            <a:r>
              <a:rPr lang="en-US" sz="1267" i="1" dirty="0">
                <a:solidFill>
                  <a:srgbClr val="D6E8F2"/>
                </a:solidFill>
                <a:latin typeface="Calibri" pitchFamily="34" charset="0"/>
                <a:ea typeface="Calibri" pitchFamily="34" charset="-122"/>
                <a:cs typeface="Calibri" pitchFamily="34" charset="-120"/>
              </a:rPr>
              <a:t>Cross-border μ = 52.0 req/hr (lower — manual foreign institution cross-referencing). Pooled weighted μ = 58.0 used in aggregate model.</a:t>
            </a:r>
            <a:endParaRPr lang="en-US" sz="1267" dirty="0">
              <a:solidFill>
                <a:prstClr val="black"/>
              </a:solidFill>
              <a:latin typeface="Calibri" panose="020F0502020204030204"/>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7391400" y="0"/>
            <a:ext cx="4800600" cy="6858000"/>
          </a:xfrm>
          <a:prstGeom prst="rect">
            <a:avLst/>
          </a:prstGeom>
          <a:solidFill>
            <a:srgbClr val="FFFFF4"/>
          </a:solidFill>
          <a:ln/>
        </p:spPr>
      </p:sp>
      <p:pic>
        <p:nvPicPr>
          <p:cNvPr id="3" name="Image 0" descr="preencoded.png"/>
          <p:cNvPicPr>
            <a:picLocks noChangeAspect="1"/>
          </p:cNvPicPr>
          <p:nvPr/>
        </p:nvPicPr>
        <p:blipFill>
          <a:blip r:embed="rId3"/>
          <a:stretch>
            <a:fillRect/>
          </a:stretch>
        </p:blipFill>
        <p:spPr>
          <a:xfrm>
            <a:off x="8529053" y="1435889"/>
            <a:ext cx="3662948" cy="5494420"/>
          </a:xfrm>
          <a:prstGeom prst="rect">
            <a:avLst/>
          </a:prstGeom>
        </p:spPr>
      </p:pic>
      <p:sp>
        <p:nvSpPr>
          <p:cNvPr id="4" name="Text 1"/>
          <p:cNvSpPr/>
          <p:nvPr/>
        </p:nvSpPr>
        <p:spPr>
          <a:xfrm>
            <a:off x="661492" y="797520"/>
            <a:ext cx="5434409" cy="706438"/>
          </a:xfrm>
          <a:prstGeom prst="rect">
            <a:avLst/>
          </a:prstGeom>
          <a:noFill/>
          <a:ln/>
        </p:spPr>
        <p:txBody>
          <a:bodyPr wrap="none" lIns="0" tIns="0" rIns="0" bIns="0" rtlCol="0" anchor="t"/>
          <a:lstStyle/>
          <a:p>
            <a:pPr defTabSz="761970">
              <a:lnSpc>
                <a:spcPts val="5541"/>
              </a:lnSpc>
            </a:pPr>
            <a:r>
              <a:rPr lang="en-US" sz="4250" dirty="0">
                <a:solidFill>
                  <a:srgbClr val="532418"/>
                </a:solidFill>
                <a:latin typeface="Marcellus" pitchFamily="34" charset="0"/>
                <a:ea typeface="Marcellus" pitchFamily="34" charset="-122"/>
                <a:cs typeface="Marcellus" pitchFamily="34" charset="-120"/>
              </a:rPr>
              <a:t>A Crisis of Trust</a:t>
            </a:r>
            <a:endParaRPr lang="en-US" sz="4250" dirty="0">
              <a:solidFill>
                <a:prstClr val="black"/>
              </a:solidFill>
              <a:latin typeface="Calibri" panose="020F0502020204030204"/>
            </a:endParaRPr>
          </a:p>
        </p:txBody>
      </p:sp>
      <p:sp>
        <p:nvSpPr>
          <p:cNvPr id="5" name="Shape 2"/>
          <p:cNvSpPr/>
          <p:nvPr/>
        </p:nvSpPr>
        <p:spPr>
          <a:xfrm>
            <a:off x="661491" y="1503958"/>
            <a:ext cx="3603034" cy="2399623"/>
          </a:xfrm>
          <a:prstGeom prst="roundRect">
            <a:avLst>
              <a:gd name="adj" fmla="val 3222"/>
            </a:avLst>
          </a:prstGeom>
          <a:solidFill>
            <a:srgbClr val="FFFFF4"/>
          </a:solidFill>
          <a:ln w="22860">
            <a:solidFill>
              <a:srgbClr val="FFE0CC"/>
            </a:solidFill>
            <a:prstDash val="solid"/>
          </a:ln>
        </p:spPr>
      </p:sp>
      <p:sp>
        <p:nvSpPr>
          <p:cNvPr id="6" name="Text 3"/>
          <p:cNvSpPr/>
          <p:nvPr/>
        </p:nvSpPr>
        <p:spPr>
          <a:xfrm>
            <a:off x="869553" y="1669826"/>
            <a:ext cx="3394972" cy="1032100"/>
          </a:xfrm>
          <a:prstGeom prst="rect">
            <a:avLst/>
          </a:prstGeom>
          <a:noFill/>
          <a:ln/>
        </p:spPr>
        <p:txBody>
          <a:bodyPr wrap="square" lIns="0" tIns="0" rIns="0" bIns="0" rtlCol="0" anchor="t"/>
          <a:lstStyle/>
          <a:p>
            <a:pPr defTabSz="761970">
              <a:lnSpc>
                <a:spcPts val="2750"/>
              </a:lnSpc>
            </a:pPr>
            <a:r>
              <a:rPr lang="en-US" sz="2125" b="1" dirty="0">
                <a:solidFill>
                  <a:srgbClr val="67534F"/>
                </a:solidFill>
                <a:latin typeface="Marcellus" pitchFamily="34" charset="0"/>
                <a:ea typeface="Marcellus" pitchFamily="34" charset="-122"/>
                <a:cs typeface="Marcellus" pitchFamily="34" charset="-120"/>
              </a:rPr>
              <a:t>80% of Institutions Affected</a:t>
            </a:r>
            <a:endParaRPr lang="en-US" sz="2125" b="1" dirty="0">
              <a:solidFill>
                <a:prstClr val="black"/>
              </a:solidFill>
              <a:latin typeface="Calibri" panose="020F0502020204030204"/>
            </a:endParaRPr>
          </a:p>
        </p:txBody>
      </p:sp>
      <p:sp>
        <p:nvSpPr>
          <p:cNvPr id="7" name="Text 4"/>
          <p:cNvSpPr/>
          <p:nvPr/>
        </p:nvSpPr>
        <p:spPr>
          <a:xfrm>
            <a:off x="869553" y="2379580"/>
            <a:ext cx="3394972" cy="1664081"/>
          </a:xfrm>
          <a:prstGeom prst="rect">
            <a:avLst/>
          </a:prstGeom>
          <a:noFill/>
          <a:ln/>
        </p:spPr>
        <p:txBody>
          <a:bodyPr wrap="square" lIns="0" tIns="0" rIns="0" bIns="0" rtlCol="0" anchor="t"/>
          <a:lstStyle/>
          <a:p>
            <a:pPr defTabSz="761970">
              <a:lnSpc>
                <a:spcPts val="1917"/>
              </a:lnSpc>
            </a:pPr>
            <a:r>
              <a:rPr lang="en-US" sz="2000" dirty="0">
                <a:solidFill>
                  <a:srgbClr val="67534F"/>
                </a:solidFill>
                <a:latin typeface="Montserrat" pitchFamily="34" charset="0"/>
                <a:ea typeface="Montserrat" pitchFamily="34" charset="-122"/>
                <a:cs typeface="Montserrat" pitchFamily="34" charset="-120"/>
              </a:rPr>
              <a:t>About 80% of Kenyan universities have encountered fake academic credentials (Odhiambo &amp; Oguk, 2025).</a:t>
            </a:r>
            <a:endParaRPr lang="en-US" sz="2000" dirty="0">
              <a:solidFill>
                <a:prstClr val="black"/>
              </a:solidFill>
              <a:latin typeface="Calibri" panose="020F0502020204030204"/>
            </a:endParaRPr>
          </a:p>
        </p:txBody>
      </p:sp>
      <p:sp>
        <p:nvSpPr>
          <p:cNvPr id="8" name="Shape 5"/>
          <p:cNvSpPr/>
          <p:nvPr/>
        </p:nvSpPr>
        <p:spPr>
          <a:xfrm>
            <a:off x="4478421" y="1503958"/>
            <a:ext cx="3836737" cy="2399622"/>
          </a:xfrm>
          <a:prstGeom prst="roundRect">
            <a:avLst>
              <a:gd name="adj" fmla="val 3222"/>
            </a:avLst>
          </a:prstGeom>
          <a:solidFill>
            <a:srgbClr val="FFFFF4"/>
          </a:solidFill>
          <a:ln w="22860">
            <a:solidFill>
              <a:srgbClr val="FFE0CC"/>
            </a:solidFill>
            <a:prstDash val="solid"/>
          </a:ln>
        </p:spPr>
      </p:sp>
      <p:sp>
        <p:nvSpPr>
          <p:cNvPr id="9" name="Text 6"/>
          <p:cNvSpPr/>
          <p:nvPr/>
        </p:nvSpPr>
        <p:spPr>
          <a:xfrm>
            <a:off x="4802883" y="1669826"/>
            <a:ext cx="2637929" cy="353219"/>
          </a:xfrm>
          <a:prstGeom prst="rect">
            <a:avLst/>
          </a:prstGeom>
          <a:noFill/>
          <a:ln/>
        </p:spPr>
        <p:txBody>
          <a:bodyPr wrap="none" lIns="0" tIns="0" rIns="0" bIns="0" rtlCol="0" anchor="t"/>
          <a:lstStyle/>
          <a:p>
            <a:pPr defTabSz="761970">
              <a:lnSpc>
                <a:spcPts val="2750"/>
              </a:lnSpc>
            </a:pPr>
            <a:r>
              <a:rPr lang="en-US" sz="2125" b="1" dirty="0">
                <a:solidFill>
                  <a:srgbClr val="67534F"/>
                </a:solidFill>
                <a:latin typeface="Marcellus" pitchFamily="34" charset="0"/>
                <a:ea typeface="Marcellus" pitchFamily="34" charset="-122"/>
                <a:cs typeface="Marcellus" pitchFamily="34" charset="-120"/>
              </a:rPr>
              <a:t>Manual &amp; Slow</a:t>
            </a:r>
            <a:endParaRPr lang="en-US" sz="2125" b="1" dirty="0">
              <a:solidFill>
                <a:prstClr val="black"/>
              </a:solidFill>
              <a:latin typeface="Calibri" panose="020F0502020204030204"/>
            </a:endParaRPr>
          </a:p>
        </p:txBody>
      </p:sp>
      <p:sp>
        <p:nvSpPr>
          <p:cNvPr id="10" name="Text 7"/>
          <p:cNvSpPr/>
          <p:nvPr/>
        </p:nvSpPr>
        <p:spPr>
          <a:xfrm>
            <a:off x="4652210" y="2136451"/>
            <a:ext cx="3662948" cy="2096221"/>
          </a:xfrm>
          <a:prstGeom prst="rect">
            <a:avLst/>
          </a:prstGeom>
          <a:noFill/>
          <a:ln/>
        </p:spPr>
        <p:txBody>
          <a:bodyPr wrap="square" lIns="0" tIns="0" rIns="0" bIns="0" rtlCol="0" anchor="t"/>
          <a:lstStyle/>
          <a:p>
            <a:pPr defTabSz="761970">
              <a:lnSpc>
                <a:spcPts val="1917"/>
              </a:lnSpc>
            </a:pPr>
            <a:r>
              <a:rPr lang="en-US" sz="2000" dirty="0">
                <a:solidFill>
                  <a:srgbClr val="67534F"/>
                </a:solidFill>
                <a:latin typeface="Montserrat" pitchFamily="34" charset="0"/>
                <a:ea typeface="Montserrat" pitchFamily="34" charset="-122"/>
                <a:cs typeface="Montserrat" pitchFamily="34" charset="-120"/>
              </a:rPr>
              <a:t>Paper-based, single-factor checks are labor-intensive, prone to error, and can take weeks to complete.</a:t>
            </a:r>
            <a:endParaRPr lang="en-US" sz="2000" dirty="0">
              <a:solidFill>
                <a:prstClr val="black"/>
              </a:solidFill>
              <a:latin typeface="Calibri" panose="020F0502020204030204"/>
            </a:endParaRPr>
          </a:p>
        </p:txBody>
      </p:sp>
      <p:sp>
        <p:nvSpPr>
          <p:cNvPr id="11" name="Shape 8"/>
          <p:cNvSpPr/>
          <p:nvPr/>
        </p:nvSpPr>
        <p:spPr>
          <a:xfrm>
            <a:off x="661492" y="4346079"/>
            <a:ext cx="7653666" cy="1714401"/>
          </a:xfrm>
          <a:prstGeom prst="roundRect">
            <a:avLst>
              <a:gd name="adj" fmla="val 4901"/>
            </a:avLst>
          </a:prstGeom>
          <a:solidFill>
            <a:srgbClr val="FFFFF4"/>
          </a:solidFill>
          <a:ln w="22860">
            <a:solidFill>
              <a:srgbClr val="FFE0CC"/>
            </a:solidFill>
            <a:prstDash val="solid"/>
          </a:ln>
        </p:spPr>
      </p:sp>
      <p:sp>
        <p:nvSpPr>
          <p:cNvPr id="12" name="Text 9"/>
          <p:cNvSpPr/>
          <p:nvPr/>
        </p:nvSpPr>
        <p:spPr>
          <a:xfrm>
            <a:off x="869553" y="4648796"/>
            <a:ext cx="2717205" cy="353219"/>
          </a:xfrm>
          <a:prstGeom prst="rect">
            <a:avLst/>
          </a:prstGeom>
          <a:noFill/>
          <a:ln/>
        </p:spPr>
        <p:txBody>
          <a:bodyPr wrap="none" lIns="0" tIns="0" rIns="0" bIns="0" rtlCol="0" anchor="t"/>
          <a:lstStyle/>
          <a:p>
            <a:pPr defTabSz="761970">
              <a:lnSpc>
                <a:spcPts val="2750"/>
              </a:lnSpc>
            </a:pPr>
            <a:r>
              <a:rPr lang="en-US" sz="2125" b="1" dirty="0">
                <a:solidFill>
                  <a:srgbClr val="67534F"/>
                </a:solidFill>
                <a:latin typeface="Marcellus" pitchFamily="34" charset="0"/>
                <a:ea typeface="Marcellus" pitchFamily="34" charset="-122"/>
                <a:cs typeface="Marcellus" pitchFamily="34" charset="-120"/>
              </a:rPr>
              <a:t>Systemic Vulnerability</a:t>
            </a:r>
            <a:endParaRPr lang="en-US" sz="2125" b="1" dirty="0">
              <a:solidFill>
                <a:prstClr val="black"/>
              </a:solidFill>
              <a:latin typeface="Calibri" panose="020F0502020204030204"/>
            </a:endParaRPr>
          </a:p>
        </p:txBody>
      </p:sp>
      <p:sp>
        <p:nvSpPr>
          <p:cNvPr id="13" name="Text 10"/>
          <p:cNvSpPr/>
          <p:nvPr/>
        </p:nvSpPr>
        <p:spPr>
          <a:xfrm>
            <a:off x="869554" y="5115421"/>
            <a:ext cx="7445604" cy="736997"/>
          </a:xfrm>
          <a:prstGeom prst="rect">
            <a:avLst/>
          </a:prstGeom>
          <a:noFill/>
          <a:ln/>
        </p:spPr>
        <p:txBody>
          <a:bodyPr wrap="square" lIns="0" tIns="0" rIns="0" bIns="0" rtlCol="0" anchor="t"/>
          <a:lstStyle/>
          <a:p>
            <a:pPr defTabSz="761970">
              <a:lnSpc>
                <a:spcPts val="1917"/>
              </a:lnSpc>
            </a:pPr>
            <a:r>
              <a:rPr lang="en-US" sz="2000" dirty="0">
                <a:solidFill>
                  <a:srgbClr val="67534F"/>
                </a:solidFill>
                <a:latin typeface="Montserrat" pitchFamily="34" charset="0"/>
                <a:ea typeface="Montserrat" pitchFamily="34" charset="-122"/>
                <a:cs typeface="Montserrat" pitchFamily="34" charset="-120"/>
              </a:rPr>
              <a:t>Finance, employment, and education sectors all rely on fragmented, manual authentication workflows (Oguk &amp; Juma, 2025).</a:t>
            </a:r>
            <a:endParaRPr lang="en-US" sz="2000" dirty="0">
              <a:solidFill>
                <a:prstClr val="black"/>
              </a:solidFill>
              <a:latin typeface="Calibri" panose="020F0502020204030204"/>
            </a:endParaRPr>
          </a:p>
        </p:txBody>
      </p:sp>
      <p:pic>
        <p:nvPicPr>
          <p:cNvPr id="15" name="Picture 14">
            <a:extLst>
              <a:ext uri="{FF2B5EF4-FFF2-40B4-BE49-F238E27FC236}">
                <a16:creationId xmlns:a16="http://schemas.microsoft.com/office/drawing/2014/main" id="{C371CA89-66A2-D6C6-B14D-0D8C332770EC}"/>
              </a:ext>
            </a:extLst>
          </p:cNvPr>
          <p:cNvPicPr>
            <a:picLocks noChangeAspect="1"/>
          </p:cNvPicPr>
          <p:nvPr/>
        </p:nvPicPr>
        <p:blipFill>
          <a:blip r:embed="rId4"/>
          <a:stretch>
            <a:fillRect/>
          </a:stretch>
        </p:blipFill>
        <p:spPr>
          <a:xfrm>
            <a:off x="8355262" y="134127"/>
            <a:ext cx="3836738" cy="1080189"/>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0F6FB"/>
        </a:solidFill>
        <a:effectLst/>
      </p:bgPr>
    </p:bg>
    <p:spTree>
      <p:nvGrpSpPr>
        <p:cNvPr id="1" name=""/>
        <p:cNvGrpSpPr/>
        <p:nvPr/>
      </p:nvGrpSpPr>
      <p:grpSpPr>
        <a:xfrm>
          <a:off x="0" y="0"/>
          <a:ext cx="0" cy="0"/>
          <a:chOff x="0" y="0"/>
          <a:chExt cx="0" cy="0"/>
        </a:xfrm>
      </p:grpSpPr>
      <p:sp>
        <p:nvSpPr>
          <p:cNvPr id="2" name="Shape 0"/>
          <p:cNvSpPr/>
          <p:nvPr/>
        </p:nvSpPr>
        <p:spPr>
          <a:xfrm>
            <a:off x="0" y="0"/>
            <a:ext cx="12192000" cy="1316736"/>
          </a:xfrm>
          <a:prstGeom prst="rect">
            <a:avLst/>
          </a:prstGeom>
          <a:solidFill>
            <a:srgbClr val="065A82"/>
          </a:solidFill>
          <a:ln/>
        </p:spPr>
      </p:sp>
      <p:sp>
        <p:nvSpPr>
          <p:cNvPr id="3" name="Text 1"/>
          <p:cNvSpPr/>
          <p:nvPr/>
        </p:nvSpPr>
        <p:spPr>
          <a:xfrm>
            <a:off x="512064" y="97536"/>
            <a:ext cx="11167872" cy="755904"/>
          </a:xfrm>
          <a:prstGeom prst="rect">
            <a:avLst/>
          </a:prstGeom>
          <a:noFill/>
          <a:ln/>
        </p:spPr>
        <p:txBody>
          <a:bodyPr wrap="square" lIns="0" tIns="0" rIns="0" bIns="0" rtlCol="0" anchor="ctr"/>
          <a:lstStyle/>
          <a:p>
            <a:pPr defTabSz="1219170"/>
            <a:r>
              <a:rPr lang="en-US" sz="3200" b="1" dirty="0">
                <a:solidFill>
                  <a:srgbClr val="FFFFFF"/>
                </a:solidFill>
                <a:latin typeface="Calibri" pitchFamily="34" charset="0"/>
                <a:ea typeface="Calibri" pitchFamily="34" charset="-122"/>
                <a:cs typeface="Calibri" pitchFamily="34" charset="-120"/>
              </a:rPr>
              <a:t>Statistical Validation of M/M/s Assumptions</a:t>
            </a:r>
            <a:endParaRPr lang="en-US" sz="3200" dirty="0">
              <a:solidFill>
                <a:prstClr val="black"/>
              </a:solidFill>
              <a:latin typeface="Calibri" panose="020F0502020204030204"/>
            </a:endParaRPr>
          </a:p>
        </p:txBody>
      </p:sp>
      <p:sp>
        <p:nvSpPr>
          <p:cNvPr id="4" name="Text 2"/>
          <p:cNvSpPr/>
          <p:nvPr/>
        </p:nvSpPr>
        <p:spPr>
          <a:xfrm>
            <a:off x="512064" y="877824"/>
            <a:ext cx="11167872" cy="365760"/>
          </a:xfrm>
          <a:prstGeom prst="rect">
            <a:avLst/>
          </a:prstGeom>
          <a:noFill/>
          <a:ln/>
        </p:spPr>
        <p:txBody>
          <a:bodyPr wrap="square" lIns="0" tIns="0" rIns="0" bIns="0" rtlCol="0" anchor="ctr"/>
          <a:lstStyle/>
          <a:p>
            <a:pPr defTabSz="1219170"/>
            <a:r>
              <a:rPr lang="en-US" sz="1600" dirty="0">
                <a:solidFill>
                  <a:srgbClr val="0EB1D2"/>
                </a:solidFill>
                <a:latin typeface="Calibri" pitchFamily="34" charset="0"/>
                <a:ea typeface="Calibri" pitchFamily="34" charset="-122"/>
                <a:cs typeface="Calibri" pitchFamily="34" charset="-120"/>
              </a:rPr>
              <a:t>All seven tests confirm model validity (α = 0.05)</a:t>
            </a:r>
            <a:endParaRPr lang="en-US" sz="1600" dirty="0">
              <a:solidFill>
                <a:prstClr val="black"/>
              </a:solidFill>
              <a:latin typeface="Calibri" panose="020F0502020204030204"/>
            </a:endParaRPr>
          </a:p>
        </p:txBody>
      </p:sp>
      <p:sp>
        <p:nvSpPr>
          <p:cNvPr id="5" name="Shape 3"/>
          <p:cNvSpPr/>
          <p:nvPr/>
        </p:nvSpPr>
        <p:spPr>
          <a:xfrm>
            <a:off x="0" y="6498336"/>
            <a:ext cx="12192000" cy="359664"/>
          </a:xfrm>
          <a:prstGeom prst="rect">
            <a:avLst/>
          </a:prstGeom>
          <a:solidFill>
            <a:srgbClr val="21295C"/>
          </a:solidFill>
          <a:ln/>
        </p:spPr>
      </p:sp>
      <p:sp>
        <p:nvSpPr>
          <p:cNvPr id="6" name="Text 4"/>
          <p:cNvSpPr/>
          <p:nvPr/>
        </p:nvSpPr>
        <p:spPr>
          <a:xfrm>
            <a:off x="365760" y="6498336"/>
            <a:ext cx="11460480" cy="359664"/>
          </a:xfrm>
          <a:prstGeom prst="rect">
            <a:avLst/>
          </a:prstGeom>
          <a:noFill/>
          <a:ln/>
        </p:spPr>
        <p:txBody>
          <a:bodyPr wrap="square" rtlCol="0" anchor="ctr"/>
          <a:lstStyle/>
          <a:p>
            <a:pPr defTabSz="1219170"/>
            <a:r>
              <a:rPr lang="en-US" sz="1133" dirty="0">
                <a:solidFill>
                  <a:srgbClr val="6B8394"/>
                </a:solidFill>
                <a:latin typeface="Calibri" pitchFamily="34" charset="0"/>
                <a:ea typeface="Calibri" pitchFamily="34" charset="-122"/>
                <a:cs typeface="Calibri" pitchFamily="34" charset="-120"/>
              </a:rPr>
              <a:t>Saina P. Kipkosgei  |  Sensei Institute of Technology  |  PhD Candidate, Catholic University of Eastern Africa</a:t>
            </a:r>
            <a:endParaRPr lang="en-US" sz="1133" dirty="0">
              <a:solidFill>
                <a:prstClr val="black"/>
              </a:solidFill>
              <a:latin typeface="Calibri" panose="020F0502020204030204"/>
            </a:endParaRPr>
          </a:p>
        </p:txBody>
      </p:sp>
      <p:graphicFrame>
        <p:nvGraphicFramePr>
          <p:cNvPr id="10" name="Table 0"/>
          <p:cNvGraphicFramePr>
            <a:graphicFrameLocks noGrp="1"/>
          </p:cNvGraphicFramePr>
          <p:nvPr/>
        </p:nvGraphicFramePr>
        <p:xfrm>
          <a:off x="365760" y="1487424"/>
          <a:ext cx="11460480" cy="3535680"/>
        </p:xfrm>
        <a:graphic>
          <a:graphicData uri="http://schemas.openxmlformats.org/drawingml/2006/table">
            <a:tbl>
              <a:tblPr/>
              <a:tblGrid>
                <a:gridCol w="4632960">
                  <a:extLst>
                    <a:ext uri="{9D8B030D-6E8A-4147-A177-3AD203B41FA5}">
                      <a16:colId xmlns:a16="http://schemas.microsoft.com/office/drawing/2014/main" val="20000"/>
                    </a:ext>
                  </a:extLst>
                </a:gridCol>
                <a:gridCol w="243840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2926080">
                  <a:extLst>
                    <a:ext uri="{9D8B030D-6E8A-4147-A177-3AD203B41FA5}">
                      <a16:colId xmlns:a16="http://schemas.microsoft.com/office/drawing/2014/main" val="20003"/>
                    </a:ext>
                  </a:extLst>
                </a:gridCol>
              </a:tblGrid>
              <a:tr h="441960">
                <a:tc>
                  <a:txBody>
                    <a:bodyPr/>
                    <a:lstStyle/>
                    <a:p>
                      <a:pPr marL="0" indent="0" algn="l">
                        <a:buNone/>
                      </a:pPr>
                      <a:r>
                        <a:rPr lang="en-US" sz="1500" b="1" dirty="0">
                          <a:solidFill>
                            <a:srgbClr val="FFFFFF"/>
                          </a:solidFill>
                          <a:latin typeface="Calibri" pitchFamily="34" charset="0"/>
                          <a:ea typeface="Calibri" pitchFamily="34" charset="-122"/>
                          <a:cs typeface="Calibri" pitchFamily="34" charset="-120"/>
                        </a:rPr>
                        <a:t>Statistical Test</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065A82"/>
                    </a:solidFill>
                  </a:tcPr>
                </a:tc>
                <a:tc>
                  <a:txBody>
                    <a:bodyPr/>
                    <a:lstStyle/>
                    <a:p>
                      <a:pPr marL="0" indent="0" algn="l">
                        <a:buNone/>
                      </a:pPr>
                      <a:r>
                        <a:rPr lang="en-US" sz="1500" b="1" dirty="0">
                          <a:solidFill>
                            <a:srgbClr val="FFFFFF"/>
                          </a:solidFill>
                          <a:latin typeface="Calibri" pitchFamily="34" charset="0"/>
                          <a:ea typeface="Calibri" pitchFamily="34" charset="-122"/>
                          <a:cs typeface="Calibri" pitchFamily="34" charset="-120"/>
                        </a:rPr>
                        <a:t>Test Statistic</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065A82"/>
                    </a:solidFill>
                  </a:tcPr>
                </a:tc>
                <a:tc>
                  <a:txBody>
                    <a:bodyPr/>
                    <a:lstStyle/>
                    <a:p>
                      <a:pPr marL="0" indent="0" algn="l">
                        <a:buNone/>
                      </a:pPr>
                      <a:r>
                        <a:rPr lang="en-US" sz="1500" b="1" dirty="0">
                          <a:solidFill>
                            <a:srgbClr val="FFFFFF"/>
                          </a:solidFill>
                          <a:latin typeface="Calibri" pitchFamily="34" charset="0"/>
                          <a:ea typeface="Calibri" pitchFamily="34" charset="-122"/>
                          <a:cs typeface="Calibri" pitchFamily="34" charset="-120"/>
                        </a:rPr>
                        <a:t>p-value</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065A82"/>
                    </a:solidFill>
                  </a:tcPr>
                </a:tc>
                <a:tc>
                  <a:txBody>
                    <a:bodyPr/>
                    <a:lstStyle/>
                    <a:p>
                      <a:pPr marL="0" indent="0" algn="l">
                        <a:buNone/>
                      </a:pPr>
                      <a:r>
                        <a:rPr lang="en-US" sz="1500" b="1" dirty="0">
                          <a:solidFill>
                            <a:srgbClr val="FFFFFF"/>
                          </a:solidFill>
                          <a:latin typeface="Calibri" pitchFamily="34" charset="0"/>
                          <a:ea typeface="Calibri" pitchFamily="34" charset="-122"/>
                          <a:cs typeface="Calibri" pitchFamily="34" charset="-120"/>
                        </a:rPr>
                        <a:t>Decision</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065A82"/>
                    </a:solidFill>
                  </a:tcPr>
                </a:tc>
                <a:extLst>
                  <a:ext uri="{0D108BD9-81ED-4DB2-BD59-A6C34878D82A}">
                    <a16:rowId xmlns:a16="http://schemas.microsoft.com/office/drawing/2014/main" val="10000"/>
                  </a:ext>
                </a:extLst>
              </a:tr>
              <a:tr h="441960">
                <a:tc>
                  <a:txBody>
                    <a:bodyPr/>
                    <a:lstStyle/>
                    <a:p>
                      <a:pPr marL="0" indent="0" algn="l">
                        <a:buNone/>
                      </a:pPr>
                      <a:r>
                        <a:rPr lang="en-US" sz="1400" dirty="0">
                          <a:solidFill>
                            <a:srgbClr val="000000"/>
                          </a:solidFill>
                          <a:latin typeface="Calibri" pitchFamily="34" charset="0"/>
                          <a:ea typeface="Calibri" pitchFamily="34" charset="-122"/>
                          <a:cs typeface="Calibri" pitchFamily="34" charset="-120"/>
                        </a:rPr>
                        <a:t>Poisson fit — institutional (χ² GoF)</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l">
                        <a:buNone/>
                      </a:pPr>
                      <a:r>
                        <a:rPr lang="en-US" sz="1400" dirty="0">
                          <a:solidFill>
                            <a:srgbClr val="000000"/>
                          </a:solidFill>
                          <a:latin typeface="Calibri" pitchFamily="34" charset="0"/>
                          <a:ea typeface="Calibri" pitchFamily="34" charset="-122"/>
                          <a:cs typeface="Calibri" pitchFamily="34" charset="-120"/>
                        </a:rPr>
                        <a:t>χ²(11) = 14.3</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l">
                        <a:buNone/>
                      </a:pPr>
                      <a:r>
                        <a:rPr lang="en-US" sz="1400" dirty="0">
                          <a:solidFill>
                            <a:srgbClr val="000000"/>
                          </a:solidFill>
                          <a:latin typeface="Calibri" pitchFamily="34" charset="0"/>
                          <a:ea typeface="Calibri" pitchFamily="34" charset="-122"/>
                          <a:cs typeface="Calibri" pitchFamily="34" charset="-120"/>
                        </a:rPr>
                        <a:t>0.341</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l">
                        <a:buNone/>
                      </a:pPr>
                      <a:r>
                        <a:rPr lang="en-US" sz="1400" b="1" dirty="0">
                          <a:solidFill>
                            <a:srgbClr val="1A7A4A"/>
                          </a:solidFill>
                          <a:latin typeface="Calibri" pitchFamily="34" charset="0"/>
                          <a:ea typeface="Calibri" pitchFamily="34" charset="-122"/>
                          <a:cs typeface="Calibri" pitchFamily="34" charset="-120"/>
                        </a:rPr>
                        <a:t>Fail to reject H₀ ✓</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extLst>
                  <a:ext uri="{0D108BD9-81ED-4DB2-BD59-A6C34878D82A}">
                    <a16:rowId xmlns:a16="http://schemas.microsoft.com/office/drawing/2014/main" val="10001"/>
                  </a:ext>
                </a:extLst>
              </a:tr>
              <a:tr h="441960">
                <a:tc>
                  <a:txBody>
                    <a:bodyPr/>
                    <a:lstStyle/>
                    <a:p>
                      <a:pPr marL="0" indent="0" algn="l">
                        <a:buNone/>
                      </a:pPr>
                      <a:r>
                        <a:rPr lang="en-US" sz="1400" dirty="0">
                          <a:solidFill>
                            <a:srgbClr val="000000"/>
                          </a:solidFill>
                          <a:latin typeface="Calibri" pitchFamily="34" charset="0"/>
                          <a:ea typeface="Calibri" pitchFamily="34" charset="-122"/>
                          <a:cs typeface="Calibri" pitchFamily="34" charset="-120"/>
                        </a:rPr>
                        <a:t>Poisson fit — employer (χ² GoF)</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l">
                        <a:buNone/>
                      </a:pPr>
                      <a:r>
                        <a:rPr lang="en-US" sz="1400" dirty="0">
                          <a:solidFill>
                            <a:srgbClr val="000000"/>
                          </a:solidFill>
                          <a:latin typeface="Calibri" pitchFamily="34" charset="0"/>
                          <a:ea typeface="Calibri" pitchFamily="34" charset="-122"/>
                          <a:cs typeface="Calibri" pitchFamily="34" charset="-120"/>
                        </a:rPr>
                        <a:t>χ²(9) = 9.8</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l">
                        <a:buNone/>
                      </a:pPr>
                      <a:r>
                        <a:rPr lang="en-US" sz="1400" dirty="0">
                          <a:solidFill>
                            <a:srgbClr val="000000"/>
                          </a:solidFill>
                          <a:latin typeface="Calibri" pitchFamily="34" charset="0"/>
                          <a:ea typeface="Calibri" pitchFamily="34" charset="-122"/>
                          <a:cs typeface="Calibri" pitchFamily="34" charset="-120"/>
                        </a:rPr>
                        <a:t>0.418</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l">
                        <a:buNone/>
                      </a:pPr>
                      <a:r>
                        <a:rPr lang="en-US" sz="1400" b="1" dirty="0">
                          <a:solidFill>
                            <a:srgbClr val="1A7A4A"/>
                          </a:solidFill>
                          <a:latin typeface="Calibri" pitchFamily="34" charset="0"/>
                          <a:ea typeface="Calibri" pitchFamily="34" charset="-122"/>
                          <a:cs typeface="Calibri" pitchFamily="34" charset="-120"/>
                        </a:rPr>
                        <a:t>Fail to reject H₀ ✓</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extLst>
                  <a:ext uri="{0D108BD9-81ED-4DB2-BD59-A6C34878D82A}">
                    <a16:rowId xmlns:a16="http://schemas.microsoft.com/office/drawing/2014/main" val="10002"/>
                  </a:ext>
                </a:extLst>
              </a:tr>
              <a:tr h="441960">
                <a:tc>
                  <a:txBody>
                    <a:bodyPr/>
                    <a:lstStyle/>
                    <a:p>
                      <a:pPr marL="0" indent="0" algn="l">
                        <a:buNone/>
                      </a:pPr>
                      <a:r>
                        <a:rPr lang="en-US" sz="1400" dirty="0">
                          <a:solidFill>
                            <a:srgbClr val="000000"/>
                          </a:solidFill>
                          <a:latin typeface="Calibri" pitchFamily="34" charset="0"/>
                          <a:ea typeface="Calibri" pitchFamily="34" charset="-122"/>
                          <a:cs typeface="Calibri" pitchFamily="34" charset="-120"/>
                        </a:rPr>
                        <a:t>Poisson fit — cross-border (χ² GoF)</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l">
                        <a:buNone/>
                      </a:pPr>
                      <a:r>
                        <a:rPr lang="en-US" sz="1400" dirty="0">
                          <a:solidFill>
                            <a:srgbClr val="000000"/>
                          </a:solidFill>
                          <a:latin typeface="Calibri" pitchFamily="34" charset="0"/>
                          <a:ea typeface="Calibri" pitchFamily="34" charset="-122"/>
                          <a:cs typeface="Calibri" pitchFamily="34" charset="-120"/>
                        </a:rPr>
                        <a:t>χ²(7) = 9.1</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l">
                        <a:buNone/>
                      </a:pPr>
                      <a:r>
                        <a:rPr lang="en-US" sz="1400" dirty="0">
                          <a:solidFill>
                            <a:srgbClr val="000000"/>
                          </a:solidFill>
                          <a:latin typeface="Calibri" pitchFamily="34" charset="0"/>
                          <a:ea typeface="Calibri" pitchFamily="34" charset="-122"/>
                          <a:cs typeface="Calibri" pitchFamily="34" charset="-120"/>
                        </a:rPr>
                        <a:t>0.287</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l">
                        <a:buNone/>
                      </a:pPr>
                      <a:r>
                        <a:rPr lang="en-US" sz="1400" b="1" dirty="0">
                          <a:solidFill>
                            <a:srgbClr val="1A7A4A"/>
                          </a:solidFill>
                          <a:latin typeface="Calibri" pitchFamily="34" charset="0"/>
                          <a:ea typeface="Calibri" pitchFamily="34" charset="-122"/>
                          <a:cs typeface="Calibri" pitchFamily="34" charset="-120"/>
                        </a:rPr>
                        <a:t>Fail to reject H₀ ✓</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extLst>
                  <a:ext uri="{0D108BD9-81ED-4DB2-BD59-A6C34878D82A}">
                    <a16:rowId xmlns:a16="http://schemas.microsoft.com/office/drawing/2014/main" val="10003"/>
                  </a:ext>
                </a:extLst>
              </a:tr>
              <a:tr h="441960">
                <a:tc>
                  <a:txBody>
                    <a:bodyPr/>
                    <a:lstStyle/>
                    <a:p>
                      <a:pPr marL="0" indent="0" algn="l">
                        <a:buNone/>
                      </a:pPr>
                      <a:r>
                        <a:rPr lang="en-US" sz="1400" dirty="0">
                          <a:solidFill>
                            <a:srgbClr val="000000"/>
                          </a:solidFill>
                          <a:latin typeface="Calibri" pitchFamily="34" charset="0"/>
                          <a:ea typeface="Calibri" pitchFamily="34" charset="-122"/>
                          <a:cs typeface="Calibri" pitchFamily="34" charset="-120"/>
                        </a:rPr>
                        <a:t>Poisson fit — pooled (χ² GoF)</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l">
                        <a:buNone/>
                      </a:pPr>
                      <a:r>
                        <a:rPr lang="en-US" sz="1400" dirty="0">
                          <a:solidFill>
                            <a:srgbClr val="000000"/>
                          </a:solidFill>
                          <a:latin typeface="Calibri" pitchFamily="34" charset="0"/>
                          <a:ea typeface="Calibri" pitchFamily="34" charset="-122"/>
                          <a:cs typeface="Calibri" pitchFamily="34" charset="-120"/>
                        </a:rPr>
                        <a:t>χ²(14) = 15.6</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l">
                        <a:buNone/>
                      </a:pPr>
                      <a:r>
                        <a:rPr lang="en-US" sz="1400" dirty="0">
                          <a:solidFill>
                            <a:srgbClr val="000000"/>
                          </a:solidFill>
                          <a:latin typeface="Calibri" pitchFamily="34" charset="0"/>
                          <a:ea typeface="Calibri" pitchFamily="34" charset="-122"/>
                          <a:cs typeface="Calibri" pitchFamily="34" charset="-120"/>
                        </a:rPr>
                        <a:t>0.372</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l">
                        <a:buNone/>
                      </a:pPr>
                      <a:r>
                        <a:rPr lang="en-US" sz="1400" b="1" dirty="0">
                          <a:solidFill>
                            <a:srgbClr val="1A7A4A"/>
                          </a:solidFill>
                          <a:latin typeface="Calibri" pitchFamily="34" charset="0"/>
                          <a:ea typeface="Calibri" pitchFamily="34" charset="-122"/>
                          <a:cs typeface="Calibri" pitchFamily="34" charset="-120"/>
                        </a:rPr>
                        <a:t>Fail to reject H₀ ✓</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extLst>
                  <a:ext uri="{0D108BD9-81ED-4DB2-BD59-A6C34878D82A}">
                    <a16:rowId xmlns:a16="http://schemas.microsoft.com/office/drawing/2014/main" val="10004"/>
                  </a:ext>
                </a:extLst>
              </a:tr>
              <a:tr h="441960">
                <a:tc>
                  <a:txBody>
                    <a:bodyPr/>
                    <a:lstStyle/>
                    <a:p>
                      <a:pPr marL="0" indent="0" algn="l">
                        <a:buNone/>
                      </a:pPr>
                      <a:r>
                        <a:rPr lang="en-US" sz="1400" dirty="0">
                          <a:solidFill>
                            <a:srgbClr val="000000"/>
                          </a:solidFill>
                          <a:latin typeface="Calibri" pitchFamily="34" charset="0"/>
                          <a:ea typeface="Calibri" pitchFamily="34" charset="-122"/>
                          <a:cs typeface="Calibri" pitchFamily="34" charset="-120"/>
                        </a:rPr>
                        <a:t>Exponential service time (KS test)</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l">
                        <a:buNone/>
                      </a:pPr>
                      <a:r>
                        <a:rPr lang="en-US" sz="1400" dirty="0">
                          <a:solidFill>
                            <a:srgbClr val="000000"/>
                          </a:solidFill>
                          <a:latin typeface="Calibri" pitchFamily="34" charset="0"/>
                          <a:ea typeface="Calibri" pitchFamily="34" charset="-122"/>
                          <a:cs typeface="Calibri" pitchFamily="34" charset="-120"/>
                        </a:rPr>
                        <a:t>D = 0.042</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l">
                        <a:buNone/>
                      </a:pPr>
                      <a:r>
                        <a:rPr lang="en-US" sz="1400" dirty="0">
                          <a:solidFill>
                            <a:srgbClr val="000000"/>
                          </a:solidFill>
                          <a:latin typeface="Calibri" pitchFamily="34" charset="0"/>
                          <a:ea typeface="Calibri" pitchFamily="34" charset="-122"/>
                          <a:cs typeface="Calibri" pitchFamily="34" charset="-120"/>
                        </a:rPr>
                        <a:t>0.518</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l">
                        <a:buNone/>
                      </a:pPr>
                      <a:r>
                        <a:rPr lang="en-US" sz="1400" b="1" dirty="0">
                          <a:solidFill>
                            <a:srgbClr val="1A7A4A"/>
                          </a:solidFill>
                          <a:latin typeface="Calibri" pitchFamily="34" charset="0"/>
                          <a:ea typeface="Calibri" pitchFamily="34" charset="-122"/>
                          <a:cs typeface="Calibri" pitchFamily="34" charset="-120"/>
                        </a:rPr>
                        <a:t>Fail to reject H₀ ✓</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extLst>
                  <a:ext uri="{0D108BD9-81ED-4DB2-BD59-A6C34878D82A}">
                    <a16:rowId xmlns:a16="http://schemas.microsoft.com/office/drawing/2014/main" val="10005"/>
                  </a:ext>
                </a:extLst>
              </a:tr>
              <a:tr h="441960">
                <a:tc>
                  <a:txBody>
                    <a:bodyPr/>
                    <a:lstStyle/>
                    <a:p>
                      <a:pPr marL="0" indent="0" algn="l">
                        <a:buNone/>
                      </a:pPr>
                      <a:r>
                        <a:rPr lang="en-US" sz="1400" dirty="0">
                          <a:solidFill>
                            <a:srgbClr val="000000"/>
                          </a:solidFill>
                          <a:latin typeface="Calibri" pitchFamily="34" charset="0"/>
                          <a:ea typeface="Calibri" pitchFamily="34" charset="-122"/>
                          <a:cs typeface="Calibri" pitchFamily="34" charset="-120"/>
                        </a:rPr>
                        <a:t>Independence of arrivals (Ljung-Box Q12)</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l">
                        <a:buNone/>
                      </a:pPr>
                      <a:r>
                        <a:rPr lang="en-US" sz="1400" dirty="0">
                          <a:solidFill>
                            <a:srgbClr val="000000"/>
                          </a:solidFill>
                          <a:latin typeface="Calibri" pitchFamily="34" charset="0"/>
                          <a:ea typeface="Calibri" pitchFamily="34" charset="-122"/>
                          <a:cs typeface="Calibri" pitchFamily="34" charset="-120"/>
                        </a:rPr>
                        <a:t>Q(12) = 11.4</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l">
                        <a:buNone/>
                      </a:pPr>
                      <a:r>
                        <a:rPr lang="en-US" sz="1400" dirty="0">
                          <a:solidFill>
                            <a:srgbClr val="000000"/>
                          </a:solidFill>
                          <a:latin typeface="Calibri" pitchFamily="34" charset="0"/>
                          <a:ea typeface="Calibri" pitchFamily="34" charset="-122"/>
                          <a:cs typeface="Calibri" pitchFamily="34" charset="-120"/>
                        </a:rPr>
                        <a:t>0.496</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l">
                        <a:buNone/>
                      </a:pPr>
                      <a:r>
                        <a:rPr lang="en-US" sz="1400" b="1" dirty="0">
                          <a:solidFill>
                            <a:srgbClr val="1A7A4A"/>
                          </a:solidFill>
                          <a:latin typeface="Calibri" pitchFamily="34" charset="0"/>
                          <a:ea typeface="Calibri" pitchFamily="34" charset="-122"/>
                          <a:cs typeface="Calibri" pitchFamily="34" charset="-120"/>
                        </a:rPr>
                        <a:t>No autocorrelation ✓</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extLst>
                  <a:ext uri="{0D108BD9-81ED-4DB2-BD59-A6C34878D82A}">
                    <a16:rowId xmlns:a16="http://schemas.microsoft.com/office/drawing/2014/main" val="10006"/>
                  </a:ext>
                </a:extLst>
              </a:tr>
              <a:tr h="441960">
                <a:tc>
                  <a:txBody>
                    <a:bodyPr/>
                    <a:lstStyle/>
                    <a:p>
                      <a:pPr marL="0" indent="0" algn="l">
                        <a:buNone/>
                      </a:pPr>
                      <a:r>
                        <a:rPr lang="en-US" sz="1400" dirty="0">
                          <a:solidFill>
                            <a:srgbClr val="000000"/>
                          </a:solidFill>
                          <a:latin typeface="Calibri" pitchFamily="34" charset="0"/>
                          <a:ea typeface="Calibri" pitchFamily="34" charset="-122"/>
                          <a:cs typeface="Calibri" pitchFamily="34" charset="-120"/>
                        </a:rPr>
                        <a:t>Stationarity of arrival rate (KPSS)</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l">
                        <a:buNone/>
                      </a:pPr>
                      <a:r>
                        <a:rPr lang="en-US" sz="1400" dirty="0">
                          <a:solidFill>
                            <a:srgbClr val="000000"/>
                          </a:solidFill>
                          <a:latin typeface="Calibri" pitchFamily="34" charset="0"/>
                          <a:ea typeface="Calibri" pitchFamily="34" charset="-122"/>
                          <a:cs typeface="Calibri" pitchFamily="34" charset="-120"/>
                        </a:rPr>
                        <a:t>0.18</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l">
                        <a:buNone/>
                      </a:pPr>
                      <a:r>
                        <a:rPr lang="en-US" sz="1400" dirty="0">
                          <a:solidFill>
                            <a:srgbClr val="000000"/>
                          </a:solidFill>
                          <a:latin typeface="Calibri" pitchFamily="34" charset="0"/>
                          <a:ea typeface="Calibri" pitchFamily="34" charset="-122"/>
                          <a:cs typeface="Calibri" pitchFamily="34" charset="-120"/>
                        </a:rPr>
                        <a:t>0.211</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l">
                        <a:buNone/>
                      </a:pPr>
                      <a:r>
                        <a:rPr lang="en-US" sz="1400" b="1" dirty="0">
                          <a:solidFill>
                            <a:srgbClr val="1A7A4A"/>
                          </a:solidFill>
                          <a:latin typeface="Calibri" pitchFamily="34" charset="0"/>
                          <a:ea typeface="Calibri" pitchFamily="34" charset="-122"/>
                          <a:cs typeface="Calibri" pitchFamily="34" charset="-120"/>
                        </a:rPr>
                        <a:t>Level-stationary ✓</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
        <p:nvSpPr>
          <p:cNvPr id="8" name="Shape 5"/>
          <p:cNvSpPr/>
          <p:nvPr/>
        </p:nvSpPr>
        <p:spPr>
          <a:xfrm>
            <a:off x="365760" y="5218176"/>
            <a:ext cx="11460480" cy="877824"/>
          </a:xfrm>
          <a:prstGeom prst="rect">
            <a:avLst/>
          </a:prstGeom>
          <a:solidFill>
            <a:srgbClr val="1A7A4A">
              <a:alpha val="82000"/>
            </a:srgbClr>
          </a:solidFill>
          <a:ln/>
          <a:effectLst>
            <a:outerShdw blurRad="63500" dist="25400" dir="8100000" algn="bl" rotWithShape="0">
              <a:srgbClr val="000000">
                <a:alpha val="16000"/>
              </a:srgbClr>
            </a:outerShdw>
          </a:effectLst>
        </p:spPr>
      </p:sp>
      <p:sp>
        <p:nvSpPr>
          <p:cNvPr id="9" name="Text 6"/>
          <p:cNvSpPr/>
          <p:nvPr/>
        </p:nvSpPr>
        <p:spPr>
          <a:xfrm>
            <a:off x="548640" y="5266944"/>
            <a:ext cx="11094720" cy="780288"/>
          </a:xfrm>
          <a:prstGeom prst="rect">
            <a:avLst/>
          </a:prstGeom>
          <a:noFill/>
          <a:ln/>
        </p:spPr>
        <p:txBody>
          <a:bodyPr wrap="square" rtlCol="0" anchor="ctr"/>
          <a:lstStyle/>
          <a:p>
            <a:pPr defTabSz="1219170"/>
            <a:r>
              <a:rPr lang="en-US" sz="1533" b="1" dirty="0">
                <a:solidFill>
                  <a:srgbClr val="FFFFFF"/>
                </a:solidFill>
                <a:latin typeface="Calibri" pitchFamily="34" charset="0"/>
                <a:ea typeface="Calibri" pitchFamily="34" charset="-122"/>
                <a:cs typeface="Calibri" pitchFamily="34" charset="-120"/>
              </a:rPr>
              <a:t>All 7 tests confirm M/M/s assumptions. Poisson arrivals, exponential service, independent &amp; stationary arrivals — model validity is fully established.</a:t>
            </a:r>
            <a:endParaRPr lang="en-US" sz="1533" dirty="0">
              <a:solidFill>
                <a:prstClr val="black"/>
              </a:solidFill>
              <a:latin typeface="Calibri" panose="020F0502020204030204"/>
            </a:endParaRPr>
          </a:p>
        </p:txBody>
      </p:sp>
      <p:sp>
        <p:nvSpPr>
          <p:cNvPr id="7" name="Text 7"/>
          <p:cNvSpPr/>
          <p:nvPr/>
        </p:nvSpPr>
        <p:spPr>
          <a:xfrm>
            <a:off x="365760" y="6193536"/>
            <a:ext cx="11460480" cy="268224"/>
          </a:xfrm>
          <a:prstGeom prst="rect">
            <a:avLst/>
          </a:prstGeom>
          <a:noFill/>
          <a:ln/>
        </p:spPr>
        <p:txBody>
          <a:bodyPr wrap="square" rtlCol="0" anchor="ctr"/>
          <a:lstStyle/>
          <a:p>
            <a:pPr defTabSz="1219170"/>
            <a:r>
              <a:rPr lang="en-US" sz="1200" i="1" dirty="0">
                <a:solidFill>
                  <a:srgbClr val="6B8394"/>
                </a:solidFill>
                <a:latin typeface="Calibri" pitchFamily="34" charset="0"/>
                <a:ea typeface="Calibri" pitchFamily="34" charset="-122"/>
                <a:cs typeface="Calibri" pitchFamily="34" charset="-120"/>
              </a:rPr>
              <a:t>All tests conducted in R 4.3.1 (stats and tseries packages; R Core Team, 2023)</a:t>
            </a:r>
            <a:endParaRPr lang="en-US" sz="1200" dirty="0">
              <a:solidFill>
                <a:prstClr val="black"/>
              </a:solidFill>
              <a:latin typeface="Calibri" panose="020F0502020204030204"/>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A1E30"/>
        </a:solidFill>
        <a:effectLst/>
      </p:bgPr>
    </p:bg>
    <p:spTree>
      <p:nvGrpSpPr>
        <p:cNvPr id="1" name=""/>
        <p:cNvGrpSpPr/>
        <p:nvPr/>
      </p:nvGrpSpPr>
      <p:grpSpPr>
        <a:xfrm>
          <a:off x="0" y="0"/>
          <a:ext cx="0" cy="0"/>
          <a:chOff x="0" y="0"/>
          <a:chExt cx="0" cy="0"/>
        </a:xfrm>
      </p:grpSpPr>
      <p:sp>
        <p:nvSpPr>
          <p:cNvPr id="2" name="Shape 0"/>
          <p:cNvSpPr/>
          <p:nvPr/>
        </p:nvSpPr>
        <p:spPr>
          <a:xfrm>
            <a:off x="0" y="0"/>
            <a:ext cx="12192000" cy="1316736"/>
          </a:xfrm>
          <a:prstGeom prst="rect">
            <a:avLst/>
          </a:prstGeom>
          <a:solidFill>
            <a:srgbClr val="040D17"/>
          </a:solidFill>
          <a:ln/>
        </p:spPr>
      </p:sp>
      <p:sp>
        <p:nvSpPr>
          <p:cNvPr id="3" name="Text 1"/>
          <p:cNvSpPr/>
          <p:nvPr/>
        </p:nvSpPr>
        <p:spPr>
          <a:xfrm>
            <a:off x="512064" y="97536"/>
            <a:ext cx="11167872" cy="755904"/>
          </a:xfrm>
          <a:prstGeom prst="rect">
            <a:avLst/>
          </a:prstGeom>
          <a:noFill/>
          <a:ln/>
        </p:spPr>
        <p:txBody>
          <a:bodyPr wrap="square" lIns="0" tIns="0" rIns="0" bIns="0" rtlCol="0" anchor="ctr"/>
          <a:lstStyle/>
          <a:p>
            <a:pPr defTabSz="1219170"/>
            <a:r>
              <a:rPr lang="en-US" sz="3200" b="1" dirty="0">
                <a:solidFill>
                  <a:srgbClr val="FFFFFF"/>
                </a:solidFill>
                <a:latin typeface="Calibri" pitchFamily="34" charset="0"/>
                <a:ea typeface="Calibri" pitchFamily="34" charset="-122"/>
                <a:cs typeface="Calibri" pitchFamily="34" charset="-120"/>
              </a:rPr>
              <a:t>Current System Status: s = 2 Servers at ρ = 94.0%</a:t>
            </a:r>
            <a:endParaRPr lang="en-US" sz="3200" dirty="0">
              <a:solidFill>
                <a:prstClr val="black"/>
              </a:solidFill>
              <a:latin typeface="Calibri" panose="020F0502020204030204"/>
            </a:endParaRPr>
          </a:p>
        </p:txBody>
      </p:sp>
      <p:sp>
        <p:nvSpPr>
          <p:cNvPr id="4" name="Text 2"/>
          <p:cNvSpPr/>
          <p:nvPr/>
        </p:nvSpPr>
        <p:spPr>
          <a:xfrm>
            <a:off x="512064" y="877824"/>
            <a:ext cx="11167872" cy="365760"/>
          </a:xfrm>
          <a:prstGeom prst="rect">
            <a:avLst/>
          </a:prstGeom>
          <a:noFill/>
          <a:ln/>
        </p:spPr>
        <p:txBody>
          <a:bodyPr wrap="square" lIns="0" tIns="0" rIns="0" bIns="0" rtlCol="0" anchor="ctr"/>
          <a:lstStyle/>
          <a:p>
            <a:pPr defTabSz="1219170"/>
            <a:r>
              <a:rPr lang="en-US" sz="1600" i="1" dirty="0">
                <a:solidFill>
                  <a:srgbClr val="C0392B"/>
                </a:solidFill>
                <a:latin typeface="Calibri" pitchFamily="34" charset="0"/>
                <a:ea typeface="Calibri" pitchFamily="34" charset="-122"/>
                <a:cs typeface="Calibri" pitchFamily="34" charset="-120"/>
              </a:rPr>
              <a:t>Derived from 2024 observed parameters — not a projection</a:t>
            </a:r>
            <a:endParaRPr lang="en-US" sz="1600" dirty="0">
              <a:solidFill>
                <a:prstClr val="black"/>
              </a:solidFill>
              <a:latin typeface="Calibri" panose="020F0502020204030204"/>
            </a:endParaRPr>
          </a:p>
        </p:txBody>
      </p:sp>
      <p:sp>
        <p:nvSpPr>
          <p:cNvPr id="5" name="Shape 3"/>
          <p:cNvSpPr/>
          <p:nvPr/>
        </p:nvSpPr>
        <p:spPr>
          <a:xfrm>
            <a:off x="0" y="6498336"/>
            <a:ext cx="12192000" cy="359664"/>
          </a:xfrm>
          <a:prstGeom prst="rect">
            <a:avLst/>
          </a:prstGeom>
          <a:solidFill>
            <a:srgbClr val="21295C"/>
          </a:solidFill>
          <a:ln/>
        </p:spPr>
      </p:sp>
      <p:sp>
        <p:nvSpPr>
          <p:cNvPr id="6" name="Text 4"/>
          <p:cNvSpPr/>
          <p:nvPr/>
        </p:nvSpPr>
        <p:spPr>
          <a:xfrm>
            <a:off x="365760" y="6498336"/>
            <a:ext cx="11460480" cy="359664"/>
          </a:xfrm>
          <a:prstGeom prst="rect">
            <a:avLst/>
          </a:prstGeom>
          <a:noFill/>
          <a:ln/>
        </p:spPr>
        <p:txBody>
          <a:bodyPr wrap="square" rtlCol="0" anchor="ctr"/>
          <a:lstStyle/>
          <a:p>
            <a:pPr defTabSz="1219170"/>
            <a:r>
              <a:rPr lang="en-US" sz="1133" dirty="0">
                <a:solidFill>
                  <a:srgbClr val="6B8394"/>
                </a:solidFill>
                <a:latin typeface="Calibri" pitchFamily="34" charset="0"/>
                <a:ea typeface="Calibri" pitchFamily="34" charset="-122"/>
                <a:cs typeface="Calibri" pitchFamily="34" charset="-120"/>
              </a:rPr>
              <a:t>Saina P. Kipkosgei  |  Sensei Institute of Technology  |  PhD Candidate, Catholic University of Eastern Africa</a:t>
            </a:r>
            <a:endParaRPr lang="en-US" sz="1133" dirty="0">
              <a:solidFill>
                <a:prstClr val="black"/>
              </a:solidFill>
              <a:latin typeface="Calibri" panose="020F0502020204030204"/>
            </a:endParaRPr>
          </a:p>
        </p:txBody>
      </p:sp>
      <p:sp>
        <p:nvSpPr>
          <p:cNvPr id="7" name="Shape 5"/>
          <p:cNvSpPr/>
          <p:nvPr/>
        </p:nvSpPr>
        <p:spPr>
          <a:xfrm>
            <a:off x="341376" y="1560576"/>
            <a:ext cx="3657600" cy="1950720"/>
          </a:xfrm>
          <a:prstGeom prst="rect">
            <a:avLst/>
          </a:prstGeom>
          <a:solidFill>
            <a:srgbClr val="122030"/>
          </a:solidFill>
          <a:ln/>
          <a:effectLst>
            <a:outerShdw blurRad="63500" dist="25400" dir="8100000" algn="bl" rotWithShape="0">
              <a:srgbClr val="000000">
                <a:alpha val="16000"/>
              </a:srgbClr>
            </a:outerShdw>
          </a:effectLst>
        </p:spPr>
      </p:sp>
      <p:sp>
        <p:nvSpPr>
          <p:cNvPr id="8" name="Shape 6"/>
          <p:cNvSpPr/>
          <p:nvPr/>
        </p:nvSpPr>
        <p:spPr>
          <a:xfrm>
            <a:off x="341376" y="1560576"/>
            <a:ext cx="3657600" cy="512064"/>
          </a:xfrm>
          <a:prstGeom prst="rect">
            <a:avLst/>
          </a:prstGeom>
          <a:solidFill>
            <a:srgbClr val="C0392B"/>
          </a:solidFill>
          <a:ln/>
        </p:spPr>
      </p:sp>
      <p:sp>
        <p:nvSpPr>
          <p:cNvPr id="9" name="Text 7"/>
          <p:cNvSpPr/>
          <p:nvPr/>
        </p:nvSpPr>
        <p:spPr>
          <a:xfrm>
            <a:off x="341376" y="2170176"/>
            <a:ext cx="3657600" cy="682752"/>
          </a:xfrm>
          <a:prstGeom prst="rect">
            <a:avLst/>
          </a:prstGeom>
          <a:noFill/>
          <a:ln/>
        </p:spPr>
        <p:txBody>
          <a:bodyPr wrap="square" lIns="0" tIns="0" rIns="0" bIns="0" rtlCol="0" anchor="ctr"/>
          <a:lstStyle/>
          <a:p>
            <a:pPr algn="ctr" defTabSz="1219170"/>
            <a:r>
              <a:rPr lang="en-US" sz="3467" b="1" dirty="0">
                <a:solidFill>
                  <a:srgbClr val="C0392B"/>
                </a:solidFill>
                <a:latin typeface="Calibri" pitchFamily="34" charset="0"/>
                <a:ea typeface="Calibri" pitchFamily="34" charset="-122"/>
                <a:cs typeface="Calibri" pitchFamily="34" charset="-120"/>
              </a:rPr>
              <a:t>94.0%</a:t>
            </a:r>
            <a:endParaRPr lang="en-US" sz="3467" dirty="0">
              <a:solidFill>
                <a:prstClr val="black"/>
              </a:solidFill>
              <a:latin typeface="Calibri" panose="020F0502020204030204"/>
            </a:endParaRPr>
          </a:p>
        </p:txBody>
      </p:sp>
      <p:sp>
        <p:nvSpPr>
          <p:cNvPr id="10" name="Text 8"/>
          <p:cNvSpPr/>
          <p:nvPr/>
        </p:nvSpPr>
        <p:spPr>
          <a:xfrm>
            <a:off x="463296" y="2852928"/>
            <a:ext cx="3413760" cy="341376"/>
          </a:xfrm>
          <a:prstGeom prst="rect">
            <a:avLst/>
          </a:prstGeom>
          <a:noFill/>
          <a:ln/>
        </p:spPr>
        <p:txBody>
          <a:bodyPr wrap="square" lIns="0" tIns="0" rIns="0" bIns="0" rtlCol="0" anchor="ctr"/>
          <a:lstStyle/>
          <a:p>
            <a:pPr algn="ctr" defTabSz="1219170"/>
            <a:r>
              <a:rPr lang="en-US" sz="1333" dirty="0">
                <a:solidFill>
                  <a:srgbClr val="AABBCC"/>
                </a:solidFill>
                <a:latin typeface="Calibri" pitchFamily="34" charset="0"/>
                <a:ea typeface="Calibri" pitchFamily="34" charset="-122"/>
                <a:cs typeface="Calibri" pitchFamily="34" charset="-120"/>
              </a:rPr>
              <a:t>Peak Utilisation ρ</a:t>
            </a:r>
            <a:endParaRPr lang="en-US" sz="1333" dirty="0">
              <a:solidFill>
                <a:prstClr val="black"/>
              </a:solidFill>
              <a:latin typeface="Calibri" panose="020F0502020204030204"/>
            </a:endParaRPr>
          </a:p>
        </p:txBody>
      </p:sp>
      <p:sp>
        <p:nvSpPr>
          <p:cNvPr id="11" name="Text 9"/>
          <p:cNvSpPr/>
          <p:nvPr/>
        </p:nvSpPr>
        <p:spPr>
          <a:xfrm>
            <a:off x="463296" y="3182112"/>
            <a:ext cx="3413760" cy="268224"/>
          </a:xfrm>
          <a:prstGeom prst="rect">
            <a:avLst/>
          </a:prstGeom>
          <a:noFill/>
          <a:ln/>
        </p:spPr>
        <p:txBody>
          <a:bodyPr wrap="square" lIns="0" tIns="0" rIns="0" bIns="0" rtlCol="0" anchor="ctr"/>
          <a:lstStyle/>
          <a:p>
            <a:pPr algn="ctr" defTabSz="1219170"/>
            <a:r>
              <a:rPr lang="en-US" sz="1200" dirty="0">
                <a:solidFill>
                  <a:srgbClr val="778899"/>
                </a:solidFill>
                <a:latin typeface="Calibri" pitchFamily="34" charset="0"/>
                <a:ea typeface="Calibri" pitchFamily="34" charset="-122"/>
                <a:cs typeface="Calibri" pitchFamily="34" charset="-120"/>
              </a:rPr>
              <a:t>SLA limit: &lt; 80%</a:t>
            </a:r>
            <a:endParaRPr lang="en-US" sz="1200" dirty="0">
              <a:solidFill>
                <a:prstClr val="black"/>
              </a:solidFill>
              <a:latin typeface="Calibri" panose="020F0502020204030204"/>
            </a:endParaRPr>
          </a:p>
        </p:txBody>
      </p:sp>
      <p:sp>
        <p:nvSpPr>
          <p:cNvPr id="12" name="Shape 10"/>
          <p:cNvSpPr/>
          <p:nvPr/>
        </p:nvSpPr>
        <p:spPr>
          <a:xfrm>
            <a:off x="4267200" y="1560576"/>
            <a:ext cx="3657600" cy="1950720"/>
          </a:xfrm>
          <a:prstGeom prst="rect">
            <a:avLst/>
          </a:prstGeom>
          <a:solidFill>
            <a:srgbClr val="122030"/>
          </a:solidFill>
          <a:ln/>
          <a:effectLst>
            <a:outerShdw blurRad="63500" dist="25400" dir="8100000" algn="bl" rotWithShape="0">
              <a:srgbClr val="000000">
                <a:alpha val="16000"/>
              </a:srgbClr>
            </a:outerShdw>
          </a:effectLst>
        </p:spPr>
      </p:sp>
      <p:sp>
        <p:nvSpPr>
          <p:cNvPr id="13" name="Shape 11"/>
          <p:cNvSpPr/>
          <p:nvPr/>
        </p:nvSpPr>
        <p:spPr>
          <a:xfrm>
            <a:off x="4267200" y="1560576"/>
            <a:ext cx="3657600" cy="512064"/>
          </a:xfrm>
          <a:prstGeom prst="rect">
            <a:avLst/>
          </a:prstGeom>
          <a:solidFill>
            <a:srgbClr val="C0392B"/>
          </a:solidFill>
          <a:ln/>
        </p:spPr>
      </p:sp>
      <p:sp>
        <p:nvSpPr>
          <p:cNvPr id="14" name="Text 12"/>
          <p:cNvSpPr/>
          <p:nvPr/>
        </p:nvSpPr>
        <p:spPr>
          <a:xfrm>
            <a:off x="4267200" y="2170176"/>
            <a:ext cx="3657600" cy="682752"/>
          </a:xfrm>
          <a:prstGeom prst="rect">
            <a:avLst/>
          </a:prstGeom>
          <a:noFill/>
          <a:ln/>
        </p:spPr>
        <p:txBody>
          <a:bodyPr wrap="square" lIns="0" tIns="0" rIns="0" bIns="0" rtlCol="0" anchor="ctr"/>
          <a:lstStyle/>
          <a:p>
            <a:pPr algn="ctr" defTabSz="1219170"/>
            <a:r>
              <a:rPr lang="en-US" sz="3467" b="1" dirty="0">
                <a:solidFill>
                  <a:srgbClr val="C0392B"/>
                </a:solidFill>
                <a:latin typeface="Calibri" pitchFamily="34" charset="0"/>
                <a:ea typeface="Calibri" pitchFamily="34" charset="-122"/>
                <a:cs typeface="Calibri" pitchFamily="34" charset="-120"/>
              </a:rPr>
              <a:t>0.910</a:t>
            </a:r>
            <a:endParaRPr lang="en-US" sz="3467" dirty="0">
              <a:solidFill>
                <a:prstClr val="black"/>
              </a:solidFill>
              <a:latin typeface="Calibri" panose="020F0502020204030204"/>
            </a:endParaRPr>
          </a:p>
        </p:txBody>
      </p:sp>
      <p:sp>
        <p:nvSpPr>
          <p:cNvPr id="15" name="Text 13"/>
          <p:cNvSpPr/>
          <p:nvPr/>
        </p:nvSpPr>
        <p:spPr>
          <a:xfrm>
            <a:off x="4389120" y="2852928"/>
            <a:ext cx="3413760" cy="341376"/>
          </a:xfrm>
          <a:prstGeom prst="rect">
            <a:avLst/>
          </a:prstGeom>
          <a:noFill/>
          <a:ln/>
        </p:spPr>
        <p:txBody>
          <a:bodyPr wrap="square" lIns="0" tIns="0" rIns="0" bIns="0" rtlCol="0" anchor="ctr"/>
          <a:lstStyle/>
          <a:p>
            <a:pPr algn="ctr" defTabSz="1219170"/>
            <a:r>
              <a:rPr lang="en-US" sz="1333" dirty="0">
                <a:solidFill>
                  <a:srgbClr val="AABBCC"/>
                </a:solidFill>
                <a:latin typeface="Calibri" pitchFamily="34" charset="0"/>
                <a:ea typeface="Calibri" pitchFamily="34" charset="-122"/>
                <a:cs typeface="Calibri" pitchFamily="34" charset="-120"/>
              </a:rPr>
              <a:t>Erlang C — P(wait)</a:t>
            </a:r>
            <a:endParaRPr lang="en-US" sz="1333" dirty="0">
              <a:solidFill>
                <a:prstClr val="black"/>
              </a:solidFill>
              <a:latin typeface="Calibri" panose="020F0502020204030204"/>
            </a:endParaRPr>
          </a:p>
        </p:txBody>
      </p:sp>
      <p:sp>
        <p:nvSpPr>
          <p:cNvPr id="16" name="Text 14"/>
          <p:cNvSpPr/>
          <p:nvPr/>
        </p:nvSpPr>
        <p:spPr>
          <a:xfrm>
            <a:off x="4389120" y="3182112"/>
            <a:ext cx="3413760" cy="268224"/>
          </a:xfrm>
          <a:prstGeom prst="rect">
            <a:avLst/>
          </a:prstGeom>
          <a:noFill/>
          <a:ln/>
        </p:spPr>
        <p:txBody>
          <a:bodyPr wrap="square" lIns="0" tIns="0" rIns="0" bIns="0" rtlCol="0" anchor="ctr"/>
          <a:lstStyle/>
          <a:p>
            <a:pPr algn="ctr" defTabSz="1219170"/>
            <a:r>
              <a:rPr lang="en-US" sz="1200" dirty="0">
                <a:solidFill>
                  <a:srgbClr val="778899"/>
                </a:solidFill>
                <a:latin typeface="Calibri" pitchFamily="34" charset="0"/>
                <a:ea typeface="Calibri" pitchFamily="34" charset="-122"/>
                <a:cs typeface="Calibri" pitchFamily="34" charset="-120"/>
              </a:rPr>
              <a:t>SLA limit: &lt; 0.20</a:t>
            </a:r>
            <a:endParaRPr lang="en-US" sz="1200" dirty="0">
              <a:solidFill>
                <a:prstClr val="black"/>
              </a:solidFill>
              <a:latin typeface="Calibri" panose="020F0502020204030204"/>
            </a:endParaRPr>
          </a:p>
        </p:txBody>
      </p:sp>
      <p:sp>
        <p:nvSpPr>
          <p:cNvPr id="17" name="Shape 15"/>
          <p:cNvSpPr/>
          <p:nvPr/>
        </p:nvSpPr>
        <p:spPr>
          <a:xfrm>
            <a:off x="8193024" y="1560576"/>
            <a:ext cx="3657600" cy="1950720"/>
          </a:xfrm>
          <a:prstGeom prst="rect">
            <a:avLst/>
          </a:prstGeom>
          <a:solidFill>
            <a:srgbClr val="122030"/>
          </a:solidFill>
          <a:ln/>
          <a:effectLst>
            <a:outerShdw blurRad="63500" dist="25400" dir="8100000" algn="bl" rotWithShape="0">
              <a:srgbClr val="000000">
                <a:alpha val="16000"/>
              </a:srgbClr>
            </a:outerShdw>
          </a:effectLst>
        </p:spPr>
      </p:sp>
      <p:sp>
        <p:nvSpPr>
          <p:cNvPr id="18" name="Shape 16"/>
          <p:cNvSpPr/>
          <p:nvPr/>
        </p:nvSpPr>
        <p:spPr>
          <a:xfrm>
            <a:off x="8193024" y="1560576"/>
            <a:ext cx="3657600" cy="512064"/>
          </a:xfrm>
          <a:prstGeom prst="rect">
            <a:avLst/>
          </a:prstGeom>
          <a:solidFill>
            <a:srgbClr val="C0392B"/>
          </a:solidFill>
          <a:ln/>
        </p:spPr>
      </p:sp>
      <p:sp>
        <p:nvSpPr>
          <p:cNvPr id="19" name="Text 17"/>
          <p:cNvSpPr/>
          <p:nvPr/>
        </p:nvSpPr>
        <p:spPr>
          <a:xfrm>
            <a:off x="8193024" y="2170176"/>
            <a:ext cx="3657600" cy="682752"/>
          </a:xfrm>
          <a:prstGeom prst="rect">
            <a:avLst/>
          </a:prstGeom>
          <a:noFill/>
          <a:ln/>
        </p:spPr>
        <p:txBody>
          <a:bodyPr wrap="square" lIns="0" tIns="0" rIns="0" bIns="0" rtlCol="0" anchor="ctr"/>
          <a:lstStyle/>
          <a:p>
            <a:pPr algn="ctr" defTabSz="1219170"/>
            <a:r>
              <a:rPr lang="en-US" sz="3467" b="1" dirty="0">
                <a:solidFill>
                  <a:srgbClr val="C0392B"/>
                </a:solidFill>
                <a:latin typeface="Calibri" pitchFamily="34" charset="0"/>
                <a:ea typeface="Calibri" pitchFamily="34" charset="-122"/>
                <a:cs typeface="Calibri" pitchFamily="34" charset="-120"/>
              </a:rPr>
              <a:t>7.80 min</a:t>
            </a:r>
            <a:endParaRPr lang="en-US" sz="3467" dirty="0">
              <a:solidFill>
                <a:prstClr val="black"/>
              </a:solidFill>
              <a:latin typeface="Calibri" panose="020F0502020204030204"/>
            </a:endParaRPr>
          </a:p>
        </p:txBody>
      </p:sp>
      <p:sp>
        <p:nvSpPr>
          <p:cNvPr id="20" name="Text 18"/>
          <p:cNvSpPr/>
          <p:nvPr/>
        </p:nvSpPr>
        <p:spPr>
          <a:xfrm>
            <a:off x="8314944" y="2852928"/>
            <a:ext cx="3413760" cy="341376"/>
          </a:xfrm>
          <a:prstGeom prst="rect">
            <a:avLst/>
          </a:prstGeom>
          <a:noFill/>
          <a:ln/>
        </p:spPr>
        <p:txBody>
          <a:bodyPr wrap="square" lIns="0" tIns="0" rIns="0" bIns="0" rtlCol="0" anchor="ctr"/>
          <a:lstStyle/>
          <a:p>
            <a:pPr algn="ctr" defTabSz="1219170"/>
            <a:r>
              <a:rPr lang="en-US" sz="1333" dirty="0">
                <a:solidFill>
                  <a:srgbClr val="AABBCC"/>
                </a:solidFill>
                <a:latin typeface="Calibri" pitchFamily="34" charset="0"/>
                <a:ea typeface="Calibri" pitchFamily="34" charset="-122"/>
                <a:cs typeface="Calibri" pitchFamily="34" charset="-120"/>
              </a:rPr>
              <a:t>Mean Waiting Time Wq</a:t>
            </a:r>
            <a:endParaRPr lang="en-US" sz="1333" dirty="0">
              <a:solidFill>
                <a:prstClr val="black"/>
              </a:solidFill>
              <a:latin typeface="Calibri" panose="020F0502020204030204"/>
            </a:endParaRPr>
          </a:p>
        </p:txBody>
      </p:sp>
      <p:sp>
        <p:nvSpPr>
          <p:cNvPr id="21" name="Text 19"/>
          <p:cNvSpPr/>
          <p:nvPr/>
        </p:nvSpPr>
        <p:spPr>
          <a:xfrm>
            <a:off x="8314944" y="3182112"/>
            <a:ext cx="3413760" cy="268224"/>
          </a:xfrm>
          <a:prstGeom prst="rect">
            <a:avLst/>
          </a:prstGeom>
          <a:noFill/>
          <a:ln/>
        </p:spPr>
        <p:txBody>
          <a:bodyPr wrap="square" lIns="0" tIns="0" rIns="0" bIns="0" rtlCol="0" anchor="ctr"/>
          <a:lstStyle/>
          <a:p>
            <a:pPr algn="ctr" defTabSz="1219170"/>
            <a:r>
              <a:rPr lang="en-US" sz="1200" dirty="0">
                <a:solidFill>
                  <a:srgbClr val="778899"/>
                </a:solidFill>
                <a:latin typeface="Calibri" pitchFamily="34" charset="0"/>
                <a:ea typeface="Calibri" pitchFamily="34" charset="-122"/>
                <a:cs typeface="Calibri" pitchFamily="34" charset="-120"/>
              </a:rPr>
              <a:t>SLA limit: &lt; 5.0 min</a:t>
            </a:r>
            <a:endParaRPr lang="en-US" sz="1200" dirty="0">
              <a:solidFill>
                <a:prstClr val="black"/>
              </a:solidFill>
              <a:latin typeface="Calibri" panose="020F0502020204030204"/>
            </a:endParaRPr>
          </a:p>
        </p:txBody>
      </p:sp>
      <p:sp>
        <p:nvSpPr>
          <p:cNvPr id="22" name="Shape 20"/>
          <p:cNvSpPr/>
          <p:nvPr/>
        </p:nvSpPr>
        <p:spPr>
          <a:xfrm>
            <a:off x="341376" y="3706368"/>
            <a:ext cx="3657600" cy="1950720"/>
          </a:xfrm>
          <a:prstGeom prst="rect">
            <a:avLst/>
          </a:prstGeom>
          <a:solidFill>
            <a:srgbClr val="122030"/>
          </a:solidFill>
          <a:ln/>
          <a:effectLst>
            <a:outerShdw blurRad="63500" dist="25400" dir="8100000" algn="bl" rotWithShape="0">
              <a:srgbClr val="000000">
                <a:alpha val="16000"/>
              </a:srgbClr>
            </a:outerShdw>
          </a:effectLst>
        </p:spPr>
      </p:sp>
      <p:sp>
        <p:nvSpPr>
          <p:cNvPr id="23" name="Shape 21"/>
          <p:cNvSpPr/>
          <p:nvPr/>
        </p:nvSpPr>
        <p:spPr>
          <a:xfrm>
            <a:off x="341376" y="3706368"/>
            <a:ext cx="3657600" cy="512064"/>
          </a:xfrm>
          <a:prstGeom prst="rect">
            <a:avLst/>
          </a:prstGeom>
          <a:solidFill>
            <a:srgbClr val="C0392B"/>
          </a:solidFill>
          <a:ln/>
        </p:spPr>
      </p:sp>
      <p:sp>
        <p:nvSpPr>
          <p:cNvPr id="24" name="Text 22"/>
          <p:cNvSpPr/>
          <p:nvPr/>
        </p:nvSpPr>
        <p:spPr>
          <a:xfrm>
            <a:off x="341376" y="4315968"/>
            <a:ext cx="3657600" cy="682752"/>
          </a:xfrm>
          <a:prstGeom prst="rect">
            <a:avLst/>
          </a:prstGeom>
          <a:noFill/>
          <a:ln/>
        </p:spPr>
        <p:txBody>
          <a:bodyPr wrap="square" lIns="0" tIns="0" rIns="0" bIns="0" rtlCol="0" anchor="ctr"/>
          <a:lstStyle/>
          <a:p>
            <a:pPr algn="ctr" defTabSz="1219170"/>
            <a:r>
              <a:rPr lang="en-US" sz="3467" b="1" dirty="0">
                <a:solidFill>
                  <a:srgbClr val="C0392B"/>
                </a:solidFill>
                <a:latin typeface="Calibri" pitchFamily="34" charset="0"/>
                <a:ea typeface="Calibri" pitchFamily="34" charset="-122"/>
                <a:cs typeface="Calibri" pitchFamily="34" charset="-120"/>
              </a:rPr>
              <a:t>24.9 min</a:t>
            </a:r>
            <a:endParaRPr lang="en-US" sz="3467" dirty="0">
              <a:solidFill>
                <a:prstClr val="black"/>
              </a:solidFill>
              <a:latin typeface="Calibri" panose="020F0502020204030204"/>
            </a:endParaRPr>
          </a:p>
        </p:txBody>
      </p:sp>
      <p:sp>
        <p:nvSpPr>
          <p:cNvPr id="25" name="Text 23"/>
          <p:cNvSpPr/>
          <p:nvPr/>
        </p:nvSpPr>
        <p:spPr>
          <a:xfrm>
            <a:off x="463296" y="4998720"/>
            <a:ext cx="3413760" cy="341376"/>
          </a:xfrm>
          <a:prstGeom prst="rect">
            <a:avLst/>
          </a:prstGeom>
          <a:noFill/>
          <a:ln/>
        </p:spPr>
        <p:txBody>
          <a:bodyPr wrap="square" lIns="0" tIns="0" rIns="0" bIns="0" rtlCol="0" anchor="ctr"/>
          <a:lstStyle/>
          <a:p>
            <a:pPr algn="ctr" defTabSz="1219170"/>
            <a:r>
              <a:rPr lang="en-US" sz="1333" dirty="0">
                <a:solidFill>
                  <a:srgbClr val="AABBCC"/>
                </a:solidFill>
                <a:latin typeface="Calibri" pitchFamily="34" charset="0"/>
                <a:ea typeface="Calibri" pitchFamily="34" charset="-122"/>
                <a:cs typeface="Calibri" pitchFamily="34" charset="-120"/>
              </a:rPr>
              <a:t>95th pct Wait</a:t>
            </a:r>
            <a:endParaRPr lang="en-US" sz="1333" dirty="0">
              <a:solidFill>
                <a:prstClr val="black"/>
              </a:solidFill>
              <a:latin typeface="Calibri" panose="020F0502020204030204"/>
            </a:endParaRPr>
          </a:p>
        </p:txBody>
      </p:sp>
      <p:sp>
        <p:nvSpPr>
          <p:cNvPr id="26" name="Text 24"/>
          <p:cNvSpPr/>
          <p:nvPr/>
        </p:nvSpPr>
        <p:spPr>
          <a:xfrm>
            <a:off x="463296" y="5327904"/>
            <a:ext cx="3413760" cy="268224"/>
          </a:xfrm>
          <a:prstGeom prst="rect">
            <a:avLst/>
          </a:prstGeom>
          <a:noFill/>
          <a:ln/>
        </p:spPr>
        <p:txBody>
          <a:bodyPr wrap="square" lIns="0" tIns="0" rIns="0" bIns="0" rtlCol="0" anchor="ctr"/>
          <a:lstStyle/>
          <a:p>
            <a:pPr algn="ctr" defTabSz="1219170"/>
            <a:r>
              <a:rPr lang="en-US" sz="1200" dirty="0">
                <a:solidFill>
                  <a:srgbClr val="778899"/>
                </a:solidFill>
                <a:latin typeface="Calibri" pitchFamily="34" charset="0"/>
                <a:ea typeface="Calibri" pitchFamily="34" charset="-122"/>
                <a:cs typeface="Calibri" pitchFamily="34" charset="-120"/>
              </a:rPr>
              <a:t>SLA limit: &lt; 10 min</a:t>
            </a:r>
            <a:endParaRPr lang="en-US" sz="1200" dirty="0">
              <a:solidFill>
                <a:prstClr val="black"/>
              </a:solidFill>
              <a:latin typeface="Calibri" panose="020F0502020204030204"/>
            </a:endParaRPr>
          </a:p>
        </p:txBody>
      </p:sp>
      <p:sp>
        <p:nvSpPr>
          <p:cNvPr id="27" name="Shape 25"/>
          <p:cNvSpPr/>
          <p:nvPr/>
        </p:nvSpPr>
        <p:spPr>
          <a:xfrm>
            <a:off x="4267200" y="3706368"/>
            <a:ext cx="3657600" cy="1950720"/>
          </a:xfrm>
          <a:prstGeom prst="rect">
            <a:avLst/>
          </a:prstGeom>
          <a:solidFill>
            <a:srgbClr val="122030"/>
          </a:solidFill>
          <a:ln/>
          <a:effectLst>
            <a:outerShdw blurRad="63500" dist="25400" dir="8100000" algn="bl" rotWithShape="0">
              <a:srgbClr val="000000">
                <a:alpha val="16000"/>
              </a:srgbClr>
            </a:outerShdw>
          </a:effectLst>
        </p:spPr>
      </p:sp>
      <p:sp>
        <p:nvSpPr>
          <p:cNvPr id="28" name="Shape 26"/>
          <p:cNvSpPr/>
          <p:nvPr/>
        </p:nvSpPr>
        <p:spPr>
          <a:xfrm>
            <a:off x="4267200" y="3706368"/>
            <a:ext cx="3657600" cy="512064"/>
          </a:xfrm>
          <a:prstGeom prst="rect">
            <a:avLst/>
          </a:prstGeom>
          <a:solidFill>
            <a:srgbClr val="C0392B"/>
          </a:solidFill>
          <a:ln/>
        </p:spPr>
      </p:sp>
      <p:sp>
        <p:nvSpPr>
          <p:cNvPr id="29" name="Text 27"/>
          <p:cNvSpPr/>
          <p:nvPr/>
        </p:nvSpPr>
        <p:spPr>
          <a:xfrm>
            <a:off x="4267200" y="4315968"/>
            <a:ext cx="3657600" cy="682752"/>
          </a:xfrm>
          <a:prstGeom prst="rect">
            <a:avLst/>
          </a:prstGeom>
          <a:noFill/>
          <a:ln/>
        </p:spPr>
        <p:txBody>
          <a:bodyPr wrap="square" lIns="0" tIns="0" rIns="0" bIns="0" rtlCol="0" anchor="ctr"/>
          <a:lstStyle/>
          <a:p>
            <a:pPr algn="ctr" defTabSz="1219170"/>
            <a:r>
              <a:rPr lang="en-US" sz="3467" b="1" dirty="0">
                <a:solidFill>
                  <a:srgbClr val="C0392B"/>
                </a:solidFill>
                <a:latin typeface="Calibri" pitchFamily="34" charset="0"/>
                <a:ea typeface="Calibri" pitchFamily="34" charset="-122"/>
                <a:cs typeface="Calibri" pitchFamily="34" charset="-120"/>
              </a:rPr>
              <a:t>14.18</a:t>
            </a:r>
            <a:endParaRPr lang="en-US" sz="3467" dirty="0">
              <a:solidFill>
                <a:prstClr val="black"/>
              </a:solidFill>
              <a:latin typeface="Calibri" panose="020F0502020204030204"/>
            </a:endParaRPr>
          </a:p>
        </p:txBody>
      </p:sp>
      <p:sp>
        <p:nvSpPr>
          <p:cNvPr id="30" name="Text 28"/>
          <p:cNvSpPr/>
          <p:nvPr/>
        </p:nvSpPr>
        <p:spPr>
          <a:xfrm>
            <a:off x="4389120" y="4998720"/>
            <a:ext cx="3413760" cy="341376"/>
          </a:xfrm>
          <a:prstGeom prst="rect">
            <a:avLst/>
          </a:prstGeom>
          <a:noFill/>
          <a:ln/>
        </p:spPr>
        <p:txBody>
          <a:bodyPr wrap="square" lIns="0" tIns="0" rIns="0" bIns="0" rtlCol="0" anchor="ctr"/>
          <a:lstStyle/>
          <a:p>
            <a:pPr algn="ctr" defTabSz="1219170"/>
            <a:r>
              <a:rPr lang="en-US" sz="1333" dirty="0">
                <a:solidFill>
                  <a:srgbClr val="AABBCC"/>
                </a:solidFill>
                <a:latin typeface="Calibri" pitchFamily="34" charset="0"/>
                <a:ea typeface="Calibri" pitchFamily="34" charset="-122"/>
                <a:cs typeface="Calibri" pitchFamily="34" charset="-120"/>
              </a:rPr>
              <a:t>Mean Queue Length Lq</a:t>
            </a:r>
            <a:endParaRPr lang="en-US" sz="1333" dirty="0">
              <a:solidFill>
                <a:prstClr val="black"/>
              </a:solidFill>
              <a:latin typeface="Calibri" panose="020F0502020204030204"/>
            </a:endParaRPr>
          </a:p>
        </p:txBody>
      </p:sp>
      <p:sp>
        <p:nvSpPr>
          <p:cNvPr id="31" name="Text 29"/>
          <p:cNvSpPr/>
          <p:nvPr/>
        </p:nvSpPr>
        <p:spPr>
          <a:xfrm>
            <a:off x="4389120" y="5327904"/>
            <a:ext cx="3413760" cy="268224"/>
          </a:xfrm>
          <a:prstGeom prst="rect">
            <a:avLst/>
          </a:prstGeom>
          <a:noFill/>
          <a:ln/>
        </p:spPr>
        <p:txBody>
          <a:bodyPr wrap="square" lIns="0" tIns="0" rIns="0" bIns="0" rtlCol="0" anchor="ctr"/>
          <a:lstStyle/>
          <a:p>
            <a:pPr algn="ctr" defTabSz="1219170"/>
            <a:r>
              <a:rPr lang="en-US" sz="1200" dirty="0">
                <a:solidFill>
                  <a:srgbClr val="778899"/>
                </a:solidFill>
                <a:latin typeface="Calibri" pitchFamily="34" charset="0"/>
                <a:ea typeface="Calibri" pitchFamily="34" charset="-122"/>
                <a:cs typeface="Calibri" pitchFamily="34" charset="-120"/>
              </a:rPr>
              <a:t>Advisory: &lt; 0.50</a:t>
            </a:r>
            <a:endParaRPr lang="en-US" sz="1200" dirty="0">
              <a:solidFill>
                <a:prstClr val="black"/>
              </a:solidFill>
              <a:latin typeface="Calibri" panose="020F0502020204030204"/>
            </a:endParaRPr>
          </a:p>
        </p:txBody>
      </p:sp>
      <p:sp>
        <p:nvSpPr>
          <p:cNvPr id="32" name="Shape 30"/>
          <p:cNvSpPr/>
          <p:nvPr/>
        </p:nvSpPr>
        <p:spPr>
          <a:xfrm>
            <a:off x="8193024" y="3706368"/>
            <a:ext cx="3657600" cy="1950720"/>
          </a:xfrm>
          <a:prstGeom prst="rect">
            <a:avLst/>
          </a:prstGeom>
          <a:solidFill>
            <a:srgbClr val="122030"/>
          </a:solidFill>
          <a:ln/>
          <a:effectLst>
            <a:outerShdw blurRad="63500" dist="25400" dir="8100000" algn="bl" rotWithShape="0">
              <a:srgbClr val="000000">
                <a:alpha val="16000"/>
              </a:srgbClr>
            </a:outerShdw>
          </a:effectLst>
        </p:spPr>
      </p:sp>
      <p:sp>
        <p:nvSpPr>
          <p:cNvPr id="33" name="Shape 31"/>
          <p:cNvSpPr/>
          <p:nvPr/>
        </p:nvSpPr>
        <p:spPr>
          <a:xfrm>
            <a:off x="8193024" y="3706368"/>
            <a:ext cx="3657600" cy="512064"/>
          </a:xfrm>
          <a:prstGeom prst="rect">
            <a:avLst/>
          </a:prstGeom>
          <a:solidFill>
            <a:srgbClr val="C0392B"/>
          </a:solidFill>
          <a:ln/>
        </p:spPr>
      </p:sp>
      <p:sp>
        <p:nvSpPr>
          <p:cNvPr id="34" name="Text 32"/>
          <p:cNvSpPr/>
          <p:nvPr/>
        </p:nvSpPr>
        <p:spPr>
          <a:xfrm>
            <a:off x="8193024" y="4315968"/>
            <a:ext cx="3657600" cy="682752"/>
          </a:xfrm>
          <a:prstGeom prst="rect">
            <a:avLst/>
          </a:prstGeom>
          <a:noFill/>
          <a:ln/>
        </p:spPr>
        <p:txBody>
          <a:bodyPr wrap="square" lIns="0" tIns="0" rIns="0" bIns="0" rtlCol="0" anchor="ctr"/>
          <a:lstStyle/>
          <a:p>
            <a:pPr algn="ctr" defTabSz="1219170"/>
            <a:r>
              <a:rPr lang="en-US" sz="3467" b="1" dirty="0">
                <a:solidFill>
                  <a:srgbClr val="C0392B"/>
                </a:solidFill>
                <a:latin typeface="Calibri" pitchFamily="34" charset="0"/>
                <a:ea typeface="Calibri" pitchFamily="34" charset="-122"/>
                <a:cs typeface="Calibri" pitchFamily="34" charset="-120"/>
              </a:rPr>
              <a:t>91%</a:t>
            </a:r>
            <a:endParaRPr lang="en-US" sz="3467" dirty="0">
              <a:solidFill>
                <a:prstClr val="black"/>
              </a:solidFill>
              <a:latin typeface="Calibri" panose="020F0502020204030204"/>
            </a:endParaRPr>
          </a:p>
        </p:txBody>
      </p:sp>
      <p:sp>
        <p:nvSpPr>
          <p:cNvPr id="35" name="Text 33"/>
          <p:cNvSpPr/>
          <p:nvPr/>
        </p:nvSpPr>
        <p:spPr>
          <a:xfrm>
            <a:off x="8314944" y="4998720"/>
            <a:ext cx="3413760" cy="341376"/>
          </a:xfrm>
          <a:prstGeom prst="rect">
            <a:avLst/>
          </a:prstGeom>
          <a:noFill/>
          <a:ln/>
        </p:spPr>
        <p:txBody>
          <a:bodyPr wrap="square" lIns="0" tIns="0" rIns="0" bIns="0" rtlCol="0" anchor="ctr"/>
          <a:lstStyle/>
          <a:p>
            <a:pPr algn="ctr" defTabSz="1219170"/>
            <a:r>
              <a:rPr lang="en-US" sz="1333" dirty="0">
                <a:solidFill>
                  <a:srgbClr val="AABBCC"/>
                </a:solidFill>
                <a:latin typeface="Calibri" pitchFamily="34" charset="0"/>
                <a:ea typeface="Calibri" pitchFamily="34" charset="-122"/>
                <a:cs typeface="Calibri" pitchFamily="34" charset="-120"/>
              </a:rPr>
              <a:t>Requests Must Queue</a:t>
            </a:r>
            <a:endParaRPr lang="en-US" sz="1333" dirty="0">
              <a:solidFill>
                <a:prstClr val="black"/>
              </a:solidFill>
              <a:latin typeface="Calibri" panose="020F0502020204030204"/>
            </a:endParaRPr>
          </a:p>
        </p:txBody>
      </p:sp>
      <p:sp>
        <p:nvSpPr>
          <p:cNvPr id="36" name="Text 34"/>
          <p:cNvSpPr/>
          <p:nvPr/>
        </p:nvSpPr>
        <p:spPr>
          <a:xfrm>
            <a:off x="8314944" y="5327904"/>
            <a:ext cx="3413760" cy="268224"/>
          </a:xfrm>
          <a:prstGeom prst="rect">
            <a:avLst/>
          </a:prstGeom>
          <a:noFill/>
          <a:ln/>
        </p:spPr>
        <p:txBody>
          <a:bodyPr wrap="square" lIns="0" tIns="0" rIns="0" bIns="0" rtlCol="0" anchor="ctr"/>
          <a:lstStyle/>
          <a:p>
            <a:pPr algn="ctr" defTabSz="1219170"/>
            <a:r>
              <a:rPr lang="en-US" sz="1200" dirty="0">
                <a:solidFill>
                  <a:srgbClr val="778899"/>
                </a:solidFill>
                <a:latin typeface="Calibri" pitchFamily="34" charset="0"/>
                <a:ea typeface="Calibri" pitchFamily="34" charset="-122"/>
                <a:cs typeface="Calibri" pitchFamily="34" charset="-120"/>
              </a:rPr>
              <a:t>4.55× SLA target</a:t>
            </a:r>
            <a:endParaRPr lang="en-US" sz="1200" dirty="0">
              <a:solidFill>
                <a:prstClr val="black"/>
              </a:solidFill>
              <a:latin typeface="Calibri" panose="020F0502020204030204"/>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0F6FB"/>
        </a:solidFill>
        <a:effectLst/>
      </p:bgPr>
    </p:bg>
    <p:spTree>
      <p:nvGrpSpPr>
        <p:cNvPr id="1" name=""/>
        <p:cNvGrpSpPr/>
        <p:nvPr/>
      </p:nvGrpSpPr>
      <p:grpSpPr>
        <a:xfrm>
          <a:off x="0" y="0"/>
          <a:ext cx="0" cy="0"/>
          <a:chOff x="0" y="0"/>
          <a:chExt cx="0" cy="0"/>
        </a:xfrm>
      </p:grpSpPr>
      <p:sp>
        <p:nvSpPr>
          <p:cNvPr id="2" name="Shape 0"/>
          <p:cNvSpPr/>
          <p:nvPr/>
        </p:nvSpPr>
        <p:spPr>
          <a:xfrm>
            <a:off x="0" y="0"/>
            <a:ext cx="12192000" cy="1316736"/>
          </a:xfrm>
          <a:prstGeom prst="rect">
            <a:avLst/>
          </a:prstGeom>
          <a:solidFill>
            <a:srgbClr val="065A82"/>
          </a:solidFill>
          <a:ln/>
        </p:spPr>
      </p:sp>
      <p:sp>
        <p:nvSpPr>
          <p:cNvPr id="3" name="Text 1"/>
          <p:cNvSpPr/>
          <p:nvPr/>
        </p:nvSpPr>
        <p:spPr>
          <a:xfrm>
            <a:off x="512064" y="97536"/>
            <a:ext cx="11167872" cy="755904"/>
          </a:xfrm>
          <a:prstGeom prst="rect">
            <a:avLst/>
          </a:prstGeom>
          <a:noFill/>
          <a:ln/>
        </p:spPr>
        <p:txBody>
          <a:bodyPr wrap="square" lIns="0" tIns="0" rIns="0" bIns="0" rtlCol="0" anchor="ctr"/>
          <a:lstStyle/>
          <a:p>
            <a:pPr defTabSz="1219170"/>
            <a:r>
              <a:rPr lang="en-US" sz="3200" b="1" dirty="0">
                <a:solidFill>
                  <a:srgbClr val="FFFFFF"/>
                </a:solidFill>
                <a:latin typeface="Calibri" pitchFamily="34" charset="0"/>
                <a:ea typeface="Calibri" pitchFamily="34" charset="-122"/>
                <a:cs typeface="Calibri" pitchFamily="34" charset="-120"/>
              </a:rPr>
              <a:t>Erlang C Performance Metrics: s = 1 to s = 4</a:t>
            </a:r>
            <a:endParaRPr lang="en-US" sz="3200" dirty="0">
              <a:solidFill>
                <a:prstClr val="black"/>
              </a:solidFill>
              <a:latin typeface="Calibri" panose="020F0502020204030204"/>
            </a:endParaRPr>
          </a:p>
        </p:txBody>
      </p:sp>
      <p:sp>
        <p:nvSpPr>
          <p:cNvPr id="4" name="Text 2"/>
          <p:cNvSpPr/>
          <p:nvPr/>
        </p:nvSpPr>
        <p:spPr>
          <a:xfrm>
            <a:off x="512064" y="877824"/>
            <a:ext cx="11167872" cy="365760"/>
          </a:xfrm>
          <a:prstGeom prst="rect">
            <a:avLst/>
          </a:prstGeom>
          <a:noFill/>
          <a:ln/>
        </p:spPr>
        <p:txBody>
          <a:bodyPr wrap="square" lIns="0" tIns="0" rIns="0" bIns="0" rtlCol="0" anchor="ctr"/>
          <a:lstStyle/>
          <a:p>
            <a:pPr defTabSz="1219170"/>
            <a:r>
              <a:rPr lang="en-US" sz="1600" dirty="0">
                <a:solidFill>
                  <a:srgbClr val="0EB1D2"/>
                </a:solidFill>
                <a:latin typeface="Calibri" pitchFamily="34" charset="0"/>
                <a:ea typeface="Calibri" pitchFamily="34" charset="-122"/>
                <a:cs typeface="Calibri" pitchFamily="34" charset="-120"/>
              </a:rPr>
              <a:t>All values independently verified in R 4.3.1 (queueing package)</a:t>
            </a:r>
            <a:endParaRPr lang="en-US" sz="1600" dirty="0">
              <a:solidFill>
                <a:prstClr val="black"/>
              </a:solidFill>
              <a:latin typeface="Calibri" panose="020F0502020204030204"/>
            </a:endParaRPr>
          </a:p>
        </p:txBody>
      </p:sp>
      <p:sp>
        <p:nvSpPr>
          <p:cNvPr id="5" name="Shape 3"/>
          <p:cNvSpPr/>
          <p:nvPr/>
        </p:nvSpPr>
        <p:spPr>
          <a:xfrm>
            <a:off x="0" y="6498336"/>
            <a:ext cx="12192000" cy="359664"/>
          </a:xfrm>
          <a:prstGeom prst="rect">
            <a:avLst/>
          </a:prstGeom>
          <a:solidFill>
            <a:srgbClr val="21295C"/>
          </a:solidFill>
          <a:ln/>
        </p:spPr>
      </p:sp>
      <p:sp>
        <p:nvSpPr>
          <p:cNvPr id="6" name="Text 4"/>
          <p:cNvSpPr/>
          <p:nvPr/>
        </p:nvSpPr>
        <p:spPr>
          <a:xfrm>
            <a:off x="365760" y="6498336"/>
            <a:ext cx="11460480" cy="359664"/>
          </a:xfrm>
          <a:prstGeom prst="rect">
            <a:avLst/>
          </a:prstGeom>
          <a:noFill/>
          <a:ln/>
        </p:spPr>
        <p:txBody>
          <a:bodyPr wrap="square" rtlCol="0" anchor="ctr"/>
          <a:lstStyle/>
          <a:p>
            <a:pPr defTabSz="1219170"/>
            <a:r>
              <a:rPr lang="en-US" sz="1133" dirty="0">
                <a:solidFill>
                  <a:srgbClr val="6B8394"/>
                </a:solidFill>
                <a:latin typeface="Calibri" pitchFamily="34" charset="0"/>
                <a:ea typeface="Calibri" pitchFamily="34" charset="-122"/>
                <a:cs typeface="Calibri" pitchFamily="34" charset="-120"/>
              </a:rPr>
              <a:t>Saina P. Kipkosgei  |  Sensei Institute of Technology  |  PhD Candidate, Catholic University of Eastern Africa</a:t>
            </a:r>
            <a:endParaRPr lang="en-US" sz="1133" dirty="0">
              <a:solidFill>
                <a:prstClr val="black"/>
              </a:solidFill>
              <a:latin typeface="Calibri" panose="020F0502020204030204"/>
            </a:endParaRPr>
          </a:p>
        </p:txBody>
      </p:sp>
      <p:graphicFrame>
        <p:nvGraphicFramePr>
          <p:cNvPr id="12" name="Table 0"/>
          <p:cNvGraphicFramePr>
            <a:graphicFrameLocks noGrp="1"/>
          </p:cNvGraphicFramePr>
          <p:nvPr/>
        </p:nvGraphicFramePr>
        <p:xfrm>
          <a:off x="365760" y="1487424"/>
          <a:ext cx="11460480" cy="4023360"/>
        </p:xfrm>
        <a:graphic>
          <a:graphicData uri="http://schemas.openxmlformats.org/drawingml/2006/table">
            <a:tbl>
              <a:tblPr/>
              <a:tblGrid>
                <a:gridCol w="3169920">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950720">
                  <a:extLst>
                    <a:ext uri="{9D8B030D-6E8A-4147-A177-3AD203B41FA5}">
                      <a16:colId xmlns:a16="http://schemas.microsoft.com/office/drawing/2014/main" val="20002"/>
                    </a:ext>
                  </a:extLst>
                </a:gridCol>
                <a:gridCol w="1706880">
                  <a:extLst>
                    <a:ext uri="{9D8B030D-6E8A-4147-A177-3AD203B41FA5}">
                      <a16:colId xmlns:a16="http://schemas.microsoft.com/office/drawing/2014/main" val="20003"/>
                    </a:ext>
                  </a:extLst>
                </a:gridCol>
                <a:gridCol w="1706880">
                  <a:extLst>
                    <a:ext uri="{9D8B030D-6E8A-4147-A177-3AD203B41FA5}">
                      <a16:colId xmlns:a16="http://schemas.microsoft.com/office/drawing/2014/main" val="20004"/>
                    </a:ext>
                  </a:extLst>
                </a:gridCol>
                <a:gridCol w="2072640">
                  <a:extLst>
                    <a:ext uri="{9D8B030D-6E8A-4147-A177-3AD203B41FA5}">
                      <a16:colId xmlns:a16="http://schemas.microsoft.com/office/drawing/2014/main" val="20005"/>
                    </a:ext>
                  </a:extLst>
                </a:gridCol>
              </a:tblGrid>
              <a:tr h="574765">
                <a:tc>
                  <a:txBody>
                    <a:bodyPr/>
                    <a:lstStyle/>
                    <a:p>
                      <a:pPr marL="0" indent="0" algn="ctr">
                        <a:buNone/>
                      </a:pPr>
                      <a:r>
                        <a:rPr lang="en-US" sz="1500" b="1" dirty="0">
                          <a:solidFill>
                            <a:srgbClr val="FFFFFF"/>
                          </a:solidFill>
                          <a:latin typeface="Calibri" pitchFamily="34" charset="0"/>
                          <a:ea typeface="Calibri" pitchFamily="34" charset="-122"/>
                          <a:cs typeface="Calibri" pitchFamily="34" charset="-120"/>
                        </a:rPr>
                        <a:t>Performance Metric</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065A82"/>
                    </a:solidFill>
                  </a:tcPr>
                </a:tc>
                <a:tc>
                  <a:txBody>
                    <a:bodyPr/>
                    <a:lstStyle/>
                    <a:p>
                      <a:pPr marL="0" indent="0" algn="ctr">
                        <a:buNone/>
                      </a:pPr>
                      <a:r>
                        <a:rPr lang="en-US" sz="1500" b="1" dirty="0">
                          <a:solidFill>
                            <a:srgbClr val="FFFFFF"/>
                          </a:solidFill>
                          <a:latin typeface="Calibri" pitchFamily="34" charset="0"/>
                          <a:ea typeface="Calibri" pitchFamily="34" charset="-122"/>
                          <a:cs typeface="Calibri" pitchFamily="34" charset="-120"/>
                        </a:rPr>
                        <a:t>s = 1</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065A82"/>
                    </a:solidFill>
                  </a:tcPr>
                </a:tc>
                <a:tc>
                  <a:txBody>
                    <a:bodyPr/>
                    <a:lstStyle/>
                    <a:p>
                      <a:pPr marL="0" indent="0" algn="ctr">
                        <a:buNone/>
                      </a:pPr>
                      <a:r>
                        <a:rPr lang="en-US" sz="1500" b="1" dirty="0">
                          <a:solidFill>
                            <a:srgbClr val="FFFFFF"/>
                          </a:solidFill>
                          <a:latin typeface="Calibri" pitchFamily="34" charset="0"/>
                          <a:ea typeface="Calibri" pitchFamily="34" charset="-122"/>
                          <a:cs typeface="Calibri" pitchFamily="34" charset="-120"/>
                        </a:rPr>
                        <a:t>s = 2 (Current)</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C0392B"/>
                    </a:solidFill>
                  </a:tcPr>
                </a:tc>
                <a:tc>
                  <a:txBody>
                    <a:bodyPr/>
                    <a:lstStyle/>
                    <a:p>
                      <a:pPr marL="0" indent="0" algn="ctr">
                        <a:buNone/>
                      </a:pPr>
                      <a:r>
                        <a:rPr lang="en-US" sz="1500" b="1" dirty="0">
                          <a:solidFill>
                            <a:srgbClr val="FFFFFF"/>
                          </a:solidFill>
                          <a:latin typeface="Calibri" pitchFamily="34" charset="0"/>
                          <a:ea typeface="Calibri" pitchFamily="34" charset="-122"/>
                          <a:cs typeface="Calibri" pitchFamily="34" charset="-120"/>
                        </a:rPr>
                        <a:t>s = 3</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1A7A4A"/>
                    </a:solidFill>
                  </a:tcPr>
                </a:tc>
                <a:tc>
                  <a:txBody>
                    <a:bodyPr/>
                    <a:lstStyle/>
                    <a:p>
                      <a:pPr marL="0" indent="0" algn="ctr">
                        <a:buNone/>
                      </a:pPr>
                      <a:r>
                        <a:rPr lang="en-US" sz="1500" b="1" dirty="0">
                          <a:solidFill>
                            <a:srgbClr val="FFFFFF"/>
                          </a:solidFill>
                          <a:latin typeface="Calibri" pitchFamily="34" charset="0"/>
                          <a:ea typeface="Calibri" pitchFamily="34" charset="-122"/>
                          <a:cs typeface="Calibri" pitchFamily="34" charset="-120"/>
                        </a:rPr>
                        <a:t>s = 4</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1A7A4A"/>
                    </a:solidFill>
                  </a:tcPr>
                </a:tc>
                <a:tc>
                  <a:txBody>
                    <a:bodyPr/>
                    <a:lstStyle/>
                    <a:p>
                      <a:pPr marL="0" indent="0" algn="ctr">
                        <a:buNone/>
                      </a:pPr>
                      <a:r>
                        <a:rPr lang="en-US" sz="1500" b="1" dirty="0">
                          <a:solidFill>
                            <a:srgbClr val="FFFFFF"/>
                          </a:solidFill>
                          <a:latin typeface="Calibri" pitchFamily="34" charset="0"/>
                          <a:ea typeface="Calibri" pitchFamily="34" charset="-122"/>
                          <a:cs typeface="Calibri" pitchFamily="34" charset="-120"/>
                        </a:rPr>
                        <a:t>SLA Threshold</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065A82"/>
                    </a:solidFill>
                  </a:tcPr>
                </a:tc>
                <a:extLst>
                  <a:ext uri="{0D108BD9-81ED-4DB2-BD59-A6C34878D82A}">
                    <a16:rowId xmlns:a16="http://schemas.microsoft.com/office/drawing/2014/main" val="10000"/>
                  </a:ext>
                </a:extLst>
              </a:tr>
              <a:tr h="574765">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Utilisation ρ (%)</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b="1" dirty="0">
                          <a:solidFill>
                            <a:srgbClr val="C0392B"/>
                          </a:solidFill>
                          <a:latin typeface="Calibri" pitchFamily="34" charset="0"/>
                          <a:ea typeface="Calibri" pitchFamily="34" charset="-122"/>
                          <a:cs typeface="Calibri" pitchFamily="34" charset="-120"/>
                        </a:rPr>
                        <a:t>187.9% ⚠</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b="1" dirty="0">
                          <a:solidFill>
                            <a:srgbClr val="C0392B"/>
                          </a:solidFill>
                          <a:latin typeface="Calibri" pitchFamily="34" charset="0"/>
                          <a:ea typeface="Calibri" pitchFamily="34" charset="-122"/>
                          <a:cs typeface="Calibri" pitchFamily="34" charset="-120"/>
                        </a:rPr>
                        <a:t>94.0% ⚠</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FFF0EE"/>
                    </a:solidFill>
                  </a:tcPr>
                </a:tc>
                <a:tc>
                  <a:txBody>
                    <a:bodyPr/>
                    <a:lstStyle/>
                    <a:p>
                      <a:pPr marL="0" indent="0" algn="ctr">
                        <a:buNone/>
                      </a:pPr>
                      <a:r>
                        <a:rPr lang="en-US" sz="1400" b="1" dirty="0">
                          <a:solidFill>
                            <a:srgbClr val="1A7A4A"/>
                          </a:solidFill>
                          <a:latin typeface="Calibri" pitchFamily="34" charset="0"/>
                          <a:ea typeface="Calibri" pitchFamily="34" charset="-122"/>
                          <a:cs typeface="Calibri" pitchFamily="34" charset="-120"/>
                        </a:rPr>
                        <a:t>62.6% ✓</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b="1" dirty="0">
                          <a:solidFill>
                            <a:srgbClr val="1A7A4A"/>
                          </a:solidFill>
                          <a:latin typeface="Calibri" pitchFamily="34" charset="0"/>
                          <a:ea typeface="Calibri" pitchFamily="34" charset="-122"/>
                          <a:cs typeface="Calibri" pitchFamily="34" charset="-120"/>
                        </a:rPr>
                        <a:t>47.0% ✓</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&lt; 80%</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extLst>
                  <a:ext uri="{0D108BD9-81ED-4DB2-BD59-A6C34878D82A}">
                    <a16:rowId xmlns:a16="http://schemas.microsoft.com/office/drawing/2014/main" val="10001"/>
                  </a:ext>
                </a:extLst>
              </a:tr>
              <a:tr h="574765">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Erlang C — P(wait)</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b="1" dirty="0">
                          <a:solidFill>
                            <a:srgbClr val="C0392B"/>
                          </a:solidFill>
                          <a:latin typeface="Calibri" pitchFamily="34" charset="0"/>
                          <a:ea typeface="Calibri" pitchFamily="34" charset="-122"/>
                          <a:cs typeface="Calibri" pitchFamily="34" charset="-120"/>
                        </a:rPr>
                        <a:t>0.910 ⚠</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FFF0EE"/>
                    </a:solidFill>
                  </a:tcPr>
                </a:tc>
                <a:tc>
                  <a:txBody>
                    <a:bodyPr/>
                    <a:lstStyle/>
                    <a:p>
                      <a:pPr marL="0" indent="0" algn="ctr">
                        <a:buNone/>
                      </a:pPr>
                      <a:r>
                        <a:rPr lang="en-US" sz="1400" b="1" dirty="0">
                          <a:solidFill>
                            <a:srgbClr val="1A7A4A"/>
                          </a:solidFill>
                          <a:latin typeface="Calibri" pitchFamily="34" charset="0"/>
                          <a:ea typeface="Calibri" pitchFamily="34" charset="-122"/>
                          <a:cs typeface="Calibri" pitchFamily="34" charset="-120"/>
                        </a:rPr>
                        <a:t>0.389 ✓</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b="1" dirty="0">
                          <a:solidFill>
                            <a:srgbClr val="1A7A4A"/>
                          </a:solidFill>
                          <a:latin typeface="Calibri" pitchFamily="34" charset="0"/>
                          <a:ea typeface="Calibri" pitchFamily="34" charset="-122"/>
                          <a:cs typeface="Calibri" pitchFamily="34" charset="-120"/>
                        </a:rPr>
                        <a:t>0.146 ✓</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&lt; 0.20</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extLst>
                  <a:ext uri="{0D108BD9-81ED-4DB2-BD59-A6C34878D82A}">
                    <a16:rowId xmlns:a16="http://schemas.microsoft.com/office/drawing/2014/main" val="10002"/>
                  </a:ext>
                </a:extLst>
              </a:tr>
              <a:tr h="574765">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Mean queue length Lq</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b="1" dirty="0">
                          <a:solidFill>
                            <a:srgbClr val="C0392B"/>
                          </a:solidFill>
                          <a:latin typeface="Calibri" pitchFamily="34" charset="0"/>
                          <a:ea typeface="Calibri" pitchFamily="34" charset="-122"/>
                          <a:cs typeface="Calibri" pitchFamily="34" charset="-120"/>
                        </a:rPr>
                        <a:t>14.18 ⚠</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FFF0EE"/>
                    </a:solidFill>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0.65</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b="1" dirty="0">
                          <a:solidFill>
                            <a:srgbClr val="1A7A4A"/>
                          </a:solidFill>
                          <a:latin typeface="Calibri" pitchFamily="34" charset="0"/>
                          <a:ea typeface="Calibri" pitchFamily="34" charset="-122"/>
                          <a:cs typeface="Calibri" pitchFamily="34" charset="-120"/>
                        </a:rPr>
                        <a:t>0.13 ✓</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&lt; 0.50</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extLst>
                  <a:ext uri="{0D108BD9-81ED-4DB2-BD59-A6C34878D82A}">
                    <a16:rowId xmlns:a16="http://schemas.microsoft.com/office/drawing/2014/main" val="10003"/>
                  </a:ext>
                </a:extLst>
              </a:tr>
              <a:tr h="574765">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Mean waiting time Wq (min)</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b="1" dirty="0">
                          <a:solidFill>
                            <a:srgbClr val="C0392B"/>
                          </a:solidFill>
                          <a:latin typeface="Calibri" pitchFamily="34" charset="0"/>
                          <a:ea typeface="Calibri" pitchFamily="34" charset="-122"/>
                          <a:cs typeface="Calibri" pitchFamily="34" charset="-120"/>
                        </a:rPr>
                        <a:t>7.80 ⚠</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FFF0EE"/>
                    </a:solidFill>
                  </a:tcPr>
                </a:tc>
                <a:tc>
                  <a:txBody>
                    <a:bodyPr/>
                    <a:lstStyle/>
                    <a:p>
                      <a:pPr marL="0" indent="0" algn="ctr">
                        <a:buNone/>
                      </a:pPr>
                      <a:r>
                        <a:rPr lang="en-US" sz="1400" b="1" dirty="0">
                          <a:solidFill>
                            <a:srgbClr val="1A7A4A"/>
                          </a:solidFill>
                          <a:latin typeface="Calibri" pitchFamily="34" charset="0"/>
                          <a:ea typeface="Calibri" pitchFamily="34" charset="-122"/>
                          <a:cs typeface="Calibri" pitchFamily="34" charset="-120"/>
                        </a:rPr>
                        <a:t>0.36 ✓</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b="1" dirty="0">
                          <a:solidFill>
                            <a:srgbClr val="1A7A4A"/>
                          </a:solidFill>
                          <a:latin typeface="Calibri" pitchFamily="34" charset="0"/>
                          <a:ea typeface="Calibri" pitchFamily="34" charset="-122"/>
                          <a:cs typeface="Calibri" pitchFamily="34" charset="-120"/>
                        </a:rPr>
                        <a:t>0.07 ✓</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&lt; 5.0</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extLst>
                  <a:ext uri="{0D108BD9-81ED-4DB2-BD59-A6C34878D82A}">
                    <a16:rowId xmlns:a16="http://schemas.microsoft.com/office/drawing/2014/main" val="10004"/>
                  </a:ext>
                </a:extLst>
              </a:tr>
              <a:tr h="574765">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Mean system time W (min)</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b="1" dirty="0">
                          <a:solidFill>
                            <a:srgbClr val="C0392B"/>
                          </a:solidFill>
                          <a:latin typeface="Calibri" pitchFamily="34" charset="0"/>
                          <a:ea typeface="Calibri" pitchFamily="34" charset="-122"/>
                          <a:cs typeface="Calibri" pitchFamily="34" charset="-120"/>
                        </a:rPr>
                        <a:t>8.84 ⚠</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FFF0EE"/>
                    </a:solidFill>
                  </a:tcPr>
                </a:tc>
                <a:tc>
                  <a:txBody>
                    <a:bodyPr/>
                    <a:lstStyle/>
                    <a:p>
                      <a:pPr marL="0" indent="0" algn="ctr">
                        <a:buNone/>
                      </a:pPr>
                      <a:r>
                        <a:rPr lang="en-US" sz="1400" b="1" dirty="0">
                          <a:solidFill>
                            <a:srgbClr val="1A7A4A"/>
                          </a:solidFill>
                          <a:latin typeface="Calibri" pitchFamily="34" charset="0"/>
                          <a:ea typeface="Calibri" pitchFamily="34" charset="-122"/>
                          <a:cs typeface="Calibri" pitchFamily="34" charset="-120"/>
                        </a:rPr>
                        <a:t>1.39 ✓</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b="1" dirty="0">
                          <a:solidFill>
                            <a:srgbClr val="1A7A4A"/>
                          </a:solidFill>
                          <a:latin typeface="Calibri" pitchFamily="34" charset="0"/>
                          <a:ea typeface="Calibri" pitchFamily="34" charset="-122"/>
                          <a:cs typeface="Calibri" pitchFamily="34" charset="-120"/>
                        </a:rPr>
                        <a:t>1.11 ✓</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&lt; 6.0</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extLst>
                  <a:ext uri="{0D108BD9-81ED-4DB2-BD59-A6C34878D82A}">
                    <a16:rowId xmlns:a16="http://schemas.microsoft.com/office/drawing/2014/main" val="10005"/>
                  </a:ext>
                </a:extLst>
              </a:tr>
              <a:tr h="574765">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95th percentile wait (min)</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b="1" dirty="0">
                          <a:solidFill>
                            <a:srgbClr val="C0392B"/>
                          </a:solidFill>
                          <a:latin typeface="Calibri" pitchFamily="34" charset="0"/>
                          <a:ea typeface="Calibri" pitchFamily="34" charset="-122"/>
                          <a:cs typeface="Calibri" pitchFamily="34" charset="-120"/>
                        </a:rPr>
                        <a:t>24.9 ⚠</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FFF0EE"/>
                    </a:solidFill>
                  </a:tcPr>
                </a:tc>
                <a:tc>
                  <a:txBody>
                    <a:bodyPr/>
                    <a:lstStyle/>
                    <a:p>
                      <a:pPr marL="0" indent="0" algn="ctr">
                        <a:buNone/>
                      </a:pPr>
                      <a:r>
                        <a:rPr lang="en-US" sz="1400" b="1" dirty="0">
                          <a:solidFill>
                            <a:srgbClr val="1A7A4A"/>
                          </a:solidFill>
                          <a:latin typeface="Calibri" pitchFamily="34" charset="0"/>
                          <a:ea typeface="Calibri" pitchFamily="34" charset="-122"/>
                          <a:cs typeface="Calibri" pitchFamily="34" charset="-120"/>
                        </a:rPr>
                        <a:t>1.9 ✓</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b="1" dirty="0">
                          <a:solidFill>
                            <a:srgbClr val="1A7A4A"/>
                          </a:solidFill>
                          <a:latin typeface="Calibri" pitchFamily="34" charset="0"/>
                          <a:ea typeface="Calibri" pitchFamily="34" charset="-122"/>
                          <a:cs typeface="Calibri" pitchFamily="34" charset="-120"/>
                        </a:rPr>
                        <a:t>0.5 ✓</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&lt; 10.0</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8" name="Shape 5"/>
          <p:cNvSpPr/>
          <p:nvPr/>
        </p:nvSpPr>
        <p:spPr>
          <a:xfrm>
            <a:off x="365760" y="5669280"/>
            <a:ext cx="11460480" cy="536448"/>
          </a:xfrm>
          <a:prstGeom prst="rect">
            <a:avLst/>
          </a:prstGeom>
          <a:solidFill>
            <a:srgbClr val="1A7A4A">
              <a:alpha val="82000"/>
            </a:srgbClr>
          </a:solidFill>
          <a:ln/>
        </p:spPr>
      </p:sp>
      <p:sp>
        <p:nvSpPr>
          <p:cNvPr id="9" name="Text 6"/>
          <p:cNvSpPr/>
          <p:nvPr/>
        </p:nvSpPr>
        <p:spPr>
          <a:xfrm>
            <a:off x="512064" y="5693664"/>
            <a:ext cx="11167872" cy="487680"/>
          </a:xfrm>
          <a:prstGeom prst="rect">
            <a:avLst/>
          </a:prstGeom>
          <a:noFill/>
          <a:ln/>
        </p:spPr>
        <p:txBody>
          <a:bodyPr wrap="square" rtlCol="0" anchor="ctr"/>
          <a:lstStyle/>
          <a:p>
            <a:pPr defTabSz="1219170"/>
            <a:r>
              <a:rPr lang="en-US" sz="1400" b="1" dirty="0">
                <a:solidFill>
                  <a:srgbClr val="FFFFFF"/>
                </a:solidFill>
                <a:latin typeface="Calibri" pitchFamily="34" charset="0"/>
                <a:ea typeface="Calibri" pitchFamily="34" charset="-122"/>
                <a:cs typeface="Calibri" pitchFamily="34" charset="-120"/>
              </a:rPr>
              <a:t>s = 3 resolves ALL primary SLA breaches simultaneously. Wq drops from 7.80 min to 0.36 min — a 95% reduction. One additional server is the immediate solution.</a:t>
            </a:r>
            <a:endParaRPr lang="en-US" sz="1400" dirty="0">
              <a:solidFill>
                <a:prstClr val="black"/>
              </a:solidFill>
              <a:latin typeface="Calibri" panose="020F0502020204030204"/>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0F6FB"/>
        </a:solidFill>
        <a:effectLst/>
      </p:bgPr>
    </p:bg>
    <p:spTree>
      <p:nvGrpSpPr>
        <p:cNvPr id="1" name=""/>
        <p:cNvGrpSpPr/>
        <p:nvPr/>
      </p:nvGrpSpPr>
      <p:grpSpPr>
        <a:xfrm>
          <a:off x="0" y="0"/>
          <a:ext cx="0" cy="0"/>
          <a:chOff x="0" y="0"/>
          <a:chExt cx="0" cy="0"/>
        </a:xfrm>
      </p:grpSpPr>
      <p:sp>
        <p:nvSpPr>
          <p:cNvPr id="2" name="Shape 0"/>
          <p:cNvSpPr/>
          <p:nvPr/>
        </p:nvSpPr>
        <p:spPr>
          <a:xfrm>
            <a:off x="0" y="0"/>
            <a:ext cx="12192000" cy="1316736"/>
          </a:xfrm>
          <a:prstGeom prst="rect">
            <a:avLst/>
          </a:prstGeom>
          <a:solidFill>
            <a:srgbClr val="065A82"/>
          </a:solidFill>
          <a:ln/>
        </p:spPr>
      </p:sp>
      <p:sp>
        <p:nvSpPr>
          <p:cNvPr id="3" name="Text 1"/>
          <p:cNvSpPr/>
          <p:nvPr/>
        </p:nvSpPr>
        <p:spPr>
          <a:xfrm>
            <a:off x="512064" y="97536"/>
            <a:ext cx="11167872" cy="755904"/>
          </a:xfrm>
          <a:prstGeom prst="rect">
            <a:avLst/>
          </a:prstGeom>
          <a:noFill/>
          <a:ln/>
        </p:spPr>
        <p:txBody>
          <a:bodyPr wrap="square" lIns="0" tIns="0" rIns="0" bIns="0" rtlCol="0" anchor="ctr"/>
          <a:lstStyle/>
          <a:p>
            <a:pPr defTabSz="1219170"/>
            <a:r>
              <a:rPr lang="en-US" sz="3200" b="1" dirty="0">
                <a:solidFill>
                  <a:srgbClr val="FFFFFF"/>
                </a:solidFill>
                <a:latin typeface="Calibri" pitchFamily="34" charset="0"/>
                <a:ea typeface="Calibri" pitchFamily="34" charset="-122"/>
                <a:cs typeface="Calibri" pitchFamily="34" charset="-120"/>
              </a:rPr>
              <a:t>The Erlang C Non-Linearity: Why Early Warning Matters</a:t>
            </a:r>
            <a:endParaRPr lang="en-US" sz="3200" dirty="0">
              <a:solidFill>
                <a:prstClr val="black"/>
              </a:solidFill>
              <a:latin typeface="Calibri" panose="020F0502020204030204"/>
            </a:endParaRPr>
          </a:p>
        </p:txBody>
      </p:sp>
      <p:sp>
        <p:nvSpPr>
          <p:cNvPr id="4" name="Text 2"/>
          <p:cNvSpPr/>
          <p:nvPr/>
        </p:nvSpPr>
        <p:spPr>
          <a:xfrm>
            <a:off x="512064" y="877824"/>
            <a:ext cx="11167872" cy="365760"/>
          </a:xfrm>
          <a:prstGeom prst="rect">
            <a:avLst/>
          </a:prstGeom>
          <a:noFill/>
          <a:ln/>
        </p:spPr>
        <p:txBody>
          <a:bodyPr wrap="square" lIns="0" tIns="0" rIns="0" bIns="0" rtlCol="0" anchor="ctr"/>
          <a:lstStyle/>
          <a:p>
            <a:pPr defTabSz="1219170"/>
            <a:r>
              <a:rPr lang="en-US" sz="1600" dirty="0">
                <a:solidFill>
                  <a:srgbClr val="0EB1D2"/>
                </a:solidFill>
                <a:latin typeface="Calibri" pitchFamily="34" charset="0"/>
                <a:ea typeface="Calibri" pitchFamily="34" charset="-122"/>
                <a:cs typeface="Calibri" pitchFamily="34" charset="-120"/>
              </a:rPr>
              <a:t>A 9% demand increase produces a 161% waiting time increase</a:t>
            </a:r>
            <a:endParaRPr lang="en-US" sz="1600" dirty="0">
              <a:solidFill>
                <a:prstClr val="black"/>
              </a:solidFill>
              <a:latin typeface="Calibri" panose="020F0502020204030204"/>
            </a:endParaRPr>
          </a:p>
        </p:txBody>
      </p:sp>
      <p:sp>
        <p:nvSpPr>
          <p:cNvPr id="5" name="Shape 3"/>
          <p:cNvSpPr/>
          <p:nvPr/>
        </p:nvSpPr>
        <p:spPr>
          <a:xfrm>
            <a:off x="0" y="6498336"/>
            <a:ext cx="12192000" cy="359664"/>
          </a:xfrm>
          <a:prstGeom prst="rect">
            <a:avLst/>
          </a:prstGeom>
          <a:solidFill>
            <a:srgbClr val="21295C"/>
          </a:solidFill>
          <a:ln/>
        </p:spPr>
      </p:sp>
      <p:sp>
        <p:nvSpPr>
          <p:cNvPr id="6" name="Text 4"/>
          <p:cNvSpPr/>
          <p:nvPr/>
        </p:nvSpPr>
        <p:spPr>
          <a:xfrm>
            <a:off x="365760" y="6498336"/>
            <a:ext cx="11460480" cy="359664"/>
          </a:xfrm>
          <a:prstGeom prst="rect">
            <a:avLst/>
          </a:prstGeom>
          <a:noFill/>
          <a:ln/>
        </p:spPr>
        <p:txBody>
          <a:bodyPr wrap="square" rtlCol="0" anchor="ctr"/>
          <a:lstStyle/>
          <a:p>
            <a:pPr defTabSz="1219170"/>
            <a:r>
              <a:rPr lang="en-US" sz="1133" dirty="0">
                <a:solidFill>
                  <a:srgbClr val="6B8394"/>
                </a:solidFill>
                <a:latin typeface="Calibri" pitchFamily="34" charset="0"/>
                <a:ea typeface="Calibri" pitchFamily="34" charset="-122"/>
                <a:cs typeface="Calibri" pitchFamily="34" charset="-120"/>
              </a:rPr>
              <a:t>Saina P. Kipkosgei  |  Sensei Institute of Technology  |  PhD Candidate, Catholic University of Eastern Africa</a:t>
            </a:r>
            <a:endParaRPr lang="en-US" sz="1133" dirty="0">
              <a:solidFill>
                <a:prstClr val="black"/>
              </a:solidFill>
              <a:latin typeface="Calibri" panose="020F0502020204030204"/>
            </a:endParaRPr>
          </a:p>
        </p:txBody>
      </p:sp>
      <p:graphicFrame>
        <p:nvGraphicFramePr>
          <p:cNvPr id="7" name="Chart 0"/>
          <p:cNvGraphicFramePr/>
          <p:nvPr/>
        </p:nvGraphicFramePr>
        <p:xfrm>
          <a:off x="365760" y="1438656"/>
          <a:ext cx="7802880" cy="4693920"/>
        </p:xfrm>
        <a:graphic>
          <a:graphicData uri="http://schemas.openxmlformats.org/drawingml/2006/chart">
            <c:chart xmlns:c="http://schemas.openxmlformats.org/drawingml/2006/chart" xmlns:r="http://schemas.openxmlformats.org/officeDocument/2006/relationships" r:id="rId3"/>
          </a:graphicData>
        </a:graphic>
      </p:graphicFrame>
      <p:sp>
        <p:nvSpPr>
          <p:cNvPr id="8" name="Shape 5"/>
          <p:cNvSpPr/>
          <p:nvPr/>
        </p:nvSpPr>
        <p:spPr>
          <a:xfrm>
            <a:off x="8473440" y="1487424"/>
            <a:ext cx="3352800" cy="1487424"/>
          </a:xfrm>
          <a:prstGeom prst="rect">
            <a:avLst/>
          </a:prstGeom>
          <a:solidFill>
            <a:srgbClr val="FFFFFF"/>
          </a:solidFill>
          <a:ln/>
          <a:effectLst>
            <a:outerShdw blurRad="63500" dist="25400" dir="8100000" algn="bl" rotWithShape="0">
              <a:srgbClr val="000000">
                <a:alpha val="16000"/>
              </a:srgbClr>
            </a:outerShdw>
          </a:effectLst>
        </p:spPr>
      </p:sp>
      <p:sp>
        <p:nvSpPr>
          <p:cNvPr id="9" name="Shape 6"/>
          <p:cNvSpPr/>
          <p:nvPr/>
        </p:nvSpPr>
        <p:spPr>
          <a:xfrm>
            <a:off x="8473440" y="1487424"/>
            <a:ext cx="85344" cy="1487424"/>
          </a:xfrm>
          <a:prstGeom prst="rect">
            <a:avLst/>
          </a:prstGeom>
          <a:solidFill>
            <a:srgbClr val="1A7A4A"/>
          </a:solidFill>
          <a:ln/>
        </p:spPr>
      </p:sp>
      <p:sp>
        <p:nvSpPr>
          <p:cNvPr id="10" name="Text 7"/>
          <p:cNvSpPr/>
          <p:nvPr/>
        </p:nvSpPr>
        <p:spPr>
          <a:xfrm>
            <a:off x="8656320" y="1584960"/>
            <a:ext cx="3072384" cy="365760"/>
          </a:xfrm>
          <a:prstGeom prst="rect">
            <a:avLst/>
          </a:prstGeom>
          <a:noFill/>
          <a:ln/>
        </p:spPr>
        <p:txBody>
          <a:bodyPr wrap="square" lIns="0" tIns="0" rIns="0" bIns="0" rtlCol="0" anchor="ctr"/>
          <a:lstStyle/>
          <a:p>
            <a:pPr defTabSz="1219170"/>
            <a:r>
              <a:rPr lang="en-US" sz="1400" dirty="0">
                <a:solidFill>
                  <a:srgbClr val="3D5166"/>
                </a:solidFill>
                <a:latin typeface="Calibri" pitchFamily="34" charset="0"/>
                <a:ea typeface="Calibri" pitchFamily="34" charset="-122"/>
                <a:cs typeface="Calibri" pitchFamily="34" charset="-120"/>
              </a:rPr>
              <a:t>λ = 100 req/hr</a:t>
            </a:r>
            <a:endParaRPr lang="en-US" sz="1400" dirty="0">
              <a:solidFill>
                <a:prstClr val="black"/>
              </a:solidFill>
              <a:latin typeface="Calibri" panose="020F0502020204030204"/>
            </a:endParaRPr>
          </a:p>
        </p:txBody>
      </p:sp>
      <p:sp>
        <p:nvSpPr>
          <p:cNvPr id="11" name="Text 8"/>
          <p:cNvSpPr/>
          <p:nvPr/>
        </p:nvSpPr>
        <p:spPr>
          <a:xfrm>
            <a:off x="8656320" y="1975104"/>
            <a:ext cx="3072384" cy="414528"/>
          </a:xfrm>
          <a:prstGeom prst="rect">
            <a:avLst/>
          </a:prstGeom>
          <a:noFill/>
          <a:ln/>
        </p:spPr>
        <p:txBody>
          <a:bodyPr wrap="square" lIns="0" tIns="0" rIns="0" bIns="0" rtlCol="0" anchor="ctr"/>
          <a:lstStyle/>
          <a:p>
            <a:pPr defTabSz="1219170"/>
            <a:r>
              <a:rPr lang="en-US" sz="1867" b="1" dirty="0">
                <a:solidFill>
                  <a:srgbClr val="1A7A4A"/>
                </a:solidFill>
                <a:latin typeface="Calibri" pitchFamily="34" charset="0"/>
                <a:ea typeface="Calibri" pitchFamily="34" charset="-122"/>
                <a:cs typeface="Calibri" pitchFamily="34" charset="-120"/>
              </a:rPr>
              <a:t>Wq = 2.99 min ✓</a:t>
            </a:r>
            <a:endParaRPr lang="en-US" sz="1867" dirty="0">
              <a:solidFill>
                <a:prstClr val="black"/>
              </a:solidFill>
              <a:latin typeface="Calibri" panose="020F0502020204030204"/>
            </a:endParaRPr>
          </a:p>
        </p:txBody>
      </p:sp>
      <p:sp>
        <p:nvSpPr>
          <p:cNvPr id="12" name="Text 9"/>
          <p:cNvSpPr/>
          <p:nvPr/>
        </p:nvSpPr>
        <p:spPr>
          <a:xfrm>
            <a:off x="8656320" y="2414016"/>
            <a:ext cx="3072384" cy="438912"/>
          </a:xfrm>
          <a:prstGeom prst="rect">
            <a:avLst/>
          </a:prstGeom>
          <a:noFill/>
          <a:ln/>
        </p:spPr>
        <p:txBody>
          <a:bodyPr wrap="square" lIns="0" tIns="0" rIns="0" bIns="0" rtlCol="0" anchor="ctr"/>
          <a:lstStyle/>
          <a:p>
            <a:pPr defTabSz="1219170"/>
            <a:r>
              <a:rPr lang="en-US" sz="1267" dirty="0">
                <a:solidFill>
                  <a:srgbClr val="6B8394"/>
                </a:solidFill>
                <a:latin typeface="Calibri" pitchFamily="34" charset="0"/>
                <a:ea typeface="Calibri" pitchFamily="34" charset="-122"/>
                <a:cs typeface="Calibri" pitchFamily="34" charset="-120"/>
              </a:rPr>
              <a:t>SLA compliant</a:t>
            </a:r>
            <a:endParaRPr lang="en-US" sz="1267" dirty="0">
              <a:solidFill>
                <a:prstClr val="black"/>
              </a:solidFill>
              <a:latin typeface="Calibri" panose="020F0502020204030204"/>
            </a:endParaRPr>
          </a:p>
        </p:txBody>
      </p:sp>
      <p:sp>
        <p:nvSpPr>
          <p:cNvPr id="13" name="Shape 10"/>
          <p:cNvSpPr/>
          <p:nvPr/>
        </p:nvSpPr>
        <p:spPr>
          <a:xfrm>
            <a:off x="8473440" y="3145536"/>
            <a:ext cx="3352800" cy="1487424"/>
          </a:xfrm>
          <a:prstGeom prst="rect">
            <a:avLst/>
          </a:prstGeom>
          <a:solidFill>
            <a:srgbClr val="FFFFFF"/>
          </a:solidFill>
          <a:ln/>
          <a:effectLst>
            <a:outerShdw blurRad="63500" dist="25400" dir="8100000" algn="bl" rotWithShape="0">
              <a:srgbClr val="000000">
                <a:alpha val="16000"/>
              </a:srgbClr>
            </a:outerShdw>
          </a:effectLst>
        </p:spPr>
      </p:sp>
      <p:sp>
        <p:nvSpPr>
          <p:cNvPr id="14" name="Shape 11"/>
          <p:cNvSpPr/>
          <p:nvPr/>
        </p:nvSpPr>
        <p:spPr>
          <a:xfrm>
            <a:off x="8473440" y="3145536"/>
            <a:ext cx="85344" cy="1487424"/>
          </a:xfrm>
          <a:prstGeom prst="rect">
            <a:avLst/>
          </a:prstGeom>
          <a:solidFill>
            <a:srgbClr val="C0392B"/>
          </a:solidFill>
          <a:ln/>
        </p:spPr>
      </p:sp>
      <p:sp>
        <p:nvSpPr>
          <p:cNvPr id="15" name="Text 12"/>
          <p:cNvSpPr/>
          <p:nvPr/>
        </p:nvSpPr>
        <p:spPr>
          <a:xfrm>
            <a:off x="8656320" y="3243072"/>
            <a:ext cx="3072384" cy="365760"/>
          </a:xfrm>
          <a:prstGeom prst="rect">
            <a:avLst/>
          </a:prstGeom>
          <a:noFill/>
          <a:ln/>
        </p:spPr>
        <p:txBody>
          <a:bodyPr wrap="square" lIns="0" tIns="0" rIns="0" bIns="0" rtlCol="0" anchor="ctr"/>
          <a:lstStyle/>
          <a:p>
            <a:pPr defTabSz="1219170"/>
            <a:r>
              <a:rPr lang="en-US" sz="1400" dirty="0">
                <a:solidFill>
                  <a:srgbClr val="3D5166"/>
                </a:solidFill>
                <a:latin typeface="Calibri" pitchFamily="34" charset="0"/>
                <a:ea typeface="Calibri" pitchFamily="34" charset="-122"/>
                <a:cs typeface="Calibri" pitchFamily="34" charset="-120"/>
              </a:rPr>
              <a:t>λ = 109 req/hr</a:t>
            </a:r>
            <a:endParaRPr lang="en-US" sz="1400" dirty="0">
              <a:solidFill>
                <a:prstClr val="black"/>
              </a:solidFill>
              <a:latin typeface="Calibri" panose="020F0502020204030204"/>
            </a:endParaRPr>
          </a:p>
        </p:txBody>
      </p:sp>
      <p:sp>
        <p:nvSpPr>
          <p:cNvPr id="16" name="Text 13"/>
          <p:cNvSpPr/>
          <p:nvPr/>
        </p:nvSpPr>
        <p:spPr>
          <a:xfrm>
            <a:off x="8656320" y="3633216"/>
            <a:ext cx="3072384" cy="414528"/>
          </a:xfrm>
          <a:prstGeom prst="rect">
            <a:avLst/>
          </a:prstGeom>
          <a:noFill/>
          <a:ln/>
        </p:spPr>
        <p:txBody>
          <a:bodyPr wrap="square" lIns="0" tIns="0" rIns="0" bIns="0" rtlCol="0" anchor="ctr"/>
          <a:lstStyle/>
          <a:p>
            <a:pPr defTabSz="1219170"/>
            <a:r>
              <a:rPr lang="en-US" sz="1867" b="1" dirty="0">
                <a:solidFill>
                  <a:srgbClr val="C0392B"/>
                </a:solidFill>
                <a:latin typeface="Calibri" pitchFamily="34" charset="0"/>
                <a:ea typeface="Calibri" pitchFamily="34" charset="-122"/>
                <a:cs typeface="Calibri" pitchFamily="34" charset="-120"/>
              </a:rPr>
              <a:t>Wq = 7.80 min ⚠</a:t>
            </a:r>
            <a:endParaRPr lang="en-US" sz="1867" dirty="0">
              <a:solidFill>
                <a:prstClr val="black"/>
              </a:solidFill>
              <a:latin typeface="Calibri" panose="020F0502020204030204"/>
            </a:endParaRPr>
          </a:p>
        </p:txBody>
      </p:sp>
      <p:sp>
        <p:nvSpPr>
          <p:cNvPr id="17" name="Text 14"/>
          <p:cNvSpPr/>
          <p:nvPr/>
        </p:nvSpPr>
        <p:spPr>
          <a:xfrm>
            <a:off x="8656320" y="4072128"/>
            <a:ext cx="3072384" cy="438912"/>
          </a:xfrm>
          <a:prstGeom prst="rect">
            <a:avLst/>
          </a:prstGeom>
          <a:noFill/>
          <a:ln/>
        </p:spPr>
        <p:txBody>
          <a:bodyPr wrap="square" lIns="0" tIns="0" rIns="0" bIns="0" rtlCol="0" anchor="ctr"/>
          <a:lstStyle/>
          <a:p>
            <a:pPr defTabSz="1219170"/>
            <a:r>
              <a:rPr lang="en-US" sz="1267" dirty="0">
                <a:solidFill>
                  <a:srgbClr val="6B8394"/>
                </a:solidFill>
                <a:latin typeface="Calibri" pitchFamily="34" charset="0"/>
                <a:ea typeface="Calibri" pitchFamily="34" charset="-122"/>
                <a:cs typeface="Calibri" pitchFamily="34" charset="-120"/>
              </a:rPr>
              <a:t>56% above SLA — BREACH</a:t>
            </a:r>
            <a:endParaRPr lang="en-US" sz="1267" dirty="0">
              <a:solidFill>
                <a:prstClr val="black"/>
              </a:solidFill>
              <a:latin typeface="Calibri" panose="020F0502020204030204"/>
            </a:endParaRPr>
          </a:p>
        </p:txBody>
      </p:sp>
      <p:sp>
        <p:nvSpPr>
          <p:cNvPr id="18" name="Shape 15"/>
          <p:cNvSpPr/>
          <p:nvPr/>
        </p:nvSpPr>
        <p:spPr>
          <a:xfrm>
            <a:off x="8473440" y="4803648"/>
            <a:ext cx="3352800" cy="1487424"/>
          </a:xfrm>
          <a:prstGeom prst="rect">
            <a:avLst/>
          </a:prstGeom>
          <a:solidFill>
            <a:srgbClr val="FFFFFF"/>
          </a:solidFill>
          <a:ln/>
          <a:effectLst>
            <a:outerShdw blurRad="63500" dist="25400" dir="8100000" algn="bl" rotWithShape="0">
              <a:srgbClr val="000000">
                <a:alpha val="16000"/>
              </a:srgbClr>
            </a:outerShdw>
          </a:effectLst>
        </p:spPr>
      </p:sp>
      <p:sp>
        <p:nvSpPr>
          <p:cNvPr id="19" name="Shape 16"/>
          <p:cNvSpPr/>
          <p:nvPr/>
        </p:nvSpPr>
        <p:spPr>
          <a:xfrm>
            <a:off x="8473440" y="4803648"/>
            <a:ext cx="85344" cy="1487424"/>
          </a:xfrm>
          <a:prstGeom prst="rect">
            <a:avLst/>
          </a:prstGeom>
          <a:solidFill>
            <a:srgbClr val="065A82"/>
          </a:solidFill>
          <a:ln/>
        </p:spPr>
      </p:sp>
      <p:sp>
        <p:nvSpPr>
          <p:cNvPr id="20" name="Text 17"/>
          <p:cNvSpPr/>
          <p:nvPr/>
        </p:nvSpPr>
        <p:spPr>
          <a:xfrm>
            <a:off x="8656320" y="4901184"/>
            <a:ext cx="3072384" cy="365760"/>
          </a:xfrm>
          <a:prstGeom prst="rect">
            <a:avLst/>
          </a:prstGeom>
          <a:noFill/>
          <a:ln/>
        </p:spPr>
        <p:txBody>
          <a:bodyPr wrap="square" lIns="0" tIns="0" rIns="0" bIns="0" rtlCol="0" anchor="ctr"/>
          <a:lstStyle/>
          <a:p>
            <a:pPr defTabSz="1219170"/>
            <a:r>
              <a:rPr lang="en-US" sz="1400" dirty="0">
                <a:solidFill>
                  <a:srgbClr val="3D5166"/>
                </a:solidFill>
                <a:latin typeface="Calibri" pitchFamily="34" charset="0"/>
                <a:ea typeface="Calibri" pitchFamily="34" charset="-122"/>
                <a:cs typeface="Calibri" pitchFamily="34" charset="-120"/>
              </a:rPr>
              <a:t>+9% demand</a:t>
            </a:r>
            <a:endParaRPr lang="en-US" sz="1400" dirty="0">
              <a:solidFill>
                <a:prstClr val="black"/>
              </a:solidFill>
              <a:latin typeface="Calibri" panose="020F0502020204030204"/>
            </a:endParaRPr>
          </a:p>
        </p:txBody>
      </p:sp>
      <p:sp>
        <p:nvSpPr>
          <p:cNvPr id="21" name="Text 18"/>
          <p:cNvSpPr/>
          <p:nvPr/>
        </p:nvSpPr>
        <p:spPr>
          <a:xfrm>
            <a:off x="8656320" y="5291328"/>
            <a:ext cx="3072384" cy="414528"/>
          </a:xfrm>
          <a:prstGeom prst="rect">
            <a:avLst/>
          </a:prstGeom>
          <a:noFill/>
          <a:ln/>
        </p:spPr>
        <p:txBody>
          <a:bodyPr wrap="square" lIns="0" tIns="0" rIns="0" bIns="0" rtlCol="0" anchor="ctr"/>
          <a:lstStyle/>
          <a:p>
            <a:pPr defTabSz="1219170"/>
            <a:r>
              <a:rPr lang="en-US" sz="1867" b="1" dirty="0">
                <a:solidFill>
                  <a:srgbClr val="065A82"/>
                </a:solidFill>
                <a:latin typeface="Calibri" pitchFamily="34" charset="0"/>
                <a:ea typeface="Calibri" pitchFamily="34" charset="-122"/>
                <a:cs typeface="Calibri" pitchFamily="34" charset="-120"/>
              </a:rPr>
              <a:t>→ +161% wait</a:t>
            </a:r>
            <a:endParaRPr lang="en-US" sz="1867" dirty="0">
              <a:solidFill>
                <a:prstClr val="black"/>
              </a:solidFill>
              <a:latin typeface="Calibri" panose="020F0502020204030204"/>
            </a:endParaRPr>
          </a:p>
        </p:txBody>
      </p:sp>
      <p:sp>
        <p:nvSpPr>
          <p:cNvPr id="22" name="Text 19"/>
          <p:cNvSpPr/>
          <p:nvPr/>
        </p:nvSpPr>
        <p:spPr>
          <a:xfrm>
            <a:off x="8656320" y="5730240"/>
            <a:ext cx="3072384" cy="438912"/>
          </a:xfrm>
          <a:prstGeom prst="rect">
            <a:avLst/>
          </a:prstGeom>
          <a:noFill/>
          <a:ln/>
        </p:spPr>
        <p:txBody>
          <a:bodyPr wrap="square" lIns="0" tIns="0" rIns="0" bIns="0" rtlCol="0" anchor="ctr"/>
          <a:lstStyle/>
          <a:p>
            <a:pPr defTabSz="1219170"/>
            <a:r>
              <a:rPr lang="en-US" sz="1267" dirty="0">
                <a:solidFill>
                  <a:srgbClr val="6B8394"/>
                </a:solidFill>
                <a:latin typeface="Calibri" pitchFamily="34" charset="0"/>
                <a:ea typeface="Calibri" pitchFamily="34" charset="-122"/>
                <a:cs typeface="Calibri" pitchFamily="34" charset="-120"/>
              </a:rPr>
              <a:t>Explosive non-linearity near ρ = 1</a:t>
            </a:r>
            <a:endParaRPr lang="en-US" sz="1267" dirty="0">
              <a:solidFill>
                <a:prstClr val="black"/>
              </a:solidFill>
              <a:latin typeface="Calibri" panose="020F0502020204030204"/>
            </a:endParaRPr>
          </a:p>
        </p:txBody>
      </p:sp>
      <p:sp>
        <p:nvSpPr>
          <p:cNvPr id="23" name="Text 20"/>
          <p:cNvSpPr/>
          <p:nvPr/>
        </p:nvSpPr>
        <p:spPr>
          <a:xfrm>
            <a:off x="365760" y="6193536"/>
            <a:ext cx="11460480" cy="268224"/>
          </a:xfrm>
          <a:prstGeom prst="rect">
            <a:avLst/>
          </a:prstGeom>
          <a:noFill/>
          <a:ln/>
        </p:spPr>
        <p:txBody>
          <a:bodyPr wrap="square" rtlCol="0" anchor="ctr"/>
          <a:lstStyle/>
          <a:p>
            <a:pPr defTabSz="1219170"/>
            <a:r>
              <a:rPr lang="en-US" sz="1267" i="1" dirty="0">
                <a:solidFill>
                  <a:srgbClr val="6B8394"/>
                </a:solidFill>
                <a:latin typeface="Calibri" pitchFamily="34" charset="0"/>
                <a:ea typeface="Calibri" pitchFamily="34" charset="-122"/>
                <a:cs typeface="Calibri" pitchFamily="34" charset="-120"/>
              </a:rPr>
              <a:t>Tipping point s=2: λ = 106 req/hr (Wq crosses 5-min threshold)</a:t>
            </a:r>
            <a:endParaRPr lang="en-US" sz="1267" dirty="0">
              <a:solidFill>
                <a:prstClr val="black"/>
              </a:solidFill>
              <a:latin typeface="Calibri" panose="020F0502020204030204"/>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0F6FB"/>
        </a:solidFill>
        <a:effectLst/>
      </p:bgPr>
    </p:bg>
    <p:spTree>
      <p:nvGrpSpPr>
        <p:cNvPr id="1" name=""/>
        <p:cNvGrpSpPr/>
        <p:nvPr/>
      </p:nvGrpSpPr>
      <p:grpSpPr>
        <a:xfrm>
          <a:off x="0" y="0"/>
          <a:ext cx="0" cy="0"/>
          <a:chOff x="0" y="0"/>
          <a:chExt cx="0" cy="0"/>
        </a:xfrm>
      </p:grpSpPr>
      <p:sp>
        <p:nvSpPr>
          <p:cNvPr id="2" name="Shape 0"/>
          <p:cNvSpPr/>
          <p:nvPr/>
        </p:nvSpPr>
        <p:spPr>
          <a:xfrm>
            <a:off x="0" y="0"/>
            <a:ext cx="12192000" cy="1316736"/>
          </a:xfrm>
          <a:prstGeom prst="rect">
            <a:avLst/>
          </a:prstGeom>
          <a:solidFill>
            <a:srgbClr val="065A82"/>
          </a:solidFill>
          <a:ln/>
        </p:spPr>
      </p:sp>
      <p:sp>
        <p:nvSpPr>
          <p:cNvPr id="3" name="Text 1"/>
          <p:cNvSpPr/>
          <p:nvPr/>
        </p:nvSpPr>
        <p:spPr>
          <a:xfrm>
            <a:off x="512064" y="97536"/>
            <a:ext cx="11167872" cy="755904"/>
          </a:xfrm>
          <a:prstGeom prst="rect">
            <a:avLst/>
          </a:prstGeom>
          <a:noFill/>
          <a:ln/>
        </p:spPr>
        <p:txBody>
          <a:bodyPr wrap="square" lIns="0" tIns="0" rIns="0" bIns="0" rtlCol="0" anchor="ctr"/>
          <a:lstStyle/>
          <a:p>
            <a:pPr defTabSz="1219170"/>
            <a:r>
              <a:rPr lang="en-US" sz="3200" b="1" dirty="0">
                <a:solidFill>
                  <a:srgbClr val="FFFFFF"/>
                </a:solidFill>
                <a:latin typeface="Calibri" pitchFamily="34" charset="0"/>
                <a:ea typeface="Calibri" pitchFamily="34" charset="-122"/>
                <a:cs typeface="Calibri" pitchFamily="34" charset="-120"/>
              </a:rPr>
              <a:t>Sensitivity Analysis: Wq vs λ_peak — All Values Erlang C Verified</a:t>
            </a:r>
            <a:endParaRPr lang="en-US" sz="3200" dirty="0">
              <a:solidFill>
                <a:prstClr val="black"/>
              </a:solidFill>
              <a:latin typeface="Calibri" panose="020F0502020204030204"/>
            </a:endParaRPr>
          </a:p>
        </p:txBody>
      </p:sp>
      <p:sp>
        <p:nvSpPr>
          <p:cNvPr id="4" name="Text 2"/>
          <p:cNvSpPr/>
          <p:nvPr/>
        </p:nvSpPr>
        <p:spPr>
          <a:xfrm>
            <a:off x="512064" y="877824"/>
            <a:ext cx="11167872" cy="365760"/>
          </a:xfrm>
          <a:prstGeom prst="rect">
            <a:avLst/>
          </a:prstGeom>
          <a:noFill/>
          <a:ln/>
        </p:spPr>
        <p:txBody>
          <a:bodyPr wrap="square" lIns="0" tIns="0" rIns="0" bIns="0" rtlCol="0" anchor="ctr"/>
          <a:lstStyle/>
          <a:p>
            <a:pPr defTabSz="1219170"/>
            <a:r>
              <a:rPr lang="en-US" sz="1600" dirty="0">
                <a:solidFill>
                  <a:srgbClr val="0EB1D2"/>
                </a:solidFill>
                <a:latin typeface="Calibri" pitchFamily="34" charset="0"/>
                <a:ea typeface="Calibri" pitchFamily="34" charset="-122"/>
                <a:cs typeface="Calibri" pitchFamily="34" charset="-120"/>
              </a:rPr>
              <a:t>Identifying the three analytically exact tipping points</a:t>
            </a:r>
            <a:endParaRPr lang="en-US" sz="1600" dirty="0">
              <a:solidFill>
                <a:prstClr val="black"/>
              </a:solidFill>
              <a:latin typeface="Calibri" panose="020F0502020204030204"/>
            </a:endParaRPr>
          </a:p>
        </p:txBody>
      </p:sp>
      <p:sp>
        <p:nvSpPr>
          <p:cNvPr id="5" name="Shape 3"/>
          <p:cNvSpPr/>
          <p:nvPr/>
        </p:nvSpPr>
        <p:spPr>
          <a:xfrm>
            <a:off x="0" y="6498336"/>
            <a:ext cx="12192000" cy="359664"/>
          </a:xfrm>
          <a:prstGeom prst="rect">
            <a:avLst/>
          </a:prstGeom>
          <a:solidFill>
            <a:srgbClr val="21295C"/>
          </a:solidFill>
          <a:ln/>
        </p:spPr>
      </p:sp>
      <p:sp>
        <p:nvSpPr>
          <p:cNvPr id="6" name="Text 4"/>
          <p:cNvSpPr/>
          <p:nvPr/>
        </p:nvSpPr>
        <p:spPr>
          <a:xfrm>
            <a:off x="365760" y="6498336"/>
            <a:ext cx="11460480" cy="359664"/>
          </a:xfrm>
          <a:prstGeom prst="rect">
            <a:avLst/>
          </a:prstGeom>
          <a:noFill/>
          <a:ln/>
        </p:spPr>
        <p:txBody>
          <a:bodyPr wrap="square" rtlCol="0" anchor="ctr"/>
          <a:lstStyle/>
          <a:p>
            <a:pPr defTabSz="1219170"/>
            <a:r>
              <a:rPr lang="en-US" sz="1133" dirty="0">
                <a:solidFill>
                  <a:srgbClr val="6B8394"/>
                </a:solidFill>
                <a:latin typeface="Calibri" pitchFamily="34" charset="0"/>
                <a:ea typeface="Calibri" pitchFamily="34" charset="-122"/>
                <a:cs typeface="Calibri" pitchFamily="34" charset="-120"/>
              </a:rPr>
              <a:t>Saina P. Kipkosgei  |  Sensei Institute of Technology  |  PhD Candidate, Catholic University of Eastern Africa</a:t>
            </a:r>
            <a:endParaRPr lang="en-US" sz="1133" dirty="0">
              <a:solidFill>
                <a:prstClr val="black"/>
              </a:solidFill>
              <a:latin typeface="Calibri" panose="020F0502020204030204"/>
            </a:endParaRPr>
          </a:p>
        </p:txBody>
      </p:sp>
      <p:graphicFrame>
        <p:nvGraphicFramePr>
          <p:cNvPr id="14" name="Table 0"/>
          <p:cNvGraphicFramePr>
            <a:graphicFrameLocks noGrp="1"/>
          </p:cNvGraphicFramePr>
          <p:nvPr/>
        </p:nvGraphicFramePr>
        <p:xfrm>
          <a:off x="365760" y="1438656"/>
          <a:ext cx="11460480" cy="4876800"/>
        </p:xfrm>
        <a:graphic>
          <a:graphicData uri="http://schemas.openxmlformats.org/drawingml/2006/table">
            <a:tbl>
              <a:tblPr/>
              <a:tblGrid>
                <a:gridCol w="3413760">
                  <a:extLst>
                    <a:ext uri="{9D8B030D-6E8A-4147-A177-3AD203B41FA5}">
                      <a16:colId xmlns:a16="http://schemas.microsoft.com/office/drawing/2014/main" val="20000"/>
                    </a:ext>
                  </a:extLst>
                </a:gridCol>
                <a:gridCol w="2194560">
                  <a:extLst>
                    <a:ext uri="{9D8B030D-6E8A-4147-A177-3AD203B41FA5}">
                      <a16:colId xmlns:a16="http://schemas.microsoft.com/office/drawing/2014/main" val="20001"/>
                    </a:ext>
                  </a:extLst>
                </a:gridCol>
                <a:gridCol w="2072640">
                  <a:extLst>
                    <a:ext uri="{9D8B030D-6E8A-4147-A177-3AD203B41FA5}">
                      <a16:colId xmlns:a16="http://schemas.microsoft.com/office/drawing/2014/main" val="20002"/>
                    </a:ext>
                  </a:extLst>
                </a:gridCol>
                <a:gridCol w="2072640">
                  <a:extLst>
                    <a:ext uri="{9D8B030D-6E8A-4147-A177-3AD203B41FA5}">
                      <a16:colId xmlns:a16="http://schemas.microsoft.com/office/drawing/2014/main" val="20003"/>
                    </a:ext>
                  </a:extLst>
                </a:gridCol>
                <a:gridCol w="2072640">
                  <a:extLst>
                    <a:ext uri="{9D8B030D-6E8A-4147-A177-3AD203B41FA5}">
                      <a16:colId xmlns:a16="http://schemas.microsoft.com/office/drawing/2014/main" val="20004"/>
                    </a:ext>
                  </a:extLst>
                </a:gridCol>
              </a:tblGrid>
              <a:tr h="375139">
                <a:tc>
                  <a:txBody>
                    <a:bodyPr/>
                    <a:lstStyle/>
                    <a:p>
                      <a:pPr marL="0" indent="0" algn="ctr">
                        <a:buNone/>
                      </a:pPr>
                      <a:r>
                        <a:rPr lang="en-US" sz="1500" b="1" dirty="0">
                          <a:solidFill>
                            <a:srgbClr val="FFFFFF"/>
                          </a:solidFill>
                          <a:latin typeface="Calibri" pitchFamily="34" charset="0"/>
                          <a:ea typeface="Calibri" pitchFamily="34" charset="-122"/>
                          <a:cs typeface="Calibri" pitchFamily="34" charset="-120"/>
                        </a:rPr>
                        <a:t>λ_peak (req/hr)</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065A82"/>
                    </a:solidFill>
                  </a:tcPr>
                </a:tc>
                <a:tc>
                  <a:txBody>
                    <a:bodyPr/>
                    <a:lstStyle/>
                    <a:p>
                      <a:pPr marL="0" indent="0" algn="ctr">
                        <a:buNone/>
                      </a:pPr>
                      <a:r>
                        <a:rPr lang="en-US" sz="1500" b="1" dirty="0">
                          <a:solidFill>
                            <a:srgbClr val="FFFFFF"/>
                          </a:solidFill>
                          <a:latin typeface="Calibri" pitchFamily="34" charset="0"/>
                          <a:ea typeface="Calibri" pitchFamily="34" charset="-122"/>
                          <a:cs typeface="Calibri" pitchFamily="34" charset="-120"/>
                        </a:rPr>
                        <a:t>Wq s=2 (min)</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065A82"/>
                    </a:solidFill>
                  </a:tcPr>
                </a:tc>
                <a:tc>
                  <a:txBody>
                    <a:bodyPr/>
                    <a:lstStyle/>
                    <a:p>
                      <a:pPr marL="0" indent="0" algn="ctr">
                        <a:buNone/>
                      </a:pPr>
                      <a:r>
                        <a:rPr lang="en-US" sz="1500" b="1" dirty="0">
                          <a:solidFill>
                            <a:srgbClr val="FFFFFF"/>
                          </a:solidFill>
                          <a:latin typeface="Calibri" pitchFamily="34" charset="0"/>
                          <a:ea typeface="Calibri" pitchFamily="34" charset="-122"/>
                          <a:cs typeface="Calibri" pitchFamily="34" charset="-120"/>
                        </a:rPr>
                        <a:t>Wq s=3 (min)</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065A82"/>
                    </a:solidFill>
                  </a:tcPr>
                </a:tc>
                <a:tc>
                  <a:txBody>
                    <a:bodyPr/>
                    <a:lstStyle/>
                    <a:p>
                      <a:pPr marL="0" indent="0" algn="ctr">
                        <a:buNone/>
                      </a:pPr>
                      <a:r>
                        <a:rPr lang="en-US" sz="1500" b="1" dirty="0">
                          <a:solidFill>
                            <a:srgbClr val="FFFFFF"/>
                          </a:solidFill>
                          <a:latin typeface="Calibri" pitchFamily="34" charset="0"/>
                          <a:ea typeface="Calibri" pitchFamily="34" charset="-122"/>
                          <a:cs typeface="Calibri" pitchFamily="34" charset="-120"/>
                        </a:rPr>
                        <a:t>Wq s=4 (min)</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065A82"/>
                    </a:solidFill>
                  </a:tcPr>
                </a:tc>
                <a:tc>
                  <a:txBody>
                    <a:bodyPr/>
                    <a:lstStyle/>
                    <a:p>
                      <a:pPr marL="0" indent="0" algn="ctr">
                        <a:buNone/>
                      </a:pPr>
                      <a:r>
                        <a:rPr lang="en-US" sz="1500" b="1" dirty="0">
                          <a:solidFill>
                            <a:srgbClr val="FFFFFF"/>
                          </a:solidFill>
                          <a:latin typeface="Calibri" pitchFamily="34" charset="0"/>
                          <a:ea typeface="Calibri" pitchFamily="34" charset="-122"/>
                          <a:cs typeface="Calibri" pitchFamily="34" charset="-120"/>
                        </a:rPr>
                        <a:t>SLA Status</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065A82"/>
                    </a:solidFill>
                  </a:tcPr>
                </a:tc>
                <a:extLst>
                  <a:ext uri="{0D108BD9-81ED-4DB2-BD59-A6C34878D82A}">
                    <a16:rowId xmlns:a16="http://schemas.microsoft.com/office/drawing/2014/main" val="10000"/>
                  </a:ext>
                </a:extLst>
              </a:tr>
              <a:tr h="375139">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50</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0.24</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0.03</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&lt; 0.01</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b="1" dirty="0">
                          <a:solidFill>
                            <a:srgbClr val="1A7A4A"/>
                          </a:solidFill>
                          <a:latin typeface="Calibri" pitchFamily="34" charset="0"/>
                          <a:ea typeface="Calibri" pitchFamily="34" charset="-122"/>
                          <a:cs typeface="Calibri" pitchFamily="34" charset="-120"/>
                        </a:rPr>
                        <a:t>All ✓</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extLst>
                  <a:ext uri="{0D108BD9-81ED-4DB2-BD59-A6C34878D82A}">
                    <a16:rowId xmlns:a16="http://schemas.microsoft.com/office/drawing/2014/main" val="10001"/>
                  </a:ext>
                </a:extLst>
              </a:tr>
              <a:tr h="375139">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70</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0.59</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0.08</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0.01</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b="1" dirty="0">
                          <a:solidFill>
                            <a:srgbClr val="1A7A4A"/>
                          </a:solidFill>
                          <a:latin typeface="Calibri" pitchFamily="34" charset="0"/>
                          <a:ea typeface="Calibri" pitchFamily="34" charset="-122"/>
                          <a:cs typeface="Calibri" pitchFamily="34" charset="-120"/>
                        </a:rPr>
                        <a:t>All ✓</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extLst>
                  <a:ext uri="{0D108BD9-81ED-4DB2-BD59-A6C34878D82A}">
                    <a16:rowId xmlns:a16="http://schemas.microsoft.com/office/drawing/2014/main" val="10002"/>
                  </a:ext>
                </a:extLst>
              </a:tr>
              <a:tr h="375139">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85</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1.20</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0.15</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0.03</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b="1" dirty="0">
                          <a:solidFill>
                            <a:srgbClr val="1A7A4A"/>
                          </a:solidFill>
                          <a:latin typeface="Calibri" pitchFamily="34" charset="0"/>
                          <a:ea typeface="Calibri" pitchFamily="34" charset="-122"/>
                          <a:cs typeface="Calibri" pitchFamily="34" charset="-120"/>
                        </a:rPr>
                        <a:t>All ✓</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extLst>
                  <a:ext uri="{0D108BD9-81ED-4DB2-BD59-A6C34878D82A}">
                    <a16:rowId xmlns:a16="http://schemas.microsoft.com/office/drawing/2014/main" val="10003"/>
                  </a:ext>
                </a:extLst>
              </a:tr>
              <a:tr h="375139">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95</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2.11</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0.22</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0.04</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b="1" dirty="0">
                          <a:solidFill>
                            <a:srgbClr val="1A7A4A"/>
                          </a:solidFill>
                          <a:latin typeface="Calibri" pitchFamily="34" charset="0"/>
                          <a:ea typeface="Calibri" pitchFamily="34" charset="-122"/>
                          <a:cs typeface="Calibri" pitchFamily="34" charset="-120"/>
                        </a:rPr>
                        <a:t>All ✓</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extLst>
                  <a:ext uri="{0D108BD9-81ED-4DB2-BD59-A6C34878D82A}">
                    <a16:rowId xmlns:a16="http://schemas.microsoft.com/office/drawing/2014/main" val="10004"/>
                  </a:ext>
                </a:extLst>
              </a:tr>
              <a:tr h="375139">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100</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2.99</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0.26</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0.05</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b="1" dirty="0">
                          <a:solidFill>
                            <a:srgbClr val="1A7A4A"/>
                          </a:solidFill>
                          <a:latin typeface="Calibri" pitchFamily="34" charset="0"/>
                          <a:ea typeface="Calibri" pitchFamily="34" charset="-122"/>
                          <a:cs typeface="Calibri" pitchFamily="34" charset="-120"/>
                        </a:rPr>
                        <a:t>All ✓</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extLst>
                  <a:ext uri="{0D108BD9-81ED-4DB2-BD59-A6C34878D82A}">
                    <a16:rowId xmlns:a16="http://schemas.microsoft.com/office/drawing/2014/main" val="10005"/>
                  </a:ext>
                </a:extLst>
              </a:tr>
              <a:tr h="375139">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105</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4.69</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0.31</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0.06</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b="1" dirty="0">
                          <a:solidFill>
                            <a:srgbClr val="1A7A4A"/>
                          </a:solidFill>
                          <a:latin typeface="Calibri" pitchFamily="34" charset="0"/>
                          <a:ea typeface="Calibri" pitchFamily="34" charset="-122"/>
                          <a:cs typeface="Calibri" pitchFamily="34" charset="-120"/>
                        </a:rPr>
                        <a:t>All ✓</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extLst>
                  <a:ext uri="{0D108BD9-81ED-4DB2-BD59-A6C34878D82A}">
                    <a16:rowId xmlns:a16="http://schemas.microsoft.com/office/drawing/2014/main" val="10006"/>
                  </a:ext>
                </a:extLst>
              </a:tr>
              <a:tr h="375139">
                <a:tc>
                  <a:txBody>
                    <a:bodyPr/>
                    <a:lstStyle/>
                    <a:p>
                      <a:pPr marL="0" indent="0" algn="ctr">
                        <a:buNone/>
                      </a:pPr>
                      <a:r>
                        <a:rPr lang="en-US" sz="1400" b="1" dirty="0">
                          <a:solidFill>
                            <a:srgbClr val="C0392B"/>
                          </a:solidFill>
                          <a:latin typeface="Calibri" pitchFamily="34" charset="0"/>
                          <a:ea typeface="Calibri" pitchFamily="34" charset="-122"/>
                          <a:cs typeface="Calibri" pitchFamily="34" charset="-120"/>
                        </a:rPr>
                        <a:t>106  ← s=2 TIPPING POINT</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FFF0EE"/>
                    </a:solidFill>
                  </a:tcPr>
                </a:tc>
                <a:tc>
                  <a:txBody>
                    <a:bodyPr/>
                    <a:lstStyle/>
                    <a:p>
                      <a:pPr marL="0" indent="0" algn="ctr">
                        <a:buNone/>
                      </a:pPr>
                      <a:r>
                        <a:rPr lang="en-US" sz="1400" b="1" dirty="0">
                          <a:solidFill>
                            <a:srgbClr val="C0392B"/>
                          </a:solidFill>
                          <a:latin typeface="Calibri" pitchFamily="34" charset="0"/>
                          <a:ea typeface="Calibri" pitchFamily="34" charset="-122"/>
                          <a:cs typeface="Calibri" pitchFamily="34" charset="-120"/>
                        </a:rPr>
                        <a:t>5.24 ⚠</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FFF0EE"/>
                    </a:solidFill>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0.31</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0.06</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b="1" dirty="0">
                          <a:solidFill>
                            <a:srgbClr val="C0392B"/>
                          </a:solidFill>
                          <a:latin typeface="Calibri" pitchFamily="34" charset="0"/>
                          <a:ea typeface="Calibri" pitchFamily="34" charset="-122"/>
                          <a:cs typeface="Calibri" pitchFamily="34" charset="-120"/>
                        </a:rPr>
                        <a:t>s=2 breach ⚠</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FFF0EE"/>
                    </a:solidFill>
                  </a:tcPr>
                </a:tc>
                <a:extLst>
                  <a:ext uri="{0D108BD9-81ED-4DB2-BD59-A6C34878D82A}">
                    <a16:rowId xmlns:a16="http://schemas.microsoft.com/office/drawing/2014/main" val="10007"/>
                  </a:ext>
                </a:extLst>
              </a:tr>
              <a:tr h="375139">
                <a:tc>
                  <a:txBody>
                    <a:bodyPr/>
                    <a:lstStyle/>
                    <a:p>
                      <a:pPr marL="0" indent="0" algn="ctr">
                        <a:buNone/>
                      </a:pPr>
                      <a:r>
                        <a:rPr lang="en-US" sz="1400" b="1" dirty="0">
                          <a:solidFill>
                            <a:srgbClr val="C0392B"/>
                          </a:solidFill>
                          <a:latin typeface="Calibri" pitchFamily="34" charset="0"/>
                          <a:ea typeface="Calibri" pitchFamily="34" charset="-122"/>
                          <a:cs typeface="Calibri" pitchFamily="34" charset="-120"/>
                        </a:rPr>
                        <a:t>109  ← 2024 CURRENT</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FFE8E4"/>
                    </a:solidFill>
                  </a:tcPr>
                </a:tc>
                <a:tc>
                  <a:txBody>
                    <a:bodyPr/>
                    <a:lstStyle/>
                    <a:p>
                      <a:pPr marL="0" indent="0" algn="ctr">
                        <a:buNone/>
                      </a:pPr>
                      <a:r>
                        <a:rPr lang="en-US" sz="1400" b="1" dirty="0">
                          <a:solidFill>
                            <a:srgbClr val="C0392B"/>
                          </a:solidFill>
                          <a:latin typeface="Calibri" pitchFamily="34" charset="0"/>
                          <a:ea typeface="Calibri" pitchFamily="34" charset="-122"/>
                          <a:cs typeface="Calibri" pitchFamily="34" charset="-120"/>
                        </a:rPr>
                        <a:t>7.80 ⚠</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FFE8E4"/>
                    </a:solidFill>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0.36</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0.07</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b="1" dirty="0">
                          <a:solidFill>
                            <a:srgbClr val="C0392B"/>
                          </a:solidFill>
                          <a:latin typeface="Calibri" pitchFamily="34" charset="0"/>
                          <a:ea typeface="Calibri" pitchFamily="34" charset="-122"/>
                          <a:cs typeface="Calibri" pitchFamily="34" charset="-120"/>
                        </a:rPr>
                        <a:t>s=2 breach ⚠</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FFE8E4"/>
                    </a:solidFill>
                  </a:tcPr>
                </a:tc>
                <a:extLst>
                  <a:ext uri="{0D108BD9-81ED-4DB2-BD59-A6C34878D82A}">
                    <a16:rowId xmlns:a16="http://schemas.microsoft.com/office/drawing/2014/main" val="10008"/>
                  </a:ext>
                </a:extLst>
              </a:tr>
              <a:tr h="375139">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140</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C0392B"/>
                          </a:solidFill>
                          <a:latin typeface="Calibri" pitchFamily="34" charset="0"/>
                          <a:ea typeface="Calibri" pitchFamily="34" charset="-122"/>
                          <a:cs typeface="Calibri" pitchFamily="34" charset="-120"/>
                        </a:rPr>
                        <a:t>∞ ⚠</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1.16</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0.19</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C0392B"/>
                          </a:solidFill>
                          <a:latin typeface="Calibri" pitchFamily="34" charset="0"/>
                          <a:ea typeface="Calibri" pitchFamily="34" charset="-122"/>
                          <a:cs typeface="Calibri" pitchFamily="34" charset="-120"/>
                        </a:rPr>
                        <a:t>s=2 unstable ⚠</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extLst>
                  <a:ext uri="{0D108BD9-81ED-4DB2-BD59-A6C34878D82A}">
                    <a16:rowId xmlns:a16="http://schemas.microsoft.com/office/drawing/2014/main" val="10009"/>
                  </a:ext>
                </a:extLst>
              </a:tr>
              <a:tr h="375139">
                <a:tc>
                  <a:txBody>
                    <a:bodyPr/>
                    <a:lstStyle/>
                    <a:p>
                      <a:pPr marL="0" indent="0" algn="ctr">
                        <a:buNone/>
                      </a:pPr>
                      <a:r>
                        <a:rPr lang="en-US" sz="1400" b="1" dirty="0">
                          <a:solidFill>
                            <a:srgbClr val="CC6600"/>
                          </a:solidFill>
                          <a:latin typeface="Calibri" pitchFamily="34" charset="0"/>
                          <a:ea typeface="Calibri" pitchFamily="34" charset="-122"/>
                          <a:cs typeface="Calibri" pitchFamily="34" charset="-120"/>
                        </a:rPr>
                        <a:t>164  ← s=3 TIPPING POINT</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FFF8EE"/>
                    </a:solidFill>
                  </a:tcPr>
                </a:tc>
                <a:tc>
                  <a:txBody>
                    <a:bodyPr/>
                    <a:lstStyle/>
                    <a:p>
                      <a:pPr marL="0" indent="0" algn="ctr">
                        <a:buNone/>
                      </a:pPr>
                      <a:r>
                        <a:rPr lang="en-US" sz="1400" dirty="0">
                          <a:solidFill>
                            <a:srgbClr val="C0392B"/>
                          </a:solidFill>
                          <a:latin typeface="Calibri" pitchFamily="34" charset="0"/>
                          <a:ea typeface="Calibri" pitchFamily="34" charset="-122"/>
                          <a:cs typeface="Calibri" pitchFamily="34" charset="-120"/>
                        </a:rPr>
                        <a:t>∞ ⚠</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FFF8EE"/>
                    </a:solidFill>
                  </a:tcPr>
                </a:tc>
                <a:tc>
                  <a:txBody>
                    <a:bodyPr/>
                    <a:lstStyle/>
                    <a:p>
                      <a:pPr marL="0" indent="0" algn="ctr">
                        <a:buNone/>
                      </a:pPr>
                      <a:r>
                        <a:rPr lang="en-US" sz="1400" b="1" dirty="0">
                          <a:solidFill>
                            <a:srgbClr val="CC6600"/>
                          </a:solidFill>
                          <a:latin typeface="Calibri" pitchFamily="34" charset="0"/>
                          <a:ea typeface="Calibri" pitchFamily="34" charset="-122"/>
                          <a:cs typeface="Calibri" pitchFamily="34" charset="-120"/>
                        </a:rPr>
                        <a:t>5.36 ⚠</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FFF8EE"/>
                    </a:solidFill>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0.38</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b="1" dirty="0">
                          <a:solidFill>
                            <a:srgbClr val="CC6600"/>
                          </a:solidFill>
                          <a:latin typeface="Calibri" pitchFamily="34" charset="0"/>
                          <a:ea typeface="Calibri" pitchFamily="34" charset="-122"/>
                          <a:cs typeface="Calibri" pitchFamily="34" charset="-120"/>
                        </a:rPr>
                        <a:t>s=3 breach ⚠</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FFF8EE"/>
                    </a:solidFill>
                  </a:tcPr>
                </a:tc>
                <a:extLst>
                  <a:ext uri="{0D108BD9-81ED-4DB2-BD59-A6C34878D82A}">
                    <a16:rowId xmlns:a16="http://schemas.microsoft.com/office/drawing/2014/main" val="10010"/>
                  </a:ext>
                </a:extLst>
              </a:tr>
              <a:tr h="375139">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200</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C0392B"/>
                          </a:solidFill>
                          <a:latin typeface="Calibri" pitchFamily="34" charset="0"/>
                          <a:ea typeface="Calibri" pitchFamily="34" charset="-122"/>
                          <a:cs typeface="Calibri" pitchFamily="34" charset="-120"/>
                        </a:rPr>
                        <a:t>∞</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C0392B"/>
                          </a:solidFill>
                          <a:latin typeface="Calibri" pitchFamily="34" charset="0"/>
                          <a:ea typeface="Calibri" pitchFamily="34" charset="-122"/>
                          <a:cs typeface="Calibri" pitchFamily="34" charset="-120"/>
                        </a:rPr>
                        <a:t>∞ ⚠</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1.34</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C0392B"/>
                          </a:solidFill>
                          <a:latin typeface="Calibri" pitchFamily="34" charset="0"/>
                          <a:ea typeface="Calibri" pitchFamily="34" charset="-122"/>
                          <a:cs typeface="Calibri" pitchFamily="34" charset="-120"/>
                        </a:rPr>
                        <a:t>s=3 unstable ⚠</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extLst>
                  <a:ext uri="{0D108BD9-81ED-4DB2-BD59-A6C34878D82A}">
                    <a16:rowId xmlns:a16="http://schemas.microsoft.com/office/drawing/2014/main" val="10011"/>
                  </a:ext>
                </a:extLst>
              </a:tr>
              <a:tr h="375139">
                <a:tc>
                  <a:txBody>
                    <a:bodyPr/>
                    <a:lstStyle/>
                    <a:p>
                      <a:pPr marL="0" indent="0" algn="ctr">
                        <a:buNone/>
                      </a:pPr>
                      <a:r>
                        <a:rPr lang="en-US" sz="1400" b="1" dirty="0">
                          <a:solidFill>
                            <a:srgbClr val="9B5500"/>
                          </a:solidFill>
                          <a:latin typeface="Calibri" pitchFamily="34" charset="0"/>
                          <a:ea typeface="Calibri" pitchFamily="34" charset="-122"/>
                          <a:cs typeface="Calibri" pitchFamily="34" charset="-120"/>
                        </a:rPr>
                        <a:t>222  ← s=4 TIPPING POINT</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FFF5E8"/>
                    </a:solidFill>
                  </a:tcPr>
                </a:tc>
                <a:tc>
                  <a:txBody>
                    <a:bodyPr/>
                    <a:lstStyle/>
                    <a:p>
                      <a:pPr marL="0" indent="0" algn="ctr">
                        <a:buNone/>
                      </a:pPr>
                      <a:r>
                        <a:rPr lang="en-US" sz="1400" dirty="0">
                          <a:solidFill>
                            <a:srgbClr val="C0392B"/>
                          </a:solidFill>
                          <a:latin typeface="Calibri" pitchFamily="34" charset="0"/>
                          <a:ea typeface="Calibri" pitchFamily="34" charset="-122"/>
                          <a:cs typeface="Calibri" pitchFamily="34" charset="-120"/>
                        </a:rPr>
                        <a:t>∞</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FFF5E8"/>
                    </a:solidFill>
                  </a:tcPr>
                </a:tc>
                <a:tc>
                  <a:txBody>
                    <a:bodyPr/>
                    <a:lstStyle/>
                    <a:p>
                      <a:pPr marL="0" indent="0" algn="ctr">
                        <a:buNone/>
                      </a:pPr>
                      <a:r>
                        <a:rPr lang="en-US" sz="1400" dirty="0">
                          <a:solidFill>
                            <a:srgbClr val="C0392B"/>
                          </a:solidFill>
                          <a:latin typeface="Calibri" pitchFamily="34" charset="0"/>
                          <a:ea typeface="Calibri" pitchFamily="34" charset="-122"/>
                          <a:cs typeface="Calibri" pitchFamily="34" charset="-120"/>
                        </a:rPr>
                        <a:t>∞ ⚠</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FFF5E8"/>
                    </a:solidFill>
                  </a:tcPr>
                </a:tc>
                <a:tc>
                  <a:txBody>
                    <a:bodyPr/>
                    <a:lstStyle/>
                    <a:p>
                      <a:pPr marL="0" indent="0" algn="ctr">
                        <a:buNone/>
                      </a:pPr>
                      <a:r>
                        <a:rPr lang="en-US" sz="1400" b="1" dirty="0">
                          <a:solidFill>
                            <a:srgbClr val="9B5500"/>
                          </a:solidFill>
                          <a:latin typeface="Calibri" pitchFamily="34" charset="0"/>
                          <a:ea typeface="Calibri" pitchFamily="34" charset="-122"/>
                          <a:cs typeface="Calibri" pitchFamily="34" charset="-120"/>
                        </a:rPr>
                        <a:t>5.44 ⚠</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FFF5E8"/>
                    </a:solidFill>
                  </a:tcPr>
                </a:tc>
                <a:tc>
                  <a:txBody>
                    <a:bodyPr/>
                    <a:lstStyle/>
                    <a:p>
                      <a:pPr marL="0" indent="0" algn="ctr">
                        <a:buNone/>
                      </a:pPr>
                      <a:r>
                        <a:rPr lang="en-US" sz="1400" b="1" dirty="0">
                          <a:solidFill>
                            <a:srgbClr val="9B5500"/>
                          </a:solidFill>
                          <a:latin typeface="Calibri" pitchFamily="34" charset="0"/>
                          <a:ea typeface="Calibri" pitchFamily="34" charset="-122"/>
                          <a:cs typeface="Calibri" pitchFamily="34" charset="-120"/>
                        </a:rPr>
                        <a:t>s=4 breach ⚠</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FFF5E8"/>
                    </a:solidFill>
                  </a:tcPr>
                </a:tc>
                <a:extLst>
                  <a:ext uri="{0D108BD9-81ED-4DB2-BD59-A6C34878D82A}">
                    <a16:rowId xmlns:a16="http://schemas.microsoft.com/office/drawing/2014/main" val="10012"/>
                  </a:ext>
                </a:extLst>
              </a:tr>
            </a:tbl>
          </a:graphicData>
        </a:graphic>
      </p:graphicFrame>
      <p:sp>
        <p:nvSpPr>
          <p:cNvPr id="8" name="Text 5"/>
          <p:cNvSpPr/>
          <p:nvPr/>
        </p:nvSpPr>
        <p:spPr>
          <a:xfrm>
            <a:off x="365760" y="6412992"/>
            <a:ext cx="11460480" cy="268224"/>
          </a:xfrm>
          <a:prstGeom prst="rect">
            <a:avLst/>
          </a:prstGeom>
          <a:noFill/>
          <a:ln/>
        </p:spPr>
        <p:txBody>
          <a:bodyPr wrap="square" rtlCol="0" anchor="ctr"/>
          <a:lstStyle/>
          <a:p>
            <a:pPr defTabSz="1219170"/>
            <a:r>
              <a:rPr lang="en-US" sz="1200" i="1" dirty="0">
                <a:solidFill>
                  <a:srgbClr val="6B8394"/>
                </a:solidFill>
                <a:latin typeface="Calibri" pitchFamily="34" charset="0"/>
                <a:ea typeface="Calibri" pitchFamily="34" charset="-122"/>
                <a:cs typeface="Calibri" pitchFamily="34" charset="-120"/>
              </a:rPr>
              <a:t>∞ = ρ ≥ 1 (system mathematically unstable). ⚠ = Wq &gt; 5 min. All values independently verified in R 4.3.1 before reporting.</a:t>
            </a:r>
            <a:endParaRPr lang="en-US" sz="1200" dirty="0">
              <a:solidFill>
                <a:prstClr val="black"/>
              </a:solidFill>
              <a:latin typeface="Calibri" panose="020F0502020204030204"/>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0F6FB"/>
        </a:solidFill>
        <a:effectLst/>
      </p:bgPr>
    </p:bg>
    <p:spTree>
      <p:nvGrpSpPr>
        <p:cNvPr id="1" name=""/>
        <p:cNvGrpSpPr/>
        <p:nvPr/>
      </p:nvGrpSpPr>
      <p:grpSpPr>
        <a:xfrm>
          <a:off x="0" y="0"/>
          <a:ext cx="0" cy="0"/>
          <a:chOff x="0" y="0"/>
          <a:chExt cx="0" cy="0"/>
        </a:xfrm>
      </p:grpSpPr>
      <p:sp>
        <p:nvSpPr>
          <p:cNvPr id="2" name="Shape 0"/>
          <p:cNvSpPr/>
          <p:nvPr/>
        </p:nvSpPr>
        <p:spPr>
          <a:xfrm>
            <a:off x="0" y="0"/>
            <a:ext cx="12192000" cy="1316736"/>
          </a:xfrm>
          <a:prstGeom prst="rect">
            <a:avLst/>
          </a:prstGeom>
          <a:solidFill>
            <a:srgbClr val="065A82"/>
          </a:solidFill>
          <a:ln/>
        </p:spPr>
      </p:sp>
      <p:sp>
        <p:nvSpPr>
          <p:cNvPr id="3" name="Text 1"/>
          <p:cNvSpPr/>
          <p:nvPr/>
        </p:nvSpPr>
        <p:spPr>
          <a:xfrm>
            <a:off x="512064" y="97536"/>
            <a:ext cx="11167872" cy="755904"/>
          </a:xfrm>
          <a:prstGeom prst="rect">
            <a:avLst/>
          </a:prstGeom>
          <a:noFill/>
          <a:ln/>
        </p:spPr>
        <p:txBody>
          <a:bodyPr wrap="square" lIns="0" tIns="0" rIns="0" bIns="0" rtlCol="0" anchor="ctr"/>
          <a:lstStyle/>
          <a:p>
            <a:pPr defTabSz="1219170"/>
            <a:r>
              <a:rPr lang="en-US" sz="3200" b="1" dirty="0">
                <a:solidFill>
                  <a:srgbClr val="FFFFFF"/>
                </a:solidFill>
                <a:latin typeface="Calibri" pitchFamily="34" charset="0"/>
                <a:ea typeface="Calibri" pitchFamily="34" charset="-122"/>
                <a:cs typeface="Calibri" pitchFamily="34" charset="-120"/>
              </a:rPr>
              <a:t>Congestion Tipping Points: Governance Reference Table</a:t>
            </a:r>
            <a:endParaRPr lang="en-US" sz="3200" dirty="0">
              <a:solidFill>
                <a:prstClr val="black"/>
              </a:solidFill>
              <a:latin typeface="Calibri" panose="020F0502020204030204"/>
            </a:endParaRPr>
          </a:p>
        </p:txBody>
      </p:sp>
      <p:sp>
        <p:nvSpPr>
          <p:cNvPr id="4" name="Text 2"/>
          <p:cNvSpPr/>
          <p:nvPr/>
        </p:nvSpPr>
        <p:spPr>
          <a:xfrm>
            <a:off x="512064" y="877824"/>
            <a:ext cx="11167872" cy="365760"/>
          </a:xfrm>
          <a:prstGeom prst="rect">
            <a:avLst/>
          </a:prstGeom>
          <a:noFill/>
          <a:ln/>
        </p:spPr>
        <p:txBody>
          <a:bodyPr wrap="square" lIns="0" tIns="0" rIns="0" bIns="0" rtlCol="0" anchor="ctr"/>
          <a:lstStyle/>
          <a:p>
            <a:pPr defTabSz="1219170"/>
            <a:r>
              <a:rPr lang="en-US" sz="1600" dirty="0">
                <a:solidFill>
                  <a:srgbClr val="0EB1D2"/>
                </a:solidFill>
                <a:latin typeface="Calibri" pitchFamily="34" charset="0"/>
                <a:ea typeface="Calibri" pitchFamily="34" charset="-122"/>
                <a:cs typeface="Calibri" pitchFamily="34" charset="-120"/>
              </a:rPr>
              <a:t>Annual equivalents and projected breach timelines</a:t>
            </a:r>
            <a:endParaRPr lang="en-US" sz="1600" dirty="0">
              <a:solidFill>
                <a:prstClr val="black"/>
              </a:solidFill>
              <a:latin typeface="Calibri" panose="020F0502020204030204"/>
            </a:endParaRPr>
          </a:p>
        </p:txBody>
      </p:sp>
      <p:sp>
        <p:nvSpPr>
          <p:cNvPr id="5" name="Shape 3"/>
          <p:cNvSpPr/>
          <p:nvPr/>
        </p:nvSpPr>
        <p:spPr>
          <a:xfrm>
            <a:off x="0" y="6498336"/>
            <a:ext cx="12192000" cy="359664"/>
          </a:xfrm>
          <a:prstGeom prst="rect">
            <a:avLst/>
          </a:prstGeom>
          <a:solidFill>
            <a:srgbClr val="21295C"/>
          </a:solidFill>
          <a:ln/>
        </p:spPr>
      </p:sp>
      <p:sp>
        <p:nvSpPr>
          <p:cNvPr id="6" name="Text 4"/>
          <p:cNvSpPr/>
          <p:nvPr/>
        </p:nvSpPr>
        <p:spPr>
          <a:xfrm>
            <a:off x="365760" y="6498336"/>
            <a:ext cx="11460480" cy="359664"/>
          </a:xfrm>
          <a:prstGeom prst="rect">
            <a:avLst/>
          </a:prstGeom>
          <a:noFill/>
          <a:ln/>
        </p:spPr>
        <p:txBody>
          <a:bodyPr wrap="square" rtlCol="0" anchor="ctr"/>
          <a:lstStyle/>
          <a:p>
            <a:pPr defTabSz="1219170"/>
            <a:r>
              <a:rPr lang="en-US" sz="1133" dirty="0">
                <a:solidFill>
                  <a:srgbClr val="6B8394"/>
                </a:solidFill>
                <a:latin typeface="Calibri" pitchFamily="34" charset="0"/>
                <a:ea typeface="Calibri" pitchFamily="34" charset="-122"/>
                <a:cs typeface="Calibri" pitchFamily="34" charset="-120"/>
              </a:rPr>
              <a:t>Saina P. Kipkosgei  |  Sensei Institute of Technology  |  PhD Candidate, Catholic University of Eastern Africa</a:t>
            </a:r>
            <a:endParaRPr lang="en-US" sz="1133" dirty="0">
              <a:solidFill>
                <a:prstClr val="black"/>
              </a:solidFill>
              <a:latin typeface="Calibri" panose="020F0502020204030204"/>
            </a:endParaRPr>
          </a:p>
        </p:txBody>
      </p:sp>
      <p:graphicFrame>
        <p:nvGraphicFramePr>
          <p:cNvPr id="15" name="Table 0"/>
          <p:cNvGraphicFramePr>
            <a:graphicFrameLocks noGrp="1"/>
          </p:cNvGraphicFramePr>
          <p:nvPr/>
        </p:nvGraphicFramePr>
        <p:xfrm>
          <a:off x="365760" y="1487424"/>
          <a:ext cx="11460480" cy="3048000"/>
        </p:xfrm>
        <a:graphic>
          <a:graphicData uri="http://schemas.openxmlformats.org/drawingml/2006/table">
            <a:tbl>
              <a:tblPr/>
              <a:tblGrid>
                <a:gridCol w="3657600">
                  <a:extLst>
                    <a:ext uri="{9D8B030D-6E8A-4147-A177-3AD203B41FA5}">
                      <a16:colId xmlns:a16="http://schemas.microsoft.com/office/drawing/2014/main" val="20000"/>
                    </a:ext>
                  </a:extLst>
                </a:gridCol>
                <a:gridCol w="1950720">
                  <a:extLst>
                    <a:ext uri="{9D8B030D-6E8A-4147-A177-3AD203B41FA5}">
                      <a16:colId xmlns:a16="http://schemas.microsoft.com/office/drawing/2014/main" val="20001"/>
                    </a:ext>
                  </a:extLst>
                </a:gridCol>
                <a:gridCol w="1950720">
                  <a:extLst>
                    <a:ext uri="{9D8B030D-6E8A-4147-A177-3AD203B41FA5}">
                      <a16:colId xmlns:a16="http://schemas.microsoft.com/office/drawing/2014/main" val="20002"/>
                    </a:ext>
                  </a:extLst>
                </a:gridCol>
                <a:gridCol w="3901440">
                  <a:extLst>
                    <a:ext uri="{9D8B030D-6E8A-4147-A177-3AD203B41FA5}">
                      <a16:colId xmlns:a16="http://schemas.microsoft.com/office/drawing/2014/main" val="20003"/>
                    </a:ext>
                  </a:extLst>
                </a:gridCol>
              </a:tblGrid>
              <a:tr h="508000">
                <a:tc>
                  <a:txBody>
                    <a:bodyPr/>
                    <a:lstStyle/>
                    <a:p>
                      <a:pPr marL="0" indent="0" algn="l">
                        <a:buNone/>
                      </a:pPr>
                      <a:r>
                        <a:rPr lang="en-US" sz="1500" b="1" dirty="0">
                          <a:solidFill>
                            <a:srgbClr val="FFFFFF"/>
                          </a:solidFill>
                          <a:latin typeface="Calibri" pitchFamily="34" charset="0"/>
                          <a:ea typeface="Calibri" pitchFamily="34" charset="-122"/>
                          <a:cs typeface="Calibri" pitchFamily="34" charset="-120"/>
                        </a:rPr>
                        <a:t>Congestion Scenario</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065A82"/>
                    </a:solidFill>
                  </a:tcPr>
                </a:tc>
                <a:tc>
                  <a:txBody>
                    <a:bodyPr/>
                    <a:lstStyle/>
                    <a:p>
                      <a:pPr marL="0" indent="0" algn="l">
                        <a:buNone/>
                      </a:pPr>
                      <a:r>
                        <a:rPr lang="en-US" sz="1500" b="1" dirty="0">
                          <a:solidFill>
                            <a:srgbClr val="FFFFFF"/>
                          </a:solidFill>
                          <a:latin typeface="Calibri" pitchFamily="34" charset="0"/>
                          <a:ea typeface="Calibri" pitchFamily="34" charset="-122"/>
                          <a:cs typeface="Calibri" pitchFamily="34" charset="-120"/>
                        </a:rPr>
                        <a:t>Critical λ_peak</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065A82"/>
                    </a:solidFill>
                  </a:tcPr>
                </a:tc>
                <a:tc>
                  <a:txBody>
                    <a:bodyPr/>
                    <a:lstStyle/>
                    <a:p>
                      <a:pPr marL="0" indent="0" algn="l">
                        <a:buNone/>
                      </a:pPr>
                      <a:r>
                        <a:rPr lang="en-US" sz="1500" b="1" dirty="0">
                          <a:solidFill>
                            <a:srgbClr val="FFFFFF"/>
                          </a:solidFill>
                          <a:latin typeface="Calibri" pitchFamily="34" charset="0"/>
                          <a:ea typeface="Calibri" pitchFamily="34" charset="-122"/>
                          <a:cs typeface="Calibri" pitchFamily="34" charset="-120"/>
                        </a:rPr>
                        <a:t>Annual Equiv.</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065A82"/>
                    </a:solidFill>
                  </a:tcPr>
                </a:tc>
                <a:tc>
                  <a:txBody>
                    <a:bodyPr/>
                    <a:lstStyle/>
                    <a:p>
                      <a:pPr marL="0" indent="0" algn="l">
                        <a:buNone/>
                      </a:pPr>
                      <a:r>
                        <a:rPr lang="en-US" sz="1500" b="1" dirty="0">
                          <a:solidFill>
                            <a:srgbClr val="FFFFFF"/>
                          </a:solidFill>
                          <a:latin typeface="Calibri" pitchFamily="34" charset="0"/>
                          <a:ea typeface="Calibri" pitchFamily="34" charset="-122"/>
                          <a:cs typeface="Calibri" pitchFamily="34" charset="-120"/>
                        </a:rPr>
                        <a:t>Status and Timeline</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065A82"/>
                    </a:solidFill>
                  </a:tcPr>
                </a:tc>
                <a:extLst>
                  <a:ext uri="{0D108BD9-81ED-4DB2-BD59-A6C34878D82A}">
                    <a16:rowId xmlns:a16="http://schemas.microsoft.com/office/drawing/2014/main" val="10000"/>
                  </a:ext>
                </a:extLst>
              </a:tr>
              <a:tr h="508000">
                <a:tc>
                  <a:txBody>
                    <a:bodyPr/>
                    <a:lstStyle/>
                    <a:p>
                      <a:pPr marL="0" indent="0" algn="l">
                        <a:buNone/>
                      </a:pPr>
                      <a:r>
                        <a:rPr lang="en-US" sz="1500" b="1" dirty="0">
                          <a:solidFill>
                            <a:srgbClr val="000000"/>
                          </a:solidFill>
                          <a:latin typeface="Calibri" pitchFamily="34" charset="0"/>
                          <a:ea typeface="Calibri" pitchFamily="34" charset="-122"/>
                          <a:cs typeface="Calibri" pitchFamily="34" charset="-120"/>
                        </a:rPr>
                        <a:t>s = 2 SLA breach (Wq &gt; 5 min)</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FFE8E4"/>
                    </a:solidFill>
                  </a:tcPr>
                </a:tc>
                <a:tc>
                  <a:txBody>
                    <a:bodyPr/>
                    <a:lstStyle/>
                    <a:p>
                      <a:pPr marL="0" indent="0" algn="l">
                        <a:buNone/>
                      </a:pPr>
                      <a:r>
                        <a:rPr lang="en-US" sz="1500" b="1" dirty="0">
                          <a:solidFill>
                            <a:srgbClr val="000000"/>
                          </a:solidFill>
                          <a:latin typeface="Calibri" pitchFamily="34" charset="0"/>
                          <a:ea typeface="Calibri" pitchFamily="34" charset="-122"/>
                          <a:cs typeface="Calibri" pitchFamily="34" charset="-120"/>
                        </a:rPr>
                        <a:t>106 req/hr</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FFE8E4"/>
                    </a:solidFill>
                  </a:tcPr>
                </a:tc>
                <a:tc>
                  <a:txBody>
                    <a:bodyPr/>
                    <a:lstStyle/>
                    <a:p>
                      <a:pPr marL="0" indent="0" algn="l">
                        <a:buNone/>
                      </a:pPr>
                      <a:r>
                        <a:rPr lang="en-US" sz="1500" dirty="0">
                          <a:solidFill>
                            <a:srgbClr val="000000"/>
                          </a:solidFill>
                          <a:latin typeface="Calibri" pitchFamily="34" charset="0"/>
                          <a:ea typeface="Calibri" pitchFamily="34" charset="-122"/>
                          <a:cs typeface="Calibri" pitchFamily="34" charset="-120"/>
                        </a:rPr>
                        <a:t>258,000/yr</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FFE8E4"/>
                    </a:solidFill>
                  </a:tcPr>
                </a:tc>
                <a:tc>
                  <a:txBody>
                    <a:bodyPr/>
                    <a:lstStyle/>
                    <a:p>
                      <a:pPr marL="0" indent="0" algn="l">
                        <a:buNone/>
                      </a:pPr>
                      <a:r>
                        <a:rPr lang="en-US" sz="1500" b="1" dirty="0">
                          <a:solidFill>
                            <a:srgbClr val="C0392B"/>
                          </a:solidFill>
                          <a:latin typeface="Calibri" pitchFamily="34" charset="0"/>
                          <a:ea typeface="Calibri" pitchFamily="34" charset="-122"/>
                          <a:cs typeface="Calibri" pitchFamily="34" charset="-120"/>
                        </a:rPr>
                        <a:t>ALREADY BREACHED — current λ = 109 ⚠</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FFE8E4"/>
                    </a:solidFill>
                  </a:tcPr>
                </a:tc>
                <a:extLst>
                  <a:ext uri="{0D108BD9-81ED-4DB2-BD59-A6C34878D82A}">
                    <a16:rowId xmlns:a16="http://schemas.microsoft.com/office/drawing/2014/main" val="10001"/>
                  </a:ext>
                </a:extLst>
              </a:tr>
              <a:tr h="508000">
                <a:tc>
                  <a:txBody>
                    <a:bodyPr/>
                    <a:lstStyle/>
                    <a:p>
                      <a:pPr marL="0" indent="0" algn="l">
                        <a:buNone/>
                      </a:pPr>
                      <a:r>
                        <a:rPr lang="en-US" sz="1500" dirty="0">
                          <a:solidFill>
                            <a:srgbClr val="000000"/>
                          </a:solidFill>
                          <a:latin typeface="Calibri" pitchFamily="34" charset="0"/>
                          <a:ea typeface="Calibri" pitchFamily="34" charset="-122"/>
                          <a:cs typeface="Calibri" pitchFamily="34" charset="-120"/>
                        </a:rPr>
                        <a:t>s = 3 SLA breach (Wq &gt; 5 min)</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l">
                        <a:buNone/>
                      </a:pPr>
                      <a:r>
                        <a:rPr lang="en-US" sz="1500" dirty="0">
                          <a:solidFill>
                            <a:srgbClr val="000000"/>
                          </a:solidFill>
                          <a:latin typeface="Calibri" pitchFamily="34" charset="0"/>
                          <a:ea typeface="Calibri" pitchFamily="34" charset="-122"/>
                          <a:cs typeface="Calibri" pitchFamily="34" charset="-120"/>
                        </a:rPr>
                        <a:t>164 req/hr</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l">
                        <a:buNone/>
                      </a:pPr>
                      <a:r>
                        <a:rPr lang="en-US" sz="1500" dirty="0">
                          <a:solidFill>
                            <a:srgbClr val="000000"/>
                          </a:solidFill>
                          <a:latin typeface="Calibri" pitchFamily="34" charset="0"/>
                          <a:ea typeface="Calibri" pitchFamily="34" charset="-122"/>
                          <a:cs typeface="Calibri" pitchFamily="34" charset="-120"/>
                        </a:rPr>
                        <a:t>399,000/yr</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l">
                        <a:buNone/>
                      </a:pPr>
                      <a:r>
                        <a:rPr lang="en-US" sz="1500" dirty="0">
                          <a:solidFill>
                            <a:srgbClr val="000000"/>
                          </a:solidFill>
                          <a:latin typeface="Calibri" pitchFamily="34" charset="0"/>
                          <a:ea typeface="Calibri" pitchFamily="34" charset="-122"/>
                          <a:cs typeface="Calibri" pitchFamily="34" charset="-120"/>
                        </a:rPr>
                        <a:t>Sc.A: Q2 2027  |  Sc.B: Q1 2026</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extLst>
                  <a:ext uri="{0D108BD9-81ED-4DB2-BD59-A6C34878D82A}">
                    <a16:rowId xmlns:a16="http://schemas.microsoft.com/office/drawing/2014/main" val="10002"/>
                  </a:ext>
                </a:extLst>
              </a:tr>
              <a:tr h="508000">
                <a:tc>
                  <a:txBody>
                    <a:bodyPr/>
                    <a:lstStyle/>
                    <a:p>
                      <a:pPr marL="0" indent="0" algn="l">
                        <a:buNone/>
                      </a:pPr>
                      <a:r>
                        <a:rPr lang="en-US" sz="1500" dirty="0">
                          <a:solidFill>
                            <a:srgbClr val="000000"/>
                          </a:solidFill>
                          <a:latin typeface="Calibri" pitchFamily="34" charset="0"/>
                          <a:ea typeface="Calibri" pitchFamily="34" charset="-122"/>
                          <a:cs typeface="Calibri" pitchFamily="34" charset="-120"/>
                        </a:rPr>
                        <a:t>s = 4 SLA breach (Wq &gt; 5 min)</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l">
                        <a:buNone/>
                      </a:pPr>
                      <a:r>
                        <a:rPr lang="en-US" sz="1500" dirty="0">
                          <a:solidFill>
                            <a:srgbClr val="000000"/>
                          </a:solidFill>
                          <a:latin typeface="Calibri" pitchFamily="34" charset="0"/>
                          <a:ea typeface="Calibri" pitchFamily="34" charset="-122"/>
                          <a:cs typeface="Calibri" pitchFamily="34" charset="-120"/>
                        </a:rPr>
                        <a:t>222 req/hr</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l">
                        <a:buNone/>
                      </a:pPr>
                      <a:r>
                        <a:rPr lang="en-US" sz="1500" dirty="0">
                          <a:solidFill>
                            <a:srgbClr val="000000"/>
                          </a:solidFill>
                          <a:latin typeface="Calibri" pitchFamily="34" charset="0"/>
                          <a:ea typeface="Calibri" pitchFamily="34" charset="-122"/>
                          <a:cs typeface="Calibri" pitchFamily="34" charset="-120"/>
                        </a:rPr>
                        <a:t>541,000/yr</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l">
                        <a:buNone/>
                      </a:pPr>
                      <a:r>
                        <a:rPr lang="en-US" sz="1500" dirty="0">
                          <a:solidFill>
                            <a:srgbClr val="000000"/>
                          </a:solidFill>
                          <a:latin typeface="Calibri" pitchFamily="34" charset="0"/>
                          <a:ea typeface="Calibri" pitchFamily="34" charset="-122"/>
                          <a:cs typeface="Calibri" pitchFamily="34" charset="-120"/>
                        </a:rPr>
                        <a:t>Sc.A: Q3 2029  |  Sc.B: Q4 2027</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extLst>
                  <a:ext uri="{0D108BD9-81ED-4DB2-BD59-A6C34878D82A}">
                    <a16:rowId xmlns:a16="http://schemas.microsoft.com/office/drawing/2014/main" val="10003"/>
                  </a:ext>
                </a:extLst>
              </a:tr>
              <a:tr h="508000">
                <a:tc>
                  <a:txBody>
                    <a:bodyPr/>
                    <a:lstStyle/>
                    <a:p>
                      <a:pPr marL="0" indent="0" algn="l">
                        <a:buNone/>
                      </a:pPr>
                      <a:r>
                        <a:rPr lang="en-US" sz="1500" dirty="0">
                          <a:solidFill>
                            <a:srgbClr val="000000"/>
                          </a:solidFill>
                          <a:latin typeface="Calibri" pitchFamily="34" charset="0"/>
                          <a:ea typeface="Calibri" pitchFamily="34" charset="-122"/>
                          <a:cs typeface="Calibri" pitchFamily="34" charset="-120"/>
                        </a:rPr>
                        <a:t>s = 5 SLA breach (Wq &gt; 5 min)</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l">
                        <a:buNone/>
                      </a:pPr>
                      <a:r>
                        <a:rPr lang="en-US" sz="1500" dirty="0">
                          <a:solidFill>
                            <a:srgbClr val="000000"/>
                          </a:solidFill>
                          <a:latin typeface="Calibri" pitchFamily="34" charset="0"/>
                          <a:ea typeface="Calibri" pitchFamily="34" charset="-122"/>
                          <a:cs typeface="Calibri" pitchFamily="34" charset="-120"/>
                        </a:rPr>
                        <a:t>≈278 req/hr</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l">
                        <a:buNone/>
                      </a:pPr>
                      <a:r>
                        <a:rPr lang="en-US" sz="1500" dirty="0">
                          <a:solidFill>
                            <a:srgbClr val="000000"/>
                          </a:solidFill>
                          <a:latin typeface="Calibri" pitchFamily="34" charset="0"/>
                          <a:ea typeface="Calibri" pitchFamily="34" charset="-122"/>
                          <a:cs typeface="Calibri" pitchFamily="34" charset="-120"/>
                        </a:rPr>
                        <a:t>677,000/yr</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l">
                        <a:buNone/>
                      </a:pPr>
                      <a:r>
                        <a:rPr lang="en-US" sz="1500" dirty="0">
                          <a:solidFill>
                            <a:srgbClr val="000000"/>
                          </a:solidFill>
                          <a:latin typeface="Calibri" pitchFamily="34" charset="0"/>
                          <a:ea typeface="Calibri" pitchFamily="34" charset="-122"/>
                          <a:cs typeface="Calibri" pitchFamily="34" charset="-120"/>
                        </a:rPr>
                        <a:t>Sc.B: 2030  |  Sc.C: mid-2027</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extLst>
                  <a:ext uri="{0D108BD9-81ED-4DB2-BD59-A6C34878D82A}">
                    <a16:rowId xmlns:a16="http://schemas.microsoft.com/office/drawing/2014/main" val="10004"/>
                  </a:ext>
                </a:extLst>
              </a:tr>
              <a:tr h="568960">
                <a:tc>
                  <a:txBody>
                    <a:bodyPr/>
                    <a:lstStyle/>
                    <a:p>
                      <a:pPr marL="0" indent="0" algn="l">
                        <a:buNone/>
                      </a:pPr>
                      <a:r>
                        <a:rPr lang="en-US" sz="1500" b="1" i="1" dirty="0">
                          <a:solidFill>
                            <a:srgbClr val="000000"/>
                          </a:solidFill>
                          <a:latin typeface="Calibri" pitchFamily="34" charset="0"/>
                          <a:ea typeface="Calibri" pitchFamily="34" charset="-122"/>
                          <a:cs typeface="Calibri" pitchFamily="34" charset="-120"/>
                        </a:rPr>
                        <a:t>M/M/s architectural boundary</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l">
                        <a:buNone/>
                      </a:pPr>
                      <a:r>
                        <a:rPr lang="en-US" sz="1500" dirty="0">
                          <a:solidFill>
                            <a:srgbClr val="000000"/>
                          </a:solidFill>
                          <a:latin typeface="Calibri" pitchFamily="34" charset="0"/>
                          <a:ea typeface="Calibri" pitchFamily="34" charset="-122"/>
                          <a:cs typeface="Calibri" pitchFamily="34" charset="-120"/>
                        </a:rPr>
                        <a:t>s×μ per config</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l">
                        <a:buNone/>
                      </a:pPr>
                      <a:r>
                        <a:rPr lang="en-US" sz="1500" dirty="0">
                          <a:solidFill>
                            <a:srgbClr val="000000"/>
                          </a:solidFill>
                          <a:latin typeface="Calibri" pitchFamily="34" charset="0"/>
                          <a:ea typeface="Calibri" pitchFamily="34" charset="-122"/>
                          <a:cs typeface="Calibri" pitchFamily="34" charset="-120"/>
                        </a:rPr>
                        <a:t>—</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l">
                        <a:buNone/>
                      </a:pPr>
                      <a:r>
                        <a:rPr lang="en-US" sz="1500" i="1" dirty="0">
                          <a:solidFill>
                            <a:srgbClr val="000000"/>
                          </a:solidFill>
                          <a:latin typeface="Calibri" pitchFamily="34" charset="0"/>
                          <a:ea typeface="Calibri" pitchFamily="34" charset="-122"/>
                          <a:cs typeface="Calibri" pitchFamily="34" charset="-120"/>
                        </a:rPr>
                        <a:t>Federated infrastructure required — Sc.C by 2030</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8" name="Shape 5"/>
          <p:cNvSpPr/>
          <p:nvPr/>
        </p:nvSpPr>
        <p:spPr>
          <a:xfrm>
            <a:off x="365760" y="4876800"/>
            <a:ext cx="3657600" cy="1341120"/>
          </a:xfrm>
          <a:prstGeom prst="rect">
            <a:avLst/>
          </a:prstGeom>
          <a:solidFill>
            <a:srgbClr val="FFFFFF"/>
          </a:solidFill>
          <a:ln/>
          <a:effectLst>
            <a:outerShdw blurRad="63500" dist="25400" dir="8100000" algn="bl" rotWithShape="0">
              <a:srgbClr val="000000">
                <a:alpha val="16000"/>
              </a:srgbClr>
            </a:outerShdw>
          </a:effectLst>
        </p:spPr>
      </p:sp>
      <p:sp>
        <p:nvSpPr>
          <p:cNvPr id="9" name="Shape 6"/>
          <p:cNvSpPr/>
          <p:nvPr/>
        </p:nvSpPr>
        <p:spPr>
          <a:xfrm>
            <a:off x="365760" y="4876800"/>
            <a:ext cx="3657600" cy="438912"/>
          </a:xfrm>
          <a:prstGeom prst="rect">
            <a:avLst/>
          </a:prstGeom>
          <a:solidFill>
            <a:srgbClr val="C0392B"/>
          </a:solidFill>
          <a:ln/>
        </p:spPr>
      </p:sp>
      <p:sp>
        <p:nvSpPr>
          <p:cNvPr id="10" name="Text 7"/>
          <p:cNvSpPr/>
          <p:nvPr/>
        </p:nvSpPr>
        <p:spPr>
          <a:xfrm>
            <a:off x="487680" y="4925568"/>
            <a:ext cx="3413760" cy="341376"/>
          </a:xfrm>
          <a:prstGeom prst="rect">
            <a:avLst/>
          </a:prstGeom>
          <a:noFill/>
          <a:ln/>
        </p:spPr>
        <p:txBody>
          <a:bodyPr wrap="square" lIns="0" tIns="0" rIns="0" bIns="0" rtlCol="0" anchor="ctr"/>
          <a:lstStyle/>
          <a:p>
            <a:pPr defTabSz="1219170"/>
            <a:r>
              <a:rPr lang="en-US" sz="1467" b="1" dirty="0">
                <a:solidFill>
                  <a:srgbClr val="FFFFFF"/>
                </a:solidFill>
                <a:latin typeface="Calibri" pitchFamily="34" charset="0"/>
                <a:ea typeface="Calibri" pitchFamily="34" charset="-122"/>
                <a:cs typeface="Calibri" pitchFamily="34" charset="-120"/>
              </a:rPr>
              <a:t>s=2 Tipping Point</a:t>
            </a:r>
            <a:endParaRPr lang="en-US" sz="1467" dirty="0">
              <a:solidFill>
                <a:prstClr val="black"/>
              </a:solidFill>
              <a:latin typeface="Calibri" panose="020F0502020204030204"/>
            </a:endParaRPr>
          </a:p>
        </p:txBody>
      </p:sp>
      <p:sp>
        <p:nvSpPr>
          <p:cNvPr id="11" name="Text 8"/>
          <p:cNvSpPr/>
          <p:nvPr/>
        </p:nvSpPr>
        <p:spPr>
          <a:xfrm>
            <a:off x="487680" y="5388864"/>
            <a:ext cx="3413760" cy="390144"/>
          </a:xfrm>
          <a:prstGeom prst="rect">
            <a:avLst/>
          </a:prstGeom>
          <a:noFill/>
          <a:ln/>
        </p:spPr>
        <p:txBody>
          <a:bodyPr wrap="square" lIns="0" tIns="0" rIns="0" bIns="0" rtlCol="0" anchor="ctr"/>
          <a:lstStyle/>
          <a:p>
            <a:pPr defTabSz="1219170"/>
            <a:r>
              <a:rPr lang="en-US" sz="2000" b="1" dirty="0">
                <a:solidFill>
                  <a:srgbClr val="C0392B"/>
                </a:solidFill>
                <a:latin typeface="Calibri" pitchFamily="34" charset="0"/>
                <a:ea typeface="Calibri" pitchFamily="34" charset="-122"/>
                <a:cs typeface="Calibri" pitchFamily="34" charset="-120"/>
              </a:rPr>
              <a:t>λ = 106 req/hr</a:t>
            </a:r>
            <a:endParaRPr lang="en-US" sz="2000" dirty="0">
              <a:solidFill>
                <a:prstClr val="black"/>
              </a:solidFill>
              <a:latin typeface="Calibri" panose="020F0502020204030204"/>
            </a:endParaRPr>
          </a:p>
        </p:txBody>
      </p:sp>
      <p:sp>
        <p:nvSpPr>
          <p:cNvPr id="12" name="Text 9"/>
          <p:cNvSpPr/>
          <p:nvPr/>
        </p:nvSpPr>
        <p:spPr>
          <a:xfrm>
            <a:off x="487680" y="5803392"/>
            <a:ext cx="3413760" cy="341376"/>
          </a:xfrm>
          <a:prstGeom prst="rect">
            <a:avLst/>
          </a:prstGeom>
          <a:noFill/>
          <a:ln/>
        </p:spPr>
        <p:txBody>
          <a:bodyPr wrap="square" lIns="0" tIns="0" rIns="0" bIns="0" rtlCol="0" anchor="ctr"/>
          <a:lstStyle/>
          <a:p>
            <a:pPr defTabSz="1219170"/>
            <a:r>
              <a:rPr lang="en-US" sz="1267" dirty="0">
                <a:solidFill>
                  <a:srgbClr val="6B8394"/>
                </a:solidFill>
                <a:latin typeface="Calibri" pitchFamily="34" charset="0"/>
                <a:ea typeface="Calibri" pitchFamily="34" charset="-122"/>
                <a:cs typeface="Calibri" pitchFamily="34" charset="-120"/>
              </a:rPr>
              <a:t>ALREADY BREACHED</a:t>
            </a:r>
            <a:endParaRPr lang="en-US" sz="1267" dirty="0">
              <a:solidFill>
                <a:prstClr val="black"/>
              </a:solidFill>
              <a:latin typeface="Calibri" panose="020F0502020204030204"/>
            </a:endParaRPr>
          </a:p>
        </p:txBody>
      </p:sp>
      <p:sp>
        <p:nvSpPr>
          <p:cNvPr id="13" name="Shape 10"/>
          <p:cNvSpPr/>
          <p:nvPr/>
        </p:nvSpPr>
        <p:spPr>
          <a:xfrm>
            <a:off x="4291584" y="4876800"/>
            <a:ext cx="3657600" cy="1341120"/>
          </a:xfrm>
          <a:prstGeom prst="rect">
            <a:avLst/>
          </a:prstGeom>
          <a:solidFill>
            <a:srgbClr val="FFFFFF"/>
          </a:solidFill>
          <a:ln/>
          <a:effectLst>
            <a:outerShdw blurRad="63500" dist="25400" dir="8100000" algn="bl" rotWithShape="0">
              <a:srgbClr val="000000">
                <a:alpha val="16000"/>
              </a:srgbClr>
            </a:outerShdw>
          </a:effectLst>
        </p:spPr>
      </p:sp>
      <p:sp>
        <p:nvSpPr>
          <p:cNvPr id="14" name="Shape 11"/>
          <p:cNvSpPr/>
          <p:nvPr/>
        </p:nvSpPr>
        <p:spPr>
          <a:xfrm>
            <a:off x="4291584" y="4876800"/>
            <a:ext cx="3657600" cy="438912"/>
          </a:xfrm>
          <a:prstGeom prst="rect">
            <a:avLst/>
          </a:prstGeom>
          <a:solidFill>
            <a:srgbClr val="CC6600"/>
          </a:solidFill>
          <a:ln/>
        </p:spPr>
      </p:sp>
      <p:sp>
        <p:nvSpPr>
          <p:cNvPr id="7" name="Text 12"/>
          <p:cNvSpPr/>
          <p:nvPr/>
        </p:nvSpPr>
        <p:spPr>
          <a:xfrm>
            <a:off x="4413504" y="4925568"/>
            <a:ext cx="3413760" cy="341376"/>
          </a:xfrm>
          <a:prstGeom prst="rect">
            <a:avLst/>
          </a:prstGeom>
          <a:noFill/>
          <a:ln/>
        </p:spPr>
        <p:txBody>
          <a:bodyPr wrap="square" lIns="0" tIns="0" rIns="0" bIns="0" rtlCol="0" anchor="ctr"/>
          <a:lstStyle/>
          <a:p>
            <a:pPr defTabSz="1219170"/>
            <a:r>
              <a:rPr lang="en-US" sz="1467" b="1" dirty="0">
                <a:solidFill>
                  <a:srgbClr val="FFFFFF"/>
                </a:solidFill>
                <a:latin typeface="Calibri" pitchFamily="34" charset="0"/>
                <a:ea typeface="Calibri" pitchFamily="34" charset="-122"/>
                <a:cs typeface="Calibri" pitchFamily="34" charset="-120"/>
              </a:rPr>
              <a:t>s=3 Tipping Point</a:t>
            </a:r>
            <a:endParaRPr lang="en-US" sz="1467" dirty="0">
              <a:solidFill>
                <a:prstClr val="black"/>
              </a:solidFill>
              <a:latin typeface="Calibri" panose="020F0502020204030204"/>
            </a:endParaRPr>
          </a:p>
        </p:txBody>
      </p:sp>
      <p:sp>
        <p:nvSpPr>
          <p:cNvPr id="16" name="Text 13"/>
          <p:cNvSpPr/>
          <p:nvPr/>
        </p:nvSpPr>
        <p:spPr>
          <a:xfrm>
            <a:off x="4413504" y="5388864"/>
            <a:ext cx="3413760" cy="390144"/>
          </a:xfrm>
          <a:prstGeom prst="rect">
            <a:avLst/>
          </a:prstGeom>
          <a:noFill/>
          <a:ln/>
        </p:spPr>
        <p:txBody>
          <a:bodyPr wrap="square" lIns="0" tIns="0" rIns="0" bIns="0" rtlCol="0" anchor="ctr"/>
          <a:lstStyle/>
          <a:p>
            <a:pPr defTabSz="1219170"/>
            <a:r>
              <a:rPr lang="en-US" sz="2000" b="1" dirty="0">
                <a:solidFill>
                  <a:srgbClr val="CC6600"/>
                </a:solidFill>
                <a:latin typeface="Calibri" pitchFamily="34" charset="0"/>
                <a:ea typeface="Calibri" pitchFamily="34" charset="-122"/>
                <a:cs typeface="Calibri" pitchFamily="34" charset="-120"/>
              </a:rPr>
              <a:t>λ = 164 req/hr</a:t>
            </a:r>
            <a:endParaRPr lang="en-US" sz="2000" dirty="0">
              <a:solidFill>
                <a:prstClr val="black"/>
              </a:solidFill>
              <a:latin typeface="Calibri" panose="020F0502020204030204"/>
            </a:endParaRPr>
          </a:p>
        </p:txBody>
      </p:sp>
      <p:sp>
        <p:nvSpPr>
          <p:cNvPr id="17" name="Text 14"/>
          <p:cNvSpPr/>
          <p:nvPr/>
        </p:nvSpPr>
        <p:spPr>
          <a:xfrm>
            <a:off x="4413504" y="5803392"/>
            <a:ext cx="3413760" cy="341376"/>
          </a:xfrm>
          <a:prstGeom prst="rect">
            <a:avLst/>
          </a:prstGeom>
          <a:noFill/>
          <a:ln/>
        </p:spPr>
        <p:txBody>
          <a:bodyPr wrap="square" lIns="0" tIns="0" rIns="0" bIns="0" rtlCol="0" anchor="ctr"/>
          <a:lstStyle/>
          <a:p>
            <a:pPr defTabSz="1219170"/>
            <a:r>
              <a:rPr lang="en-US" sz="1267" dirty="0">
                <a:solidFill>
                  <a:srgbClr val="6B8394"/>
                </a:solidFill>
                <a:latin typeface="Calibri" pitchFamily="34" charset="0"/>
                <a:ea typeface="Calibri" pitchFamily="34" charset="-122"/>
                <a:cs typeface="Calibri" pitchFamily="34" charset="-120"/>
              </a:rPr>
              <a:t>Sc.B: Q1 2026</a:t>
            </a:r>
            <a:endParaRPr lang="en-US" sz="1267" dirty="0">
              <a:solidFill>
                <a:prstClr val="black"/>
              </a:solidFill>
              <a:latin typeface="Calibri" panose="020F0502020204030204"/>
            </a:endParaRPr>
          </a:p>
        </p:txBody>
      </p:sp>
      <p:sp>
        <p:nvSpPr>
          <p:cNvPr id="18" name="Shape 15"/>
          <p:cNvSpPr/>
          <p:nvPr/>
        </p:nvSpPr>
        <p:spPr>
          <a:xfrm>
            <a:off x="8217408" y="4876800"/>
            <a:ext cx="3657600" cy="1341120"/>
          </a:xfrm>
          <a:prstGeom prst="rect">
            <a:avLst/>
          </a:prstGeom>
          <a:solidFill>
            <a:srgbClr val="FFFFFF"/>
          </a:solidFill>
          <a:ln/>
          <a:effectLst>
            <a:outerShdw blurRad="63500" dist="25400" dir="8100000" algn="bl" rotWithShape="0">
              <a:srgbClr val="000000">
                <a:alpha val="16000"/>
              </a:srgbClr>
            </a:outerShdw>
          </a:effectLst>
        </p:spPr>
      </p:sp>
      <p:sp>
        <p:nvSpPr>
          <p:cNvPr id="19" name="Shape 16"/>
          <p:cNvSpPr/>
          <p:nvPr/>
        </p:nvSpPr>
        <p:spPr>
          <a:xfrm>
            <a:off x="8217408" y="4876800"/>
            <a:ext cx="3657600" cy="438912"/>
          </a:xfrm>
          <a:prstGeom prst="rect">
            <a:avLst/>
          </a:prstGeom>
          <a:solidFill>
            <a:srgbClr val="9B5500"/>
          </a:solidFill>
          <a:ln/>
        </p:spPr>
      </p:sp>
      <p:sp>
        <p:nvSpPr>
          <p:cNvPr id="20" name="Text 17"/>
          <p:cNvSpPr/>
          <p:nvPr/>
        </p:nvSpPr>
        <p:spPr>
          <a:xfrm>
            <a:off x="8339328" y="4925568"/>
            <a:ext cx="3413760" cy="341376"/>
          </a:xfrm>
          <a:prstGeom prst="rect">
            <a:avLst/>
          </a:prstGeom>
          <a:noFill/>
          <a:ln/>
        </p:spPr>
        <p:txBody>
          <a:bodyPr wrap="square" lIns="0" tIns="0" rIns="0" bIns="0" rtlCol="0" anchor="ctr"/>
          <a:lstStyle/>
          <a:p>
            <a:pPr defTabSz="1219170"/>
            <a:r>
              <a:rPr lang="en-US" sz="1467" b="1" dirty="0">
                <a:solidFill>
                  <a:srgbClr val="FFFFFF"/>
                </a:solidFill>
                <a:latin typeface="Calibri" pitchFamily="34" charset="0"/>
                <a:ea typeface="Calibri" pitchFamily="34" charset="-122"/>
                <a:cs typeface="Calibri" pitchFamily="34" charset="-120"/>
              </a:rPr>
              <a:t>s=4 Tipping Point</a:t>
            </a:r>
            <a:endParaRPr lang="en-US" sz="1467" dirty="0">
              <a:solidFill>
                <a:prstClr val="black"/>
              </a:solidFill>
              <a:latin typeface="Calibri" panose="020F0502020204030204"/>
            </a:endParaRPr>
          </a:p>
        </p:txBody>
      </p:sp>
      <p:sp>
        <p:nvSpPr>
          <p:cNvPr id="21" name="Text 18"/>
          <p:cNvSpPr/>
          <p:nvPr/>
        </p:nvSpPr>
        <p:spPr>
          <a:xfrm>
            <a:off x="8339328" y="5388864"/>
            <a:ext cx="3413760" cy="390144"/>
          </a:xfrm>
          <a:prstGeom prst="rect">
            <a:avLst/>
          </a:prstGeom>
          <a:noFill/>
          <a:ln/>
        </p:spPr>
        <p:txBody>
          <a:bodyPr wrap="square" lIns="0" tIns="0" rIns="0" bIns="0" rtlCol="0" anchor="ctr"/>
          <a:lstStyle/>
          <a:p>
            <a:pPr defTabSz="1219170"/>
            <a:r>
              <a:rPr lang="en-US" sz="2000" b="1" dirty="0">
                <a:solidFill>
                  <a:srgbClr val="9B5500"/>
                </a:solidFill>
                <a:latin typeface="Calibri" pitchFamily="34" charset="0"/>
                <a:ea typeface="Calibri" pitchFamily="34" charset="-122"/>
                <a:cs typeface="Calibri" pitchFamily="34" charset="-120"/>
              </a:rPr>
              <a:t>λ = 222 req/hr</a:t>
            </a:r>
            <a:endParaRPr lang="en-US" sz="2000" dirty="0">
              <a:solidFill>
                <a:prstClr val="black"/>
              </a:solidFill>
              <a:latin typeface="Calibri" panose="020F0502020204030204"/>
            </a:endParaRPr>
          </a:p>
        </p:txBody>
      </p:sp>
      <p:sp>
        <p:nvSpPr>
          <p:cNvPr id="22" name="Text 19"/>
          <p:cNvSpPr/>
          <p:nvPr/>
        </p:nvSpPr>
        <p:spPr>
          <a:xfrm>
            <a:off x="8339328" y="5803392"/>
            <a:ext cx="3413760" cy="341376"/>
          </a:xfrm>
          <a:prstGeom prst="rect">
            <a:avLst/>
          </a:prstGeom>
          <a:noFill/>
          <a:ln/>
        </p:spPr>
        <p:txBody>
          <a:bodyPr wrap="square" lIns="0" tIns="0" rIns="0" bIns="0" rtlCol="0" anchor="ctr"/>
          <a:lstStyle/>
          <a:p>
            <a:pPr defTabSz="1219170"/>
            <a:r>
              <a:rPr lang="en-US" sz="1267" dirty="0">
                <a:solidFill>
                  <a:srgbClr val="6B8394"/>
                </a:solidFill>
                <a:latin typeface="Calibri" pitchFamily="34" charset="0"/>
                <a:ea typeface="Calibri" pitchFamily="34" charset="-122"/>
                <a:cs typeface="Calibri" pitchFamily="34" charset="-120"/>
              </a:rPr>
              <a:t>Sc.A: Q3 2029</a:t>
            </a:r>
            <a:endParaRPr lang="en-US" sz="1267" dirty="0">
              <a:solidFill>
                <a:prstClr val="black"/>
              </a:solidFill>
              <a:latin typeface="Calibri" panose="020F0502020204030204"/>
            </a:endParaRPr>
          </a:p>
        </p:txBody>
      </p:sp>
      <p:sp>
        <p:nvSpPr>
          <p:cNvPr id="23" name="Text 20"/>
          <p:cNvSpPr/>
          <p:nvPr/>
        </p:nvSpPr>
        <p:spPr>
          <a:xfrm>
            <a:off x="365760" y="6339840"/>
            <a:ext cx="11460480" cy="268224"/>
          </a:xfrm>
          <a:prstGeom prst="rect">
            <a:avLst/>
          </a:prstGeom>
          <a:noFill/>
          <a:ln/>
        </p:spPr>
        <p:txBody>
          <a:bodyPr wrap="square" rtlCol="0" anchor="ctr"/>
          <a:lstStyle/>
          <a:p>
            <a:pPr defTabSz="1219170"/>
            <a:r>
              <a:rPr lang="en-US" sz="1200" i="1" dirty="0">
                <a:solidFill>
                  <a:srgbClr val="6B8394"/>
                </a:solidFill>
                <a:latin typeface="Calibri" pitchFamily="34" charset="0"/>
                <a:ea typeface="Calibri" pitchFamily="34" charset="-122"/>
                <a:cs typeface="Calibri" pitchFamily="34" charset="-120"/>
              </a:rPr>
              <a:t>Annual equiv. = λ_tipping × (1/0.15) × 365. Timelines from Monte Carlo projections.</a:t>
            </a:r>
            <a:endParaRPr lang="en-US" sz="1200" dirty="0">
              <a:solidFill>
                <a:prstClr val="black"/>
              </a:solidFill>
              <a:latin typeface="Calibri" panose="020F0502020204030204"/>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0F6FB"/>
        </a:solidFill>
        <a:effectLst/>
      </p:bgPr>
    </p:bg>
    <p:spTree>
      <p:nvGrpSpPr>
        <p:cNvPr id="1" name=""/>
        <p:cNvGrpSpPr/>
        <p:nvPr/>
      </p:nvGrpSpPr>
      <p:grpSpPr>
        <a:xfrm>
          <a:off x="0" y="0"/>
          <a:ext cx="0" cy="0"/>
          <a:chOff x="0" y="0"/>
          <a:chExt cx="0" cy="0"/>
        </a:xfrm>
      </p:grpSpPr>
      <p:sp>
        <p:nvSpPr>
          <p:cNvPr id="2" name="Shape 0"/>
          <p:cNvSpPr/>
          <p:nvPr/>
        </p:nvSpPr>
        <p:spPr>
          <a:xfrm>
            <a:off x="0" y="0"/>
            <a:ext cx="12192000" cy="1316736"/>
          </a:xfrm>
          <a:prstGeom prst="rect">
            <a:avLst/>
          </a:prstGeom>
          <a:solidFill>
            <a:srgbClr val="065A82"/>
          </a:solidFill>
          <a:ln/>
        </p:spPr>
      </p:sp>
      <p:sp>
        <p:nvSpPr>
          <p:cNvPr id="3" name="Text 1"/>
          <p:cNvSpPr/>
          <p:nvPr/>
        </p:nvSpPr>
        <p:spPr>
          <a:xfrm>
            <a:off x="512064" y="97536"/>
            <a:ext cx="11167872" cy="755904"/>
          </a:xfrm>
          <a:prstGeom prst="rect">
            <a:avLst/>
          </a:prstGeom>
          <a:noFill/>
          <a:ln/>
        </p:spPr>
        <p:txBody>
          <a:bodyPr wrap="square" lIns="0" tIns="0" rIns="0" bIns="0" rtlCol="0" anchor="ctr"/>
          <a:lstStyle/>
          <a:p>
            <a:pPr defTabSz="1219170"/>
            <a:r>
              <a:rPr lang="en-US" sz="3200" b="1" dirty="0">
                <a:solidFill>
                  <a:srgbClr val="FFFFFF"/>
                </a:solidFill>
                <a:latin typeface="Calibri" pitchFamily="34" charset="0"/>
                <a:ea typeface="Calibri" pitchFamily="34" charset="-122"/>
                <a:cs typeface="Calibri" pitchFamily="34" charset="-120"/>
              </a:rPr>
              <a:t>The s = 3 Solution: Complete SLA Restoration</a:t>
            </a:r>
            <a:endParaRPr lang="en-US" sz="3200" dirty="0">
              <a:solidFill>
                <a:prstClr val="black"/>
              </a:solidFill>
              <a:latin typeface="Calibri" panose="020F0502020204030204"/>
            </a:endParaRPr>
          </a:p>
        </p:txBody>
      </p:sp>
      <p:sp>
        <p:nvSpPr>
          <p:cNvPr id="4" name="Text 2"/>
          <p:cNvSpPr/>
          <p:nvPr/>
        </p:nvSpPr>
        <p:spPr>
          <a:xfrm>
            <a:off x="512064" y="877824"/>
            <a:ext cx="11167872" cy="365760"/>
          </a:xfrm>
          <a:prstGeom prst="rect">
            <a:avLst/>
          </a:prstGeom>
          <a:noFill/>
          <a:ln/>
        </p:spPr>
        <p:txBody>
          <a:bodyPr wrap="square" lIns="0" tIns="0" rIns="0" bIns="0" rtlCol="0" anchor="ctr"/>
          <a:lstStyle/>
          <a:p>
            <a:pPr defTabSz="1219170"/>
            <a:r>
              <a:rPr lang="en-US" sz="1600" dirty="0">
                <a:solidFill>
                  <a:srgbClr val="0EB1D2"/>
                </a:solidFill>
                <a:latin typeface="Calibri" pitchFamily="34" charset="0"/>
                <a:ea typeface="Calibri" pitchFamily="34" charset="-122"/>
                <a:cs typeface="Calibri" pitchFamily="34" charset="-120"/>
              </a:rPr>
              <a:t>One additional server resolves every operationally critical breach</a:t>
            </a:r>
            <a:endParaRPr lang="en-US" sz="1600" dirty="0">
              <a:solidFill>
                <a:prstClr val="black"/>
              </a:solidFill>
              <a:latin typeface="Calibri" panose="020F0502020204030204"/>
            </a:endParaRPr>
          </a:p>
        </p:txBody>
      </p:sp>
      <p:sp>
        <p:nvSpPr>
          <p:cNvPr id="5" name="Shape 3"/>
          <p:cNvSpPr/>
          <p:nvPr/>
        </p:nvSpPr>
        <p:spPr>
          <a:xfrm>
            <a:off x="0" y="6498336"/>
            <a:ext cx="12192000" cy="359664"/>
          </a:xfrm>
          <a:prstGeom prst="rect">
            <a:avLst/>
          </a:prstGeom>
          <a:solidFill>
            <a:srgbClr val="21295C"/>
          </a:solidFill>
          <a:ln/>
        </p:spPr>
      </p:sp>
      <p:sp>
        <p:nvSpPr>
          <p:cNvPr id="6" name="Text 4"/>
          <p:cNvSpPr/>
          <p:nvPr/>
        </p:nvSpPr>
        <p:spPr>
          <a:xfrm>
            <a:off x="365760" y="6498336"/>
            <a:ext cx="11460480" cy="359664"/>
          </a:xfrm>
          <a:prstGeom prst="rect">
            <a:avLst/>
          </a:prstGeom>
          <a:noFill/>
          <a:ln/>
        </p:spPr>
        <p:txBody>
          <a:bodyPr wrap="square" rtlCol="0" anchor="ctr"/>
          <a:lstStyle/>
          <a:p>
            <a:pPr defTabSz="1219170"/>
            <a:r>
              <a:rPr lang="en-US" sz="1133" dirty="0">
                <a:solidFill>
                  <a:srgbClr val="6B8394"/>
                </a:solidFill>
                <a:latin typeface="Calibri" pitchFamily="34" charset="0"/>
                <a:ea typeface="Calibri" pitchFamily="34" charset="-122"/>
                <a:cs typeface="Calibri" pitchFamily="34" charset="-120"/>
              </a:rPr>
              <a:t>Saina P. Kipkosgei  |  Sensei Institute of Technology  |  PhD Candidate, Catholic University of Eastern Africa</a:t>
            </a:r>
            <a:endParaRPr lang="en-US" sz="1133" dirty="0">
              <a:solidFill>
                <a:prstClr val="black"/>
              </a:solidFill>
              <a:latin typeface="Calibri" panose="020F0502020204030204"/>
            </a:endParaRPr>
          </a:p>
        </p:txBody>
      </p:sp>
      <p:sp>
        <p:nvSpPr>
          <p:cNvPr id="7" name="Shape 5"/>
          <p:cNvSpPr/>
          <p:nvPr/>
        </p:nvSpPr>
        <p:spPr>
          <a:xfrm>
            <a:off x="365760" y="1487424"/>
            <a:ext cx="5425440" cy="4754880"/>
          </a:xfrm>
          <a:prstGeom prst="rect">
            <a:avLst/>
          </a:prstGeom>
          <a:solidFill>
            <a:srgbClr val="C0392B">
              <a:alpha val="88000"/>
            </a:srgbClr>
          </a:solidFill>
          <a:ln/>
          <a:effectLst>
            <a:outerShdw blurRad="63500" dist="25400" dir="8100000" algn="bl" rotWithShape="0">
              <a:srgbClr val="000000">
                <a:alpha val="16000"/>
              </a:srgbClr>
            </a:outerShdw>
          </a:effectLst>
        </p:spPr>
      </p:sp>
      <p:sp>
        <p:nvSpPr>
          <p:cNvPr id="8" name="Shape 6"/>
          <p:cNvSpPr/>
          <p:nvPr/>
        </p:nvSpPr>
        <p:spPr>
          <a:xfrm>
            <a:off x="365760" y="1487424"/>
            <a:ext cx="5425440" cy="560832"/>
          </a:xfrm>
          <a:prstGeom prst="rect">
            <a:avLst/>
          </a:prstGeom>
          <a:solidFill>
            <a:srgbClr val="C0392B"/>
          </a:solidFill>
          <a:ln/>
        </p:spPr>
      </p:sp>
      <p:sp>
        <p:nvSpPr>
          <p:cNvPr id="9" name="Text 7"/>
          <p:cNvSpPr/>
          <p:nvPr/>
        </p:nvSpPr>
        <p:spPr>
          <a:xfrm>
            <a:off x="463296" y="1536192"/>
            <a:ext cx="5242560" cy="463296"/>
          </a:xfrm>
          <a:prstGeom prst="rect">
            <a:avLst/>
          </a:prstGeom>
          <a:noFill/>
          <a:ln/>
        </p:spPr>
        <p:txBody>
          <a:bodyPr wrap="square" lIns="0" tIns="0" rIns="0" bIns="0" rtlCol="0" anchor="ctr"/>
          <a:lstStyle/>
          <a:p>
            <a:pPr defTabSz="1219170"/>
            <a:r>
              <a:rPr lang="en-US" sz="1733" b="1" dirty="0">
                <a:solidFill>
                  <a:srgbClr val="FFFFFF"/>
                </a:solidFill>
                <a:latin typeface="Calibri" pitchFamily="34" charset="0"/>
                <a:ea typeface="Calibri" pitchFamily="34" charset="-122"/>
                <a:cs typeface="Calibri" pitchFamily="34" charset="-120"/>
              </a:rPr>
              <a:t>BEFORE  —  s = 2 (Current)</a:t>
            </a:r>
            <a:endParaRPr lang="en-US" sz="1733" dirty="0">
              <a:solidFill>
                <a:prstClr val="black"/>
              </a:solidFill>
              <a:latin typeface="Calibri" panose="020F0502020204030204"/>
            </a:endParaRPr>
          </a:p>
        </p:txBody>
      </p:sp>
      <p:sp>
        <p:nvSpPr>
          <p:cNvPr id="10" name="Text 8"/>
          <p:cNvSpPr/>
          <p:nvPr/>
        </p:nvSpPr>
        <p:spPr>
          <a:xfrm>
            <a:off x="548640" y="2218944"/>
            <a:ext cx="1463040" cy="463296"/>
          </a:xfrm>
          <a:prstGeom prst="rect">
            <a:avLst/>
          </a:prstGeom>
          <a:noFill/>
          <a:ln/>
        </p:spPr>
        <p:txBody>
          <a:bodyPr wrap="square" rtlCol="0" anchor="ctr"/>
          <a:lstStyle/>
          <a:p>
            <a:pPr defTabSz="1219170"/>
            <a:r>
              <a:rPr lang="en-US" sz="1600" dirty="0">
                <a:solidFill>
                  <a:srgbClr val="FFCCCC"/>
                </a:solidFill>
                <a:latin typeface="Calibri" pitchFamily="34" charset="0"/>
                <a:ea typeface="Calibri" pitchFamily="34" charset="-122"/>
                <a:cs typeface="Calibri" pitchFamily="34" charset="-120"/>
              </a:rPr>
              <a:t>ρ:</a:t>
            </a:r>
            <a:endParaRPr lang="en-US" sz="1600" dirty="0">
              <a:solidFill>
                <a:prstClr val="black"/>
              </a:solidFill>
              <a:latin typeface="Calibri" panose="020F0502020204030204"/>
            </a:endParaRPr>
          </a:p>
        </p:txBody>
      </p:sp>
      <p:sp>
        <p:nvSpPr>
          <p:cNvPr id="11" name="Text 9"/>
          <p:cNvSpPr/>
          <p:nvPr/>
        </p:nvSpPr>
        <p:spPr>
          <a:xfrm>
            <a:off x="2097024" y="2218944"/>
            <a:ext cx="3413760" cy="463296"/>
          </a:xfrm>
          <a:prstGeom prst="rect">
            <a:avLst/>
          </a:prstGeom>
          <a:noFill/>
          <a:ln/>
        </p:spPr>
        <p:txBody>
          <a:bodyPr wrap="square" rtlCol="0" anchor="ctr"/>
          <a:lstStyle/>
          <a:p>
            <a:pPr defTabSz="1219170"/>
            <a:r>
              <a:rPr lang="en-US" sz="1733" b="1" dirty="0">
                <a:solidFill>
                  <a:srgbClr val="C0392B"/>
                </a:solidFill>
                <a:latin typeface="Calibri" pitchFamily="34" charset="0"/>
                <a:ea typeface="Calibri" pitchFamily="34" charset="-122"/>
                <a:cs typeface="Calibri" pitchFamily="34" charset="-120"/>
              </a:rPr>
              <a:t>94.0% ⚠</a:t>
            </a:r>
            <a:endParaRPr lang="en-US" sz="1733" dirty="0">
              <a:solidFill>
                <a:prstClr val="black"/>
              </a:solidFill>
              <a:latin typeface="Calibri" panose="020F0502020204030204"/>
            </a:endParaRPr>
          </a:p>
        </p:txBody>
      </p:sp>
      <p:sp>
        <p:nvSpPr>
          <p:cNvPr id="12" name="Text 10"/>
          <p:cNvSpPr/>
          <p:nvPr/>
        </p:nvSpPr>
        <p:spPr>
          <a:xfrm>
            <a:off x="548640" y="2828544"/>
            <a:ext cx="1463040" cy="463296"/>
          </a:xfrm>
          <a:prstGeom prst="rect">
            <a:avLst/>
          </a:prstGeom>
          <a:noFill/>
          <a:ln/>
        </p:spPr>
        <p:txBody>
          <a:bodyPr wrap="square" rtlCol="0" anchor="ctr"/>
          <a:lstStyle/>
          <a:p>
            <a:pPr defTabSz="1219170"/>
            <a:r>
              <a:rPr lang="en-US" sz="1600" dirty="0">
                <a:solidFill>
                  <a:srgbClr val="FFCCCC"/>
                </a:solidFill>
                <a:latin typeface="Calibri" pitchFamily="34" charset="0"/>
                <a:ea typeface="Calibri" pitchFamily="34" charset="-122"/>
                <a:cs typeface="Calibri" pitchFamily="34" charset="-120"/>
              </a:rPr>
              <a:t>Erlang C:</a:t>
            </a:r>
            <a:endParaRPr lang="en-US" sz="1600" dirty="0">
              <a:solidFill>
                <a:prstClr val="black"/>
              </a:solidFill>
              <a:latin typeface="Calibri" panose="020F0502020204030204"/>
            </a:endParaRPr>
          </a:p>
        </p:txBody>
      </p:sp>
      <p:sp>
        <p:nvSpPr>
          <p:cNvPr id="13" name="Text 11"/>
          <p:cNvSpPr/>
          <p:nvPr/>
        </p:nvSpPr>
        <p:spPr>
          <a:xfrm>
            <a:off x="2097024" y="2828544"/>
            <a:ext cx="3413760" cy="463296"/>
          </a:xfrm>
          <a:prstGeom prst="rect">
            <a:avLst/>
          </a:prstGeom>
          <a:noFill/>
          <a:ln/>
        </p:spPr>
        <p:txBody>
          <a:bodyPr wrap="square" rtlCol="0" anchor="ctr"/>
          <a:lstStyle/>
          <a:p>
            <a:pPr defTabSz="1219170"/>
            <a:r>
              <a:rPr lang="en-US" sz="1733" b="1" dirty="0">
                <a:solidFill>
                  <a:srgbClr val="C0392B"/>
                </a:solidFill>
                <a:latin typeface="Calibri" pitchFamily="34" charset="0"/>
                <a:ea typeface="Calibri" pitchFamily="34" charset="-122"/>
                <a:cs typeface="Calibri" pitchFamily="34" charset="-120"/>
              </a:rPr>
              <a:t>0.910 ⚠</a:t>
            </a:r>
            <a:endParaRPr lang="en-US" sz="1733" dirty="0">
              <a:solidFill>
                <a:prstClr val="black"/>
              </a:solidFill>
              <a:latin typeface="Calibri" panose="020F0502020204030204"/>
            </a:endParaRPr>
          </a:p>
        </p:txBody>
      </p:sp>
      <p:sp>
        <p:nvSpPr>
          <p:cNvPr id="14" name="Text 12"/>
          <p:cNvSpPr/>
          <p:nvPr/>
        </p:nvSpPr>
        <p:spPr>
          <a:xfrm>
            <a:off x="548640" y="3438144"/>
            <a:ext cx="1463040" cy="463296"/>
          </a:xfrm>
          <a:prstGeom prst="rect">
            <a:avLst/>
          </a:prstGeom>
          <a:noFill/>
          <a:ln/>
        </p:spPr>
        <p:txBody>
          <a:bodyPr wrap="square" rtlCol="0" anchor="ctr"/>
          <a:lstStyle/>
          <a:p>
            <a:pPr defTabSz="1219170"/>
            <a:r>
              <a:rPr lang="en-US" sz="1600" dirty="0">
                <a:solidFill>
                  <a:srgbClr val="FFCCCC"/>
                </a:solidFill>
                <a:latin typeface="Calibri" pitchFamily="34" charset="0"/>
                <a:ea typeface="Calibri" pitchFamily="34" charset="-122"/>
                <a:cs typeface="Calibri" pitchFamily="34" charset="-120"/>
              </a:rPr>
              <a:t>Wq:</a:t>
            </a:r>
            <a:endParaRPr lang="en-US" sz="1600" dirty="0">
              <a:solidFill>
                <a:prstClr val="black"/>
              </a:solidFill>
              <a:latin typeface="Calibri" panose="020F0502020204030204"/>
            </a:endParaRPr>
          </a:p>
        </p:txBody>
      </p:sp>
      <p:sp>
        <p:nvSpPr>
          <p:cNvPr id="15" name="Text 13"/>
          <p:cNvSpPr/>
          <p:nvPr/>
        </p:nvSpPr>
        <p:spPr>
          <a:xfrm>
            <a:off x="2097024" y="3438144"/>
            <a:ext cx="3413760" cy="463296"/>
          </a:xfrm>
          <a:prstGeom prst="rect">
            <a:avLst/>
          </a:prstGeom>
          <a:noFill/>
          <a:ln/>
        </p:spPr>
        <p:txBody>
          <a:bodyPr wrap="square" rtlCol="0" anchor="ctr"/>
          <a:lstStyle/>
          <a:p>
            <a:pPr defTabSz="1219170"/>
            <a:r>
              <a:rPr lang="en-US" sz="1733" b="1" dirty="0">
                <a:solidFill>
                  <a:srgbClr val="C0392B"/>
                </a:solidFill>
                <a:latin typeface="Calibri" pitchFamily="34" charset="0"/>
                <a:ea typeface="Calibri" pitchFamily="34" charset="-122"/>
                <a:cs typeface="Calibri" pitchFamily="34" charset="-120"/>
              </a:rPr>
              <a:t>7.80 min ⚠</a:t>
            </a:r>
            <a:endParaRPr lang="en-US" sz="1733" dirty="0">
              <a:solidFill>
                <a:prstClr val="black"/>
              </a:solidFill>
              <a:latin typeface="Calibri" panose="020F0502020204030204"/>
            </a:endParaRPr>
          </a:p>
        </p:txBody>
      </p:sp>
      <p:sp>
        <p:nvSpPr>
          <p:cNvPr id="16" name="Text 14"/>
          <p:cNvSpPr/>
          <p:nvPr/>
        </p:nvSpPr>
        <p:spPr>
          <a:xfrm>
            <a:off x="548640" y="4047744"/>
            <a:ext cx="1463040" cy="463296"/>
          </a:xfrm>
          <a:prstGeom prst="rect">
            <a:avLst/>
          </a:prstGeom>
          <a:noFill/>
          <a:ln/>
        </p:spPr>
        <p:txBody>
          <a:bodyPr wrap="square" rtlCol="0" anchor="ctr"/>
          <a:lstStyle/>
          <a:p>
            <a:pPr defTabSz="1219170"/>
            <a:r>
              <a:rPr lang="en-US" sz="1600" dirty="0">
                <a:solidFill>
                  <a:srgbClr val="FFCCCC"/>
                </a:solidFill>
                <a:latin typeface="Calibri" pitchFamily="34" charset="0"/>
                <a:ea typeface="Calibri" pitchFamily="34" charset="-122"/>
                <a:cs typeface="Calibri" pitchFamily="34" charset="-120"/>
              </a:rPr>
              <a:t>W:</a:t>
            </a:r>
            <a:endParaRPr lang="en-US" sz="1600" dirty="0">
              <a:solidFill>
                <a:prstClr val="black"/>
              </a:solidFill>
              <a:latin typeface="Calibri" panose="020F0502020204030204"/>
            </a:endParaRPr>
          </a:p>
        </p:txBody>
      </p:sp>
      <p:sp>
        <p:nvSpPr>
          <p:cNvPr id="17" name="Text 15"/>
          <p:cNvSpPr/>
          <p:nvPr/>
        </p:nvSpPr>
        <p:spPr>
          <a:xfrm>
            <a:off x="2097024" y="4047744"/>
            <a:ext cx="3413760" cy="463296"/>
          </a:xfrm>
          <a:prstGeom prst="rect">
            <a:avLst/>
          </a:prstGeom>
          <a:noFill/>
          <a:ln/>
        </p:spPr>
        <p:txBody>
          <a:bodyPr wrap="square" rtlCol="0" anchor="ctr"/>
          <a:lstStyle/>
          <a:p>
            <a:pPr defTabSz="1219170"/>
            <a:r>
              <a:rPr lang="en-US" sz="1733" b="1" dirty="0">
                <a:solidFill>
                  <a:srgbClr val="C0392B"/>
                </a:solidFill>
                <a:latin typeface="Calibri" pitchFamily="34" charset="0"/>
                <a:ea typeface="Calibri" pitchFamily="34" charset="-122"/>
                <a:cs typeface="Calibri" pitchFamily="34" charset="-120"/>
              </a:rPr>
              <a:t>8.84 min ⚠</a:t>
            </a:r>
            <a:endParaRPr lang="en-US" sz="1733" dirty="0">
              <a:solidFill>
                <a:prstClr val="black"/>
              </a:solidFill>
              <a:latin typeface="Calibri" panose="020F0502020204030204"/>
            </a:endParaRPr>
          </a:p>
        </p:txBody>
      </p:sp>
      <p:sp>
        <p:nvSpPr>
          <p:cNvPr id="18" name="Text 16"/>
          <p:cNvSpPr/>
          <p:nvPr/>
        </p:nvSpPr>
        <p:spPr>
          <a:xfrm>
            <a:off x="548640" y="4657344"/>
            <a:ext cx="1463040" cy="463296"/>
          </a:xfrm>
          <a:prstGeom prst="rect">
            <a:avLst/>
          </a:prstGeom>
          <a:noFill/>
          <a:ln/>
        </p:spPr>
        <p:txBody>
          <a:bodyPr wrap="square" rtlCol="0" anchor="ctr"/>
          <a:lstStyle/>
          <a:p>
            <a:pPr defTabSz="1219170"/>
            <a:r>
              <a:rPr lang="en-US" sz="1600" dirty="0">
                <a:solidFill>
                  <a:srgbClr val="FFCCCC"/>
                </a:solidFill>
                <a:latin typeface="Calibri" pitchFamily="34" charset="0"/>
                <a:ea typeface="Calibri" pitchFamily="34" charset="-122"/>
                <a:cs typeface="Calibri" pitchFamily="34" charset="-120"/>
              </a:rPr>
              <a:t>Lq:</a:t>
            </a:r>
            <a:endParaRPr lang="en-US" sz="1600" dirty="0">
              <a:solidFill>
                <a:prstClr val="black"/>
              </a:solidFill>
              <a:latin typeface="Calibri" panose="020F0502020204030204"/>
            </a:endParaRPr>
          </a:p>
        </p:txBody>
      </p:sp>
      <p:sp>
        <p:nvSpPr>
          <p:cNvPr id="19" name="Text 17"/>
          <p:cNvSpPr/>
          <p:nvPr/>
        </p:nvSpPr>
        <p:spPr>
          <a:xfrm>
            <a:off x="2097024" y="4657344"/>
            <a:ext cx="3413760" cy="463296"/>
          </a:xfrm>
          <a:prstGeom prst="rect">
            <a:avLst/>
          </a:prstGeom>
          <a:noFill/>
          <a:ln/>
        </p:spPr>
        <p:txBody>
          <a:bodyPr wrap="square" rtlCol="0" anchor="ctr"/>
          <a:lstStyle/>
          <a:p>
            <a:pPr defTabSz="1219170"/>
            <a:r>
              <a:rPr lang="en-US" sz="1733" b="1" dirty="0">
                <a:solidFill>
                  <a:srgbClr val="C0392B"/>
                </a:solidFill>
                <a:latin typeface="Calibri" pitchFamily="34" charset="0"/>
                <a:ea typeface="Calibri" pitchFamily="34" charset="-122"/>
                <a:cs typeface="Calibri" pitchFamily="34" charset="-120"/>
              </a:rPr>
              <a:t>14.18 ⚠</a:t>
            </a:r>
            <a:endParaRPr lang="en-US" sz="1733" dirty="0">
              <a:solidFill>
                <a:prstClr val="black"/>
              </a:solidFill>
              <a:latin typeface="Calibri" panose="020F0502020204030204"/>
            </a:endParaRPr>
          </a:p>
        </p:txBody>
      </p:sp>
      <p:sp>
        <p:nvSpPr>
          <p:cNvPr id="20" name="Text 18"/>
          <p:cNvSpPr/>
          <p:nvPr/>
        </p:nvSpPr>
        <p:spPr>
          <a:xfrm>
            <a:off x="548640" y="5266944"/>
            <a:ext cx="1463040" cy="463296"/>
          </a:xfrm>
          <a:prstGeom prst="rect">
            <a:avLst/>
          </a:prstGeom>
          <a:noFill/>
          <a:ln/>
        </p:spPr>
        <p:txBody>
          <a:bodyPr wrap="square" rtlCol="0" anchor="ctr"/>
          <a:lstStyle/>
          <a:p>
            <a:pPr defTabSz="1219170"/>
            <a:r>
              <a:rPr lang="en-US" sz="1600" dirty="0">
                <a:solidFill>
                  <a:srgbClr val="FFCCCC"/>
                </a:solidFill>
                <a:latin typeface="Calibri" pitchFamily="34" charset="0"/>
                <a:ea typeface="Calibri" pitchFamily="34" charset="-122"/>
                <a:cs typeface="Calibri" pitchFamily="34" charset="-120"/>
              </a:rPr>
              <a:t>95th pct:</a:t>
            </a:r>
            <a:endParaRPr lang="en-US" sz="1600" dirty="0">
              <a:solidFill>
                <a:prstClr val="black"/>
              </a:solidFill>
              <a:latin typeface="Calibri" panose="020F0502020204030204"/>
            </a:endParaRPr>
          </a:p>
        </p:txBody>
      </p:sp>
      <p:sp>
        <p:nvSpPr>
          <p:cNvPr id="21" name="Text 19"/>
          <p:cNvSpPr/>
          <p:nvPr/>
        </p:nvSpPr>
        <p:spPr>
          <a:xfrm>
            <a:off x="2097024" y="5266944"/>
            <a:ext cx="3413760" cy="463296"/>
          </a:xfrm>
          <a:prstGeom prst="rect">
            <a:avLst/>
          </a:prstGeom>
          <a:noFill/>
          <a:ln/>
        </p:spPr>
        <p:txBody>
          <a:bodyPr wrap="square" rtlCol="0" anchor="ctr"/>
          <a:lstStyle/>
          <a:p>
            <a:pPr defTabSz="1219170"/>
            <a:r>
              <a:rPr lang="en-US" sz="1733" b="1" dirty="0">
                <a:solidFill>
                  <a:srgbClr val="C0392B"/>
                </a:solidFill>
                <a:latin typeface="Calibri" pitchFamily="34" charset="0"/>
                <a:ea typeface="Calibri" pitchFamily="34" charset="-122"/>
                <a:cs typeface="Calibri" pitchFamily="34" charset="-120"/>
              </a:rPr>
              <a:t>24.9 min ⚠</a:t>
            </a:r>
            <a:endParaRPr lang="en-US" sz="1733" dirty="0">
              <a:solidFill>
                <a:prstClr val="black"/>
              </a:solidFill>
              <a:latin typeface="Calibri" panose="020F0502020204030204"/>
            </a:endParaRPr>
          </a:p>
        </p:txBody>
      </p:sp>
      <p:sp>
        <p:nvSpPr>
          <p:cNvPr id="22" name="Shape 20"/>
          <p:cNvSpPr/>
          <p:nvPr/>
        </p:nvSpPr>
        <p:spPr>
          <a:xfrm>
            <a:off x="5913120" y="3535680"/>
            <a:ext cx="365760" cy="60960"/>
          </a:xfrm>
          <a:prstGeom prst="rect">
            <a:avLst/>
          </a:prstGeom>
          <a:solidFill>
            <a:srgbClr val="E8A020"/>
          </a:solidFill>
          <a:ln/>
        </p:spPr>
      </p:sp>
      <p:sp>
        <p:nvSpPr>
          <p:cNvPr id="23" name="Text 21"/>
          <p:cNvSpPr/>
          <p:nvPr/>
        </p:nvSpPr>
        <p:spPr>
          <a:xfrm>
            <a:off x="5827776" y="3169920"/>
            <a:ext cx="536448" cy="609600"/>
          </a:xfrm>
          <a:prstGeom prst="rect">
            <a:avLst/>
          </a:prstGeom>
          <a:noFill/>
          <a:ln/>
        </p:spPr>
        <p:txBody>
          <a:bodyPr wrap="square" rtlCol="0" anchor="ctr"/>
          <a:lstStyle/>
          <a:p>
            <a:pPr algn="ctr" defTabSz="1219170"/>
            <a:r>
              <a:rPr lang="en-US" sz="3733" b="1" dirty="0">
                <a:solidFill>
                  <a:srgbClr val="E8A020"/>
                </a:solidFill>
                <a:latin typeface="Calibri" pitchFamily="34" charset="0"/>
                <a:ea typeface="Calibri" pitchFamily="34" charset="-122"/>
                <a:cs typeface="Calibri" pitchFamily="34" charset="-120"/>
              </a:rPr>
              <a:t>→</a:t>
            </a:r>
            <a:endParaRPr lang="en-US" sz="3733" dirty="0">
              <a:solidFill>
                <a:prstClr val="black"/>
              </a:solidFill>
              <a:latin typeface="Calibri" panose="020F0502020204030204"/>
            </a:endParaRPr>
          </a:p>
        </p:txBody>
      </p:sp>
      <p:sp>
        <p:nvSpPr>
          <p:cNvPr id="24" name="Text 22"/>
          <p:cNvSpPr/>
          <p:nvPr/>
        </p:nvSpPr>
        <p:spPr>
          <a:xfrm>
            <a:off x="5803392" y="3803904"/>
            <a:ext cx="585216" cy="609600"/>
          </a:xfrm>
          <a:prstGeom prst="rect">
            <a:avLst/>
          </a:prstGeom>
          <a:noFill/>
          <a:ln/>
        </p:spPr>
        <p:txBody>
          <a:bodyPr wrap="square" rtlCol="0" anchor="ctr"/>
          <a:lstStyle/>
          <a:p>
            <a:pPr algn="ctr" defTabSz="1219170"/>
            <a:r>
              <a:rPr lang="en-US" sz="1200" dirty="0">
                <a:solidFill>
                  <a:srgbClr val="E8A020"/>
                </a:solidFill>
                <a:latin typeface="Calibri" pitchFamily="34" charset="0"/>
                <a:ea typeface="Calibri" pitchFamily="34" charset="-122"/>
                <a:cs typeface="Calibri" pitchFamily="34" charset="-120"/>
              </a:rPr>
              <a:t>+1</a:t>
            </a:r>
            <a:endParaRPr lang="en-US" sz="1200" dirty="0">
              <a:solidFill>
                <a:prstClr val="black"/>
              </a:solidFill>
              <a:latin typeface="Calibri" panose="020F0502020204030204"/>
            </a:endParaRPr>
          </a:p>
          <a:p>
            <a:pPr algn="ctr" defTabSz="1219170"/>
            <a:r>
              <a:rPr lang="en-US" sz="1200" dirty="0">
                <a:solidFill>
                  <a:srgbClr val="E8A020"/>
                </a:solidFill>
                <a:latin typeface="Calibri" pitchFamily="34" charset="0"/>
                <a:ea typeface="Calibri" pitchFamily="34" charset="-122"/>
                <a:cs typeface="Calibri" pitchFamily="34" charset="-120"/>
              </a:rPr>
              <a:t>server</a:t>
            </a:r>
            <a:endParaRPr lang="en-US" sz="1200" dirty="0">
              <a:solidFill>
                <a:prstClr val="black"/>
              </a:solidFill>
              <a:latin typeface="Calibri" panose="020F0502020204030204"/>
            </a:endParaRPr>
          </a:p>
        </p:txBody>
      </p:sp>
      <p:sp>
        <p:nvSpPr>
          <p:cNvPr id="25" name="Shape 23"/>
          <p:cNvSpPr/>
          <p:nvPr/>
        </p:nvSpPr>
        <p:spPr>
          <a:xfrm>
            <a:off x="6461760" y="1487424"/>
            <a:ext cx="5425440" cy="4754880"/>
          </a:xfrm>
          <a:prstGeom prst="rect">
            <a:avLst/>
          </a:prstGeom>
          <a:solidFill>
            <a:srgbClr val="1A7A4A">
              <a:alpha val="88000"/>
            </a:srgbClr>
          </a:solidFill>
          <a:ln/>
          <a:effectLst>
            <a:outerShdw blurRad="63500" dist="25400" dir="8100000" algn="bl" rotWithShape="0">
              <a:srgbClr val="000000">
                <a:alpha val="16000"/>
              </a:srgbClr>
            </a:outerShdw>
          </a:effectLst>
        </p:spPr>
      </p:sp>
      <p:sp>
        <p:nvSpPr>
          <p:cNvPr id="26" name="Shape 24"/>
          <p:cNvSpPr/>
          <p:nvPr/>
        </p:nvSpPr>
        <p:spPr>
          <a:xfrm>
            <a:off x="6461760" y="1487424"/>
            <a:ext cx="5425440" cy="560832"/>
          </a:xfrm>
          <a:prstGeom prst="rect">
            <a:avLst/>
          </a:prstGeom>
          <a:solidFill>
            <a:srgbClr val="1A7A4A"/>
          </a:solidFill>
          <a:ln/>
        </p:spPr>
      </p:sp>
      <p:sp>
        <p:nvSpPr>
          <p:cNvPr id="27" name="Text 25"/>
          <p:cNvSpPr/>
          <p:nvPr/>
        </p:nvSpPr>
        <p:spPr>
          <a:xfrm>
            <a:off x="6559296" y="1536192"/>
            <a:ext cx="5242560" cy="463296"/>
          </a:xfrm>
          <a:prstGeom prst="rect">
            <a:avLst/>
          </a:prstGeom>
          <a:noFill/>
          <a:ln/>
        </p:spPr>
        <p:txBody>
          <a:bodyPr wrap="square" lIns="0" tIns="0" rIns="0" bIns="0" rtlCol="0" anchor="ctr"/>
          <a:lstStyle/>
          <a:p>
            <a:pPr defTabSz="1219170"/>
            <a:r>
              <a:rPr lang="en-US" sz="1733" b="1" dirty="0">
                <a:solidFill>
                  <a:srgbClr val="FFFFFF"/>
                </a:solidFill>
                <a:latin typeface="Calibri" pitchFamily="34" charset="0"/>
                <a:ea typeface="Calibri" pitchFamily="34" charset="-122"/>
                <a:cs typeface="Calibri" pitchFamily="34" charset="-120"/>
              </a:rPr>
              <a:t>AFTER  —  s = 3</a:t>
            </a:r>
            <a:endParaRPr lang="en-US" sz="1733" dirty="0">
              <a:solidFill>
                <a:prstClr val="black"/>
              </a:solidFill>
              <a:latin typeface="Calibri" panose="020F0502020204030204"/>
            </a:endParaRPr>
          </a:p>
        </p:txBody>
      </p:sp>
      <p:sp>
        <p:nvSpPr>
          <p:cNvPr id="28" name="Text 26"/>
          <p:cNvSpPr/>
          <p:nvPr/>
        </p:nvSpPr>
        <p:spPr>
          <a:xfrm>
            <a:off x="6644640" y="2218944"/>
            <a:ext cx="1463040" cy="463296"/>
          </a:xfrm>
          <a:prstGeom prst="rect">
            <a:avLst/>
          </a:prstGeom>
          <a:noFill/>
          <a:ln/>
        </p:spPr>
        <p:txBody>
          <a:bodyPr wrap="square" rtlCol="0" anchor="ctr"/>
          <a:lstStyle/>
          <a:p>
            <a:pPr defTabSz="1219170"/>
            <a:r>
              <a:rPr lang="en-US" sz="1600" dirty="0">
                <a:solidFill>
                  <a:srgbClr val="AADDCC"/>
                </a:solidFill>
                <a:latin typeface="Calibri" pitchFamily="34" charset="0"/>
                <a:ea typeface="Calibri" pitchFamily="34" charset="-122"/>
                <a:cs typeface="Calibri" pitchFamily="34" charset="-120"/>
              </a:rPr>
              <a:t>ρ:</a:t>
            </a:r>
            <a:endParaRPr lang="en-US" sz="1600" dirty="0">
              <a:solidFill>
                <a:prstClr val="black"/>
              </a:solidFill>
              <a:latin typeface="Calibri" panose="020F0502020204030204"/>
            </a:endParaRPr>
          </a:p>
        </p:txBody>
      </p:sp>
      <p:sp>
        <p:nvSpPr>
          <p:cNvPr id="29" name="Text 27"/>
          <p:cNvSpPr/>
          <p:nvPr/>
        </p:nvSpPr>
        <p:spPr>
          <a:xfrm>
            <a:off x="8193024" y="2218944"/>
            <a:ext cx="3413760" cy="463296"/>
          </a:xfrm>
          <a:prstGeom prst="rect">
            <a:avLst/>
          </a:prstGeom>
          <a:noFill/>
          <a:ln/>
        </p:spPr>
        <p:txBody>
          <a:bodyPr wrap="square" rtlCol="0" anchor="ctr"/>
          <a:lstStyle/>
          <a:p>
            <a:pPr defTabSz="1219170"/>
            <a:r>
              <a:rPr lang="en-US" sz="1733" b="1" dirty="0">
                <a:solidFill>
                  <a:srgbClr val="1A7A4A"/>
                </a:solidFill>
                <a:latin typeface="Calibri" pitchFamily="34" charset="0"/>
                <a:ea typeface="Calibri" pitchFamily="34" charset="-122"/>
                <a:cs typeface="Calibri" pitchFamily="34" charset="-120"/>
              </a:rPr>
              <a:t>62.6% ✓</a:t>
            </a:r>
            <a:endParaRPr lang="en-US" sz="1733" dirty="0">
              <a:solidFill>
                <a:prstClr val="black"/>
              </a:solidFill>
              <a:latin typeface="Calibri" panose="020F0502020204030204"/>
            </a:endParaRPr>
          </a:p>
        </p:txBody>
      </p:sp>
      <p:sp>
        <p:nvSpPr>
          <p:cNvPr id="30" name="Text 28"/>
          <p:cNvSpPr/>
          <p:nvPr/>
        </p:nvSpPr>
        <p:spPr>
          <a:xfrm>
            <a:off x="6644640" y="2828544"/>
            <a:ext cx="1463040" cy="463296"/>
          </a:xfrm>
          <a:prstGeom prst="rect">
            <a:avLst/>
          </a:prstGeom>
          <a:noFill/>
          <a:ln/>
        </p:spPr>
        <p:txBody>
          <a:bodyPr wrap="square" rtlCol="0" anchor="ctr"/>
          <a:lstStyle/>
          <a:p>
            <a:pPr defTabSz="1219170"/>
            <a:r>
              <a:rPr lang="en-US" sz="1600" dirty="0">
                <a:solidFill>
                  <a:srgbClr val="AADDCC"/>
                </a:solidFill>
                <a:latin typeface="Calibri" pitchFamily="34" charset="0"/>
                <a:ea typeface="Calibri" pitchFamily="34" charset="-122"/>
                <a:cs typeface="Calibri" pitchFamily="34" charset="-120"/>
              </a:rPr>
              <a:t>Erlang C:</a:t>
            </a:r>
            <a:endParaRPr lang="en-US" sz="1600" dirty="0">
              <a:solidFill>
                <a:prstClr val="black"/>
              </a:solidFill>
              <a:latin typeface="Calibri" panose="020F0502020204030204"/>
            </a:endParaRPr>
          </a:p>
        </p:txBody>
      </p:sp>
      <p:sp>
        <p:nvSpPr>
          <p:cNvPr id="31" name="Text 29"/>
          <p:cNvSpPr/>
          <p:nvPr/>
        </p:nvSpPr>
        <p:spPr>
          <a:xfrm>
            <a:off x="8193024" y="2828544"/>
            <a:ext cx="3413760" cy="463296"/>
          </a:xfrm>
          <a:prstGeom prst="rect">
            <a:avLst/>
          </a:prstGeom>
          <a:noFill/>
          <a:ln/>
        </p:spPr>
        <p:txBody>
          <a:bodyPr wrap="square" rtlCol="0" anchor="ctr"/>
          <a:lstStyle/>
          <a:p>
            <a:pPr defTabSz="1219170"/>
            <a:r>
              <a:rPr lang="en-US" sz="1733" b="1" dirty="0">
                <a:solidFill>
                  <a:srgbClr val="1A7A4A"/>
                </a:solidFill>
                <a:latin typeface="Calibri" pitchFamily="34" charset="0"/>
                <a:ea typeface="Calibri" pitchFamily="34" charset="-122"/>
                <a:cs typeface="Calibri" pitchFamily="34" charset="-120"/>
              </a:rPr>
              <a:t>0.389 ✓</a:t>
            </a:r>
            <a:endParaRPr lang="en-US" sz="1733" dirty="0">
              <a:solidFill>
                <a:prstClr val="black"/>
              </a:solidFill>
              <a:latin typeface="Calibri" panose="020F0502020204030204"/>
            </a:endParaRPr>
          </a:p>
        </p:txBody>
      </p:sp>
      <p:sp>
        <p:nvSpPr>
          <p:cNvPr id="32" name="Text 30"/>
          <p:cNvSpPr/>
          <p:nvPr/>
        </p:nvSpPr>
        <p:spPr>
          <a:xfrm>
            <a:off x="6644640" y="3438144"/>
            <a:ext cx="1463040" cy="463296"/>
          </a:xfrm>
          <a:prstGeom prst="rect">
            <a:avLst/>
          </a:prstGeom>
          <a:noFill/>
          <a:ln/>
        </p:spPr>
        <p:txBody>
          <a:bodyPr wrap="square" rtlCol="0" anchor="ctr"/>
          <a:lstStyle/>
          <a:p>
            <a:pPr defTabSz="1219170"/>
            <a:r>
              <a:rPr lang="en-US" sz="1600" dirty="0">
                <a:solidFill>
                  <a:srgbClr val="AADDCC"/>
                </a:solidFill>
                <a:latin typeface="Calibri" pitchFamily="34" charset="0"/>
                <a:ea typeface="Calibri" pitchFamily="34" charset="-122"/>
                <a:cs typeface="Calibri" pitchFamily="34" charset="-120"/>
              </a:rPr>
              <a:t>Wq:</a:t>
            </a:r>
            <a:endParaRPr lang="en-US" sz="1600" dirty="0">
              <a:solidFill>
                <a:prstClr val="black"/>
              </a:solidFill>
              <a:latin typeface="Calibri" panose="020F0502020204030204"/>
            </a:endParaRPr>
          </a:p>
        </p:txBody>
      </p:sp>
      <p:sp>
        <p:nvSpPr>
          <p:cNvPr id="33" name="Text 31"/>
          <p:cNvSpPr/>
          <p:nvPr/>
        </p:nvSpPr>
        <p:spPr>
          <a:xfrm>
            <a:off x="8193024" y="3438144"/>
            <a:ext cx="3413760" cy="463296"/>
          </a:xfrm>
          <a:prstGeom prst="rect">
            <a:avLst/>
          </a:prstGeom>
          <a:noFill/>
          <a:ln/>
        </p:spPr>
        <p:txBody>
          <a:bodyPr wrap="square" rtlCol="0" anchor="ctr"/>
          <a:lstStyle/>
          <a:p>
            <a:pPr defTabSz="1219170"/>
            <a:r>
              <a:rPr lang="en-US" sz="1733" b="1" dirty="0">
                <a:solidFill>
                  <a:srgbClr val="1A7A4A"/>
                </a:solidFill>
                <a:latin typeface="Calibri" pitchFamily="34" charset="0"/>
                <a:ea typeface="Calibri" pitchFamily="34" charset="-122"/>
                <a:cs typeface="Calibri" pitchFamily="34" charset="-120"/>
              </a:rPr>
              <a:t>0.36 min ✓</a:t>
            </a:r>
            <a:endParaRPr lang="en-US" sz="1733" dirty="0">
              <a:solidFill>
                <a:prstClr val="black"/>
              </a:solidFill>
              <a:latin typeface="Calibri" panose="020F0502020204030204"/>
            </a:endParaRPr>
          </a:p>
        </p:txBody>
      </p:sp>
      <p:sp>
        <p:nvSpPr>
          <p:cNvPr id="34" name="Text 32"/>
          <p:cNvSpPr/>
          <p:nvPr/>
        </p:nvSpPr>
        <p:spPr>
          <a:xfrm>
            <a:off x="6644640" y="4047744"/>
            <a:ext cx="1463040" cy="463296"/>
          </a:xfrm>
          <a:prstGeom prst="rect">
            <a:avLst/>
          </a:prstGeom>
          <a:noFill/>
          <a:ln/>
        </p:spPr>
        <p:txBody>
          <a:bodyPr wrap="square" rtlCol="0" anchor="ctr"/>
          <a:lstStyle/>
          <a:p>
            <a:pPr defTabSz="1219170"/>
            <a:r>
              <a:rPr lang="en-US" sz="1600" dirty="0">
                <a:solidFill>
                  <a:srgbClr val="AADDCC"/>
                </a:solidFill>
                <a:latin typeface="Calibri" pitchFamily="34" charset="0"/>
                <a:ea typeface="Calibri" pitchFamily="34" charset="-122"/>
                <a:cs typeface="Calibri" pitchFamily="34" charset="-120"/>
              </a:rPr>
              <a:t>W:</a:t>
            </a:r>
            <a:endParaRPr lang="en-US" sz="1600" dirty="0">
              <a:solidFill>
                <a:prstClr val="black"/>
              </a:solidFill>
              <a:latin typeface="Calibri" panose="020F0502020204030204"/>
            </a:endParaRPr>
          </a:p>
        </p:txBody>
      </p:sp>
      <p:sp>
        <p:nvSpPr>
          <p:cNvPr id="35" name="Text 33"/>
          <p:cNvSpPr/>
          <p:nvPr/>
        </p:nvSpPr>
        <p:spPr>
          <a:xfrm>
            <a:off x="8193024" y="4047744"/>
            <a:ext cx="3413760" cy="463296"/>
          </a:xfrm>
          <a:prstGeom prst="rect">
            <a:avLst/>
          </a:prstGeom>
          <a:noFill/>
          <a:ln/>
        </p:spPr>
        <p:txBody>
          <a:bodyPr wrap="square" rtlCol="0" anchor="ctr"/>
          <a:lstStyle/>
          <a:p>
            <a:pPr defTabSz="1219170"/>
            <a:r>
              <a:rPr lang="en-US" sz="1733" b="1" dirty="0">
                <a:solidFill>
                  <a:srgbClr val="1A7A4A"/>
                </a:solidFill>
                <a:latin typeface="Calibri" pitchFamily="34" charset="0"/>
                <a:ea typeface="Calibri" pitchFamily="34" charset="-122"/>
                <a:cs typeface="Calibri" pitchFamily="34" charset="-120"/>
              </a:rPr>
              <a:t>1.39 min ✓</a:t>
            </a:r>
            <a:endParaRPr lang="en-US" sz="1733" dirty="0">
              <a:solidFill>
                <a:prstClr val="black"/>
              </a:solidFill>
              <a:latin typeface="Calibri" panose="020F0502020204030204"/>
            </a:endParaRPr>
          </a:p>
        </p:txBody>
      </p:sp>
      <p:sp>
        <p:nvSpPr>
          <p:cNvPr id="36" name="Text 34"/>
          <p:cNvSpPr/>
          <p:nvPr/>
        </p:nvSpPr>
        <p:spPr>
          <a:xfrm>
            <a:off x="6644640" y="4657344"/>
            <a:ext cx="1463040" cy="463296"/>
          </a:xfrm>
          <a:prstGeom prst="rect">
            <a:avLst/>
          </a:prstGeom>
          <a:noFill/>
          <a:ln/>
        </p:spPr>
        <p:txBody>
          <a:bodyPr wrap="square" rtlCol="0" anchor="ctr"/>
          <a:lstStyle/>
          <a:p>
            <a:pPr defTabSz="1219170"/>
            <a:r>
              <a:rPr lang="en-US" sz="1600" dirty="0">
                <a:solidFill>
                  <a:srgbClr val="AADDCC"/>
                </a:solidFill>
                <a:latin typeface="Calibri" pitchFamily="34" charset="0"/>
                <a:ea typeface="Calibri" pitchFamily="34" charset="-122"/>
                <a:cs typeface="Calibri" pitchFamily="34" charset="-120"/>
              </a:rPr>
              <a:t>Lq:</a:t>
            </a:r>
            <a:endParaRPr lang="en-US" sz="1600" dirty="0">
              <a:solidFill>
                <a:prstClr val="black"/>
              </a:solidFill>
              <a:latin typeface="Calibri" panose="020F0502020204030204"/>
            </a:endParaRPr>
          </a:p>
        </p:txBody>
      </p:sp>
      <p:sp>
        <p:nvSpPr>
          <p:cNvPr id="37" name="Text 35"/>
          <p:cNvSpPr/>
          <p:nvPr/>
        </p:nvSpPr>
        <p:spPr>
          <a:xfrm>
            <a:off x="8193024" y="4657344"/>
            <a:ext cx="3413760" cy="463296"/>
          </a:xfrm>
          <a:prstGeom prst="rect">
            <a:avLst/>
          </a:prstGeom>
          <a:noFill/>
          <a:ln/>
        </p:spPr>
        <p:txBody>
          <a:bodyPr wrap="square" rtlCol="0" anchor="ctr"/>
          <a:lstStyle/>
          <a:p>
            <a:pPr defTabSz="1219170"/>
            <a:r>
              <a:rPr lang="en-US" sz="1733" b="1" dirty="0">
                <a:solidFill>
                  <a:srgbClr val="E8A020"/>
                </a:solidFill>
                <a:latin typeface="Calibri" pitchFamily="34" charset="0"/>
                <a:ea typeface="Calibri" pitchFamily="34" charset="-122"/>
                <a:cs typeface="Calibri" pitchFamily="34" charset="-120"/>
              </a:rPr>
              <a:t>0.65 ~</a:t>
            </a:r>
            <a:endParaRPr lang="en-US" sz="1733" dirty="0">
              <a:solidFill>
                <a:prstClr val="black"/>
              </a:solidFill>
              <a:latin typeface="Calibri" panose="020F0502020204030204"/>
            </a:endParaRPr>
          </a:p>
        </p:txBody>
      </p:sp>
      <p:sp>
        <p:nvSpPr>
          <p:cNvPr id="38" name="Text 36"/>
          <p:cNvSpPr/>
          <p:nvPr/>
        </p:nvSpPr>
        <p:spPr>
          <a:xfrm>
            <a:off x="6644640" y="5266944"/>
            <a:ext cx="1463040" cy="463296"/>
          </a:xfrm>
          <a:prstGeom prst="rect">
            <a:avLst/>
          </a:prstGeom>
          <a:noFill/>
          <a:ln/>
        </p:spPr>
        <p:txBody>
          <a:bodyPr wrap="square" rtlCol="0" anchor="ctr"/>
          <a:lstStyle/>
          <a:p>
            <a:pPr defTabSz="1219170"/>
            <a:r>
              <a:rPr lang="en-US" sz="1600" dirty="0">
                <a:solidFill>
                  <a:srgbClr val="AADDCC"/>
                </a:solidFill>
                <a:latin typeface="Calibri" pitchFamily="34" charset="0"/>
                <a:ea typeface="Calibri" pitchFamily="34" charset="-122"/>
                <a:cs typeface="Calibri" pitchFamily="34" charset="-120"/>
              </a:rPr>
              <a:t>95th pct:</a:t>
            </a:r>
            <a:endParaRPr lang="en-US" sz="1600" dirty="0">
              <a:solidFill>
                <a:prstClr val="black"/>
              </a:solidFill>
              <a:latin typeface="Calibri" panose="020F0502020204030204"/>
            </a:endParaRPr>
          </a:p>
        </p:txBody>
      </p:sp>
      <p:sp>
        <p:nvSpPr>
          <p:cNvPr id="39" name="Text 37"/>
          <p:cNvSpPr/>
          <p:nvPr/>
        </p:nvSpPr>
        <p:spPr>
          <a:xfrm>
            <a:off x="8193024" y="5266944"/>
            <a:ext cx="3413760" cy="463296"/>
          </a:xfrm>
          <a:prstGeom prst="rect">
            <a:avLst/>
          </a:prstGeom>
          <a:noFill/>
          <a:ln/>
        </p:spPr>
        <p:txBody>
          <a:bodyPr wrap="square" rtlCol="0" anchor="ctr"/>
          <a:lstStyle/>
          <a:p>
            <a:pPr defTabSz="1219170"/>
            <a:r>
              <a:rPr lang="en-US" sz="1733" b="1" dirty="0">
                <a:solidFill>
                  <a:srgbClr val="1A7A4A"/>
                </a:solidFill>
                <a:latin typeface="Calibri" pitchFamily="34" charset="0"/>
                <a:ea typeface="Calibri" pitchFamily="34" charset="-122"/>
                <a:cs typeface="Calibri" pitchFamily="34" charset="-120"/>
              </a:rPr>
              <a:t>1.9 min ✓</a:t>
            </a:r>
            <a:endParaRPr lang="en-US" sz="1733" dirty="0">
              <a:solidFill>
                <a:prstClr val="black"/>
              </a:solidFill>
              <a:latin typeface="Calibri" panose="020F0502020204030204"/>
            </a:endParaRPr>
          </a:p>
        </p:txBody>
      </p:sp>
      <p:sp>
        <p:nvSpPr>
          <p:cNvPr id="40" name="Shape 38"/>
          <p:cNvSpPr/>
          <p:nvPr/>
        </p:nvSpPr>
        <p:spPr>
          <a:xfrm>
            <a:off x="365760" y="6364224"/>
            <a:ext cx="11521440" cy="341376"/>
          </a:xfrm>
          <a:prstGeom prst="rect">
            <a:avLst/>
          </a:prstGeom>
          <a:solidFill>
            <a:srgbClr val="065A82"/>
          </a:solidFill>
          <a:ln/>
        </p:spPr>
      </p:sp>
      <p:sp>
        <p:nvSpPr>
          <p:cNvPr id="41" name="Text 39"/>
          <p:cNvSpPr/>
          <p:nvPr/>
        </p:nvSpPr>
        <p:spPr>
          <a:xfrm>
            <a:off x="512064" y="6388608"/>
            <a:ext cx="11241024" cy="292608"/>
          </a:xfrm>
          <a:prstGeom prst="rect">
            <a:avLst/>
          </a:prstGeom>
          <a:noFill/>
          <a:ln/>
        </p:spPr>
        <p:txBody>
          <a:bodyPr wrap="square" rtlCol="0" anchor="ctr"/>
          <a:lstStyle/>
          <a:p>
            <a:pPr defTabSz="1219170"/>
            <a:r>
              <a:rPr lang="en-US" sz="1267" dirty="0">
                <a:solidFill>
                  <a:srgbClr val="FFFFFF"/>
                </a:solidFill>
                <a:latin typeface="Calibri" pitchFamily="34" charset="0"/>
                <a:ea typeface="Calibri" pitchFamily="34" charset="-122"/>
                <a:cs typeface="Calibri" pitchFamily="34" charset="-120"/>
              </a:rPr>
              <a:t>Wq reduced by 95.4% (7.80 → 0.36 min).  Erlang C reduced 57.3% (0.910 → 0.389).  Utilisation reduced from 94.0% to 62.6%.  Full SLA compliance restored.</a:t>
            </a:r>
            <a:endParaRPr lang="en-US" sz="1267" dirty="0">
              <a:solidFill>
                <a:prstClr val="black"/>
              </a:solidFill>
              <a:latin typeface="Calibri" panose="020F0502020204030204"/>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0F6FB"/>
        </a:solidFill>
        <a:effectLst/>
      </p:bgPr>
    </p:bg>
    <p:spTree>
      <p:nvGrpSpPr>
        <p:cNvPr id="1" name=""/>
        <p:cNvGrpSpPr/>
        <p:nvPr/>
      </p:nvGrpSpPr>
      <p:grpSpPr>
        <a:xfrm>
          <a:off x="0" y="0"/>
          <a:ext cx="0" cy="0"/>
          <a:chOff x="0" y="0"/>
          <a:chExt cx="0" cy="0"/>
        </a:xfrm>
      </p:grpSpPr>
      <p:sp>
        <p:nvSpPr>
          <p:cNvPr id="2" name="Shape 0"/>
          <p:cNvSpPr/>
          <p:nvPr/>
        </p:nvSpPr>
        <p:spPr>
          <a:xfrm>
            <a:off x="0" y="0"/>
            <a:ext cx="12192000" cy="1316736"/>
          </a:xfrm>
          <a:prstGeom prst="rect">
            <a:avLst/>
          </a:prstGeom>
          <a:solidFill>
            <a:srgbClr val="065A82"/>
          </a:solidFill>
          <a:ln/>
        </p:spPr>
      </p:sp>
      <p:sp>
        <p:nvSpPr>
          <p:cNvPr id="3" name="Text 1"/>
          <p:cNvSpPr/>
          <p:nvPr/>
        </p:nvSpPr>
        <p:spPr>
          <a:xfrm>
            <a:off x="512064" y="97536"/>
            <a:ext cx="11167872" cy="755904"/>
          </a:xfrm>
          <a:prstGeom prst="rect">
            <a:avLst/>
          </a:prstGeom>
          <a:noFill/>
          <a:ln/>
        </p:spPr>
        <p:txBody>
          <a:bodyPr wrap="square" lIns="0" tIns="0" rIns="0" bIns="0" rtlCol="0" anchor="ctr"/>
          <a:lstStyle/>
          <a:p>
            <a:pPr defTabSz="1219170"/>
            <a:r>
              <a:rPr lang="en-US" sz="3200" b="1" dirty="0">
                <a:solidFill>
                  <a:srgbClr val="FFFFFF"/>
                </a:solidFill>
                <a:latin typeface="Calibri" pitchFamily="34" charset="0"/>
                <a:ea typeface="Calibri" pitchFamily="34" charset="-122"/>
                <a:cs typeface="Calibri" pitchFamily="34" charset="-120"/>
              </a:rPr>
              <a:t>Erlang C Sensitivity Curve: All Three Server Configurations</a:t>
            </a:r>
            <a:endParaRPr lang="en-US" sz="3200" dirty="0">
              <a:solidFill>
                <a:prstClr val="black"/>
              </a:solidFill>
              <a:latin typeface="Calibri" panose="020F0502020204030204"/>
            </a:endParaRPr>
          </a:p>
        </p:txBody>
      </p:sp>
      <p:sp>
        <p:nvSpPr>
          <p:cNvPr id="4" name="Text 2"/>
          <p:cNvSpPr/>
          <p:nvPr/>
        </p:nvSpPr>
        <p:spPr>
          <a:xfrm>
            <a:off x="512064" y="877824"/>
            <a:ext cx="11167872" cy="365760"/>
          </a:xfrm>
          <a:prstGeom prst="rect">
            <a:avLst/>
          </a:prstGeom>
          <a:noFill/>
          <a:ln/>
        </p:spPr>
        <p:txBody>
          <a:bodyPr wrap="square" lIns="0" tIns="0" rIns="0" bIns="0" rtlCol="0" anchor="ctr"/>
          <a:lstStyle/>
          <a:p>
            <a:pPr defTabSz="1219170"/>
            <a:r>
              <a:rPr lang="en-US" sz="1600" dirty="0">
                <a:solidFill>
                  <a:srgbClr val="0EB1D2"/>
                </a:solidFill>
                <a:latin typeface="Calibri" pitchFamily="34" charset="0"/>
                <a:ea typeface="Calibri" pitchFamily="34" charset="-122"/>
                <a:cs typeface="Calibri" pitchFamily="34" charset="-120"/>
              </a:rPr>
              <a:t>Wq vs λ_peak across s ∈ {2, 3, 4} — tipping points marked</a:t>
            </a:r>
            <a:endParaRPr lang="en-US" sz="1600" dirty="0">
              <a:solidFill>
                <a:prstClr val="black"/>
              </a:solidFill>
              <a:latin typeface="Calibri" panose="020F0502020204030204"/>
            </a:endParaRPr>
          </a:p>
        </p:txBody>
      </p:sp>
      <p:sp>
        <p:nvSpPr>
          <p:cNvPr id="5" name="Shape 3"/>
          <p:cNvSpPr/>
          <p:nvPr/>
        </p:nvSpPr>
        <p:spPr>
          <a:xfrm>
            <a:off x="0" y="6498336"/>
            <a:ext cx="12192000" cy="359664"/>
          </a:xfrm>
          <a:prstGeom prst="rect">
            <a:avLst/>
          </a:prstGeom>
          <a:solidFill>
            <a:srgbClr val="21295C"/>
          </a:solidFill>
          <a:ln/>
        </p:spPr>
      </p:sp>
      <p:sp>
        <p:nvSpPr>
          <p:cNvPr id="6" name="Text 4"/>
          <p:cNvSpPr/>
          <p:nvPr/>
        </p:nvSpPr>
        <p:spPr>
          <a:xfrm>
            <a:off x="365760" y="6498336"/>
            <a:ext cx="11460480" cy="359664"/>
          </a:xfrm>
          <a:prstGeom prst="rect">
            <a:avLst/>
          </a:prstGeom>
          <a:noFill/>
          <a:ln/>
        </p:spPr>
        <p:txBody>
          <a:bodyPr wrap="square" rtlCol="0" anchor="ctr"/>
          <a:lstStyle/>
          <a:p>
            <a:pPr defTabSz="1219170"/>
            <a:r>
              <a:rPr lang="en-US" sz="1133" dirty="0">
                <a:solidFill>
                  <a:srgbClr val="6B8394"/>
                </a:solidFill>
                <a:latin typeface="Calibri" pitchFamily="34" charset="0"/>
                <a:ea typeface="Calibri" pitchFamily="34" charset="-122"/>
                <a:cs typeface="Calibri" pitchFamily="34" charset="-120"/>
              </a:rPr>
              <a:t>Saina P. Kipkosgei  |  Sensei Institute of Technology  |  PhD Candidate, Catholic University of Eastern Africa</a:t>
            </a:r>
            <a:endParaRPr lang="en-US" sz="1133" dirty="0">
              <a:solidFill>
                <a:prstClr val="black"/>
              </a:solidFill>
              <a:latin typeface="Calibri" panose="020F0502020204030204"/>
            </a:endParaRPr>
          </a:p>
        </p:txBody>
      </p:sp>
      <p:graphicFrame>
        <p:nvGraphicFramePr>
          <p:cNvPr id="7" name="Chart 0"/>
          <p:cNvGraphicFramePr/>
          <p:nvPr/>
        </p:nvGraphicFramePr>
        <p:xfrm>
          <a:off x="365760" y="1438656"/>
          <a:ext cx="11460480" cy="481584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5"/>
          <p:cNvSpPr/>
          <p:nvPr/>
        </p:nvSpPr>
        <p:spPr>
          <a:xfrm>
            <a:off x="365760" y="6364224"/>
            <a:ext cx="11460480" cy="341376"/>
          </a:xfrm>
          <a:prstGeom prst="rect">
            <a:avLst/>
          </a:prstGeom>
          <a:noFill/>
          <a:ln/>
        </p:spPr>
        <p:txBody>
          <a:bodyPr wrap="square" rtlCol="0" anchor="ctr"/>
          <a:lstStyle/>
          <a:p>
            <a:pPr algn="ctr" defTabSz="1219170"/>
            <a:r>
              <a:rPr lang="en-US" sz="1333" i="1" dirty="0">
                <a:solidFill>
                  <a:srgbClr val="6B8394"/>
                </a:solidFill>
                <a:latin typeface="Calibri" pitchFamily="34" charset="0"/>
                <a:ea typeface="Calibri" pitchFamily="34" charset="-122"/>
                <a:cs typeface="Calibri" pitchFamily="34" charset="-120"/>
              </a:rPr>
              <a:t>Tipping points verified:  s=2 at λ=106  |  s=3 at λ=164  |  s=4 at λ=222  |  All independently confirmed in R 4.3.1</a:t>
            </a:r>
            <a:endParaRPr lang="en-US" sz="1333" dirty="0">
              <a:solidFill>
                <a:prstClr val="black"/>
              </a:solidFill>
              <a:latin typeface="Calibri" panose="020F0502020204030204"/>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0F6FB"/>
        </a:solidFill>
        <a:effectLst/>
      </p:bgPr>
    </p:bg>
    <p:spTree>
      <p:nvGrpSpPr>
        <p:cNvPr id="1" name=""/>
        <p:cNvGrpSpPr/>
        <p:nvPr/>
      </p:nvGrpSpPr>
      <p:grpSpPr>
        <a:xfrm>
          <a:off x="0" y="0"/>
          <a:ext cx="0" cy="0"/>
          <a:chOff x="0" y="0"/>
          <a:chExt cx="0" cy="0"/>
        </a:xfrm>
      </p:grpSpPr>
      <p:sp>
        <p:nvSpPr>
          <p:cNvPr id="2" name="Shape 0"/>
          <p:cNvSpPr/>
          <p:nvPr/>
        </p:nvSpPr>
        <p:spPr>
          <a:xfrm>
            <a:off x="0" y="0"/>
            <a:ext cx="12192000" cy="1316736"/>
          </a:xfrm>
          <a:prstGeom prst="rect">
            <a:avLst/>
          </a:prstGeom>
          <a:solidFill>
            <a:srgbClr val="065A82"/>
          </a:solidFill>
          <a:ln/>
        </p:spPr>
      </p:sp>
      <p:sp>
        <p:nvSpPr>
          <p:cNvPr id="3" name="Text 1"/>
          <p:cNvSpPr/>
          <p:nvPr/>
        </p:nvSpPr>
        <p:spPr>
          <a:xfrm>
            <a:off x="512064" y="97536"/>
            <a:ext cx="11167872" cy="755904"/>
          </a:xfrm>
          <a:prstGeom prst="rect">
            <a:avLst/>
          </a:prstGeom>
          <a:noFill/>
          <a:ln/>
        </p:spPr>
        <p:txBody>
          <a:bodyPr wrap="square" lIns="0" tIns="0" rIns="0" bIns="0" rtlCol="0" anchor="ctr"/>
          <a:lstStyle/>
          <a:p>
            <a:pPr defTabSz="1219170"/>
            <a:r>
              <a:rPr lang="en-US" sz="3200" b="1" dirty="0">
                <a:solidFill>
                  <a:srgbClr val="FFFFFF"/>
                </a:solidFill>
                <a:latin typeface="Calibri" pitchFamily="34" charset="0"/>
                <a:ea typeface="Calibri" pitchFamily="34" charset="-122"/>
                <a:cs typeface="Calibri" pitchFamily="34" charset="-120"/>
              </a:rPr>
              <a:t>What 91% Queuing Probability Means in Practice</a:t>
            </a:r>
            <a:endParaRPr lang="en-US" sz="3200" dirty="0">
              <a:solidFill>
                <a:prstClr val="black"/>
              </a:solidFill>
              <a:latin typeface="Calibri" panose="020F0502020204030204"/>
            </a:endParaRPr>
          </a:p>
        </p:txBody>
      </p:sp>
      <p:sp>
        <p:nvSpPr>
          <p:cNvPr id="4" name="Text 2"/>
          <p:cNvSpPr/>
          <p:nvPr/>
        </p:nvSpPr>
        <p:spPr>
          <a:xfrm>
            <a:off x="512064" y="877824"/>
            <a:ext cx="11167872" cy="365760"/>
          </a:xfrm>
          <a:prstGeom prst="rect">
            <a:avLst/>
          </a:prstGeom>
          <a:noFill/>
          <a:ln/>
        </p:spPr>
        <p:txBody>
          <a:bodyPr wrap="square" lIns="0" tIns="0" rIns="0" bIns="0" rtlCol="0" anchor="ctr"/>
          <a:lstStyle/>
          <a:p>
            <a:pPr defTabSz="1219170"/>
            <a:r>
              <a:rPr lang="en-US" sz="1600" dirty="0">
                <a:solidFill>
                  <a:srgbClr val="0EB1D2"/>
                </a:solidFill>
                <a:latin typeface="Calibri" pitchFamily="34" charset="0"/>
                <a:ea typeface="Calibri" pitchFamily="34" charset="-122"/>
                <a:cs typeface="Calibri" pitchFamily="34" charset="-120"/>
              </a:rPr>
              <a:t>Erlang C = 0.910 at s = 2, λ_peak = 109 req/hr</a:t>
            </a:r>
            <a:endParaRPr lang="en-US" sz="1600" dirty="0">
              <a:solidFill>
                <a:prstClr val="black"/>
              </a:solidFill>
              <a:latin typeface="Calibri" panose="020F0502020204030204"/>
            </a:endParaRPr>
          </a:p>
        </p:txBody>
      </p:sp>
      <p:sp>
        <p:nvSpPr>
          <p:cNvPr id="5" name="Shape 3"/>
          <p:cNvSpPr/>
          <p:nvPr/>
        </p:nvSpPr>
        <p:spPr>
          <a:xfrm>
            <a:off x="0" y="6498336"/>
            <a:ext cx="12192000" cy="359664"/>
          </a:xfrm>
          <a:prstGeom prst="rect">
            <a:avLst/>
          </a:prstGeom>
          <a:solidFill>
            <a:srgbClr val="21295C"/>
          </a:solidFill>
          <a:ln/>
        </p:spPr>
      </p:sp>
      <p:sp>
        <p:nvSpPr>
          <p:cNvPr id="6" name="Text 4"/>
          <p:cNvSpPr/>
          <p:nvPr/>
        </p:nvSpPr>
        <p:spPr>
          <a:xfrm>
            <a:off x="365760" y="6498336"/>
            <a:ext cx="11460480" cy="359664"/>
          </a:xfrm>
          <a:prstGeom prst="rect">
            <a:avLst/>
          </a:prstGeom>
          <a:noFill/>
          <a:ln/>
        </p:spPr>
        <p:txBody>
          <a:bodyPr wrap="square" rtlCol="0" anchor="ctr"/>
          <a:lstStyle/>
          <a:p>
            <a:pPr defTabSz="1219170"/>
            <a:r>
              <a:rPr lang="en-US" sz="1133" dirty="0">
                <a:solidFill>
                  <a:srgbClr val="6B8394"/>
                </a:solidFill>
                <a:latin typeface="Calibri" pitchFamily="34" charset="0"/>
                <a:ea typeface="Calibri" pitchFamily="34" charset="-122"/>
                <a:cs typeface="Calibri" pitchFamily="34" charset="-120"/>
              </a:rPr>
              <a:t>Saina P. Kipkosgei  |  Sensei Institute of Technology  |  PhD Candidate, Catholic University of Eastern Africa</a:t>
            </a:r>
            <a:endParaRPr lang="en-US" sz="1133" dirty="0">
              <a:solidFill>
                <a:prstClr val="black"/>
              </a:solidFill>
              <a:latin typeface="Calibri" panose="020F0502020204030204"/>
            </a:endParaRPr>
          </a:p>
        </p:txBody>
      </p:sp>
      <p:sp>
        <p:nvSpPr>
          <p:cNvPr id="7" name="Shape 5"/>
          <p:cNvSpPr/>
          <p:nvPr/>
        </p:nvSpPr>
        <p:spPr>
          <a:xfrm>
            <a:off x="4267200" y="1584960"/>
            <a:ext cx="3657600" cy="3657600"/>
          </a:xfrm>
          <a:prstGeom prst="ellipse">
            <a:avLst/>
          </a:prstGeom>
          <a:solidFill>
            <a:srgbClr val="D6E8F2"/>
          </a:solidFill>
          <a:ln/>
          <a:effectLst>
            <a:outerShdw blurRad="63500" dist="25400" dir="8100000" algn="bl" rotWithShape="0">
              <a:srgbClr val="000000">
                <a:alpha val="16000"/>
              </a:srgbClr>
            </a:outerShdw>
          </a:effectLst>
        </p:spPr>
      </p:sp>
      <p:sp>
        <p:nvSpPr>
          <p:cNvPr id="8" name="Shape 6"/>
          <p:cNvSpPr/>
          <p:nvPr/>
        </p:nvSpPr>
        <p:spPr>
          <a:xfrm>
            <a:off x="4389120" y="1706880"/>
            <a:ext cx="3413760" cy="3413760"/>
          </a:xfrm>
          <a:prstGeom prst="ellipse">
            <a:avLst/>
          </a:prstGeom>
          <a:solidFill>
            <a:srgbClr val="C0392B">
              <a:alpha val="80000"/>
            </a:srgbClr>
          </a:solidFill>
          <a:ln/>
        </p:spPr>
      </p:sp>
      <p:sp>
        <p:nvSpPr>
          <p:cNvPr id="9" name="Text 7"/>
          <p:cNvSpPr/>
          <p:nvPr/>
        </p:nvSpPr>
        <p:spPr>
          <a:xfrm>
            <a:off x="4267200" y="2560320"/>
            <a:ext cx="3657600" cy="1219200"/>
          </a:xfrm>
          <a:prstGeom prst="rect">
            <a:avLst/>
          </a:prstGeom>
          <a:noFill/>
          <a:ln/>
        </p:spPr>
        <p:txBody>
          <a:bodyPr wrap="square" lIns="0" tIns="0" rIns="0" bIns="0" rtlCol="0" anchor="ctr"/>
          <a:lstStyle/>
          <a:p>
            <a:pPr algn="ctr" defTabSz="1219170"/>
            <a:r>
              <a:rPr lang="en-US" sz="6933" b="1" dirty="0">
                <a:solidFill>
                  <a:srgbClr val="FFFFFF"/>
                </a:solidFill>
                <a:latin typeface="Calibri" pitchFamily="34" charset="0"/>
                <a:ea typeface="Calibri" pitchFamily="34" charset="-122"/>
                <a:cs typeface="Calibri" pitchFamily="34" charset="-120"/>
              </a:rPr>
              <a:t>91%</a:t>
            </a:r>
            <a:endParaRPr lang="en-US" sz="6933" dirty="0">
              <a:solidFill>
                <a:prstClr val="black"/>
              </a:solidFill>
              <a:latin typeface="Calibri" panose="020F0502020204030204"/>
            </a:endParaRPr>
          </a:p>
        </p:txBody>
      </p:sp>
      <p:sp>
        <p:nvSpPr>
          <p:cNvPr id="10" name="Text 8"/>
          <p:cNvSpPr/>
          <p:nvPr/>
        </p:nvSpPr>
        <p:spPr>
          <a:xfrm>
            <a:off x="4267200" y="3779520"/>
            <a:ext cx="3657600" cy="853440"/>
          </a:xfrm>
          <a:prstGeom prst="rect">
            <a:avLst/>
          </a:prstGeom>
          <a:noFill/>
          <a:ln/>
        </p:spPr>
        <p:txBody>
          <a:bodyPr wrap="square" lIns="0" tIns="0" rIns="0" bIns="0" rtlCol="0" anchor="ctr"/>
          <a:lstStyle/>
          <a:p>
            <a:pPr algn="ctr" defTabSz="1219170"/>
            <a:r>
              <a:rPr lang="en-US" sz="1600" dirty="0">
                <a:solidFill>
                  <a:srgbClr val="FFFFFF"/>
                </a:solidFill>
                <a:latin typeface="Calibri" pitchFamily="34" charset="0"/>
                <a:ea typeface="Calibri" pitchFamily="34" charset="-122"/>
                <a:cs typeface="Calibri" pitchFamily="34" charset="-120"/>
              </a:rPr>
              <a:t>of peak-hour</a:t>
            </a:r>
            <a:endParaRPr lang="en-US" sz="1600" dirty="0">
              <a:solidFill>
                <a:prstClr val="black"/>
              </a:solidFill>
              <a:latin typeface="Calibri" panose="020F0502020204030204"/>
            </a:endParaRPr>
          </a:p>
          <a:p>
            <a:pPr algn="ctr" defTabSz="1219170"/>
            <a:r>
              <a:rPr lang="en-US" sz="1600" dirty="0">
                <a:solidFill>
                  <a:srgbClr val="FFFFFF"/>
                </a:solidFill>
                <a:latin typeface="Calibri" pitchFamily="34" charset="0"/>
                <a:ea typeface="Calibri" pitchFamily="34" charset="-122"/>
                <a:cs typeface="Calibri" pitchFamily="34" charset="-120"/>
              </a:rPr>
              <a:t>requests must wait</a:t>
            </a:r>
            <a:endParaRPr lang="en-US" sz="1600" dirty="0">
              <a:solidFill>
                <a:prstClr val="black"/>
              </a:solidFill>
              <a:latin typeface="Calibri" panose="020F0502020204030204"/>
            </a:endParaRPr>
          </a:p>
        </p:txBody>
      </p:sp>
      <p:sp>
        <p:nvSpPr>
          <p:cNvPr id="11" name="Shape 9"/>
          <p:cNvSpPr/>
          <p:nvPr/>
        </p:nvSpPr>
        <p:spPr>
          <a:xfrm>
            <a:off x="365760" y="1645920"/>
            <a:ext cx="3535680" cy="1341120"/>
          </a:xfrm>
          <a:prstGeom prst="rect">
            <a:avLst/>
          </a:prstGeom>
          <a:solidFill>
            <a:srgbClr val="FFFFFF"/>
          </a:solidFill>
          <a:ln/>
          <a:effectLst>
            <a:outerShdw blurRad="63500" dist="25400" dir="8100000" algn="bl" rotWithShape="0">
              <a:srgbClr val="000000">
                <a:alpha val="16000"/>
              </a:srgbClr>
            </a:outerShdw>
          </a:effectLst>
        </p:spPr>
      </p:sp>
      <p:sp>
        <p:nvSpPr>
          <p:cNvPr id="12" name="Shape 10"/>
          <p:cNvSpPr/>
          <p:nvPr/>
        </p:nvSpPr>
        <p:spPr>
          <a:xfrm>
            <a:off x="365760" y="1645920"/>
            <a:ext cx="85344" cy="1341120"/>
          </a:xfrm>
          <a:prstGeom prst="rect">
            <a:avLst/>
          </a:prstGeom>
          <a:solidFill>
            <a:srgbClr val="C0392B"/>
          </a:solidFill>
          <a:ln/>
        </p:spPr>
      </p:sp>
      <p:sp>
        <p:nvSpPr>
          <p:cNvPr id="13" name="Text 11"/>
          <p:cNvSpPr/>
          <p:nvPr/>
        </p:nvSpPr>
        <p:spPr>
          <a:xfrm>
            <a:off x="548640" y="1706880"/>
            <a:ext cx="3194304" cy="365760"/>
          </a:xfrm>
          <a:prstGeom prst="rect">
            <a:avLst/>
          </a:prstGeom>
          <a:noFill/>
          <a:ln/>
        </p:spPr>
        <p:txBody>
          <a:bodyPr wrap="square" lIns="0" tIns="0" rIns="0" bIns="0" rtlCol="0" anchor="ctr"/>
          <a:lstStyle/>
          <a:p>
            <a:pPr defTabSz="1219170"/>
            <a:r>
              <a:rPr lang="en-US" sz="1467" dirty="0">
                <a:solidFill>
                  <a:srgbClr val="6B8394"/>
                </a:solidFill>
                <a:latin typeface="Calibri" pitchFamily="34" charset="0"/>
                <a:ea typeface="Calibri" pitchFamily="34" charset="-122"/>
                <a:cs typeface="Calibri" pitchFamily="34" charset="-120"/>
              </a:rPr>
              <a:t>SLA target</a:t>
            </a:r>
            <a:endParaRPr lang="en-US" sz="1467" dirty="0">
              <a:solidFill>
                <a:prstClr val="black"/>
              </a:solidFill>
              <a:latin typeface="Calibri" panose="020F0502020204030204"/>
            </a:endParaRPr>
          </a:p>
        </p:txBody>
      </p:sp>
      <p:sp>
        <p:nvSpPr>
          <p:cNvPr id="14" name="Text 12"/>
          <p:cNvSpPr/>
          <p:nvPr/>
        </p:nvSpPr>
        <p:spPr>
          <a:xfrm>
            <a:off x="548640" y="2097024"/>
            <a:ext cx="3194304" cy="414528"/>
          </a:xfrm>
          <a:prstGeom prst="rect">
            <a:avLst/>
          </a:prstGeom>
          <a:noFill/>
          <a:ln/>
        </p:spPr>
        <p:txBody>
          <a:bodyPr wrap="square" lIns="0" tIns="0" rIns="0" bIns="0" rtlCol="0" anchor="ctr"/>
          <a:lstStyle/>
          <a:p>
            <a:pPr defTabSz="1219170"/>
            <a:r>
              <a:rPr lang="en-US" sz="1867" b="1" dirty="0">
                <a:solidFill>
                  <a:srgbClr val="1A7A4A"/>
                </a:solidFill>
                <a:latin typeface="Calibri" pitchFamily="34" charset="0"/>
                <a:ea typeface="Calibri" pitchFamily="34" charset="-122"/>
                <a:cs typeface="Calibri" pitchFamily="34" charset="-120"/>
              </a:rPr>
              <a:t>P(wait) &lt; 0.20</a:t>
            </a:r>
            <a:endParaRPr lang="en-US" sz="1867" dirty="0">
              <a:solidFill>
                <a:prstClr val="black"/>
              </a:solidFill>
              <a:latin typeface="Calibri" panose="020F0502020204030204"/>
            </a:endParaRPr>
          </a:p>
        </p:txBody>
      </p:sp>
      <p:sp>
        <p:nvSpPr>
          <p:cNvPr id="15" name="Text 13"/>
          <p:cNvSpPr/>
          <p:nvPr/>
        </p:nvSpPr>
        <p:spPr>
          <a:xfrm>
            <a:off x="548640" y="2511552"/>
            <a:ext cx="3194304" cy="341376"/>
          </a:xfrm>
          <a:prstGeom prst="rect">
            <a:avLst/>
          </a:prstGeom>
          <a:noFill/>
          <a:ln/>
        </p:spPr>
        <p:txBody>
          <a:bodyPr wrap="square" lIns="0" tIns="0" rIns="0" bIns="0" rtlCol="0" anchor="ctr"/>
          <a:lstStyle/>
          <a:p>
            <a:pPr defTabSz="1219170"/>
            <a:r>
              <a:rPr lang="en-US" sz="1333" dirty="0">
                <a:solidFill>
                  <a:srgbClr val="6B8394"/>
                </a:solidFill>
                <a:latin typeface="Calibri" pitchFamily="34" charset="0"/>
                <a:ea typeface="Calibri" pitchFamily="34" charset="-122"/>
                <a:cs typeface="Calibri" pitchFamily="34" charset="-120"/>
              </a:rPr>
              <a:t>i.e. max 20% should wait</a:t>
            </a:r>
            <a:endParaRPr lang="en-US" sz="1333" dirty="0">
              <a:solidFill>
                <a:prstClr val="black"/>
              </a:solidFill>
              <a:latin typeface="Calibri" panose="020F0502020204030204"/>
            </a:endParaRPr>
          </a:p>
        </p:txBody>
      </p:sp>
      <p:sp>
        <p:nvSpPr>
          <p:cNvPr id="16" name="Shape 14"/>
          <p:cNvSpPr/>
          <p:nvPr/>
        </p:nvSpPr>
        <p:spPr>
          <a:xfrm>
            <a:off x="365760" y="3230880"/>
            <a:ext cx="3535680" cy="1341120"/>
          </a:xfrm>
          <a:prstGeom prst="rect">
            <a:avLst/>
          </a:prstGeom>
          <a:solidFill>
            <a:srgbClr val="FFFFFF"/>
          </a:solidFill>
          <a:ln/>
          <a:effectLst>
            <a:outerShdw blurRad="63500" dist="25400" dir="8100000" algn="bl" rotWithShape="0">
              <a:srgbClr val="000000">
                <a:alpha val="16000"/>
              </a:srgbClr>
            </a:outerShdw>
          </a:effectLst>
        </p:spPr>
      </p:sp>
      <p:sp>
        <p:nvSpPr>
          <p:cNvPr id="17" name="Shape 15"/>
          <p:cNvSpPr/>
          <p:nvPr/>
        </p:nvSpPr>
        <p:spPr>
          <a:xfrm>
            <a:off x="365760" y="3230880"/>
            <a:ext cx="85344" cy="1341120"/>
          </a:xfrm>
          <a:prstGeom prst="rect">
            <a:avLst/>
          </a:prstGeom>
          <a:solidFill>
            <a:srgbClr val="C0392B"/>
          </a:solidFill>
          <a:ln/>
        </p:spPr>
      </p:sp>
      <p:sp>
        <p:nvSpPr>
          <p:cNvPr id="18" name="Text 16"/>
          <p:cNvSpPr/>
          <p:nvPr/>
        </p:nvSpPr>
        <p:spPr>
          <a:xfrm>
            <a:off x="548640" y="3291840"/>
            <a:ext cx="3194304" cy="365760"/>
          </a:xfrm>
          <a:prstGeom prst="rect">
            <a:avLst/>
          </a:prstGeom>
          <a:noFill/>
          <a:ln/>
        </p:spPr>
        <p:txBody>
          <a:bodyPr wrap="square" lIns="0" tIns="0" rIns="0" bIns="0" rtlCol="0" anchor="ctr"/>
          <a:lstStyle/>
          <a:p>
            <a:pPr defTabSz="1219170"/>
            <a:r>
              <a:rPr lang="en-US" sz="1467" dirty="0">
                <a:solidFill>
                  <a:srgbClr val="6B8394"/>
                </a:solidFill>
                <a:latin typeface="Calibri" pitchFamily="34" charset="0"/>
                <a:ea typeface="Calibri" pitchFamily="34" charset="-122"/>
                <a:cs typeface="Calibri" pitchFamily="34" charset="-120"/>
              </a:rPr>
              <a:t>Current system</a:t>
            </a:r>
            <a:endParaRPr lang="en-US" sz="1467" dirty="0">
              <a:solidFill>
                <a:prstClr val="black"/>
              </a:solidFill>
              <a:latin typeface="Calibri" panose="020F0502020204030204"/>
            </a:endParaRPr>
          </a:p>
        </p:txBody>
      </p:sp>
      <p:sp>
        <p:nvSpPr>
          <p:cNvPr id="19" name="Text 17"/>
          <p:cNvSpPr/>
          <p:nvPr/>
        </p:nvSpPr>
        <p:spPr>
          <a:xfrm>
            <a:off x="548640" y="3681984"/>
            <a:ext cx="3194304" cy="414528"/>
          </a:xfrm>
          <a:prstGeom prst="rect">
            <a:avLst/>
          </a:prstGeom>
          <a:noFill/>
          <a:ln/>
        </p:spPr>
        <p:txBody>
          <a:bodyPr wrap="square" lIns="0" tIns="0" rIns="0" bIns="0" rtlCol="0" anchor="ctr"/>
          <a:lstStyle/>
          <a:p>
            <a:pPr defTabSz="1219170"/>
            <a:r>
              <a:rPr lang="en-US" sz="1867" b="1" dirty="0">
                <a:solidFill>
                  <a:srgbClr val="C0392B"/>
                </a:solidFill>
                <a:latin typeface="Calibri" pitchFamily="34" charset="0"/>
                <a:ea typeface="Calibri" pitchFamily="34" charset="-122"/>
                <a:cs typeface="Calibri" pitchFamily="34" charset="-120"/>
              </a:rPr>
              <a:t>P(wait) = 0.910</a:t>
            </a:r>
            <a:endParaRPr lang="en-US" sz="1867" dirty="0">
              <a:solidFill>
                <a:prstClr val="black"/>
              </a:solidFill>
              <a:latin typeface="Calibri" panose="020F0502020204030204"/>
            </a:endParaRPr>
          </a:p>
        </p:txBody>
      </p:sp>
      <p:sp>
        <p:nvSpPr>
          <p:cNvPr id="20" name="Text 18"/>
          <p:cNvSpPr/>
          <p:nvPr/>
        </p:nvSpPr>
        <p:spPr>
          <a:xfrm>
            <a:off x="548640" y="4096512"/>
            <a:ext cx="3194304" cy="341376"/>
          </a:xfrm>
          <a:prstGeom prst="rect">
            <a:avLst/>
          </a:prstGeom>
          <a:noFill/>
          <a:ln/>
        </p:spPr>
        <p:txBody>
          <a:bodyPr wrap="square" lIns="0" tIns="0" rIns="0" bIns="0" rtlCol="0" anchor="ctr"/>
          <a:lstStyle/>
          <a:p>
            <a:pPr defTabSz="1219170"/>
            <a:r>
              <a:rPr lang="en-US" sz="1333" dirty="0">
                <a:solidFill>
                  <a:srgbClr val="6B8394"/>
                </a:solidFill>
                <a:latin typeface="Calibri" pitchFamily="34" charset="0"/>
                <a:ea typeface="Calibri" pitchFamily="34" charset="-122"/>
                <a:cs typeface="Calibri" pitchFamily="34" charset="-120"/>
              </a:rPr>
              <a:t>4.55× the SLA target</a:t>
            </a:r>
            <a:endParaRPr lang="en-US" sz="1333" dirty="0">
              <a:solidFill>
                <a:prstClr val="black"/>
              </a:solidFill>
              <a:latin typeface="Calibri" panose="020F0502020204030204"/>
            </a:endParaRPr>
          </a:p>
        </p:txBody>
      </p:sp>
      <p:sp>
        <p:nvSpPr>
          <p:cNvPr id="21" name="Shape 19"/>
          <p:cNvSpPr/>
          <p:nvPr/>
        </p:nvSpPr>
        <p:spPr>
          <a:xfrm>
            <a:off x="8229600" y="1645920"/>
            <a:ext cx="3596640" cy="2926080"/>
          </a:xfrm>
          <a:prstGeom prst="rect">
            <a:avLst/>
          </a:prstGeom>
          <a:solidFill>
            <a:srgbClr val="065A82"/>
          </a:solidFill>
          <a:ln/>
          <a:effectLst>
            <a:outerShdw blurRad="63500" dist="25400" dir="8100000" algn="bl" rotWithShape="0">
              <a:srgbClr val="000000">
                <a:alpha val="16000"/>
              </a:srgbClr>
            </a:outerShdw>
          </a:effectLst>
        </p:spPr>
      </p:sp>
      <p:sp>
        <p:nvSpPr>
          <p:cNvPr id="22" name="Text 20"/>
          <p:cNvSpPr/>
          <p:nvPr/>
        </p:nvSpPr>
        <p:spPr>
          <a:xfrm>
            <a:off x="8327136" y="1731264"/>
            <a:ext cx="3401568" cy="365760"/>
          </a:xfrm>
          <a:prstGeom prst="rect">
            <a:avLst/>
          </a:prstGeom>
          <a:noFill/>
          <a:ln/>
        </p:spPr>
        <p:txBody>
          <a:bodyPr wrap="square" lIns="0" tIns="0" rIns="0" bIns="0" rtlCol="0" anchor="ctr"/>
          <a:lstStyle/>
          <a:p>
            <a:pPr defTabSz="1219170"/>
            <a:r>
              <a:rPr lang="en-US" sz="1600" b="1" dirty="0">
                <a:solidFill>
                  <a:srgbClr val="E8A020"/>
                </a:solidFill>
                <a:latin typeface="Calibri" pitchFamily="34" charset="0"/>
                <a:ea typeface="Calibri" pitchFamily="34" charset="-122"/>
                <a:cs typeface="Calibri" pitchFamily="34" charset="-120"/>
              </a:rPr>
              <a:t>Practical Impact</a:t>
            </a:r>
            <a:endParaRPr lang="en-US" sz="1600" dirty="0">
              <a:solidFill>
                <a:prstClr val="black"/>
              </a:solidFill>
              <a:latin typeface="Calibri" panose="020F0502020204030204"/>
            </a:endParaRPr>
          </a:p>
        </p:txBody>
      </p:sp>
      <p:sp>
        <p:nvSpPr>
          <p:cNvPr id="23" name="Text 21"/>
          <p:cNvSpPr/>
          <p:nvPr/>
        </p:nvSpPr>
        <p:spPr>
          <a:xfrm>
            <a:off x="8327136" y="2194560"/>
            <a:ext cx="3401568" cy="487680"/>
          </a:xfrm>
          <a:prstGeom prst="rect">
            <a:avLst/>
          </a:prstGeom>
          <a:noFill/>
          <a:ln/>
        </p:spPr>
        <p:txBody>
          <a:bodyPr wrap="square" rtlCol="0" anchor="ctr"/>
          <a:lstStyle/>
          <a:p>
            <a:pPr marL="457189" indent="-457189" defTabSz="1219170">
              <a:buSzPct val="100000"/>
              <a:buFontTx/>
              <a:buChar char="•"/>
            </a:pPr>
            <a:r>
              <a:rPr lang="en-US" sz="1333" dirty="0">
                <a:solidFill>
                  <a:srgbClr val="FFFFFF"/>
                </a:solidFill>
                <a:latin typeface="Calibri" pitchFamily="34" charset="0"/>
                <a:ea typeface="Calibri" pitchFamily="34" charset="-122"/>
                <a:cs typeface="Calibri" pitchFamily="34" charset="-120"/>
              </a:rPr>
              <a:t>Employers wait avg 7.80 min for urgent hire verification</a:t>
            </a:r>
            <a:endParaRPr lang="en-US" sz="1333" dirty="0">
              <a:solidFill>
                <a:prstClr val="black"/>
              </a:solidFill>
              <a:latin typeface="Calibri" panose="020F0502020204030204"/>
            </a:endParaRPr>
          </a:p>
        </p:txBody>
      </p:sp>
      <p:sp>
        <p:nvSpPr>
          <p:cNvPr id="24" name="Text 22"/>
          <p:cNvSpPr/>
          <p:nvPr/>
        </p:nvSpPr>
        <p:spPr>
          <a:xfrm>
            <a:off x="8327136" y="2731008"/>
            <a:ext cx="3401568" cy="487680"/>
          </a:xfrm>
          <a:prstGeom prst="rect">
            <a:avLst/>
          </a:prstGeom>
          <a:noFill/>
          <a:ln/>
        </p:spPr>
        <p:txBody>
          <a:bodyPr wrap="square" rtlCol="0" anchor="ctr"/>
          <a:lstStyle/>
          <a:p>
            <a:pPr marL="457189" indent="-457189" defTabSz="1219170">
              <a:buSzPct val="100000"/>
              <a:buFontTx/>
              <a:buChar char="•"/>
            </a:pPr>
            <a:r>
              <a:rPr lang="en-US" sz="1333" dirty="0">
                <a:solidFill>
                  <a:srgbClr val="FFFFFF"/>
                </a:solidFill>
                <a:latin typeface="Calibri" pitchFamily="34" charset="0"/>
                <a:ea typeface="Calibri" pitchFamily="34" charset="-122"/>
                <a:cs typeface="Calibri" pitchFamily="34" charset="-120"/>
              </a:rPr>
              <a:t>Worst 5% of cases wait 24.9 min — nearly half an hour</a:t>
            </a:r>
            <a:endParaRPr lang="en-US" sz="1333" dirty="0">
              <a:solidFill>
                <a:prstClr val="black"/>
              </a:solidFill>
              <a:latin typeface="Calibri" panose="020F0502020204030204"/>
            </a:endParaRPr>
          </a:p>
        </p:txBody>
      </p:sp>
      <p:sp>
        <p:nvSpPr>
          <p:cNvPr id="25" name="Text 23"/>
          <p:cNvSpPr/>
          <p:nvPr/>
        </p:nvSpPr>
        <p:spPr>
          <a:xfrm>
            <a:off x="8327136" y="3267456"/>
            <a:ext cx="3401568" cy="487680"/>
          </a:xfrm>
          <a:prstGeom prst="rect">
            <a:avLst/>
          </a:prstGeom>
          <a:noFill/>
          <a:ln/>
        </p:spPr>
        <p:txBody>
          <a:bodyPr wrap="square" rtlCol="0" anchor="ctr"/>
          <a:lstStyle/>
          <a:p>
            <a:pPr marL="457189" indent="-457189" defTabSz="1219170">
              <a:buSzPct val="100000"/>
              <a:buFontTx/>
              <a:buChar char="•"/>
            </a:pPr>
            <a:r>
              <a:rPr lang="en-US" sz="1333" dirty="0">
                <a:solidFill>
                  <a:srgbClr val="FFFFFF"/>
                </a:solidFill>
                <a:latin typeface="Calibri" pitchFamily="34" charset="0"/>
                <a:ea typeface="Calibri" pitchFamily="34" charset="-122"/>
                <a:cs typeface="Calibri" pitchFamily="34" charset="-120"/>
              </a:rPr>
              <a:t>Cross-border admission processing severely delayed</a:t>
            </a:r>
            <a:endParaRPr lang="en-US" sz="1333" dirty="0">
              <a:solidFill>
                <a:prstClr val="black"/>
              </a:solidFill>
              <a:latin typeface="Calibri" panose="020F0502020204030204"/>
            </a:endParaRPr>
          </a:p>
        </p:txBody>
      </p:sp>
      <p:sp>
        <p:nvSpPr>
          <p:cNvPr id="26" name="Text 24"/>
          <p:cNvSpPr/>
          <p:nvPr/>
        </p:nvSpPr>
        <p:spPr>
          <a:xfrm>
            <a:off x="8327136" y="3803904"/>
            <a:ext cx="3401568" cy="487680"/>
          </a:xfrm>
          <a:prstGeom prst="rect">
            <a:avLst/>
          </a:prstGeom>
          <a:noFill/>
          <a:ln/>
        </p:spPr>
        <p:txBody>
          <a:bodyPr wrap="square" rtlCol="0" anchor="ctr"/>
          <a:lstStyle/>
          <a:p>
            <a:pPr marL="457189" indent="-457189" defTabSz="1219170">
              <a:buSzPct val="100000"/>
              <a:buFontTx/>
              <a:buChar char="•"/>
            </a:pPr>
            <a:r>
              <a:rPr lang="en-US" sz="1333" dirty="0">
                <a:solidFill>
                  <a:srgbClr val="FFFFFF"/>
                </a:solidFill>
                <a:latin typeface="Calibri" pitchFamily="34" charset="0"/>
                <a:ea typeface="Calibri" pitchFamily="34" charset="-122"/>
                <a:cs typeface="Calibri" pitchFamily="34" charset="-120"/>
              </a:rPr>
              <a:t>Active SLA breach every peak hour, every day</a:t>
            </a:r>
            <a:endParaRPr lang="en-US" sz="1333" dirty="0">
              <a:solidFill>
                <a:prstClr val="black"/>
              </a:solidFill>
              <a:latin typeface="Calibri" panose="020F0502020204030204"/>
            </a:endParaRPr>
          </a:p>
        </p:txBody>
      </p:sp>
      <p:sp>
        <p:nvSpPr>
          <p:cNvPr id="27" name="Shape 25"/>
          <p:cNvSpPr/>
          <p:nvPr/>
        </p:nvSpPr>
        <p:spPr>
          <a:xfrm>
            <a:off x="365760" y="5754624"/>
            <a:ext cx="11460480" cy="463296"/>
          </a:xfrm>
          <a:prstGeom prst="rect">
            <a:avLst/>
          </a:prstGeom>
          <a:solidFill>
            <a:srgbClr val="C0392B">
              <a:alpha val="82000"/>
            </a:srgbClr>
          </a:solidFill>
          <a:ln/>
        </p:spPr>
      </p:sp>
      <p:sp>
        <p:nvSpPr>
          <p:cNvPr id="28" name="Text 26"/>
          <p:cNvSpPr/>
          <p:nvPr/>
        </p:nvSpPr>
        <p:spPr>
          <a:xfrm>
            <a:off x="512064" y="5779008"/>
            <a:ext cx="11167872" cy="414528"/>
          </a:xfrm>
          <a:prstGeom prst="rect">
            <a:avLst/>
          </a:prstGeom>
          <a:noFill/>
          <a:ln/>
        </p:spPr>
        <p:txBody>
          <a:bodyPr wrap="square" rtlCol="0" anchor="ctr"/>
          <a:lstStyle/>
          <a:p>
            <a:pPr defTabSz="1219170"/>
            <a:r>
              <a:rPr lang="en-US" sz="1400" b="1" i="1" dirty="0">
                <a:solidFill>
                  <a:srgbClr val="FFFFFF"/>
                </a:solidFill>
                <a:latin typeface="Calibri" pitchFamily="34" charset="0"/>
                <a:ea typeface="Calibri" pitchFamily="34" charset="-122"/>
                <a:cs typeface="Calibri" pitchFamily="34" charset="-120"/>
              </a:rPr>
              <a:t>The two-server tipping point (λ = 106) was surpassed in 2024. The system is not approaching a future crisis — it is currently inside one.</a:t>
            </a:r>
            <a:endParaRPr lang="en-US" sz="1400" dirty="0">
              <a:solidFill>
                <a:prstClr val="black"/>
              </a:solidFill>
              <a:latin typeface="Calibri" panose="020F0502020204030204"/>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0F6FB"/>
        </a:solidFill>
        <a:effectLst/>
      </p:bgPr>
    </p:bg>
    <p:spTree>
      <p:nvGrpSpPr>
        <p:cNvPr id="1" name=""/>
        <p:cNvGrpSpPr/>
        <p:nvPr/>
      </p:nvGrpSpPr>
      <p:grpSpPr>
        <a:xfrm>
          <a:off x="0" y="0"/>
          <a:ext cx="0" cy="0"/>
          <a:chOff x="0" y="0"/>
          <a:chExt cx="0" cy="0"/>
        </a:xfrm>
      </p:grpSpPr>
      <p:sp>
        <p:nvSpPr>
          <p:cNvPr id="2" name="Shape 0"/>
          <p:cNvSpPr/>
          <p:nvPr/>
        </p:nvSpPr>
        <p:spPr>
          <a:xfrm>
            <a:off x="0" y="0"/>
            <a:ext cx="12192000" cy="1316736"/>
          </a:xfrm>
          <a:prstGeom prst="rect">
            <a:avLst/>
          </a:prstGeom>
          <a:solidFill>
            <a:srgbClr val="065A82"/>
          </a:solidFill>
          <a:ln/>
        </p:spPr>
      </p:sp>
      <p:sp>
        <p:nvSpPr>
          <p:cNvPr id="3" name="Text 1"/>
          <p:cNvSpPr/>
          <p:nvPr/>
        </p:nvSpPr>
        <p:spPr>
          <a:xfrm>
            <a:off x="512064" y="97536"/>
            <a:ext cx="11167872" cy="755904"/>
          </a:xfrm>
          <a:prstGeom prst="rect">
            <a:avLst/>
          </a:prstGeom>
          <a:noFill/>
          <a:ln/>
        </p:spPr>
        <p:txBody>
          <a:bodyPr wrap="square" lIns="0" tIns="0" rIns="0" bIns="0" rtlCol="0" anchor="ctr"/>
          <a:lstStyle/>
          <a:p>
            <a:pPr defTabSz="1219170"/>
            <a:r>
              <a:rPr lang="en-US" sz="3200" b="1" dirty="0">
                <a:solidFill>
                  <a:srgbClr val="FFFFFF"/>
                </a:solidFill>
                <a:latin typeface="Calibri" pitchFamily="34" charset="0"/>
                <a:ea typeface="Calibri" pitchFamily="34" charset="-122"/>
                <a:cs typeface="Calibri" pitchFamily="34" charset="-120"/>
              </a:rPr>
              <a:t>Monte Carlo Projection Methodology</a:t>
            </a:r>
            <a:endParaRPr lang="en-US" sz="3200" dirty="0">
              <a:solidFill>
                <a:prstClr val="black"/>
              </a:solidFill>
              <a:latin typeface="Calibri" panose="020F0502020204030204"/>
            </a:endParaRPr>
          </a:p>
        </p:txBody>
      </p:sp>
      <p:sp>
        <p:nvSpPr>
          <p:cNvPr id="4" name="Text 2"/>
          <p:cNvSpPr/>
          <p:nvPr/>
        </p:nvSpPr>
        <p:spPr>
          <a:xfrm>
            <a:off x="512064" y="877824"/>
            <a:ext cx="11167872" cy="365760"/>
          </a:xfrm>
          <a:prstGeom prst="rect">
            <a:avLst/>
          </a:prstGeom>
          <a:noFill/>
          <a:ln/>
        </p:spPr>
        <p:txBody>
          <a:bodyPr wrap="square" lIns="0" tIns="0" rIns="0" bIns="0" rtlCol="0" anchor="ctr"/>
          <a:lstStyle/>
          <a:p>
            <a:pPr defTabSz="1219170"/>
            <a:r>
              <a:rPr lang="en-US" sz="1600" dirty="0">
                <a:solidFill>
                  <a:srgbClr val="0EB1D2"/>
                </a:solidFill>
                <a:latin typeface="Calibri" pitchFamily="34" charset="0"/>
                <a:ea typeface="Calibri" pitchFamily="34" charset="-122"/>
                <a:cs typeface="Calibri" pitchFamily="34" charset="-120"/>
              </a:rPr>
              <a:t>Stochastic demand × exact Erlang C analytics = verified capacity requirements</a:t>
            </a:r>
            <a:endParaRPr lang="en-US" sz="1600" dirty="0">
              <a:solidFill>
                <a:prstClr val="black"/>
              </a:solidFill>
              <a:latin typeface="Calibri" panose="020F0502020204030204"/>
            </a:endParaRPr>
          </a:p>
        </p:txBody>
      </p:sp>
      <p:sp>
        <p:nvSpPr>
          <p:cNvPr id="5" name="Shape 3"/>
          <p:cNvSpPr/>
          <p:nvPr/>
        </p:nvSpPr>
        <p:spPr>
          <a:xfrm>
            <a:off x="0" y="6498336"/>
            <a:ext cx="12192000" cy="359664"/>
          </a:xfrm>
          <a:prstGeom prst="rect">
            <a:avLst/>
          </a:prstGeom>
          <a:solidFill>
            <a:srgbClr val="21295C"/>
          </a:solidFill>
          <a:ln/>
        </p:spPr>
      </p:sp>
      <p:sp>
        <p:nvSpPr>
          <p:cNvPr id="6" name="Text 4"/>
          <p:cNvSpPr/>
          <p:nvPr/>
        </p:nvSpPr>
        <p:spPr>
          <a:xfrm>
            <a:off x="365760" y="6498336"/>
            <a:ext cx="11460480" cy="359664"/>
          </a:xfrm>
          <a:prstGeom prst="rect">
            <a:avLst/>
          </a:prstGeom>
          <a:noFill/>
          <a:ln/>
        </p:spPr>
        <p:txBody>
          <a:bodyPr wrap="square" rtlCol="0" anchor="ctr"/>
          <a:lstStyle/>
          <a:p>
            <a:pPr defTabSz="1219170"/>
            <a:r>
              <a:rPr lang="en-US" sz="1133" dirty="0">
                <a:solidFill>
                  <a:srgbClr val="6B8394"/>
                </a:solidFill>
                <a:latin typeface="Calibri" pitchFamily="34" charset="0"/>
                <a:ea typeface="Calibri" pitchFamily="34" charset="-122"/>
                <a:cs typeface="Calibri" pitchFamily="34" charset="-120"/>
              </a:rPr>
              <a:t>Saina P. Kipkosgei  |  Sensei Institute of Technology  |  PhD Candidate, Catholic University of Eastern Africa</a:t>
            </a:r>
            <a:endParaRPr lang="en-US" sz="1133" dirty="0">
              <a:solidFill>
                <a:prstClr val="black"/>
              </a:solidFill>
              <a:latin typeface="Calibri" panose="020F0502020204030204"/>
            </a:endParaRPr>
          </a:p>
        </p:txBody>
      </p:sp>
      <p:sp>
        <p:nvSpPr>
          <p:cNvPr id="7" name="Shape 5"/>
          <p:cNvSpPr/>
          <p:nvPr/>
        </p:nvSpPr>
        <p:spPr>
          <a:xfrm>
            <a:off x="365760" y="1487424"/>
            <a:ext cx="3657600" cy="2340864"/>
          </a:xfrm>
          <a:prstGeom prst="rect">
            <a:avLst/>
          </a:prstGeom>
          <a:solidFill>
            <a:srgbClr val="FFFFFF"/>
          </a:solidFill>
          <a:ln/>
          <a:effectLst>
            <a:outerShdw blurRad="63500" dist="25400" dir="8100000" algn="bl" rotWithShape="0">
              <a:srgbClr val="000000">
                <a:alpha val="16000"/>
              </a:srgbClr>
            </a:outerShdw>
          </a:effectLst>
        </p:spPr>
      </p:sp>
      <p:sp>
        <p:nvSpPr>
          <p:cNvPr id="8" name="Shape 6"/>
          <p:cNvSpPr/>
          <p:nvPr/>
        </p:nvSpPr>
        <p:spPr>
          <a:xfrm>
            <a:off x="365760" y="1487424"/>
            <a:ext cx="3657600" cy="512064"/>
          </a:xfrm>
          <a:prstGeom prst="rect">
            <a:avLst/>
          </a:prstGeom>
          <a:solidFill>
            <a:srgbClr val="1C7293"/>
          </a:solidFill>
          <a:ln/>
        </p:spPr>
      </p:sp>
      <p:sp>
        <p:nvSpPr>
          <p:cNvPr id="9" name="Text 7"/>
          <p:cNvSpPr/>
          <p:nvPr/>
        </p:nvSpPr>
        <p:spPr>
          <a:xfrm>
            <a:off x="487680" y="1536192"/>
            <a:ext cx="3413760" cy="414528"/>
          </a:xfrm>
          <a:prstGeom prst="rect">
            <a:avLst/>
          </a:prstGeom>
          <a:noFill/>
          <a:ln/>
        </p:spPr>
        <p:txBody>
          <a:bodyPr wrap="square" lIns="0" tIns="0" rIns="0" bIns="0" rtlCol="0" anchor="ctr"/>
          <a:lstStyle/>
          <a:p>
            <a:pPr defTabSz="1219170"/>
            <a:r>
              <a:rPr lang="en-US" sz="1533" b="1" dirty="0">
                <a:solidFill>
                  <a:srgbClr val="FFFFFF"/>
                </a:solidFill>
                <a:latin typeface="Calibri" pitchFamily="34" charset="0"/>
                <a:ea typeface="Calibri" pitchFamily="34" charset="-122"/>
                <a:cs typeface="Calibri" pitchFamily="34" charset="-120"/>
              </a:rPr>
              <a:t>Scenario A — Conservative</a:t>
            </a:r>
            <a:endParaRPr lang="en-US" sz="1533" dirty="0">
              <a:solidFill>
                <a:prstClr val="black"/>
              </a:solidFill>
              <a:latin typeface="Calibri" panose="020F0502020204030204"/>
            </a:endParaRPr>
          </a:p>
        </p:txBody>
      </p:sp>
      <p:sp>
        <p:nvSpPr>
          <p:cNvPr id="10" name="Text 8"/>
          <p:cNvSpPr/>
          <p:nvPr/>
        </p:nvSpPr>
        <p:spPr>
          <a:xfrm>
            <a:off x="487680" y="2097024"/>
            <a:ext cx="3413760" cy="1609344"/>
          </a:xfrm>
          <a:prstGeom prst="rect">
            <a:avLst/>
          </a:prstGeom>
          <a:noFill/>
          <a:ln/>
        </p:spPr>
        <p:txBody>
          <a:bodyPr wrap="square" lIns="0" tIns="0" rIns="0" bIns="0" rtlCol="0" anchor="ctr"/>
          <a:lstStyle/>
          <a:p>
            <a:pPr defTabSz="1219170"/>
            <a:r>
              <a:rPr lang="en-US" sz="1333" dirty="0">
                <a:solidFill>
                  <a:srgbClr val="3D5166"/>
                </a:solidFill>
                <a:latin typeface="Calibri" pitchFamily="34" charset="0"/>
                <a:ea typeface="Calibri" pitchFamily="34" charset="-122"/>
                <a:cs typeface="Calibri" pitchFamily="34" charset="-120"/>
              </a:rPr>
              <a:t>Growth decelerates from 28.1% (2024) to 12% by 2030. Reflects domestic market saturation. Drawn from Normal(declining mean, 5%).</a:t>
            </a:r>
            <a:endParaRPr lang="en-US" sz="1333" dirty="0">
              <a:solidFill>
                <a:prstClr val="black"/>
              </a:solidFill>
              <a:latin typeface="Calibri" panose="020F0502020204030204"/>
            </a:endParaRPr>
          </a:p>
        </p:txBody>
      </p:sp>
      <p:sp>
        <p:nvSpPr>
          <p:cNvPr id="11" name="Shape 9"/>
          <p:cNvSpPr/>
          <p:nvPr/>
        </p:nvSpPr>
        <p:spPr>
          <a:xfrm>
            <a:off x="4267200" y="1487424"/>
            <a:ext cx="3657600" cy="2340864"/>
          </a:xfrm>
          <a:prstGeom prst="rect">
            <a:avLst/>
          </a:prstGeom>
          <a:solidFill>
            <a:srgbClr val="FFFFFF"/>
          </a:solidFill>
          <a:ln/>
          <a:effectLst>
            <a:outerShdw blurRad="63500" dist="25400" dir="8100000" algn="bl" rotWithShape="0">
              <a:srgbClr val="000000">
                <a:alpha val="16000"/>
              </a:srgbClr>
            </a:outerShdw>
          </a:effectLst>
        </p:spPr>
      </p:sp>
      <p:sp>
        <p:nvSpPr>
          <p:cNvPr id="12" name="Shape 10"/>
          <p:cNvSpPr/>
          <p:nvPr/>
        </p:nvSpPr>
        <p:spPr>
          <a:xfrm>
            <a:off x="4267200" y="1487424"/>
            <a:ext cx="3657600" cy="512064"/>
          </a:xfrm>
          <a:prstGeom prst="rect">
            <a:avLst/>
          </a:prstGeom>
          <a:solidFill>
            <a:srgbClr val="065A82"/>
          </a:solidFill>
          <a:ln/>
        </p:spPr>
      </p:sp>
      <p:sp>
        <p:nvSpPr>
          <p:cNvPr id="13" name="Text 11"/>
          <p:cNvSpPr/>
          <p:nvPr/>
        </p:nvSpPr>
        <p:spPr>
          <a:xfrm>
            <a:off x="4389120" y="1536192"/>
            <a:ext cx="3413760" cy="414528"/>
          </a:xfrm>
          <a:prstGeom prst="rect">
            <a:avLst/>
          </a:prstGeom>
          <a:noFill/>
          <a:ln/>
        </p:spPr>
        <p:txBody>
          <a:bodyPr wrap="square" lIns="0" tIns="0" rIns="0" bIns="0" rtlCol="0" anchor="ctr"/>
          <a:lstStyle/>
          <a:p>
            <a:pPr defTabSz="1219170"/>
            <a:r>
              <a:rPr lang="en-US" sz="1533" b="1" dirty="0">
                <a:solidFill>
                  <a:srgbClr val="FFFFFF"/>
                </a:solidFill>
                <a:latin typeface="Calibri" pitchFamily="34" charset="0"/>
                <a:ea typeface="Calibri" pitchFamily="34" charset="-122"/>
                <a:cs typeface="Calibri" pitchFamily="34" charset="-120"/>
              </a:rPr>
              <a:t>Scenario B — Moderate</a:t>
            </a:r>
            <a:endParaRPr lang="en-US" sz="1533" dirty="0">
              <a:solidFill>
                <a:prstClr val="black"/>
              </a:solidFill>
              <a:latin typeface="Calibri" panose="020F0502020204030204"/>
            </a:endParaRPr>
          </a:p>
        </p:txBody>
      </p:sp>
      <p:sp>
        <p:nvSpPr>
          <p:cNvPr id="14" name="Text 12"/>
          <p:cNvSpPr/>
          <p:nvPr/>
        </p:nvSpPr>
        <p:spPr>
          <a:xfrm>
            <a:off x="4389120" y="2097024"/>
            <a:ext cx="3413760" cy="1609344"/>
          </a:xfrm>
          <a:prstGeom prst="rect">
            <a:avLst/>
          </a:prstGeom>
          <a:noFill/>
          <a:ln/>
        </p:spPr>
        <p:txBody>
          <a:bodyPr wrap="square" lIns="0" tIns="0" rIns="0" bIns="0" rtlCol="0" anchor="ctr"/>
          <a:lstStyle/>
          <a:p>
            <a:pPr defTabSz="1219170"/>
            <a:r>
              <a:rPr lang="en-US" sz="1333" dirty="0">
                <a:solidFill>
                  <a:srgbClr val="3D5166"/>
                </a:solidFill>
                <a:latin typeface="Calibri" pitchFamily="34" charset="0"/>
                <a:ea typeface="Calibri" pitchFamily="34" charset="-122"/>
                <a:cs typeface="Calibri" pitchFamily="34" charset="-120"/>
              </a:rPr>
              <a:t>Sustained ~25% growth through 2027, declining to 20% by 2030. Reflects EAC credential adoption and regional expansion.</a:t>
            </a:r>
            <a:endParaRPr lang="en-US" sz="1333" dirty="0">
              <a:solidFill>
                <a:prstClr val="black"/>
              </a:solidFill>
              <a:latin typeface="Calibri" panose="020F0502020204030204"/>
            </a:endParaRPr>
          </a:p>
        </p:txBody>
      </p:sp>
      <p:sp>
        <p:nvSpPr>
          <p:cNvPr id="15" name="Shape 13"/>
          <p:cNvSpPr/>
          <p:nvPr/>
        </p:nvSpPr>
        <p:spPr>
          <a:xfrm>
            <a:off x="8168640" y="1487424"/>
            <a:ext cx="3657600" cy="2340864"/>
          </a:xfrm>
          <a:prstGeom prst="rect">
            <a:avLst/>
          </a:prstGeom>
          <a:solidFill>
            <a:srgbClr val="FFFFFF"/>
          </a:solidFill>
          <a:ln/>
          <a:effectLst>
            <a:outerShdw blurRad="63500" dist="25400" dir="8100000" algn="bl" rotWithShape="0">
              <a:srgbClr val="000000">
                <a:alpha val="16000"/>
              </a:srgbClr>
            </a:outerShdw>
          </a:effectLst>
        </p:spPr>
      </p:sp>
      <p:sp>
        <p:nvSpPr>
          <p:cNvPr id="16" name="Shape 14"/>
          <p:cNvSpPr/>
          <p:nvPr/>
        </p:nvSpPr>
        <p:spPr>
          <a:xfrm>
            <a:off x="8168640" y="1487424"/>
            <a:ext cx="3657600" cy="512064"/>
          </a:xfrm>
          <a:prstGeom prst="rect">
            <a:avLst/>
          </a:prstGeom>
          <a:solidFill>
            <a:srgbClr val="E8A020"/>
          </a:solidFill>
          <a:ln/>
        </p:spPr>
      </p:sp>
      <p:sp>
        <p:nvSpPr>
          <p:cNvPr id="17" name="Text 15"/>
          <p:cNvSpPr/>
          <p:nvPr/>
        </p:nvSpPr>
        <p:spPr>
          <a:xfrm>
            <a:off x="8290560" y="1536192"/>
            <a:ext cx="3413760" cy="414528"/>
          </a:xfrm>
          <a:prstGeom prst="rect">
            <a:avLst/>
          </a:prstGeom>
          <a:noFill/>
          <a:ln/>
        </p:spPr>
        <p:txBody>
          <a:bodyPr wrap="square" lIns="0" tIns="0" rIns="0" bIns="0" rtlCol="0" anchor="ctr"/>
          <a:lstStyle/>
          <a:p>
            <a:pPr defTabSz="1219170"/>
            <a:r>
              <a:rPr lang="en-US" sz="1533" b="1" dirty="0">
                <a:solidFill>
                  <a:srgbClr val="21295C"/>
                </a:solidFill>
                <a:latin typeface="Calibri" pitchFamily="34" charset="0"/>
                <a:ea typeface="Calibri" pitchFamily="34" charset="-122"/>
                <a:cs typeface="Calibri" pitchFamily="34" charset="-120"/>
              </a:rPr>
              <a:t>Scenario C — High-Growth</a:t>
            </a:r>
            <a:endParaRPr lang="en-US" sz="1533" dirty="0">
              <a:solidFill>
                <a:prstClr val="black"/>
              </a:solidFill>
              <a:latin typeface="Calibri" panose="020F0502020204030204"/>
            </a:endParaRPr>
          </a:p>
        </p:txBody>
      </p:sp>
      <p:sp>
        <p:nvSpPr>
          <p:cNvPr id="18" name="Text 16"/>
          <p:cNvSpPr/>
          <p:nvPr/>
        </p:nvSpPr>
        <p:spPr>
          <a:xfrm>
            <a:off x="8290560" y="2097024"/>
            <a:ext cx="3413760" cy="1609344"/>
          </a:xfrm>
          <a:prstGeom prst="rect">
            <a:avLst/>
          </a:prstGeom>
          <a:noFill/>
          <a:ln/>
        </p:spPr>
        <p:txBody>
          <a:bodyPr wrap="square" lIns="0" tIns="0" rIns="0" bIns="0" rtlCol="0" anchor="ctr"/>
          <a:lstStyle/>
          <a:p>
            <a:pPr defTabSz="1219170"/>
            <a:r>
              <a:rPr lang="en-US" sz="1333" dirty="0">
                <a:solidFill>
                  <a:srgbClr val="3D5166"/>
                </a:solidFill>
                <a:latin typeface="Calibri" pitchFamily="34" charset="0"/>
                <a:ea typeface="Calibri" pitchFamily="34" charset="-122"/>
                <a:cs typeface="Calibri" pitchFamily="34" charset="-120"/>
              </a:rPr>
              <a:t>30%+ through 2030. Full African Union Digital Transformation Strategy implementation. Draws from Normal(30%, 5%).</a:t>
            </a:r>
            <a:endParaRPr lang="en-US" sz="1333" dirty="0">
              <a:solidFill>
                <a:prstClr val="black"/>
              </a:solidFill>
              <a:latin typeface="Calibri" panose="020F0502020204030204"/>
            </a:endParaRPr>
          </a:p>
        </p:txBody>
      </p:sp>
      <p:sp>
        <p:nvSpPr>
          <p:cNvPr id="19" name="Text 17"/>
          <p:cNvSpPr/>
          <p:nvPr/>
        </p:nvSpPr>
        <p:spPr>
          <a:xfrm>
            <a:off x="365760" y="4023360"/>
            <a:ext cx="11460480" cy="414528"/>
          </a:xfrm>
          <a:prstGeom prst="rect">
            <a:avLst/>
          </a:prstGeom>
          <a:noFill/>
          <a:ln/>
        </p:spPr>
        <p:txBody>
          <a:bodyPr wrap="square" rtlCol="0" anchor="ctr"/>
          <a:lstStyle/>
          <a:p>
            <a:pPr defTabSz="1219170"/>
            <a:r>
              <a:rPr lang="en-US" sz="1667" b="1" dirty="0">
                <a:solidFill>
                  <a:srgbClr val="065A82"/>
                </a:solidFill>
                <a:latin typeface="Calibri" pitchFamily="34" charset="0"/>
                <a:ea typeface="Calibri" pitchFamily="34" charset="-122"/>
                <a:cs typeface="Calibri" pitchFamily="34" charset="-120"/>
              </a:rPr>
              <a:t>Simulation Workflow (n = 10,000 iterations per year, 2025–2030)</a:t>
            </a:r>
            <a:endParaRPr lang="en-US" sz="1667" dirty="0">
              <a:solidFill>
                <a:prstClr val="black"/>
              </a:solidFill>
              <a:latin typeface="Calibri" panose="020F0502020204030204"/>
            </a:endParaRPr>
          </a:p>
        </p:txBody>
      </p:sp>
      <p:sp>
        <p:nvSpPr>
          <p:cNvPr id="20" name="Shape 18"/>
          <p:cNvSpPr/>
          <p:nvPr/>
        </p:nvSpPr>
        <p:spPr>
          <a:xfrm>
            <a:off x="365760" y="4584192"/>
            <a:ext cx="3657600" cy="877824"/>
          </a:xfrm>
          <a:prstGeom prst="rect">
            <a:avLst/>
          </a:prstGeom>
          <a:solidFill>
            <a:srgbClr val="F0F6FB"/>
          </a:solidFill>
          <a:ln/>
          <a:effectLst>
            <a:outerShdw blurRad="63500" dist="25400" dir="8100000" algn="bl" rotWithShape="0">
              <a:srgbClr val="000000">
                <a:alpha val="16000"/>
              </a:srgbClr>
            </a:outerShdw>
          </a:effectLst>
        </p:spPr>
      </p:sp>
      <p:sp>
        <p:nvSpPr>
          <p:cNvPr id="21" name="Shape 19"/>
          <p:cNvSpPr/>
          <p:nvPr/>
        </p:nvSpPr>
        <p:spPr>
          <a:xfrm>
            <a:off x="365760" y="4584192"/>
            <a:ext cx="438912" cy="877824"/>
          </a:xfrm>
          <a:prstGeom prst="rect">
            <a:avLst/>
          </a:prstGeom>
          <a:solidFill>
            <a:srgbClr val="0EB1D2"/>
          </a:solidFill>
          <a:ln/>
        </p:spPr>
      </p:sp>
      <p:sp>
        <p:nvSpPr>
          <p:cNvPr id="22" name="Text 20"/>
          <p:cNvSpPr/>
          <p:nvPr/>
        </p:nvSpPr>
        <p:spPr>
          <a:xfrm>
            <a:off x="365760" y="4754880"/>
            <a:ext cx="438912" cy="536448"/>
          </a:xfrm>
          <a:prstGeom prst="rect">
            <a:avLst/>
          </a:prstGeom>
          <a:noFill/>
          <a:ln/>
        </p:spPr>
        <p:txBody>
          <a:bodyPr wrap="square" lIns="0" tIns="0" rIns="0" bIns="0" rtlCol="0" anchor="ctr"/>
          <a:lstStyle/>
          <a:p>
            <a:pPr algn="ctr" defTabSz="1219170"/>
            <a:r>
              <a:rPr lang="en-US" sz="1867" b="1" dirty="0">
                <a:solidFill>
                  <a:srgbClr val="FFFFFF"/>
                </a:solidFill>
                <a:latin typeface="Calibri" pitchFamily="34" charset="0"/>
                <a:ea typeface="Calibri" pitchFamily="34" charset="-122"/>
                <a:cs typeface="Calibri" pitchFamily="34" charset="-120"/>
              </a:rPr>
              <a:t>1</a:t>
            </a:r>
            <a:endParaRPr lang="en-US" sz="1867" dirty="0">
              <a:solidFill>
                <a:prstClr val="black"/>
              </a:solidFill>
              <a:latin typeface="Calibri" panose="020F0502020204030204"/>
            </a:endParaRPr>
          </a:p>
        </p:txBody>
      </p:sp>
      <p:sp>
        <p:nvSpPr>
          <p:cNvPr id="23" name="Text 21"/>
          <p:cNvSpPr/>
          <p:nvPr/>
        </p:nvSpPr>
        <p:spPr>
          <a:xfrm>
            <a:off x="902208" y="4632960"/>
            <a:ext cx="2974848" cy="365760"/>
          </a:xfrm>
          <a:prstGeom prst="rect">
            <a:avLst/>
          </a:prstGeom>
          <a:noFill/>
          <a:ln/>
        </p:spPr>
        <p:txBody>
          <a:bodyPr wrap="square" lIns="0" tIns="0" rIns="0" bIns="0" rtlCol="0" anchor="ctr"/>
          <a:lstStyle/>
          <a:p>
            <a:pPr defTabSz="1219170"/>
            <a:r>
              <a:rPr lang="en-US" sz="1467" b="1" dirty="0">
                <a:solidFill>
                  <a:srgbClr val="065A82"/>
                </a:solidFill>
                <a:latin typeface="Calibri" pitchFamily="34" charset="0"/>
                <a:ea typeface="Calibri" pitchFamily="34" charset="-122"/>
                <a:cs typeface="Calibri" pitchFamily="34" charset="-120"/>
              </a:rPr>
              <a:t>Draw growth rate</a:t>
            </a:r>
            <a:endParaRPr lang="en-US" sz="1467" dirty="0">
              <a:solidFill>
                <a:prstClr val="black"/>
              </a:solidFill>
              <a:latin typeface="Calibri" panose="020F0502020204030204"/>
            </a:endParaRPr>
          </a:p>
        </p:txBody>
      </p:sp>
      <p:sp>
        <p:nvSpPr>
          <p:cNvPr id="24" name="Text 22"/>
          <p:cNvSpPr/>
          <p:nvPr/>
        </p:nvSpPr>
        <p:spPr>
          <a:xfrm>
            <a:off x="902208" y="5047488"/>
            <a:ext cx="2974848" cy="316992"/>
          </a:xfrm>
          <a:prstGeom prst="rect">
            <a:avLst/>
          </a:prstGeom>
          <a:noFill/>
          <a:ln/>
        </p:spPr>
        <p:txBody>
          <a:bodyPr wrap="square" lIns="0" tIns="0" rIns="0" bIns="0" rtlCol="0" anchor="ctr"/>
          <a:lstStyle/>
          <a:p>
            <a:pPr defTabSz="1219170"/>
            <a:r>
              <a:rPr lang="en-US" sz="1267" dirty="0">
                <a:solidFill>
                  <a:srgbClr val="6B8394"/>
                </a:solidFill>
                <a:latin typeface="Calibri" pitchFamily="34" charset="0"/>
                <a:ea typeface="Calibri" pitchFamily="34" charset="-122"/>
                <a:cs typeface="Calibri" pitchFamily="34" charset="-120"/>
              </a:rPr>
              <a:t>Normal(scenario mean, σ=5%)</a:t>
            </a:r>
            <a:endParaRPr lang="en-US" sz="1267" dirty="0">
              <a:solidFill>
                <a:prstClr val="black"/>
              </a:solidFill>
              <a:latin typeface="Calibri" panose="020F0502020204030204"/>
            </a:endParaRPr>
          </a:p>
        </p:txBody>
      </p:sp>
      <p:sp>
        <p:nvSpPr>
          <p:cNvPr id="25" name="Shape 23"/>
          <p:cNvSpPr/>
          <p:nvPr/>
        </p:nvSpPr>
        <p:spPr>
          <a:xfrm>
            <a:off x="4267200" y="4584192"/>
            <a:ext cx="3657600" cy="877824"/>
          </a:xfrm>
          <a:prstGeom prst="rect">
            <a:avLst/>
          </a:prstGeom>
          <a:solidFill>
            <a:srgbClr val="F0F6FB"/>
          </a:solidFill>
          <a:ln/>
          <a:effectLst>
            <a:outerShdw blurRad="63500" dist="25400" dir="8100000" algn="bl" rotWithShape="0">
              <a:srgbClr val="000000">
                <a:alpha val="16000"/>
              </a:srgbClr>
            </a:outerShdw>
          </a:effectLst>
        </p:spPr>
      </p:sp>
      <p:sp>
        <p:nvSpPr>
          <p:cNvPr id="26" name="Shape 24"/>
          <p:cNvSpPr/>
          <p:nvPr/>
        </p:nvSpPr>
        <p:spPr>
          <a:xfrm>
            <a:off x="4267200" y="4584192"/>
            <a:ext cx="438912" cy="877824"/>
          </a:xfrm>
          <a:prstGeom prst="rect">
            <a:avLst/>
          </a:prstGeom>
          <a:solidFill>
            <a:srgbClr val="0EB1D2"/>
          </a:solidFill>
          <a:ln/>
        </p:spPr>
      </p:sp>
      <p:sp>
        <p:nvSpPr>
          <p:cNvPr id="27" name="Text 25"/>
          <p:cNvSpPr/>
          <p:nvPr/>
        </p:nvSpPr>
        <p:spPr>
          <a:xfrm>
            <a:off x="4267200" y="4754880"/>
            <a:ext cx="438912" cy="536448"/>
          </a:xfrm>
          <a:prstGeom prst="rect">
            <a:avLst/>
          </a:prstGeom>
          <a:noFill/>
          <a:ln/>
        </p:spPr>
        <p:txBody>
          <a:bodyPr wrap="square" lIns="0" tIns="0" rIns="0" bIns="0" rtlCol="0" anchor="ctr"/>
          <a:lstStyle/>
          <a:p>
            <a:pPr algn="ctr" defTabSz="1219170"/>
            <a:r>
              <a:rPr lang="en-US" sz="1867" b="1" dirty="0">
                <a:solidFill>
                  <a:srgbClr val="FFFFFF"/>
                </a:solidFill>
                <a:latin typeface="Calibri" pitchFamily="34" charset="0"/>
                <a:ea typeface="Calibri" pitchFamily="34" charset="-122"/>
                <a:cs typeface="Calibri" pitchFamily="34" charset="-120"/>
              </a:rPr>
              <a:t>2</a:t>
            </a:r>
            <a:endParaRPr lang="en-US" sz="1867" dirty="0">
              <a:solidFill>
                <a:prstClr val="black"/>
              </a:solidFill>
              <a:latin typeface="Calibri" panose="020F0502020204030204"/>
            </a:endParaRPr>
          </a:p>
        </p:txBody>
      </p:sp>
      <p:sp>
        <p:nvSpPr>
          <p:cNvPr id="28" name="Text 26"/>
          <p:cNvSpPr/>
          <p:nvPr/>
        </p:nvSpPr>
        <p:spPr>
          <a:xfrm>
            <a:off x="4803648" y="4632960"/>
            <a:ext cx="2974848" cy="365760"/>
          </a:xfrm>
          <a:prstGeom prst="rect">
            <a:avLst/>
          </a:prstGeom>
          <a:noFill/>
          <a:ln/>
        </p:spPr>
        <p:txBody>
          <a:bodyPr wrap="square" lIns="0" tIns="0" rIns="0" bIns="0" rtlCol="0" anchor="ctr"/>
          <a:lstStyle/>
          <a:p>
            <a:pPr defTabSz="1219170"/>
            <a:r>
              <a:rPr lang="en-US" sz="1467" b="1" dirty="0">
                <a:solidFill>
                  <a:srgbClr val="065A82"/>
                </a:solidFill>
                <a:latin typeface="Calibri" pitchFamily="34" charset="0"/>
                <a:ea typeface="Calibri" pitchFamily="34" charset="-122"/>
                <a:cs typeface="Calibri" pitchFamily="34" charset="-120"/>
              </a:rPr>
              <a:t>Compute annual volume</a:t>
            </a:r>
            <a:endParaRPr lang="en-US" sz="1467" dirty="0">
              <a:solidFill>
                <a:prstClr val="black"/>
              </a:solidFill>
              <a:latin typeface="Calibri" panose="020F0502020204030204"/>
            </a:endParaRPr>
          </a:p>
        </p:txBody>
      </p:sp>
      <p:sp>
        <p:nvSpPr>
          <p:cNvPr id="29" name="Text 27"/>
          <p:cNvSpPr/>
          <p:nvPr/>
        </p:nvSpPr>
        <p:spPr>
          <a:xfrm>
            <a:off x="4803648" y="5047488"/>
            <a:ext cx="2974848" cy="316992"/>
          </a:xfrm>
          <a:prstGeom prst="rect">
            <a:avLst/>
          </a:prstGeom>
          <a:noFill/>
          <a:ln/>
        </p:spPr>
        <p:txBody>
          <a:bodyPr wrap="square" lIns="0" tIns="0" rIns="0" bIns="0" rtlCol="0" anchor="ctr"/>
          <a:lstStyle/>
          <a:p>
            <a:pPr defTabSz="1219170"/>
            <a:r>
              <a:rPr lang="en-US" sz="1267" dirty="0">
                <a:solidFill>
                  <a:srgbClr val="6B8394"/>
                </a:solidFill>
                <a:latin typeface="Calibri" pitchFamily="34" charset="0"/>
                <a:ea typeface="Calibri" pitchFamily="34" charset="-122"/>
                <a:cs typeface="Calibri" pitchFamily="34" charset="-120"/>
              </a:rPr>
              <a:t>Apply to 2024 base of 264,200</a:t>
            </a:r>
            <a:endParaRPr lang="en-US" sz="1267" dirty="0">
              <a:solidFill>
                <a:prstClr val="black"/>
              </a:solidFill>
              <a:latin typeface="Calibri" panose="020F0502020204030204"/>
            </a:endParaRPr>
          </a:p>
        </p:txBody>
      </p:sp>
      <p:sp>
        <p:nvSpPr>
          <p:cNvPr id="30" name="Shape 28"/>
          <p:cNvSpPr/>
          <p:nvPr/>
        </p:nvSpPr>
        <p:spPr>
          <a:xfrm>
            <a:off x="8168640" y="4584192"/>
            <a:ext cx="3657600" cy="877824"/>
          </a:xfrm>
          <a:prstGeom prst="rect">
            <a:avLst/>
          </a:prstGeom>
          <a:solidFill>
            <a:srgbClr val="F0F6FB"/>
          </a:solidFill>
          <a:ln/>
          <a:effectLst>
            <a:outerShdw blurRad="63500" dist="25400" dir="8100000" algn="bl" rotWithShape="0">
              <a:srgbClr val="000000">
                <a:alpha val="16000"/>
              </a:srgbClr>
            </a:outerShdw>
          </a:effectLst>
        </p:spPr>
      </p:sp>
      <p:sp>
        <p:nvSpPr>
          <p:cNvPr id="31" name="Shape 29"/>
          <p:cNvSpPr/>
          <p:nvPr/>
        </p:nvSpPr>
        <p:spPr>
          <a:xfrm>
            <a:off x="8168640" y="4584192"/>
            <a:ext cx="438912" cy="877824"/>
          </a:xfrm>
          <a:prstGeom prst="rect">
            <a:avLst/>
          </a:prstGeom>
          <a:solidFill>
            <a:srgbClr val="0EB1D2"/>
          </a:solidFill>
          <a:ln/>
        </p:spPr>
      </p:sp>
      <p:sp>
        <p:nvSpPr>
          <p:cNvPr id="32" name="Text 30"/>
          <p:cNvSpPr/>
          <p:nvPr/>
        </p:nvSpPr>
        <p:spPr>
          <a:xfrm>
            <a:off x="8168640" y="4754880"/>
            <a:ext cx="438912" cy="536448"/>
          </a:xfrm>
          <a:prstGeom prst="rect">
            <a:avLst/>
          </a:prstGeom>
          <a:noFill/>
          <a:ln/>
        </p:spPr>
        <p:txBody>
          <a:bodyPr wrap="square" lIns="0" tIns="0" rIns="0" bIns="0" rtlCol="0" anchor="ctr"/>
          <a:lstStyle/>
          <a:p>
            <a:pPr algn="ctr" defTabSz="1219170"/>
            <a:r>
              <a:rPr lang="en-US" sz="1867" b="1" dirty="0">
                <a:solidFill>
                  <a:srgbClr val="FFFFFF"/>
                </a:solidFill>
                <a:latin typeface="Calibri" pitchFamily="34" charset="0"/>
                <a:ea typeface="Calibri" pitchFamily="34" charset="-122"/>
                <a:cs typeface="Calibri" pitchFamily="34" charset="-120"/>
              </a:rPr>
              <a:t>3</a:t>
            </a:r>
            <a:endParaRPr lang="en-US" sz="1867" dirty="0">
              <a:solidFill>
                <a:prstClr val="black"/>
              </a:solidFill>
              <a:latin typeface="Calibri" panose="020F0502020204030204"/>
            </a:endParaRPr>
          </a:p>
        </p:txBody>
      </p:sp>
      <p:sp>
        <p:nvSpPr>
          <p:cNvPr id="33" name="Text 31"/>
          <p:cNvSpPr/>
          <p:nvPr/>
        </p:nvSpPr>
        <p:spPr>
          <a:xfrm>
            <a:off x="8705088" y="4632960"/>
            <a:ext cx="2974848" cy="365760"/>
          </a:xfrm>
          <a:prstGeom prst="rect">
            <a:avLst/>
          </a:prstGeom>
          <a:noFill/>
          <a:ln/>
        </p:spPr>
        <p:txBody>
          <a:bodyPr wrap="square" lIns="0" tIns="0" rIns="0" bIns="0" rtlCol="0" anchor="ctr"/>
          <a:lstStyle/>
          <a:p>
            <a:pPr defTabSz="1219170"/>
            <a:r>
              <a:rPr lang="en-US" sz="1467" b="1" dirty="0">
                <a:solidFill>
                  <a:srgbClr val="065A82"/>
                </a:solidFill>
                <a:latin typeface="Calibri" pitchFamily="34" charset="0"/>
                <a:ea typeface="Calibri" pitchFamily="34" charset="-122"/>
                <a:cs typeface="Calibri" pitchFamily="34" charset="-120"/>
              </a:rPr>
              <a:t>Derive λ_peak</a:t>
            </a:r>
            <a:endParaRPr lang="en-US" sz="1467" dirty="0">
              <a:solidFill>
                <a:prstClr val="black"/>
              </a:solidFill>
              <a:latin typeface="Calibri" panose="020F0502020204030204"/>
            </a:endParaRPr>
          </a:p>
        </p:txBody>
      </p:sp>
      <p:sp>
        <p:nvSpPr>
          <p:cNvPr id="34" name="Text 32"/>
          <p:cNvSpPr/>
          <p:nvPr/>
        </p:nvSpPr>
        <p:spPr>
          <a:xfrm>
            <a:off x="8705088" y="5047488"/>
            <a:ext cx="2974848" cy="316992"/>
          </a:xfrm>
          <a:prstGeom prst="rect">
            <a:avLst/>
          </a:prstGeom>
          <a:noFill/>
          <a:ln/>
        </p:spPr>
        <p:txBody>
          <a:bodyPr wrap="square" lIns="0" tIns="0" rIns="0" bIns="0" rtlCol="0" anchor="ctr"/>
          <a:lstStyle/>
          <a:p>
            <a:pPr defTabSz="1219170"/>
            <a:r>
              <a:rPr lang="en-US" sz="1267" dirty="0">
                <a:solidFill>
                  <a:srgbClr val="6B8394"/>
                </a:solidFill>
                <a:latin typeface="Calibri" pitchFamily="34" charset="0"/>
                <a:ea typeface="Calibri" pitchFamily="34" charset="-122"/>
                <a:cs typeface="Calibri" pitchFamily="34" charset="-120"/>
              </a:rPr>
              <a:t>ITU-T E.501: vol × 0.15 / 365</a:t>
            </a:r>
            <a:endParaRPr lang="en-US" sz="1267" dirty="0">
              <a:solidFill>
                <a:prstClr val="black"/>
              </a:solidFill>
              <a:latin typeface="Calibri" panose="020F0502020204030204"/>
            </a:endParaRPr>
          </a:p>
        </p:txBody>
      </p:sp>
      <p:sp>
        <p:nvSpPr>
          <p:cNvPr id="35" name="Shape 33"/>
          <p:cNvSpPr/>
          <p:nvPr/>
        </p:nvSpPr>
        <p:spPr>
          <a:xfrm>
            <a:off x="365760" y="5559552"/>
            <a:ext cx="3657600" cy="877824"/>
          </a:xfrm>
          <a:prstGeom prst="rect">
            <a:avLst/>
          </a:prstGeom>
          <a:solidFill>
            <a:srgbClr val="F0F6FB"/>
          </a:solidFill>
          <a:ln/>
          <a:effectLst>
            <a:outerShdw blurRad="63500" dist="25400" dir="8100000" algn="bl" rotWithShape="0">
              <a:srgbClr val="000000">
                <a:alpha val="16000"/>
              </a:srgbClr>
            </a:outerShdw>
          </a:effectLst>
        </p:spPr>
      </p:sp>
      <p:sp>
        <p:nvSpPr>
          <p:cNvPr id="36" name="Shape 34"/>
          <p:cNvSpPr/>
          <p:nvPr/>
        </p:nvSpPr>
        <p:spPr>
          <a:xfrm>
            <a:off x="365760" y="5559552"/>
            <a:ext cx="438912" cy="877824"/>
          </a:xfrm>
          <a:prstGeom prst="rect">
            <a:avLst/>
          </a:prstGeom>
          <a:solidFill>
            <a:srgbClr val="0EB1D2"/>
          </a:solidFill>
          <a:ln/>
        </p:spPr>
      </p:sp>
      <p:sp>
        <p:nvSpPr>
          <p:cNvPr id="37" name="Text 35"/>
          <p:cNvSpPr/>
          <p:nvPr/>
        </p:nvSpPr>
        <p:spPr>
          <a:xfrm>
            <a:off x="365760" y="5730240"/>
            <a:ext cx="438912" cy="536448"/>
          </a:xfrm>
          <a:prstGeom prst="rect">
            <a:avLst/>
          </a:prstGeom>
          <a:noFill/>
          <a:ln/>
        </p:spPr>
        <p:txBody>
          <a:bodyPr wrap="square" lIns="0" tIns="0" rIns="0" bIns="0" rtlCol="0" anchor="ctr"/>
          <a:lstStyle/>
          <a:p>
            <a:pPr algn="ctr" defTabSz="1219170"/>
            <a:r>
              <a:rPr lang="en-US" sz="1867" b="1" dirty="0">
                <a:solidFill>
                  <a:srgbClr val="FFFFFF"/>
                </a:solidFill>
                <a:latin typeface="Calibri" pitchFamily="34" charset="0"/>
                <a:ea typeface="Calibri" pitchFamily="34" charset="-122"/>
                <a:cs typeface="Calibri" pitchFamily="34" charset="-120"/>
              </a:rPr>
              <a:t>4</a:t>
            </a:r>
            <a:endParaRPr lang="en-US" sz="1867" dirty="0">
              <a:solidFill>
                <a:prstClr val="black"/>
              </a:solidFill>
              <a:latin typeface="Calibri" panose="020F0502020204030204"/>
            </a:endParaRPr>
          </a:p>
        </p:txBody>
      </p:sp>
      <p:sp>
        <p:nvSpPr>
          <p:cNvPr id="38" name="Text 36"/>
          <p:cNvSpPr/>
          <p:nvPr/>
        </p:nvSpPr>
        <p:spPr>
          <a:xfrm>
            <a:off x="902208" y="5608320"/>
            <a:ext cx="2974848" cy="365760"/>
          </a:xfrm>
          <a:prstGeom prst="rect">
            <a:avLst/>
          </a:prstGeom>
          <a:noFill/>
          <a:ln/>
        </p:spPr>
        <p:txBody>
          <a:bodyPr wrap="square" lIns="0" tIns="0" rIns="0" bIns="0" rtlCol="0" anchor="ctr"/>
          <a:lstStyle/>
          <a:p>
            <a:pPr defTabSz="1219170"/>
            <a:r>
              <a:rPr lang="en-US" sz="1467" b="1" dirty="0">
                <a:solidFill>
                  <a:srgbClr val="065A82"/>
                </a:solidFill>
                <a:latin typeface="Calibri" pitchFamily="34" charset="0"/>
                <a:ea typeface="Calibri" pitchFamily="34" charset="-122"/>
                <a:cs typeface="Calibri" pitchFamily="34" charset="-120"/>
              </a:rPr>
              <a:t>Compute exact Wq</a:t>
            </a:r>
            <a:endParaRPr lang="en-US" sz="1467" dirty="0">
              <a:solidFill>
                <a:prstClr val="black"/>
              </a:solidFill>
              <a:latin typeface="Calibri" panose="020F0502020204030204"/>
            </a:endParaRPr>
          </a:p>
        </p:txBody>
      </p:sp>
      <p:sp>
        <p:nvSpPr>
          <p:cNvPr id="39" name="Text 37"/>
          <p:cNvSpPr/>
          <p:nvPr/>
        </p:nvSpPr>
        <p:spPr>
          <a:xfrm>
            <a:off x="902208" y="6022848"/>
            <a:ext cx="2974848" cy="316992"/>
          </a:xfrm>
          <a:prstGeom prst="rect">
            <a:avLst/>
          </a:prstGeom>
          <a:noFill/>
          <a:ln/>
        </p:spPr>
        <p:txBody>
          <a:bodyPr wrap="square" lIns="0" tIns="0" rIns="0" bIns="0" rtlCol="0" anchor="ctr"/>
          <a:lstStyle/>
          <a:p>
            <a:pPr defTabSz="1219170"/>
            <a:r>
              <a:rPr lang="en-US" sz="1267" dirty="0">
                <a:solidFill>
                  <a:srgbClr val="6B8394"/>
                </a:solidFill>
                <a:latin typeface="Calibri" pitchFamily="34" charset="0"/>
                <a:ea typeface="Calibri" pitchFamily="34" charset="-122"/>
                <a:cs typeface="Calibri" pitchFamily="34" charset="-120"/>
              </a:rPr>
              <a:t>Closed-form Erlang C formula</a:t>
            </a:r>
            <a:endParaRPr lang="en-US" sz="1267" dirty="0">
              <a:solidFill>
                <a:prstClr val="black"/>
              </a:solidFill>
              <a:latin typeface="Calibri" panose="020F0502020204030204"/>
            </a:endParaRPr>
          </a:p>
        </p:txBody>
      </p:sp>
      <p:sp>
        <p:nvSpPr>
          <p:cNvPr id="40" name="Shape 38"/>
          <p:cNvSpPr/>
          <p:nvPr/>
        </p:nvSpPr>
        <p:spPr>
          <a:xfrm>
            <a:off x="4267200" y="5559552"/>
            <a:ext cx="3657600" cy="877824"/>
          </a:xfrm>
          <a:prstGeom prst="rect">
            <a:avLst/>
          </a:prstGeom>
          <a:solidFill>
            <a:srgbClr val="F0F6FB"/>
          </a:solidFill>
          <a:ln/>
          <a:effectLst>
            <a:outerShdw blurRad="63500" dist="25400" dir="8100000" algn="bl" rotWithShape="0">
              <a:srgbClr val="000000">
                <a:alpha val="16000"/>
              </a:srgbClr>
            </a:outerShdw>
          </a:effectLst>
        </p:spPr>
      </p:sp>
      <p:sp>
        <p:nvSpPr>
          <p:cNvPr id="41" name="Shape 39"/>
          <p:cNvSpPr/>
          <p:nvPr/>
        </p:nvSpPr>
        <p:spPr>
          <a:xfrm>
            <a:off x="4267200" y="5559552"/>
            <a:ext cx="438912" cy="877824"/>
          </a:xfrm>
          <a:prstGeom prst="rect">
            <a:avLst/>
          </a:prstGeom>
          <a:solidFill>
            <a:srgbClr val="0EB1D2"/>
          </a:solidFill>
          <a:ln/>
        </p:spPr>
      </p:sp>
      <p:sp>
        <p:nvSpPr>
          <p:cNvPr id="42" name="Text 40"/>
          <p:cNvSpPr/>
          <p:nvPr/>
        </p:nvSpPr>
        <p:spPr>
          <a:xfrm>
            <a:off x="4267200" y="5730240"/>
            <a:ext cx="438912" cy="536448"/>
          </a:xfrm>
          <a:prstGeom prst="rect">
            <a:avLst/>
          </a:prstGeom>
          <a:noFill/>
          <a:ln/>
        </p:spPr>
        <p:txBody>
          <a:bodyPr wrap="square" lIns="0" tIns="0" rIns="0" bIns="0" rtlCol="0" anchor="ctr"/>
          <a:lstStyle/>
          <a:p>
            <a:pPr algn="ctr" defTabSz="1219170"/>
            <a:r>
              <a:rPr lang="en-US" sz="1867" b="1" dirty="0">
                <a:solidFill>
                  <a:srgbClr val="FFFFFF"/>
                </a:solidFill>
                <a:latin typeface="Calibri" pitchFamily="34" charset="0"/>
                <a:ea typeface="Calibri" pitchFamily="34" charset="-122"/>
                <a:cs typeface="Calibri" pitchFamily="34" charset="-120"/>
              </a:rPr>
              <a:t>5</a:t>
            </a:r>
            <a:endParaRPr lang="en-US" sz="1867" dirty="0">
              <a:solidFill>
                <a:prstClr val="black"/>
              </a:solidFill>
              <a:latin typeface="Calibri" panose="020F0502020204030204"/>
            </a:endParaRPr>
          </a:p>
        </p:txBody>
      </p:sp>
      <p:sp>
        <p:nvSpPr>
          <p:cNvPr id="43" name="Text 41"/>
          <p:cNvSpPr/>
          <p:nvPr/>
        </p:nvSpPr>
        <p:spPr>
          <a:xfrm>
            <a:off x="4803648" y="5608320"/>
            <a:ext cx="2974848" cy="365760"/>
          </a:xfrm>
          <a:prstGeom prst="rect">
            <a:avLst/>
          </a:prstGeom>
          <a:noFill/>
          <a:ln/>
        </p:spPr>
        <p:txBody>
          <a:bodyPr wrap="square" lIns="0" tIns="0" rIns="0" bIns="0" rtlCol="0" anchor="ctr"/>
          <a:lstStyle/>
          <a:p>
            <a:pPr defTabSz="1219170"/>
            <a:r>
              <a:rPr lang="en-US" sz="1467" b="1" dirty="0">
                <a:solidFill>
                  <a:srgbClr val="065A82"/>
                </a:solidFill>
                <a:latin typeface="Calibri" pitchFamily="34" charset="0"/>
                <a:ea typeface="Calibri" pitchFamily="34" charset="-122"/>
                <a:cs typeface="Calibri" pitchFamily="34" charset="-120"/>
              </a:rPr>
              <a:t>Find minimum s</a:t>
            </a:r>
            <a:endParaRPr lang="en-US" sz="1467" dirty="0">
              <a:solidFill>
                <a:prstClr val="black"/>
              </a:solidFill>
              <a:latin typeface="Calibri" panose="020F0502020204030204"/>
            </a:endParaRPr>
          </a:p>
        </p:txBody>
      </p:sp>
      <p:sp>
        <p:nvSpPr>
          <p:cNvPr id="44" name="Text 42"/>
          <p:cNvSpPr/>
          <p:nvPr/>
        </p:nvSpPr>
        <p:spPr>
          <a:xfrm>
            <a:off x="4803648" y="6022848"/>
            <a:ext cx="2974848" cy="316992"/>
          </a:xfrm>
          <a:prstGeom prst="rect">
            <a:avLst/>
          </a:prstGeom>
          <a:noFill/>
          <a:ln/>
        </p:spPr>
        <p:txBody>
          <a:bodyPr wrap="square" lIns="0" tIns="0" rIns="0" bIns="0" rtlCol="0" anchor="ctr"/>
          <a:lstStyle/>
          <a:p>
            <a:pPr defTabSz="1219170"/>
            <a:r>
              <a:rPr lang="en-US" sz="1267" dirty="0">
                <a:solidFill>
                  <a:srgbClr val="6B8394"/>
                </a:solidFill>
                <a:latin typeface="Calibri" pitchFamily="34" charset="0"/>
                <a:ea typeface="Calibri" pitchFamily="34" charset="-122"/>
                <a:cs typeface="Calibri" pitchFamily="34" charset="-120"/>
              </a:rPr>
              <a:t>Smallest s where Wq ≤ 5 min</a:t>
            </a:r>
            <a:endParaRPr lang="en-US" sz="1267" dirty="0">
              <a:solidFill>
                <a:prstClr val="black"/>
              </a:solidFill>
              <a:latin typeface="Calibri" panose="020F0502020204030204"/>
            </a:endParaRPr>
          </a:p>
        </p:txBody>
      </p:sp>
      <p:sp>
        <p:nvSpPr>
          <p:cNvPr id="45" name="Shape 43"/>
          <p:cNvSpPr/>
          <p:nvPr/>
        </p:nvSpPr>
        <p:spPr>
          <a:xfrm>
            <a:off x="8168640" y="5559552"/>
            <a:ext cx="3657600" cy="877824"/>
          </a:xfrm>
          <a:prstGeom prst="rect">
            <a:avLst/>
          </a:prstGeom>
          <a:solidFill>
            <a:srgbClr val="F0F6FB"/>
          </a:solidFill>
          <a:ln/>
          <a:effectLst>
            <a:outerShdw blurRad="63500" dist="25400" dir="8100000" algn="bl" rotWithShape="0">
              <a:srgbClr val="000000">
                <a:alpha val="16000"/>
              </a:srgbClr>
            </a:outerShdw>
          </a:effectLst>
        </p:spPr>
      </p:sp>
      <p:sp>
        <p:nvSpPr>
          <p:cNvPr id="46" name="Shape 44"/>
          <p:cNvSpPr/>
          <p:nvPr/>
        </p:nvSpPr>
        <p:spPr>
          <a:xfrm>
            <a:off x="8168640" y="5559552"/>
            <a:ext cx="438912" cy="877824"/>
          </a:xfrm>
          <a:prstGeom prst="rect">
            <a:avLst/>
          </a:prstGeom>
          <a:solidFill>
            <a:srgbClr val="0EB1D2"/>
          </a:solidFill>
          <a:ln/>
        </p:spPr>
      </p:sp>
      <p:sp>
        <p:nvSpPr>
          <p:cNvPr id="47" name="Text 45"/>
          <p:cNvSpPr/>
          <p:nvPr/>
        </p:nvSpPr>
        <p:spPr>
          <a:xfrm>
            <a:off x="8168640" y="5730240"/>
            <a:ext cx="438912" cy="536448"/>
          </a:xfrm>
          <a:prstGeom prst="rect">
            <a:avLst/>
          </a:prstGeom>
          <a:noFill/>
          <a:ln/>
        </p:spPr>
        <p:txBody>
          <a:bodyPr wrap="square" lIns="0" tIns="0" rIns="0" bIns="0" rtlCol="0" anchor="ctr"/>
          <a:lstStyle/>
          <a:p>
            <a:pPr algn="ctr" defTabSz="1219170"/>
            <a:r>
              <a:rPr lang="en-US" sz="1867" b="1" dirty="0">
                <a:solidFill>
                  <a:srgbClr val="FFFFFF"/>
                </a:solidFill>
                <a:latin typeface="Calibri" pitchFamily="34" charset="0"/>
                <a:ea typeface="Calibri" pitchFamily="34" charset="-122"/>
                <a:cs typeface="Calibri" pitchFamily="34" charset="-120"/>
              </a:rPr>
              <a:t>6</a:t>
            </a:r>
            <a:endParaRPr lang="en-US" sz="1867" dirty="0">
              <a:solidFill>
                <a:prstClr val="black"/>
              </a:solidFill>
              <a:latin typeface="Calibri" panose="020F0502020204030204"/>
            </a:endParaRPr>
          </a:p>
        </p:txBody>
      </p:sp>
      <p:sp>
        <p:nvSpPr>
          <p:cNvPr id="48" name="Text 46"/>
          <p:cNvSpPr/>
          <p:nvPr/>
        </p:nvSpPr>
        <p:spPr>
          <a:xfrm>
            <a:off x="8705088" y="5608320"/>
            <a:ext cx="2974848" cy="365760"/>
          </a:xfrm>
          <a:prstGeom prst="rect">
            <a:avLst/>
          </a:prstGeom>
          <a:noFill/>
          <a:ln/>
        </p:spPr>
        <p:txBody>
          <a:bodyPr wrap="square" lIns="0" tIns="0" rIns="0" bIns="0" rtlCol="0" anchor="ctr"/>
          <a:lstStyle/>
          <a:p>
            <a:pPr defTabSz="1219170"/>
            <a:r>
              <a:rPr lang="en-US" sz="1467" b="1" dirty="0">
                <a:solidFill>
                  <a:srgbClr val="065A82"/>
                </a:solidFill>
                <a:latin typeface="Calibri" pitchFamily="34" charset="0"/>
                <a:ea typeface="Calibri" pitchFamily="34" charset="-122"/>
                <a:cs typeface="Calibri" pitchFamily="34" charset="-120"/>
              </a:rPr>
              <a:t>Record &amp; aggregate</a:t>
            </a:r>
            <a:endParaRPr lang="en-US" sz="1467" dirty="0">
              <a:solidFill>
                <a:prstClr val="black"/>
              </a:solidFill>
              <a:latin typeface="Calibri" panose="020F0502020204030204"/>
            </a:endParaRPr>
          </a:p>
        </p:txBody>
      </p:sp>
      <p:sp>
        <p:nvSpPr>
          <p:cNvPr id="49" name="Text 47"/>
          <p:cNvSpPr/>
          <p:nvPr/>
        </p:nvSpPr>
        <p:spPr>
          <a:xfrm>
            <a:off x="8705088" y="6022848"/>
            <a:ext cx="2974848" cy="316992"/>
          </a:xfrm>
          <a:prstGeom prst="rect">
            <a:avLst/>
          </a:prstGeom>
          <a:noFill/>
          <a:ln/>
        </p:spPr>
        <p:txBody>
          <a:bodyPr wrap="square" lIns="0" tIns="0" rIns="0" bIns="0" rtlCol="0" anchor="ctr"/>
          <a:lstStyle/>
          <a:p>
            <a:pPr defTabSz="1219170"/>
            <a:r>
              <a:rPr lang="en-US" sz="1267" dirty="0">
                <a:solidFill>
                  <a:srgbClr val="6B8394"/>
                </a:solidFill>
                <a:latin typeface="Calibri" pitchFamily="34" charset="0"/>
                <a:ea typeface="Calibri" pitchFamily="34" charset="-122"/>
                <a:cs typeface="Calibri" pitchFamily="34" charset="-120"/>
              </a:rPr>
              <a:t>95th pct s_min over 10,000 runs</a:t>
            </a:r>
            <a:endParaRPr lang="en-US" sz="1267" dirty="0">
              <a:solidFill>
                <a:prstClr val="black"/>
              </a:solidFill>
              <a:latin typeface="Calibri" panose="020F0502020204030204"/>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92" y="969269"/>
            <a:ext cx="7691239" cy="706438"/>
          </a:xfrm>
          <a:prstGeom prst="rect">
            <a:avLst/>
          </a:prstGeom>
          <a:noFill/>
          <a:ln/>
        </p:spPr>
        <p:txBody>
          <a:bodyPr wrap="none" lIns="0" tIns="0" rIns="0" bIns="0" rtlCol="0" anchor="t"/>
          <a:lstStyle/>
          <a:p>
            <a:pPr defTabSz="761970">
              <a:lnSpc>
                <a:spcPts val="5541"/>
              </a:lnSpc>
            </a:pPr>
            <a:r>
              <a:rPr lang="en-US" sz="4250" dirty="0">
                <a:solidFill>
                  <a:srgbClr val="532418"/>
                </a:solidFill>
                <a:latin typeface="Marcellus" pitchFamily="34" charset="0"/>
                <a:ea typeface="Marcellus" pitchFamily="34" charset="-122"/>
                <a:cs typeface="Marcellus" pitchFamily="34" charset="-120"/>
              </a:rPr>
              <a:t>The Cost of Broken Verification</a:t>
            </a:r>
            <a:endParaRPr lang="en-US" sz="4250" dirty="0">
              <a:solidFill>
                <a:prstClr val="black"/>
              </a:solidFill>
              <a:latin typeface="Calibri" panose="020F0502020204030204"/>
            </a:endParaRPr>
          </a:p>
        </p:txBody>
      </p:sp>
      <p:pic>
        <p:nvPicPr>
          <p:cNvPr id="3" name="Image 0" descr="preencoded.png"/>
          <p:cNvPicPr>
            <a:picLocks noChangeAspect="1"/>
          </p:cNvPicPr>
          <p:nvPr/>
        </p:nvPicPr>
        <p:blipFill>
          <a:blip r:embed="rId3"/>
          <a:stretch>
            <a:fillRect/>
          </a:stretch>
        </p:blipFill>
        <p:spPr>
          <a:xfrm>
            <a:off x="661492" y="2171799"/>
            <a:ext cx="3504307" cy="3504307"/>
          </a:xfrm>
          <a:prstGeom prst="rect">
            <a:avLst/>
          </a:prstGeom>
        </p:spPr>
      </p:pic>
      <p:sp>
        <p:nvSpPr>
          <p:cNvPr id="4" name="Text 1"/>
          <p:cNvSpPr/>
          <p:nvPr/>
        </p:nvSpPr>
        <p:spPr>
          <a:xfrm>
            <a:off x="4633318" y="1995190"/>
            <a:ext cx="2717205" cy="353219"/>
          </a:xfrm>
          <a:prstGeom prst="rect">
            <a:avLst/>
          </a:prstGeom>
          <a:noFill/>
          <a:ln/>
        </p:spPr>
        <p:txBody>
          <a:bodyPr wrap="none" lIns="0" tIns="0" rIns="0" bIns="0" rtlCol="0" anchor="t"/>
          <a:lstStyle/>
          <a:p>
            <a:pPr defTabSz="761970">
              <a:lnSpc>
                <a:spcPts val="2750"/>
              </a:lnSpc>
            </a:pPr>
            <a:r>
              <a:rPr lang="en-US" sz="2125" dirty="0">
                <a:solidFill>
                  <a:srgbClr val="532418"/>
                </a:solidFill>
                <a:latin typeface="Marcellus" pitchFamily="34" charset="0"/>
                <a:ea typeface="Marcellus" pitchFamily="34" charset="-122"/>
                <a:cs typeface="Marcellus" pitchFamily="34" charset="-120"/>
              </a:rPr>
              <a:t>What's at Stake</a:t>
            </a:r>
            <a:endParaRPr lang="en-US" sz="2125" dirty="0">
              <a:solidFill>
                <a:prstClr val="black"/>
              </a:solidFill>
              <a:latin typeface="Calibri" panose="020F0502020204030204"/>
            </a:endParaRPr>
          </a:p>
        </p:txBody>
      </p:sp>
      <p:sp>
        <p:nvSpPr>
          <p:cNvPr id="5" name="Text 2"/>
          <p:cNvSpPr/>
          <p:nvPr/>
        </p:nvSpPr>
        <p:spPr>
          <a:xfrm>
            <a:off x="4017643" y="2397720"/>
            <a:ext cx="7512865" cy="3774479"/>
          </a:xfrm>
          <a:prstGeom prst="rect">
            <a:avLst/>
          </a:prstGeom>
          <a:noFill/>
          <a:ln/>
        </p:spPr>
        <p:txBody>
          <a:bodyPr wrap="square" lIns="0" tIns="0" rIns="0" bIns="0" rtlCol="0" anchor="t"/>
          <a:lstStyle/>
          <a:p>
            <a:pPr marL="285739" indent="-285739" defTabSz="761970">
              <a:lnSpc>
                <a:spcPct val="150000"/>
              </a:lnSpc>
              <a:buSzPct val="100000"/>
              <a:buFontTx/>
              <a:buChar char="•"/>
            </a:pPr>
            <a:r>
              <a:rPr lang="en-US" sz="2000" b="1" dirty="0">
                <a:solidFill>
                  <a:srgbClr val="67534F"/>
                </a:solidFill>
                <a:latin typeface="Montserrat" pitchFamily="34" charset="0"/>
                <a:ea typeface="Montserrat" pitchFamily="34" charset="-122"/>
                <a:cs typeface="Montserrat" pitchFamily="34" charset="-120"/>
              </a:rPr>
              <a:t>High transaction costs</a:t>
            </a:r>
            <a:r>
              <a:rPr lang="en-US" sz="2000" dirty="0">
                <a:solidFill>
                  <a:srgbClr val="67534F"/>
                </a:solidFill>
                <a:latin typeface="Montserrat" pitchFamily="34" charset="0"/>
                <a:ea typeface="Montserrat" pitchFamily="34" charset="-122"/>
                <a:cs typeface="Montserrat" pitchFamily="34" charset="-120"/>
              </a:rPr>
              <a:t> for institutions repeating manual checks per applicant</a:t>
            </a:r>
            <a:endParaRPr lang="en-US" sz="2000" dirty="0">
              <a:solidFill>
                <a:prstClr val="black"/>
              </a:solidFill>
              <a:latin typeface="Calibri" panose="020F0502020204030204"/>
            </a:endParaRPr>
          </a:p>
          <a:p>
            <a:pPr marL="285739" indent="-285739" defTabSz="761970">
              <a:lnSpc>
                <a:spcPct val="150000"/>
              </a:lnSpc>
              <a:buSzPct val="100000"/>
              <a:buFontTx/>
              <a:buChar char="•"/>
            </a:pPr>
            <a:r>
              <a:rPr lang="en-US" sz="2000" b="1" dirty="0">
                <a:solidFill>
                  <a:srgbClr val="67534F"/>
                </a:solidFill>
                <a:latin typeface="Montserrat" pitchFamily="34" charset="0"/>
                <a:ea typeface="Montserrat" pitchFamily="34" charset="-122"/>
                <a:cs typeface="Montserrat" pitchFamily="34" charset="-120"/>
              </a:rPr>
              <a:t>Delayed recruitment and admissions</a:t>
            </a:r>
            <a:r>
              <a:rPr lang="en-US" sz="2000" dirty="0">
                <a:solidFill>
                  <a:srgbClr val="67534F"/>
                </a:solidFill>
                <a:latin typeface="Montserrat" pitchFamily="34" charset="0"/>
                <a:ea typeface="Montserrat" pitchFamily="34" charset="-122"/>
                <a:cs typeface="Montserrat" pitchFamily="34" charset="-120"/>
              </a:rPr>
              <a:t> due to slow transcript comparisons and phone confirmations</a:t>
            </a:r>
            <a:endParaRPr lang="en-US" sz="2000" dirty="0">
              <a:solidFill>
                <a:prstClr val="black"/>
              </a:solidFill>
              <a:latin typeface="Calibri" panose="020F0502020204030204"/>
            </a:endParaRPr>
          </a:p>
          <a:p>
            <a:pPr marL="285739" indent="-285739" defTabSz="761970">
              <a:lnSpc>
                <a:spcPct val="150000"/>
              </a:lnSpc>
              <a:buSzPct val="100000"/>
              <a:buFontTx/>
              <a:buChar char="•"/>
            </a:pPr>
            <a:r>
              <a:rPr lang="en-US" sz="2000" b="1" dirty="0">
                <a:solidFill>
                  <a:srgbClr val="67534F"/>
                </a:solidFill>
                <a:latin typeface="Montserrat" pitchFamily="34" charset="0"/>
                <a:ea typeface="Montserrat" pitchFamily="34" charset="-122"/>
                <a:cs typeface="Montserrat" pitchFamily="34" charset="-120"/>
              </a:rPr>
              <a:t>Eroded public confidence</a:t>
            </a:r>
            <a:r>
              <a:rPr lang="en-US" sz="2000" dirty="0">
                <a:solidFill>
                  <a:srgbClr val="67534F"/>
                </a:solidFill>
                <a:latin typeface="Montserrat" pitchFamily="34" charset="0"/>
                <a:ea typeface="Montserrat" pitchFamily="34" charset="-122"/>
                <a:cs typeface="Montserrat" pitchFamily="34" charset="-120"/>
              </a:rPr>
              <a:t> in the value of Kenyan qualifications</a:t>
            </a:r>
            <a:endParaRPr lang="en-US" sz="2000" dirty="0">
              <a:solidFill>
                <a:prstClr val="black"/>
              </a:solidFill>
              <a:latin typeface="Calibri" panose="020F0502020204030204"/>
            </a:endParaRPr>
          </a:p>
          <a:p>
            <a:pPr marL="285739" indent="-285739" defTabSz="761970">
              <a:lnSpc>
                <a:spcPct val="150000"/>
              </a:lnSpc>
              <a:buSzPct val="100000"/>
              <a:buFontTx/>
              <a:buChar char="•"/>
            </a:pPr>
            <a:r>
              <a:rPr lang="en-US" sz="2000" b="1" dirty="0">
                <a:solidFill>
                  <a:srgbClr val="67534F"/>
                </a:solidFill>
                <a:latin typeface="Montserrat" pitchFamily="34" charset="0"/>
                <a:ea typeface="Montserrat" pitchFamily="34" charset="-122"/>
                <a:cs typeface="Montserrat" pitchFamily="34" charset="-120"/>
              </a:rPr>
              <a:t>Fraudulent intermediaries</a:t>
            </a:r>
            <a:r>
              <a:rPr lang="en-US" sz="2000" dirty="0">
                <a:solidFill>
                  <a:srgbClr val="67534F"/>
                </a:solidFill>
                <a:latin typeface="Montserrat" pitchFamily="34" charset="0"/>
                <a:ea typeface="Montserrat" pitchFamily="34" charset="-122"/>
                <a:cs typeface="Montserrat" pitchFamily="34" charset="-120"/>
              </a:rPr>
              <a:t> exploiting information asymmetries and legacy processes</a:t>
            </a:r>
            <a:endParaRPr lang="en-US" sz="2000" dirty="0">
              <a:solidFill>
                <a:prstClr val="black"/>
              </a:solidFill>
              <a:latin typeface="Calibri" panose="020F0502020204030204"/>
            </a:endParaRPr>
          </a:p>
        </p:txBody>
      </p:sp>
      <p:pic>
        <p:nvPicPr>
          <p:cNvPr id="7" name="Picture 6">
            <a:extLst>
              <a:ext uri="{FF2B5EF4-FFF2-40B4-BE49-F238E27FC236}">
                <a16:creationId xmlns:a16="http://schemas.microsoft.com/office/drawing/2014/main" id="{9213287B-3582-DAA9-CF16-1E44B158A06A}"/>
              </a:ext>
            </a:extLst>
          </p:cNvPr>
          <p:cNvPicPr>
            <a:picLocks noChangeAspect="1"/>
          </p:cNvPicPr>
          <p:nvPr/>
        </p:nvPicPr>
        <p:blipFill>
          <a:blip r:embed="rId4"/>
          <a:stretch>
            <a:fillRect/>
          </a:stretch>
        </p:blipFill>
        <p:spPr>
          <a:xfrm>
            <a:off x="10135678" y="6067547"/>
            <a:ext cx="2056323" cy="790453"/>
          </a:xfrm>
          <a:prstGeom prst="rect">
            <a:avLst/>
          </a:prstGeom>
        </p:spPr>
      </p:pic>
      <p:pic>
        <p:nvPicPr>
          <p:cNvPr id="8" name="Picture 7">
            <a:extLst>
              <a:ext uri="{FF2B5EF4-FFF2-40B4-BE49-F238E27FC236}">
                <a16:creationId xmlns:a16="http://schemas.microsoft.com/office/drawing/2014/main" id="{EFF60663-B0FB-64B6-282D-81B3BB688587}"/>
              </a:ext>
            </a:extLst>
          </p:cNvPr>
          <p:cNvPicPr>
            <a:picLocks noChangeAspect="1"/>
          </p:cNvPicPr>
          <p:nvPr/>
        </p:nvPicPr>
        <p:blipFill>
          <a:blip r:embed="rId5"/>
          <a:stretch>
            <a:fillRect/>
          </a:stretch>
        </p:blipFill>
        <p:spPr>
          <a:xfrm>
            <a:off x="8355262" y="134127"/>
            <a:ext cx="3836738" cy="1080189"/>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0F6FB"/>
        </a:solidFill>
        <a:effectLst/>
      </p:bgPr>
    </p:bg>
    <p:spTree>
      <p:nvGrpSpPr>
        <p:cNvPr id="1" name=""/>
        <p:cNvGrpSpPr/>
        <p:nvPr/>
      </p:nvGrpSpPr>
      <p:grpSpPr>
        <a:xfrm>
          <a:off x="0" y="0"/>
          <a:ext cx="0" cy="0"/>
          <a:chOff x="0" y="0"/>
          <a:chExt cx="0" cy="0"/>
        </a:xfrm>
      </p:grpSpPr>
      <p:sp>
        <p:nvSpPr>
          <p:cNvPr id="2" name="Shape 0"/>
          <p:cNvSpPr/>
          <p:nvPr/>
        </p:nvSpPr>
        <p:spPr>
          <a:xfrm>
            <a:off x="0" y="0"/>
            <a:ext cx="12192000" cy="1316736"/>
          </a:xfrm>
          <a:prstGeom prst="rect">
            <a:avLst/>
          </a:prstGeom>
          <a:solidFill>
            <a:srgbClr val="065A82"/>
          </a:solidFill>
          <a:ln/>
        </p:spPr>
      </p:sp>
      <p:sp>
        <p:nvSpPr>
          <p:cNvPr id="3" name="Text 1"/>
          <p:cNvSpPr/>
          <p:nvPr/>
        </p:nvSpPr>
        <p:spPr>
          <a:xfrm>
            <a:off x="512064" y="97536"/>
            <a:ext cx="11167872" cy="755904"/>
          </a:xfrm>
          <a:prstGeom prst="rect">
            <a:avLst/>
          </a:prstGeom>
          <a:noFill/>
          <a:ln/>
        </p:spPr>
        <p:txBody>
          <a:bodyPr wrap="square" lIns="0" tIns="0" rIns="0" bIns="0" rtlCol="0" anchor="ctr"/>
          <a:lstStyle/>
          <a:p>
            <a:pPr defTabSz="1219170"/>
            <a:r>
              <a:rPr lang="en-US" sz="3200" b="1" dirty="0">
                <a:solidFill>
                  <a:srgbClr val="FFFFFF"/>
                </a:solidFill>
                <a:latin typeface="Calibri" pitchFamily="34" charset="0"/>
                <a:ea typeface="Calibri" pitchFamily="34" charset="-122"/>
                <a:cs typeface="Calibri" pitchFamily="34" charset="-120"/>
              </a:rPr>
              <a:t>Annual Request Volume Projections 2020–2030</a:t>
            </a:r>
            <a:endParaRPr lang="en-US" sz="3200" dirty="0">
              <a:solidFill>
                <a:prstClr val="black"/>
              </a:solidFill>
              <a:latin typeface="Calibri" panose="020F0502020204030204"/>
            </a:endParaRPr>
          </a:p>
        </p:txBody>
      </p:sp>
      <p:sp>
        <p:nvSpPr>
          <p:cNvPr id="4" name="Text 2"/>
          <p:cNvSpPr/>
          <p:nvPr/>
        </p:nvSpPr>
        <p:spPr>
          <a:xfrm>
            <a:off x="512064" y="877824"/>
            <a:ext cx="11167872" cy="365760"/>
          </a:xfrm>
          <a:prstGeom prst="rect">
            <a:avLst/>
          </a:prstGeom>
          <a:noFill/>
          <a:ln/>
        </p:spPr>
        <p:txBody>
          <a:bodyPr wrap="square" lIns="0" tIns="0" rIns="0" bIns="0" rtlCol="0" anchor="ctr"/>
          <a:lstStyle/>
          <a:p>
            <a:pPr defTabSz="1219170"/>
            <a:r>
              <a:rPr lang="en-US" sz="1600" dirty="0">
                <a:solidFill>
                  <a:srgbClr val="0EB1D2"/>
                </a:solidFill>
                <a:latin typeface="Calibri" pitchFamily="34" charset="0"/>
                <a:ea typeface="Calibri" pitchFamily="34" charset="-122"/>
                <a:cs typeface="Calibri" pitchFamily="34" charset="-120"/>
              </a:rPr>
              <a:t>Observed data + Monte Carlo scenarios — tipping-point equivalents marked</a:t>
            </a:r>
            <a:endParaRPr lang="en-US" sz="1600" dirty="0">
              <a:solidFill>
                <a:prstClr val="black"/>
              </a:solidFill>
              <a:latin typeface="Calibri" panose="020F0502020204030204"/>
            </a:endParaRPr>
          </a:p>
        </p:txBody>
      </p:sp>
      <p:sp>
        <p:nvSpPr>
          <p:cNvPr id="5" name="Shape 3"/>
          <p:cNvSpPr/>
          <p:nvPr/>
        </p:nvSpPr>
        <p:spPr>
          <a:xfrm>
            <a:off x="0" y="6498336"/>
            <a:ext cx="12192000" cy="359664"/>
          </a:xfrm>
          <a:prstGeom prst="rect">
            <a:avLst/>
          </a:prstGeom>
          <a:solidFill>
            <a:srgbClr val="21295C"/>
          </a:solidFill>
          <a:ln/>
        </p:spPr>
      </p:sp>
      <p:sp>
        <p:nvSpPr>
          <p:cNvPr id="6" name="Text 4"/>
          <p:cNvSpPr/>
          <p:nvPr/>
        </p:nvSpPr>
        <p:spPr>
          <a:xfrm>
            <a:off x="365760" y="6498336"/>
            <a:ext cx="11460480" cy="359664"/>
          </a:xfrm>
          <a:prstGeom prst="rect">
            <a:avLst/>
          </a:prstGeom>
          <a:noFill/>
          <a:ln/>
        </p:spPr>
        <p:txBody>
          <a:bodyPr wrap="square" rtlCol="0" anchor="ctr"/>
          <a:lstStyle/>
          <a:p>
            <a:pPr defTabSz="1219170"/>
            <a:r>
              <a:rPr lang="en-US" sz="1133" dirty="0">
                <a:solidFill>
                  <a:srgbClr val="6B8394"/>
                </a:solidFill>
                <a:latin typeface="Calibri" pitchFamily="34" charset="0"/>
                <a:ea typeface="Calibri" pitchFamily="34" charset="-122"/>
                <a:cs typeface="Calibri" pitchFamily="34" charset="-120"/>
              </a:rPr>
              <a:t>Saina P. Kipkosgei  |  Sensei Institute of Technology  |  PhD Candidate, Catholic University of Eastern Africa</a:t>
            </a:r>
            <a:endParaRPr lang="en-US" sz="1133" dirty="0">
              <a:solidFill>
                <a:prstClr val="black"/>
              </a:solidFill>
              <a:latin typeface="Calibri" panose="020F0502020204030204"/>
            </a:endParaRPr>
          </a:p>
        </p:txBody>
      </p:sp>
      <p:graphicFrame>
        <p:nvGraphicFramePr>
          <p:cNvPr id="7" name="Chart 0"/>
          <p:cNvGraphicFramePr/>
          <p:nvPr/>
        </p:nvGraphicFramePr>
        <p:xfrm>
          <a:off x="365760" y="1438656"/>
          <a:ext cx="8534400" cy="4693920"/>
        </p:xfrm>
        <a:graphic>
          <a:graphicData uri="http://schemas.openxmlformats.org/drawingml/2006/chart">
            <c:chart xmlns:c="http://schemas.openxmlformats.org/drawingml/2006/chart" xmlns:r="http://schemas.openxmlformats.org/officeDocument/2006/relationships" r:id="rId3"/>
          </a:graphicData>
        </a:graphic>
      </p:graphicFrame>
      <p:sp>
        <p:nvSpPr>
          <p:cNvPr id="8" name="Shape 5"/>
          <p:cNvSpPr/>
          <p:nvPr/>
        </p:nvSpPr>
        <p:spPr>
          <a:xfrm>
            <a:off x="9144000" y="1487424"/>
            <a:ext cx="2682240" cy="1048512"/>
          </a:xfrm>
          <a:prstGeom prst="rect">
            <a:avLst/>
          </a:prstGeom>
          <a:solidFill>
            <a:srgbClr val="C0392B"/>
          </a:solidFill>
          <a:ln/>
          <a:effectLst>
            <a:outerShdw blurRad="63500" dist="25400" dir="8100000" algn="bl" rotWithShape="0">
              <a:srgbClr val="000000">
                <a:alpha val="16000"/>
              </a:srgbClr>
            </a:outerShdw>
          </a:effectLst>
        </p:spPr>
      </p:sp>
      <p:sp>
        <p:nvSpPr>
          <p:cNvPr id="9" name="Text 6"/>
          <p:cNvSpPr/>
          <p:nvPr/>
        </p:nvSpPr>
        <p:spPr>
          <a:xfrm>
            <a:off x="9144000" y="1609345"/>
            <a:ext cx="2682240" cy="576681"/>
          </a:xfrm>
          <a:prstGeom prst="rect">
            <a:avLst/>
          </a:prstGeom>
          <a:noFill/>
          <a:ln/>
        </p:spPr>
        <p:txBody>
          <a:bodyPr wrap="square" lIns="0" tIns="0" rIns="0" bIns="0" rtlCol="0" anchor="b"/>
          <a:lstStyle/>
          <a:p>
            <a:pPr algn="ctr" defTabSz="1219170"/>
            <a:r>
              <a:rPr lang="en-US" sz="3733" b="1" dirty="0">
                <a:solidFill>
                  <a:srgbClr val="FFFFFF"/>
                </a:solidFill>
                <a:latin typeface="Calibri" pitchFamily="34" charset="0"/>
                <a:ea typeface="Calibri" pitchFamily="34" charset="-122"/>
                <a:cs typeface="Calibri" pitchFamily="34" charset="-120"/>
              </a:rPr>
              <a:t>258k</a:t>
            </a:r>
            <a:endParaRPr lang="en-US" sz="3733" dirty="0">
              <a:solidFill>
                <a:prstClr val="black"/>
              </a:solidFill>
              <a:latin typeface="Calibri" panose="020F0502020204030204"/>
            </a:endParaRPr>
          </a:p>
        </p:txBody>
      </p:sp>
      <p:sp>
        <p:nvSpPr>
          <p:cNvPr id="10" name="Text 7"/>
          <p:cNvSpPr/>
          <p:nvPr/>
        </p:nvSpPr>
        <p:spPr>
          <a:xfrm>
            <a:off x="9241536" y="2137502"/>
            <a:ext cx="2487168" cy="356495"/>
          </a:xfrm>
          <a:prstGeom prst="rect">
            <a:avLst/>
          </a:prstGeom>
          <a:noFill/>
          <a:ln/>
        </p:spPr>
        <p:txBody>
          <a:bodyPr wrap="square" lIns="0" tIns="0" rIns="0" bIns="0" rtlCol="0" anchor="ctr"/>
          <a:lstStyle/>
          <a:p>
            <a:pPr algn="ctr" defTabSz="1219170"/>
            <a:r>
              <a:rPr lang="en-US" sz="1267" dirty="0">
                <a:solidFill>
                  <a:srgbClr val="D6E8F2"/>
                </a:solidFill>
                <a:latin typeface="Calibri" pitchFamily="34" charset="0"/>
                <a:ea typeface="Calibri" pitchFamily="34" charset="-122"/>
                <a:cs typeface="Calibri" pitchFamily="34" charset="-120"/>
              </a:rPr>
              <a:t>s=2 tipping — BREACHED 2024</a:t>
            </a:r>
            <a:endParaRPr lang="en-US" sz="1267" dirty="0">
              <a:solidFill>
                <a:prstClr val="black"/>
              </a:solidFill>
              <a:latin typeface="Calibri" panose="020F0502020204030204"/>
            </a:endParaRPr>
          </a:p>
        </p:txBody>
      </p:sp>
      <p:sp>
        <p:nvSpPr>
          <p:cNvPr id="11" name="Shape 8"/>
          <p:cNvSpPr/>
          <p:nvPr/>
        </p:nvSpPr>
        <p:spPr>
          <a:xfrm>
            <a:off x="9144000" y="2682240"/>
            <a:ext cx="2682240" cy="1048512"/>
          </a:xfrm>
          <a:prstGeom prst="rect">
            <a:avLst/>
          </a:prstGeom>
          <a:solidFill>
            <a:srgbClr val="CC6600"/>
          </a:solidFill>
          <a:ln/>
          <a:effectLst>
            <a:outerShdw blurRad="63500" dist="25400" dir="8100000" algn="bl" rotWithShape="0">
              <a:srgbClr val="000000">
                <a:alpha val="16000"/>
              </a:srgbClr>
            </a:outerShdw>
          </a:effectLst>
        </p:spPr>
      </p:sp>
      <p:sp>
        <p:nvSpPr>
          <p:cNvPr id="12" name="Text 9"/>
          <p:cNvSpPr/>
          <p:nvPr/>
        </p:nvSpPr>
        <p:spPr>
          <a:xfrm>
            <a:off x="9144000" y="2804161"/>
            <a:ext cx="2682240" cy="576681"/>
          </a:xfrm>
          <a:prstGeom prst="rect">
            <a:avLst/>
          </a:prstGeom>
          <a:noFill/>
          <a:ln/>
        </p:spPr>
        <p:txBody>
          <a:bodyPr wrap="square" lIns="0" tIns="0" rIns="0" bIns="0" rtlCol="0" anchor="b"/>
          <a:lstStyle/>
          <a:p>
            <a:pPr algn="ctr" defTabSz="1219170"/>
            <a:r>
              <a:rPr lang="en-US" sz="3733" b="1" dirty="0">
                <a:solidFill>
                  <a:srgbClr val="FFFFFF"/>
                </a:solidFill>
                <a:latin typeface="Calibri" pitchFamily="34" charset="0"/>
                <a:ea typeface="Calibri" pitchFamily="34" charset="-122"/>
                <a:cs typeface="Calibri" pitchFamily="34" charset="-120"/>
              </a:rPr>
              <a:t>399k</a:t>
            </a:r>
            <a:endParaRPr lang="en-US" sz="3733" dirty="0">
              <a:solidFill>
                <a:prstClr val="black"/>
              </a:solidFill>
              <a:latin typeface="Calibri" panose="020F0502020204030204"/>
            </a:endParaRPr>
          </a:p>
        </p:txBody>
      </p:sp>
      <p:sp>
        <p:nvSpPr>
          <p:cNvPr id="13" name="Text 10"/>
          <p:cNvSpPr/>
          <p:nvPr/>
        </p:nvSpPr>
        <p:spPr>
          <a:xfrm>
            <a:off x="9241536" y="3332318"/>
            <a:ext cx="2487168" cy="356495"/>
          </a:xfrm>
          <a:prstGeom prst="rect">
            <a:avLst/>
          </a:prstGeom>
          <a:noFill/>
          <a:ln/>
        </p:spPr>
        <p:txBody>
          <a:bodyPr wrap="square" lIns="0" tIns="0" rIns="0" bIns="0" rtlCol="0" anchor="ctr"/>
          <a:lstStyle/>
          <a:p>
            <a:pPr algn="ctr" defTabSz="1219170"/>
            <a:r>
              <a:rPr lang="en-US" sz="1267" dirty="0">
                <a:solidFill>
                  <a:srgbClr val="D6E8F2"/>
                </a:solidFill>
                <a:latin typeface="Calibri" pitchFamily="34" charset="0"/>
                <a:ea typeface="Calibri" pitchFamily="34" charset="-122"/>
                <a:cs typeface="Calibri" pitchFamily="34" charset="-120"/>
              </a:rPr>
              <a:t>s=3 tipping — Sc.B: 2026</a:t>
            </a:r>
            <a:endParaRPr lang="en-US" sz="1267" dirty="0">
              <a:solidFill>
                <a:prstClr val="black"/>
              </a:solidFill>
              <a:latin typeface="Calibri" panose="020F0502020204030204"/>
            </a:endParaRPr>
          </a:p>
        </p:txBody>
      </p:sp>
      <p:sp>
        <p:nvSpPr>
          <p:cNvPr id="14" name="Shape 11"/>
          <p:cNvSpPr/>
          <p:nvPr/>
        </p:nvSpPr>
        <p:spPr>
          <a:xfrm>
            <a:off x="9144000" y="3877056"/>
            <a:ext cx="2682240" cy="1048512"/>
          </a:xfrm>
          <a:prstGeom prst="rect">
            <a:avLst/>
          </a:prstGeom>
          <a:solidFill>
            <a:srgbClr val="9B5500"/>
          </a:solidFill>
          <a:ln/>
          <a:effectLst>
            <a:outerShdw blurRad="63500" dist="25400" dir="8100000" algn="bl" rotWithShape="0">
              <a:srgbClr val="000000">
                <a:alpha val="16000"/>
              </a:srgbClr>
            </a:outerShdw>
          </a:effectLst>
        </p:spPr>
      </p:sp>
      <p:sp>
        <p:nvSpPr>
          <p:cNvPr id="15" name="Text 12"/>
          <p:cNvSpPr/>
          <p:nvPr/>
        </p:nvSpPr>
        <p:spPr>
          <a:xfrm>
            <a:off x="9144000" y="3998977"/>
            <a:ext cx="2682240" cy="576681"/>
          </a:xfrm>
          <a:prstGeom prst="rect">
            <a:avLst/>
          </a:prstGeom>
          <a:noFill/>
          <a:ln/>
        </p:spPr>
        <p:txBody>
          <a:bodyPr wrap="square" lIns="0" tIns="0" rIns="0" bIns="0" rtlCol="0" anchor="b"/>
          <a:lstStyle/>
          <a:p>
            <a:pPr algn="ctr" defTabSz="1219170"/>
            <a:r>
              <a:rPr lang="en-US" sz="3733" b="1" dirty="0">
                <a:solidFill>
                  <a:srgbClr val="FFFFFF"/>
                </a:solidFill>
                <a:latin typeface="Calibri" pitchFamily="34" charset="0"/>
                <a:ea typeface="Calibri" pitchFamily="34" charset="-122"/>
                <a:cs typeface="Calibri" pitchFamily="34" charset="-120"/>
              </a:rPr>
              <a:t>541k</a:t>
            </a:r>
            <a:endParaRPr lang="en-US" sz="3733" dirty="0">
              <a:solidFill>
                <a:prstClr val="black"/>
              </a:solidFill>
              <a:latin typeface="Calibri" panose="020F0502020204030204"/>
            </a:endParaRPr>
          </a:p>
        </p:txBody>
      </p:sp>
      <p:sp>
        <p:nvSpPr>
          <p:cNvPr id="16" name="Text 13"/>
          <p:cNvSpPr/>
          <p:nvPr/>
        </p:nvSpPr>
        <p:spPr>
          <a:xfrm>
            <a:off x="9241536" y="4527134"/>
            <a:ext cx="2487168" cy="356495"/>
          </a:xfrm>
          <a:prstGeom prst="rect">
            <a:avLst/>
          </a:prstGeom>
          <a:noFill/>
          <a:ln/>
        </p:spPr>
        <p:txBody>
          <a:bodyPr wrap="square" lIns="0" tIns="0" rIns="0" bIns="0" rtlCol="0" anchor="ctr"/>
          <a:lstStyle/>
          <a:p>
            <a:pPr algn="ctr" defTabSz="1219170"/>
            <a:r>
              <a:rPr lang="en-US" sz="1267" dirty="0">
                <a:solidFill>
                  <a:srgbClr val="D6E8F2"/>
                </a:solidFill>
                <a:latin typeface="Calibri" pitchFamily="34" charset="0"/>
                <a:ea typeface="Calibri" pitchFamily="34" charset="-122"/>
                <a:cs typeface="Calibri" pitchFamily="34" charset="-120"/>
              </a:rPr>
              <a:t>s=4 tipping — Sc.A: 2029</a:t>
            </a:r>
            <a:endParaRPr lang="en-US" sz="1267" dirty="0">
              <a:solidFill>
                <a:prstClr val="black"/>
              </a:solidFill>
              <a:latin typeface="Calibri" panose="020F0502020204030204"/>
            </a:endParaRPr>
          </a:p>
        </p:txBody>
      </p:sp>
      <p:sp>
        <p:nvSpPr>
          <p:cNvPr id="17" name="Shape 14"/>
          <p:cNvSpPr/>
          <p:nvPr/>
        </p:nvSpPr>
        <p:spPr>
          <a:xfrm>
            <a:off x="9144000" y="5071872"/>
            <a:ext cx="2682240" cy="1048512"/>
          </a:xfrm>
          <a:prstGeom prst="rect">
            <a:avLst/>
          </a:prstGeom>
          <a:solidFill>
            <a:srgbClr val="065A82"/>
          </a:solidFill>
          <a:ln/>
          <a:effectLst>
            <a:outerShdw blurRad="63500" dist="25400" dir="8100000" algn="bl" rotWithShape="0">
              <a:srgbClr val="000000">
                <a:alpha val="16000"/>
              </a:srgbClr>
            </a:outerShdw>
          </a:effectLst>
        </p:spPr>
      </p:sp>
      <p:sp>
        <p:nvSpPr>
          <p:cNvPr id="18" name="Text 15"/>
          <p:cNvSpPr/>
          <p:nvPr/>
        </p:nvSpPr>
        <p:spPr>
          <a:xfrm>
            <a:off x="9144000" y="5193793"/>
            <a:ext cx="2682240" cy="576681"/>
          </a:xfrm>
          <a:prstGeom prst="rect">
            <a:avLst/>
          </a:prstGeom>
          <a:noFill/>
          <a:ln/>
        </p:spPr>
        <p:txBody>
          <a:bodyPr wrap="square" lIns="0" tIns="0" rIns="0" bIns="0" rtlCol="0" anchor="b"/>
          <a:lstStyle/>
          <a:p>
            <a:pPr algn="ctr" defTabSz="1219170"/>
            <a:r>
              <a:rPr lang="en-US" sz="3733" b="1" dirty="0">
                <a:solidFill>
                  <a:srgbClr val="FFFFFF"/>
                </a:solidFill>
                <a:latin typeface="Calibri" pitchFamily="34" charset="0"/>
                <a:ea typeface="Calibri" pitchFamily="34" charset="-122"/>
                <a:cs typeface="Calibri" pitchFamily="34" charset="-120"/>
              </a:rPr>
              <a:t>1.622M</a:t>
            </a:r>
            <a:endParaRPr lang="en-US" sz="3733" dirty="0">
              <a:solidFill>
                <a:prstClr val="black"/>
              </a:solidFill>
              <a:latin typeface="Calibri" panose="020F0502020204030204"/>
            </a:endParaRPr>
          </a:p>
        </p:txBody>
      </p:sp>
      <p:sp>
        <p:nvSpPr>
          <p:cNvPr id="19" name="Text 16"/>
          <p:cNvSpPr/>
          <p:nvPr/>
        </p:nvSpPr>
        <p:spPr>
          <a:xfrm>
            <a:off x="9241536" y="5721950"/>
            <a:ext cx="2487168" cy="356495"/>
          </a:xfrm>
          <a:prstGeom prst="rect">
            <a:avLst/>
          </a:prstGeom>
          <a:noFill/>
          <a:ln/>
        </p:spPr>
        <p:txBody>
          <a:bodyPr wrap="square" lIns="0" tIns="0" rIns="0" bIns="0" rtlCol="0" anchor="ctr"/>
          <a:lstStyle/>
          <a:p>
            <a:pPr algn="ctr" defTabSz="1219170"/>
            <a:r>
              <a:rPr lang="en-US" sz="1267" dirty="0">
                <a:solidFill>
                  <a:srgbClr val="D6E8F2"/>
                </a:solidFill>
                <a:latin typeface="Calibri" pitchFamily="34" charset="0"/>
                <a:ea typeface="Calibri" pitchFamily="34" charset="-122"/>
                <a:cs typeface="Calibri" pitchFamily="34" charset="-120"/>
              </a:rPr>
              <a:t>Sc.C 2030 — Architectural threshold</a:t>
            </a:r>
            <a:endParaRPr lang="en-US" sz="1267" dirty="0">
              <a:solidFill>
                <a:prstClr val="black"/>
              </a:solidFill>
              <a:latin typeface="Calibri" panose="020F0502020204030204"/>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0F6FB"/>
        </a:solidFill>
        <a:effectLst/>
      </p:bgPr>
    </p:bg>
    <p:spTree>
      <p:nvGrpSpPr>
        <p:cNvPr id="1" name=""/>
        <p:cNvGrpSpPr/>
        <p:nvPr/>
      </p:nvGrpSpPr>
      <p:grpSpPr>
        <a:xfrm>
          <a:off x="0" y="0"/>
          <a:ext cx="0" cy="0"/>
          <a:chOff x="0" y="0"/>
          <a:chExt cx="0" cy="0"/>
        </a:xfrm>
      </p:grpSpPr>
      <p:sp>
        <p:nvSpPr>
          <p:cNvPr id="2" name="Shape 0"/>
          <p:cNvSpPr/>
          <p:nvPr/>
        </p:nvSpPr>
        <p:spPr>
          <a:xfrm>
            <a:off x="0" y="0"/>
            <a:ext cx="12192000" cy="1316736"/>
          </a:xfrm>
          <a:prstGeom prst="rect">
            <a:avLst/>
          </a:prstGeom>
          <a:solidFill>
            <a:srgbClr val="065A82"/>
          </a:solidFill>
          <a:ln/>
        </p:spPr>
      </p:sp>
      <p:sp>
        <p:nvSpPr>
          <p:cNvPr id="3" name="Text 1"/>
          <p:cNvSpPr/>
          <p:nvPr/>
        </p:nvSpPr>
        <p:spPr>
          <a:xfrm>
            <a:off x="512064" y="97536"/>
            <a:ext cx="11167872" cy="755904"/>
          </a:xfrm>
          <a:prstGeom prst="rect">
            <a:avLst/>
          </a:prstGeom>
          <a:noFill/>
          <a:ln/>
        </p:spPr>
        <p:txBody>
          <a:bodyPr wrap="square" lIns="0" tIns="0" rIns="0" bIns="0" rtlCol="0" anchor="ctr"/>
          <a:lstStyle/>
          <a:p>
            <a:pPr defTabSz="1219170"/>
            <a:r>
              <a:rPr lang="en-US" sz="3200" b="1" dirty="0">
                <a:solidFill>
                  <a:srgbClr val="FFFFFF"/>
                </a:solidFill>
                <a:latin typeface="Calibri" pitchFamily="34" charset="0"/>
                <a:ea typeface="Calibri" pitchFamily="34" charset="-122"/>
                <a:cs typeface="Calibri" pitchFamily="34" charset="-120"/>
              </a:rPr>
              <a:t>Monte Carlo Projections: Server Requirements 2024–2030</a:t>
            </a:r>
            <a:endParaRPr lang="en-US" sz="3200" dirty="0">
              <a:solidFill>
                <a:prstClr val="black"/>
              </a:solidFill>
              <a:latin typeface="Calibri" panose="020F0502020204030204"/>
            </a:endParaRPr>
          </a:p>
        </p:txBody>
      </p:sp>
      <p:sp>
        <p:nvSpPr>
          <p:cNvPr id="4" name="Text 2"/>
          <p:cNvSpPr/>
          <p:nvPr/>
        </p:nvSpPr>
        <p:spPr>
          <a:xfrm>
            <a:off x="512064" y="877824"/>
            <a:ext cx="11167872" cy="365760"/>
          </a:xfrm>
          <a:prstGeom prst="rect">
            <a:avLst/>
          </a:prstGeom>
          <a:noFill/>
          <a:ln/>
        </p:spPr>
        <p:txBody>
          <a:bodyPr wrap="square" lIns="0" tIns="0" rIns="0" bIns="0" rtlCol="0" anchor="ctr"/>
          <a:lstStyle/>
          <a:p>
            <a:pPr defTabSz="1219170"/>
            <a:r>
              <a:rPr lang="en-US" sz="1600" dirty="0">
                <a:solidFill>
                  <a:srgbClr val="0EB1D2"/>
                </a:solidFill>
                <a:latin typeface="Calibri" pitchFamily="34" charset="0"/>
                <a:ea typeface="Calibri" pitchFamily="34" charset="-122"/>
                <a:cs typeface="Calibri" pitchFamily="34" charset="-120"/>
              </a:rPr>
              <a:t>95th percentile minimum SLA-compliant server count — n = 10,000 iterations per year</a:t>
            </a:r>
            <a:endParaRPr lang="en-US" sz="1600" dirty="0">
              <a:solidFill>
                <a:prstClr val="black"/>
              </a:solidFill>
              <a:latin typeface="Calibri" panose="020F0502020204030204"/>
            </a:endParaRPr>
          </a:p>
        </p:txBody>
      </p:sp>
      <p:sp>
        <p:nvSpPr>
          <p:cNvPr id="5" name="Shape 3"/>
          <p:cNvSpPr/>
          <p:nvPr/>
        </p:nvSpPr>
        <p:spPr>
          <a:xfrm>
            <a:off x="0" y="6498336"/>
            <a:ext cx="12192000" cy="359664"/>
          </a:xfrm>
          <a:prstGeom prst="rect">
            <a:avLst/>
          </a:prstGeom>
          <a:solidFill>
            <a:srgbClr val="21295C"/>
          </a:solidFill>
          <a:ln/>
        </p:spPr>
      </p:sp>
      <p:sp>
        <p:nvSpPr>
          <p:cNvPr id="6" name="Text 4"/>
          <p:cNvSpPr/>
          <p:nvPr/>
        </p:nvSpPr>
        <p:spPr>
          <a:xfrm>
            <a:off x="365760" y="6498336"/>
            <a:ext cx="11460480" cy="359664"/>
          </a:xfrm>
          <a:prstGeom prst="rect">
            <a:avLst/>
          </a:prstGeom>
          <a:noFill/>
          <a:ln/>
        </p:spPr>
        <p:txBody>
          <a:bodyPr wrap="square" rtlCol="0" anchor="ctr"/>
          <a:lstStyle/>
          <a:p>
            <a:pPr defTabSz="1219170"/>
            <a:r>
              <a:rPr lang="en-US" sz="1133" dirty="0">
                <a:solidFill>
                  <a:srgbClr val="6B8394"/>
                </a:solidFill>
                <a:latin typeface="Calibri" pitchFamily="34" charset="0"/>
                <a:ea typeface="Calibri" pitchFamily="34" charset="-122"/>
                <a:cs typeface="Calibri" pitchFamily="34" charset="-120"/>
              </a:rPr>
              <a:t>Saina P. Kipkosgei  |  Sensei Institute of Technology  |  PhD Candidate, Catholic University of Eastern Africa</a:t>
            </a:r>
            <a:endParaRPr lang="en-US" sz="1133" dirty="0">
              <a:solidFill>
                <a:prstClr val="black"/>
              </a:solidFill>
              <a:latin typeface="Calibri" panose="020F0502020204030204"/>
            </a:endParaRPr>
          </a:p>
        </p:txBody>
      </p:sp>
      <p:graphicFrame>
        <p:nvGraphicFramePr>
          <p:cNvPr id="21" name="Table 0"/>
          <p:cNvGraphicFramePr>
            <a:graphicFrameLocks noGrp="1"/>
          </p:cNvGraphicFramePr>
          <p:nvPr/>
        </p:nvGraphicFramePr>
        <p:xfrm>
          <a:off x="365760" y="1487424"/>
          <a:ext cx="11460480" cy="4267200"/>
        </p:xfrm>
        <a:graphic>
          <a:graphicData uri="http://schemas.openxmlformats.org/drawingml/2006/table">
            <a:tbl>
              <a:tblPr/>
              <a:tblGrid>
                <a:gridCol w="1097280">
                  <a:extLst>
                    <a:ext uri="{9D8B030D-6E8A-4147-A177-3AD203B41FA5}">
                      <a16:colId xmlns:a16="http://schemas.microsoft.com/office/drawing/2014/main" val="20000"/>
                    </a:ext>
                  </a:extLst>
                </a:gridCol>
                <a:gridCol w="1584960">
                  <a:extLst>
                    <a:ext uri="{9D8B030D-6E8A-4147-A177-3AD203B41FA5}">
                      <a16:colId xmlns:a16="http://schemas.microsoft.com/office/drawing/2014/main" val="20001"/>
                    </a:ext>
                  </a:extLst>
                </a:gridCol>
                <a:gridCol w="1584960">
                  <a:extLst>
                    <a:ext uri="{9D8B030D-6E8A-4147-A177-3AD203B41FA5}">
                      <a16:colId xmlns:a16="http://schemas.microsoft.com/office/drawing/2014/main" val="20002"/>
                    </a:ext>
                  </a:extLst>
                </a:gridCol>
                <a:gridCol w="1584960">
                  <a:extLst>
                    <a:ext uri="{9D8B030D-6E8A-4147-A177-3AD203B41FA5}">
                      <a16:colId xmlns:a16="http://schemas.microsoft.com/office/drawing/2014/main" val="20003"/>
                    </a:ext>
                  </a:extLst>
                </a:gridCol>
                <a:gridCol w="2438400">
                  <a:extLst>
                    <a:ext uri="{9D8B030D-6E8A-4147-A177-3AD203B41FA5}">
                      <a16:colId xmlns:a16="http://schemas.microsoft.com/office/drawing/2014/main" val="20004"/>
                    </a:ext>
                  </a:extLst>
                </a:gridCol>
                <a:gridCol w="3169920">
                  <a:extLst>
                    <a:ext uri="{9D8B030D-6E8A-4147-A177-3AD203B41FA5}">
                      <a16:colId xmlns:a16="http://schemas.microsoft.com/office/drawing/2014/main" val="20005"/>
                    </a:ext>
                  </a:extLst>
                </a:gridCol>
              </a:tblGrid>
              <a:tr h="533400">
                <a:tc>
                  <a:txBody>
                    <a:bodyPr/>
                    <a:lstStyle/>
                    <a:p>
                      <a:pPr marL="0" indent="0" algn="ctr">
                        <a:buNone/>
                      </a:pPr>
                      <a:r>
                        <a:rPr lang="en-US" sz="1500" b="1" dirty="0">
                          <a:solidFill>
                            <a:srgbClr val="FFFFFF"/>
                          </a:solidFill>
                          <a:latin typeface="Calibri" pitchFamily="34" charset="0"/>
                          <a:ea typeface="Calibri" pitchFamily="34" charset="-122"/>
                          <a:cs typeface="Calibri" pitchFamily="34" charset="-120"/>
                        </a:rPr>
                        <a:t>Year</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065A82"/>
                    </a:solidFill>
                  </a:tcPr>
                </a:tc>
                <a:tc>
                  <a:txBody>
                    <a:bodyPr/>
                    <a:lstStyle/>
                    <a:p>
                      <a:pPr marL="0" indent="0" algn="ctr">
                        <a:buNone/>
                      </a:pPr>
                      <a:r>
                        <a:rPr lang="en-US" sz="1500" b="1" dirty="0">
                          <a:solidFill>
                            <a:srgbClr val="FFFFFF"/>
                          </a:solidFill>
                          <a:latin typeface="Calibri" pitchFamily="34" charset="0"/>
                          <a:ea typeface="Calibri" pitchFamily="34" charset="-122"/>
                          <a:cs typeface="Calibri" pitchFamily="34" charset="-120"/>
                        </a:rPr>
                        <a:t>Sc.A Volume</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065A82"/>
                    </a:solidFill>
                  </a:tcPr>
                </a:tc>
                <a:tc>
                  <a:txBody>
                    <a:bodyPr/>
                    <a:lstStyle/>
                    <a:p>
                      <a:pPr marL="0" indent="0" algn="ctr">
                        <a:buNone/>
                      </a:pPr>
                      <a:r>
                        <a:rPr lang="en-US" sz="1500" b="1" dirty="0">
                          <a:solidFill>
                            <a:srgbClr val="FFFFFF"/>
                          </a:solidFill>
                          <a:latin typeface="Calibri" pitchFamily="34" charset="0"/>
                          <a:ea typeface="Calibri" pitchFamily="34" charset="-122"/>
                          <a:cs typeface="Calibri" pitchFamily="34" charset="-120"/>
                        </a:rPr>
                        <a:t>Sc.B Volume</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065A82"/>
                    </a:solidFill>
                  </a:tcPr>
                </a:tc>
                <a:tc>
                  <a:txBody>
                    <a:bodyPr/>
                    <a:lstStyle/>
                    <a:p>
                      <a:pPr marL="0" indent="0" algn="ctr">
                        <a:buNone/>
                      </a:pPr>
                      <a:r>
                        <a:rPr lang="en-US" sz="1500" b="1" dirty="0">
                          <a:solidFill>
                            <a:srgbClr val="FFFFFF"/>
                          </a:solidFill>
                          <a:latin typeface="Calibri" pitchFamily="34" charset="0"/>
                          <a:ea typeface="Calibri" pitchFamily="34" charset="-122"/>
                          <a:cs typeface="Calibri" pitchFamily="34" charset="-120"/>
                        </a:rPr>
                        <a:t>Sc.C Volume</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065A82"/>
                    </a:solidFill>
                  </a:tcPr>
                </a:tc>
                <a:tc>
                  <a:txBody>
                    <a:bodyPr/>
                    <a:lstStyle/>
                    <a:p>
                      <a:pPr marL="0" indent="0" algn="ctr">
                        <a:buNone/>
                      </a:pPr>
                      <a:r>
                        <a:rPr lang="en-US" sz="1500" b="1" dirty="0">
                          <a:solidFill>
                            <a:srgbClr val="FFFFFF"/>
                          </a:solidFill>
                          <a:latin typeface="Calibri" pitchFamily="34" charset="0"/>
                          <a:ea typeface="Calibri" pitchFamily="34" charset="-122"/>
                          <a:cs typeface="Calibri" pitchFamily="34" charset="-120"/>
                        </a:rPr>
                        <a:t>Sc.A: λ / s_min</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1C7293"/>
                    </a:solidFill>
                  </a:tcPr>
                </a:tc>
                <a:tc>
                  <a:txBody>
                    <a:bodyPr/>
                    <a:lstStyle/>
                    <a:p>
                      <a:pPr marL="0" indent="0" algn="ctr">
                        <a:buNone/>
                      </a:pPr>
                      <a:r>
                        <a:rPr lang="en-US" sz="1500" b="1" dirty="0">
                          <a:solidFill>
                            <a:srgbClr val="FFFFFF"/>
                          </a:solidFill>
                          <a:latin typeface="Calibri" pitchFamily="34" charset="0"/>
                          <a:ea typeface="Calibri" pitchFamily="34" charset="-122"/>
                          <a:cs typeface="Calibri" pitchFamily="34" charset="-120"/>
                        </a:rPr>
                        <a:t>Sc.C: λ / s_min</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C0392B"/>
                    </a:solidFill>
                  </a:tcPr>
                </a:tc>
                <a:extLst>
                  <a:ext uri="{0D108BD9-81ED-4DB2-BD59-A6C34878D82A}">
                    <a16:rowId xmlns:a16="http://schemas.microsoft.com/office/drawing/2014/main" val="10000"/>
                  </a:ext>
                </a:extLst>
              </a:tr>
              <a:tr h="533400">
                <a:tc>
                  <a:txBody>
                    <a:bodyPr/>
                    <a:lstStyle/>
                    <a:p>
                      <a:pPr marL="0" indent="0" algn="ctr">
                        <a:buNone/>
                      </a:pPr>
                      <a:r>
                        <a:rPr lang="en-US" sz="1400" b="1" dirty="0">
                          <a:solidFill>
                            <a:srgbClr val="000000"/>
                          </a:solidFill>
                          <a:latin typeface="Calibri" pitchFamily="34" charset="0"/>
                          <a:ea typeface="Calibri" pitchFamily="34" charset="-122"/>
                          <a:cs typeface="Calibri" pitchFamily="34" charset="-120"/>
                        </a:rPr>
                        <a:t>2024*</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FFE8E4"/>
                    </a:solidFill>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264k</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264k</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264k</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b="1" dirty="0">
                          <a:solidFill>
                            <a:srgbClr val="C0392B"/>
                          </a:solidFill>
                          <a:latin typeface="Calibri" pitchFamily="34" charset="0"/>
                          <a:ea typeface="Calibri" pitchFamily="34" charset="-122"/>
                          <a:cs typeface="Calibri" pitchFamily="34" charset="-120"/>
                        </a:rPr>
                        <a:t>109 / s=3 ⚠</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FFE8E4"/>
                    </a:solidFill>
                  </a:tcPr>
                </a:tc>
                <a:tc>
                  <a:txBody>
                    <a:bodyPr/>
                    <a:lstStyle/>
                    <a:p>
                      <a:pPr marL="0" indent="0" algn="ctr">
                        <a:buNone/>
                      </a:pPr>
                      <a:r>
                        <a:rPr lang="en-US" sz="1400" b="1" dirty="0">
                          <a:solidFill>
                            <a:srgbClr val="C0392B"/>
                          </a:solidFill>
                          <a:latin typeface="Calibri" pitchFamily="34" charset="0"/>
                          <a:ea typeface="Calibri" pitchFamily="34" charset="-122"/>
                          <a:cs typeface="Calibri" pitchFamily="34" charset="-120"/>
                        </a:rPr>
                        <a:t>109 / s=3 ⚠</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FFE8E4"/>
                    </a:solidFill>
                  </a:tcPr>
                </a:tc>
                <a:extLst>
                  <a:ext uri="{0D108BD9-81ED-4DB2-BD59-A6C34878D82A}">
                    <a16:rowId xmlns:a16="http://schemas.microsoft.com/office/drawing/2014/main" val="10001"/>
                  </a:ext>
                </a:extLst>
              </a:tr>
              <a:tr h="533400">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2025</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317k</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338k</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349k</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130 / s=3</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143 / s=3</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extLst>
                  <a:ext uri="{0D108BD9-81ED-4DB2-BD59-A6C34878D82A}">
                    <a16:rowId xmlns:a16="http://schemas.microsoft.com/office/drawing/2014/main" val="10002"/>
                  </a:ext>
                </a:extLst>
              </a:tr>
              <a:tr h="533400">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2026</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374k</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426k</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467k</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154 / s=3</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b="1" dirty="0">
                          <a:solidFill>
                            <a:srgbClr val="CC6600"/>
                          </a:solidFill>
                          <a:latin typeface="Calibri" pitchFamily="34" charset="0"/>
                          <a:ea typeface="Calibri" pitchFamily="34" charset="-122"/>
                          <a:cs typeface="Calibri" pitchFamily="34" charset="-120"/>
                        </a:rPr>
                        <a:t>192 / s=4</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extLst>
                  <a:ext uri="{0D108BD9-81ED-4DB2-BD59-A6C34878D82A}">
                    <a16:rowId xmlns:a16="http://schemas.microsoft.com/office/drawing/2014/main" val="10003"/>
                  </a:ext>
                </a:extLst>
              </a:tr>
              <a:tr h="533400">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2027</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437k</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533k</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631k</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b="1" dirty="0">
                          <a:solidFill>
                            <a:srgbClr val="CC6600"/>
                          </a:solidFill>
                          <a:latin typeface="Calibri" pitchFamily="34" charset="0"/>
                          <a:ea typeface="Calibri" pitchFamily="34" charset="-122"/>
                          <a:cs typeface="Calibri" pitchFamily="34" charset="-120"/>
                        </a:rPr>
                        <a:t>179 / s=4</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b="1" dirty="0">
                          <a:solidFill>
                            <a:srgbClr val="C0392B"/>
                          </a:solidFill>
                          <a:latin typeface="Calibri" pitchFamily="34" charset="0"/>
                          <a:ea typeface="Calibri" pitchFamily="34" charset="-122"/>
                          <a:cs typeface="Calibri" pitchFamily="34" charset="-120"/>
                        </a:rPr>
                        <a:t>259 / s=5</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extLst>
                  <a:ext uri="{0D108BD9-81ED-4DB2-BD59-A6C34878D82A}">
                    <a16:rowId xmlns:a16="http://schemas.microsoft.com/office/drawing/2014/main" val="10004"/>
                  </a:ext>
                </a:extLst>
              </a:tr>
              <a:tr h="533400">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2028</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507k</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650k</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858k</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208 / s=4</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b="1" dirty="0">
                          <a:solidFill>
                            <a:srgbClr val="C0392B"/>
                          </a:solidFill>
                          <a:latin typeface="Calibri" pitchFamily="34" charset="0"/>
                          <a:ea typeface="Calibri" pitchFamily="34" charset="-122"/>
                          <a:cs typeface="Calibri" pitchFamily="34" charset="-120"/>
                        </a:rPr>
                        <a:t>352 / s=7</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extLst>
                  <a:ext uri="{0D108BD9-81ED-4DB2-BD59-A6C34878D82A}">
                    <a16:rowId xmlns:a16="http://schemas.microsoft.com/office/drawing/2014/main" val="10005"/>
                  </a:ext>
                </a:extLst>
              </a:tr>
              <a:tr h="533400">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2029</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578k</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786k</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1,176k</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b="1" dirty="0">
                          <a:solidFill>
                            <a:srgbClr val="CC6600"/>
                          </a:solidFill>
                          <a:latin typeface="Calibri" pitchFamily="34" charset="0"/>
                          <a:ea typeface="Calibri" pitchFamily="34" charset="-122"/>
                          <a:cs typeface="Calibri" pitchFamily="34" charset="-120"/>
                        </a:rPr>
                        <a:t>237 / s=5</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b="1" dirty="0">
                          <a:solidFill>
                            <a:srgbClr val="C0392B"/>
                          </a:solidFill>
                          <a:latin typeface="Calibri" pitchFamily="34" charset="0"/>
                          <a:ea typeface="Calibri" pitchFamily="34" charset="-122"/>
                          <a:cs typeface="Calibri" pitchFamily="34" charset="-120"/>
                        </a:rPr>
                        <a:t>483 / s=9</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extLst>
                  <a:ext uri="{0D108BD9-81ED-4DB2-BD59-A6C34878D82A}">
                    <a16:rowId xmlns:a16="http://schemas.microsoft.com/office/drawing/2014/main" val="10006"/>
                  </a:ext>
                </a:extLst>
              </a:tr>
              <a:tr h="533400">
                <a:tc>
                  <a:txBody>
                    <a:bodyPr/>
                    <a:lstStyle/>
                    <a:p>
                      <a:pPr marL="0" indent="0" algn="ctr">
                        <a:buNone/>
                      </a:pPr>
                      <a:r>
                        <a:rPr lang="en-US" sz="1400" b="1" dirty="0">
                          <a:solidFill>
                            <a:srgbClr val="000000"/>
                          </a:solidFill>
                          <a:latin typeface="Calibri" pitchFamily="34" charset="0"/>
                          <a:ea typeface="Calibri" pitchFamily="34" charset="-122"/>
                          <a:cs typeface="Calibri" pitchFamily="34" charset="-120"/>
                        </a:rPr>
                        <a:t>2030</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648k</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944k</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dirty="0">
                          <a:solidFill>
                            <a:srgbClr val="000000"/>
                          </a:solidFill>
                          <a:latin typeface="Calibri" pitchFamily="34" charset="0"/>
                          <a:ea typeface="Calibri" pitchFamily="34" charset="-122"/>
                          <a:cs typeface="Calibri" pitchFamily="34" charset="-120"/>
                        </a:rPr>
                        <a:t>1,622k</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b="1" dirty="0">
                          <a:solidFill>
                            <a:srgbClr val="CC6600"/>
                          </a:solidFill>
                          <a:latin typeface="Calibri" pitchFamily="34" charset="0"/>
                          <a:ea typeface="Calibri" pitchFamily="34" charset="-122"/>
                          <a:cs typeface="Calibri" pitchFamily="34" charset="-120"/>
                        </a:rPr>
                        <a:t>266 / s=5</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400" b="1" dirty="0">
                          <a:solidFill>
                            <a:srgbClr val="C0392B"/>
                          </a:solidFill>
                          <a:latin typeface="Calibri" pitchFamily="34" charset="0"/>
                          <a:ea typeface="Calibri" pitchFamily="34" charset="-122"/>
                          <a:cs typeface="Calibri" pitchFamily="34" charset="-120"/>
                        </a:rPr>
                        <a:t>666 / s=12 ⚠</a:t>
                      </a:r>
                      <a:endParaRPr lang="en-US" sz="14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FFE8E4"/>
                    </a:solidFill>
                  </a:tcPr>
                </a:tc>
                <a:extLst>
                  <a:ext uri="{0D108BD9-81ED-4DB2-BD59-A6C34878D82A}">
                    <a16:rowId xmlns:a16="http://schemas.microsoft.com/office/drawing/2014/main" val="10007"/>
                  </a:ext>
                </a:extLst>
              </a:tr>
            </a:tbl>
          </a:graphicData>
        </a:graphic>
      </p:graphicFrame>
      <p:sp>
        <p:nvSpPr>
          <p:cNvPr id="8" name="Text 5"/>
          <p:cNvSpPr/>
          <p:nvPr/>
        </p:nvSpPr>
        <p:spPr>
          <a:xfrm>
            <a:off x="365760" y="5913120"/>
            <a:ext cx="11460480" cy="268224"/>
          </a:xfrm>
          <a:prstGeom prst="rect">
            <a:avLst/>
          </a:prstGeom>
          <a:noFill/>
          <a:ln/>
        </p:spPr>
        <p:txBody>
          <a:bodyPr wrap="square" rtlCol="0" anchor="ctr"/>
          <a:lstStyle/>
          <a:p>
            <a:pPr defTabSz="1219170"/>
            <a:r>
              <a:rPr lang="en-US" sz="1200" i="1" dirty="0">
                <a:solidFill>
                  <a:srgbClr val="6B8394"/>
                </a:solidFill>
                <a:latin typeface="Calibri" pitchFamily="34" charset="0"/>
                <a:ea typeface="Calibri" pitchFamily="34" charset="-122"/>
                <a:cs typeface="Calibri" pitchFamily="34" charset="-120"/>
              </a:rPr>
              <a:t>*2024 = observed. Scenario A: 28.1% → 12% p.a. | B: ~25% → 20% | C: 30%+ (AfU DTS). Tipping points all Erlang C verified.</a:t>
            </a:r>
            <a:endParaRPr lang="en-US" sz="1200" dirty="0">
              <a:solidFill>
                <a:prstClr val="black"/>
              </a:solidFill>
              <a:latin typeface="Calibri" panose="020F0502020204030204"/>
            </a:endParaRPr>
          </a:p>
        </p:txBody>
      </p:sp>
      <p:sp>
        <p:nvSpPr>
          <p:cNvPr id="9" name="Shape 6"/>
          <p:cNvSpPr/>
          <p:nvPr/>
        </p:nvSpPr>
        <p:spPr>
          <a:xfrm>
            <a:off x="365760" y="6217920"/>
            <a:ext cx="11460480" cy="463296"/>
          </a:xfrm>
          <a:prstGeom prst="rect">
            <a:avLst/>
          </a:prstGeom>
          <a:solidFill>
            <a:srgbClr val="C0392B">
              <a:alpha val="82000"/>
            </a:srgbClr>
          </a:solidFill>
          <a:ln/>
        </p:spPr>
      </p:sp>
      <p:sp>
        <p:nvSpPr>
          <p:cNvPr id="10" name="Text 7"/>
          <p:cNvSpPr/>
          <p:nvPr/>
        </p:nvSpPr>
        <p:spPr>
          <a:xfrm>
            <a:off x="512064" y="6242304"/>
            <a:ext cx="11167872" cy="414528"/>
          </a:xfrm>
          <a:prstGeom prst="rect">
            <a:avLst/>
          </a:prstGeom>
          <a:noFill/>
          <a:ln/>
        </p:spPr>
        <p:txBody>
          <a:bodyPr wrap="square" rtlCol="0" anchor="ctr"/>
          <a:lstStyle/>
          <a:p>
            <a:pPr defTabSz="1219170"/>
            <a:r>
              <a:rPr lang="en-US" sz="1400" b="1" dirty="0">
                <a:solidFill>
                  <a:srgbClr val="FFFFFF"/>
                </a:solidFill>
                <a:latin typeface="Calibri" pitchFamily="34" charset="0"/>
                <a:ea typeface="Calibri" pitchFamily="34" charset="-122"/>
                <a:cs typeface="Calibri" pitchFamily="34" charset="-120"/>
              </a:rPr>
              <a:t>INVARIANT FINDING: s = 3 is the non-negotiable immediate requirement under ALL scenarios. Scenarios diverge from 2026.</a:t>
            </a:r>
            <a:endParaRPr lang="en-US" sz="1400" dirty="0">
              <a:solidFill>
                <a:prstClr val="black"/>
              </a:solidFill>
              <a:latin typeface="Calibri" panose="020F0502020204030204"/>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0A1E30"/>
        </a:solidFill>
        <a:effectLst/>
      </p:bgPr>
    </p:bg>
    <p:spTree>
      <p:nvGrpSpPr>
        <p:cNvPr id="1" name=""/>
        <p:cNvGrpSpPr/>
        <p:nvPr/>
      </p:nvGrpSpPr>
      <p:grpSpPr>
        <a:xfrm>
          <a:off x="0" y="0"/>
          <a:ext cx="0" cy="0"/>
          <a:chOff x="0" y="0"/>
          <a:chExt cx="0" cy="0"/>
        </a:xfrm>
      </p:grpSpPr>
      <p:sp>
        <p:nvSpPr>
          <p:cNvPr id="2" name="Shape 0"/>
          <p:cNvSpPr/>
          <p:nvPr/>
        </p:nvSpPr>
        <p:spPr>
          <a:xfrm>
            <a:off x="0" y="0"/>
            <a:ext cx="12192000" cy="1316736"/>
          </a:xfrm>
          <a:prstGeom prst="rect">
            <a:avLst/>
          </a:prstGeom>
          <a:solidFill>
            <a:srgbClr val="040D17"/>
          </a:solidFill>
          <a:ln/>
        </p:spPr>
      </p:sp>
      <p:sp>
        <p:nvSpPr>
          <p:cNvPr id="3" name="Text 1"/>
          <p:cNvSpPr/>
          <p:nvPr/>
        </p:nvSpPr>
        <p:spPr>
          <a:xfrm>
            <a:off x="512064" y="97536"/>
            <a:ext cx="11167872" cy="755904"/>
          </a:xfrm>
          <a:prstGeom prst="rect">
            <a:avLst/>
          </a:prstGeom>
          <a:noFill/>
          <a:ln/>
        </p:spPr>
        <p:txBody>
          <a:bodyPr wrap="square" lIns="0" tIns="0" rIns="0" bIns="0" rtlCol="0" anchor="ctr"/>
          <a:lstStyle/>
          <a:p>
            <a:pPr defTabSz="1219170"/>
            <a:r>
              <a:rPr lang="en-US" sz="3200" b="1" dirty="0">
                <a:solidFill>
                  <a:srgbClr val="FFFFFF"/>
                </a:solidFill>
                <a:latin typeface="Calibri" pitchFamily="34" charset="0"/>
                <a:ea typeface="Calibri" pitchFamily="34" charset="-122"/>
                <a:cs typeface="Calibri" pitchFamily="34" charset="-120"/>
              </a:rPr>
              <a:t>The s = 12 Architectural Redesign Threshold</a:t>
            </a:r>
            <a:endParaRPr lang="en-US" sz="3200" dirty="0">
              <a:solidFill>
                <a:prstClr val="black"/>
              </a:solidFill>
              <a:latin typeface="Calibri" panose="020F0502020204030204"/>
            </a:endParaRPr>
          </a:p>
        </p:txBody>
      </p:sp>
      <p:sp>
        <p:nvSpPr>
          <p:cNvPr id="4" name="Text 2"/>
          <p:cNvSpPr/>
          <p:nvPr/>
        </p:nvSpPr>
        <p:spPr>
          <a:xfrm>
            <a:off x="512064" y="877824"/>
            <a:ext cx="11167872" cy="365760"/>
          </a:xfrm>
          <a:prstGeom prst="rect">
            <a:avLst/>
          </a:prstGeom>
          <a:noFill/>
          <a:ln/>
        </p:spPr>
        <p:txBody>
          <a:bodyPr wrap="square" lIns="0" tIns="0" rIns="0" bIns="0" rtlCol="0" anchor="ctr"/>
          <a:lstStyle/>
          <a:p>
            <a:pPr defTabSz="1219170"/>
            <a:r>
              <a:rPr lang="en-US" sz="1600" i="1" dirty="0">
                <a:solidFill>
                  <a:srgbClr val="0EB1D2"/>
                </a:solidFill>
                <a:latin typeface="Calibri" pitchFamily="34" charset="0"/>
                <a:ea typeface="Calibri" pitchFamily="34" charset="-122"/>
                <a:cs typeface="Calibri" pitchFamily="34" charset="-120"/>
              </a:rPr>
              <a:t>Scenario C (high-growth, AfU DTS) — 2030 projection requires 12 parallel servers</a:t>
            </a:r>
            <a:endParaRPr lang="en-US" sz="1600" dirty="0">
              <a:solidFill>
                <a:prstClr val="black"/>
              </a:solidFill>
              <a:latin typeface="Calibri" panose="020F0502020204030204"/>
            </a:endParaRPr>
          </a:p>
        </p:txBody>
      </p:sp>
      <p:sp>
        <p:nvSpPr>
          <p:cNvPr id="5" name="Shape 3"/>
          <p:cNvSpPr/>
          <p:nvPr/>
        </p:nvSpPr>
        <p:spPr>
          <a:xfrm>
            <a:off x="0" y="6498336"/>
            <a:ext cx="12192000" cy="359664"/>
          </a:xfrm>
          <a:prstGeom prst="rect">
            <a:avLst/>
          </a:prstGeom>
          <a:solidFill>
            <a:srgbClr val="21295C"/>
          </a:solidFill>
          <a:ln/>
        </p:spPr>
      </p:sp>
      <p:sp>
        <p:nvSpPr>
          <p:cNvPr id="6" name="Text 4"/>
          <p:cNvSpPr/>
          <p:nvPr/>
        </p:nvSpPr>
        <p:spPr>
          <a:xfrm>
            <a:off x="365760" y="6498336"/>
            <a:ext cx="11460480" cy="359664"/>
          </a:xfrm>
          <a:prstGeom prst="rect">
            <a:avLst/>
          </a:prstGeom>
          <a:noFill/>
          <a:ln/>
        </p:spPr>
        <p:txBody>
          <a:bodyPr wrap="square" rtlCol="0" anchor="ctr"/>
          <a:lstStyle/>
          <a:p>
            <a:pPr defTabSz="1219170"/>
            <a:r>
              <a:rPr lang="en-US" sz="1133" dirty="0">
                <a:solidFill>
                  <a:srgbClr val="6B8394"/>
                </a:solidFill>
                <a:latin typeface="Calibri" pitchFamily="34" charset="0"/>
                <a:ea typeface="Calibri" pitchFamily="34" charset="-122"/>
                <a:cs typeface="Calibri" pitchFamily="34" charset="-120"/>
              </a:rPr>
              <a:t>Saina P. Kipkosgei  |  Sensei Institute of Technology  |  PhD Candidate, Catholic University of Eastern Africa</a:t>
            </a:r>
            <a:endParaRPr lang="en-US" sz="1133" dirty="0">
              <a:solidFill>
                <a:prstClr val="black"/>
              </a:solidFill>
              <a:latin typeface="Calibri" panose="020F0502020204030204"/>
            </a:endParaRPr>
          </a:p>
        </p:txBody>
      </p:sp>
      <p:sp>
        <p:nvSpPr>
          <p:cNvPr id="7" name="Shape 5"/>
          <p:cNvSpPr/>
          <p:nvPr/>
        </p:nvSpPr>
        <p:spPr>
          <a:xfrm>
            <a:off x="341376" y="1609344"/>
            <a:ext cx="5535168" cy="1975104"/>
          </a:xfrm>
          <a:prstGeom prst="rect">
            <a:avLst/>
          </a:prstGeom>
          <a:solidFill>
            <a:srgbClr val="122030"/>
          </a:solidFill>
          <a:ln/>
          <a:effectLst>
            <a:outerShdw blurRad="63500" dist="25400" dir="8100000" algn="bl" rotWithShape="0">
              <a:srgbClr val="000000">
                <a:alpha val="16000"/>
              </a:srgbClr>
            </a:outerShdw>
          </a:effectLst>
        </p:spPr>
      </p:sp>
      <p:sp>
        <p:nvSpPr>
          <p:cNvPr id="8" name="Shape 6"/>
          <p:cNvSpPr/>
          <p:nvPr/>
        </p:nvSpPr>
        <p:spPr>
          <a:xfrm>
            <a:off x="341376" y="1609344"/>
            <a:ext cx="5535168" cy="487680"/>
          </a:xfrm>
          <a:prstGeom prst="rect">
            <a:avLst/>
          </a:prstGeom>
          <a:solidFill>
            <a:srgbClr val="1C7293"/>
          </a:solidFill>
          <a:ln/>
        </p:spPr>
      </p:sp>
      <p:sp>
        <p:nvSpPr>
          <p:cNvPr id="9" name="Text 7"/>
          <p:cNvSpPr/>
          <p:nvPr/>
        </p:nvSpPr>
        <p:spPr>
          <a:xfrm>
            <a:off x="487680" y="1682496"/>
            <a:ext cx="5242560" cy="365760"/>
          </a:xfrm>
          <a:prstGeom prst="rect">
            <a:avLst/>
          </a:prstGeom>
          <a:noFill/>
          <a:ln/>
        </p:spPr>
        <p:txBody>
          <a:bodyPr wrap="square" lIns="0" tIns="0" rIns="0" bIns="0" rtlCol="0" anchor="ctr"/>
          <a:lstStyle/>
          <a:p>
            <a:pPr defTabSz="1219170"/>
            <a:r>
              <a:rPr lang="en-US" sz="1533" b="1" dirty="0">
                <a:solidFill>
                  <a:srgbClr val="FFFFFF"/>
                </a:solidFill>
                <a:latin typeface="Calibri" pitchFamily="34" charset="0"/>
                <a:ea typeface="Calibri" pitchFamily="34" charset="-122"/>
                <a:cs typeface="Calibri" pitchFamily="34" charset="-120"/>
              </a:rPr>
              <a:t>Why s=12 is different</a:t>
            </a:r>
            <a:endParaRPr lang="en-US" sz="1533" dirty="0">
              <a:solidFill>
                <a:prstClr val="black"/>
              </a:solidFill>
              <a:latin typeface="Calibri" panose="020F0502020204030204"/>
            </a:endParaRPr>
          </a:p>
        </p:txBody>
      </p:sp>
      <p:sp>
        <p:nvSpPr>
          <p:cNvPr id="10" name="Text 8"/>
          <p:cNvSpPr/>
          <p:nvPr/>
        </p:nvSpPr>
        <p:spPr>
          <a:xfrm>
            <a:off x="487680" y="2218944"/>
            <a:ext cx="5242560" cy="1292352"/>
          </a:xfrm>
          <a:prstGeom prst="rect">
            <a:avLst/>
          </a:prstGeom>
          <a:noFill/>
          <a:ln/>
        </p:spPr>
        <p:txBody>
          <a:bodyPr wrap="square" lIns="0" tIns="0" rIns="0" bIns="0" rtlCol="0" anchor="ctr"/>
          <a:lstStyle/>
          <a:p>
            <a:pPr defTabSz="1219170"/>
            <a:r>
              <a:rPr lang="en-US" sz="1333" dirty="0">
                <a:solidFill>
                  <a:srgbClr val="AABBCC"/>
                </a:solidFill>
                <a:latin typeface="Calibri" pitchFamily="34" charset="0"/>
                <a:ea typeface="Calibri" pitchFamily="34" charset="-122"/>
                <a:cs typeface="Calibri" pitchFamily="34" charset="-120"/>
              </a:rPr>
              <a:t>At 12 homogeneous parallel servers, the M/M/s model's core assumptions become operationally untenable. Network routing overhead, category specialisation, and geographic distribution create real-world losses the classical model cannot capture.</a:t>
            </a:r>
            <a:endParaRPr lang="en-US" sz="1333" dirty="0">
              <a:solidFill>
                <a:prstClr val="black"/>
              </a:solidFill>
              <a:latin typeface="Calibri" panose="020F0502020204030204"/>
            </a:endParaRPr>
          </a:p>
        </p:txBody>
      </p:sp>
      <p:sp>
        <p:nvSpPr>
          <p:cNvPr id="11" name="Shape 9"/>
          <p:cNvSpPr/>
          <p:nvPr/>
        </p:nvSpPr>
        <p:spPr>
          <a:xfrm>
            <a:off x="6291072" y="1609344"/>
            <a:ext cx="5535168" cy="1975104"/>
          </a:xfrm>
          <a:prstGeom prst="rect">
            <a:avLst/>
          </a:prstGeom>
          <a:solidFill>
            <a:srgbClr val="122030"/>
          </a:solidFill>
          <a:ln/>
          <a:effectLst>
            <a:outerShdw blurRad="63500" dist="25400" dir="8100000" algn="bl" rotWithShape="0">
              <a:srgbClr val="000000">
                <a:alpha val="16000"/>
              </a:srgbClr>
            </a:outerShdw>
          </a:effectLst>
        </p:spPr>
      </p:sp>
      <p:sp>
        <p:nvSpPr>
          <p:cNvPr id="12" name="Shape 10"/>
          <p:cNvSpPr/>
          <p:nvPr/>
        </p:nvSpPr>
        <p:spPr>
          <a:xfrm>
            <a:off x="6291072" y="1609344"/>
            <a:ext cx="5535168" cy="487680"/>
          </a:xfrm>
          <a:prstGeom prst="rect">
            <a:avLst/>
          </a:prstGeom>
          <a:solidFill>
            <a:srgbClr val="C0392B"/>
          </a:solidFill>
          <a:ln/>
        </p:spPr>
      </p:sp>
      <p:sp>
        <p:nvSpPr>
          <p:cNvPr id="13" name="Text 11"/>
          <p:cNvSpPr/>
          <p:nvPr/>
        </p:nvSpPr>
        <p:spPr>
          <a:xfrm>
            <a:off x="6437376" y="1682496"/>
            <a:ext cx="5242560" cy="365760"/>
          </a:xfrm>
          <a:prstGeom prst="rect">
            <a:avLst/>
          </a:prstGeom>
          <a:noFill/>
          <a:ln/>
        </p:spPr>
        <p:txBody>
          <a:bodyPr wrap="square" lIns="0" tIns="0" rIns="0" bIns="0" rtlCol="0" anchor="ctr"/>
          <a:lstStyle/>
          <a:p>
            <a:pPr defTabSz="1219170"/>
            <a:r>
              <a:rPr lang="en-US" sz="1533" b="1" dirty="0">
                <a:solidFill>
                  <a:srgbClr val="FFFFFF"/>
                </a:solidFill>
                <a:latin typeface="Calibri" pitchFamily="34" charset="0"/>
                <a:ea typeface="Calibri" pitchFamily="34" charset="-122"/>
                <a:cs typeface="Calibri" pitchFamily="34" charset="-120"/>
              </a:rPr>
              <a:t>What breaks the model</a:t>
            </a:r>
            <a:endParaRPr lang="en-US" sz="1533" dirty="0">
              <a:solidFill>
                <a:prstClr val="black"/>
              </a:solidFill>
              <a:latin typeface="Calibri" panose="020F0502020204030204"/>
            </a:endParaRPr>
          </a:p>
        </p:txBody>
      </p:sp>
      <p:sp>
        <p:nvSpPr>
          <p:cNvPr id="14" name="Text 12"/>
          <p:cNvSpPr/>
          <p:nvPr/>
        </p:nvSpPr>
        <p:spPr>
          <a:xfrm>
            <a:off x="6437376" y="2218944"/>
            <a:ext cx="5242560" cy="1292352"/>
          </a:xfrm>
          <a:prstGeom prst="rect">
            <a:avLst/>
          </a:prstGeom>
          <a:noFill/>
          <a:ln/>
        </p:spPr>
        <p:txBody>
          <a:bodyPr wrap="square" lIns="0" tIns="0" rIns="0" bIns="0" rtlCol="0" anchor="ctr"/>
          <a:lstStyle/>
          <a:p>
            <a:pPr defTabSz="1219170"/>
            <a:r>
              <a:rPr lang="en-US" sz="1333" dirty="0">
                <a:solidFill>
                  <a:srgbClr val="AABBCC"/>
                </a:solidFill>
                <a:latin typeface="Calibri" pitchFamily="34" charset="0"/>
                <a:ea typeface="Calibri" pitchFamily="34" charset="-122"/>
                <a:cs typeface="Calibri" pitchFamily="34" charset="-120"/>
              </a:rPr>
              <a:t>• Routing overhead grows non-linearly</a:t>
            </a:r>
            <a:endParaRPr lang="en-US" sz="1333" dirty="0">
              <a:solidFill>
                <a:prstClr val="black"/>
              </a:solidFill>
              <a:latin typeface="Calibri" panose="020F0502020204030204"/>
            </a:endParaRPr>
          </a:p>
          <a:p>
            <a:pPr defTabSz="1219170"/>
            <a:r>
              <a:rPr lang="en-US" sz="1333" dirty="0">
                <a:solidFill>
                  <a:srgbClr val="AABBCC"/>
                </a:solidFill>
                <a:latin typeface="Calibri" pitchFamily="34" charset="0"/>
                <a:ea typeface="Calibri" pitchFamily="34" charset="-122"/>
                <a:cs typeface="Calibri" pitchFamily="34" charset="-120"/>
              </a:rPr>
              <a:t>• Cross-border requests need dedicated foreign liaison capacity</a:t>
            </a:r>
            <a:endParaRPr lang="en-US" sz="1333" dirty="0">
              <a:solidFill>
                <a:prstClr val="black"/>
              </a:solidFill>
              <a:latin typeface="Calibri" panose="020F0502020204030204"/>
            </a:endParaRPr>
          </a:p>
          <a:p>
            <a:pPr defTabSz="1219170"/>
            <a:r>
              <a:rPr lang="en-US" sz="1333" dirty="0">
                <a:solidFill>
                  <a:srgbClr val="AABBCC"/>
                </a:solidFill>
                <a:latin typeface="Calibri" pitchFamily="34" charset="0"/>
                <a:ea typeface="Calibri" pitchFamily="34" charset="-122"/>
                <a:cs typeface="Calibri" pitchFamily="34" charset="-120"/>
              </a:rPr>
              <a:t>• Geographic load distribution requires node awareness</a:t>
            </a:r>
            <a:endParaRPr lang="en-US" sz="1333" dirty="0">
              <a:solidFill>
                <a:prstClr val="black"/>
              </a:solidFill>
              <a:latin typeface="Calibri" panose="020F0502020204030204"/>
            </a:endParaRPr>
          </a:p>
          <a:p>
            <a:pPr defTabSz="1219170"/>
            <a:r>
              <a:rPr lang="en-US" sz="1333" dirty="0">
                <a:solidFill>
                  <a:srgbClr val="AABBCC"/>
                </a:solidFill>
                <a:latin typeface="Calibri" pitchFamily="34" charset="0"/>
                <a:ea typeface="Calibri" pitchFamily="34" charset="-122"/>
                <a:cs typeface="Calibri" pitchFamily="34" charset="-120"/>
              </a:rPr>
              <a:t>• Server coordination costs are not in M/M/s</a:t>
            </a:r>
            <a:endParaRPr lang="en-US" sz="1333" dirty="0">
              <a:solidFill>
                <a:prstClr val="black"/>
              </a:solidFill>
              <a:latin typeface="Calibri" panose="020F0502020204030204"/>
            </a:endParaRPr>
          </a:p>
        </p:txBody>
      </p:sp>
      <p:sp>
        <p:nvSpPr>
          <p:cNvPr id="15" name="Shape 13"/>
          <p:cNvSpPr/>
          <p:nvPr/>
        </p:nvSpPr>
        <p:spPr>
          <a:xfrm>
            <a:off x="341376" y="3779520"/>
            <a:ext cx="5535168" cy="1975104"/>
          </a:xfrm>
          <a:prstGeom prst="rect">
            <a:avLst/>
          </a:prstGeom>
          <a:solidFill>
            <a:srgbClr val="122030"/>
          </a:solidFill>
          <a:ln/>
          <a:effectLst>
            <a:outerShdw blurRad="63500" dist="25400" dir="8100000" algn="bl" rotWithShape="0">
              <a:srgbClr val="000000">
                <a:alpha val="16000"/>
              </a:srgbClr>
            </a:outerShdw>
          </a:effectLst>
        </p:spPr>
      </p:sp>
      <p:sp>
        <p:nvSpPr>
          <p:cNvPr id="16" name="Shape 14"/>
          <p:cNvSpPr/>
          <p:nvPr/>
        </p:nvSpPr>
        <p:spPr>
          <a:xfrm>
            <a:off x="341376" y="3779520"/>
            <a:ext cx="5535168" cy="487680"/>
          </a:xfrm>
          <a:prstGeom prst="rect">
            <a:avLst/>
          </a:prstGeom>
          <a:solidFill>
            <a:srgbClr val="E8A020"/>
          </a:solidFill>
          <a:ln/>
        </p:spPr>
      </p:sp>
      <p:sp>
        <p:nvSpPr>
          <p:cNvPr id="17" name="Text 15"/>
          <p:cNvSpPr/>
          <p:nvPr/>
        </p:nvSpPr>
        <p:spPr>
          <a:xfrm>
            <a:off x="487680" y="3852672"/>
            <a:ext cx="5242560" cy="365760"/>
          </a:xfrm>
          <a:prstGeom prst="rect">
            <a:avLst/>
          </a:prstGeom>
          <a:noFill/>
          <a:ln/>
        </p:spPr>
        <p:txBody>
          <a:bodyPr wrap="square" lIns="0" tIns="0" rIns="0" bIns="0" rtlCol="0" anchor="ctr"/>
          <a:lstStyle/>
          <a:p>
            <a:pPr defTabSz="1219170"/>
            <a:r>
              <a:rPr lang="en-US" sz="1533" b="1" dirty="0">
                <a:solidFill>
                  <a:srgbClr val="21295C"/>
                </a:solidFill>
                <a:latin typeface="Calibri" pitchFamily="34" charset="0"/>
                <a:ea typeface="Calibri" pitchFamily="34" charset="-122"/>
                <a:cs typeface="Calibri" pitchFamily="34" charset="-120"/>
              </a:rPr>
              <a:t>The governance classification</a:t>
            </a:r>
            <a:endParaRPr lang="en-US" sz="1533" dirty="0">
              <a:solidFill>
                <a:prstClr val="black"/>
              </a:solidFill>
              <a:latin typeface="Calibri" panose="020F0502020204030204"/>
            </a:endParaRPr>
          </a:p>
        </p:txBody>
      </p:sp>
      <p:sp>
        <p:nvSpPr>
          <p:cNvPr id="18" name="Text 16"/>
          <p:cNvSpPr/>
          <p:nvPr/>
        </p:nvSpPr>
        <p:spPr>
          <a:xfrm>
            <a:off x="487680" y="4389120"/>
            <a:ext cx="5242560" cy="1292352"/>
          </a:xfrm>
          <a:prstGeom prst="rect">
            <a:avLst/>
          </a:prstGeom>
          <a:noFill/>
          <a:ln/>
        </p:spPr>
        <p:txBody>
          <a:bodyPr wrap="square" lIns="0" tIns="0" rIns="0" bIns="0" rtlCol="0" anchor="ctr"/>
          <a:lstStyle/>
          <a:p>
            <a:pPr defTabSz="1219170"/>
            <a:r>
              <a:rPr lang="en-US" sz="1333" dirty="0">
                <a:solidFill>
                  <a:srgbClr val="AABBCC"/>
                </a:solidFill>
                <a:latin typeface="Calibri" pitchFamily="34" charset="0"/>
                <a:ea typeface="Calibri" pitchFamily="34" charset="-122"/>
                <a:cs typeface="Calibri" pitchFamily="34" charset="-120"/>
              </a:rPr>
              <a:t>s=12 is not a procurement number — it is a categorical signal. The question shifts from 'how many servers?' to 'should this architecture be replaced?' This study provides the analytical trigger.</a:t>
            </a:r>
            <a:endParaRPr lang="en-US" sz="1333" dirty="0">
              <a:solidFill>
                <a:prstClr val="black"/>
              </a:solidFill>
              <a:latin typeface="Calibri" panose="020F0502020204030204"/>
            </a:endParaRPr>
          </a:p>
        </p:txBody>
      </p:sp>
      <p:sp>
        <p:nvSpPr>
          <p:cNvPr id="19" name="Shape 17"/>
          <p:cNvSpPr/>
          <p:nvPr/>
        </p:nvSpPr>
        <p:spPr>
          <a:xfrm>
            <a:off x="6291072" y="3779520"/>
            <a:ext cx="5535168" cy="1975104"/>
          </a:xfrm>
          <a:prstGeom prst="rect">
            <a:avLst/>
          </a:prstGeom>
          <a:solidFill>
            <a:srgbClr val="122030"/>
          </a:solidFill>
          <a:ln/>
          <a:effectLst>
            <a:outerShdw blurRad="63500" dist="25400" dir="8100000" algn="bl" rotWithShape="0">
              <a:srgbClr val="000000">
                <a:alpha val="16000"/>
              </a:srgbClr>
            </a:outerShdw>
          </a:effectLst>
        </p:spPr>
      </p:sp>
      <p:sp>
        <p:nvSpPr>
          <p:cNvPr id="20" name="Shape 18"/>
          <p:cNvSpPr/>
          <p:nvPr/>
        </p:nvSpPr>
        <p:spPr>
          <a:xfrm>
            <a:off x="6291072" y="3779520"/>
            <a:ext cx="5535168" cy="487680"/>
          </a:xfrm>
          <a:prstGeom prst="rect">
            <a:avLst/>
          </a:prstGeom>
          <a:solidFill>
            <a:srgbClr val="065A82"/>
          </a:solidFill>
          <a:ln/>
        </p:spPr>
      </p:sp>
      <p:sp>
        <p:nvSpPr>
          <p:cNvPr id="21" name="Text 19"/>
          <p:cNvSpPr/>
          <p:nvPr/>
        </p:nvSpPr>
        <p:spPr>
          <a:xfrm>
            <a:off x="6437376" y="3852672"/>
            <a:ext cx="5242560" cy="365760"/>
          </a:xfrm>
          <a:prstGeom prst="rect">
            <a:avLst/>
          </a:prstGeom>
          <a:noFill/>
          <a:ln/>
        </p:spPr>
        <p:txBody>
          <a:bodyPr wrap="square" lIns="0" tIns="0" rIns="0" bIns="0" rtlCol="0" anchor="ctr"/>
          <a:lstStyle/>
          <a:p>
            <a:pPr defTabSz="1219170"/>
            <a:r>
              <a:rPr lang="en-US" sz="1533" b="1" dirty="0">
                <a:solidFill>
                  <a:srgbClr val="FFFFFF"/>
                </a:solidFill>
                <a:latin typeface="Calibri" pitchFamily="34" charset="0"/>
                <a:ea typeface="Calibri" pitchFamily="34" charset="-122"/>
                <a:cs typeface="Calibri" pitchFamily="34" charset="-120"/>
              </a:rPr>
              <a:t>International precedents</a:t>
            </a:r>
            <a:endParaRPr lang="en-US" sz="1533" dirty="0">
              <a:solidFill>
                <a:prstClr val="black"/>
              </a:solidFill>
              <a:latin typeface="Calibri" panose="020F0502020204030204"/>
            </a:endParaRPr>
          </a:p>
        </p:txBody>
      </p:sp>
      <p:sp>
        <p:nvSpPr>
          <p:cNvPr id="22" name="Text 20"/>
          <p:cNvSpPr/>
          <p:nvPr/>
        </p:nvSpPr>
        <p:spPr>
          <a:xfrm>
            <a:off x="6437376" y="4389120"/>
            <a:ext cx="5242560" cy="1292352"/>
          </a:xfrm>
          <a:prstGeom prst="rect">
            <a:avLst/>
          </a:prstGeom>
          <a:noFill/>
          <a:ln/>
        </p:spPr>
        <p:txBody>
          <a:bodyPr wrap="square" lIns="0" tIns="0" rIns="0" bIns="0" rtlCol="0" anchor="ctr"/>
          <a:lstStyle/>
          <a:p>
            <a:pPr defTabSz="1219170"/>
            <a:r>
              <a:rPr lang="en-US" sz="1333" dirty="0">
                <a:solidFill>
                  <a:srgbClr val="AABBCC"/>
                </a:solidFill>
                <a:latin typeface="Calibri" pitchFamily="34" charset="0"/>
                <a:ea typeface="Calibri" pitchFamily="34" charset="-122"/>
                <a:cs typeface="Calibri" pitchFamily="34" charset="-120"/>
              </a:rPr>
              <a:t>EU EMREX network — federated cross-border credential exchange</a:t>
            </a:r>
            <a:endParaRPr lang="en-US" sz="1333" dirty="0">
              <a:solidFill>
                <a:prstClr val="black"/>
              </a:solidFill>
              <a:latin typeface="Calibri" panose="020F0502020204030204"/>
            </a:endParaRPr>
          </a:p>
          <a:p>
            <a:pPr defTabSz="1219170"/>
            <a:r>
              <a:rPr lang="en-US" sz="1333" dirty="0">
                <a:solidFill>
                  <a:srgbClr val="AABBCC"/>
                </a:solidFill>
                <a:latin typeface="Calibri" pitchFamily="34" charset="0"/>
                <a:ea typeface="Calibri" pitchFamily="34" charset="-122"/>
                <a:cs typeface="Calibri" pitchFamily="34" charset="-120"/>
              </a:rPr>
              <a:t>W3C DID standard — decentralised identifier framework</a:t>
            </a:r>
            <a:endParaRPr lang="en-US" sz="1333" dirty="0">
              <a:solidFill>
                <a:prstClr val="black"/>
              </a:solidFill>
              <a:latin typeface="Calibri" panose="020F0502020204030204"/>
            </a:endParaRPr>
          </a:p>
          <a:p>
            <a:pPr defTabSz="1219170"/>
            <a:r>
              <a:rPr lang="en-US" sz="1333" dirty="0">
                <a:solidFill>
                  <a:srgbClr val="AABBCC"/>
                </a:solidFill>
                <a:latin typeface="Calibri" pitchFamily="34" charset="0"/>
                <a:ea typeface="Calibri" pitchFamily="34" charset="-122"/>
                <a:cs typeface="Calibri" pitchFamily="34" charset="-120"/>
              </a:rPr>
              <a:t>World Bank ID4D — distributed national identity infrastructure</a:t>
            </a:r>
            <a:endParaRPr lang="en-US" sz="1333" dirty="0">
              <a:solidFill>
                <a:prstClr val="black"/>
              </a:solidFill>
              <a:latin typeface="Calibri" panose="020F0502020204030204"/>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0F6FB"/>
        </a:solidFill>
        <a:effectLst/>
      </p:bgPr>
    </p:bg>
    <p:spTree>
      <p:nvGrpSpPr>
        <p:cNvPr id="1" name=""/>
        <p:cNvGrpSpPr/>
        <p:nvPr/>
      </p:nvGrpSpPr>
      <p:grpSpPr>
        <a:xfrm>
          <a:off x="0" y="0"/>
          <a:ext cx="0" cy="0"/>
          <a:chOff x="0" y="0"/>
          <a:chExt cx="0" cy="0"/>
        </a:xfrm>
      </p:grpSpPr>
      <p:sp>
        <p:nvSpPr>
          <p:cNvPr id="2" name="Shape 0"/>
          <p:cNvSpPr/>
          <p:nvPr/>
        </p:nvSpPr>
        <p:spPr>
          <a:xfrm>
            <a:off x="0" y="0"/>
            <a:ext cx="12192000" cy="1316736"/>
          </a:xfrm>
          <a:prstGeom prst="rect">
            <a:avLst/>
          </a:prstGeom>
          <a:solidFill>
            <a:srgbClr val="065A82"/>
          </a:solidFill>
          <a:ln/>
        </p:spPr>
      </p:sp>
      <p:sp>
        <p:nvSpPr>
          <p:cNvPr id="3" name="Text 1"/>
          <p:cNvSpPr/>
          <p:nvPr/>
        </p:nvSpPr>
        <p:spPr>
          <a:xfrm>
            <a:off x="512064" y="97536"/>
            <a:ext cx="11167872" cy="755904"/>
          </a:xfrm>
          <a:prstGeom prst="rect">
            <a:avLst/>
          </a:prstGeom>
          <a:noFill/>
          <a:ln/>
        </p:spPr>
        <p:txBody>
          <a:bodyPr wrap="square" lIns="0" tIns="0" rIns="0" bIns="0" rtlCol="0" anchor="ctr"/>
          <a:lstStyle/>
          <a:p>
            <a:pPr defTabSz="1219170"/>
            <a:r>
              <a:rPr lang="en-US" sz="3200" b="1" dirty="0">
                <a:solidFill>
                  <a:srgbClr val="FFFFFF"/>
                </a:solidFill>
                <a:latin typeface="Calibri" pitchFamily="34" charset="0"/>
                <a:ea typeface="Calibri" pitchFamily="34" charset="-122"/>
                <a:cs typeface="Calibri" pitchFamily="34" charset="-120"/>
              </a:rPr>
              <a:t>Policy Implication 1: Deploy a Third Server Immediately</a:t>
            </a:r>
            <a:endParaRPr lang="en-US" sz="3200" dirty="0">
              <a:solidFill>
                <a:prstClr val="black"/>
              </a:solidFill>
              <a:latin typeface="Calibri" panose="020F0502020204030204"/>
            </a:endParaRPr>
          </a:p>
        </p:txBody>
      </p:sp>
      <p:sp>
        <p:nvSpPr>
          <p:cNvPr id="4" name="Text 2"/>
          <p:cNvSpPr/>
          <p:nvPr/>
        </p:nvSpPr>
        <p:spPr>
          <a:xfrm>
            <a:off x="512064" y="877824"/>
            <a:ext cx="11167872" cy="365760"/>
          </a:xfrm>
          <a:prstGeom prst="rect">
            <a:avLst/>
          </a:prstGeom>
          <a:noFill/>
          <a:ln/>
        </p:spPr>
        <p:txBody>
          <a:bodyPr wrap="square" lIns="0" tIns="0" rIns="0" bIns="0" rtlCol="0" anchor="ctr"/>
          <a:lstStyle/>
          <a:p>
            <a:pPr defTabSz="1219170"/>
            <a:r>
              <a:rPr lang="en-US" sz="1600" dirty="0">
                <a:solidFill>
                  <a:srgbClr val="0EB1D2"/>
                </a:solidFill>
                <a:latin typeface="Calibri" pitchFamily="34" charset="0"/>
                <a:ea typeface="Calibri" pitchFamily="34" charset="-122"/>
                <a:cs typeface="Calibri" pitchFamily="34" charset="-120"/>
              </a:rPr>
              <a:t>The system is in active SLA breach — emergency procurement classification</a:t>
            </a:r>
            <a:endParaRPr lang="en-US" sz="1600" dirty="0">
              <a:solidFill>
                <a:prstClr val="black"/>
              </a:solidFill>
              <a:latin typeface="Calibri" panose="020F0502020204030204"/>
            </a:endParaRPr>
          </a:p>
        </p:txBody>
      </p:sp>
      <p:sp>
        <p:nvSpPr>
          <p:cNvPr id="5" name="Shape 3"/>
          <p:cNvSpPr/>
          <p:nvPr/>
        </p:nvSpPr>
        <p:spPr>
          <a:xfrm>
            <a:off x="0" y="6498336"/>
            <a:ext cx="12192000" cy="359664"/>
          </a:xfrm>
          <a:prstGeom prst="rect">
            <a:avLst/>
          </a:prstGeom>
          <a:solidFill>
            <a:srgbClr val="21295C"/>
          </a:solidFill>
          <a:ln/>
        </p:spPr>
      </p:sp>
      <p:sp>
        <p:nvSpPr>
          <p:cNvPr id="6" name="Text 4"/>
          <p:cNvSpPr/>
          <p:nvPr/>
        </p:nvSpPr>
        <p:spPr>
          <a:xfrm>
            <a:off x="365760" y="6498336"/>
            <a:ext cx="11460480" cy="359664"/>
          </a:xfrm>
          <a:prstGeom prst="rect">
            <a:avLst/>
          </a:prstGeom>
          <a:noFill/>
          <a:ln/>
        </p:spPr>
        <p:txBody>
          <a:bodyPr wrap="square" rtlCol="0" anchor="ctr"/>
          <a:lstStyle/>
          <a:p>
            <a:pPr defTabSz="1219170"/>
            <a:r>
              <a:rPr lang="en-US" sz="1133" dirty="0">
                <a:solidFill>
                  <a:srgbClr val="6B8394"/>
                </a:solidFill>
                <a:latin typeface="Calibri" pitchFamily="34" charset="0"/>
                <a:ea typeface="Calibri" pitchFamily="34" charset="-122"/>
                <a:cs typeface="Calibri" pitchFamily="34" charset="-120"/>
              </a:rPr>
              <a:t>Saina P. Kipkosgei  |  Sensei Institute of Technology  |  PhD Candidate, Catholic University of Eastern Africa</a:t>
            </a:r>
            <a:endParaRPr lang="en-US" sz="1133" dirty="0">
              <a:solidFill>
                <a:prstClr val="black"/>
              </a:solidFill>
              <a:latin typeface="Calibri" panose="020F0502020204030204"/>
            </a:endParaRPr>
          </a:p>
        </p:txBody>
      </p:sp>
      <p:sp>
        <p:nvSpPr>
          <p:cNvPr id="7" name="Shape 5"/>
          <p:cNvSpPr/>
          <p:nvPr/>
        </p:nvSpPr>
        <p:spPr>
          <a:xfrm>
            <a:off x="365760" y="1487424"/>
            <a:ext cx="11460480" cy="755904"/>
          </a:xfrm>
          <a:prstGeom prst="rect">
            <a:avLst/>
          </a:prstGeom>
          <a:solidFill>
            <a:srgbClr val="C0392B">
              <a:alpha val="86000"/>
            </a:srgbClr>
          </a:solidFill>
          <a:ln/>
          <a:effectLst>
            <a:outerShdw blurRad="63500" dist="25400" dir="8100000" algn="bl" rotWithShape="0">
              <a:srgbClr val="000000">
                <a:alpha val="16000"/>
              </a:srgbClr>
            </a:outerShdw>
          </a:effectLst>
        </p:spPr>
      </p:sp>
      <p:sp>
        <p:nvSpPr>
          <p:cNvPr id="8" name="Text 6"/>
          <p:cNvSpPr/>
          <p:nvPr/>
        </p:nvSpPr>
        <p:spPr>
          <a:xfrm>
            <a:off x="512064" y="1536192"/>
            <a:ext cx="11167872" cy="658368"/>
          </a:xfrm>
          <a:prstGeom prst="rect">
            <a:avLst/>
          </a:prstGeom>
          <a:noFill/>
          <a:ln/>
        </p:spPr>
        <p:txBody>
          <a:bodyPr wrap="square" rtlCol="0" anchor="ctr"/>
          <a:lstStyle/>
          <a:p>
            <a:pPr defTabSz="1219170"/>
            <a:r>
              <a:rPr lang="en-US" sz="1467" b="1" dirty="0">
                <a:solidFill>
                  <a:srgbClr val="FFFFFF"/>
                </a:solidFill>
                <a:latin typeface="Calibri" pitchFamily="34" charset="0"/>
                <a:ea typeface="Calibri" pitchFamily="34" charset="-122"/>
                <a:cs typeface="Calibri" pitchFamily="34" charset="-120"/>
              </a:rPr>
              <a:t>The KNQA digital verification portal requires IMMEDIATE deployment of a third parallel server under emergency Tier-1 infrastructure procurement (Public Procurement and Asset Disposal Act No. 33 of 2015).</a:t>
            </a:r>
            <a:endParaRPr lang="en-US" sz="1467" dirty="0">
              <a:solidFill>
                <a:prstClr val="black"/>
              </a:solidFill>
              <a:latin typeface="Calibri" panose="020F0502020204030204"/>
            </a:endParaRPr>
          </a:p>
        </p:txBody>
      </p:sp>
      <p:graphicFrame>
        <p:nvGraphicFramePr>
          <p:cNvPr id="23" name="Table 0"/>
          <p:cNvGraphicFramePr>
            <a:graphicFrameLocks noGrp="1"/>
          </p:cNvGraphicFramePr>
          <p:nvPr/>
        </p:nvGraphicFramePr>
        <p:xfrm>
          <a:off x="365760" y="2438400"/>
          <a:ext cx="11460480" cy="2316480"/>
        </p:xfrm>
        <a:graphic>
          <a:graphicData uri="http://schemas.openxmlformats.org/drawingml/2006/table">
            <a:tbl>
              <a:tblPr/>
              <a:tblGrid>
                <a:gridCol w="3048000">
                  <a:extLst>
                    <a:ext uri="{9D8B030D-6E8A-4147-A177-3AD203B41FA5}">
                      <a16:colId xmlns:a16="http://schemas.microsoft.com/office/drawing/2014/main" val="20000"/>
                    </a:ext>
                  </a:extLst>
                </a:gridCol>
                <a:gridCol w="2682240">
                  <a:extLst>
                    <a:ext uri="{9D8B030D-6E8A-4147-A177-3AD203B41FA5}">
                      <a16:colId xmlns:a16="http://schemas.microsoft.com/office/drawing/2014/main" val="20001"/>
                    </a:ext>
                  </a:extLst>
                </a:gridCol>
                <a:gridCol w="2682240">
                  <a:extLst>
                    <a:ext uri="{9D8B030D-6E8A-4147-A177-3AD203B41FA5}">
                      <a16:colId xmlns:a16="http://schemas.microsoft.com/office/drawing/2014/main" val="20002"/>
                    </a:ext>
                  </a:extLst>
                </a:gridCol>
                <a:gridCol w="3048000">
                  <a:extLst>
                    <a:ext uri="{9D8B030D-6E8A-4147-A177-3AD203B41FA5}">
                      <a16:colId xmlns:a16="http://schemas.microsoft.com/office/drawing/2014/main" val="20003"/>
                    </a:ext>
                  </a:extLst>
                </a:gridCol>
              </a:tblGrid>
              <a:tr h="463296">
                <a:tc>
                  <a:txBody>
                    <a:bodyPr/>
                    <a:lstStyle/>
                    <a:p>
                      <a:pPr marL="0" indent="0" algn="ctr">
                        <a:buNone/>
                      </a:pPr>
                      <a:r>
                        <a:rPr lang="en-US" sz="1500" b="1" dirty="0">
                          <a:solidFill>
                            <a:srgbClr val="FFFFFF"/>
                          </a:solidFill>
                          <a:latin typeface="Calibri" pitchFamily="34" charset="0"/>
                          <a:ea typeface="Calibri" pitchFamily="34" charset="-122"/>
                          <a:cs typeface="Calibri" pitchFamily="34" charset="-120"/>
                        </a:rPr>
                        <a:t>Metric</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065A82"/>
                    </a:solidFill>
                  </a:tcPr>
                </a:tc>
                <a:tc>
                  <a:txBody>
                    <a:bodyPr/>
                    <a:lstStyle/>
                    <a:p>
                      <a:pPr marL="0" indent="0" algn="ctr">
                        <a:buNone/>
                      </a:pPr>
                      <a:r>
                        <a:rPr lang="en-US" sz="1500" b="1" dirty="0">
                          <a:solidFill>
                            <a:srgbClr val="FFFFFF"/>
                          </a:solidFill>
                          <a:latin typeface="Calibri" pitchFamily="34" charset="0"/>
                          <a:ea typeface="Calibri" pitchFamily="34" charset="-122"/>
                          <a:cs typeface="Calibri" pitchFamily="34" charset="-120"/>
                        </a:rPr>
                        <a:t>s = 2 (Today)</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C0392B"/>
                    </a:solidFill>
                  </a:tcPr>
                </a:tc>
                <a:tc>
                  <a:txBody>
                    <a:bodyPr/>
                    <a:lstStyle/>
                    <a:p>
                      <a:pPr marL="0" indent="0" algn="ctr">
                        <a:buNone/>
                      </a:pPr>
                      <a:r>
                        <a:rPr lang="en-US" sz="1500" b="1" dirty="0">
                          <a:solidFill>
                            <a:srgbClr val="FFFFFF"/>
                          </a:solidFill>
                          <a:latin typeface="Calibri" pitchFamily="34" charset="0"/>
                          <a:ea typeface="Calibri" pitchFamily="34" charset="-122"/>
                          <a:cs typeface="Calibri" pitchFamily="34" charset="-120"/>
                        </a:rPr>
                        <a:t>s = 3 (After)</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1A7A4A"/>
                    </a:solidFill>
                  </a:tcPr>
                </a:tc>
                <a:tc>
                  <a:txBody>
                    <a:bodyPr/>
                    <a:lstStyle/>
                    <a:p>
                      <a:pPr marL="0" indent="0" algn="ctr">
                        <a:buNone/>
                      </a:pPr>
                      <a:r>
                        <a:rPr lang="en-US" sz="1500" b="1" dirty="0">
                          <a:solidFill>
                            <a:srgbClr val="FFFFFF"/>
                          </a:solidFill>
                          <a:latin typeface="Calibri" pitchFamily="34" charset="0"/>
                          <a:ea typeface="Calibri" pitchFamily="34" charset="-122"/>
                          <a:cs typeface="Calibri" pitchFamily="34" charset="-120"/>
                        </a:rPr>
                        <a:t>Improvement</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solidFill>
                      <a:srgbClr val="065A82"/>
                    </a:solidFill>
                  </a:tcPr>
                </a:tc>
                <a:extLst>
                  <a:ext uri="{0D108BD9-81ED-4DB2-BD59-A6C34878D82A}">
                    <a16:rowId xmlns:a16="http://schemas.microsoft.com/office/drawing/2014/main" val="10000"/>
                  </a:ext>
                </a:extLst>
              </a:tr>
              <a:tr h="463296">
                <a:tc>
                  <a:txBody>
                    <a:bodyPr/>
                    <a:lstStyle/>
                    <a:p>
                      <a:pPr marL="0" indent="0" algn="ctr">
                        <a:buNone/>
                      </a:pPr>
                      <a:r>
                        <a:rPr lang="en-US" sz="1500" dirty="0">
                          <a:solidFill>
                            <a:srgbClr val="000000"/>
                          </a:solidFill>
                          <a:latin typeface="Calibri" pitchFamily="34" charset="0"/>
                          <a:ea typeface="Calibri" pitchFamily="34" charset="-122"/>
                          <a:cs typeface="Calibri" pitchFamily="34" charset="-120"/>
                        </a:rPr>
                        <a:t>Peak utilisation ρ</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500" b="1" dirty="0">
                          <a:solidFill>
                            <a:srgbClr val="C0392B"/>
                          </a:solidFill>
                          <a:latin typeface="Calibri" pitchFamily="34" charset="0"/>
                          <a:ea typeface="Calibri" pitchFamily="34" charset="-122"/>
                          <a:cs typeface="Calibri" pitchFamily="34" charset="-120"/>
                        </a:rPr>
                        <a:t>94.0% ⚠</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500" b="1" dirty="0">
                          <a:solidFill>
                            <a:srgbClr val="1A7A4A"/>
                          </a:solidFill>
                          <a:latin typeface="Calibri" pitchFamily="34" charset="0"/>
                          <a:ea typeface="Calibri" pitchFamily="34" charset="-122"/>
                          <a:cs typeface="Calibri" pitchFamily="34" charset="-120"/>
                        </a:rPr>
                        <a:t>62.6% ✓</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500" dirty="0">
                          <a:solidFill>
                            <a:srgbClr val="000000"/>
                          </a:solidFill>
                          <a:latin typeface="Calibri" pitchFamily="34" charset="0"/>
                          <a:ea typeface="Calibri" pitchFamily="34" charset="-122"/>
                          <a:cs typeface="Calibri" pitchFamily="34" charset="-120"/>
                        </a:rPr>
                        <a:t>−31.4 ppt</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extLst>
                  <a:ext uri="{0D108BD9-81ED-4DB2-BD59-A6C34878D82A}">
                    <a16:rowId xmlns:a16="http://schemas.microsoft.com/office/drawing/2014/main" val="10001"/>
                  </a:ext>
                </a:extLst>
              </a:tr>
              <a:tr h="463296">
                <a:tc>
                  <a:txBody>
                    <a:bodyPr/>
                    <a:lstStyle/>
                    <a:p>
                      <a:pPr marL="0" indent="0" algn="ctr">
                        <a:buNone/>
                      </a:pPr>
                      <a:r>
                        <a:rPr lang="en-US" sz="1500" dirty="0">
                          <a:solidFill>
                            <a:srgbClr val="000000"/>
                          </a:solidFill>
                          <a:latin typeface="Calibri" pitchFamily="34" charset="0"/>
                          <a:ea typeface="Calibri" pitchFamily="34" charset="-122"/>
                          <a:cs typeface="Calibri" pitchFamily="34" charset="-120"/>
                        </a:rPr>
                        <a:t>Erlang C P(wait)</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500" b="1" dirty="0">
                          <a:solidFill>
                            <a:srgbClr val="C0392B"/>
                          </a:solidFill>
                          <a:latin typeface="Calibri" pitchFamily="34" charset="0"/>
                          <a:ea typeface="Calibri" pitchFamily="34" charset="-122"/>
                          <a:cs typeface="Calibri" pitchFamily="34" charset="-120"/>
                        </a:rPr>
                        <a:t>0.910 ⚠</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500" b="1" dirty="0">
                          <a:solidFill>
                            <a:srgbClr val="1A7A4A"/>
                          </a:solidFill>
                          <a:latin typeface="Calibri" pitchFamily="34" charset="0"/>
                          <a:ea typeface="Calibri" pitchFamily="34" charset="-122"/>
                          <a:cs typeface="Calibri" pitchFamily="34" charset="-120"/>
                        </a:rPr>
                        <a:t>0.389 ✓</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500" dirty="0">
                          <a:solidFill>
                            <a:srgbClr val="000000"/>
                          </a:solidFill>
                          <a:latin typeface="Calibri" pitchFamily="34" charset="0"/>
                          <a:ea typeface="Calibri" pitchFamily="34" charset="-122"/>
                          <a:cs typeface="Calibri" pitchFamily="34" charset="-120"/>
                        </a:rPr>
                        <a:t>−57.3%</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extLst>
                  <a:ext uri="{0D108BD9-81ED-4DB2-BD59-A6C34878D82A}">
                    <a16:rowId xmlns:a16="http://schemas.microsoft.com/office/drawing/2014/main" val="10002"/>
                  </a:ext>
                </a:extLst>
              </a:tr>
              <a:tr h="463296">
                <a:tc>
                  <a:txBody>
                    <a:bodyPr/>
                    <a:lstStyle/>
                    <a:p>
                      <a:pPr marL="0" indent="0" algn="ctr">
                        <a:buNone/>
                      </a:pPr>
                      <a:r>
                        <a:rPr lang="en-US" sz="1500" dirty="0">
                          <a:solidFill>
                            <a:srgbClr val="000000"/>
                          </a:solidFill>
                          <a:latin typeface="Calibri" pitchFamily="34" charset="0"/>
                          <a:ea typeface="Calibri" pitchFamily="34" charset="-122"/>
                          <a:cs typeface="Calibri" pitchFamily="34" charset="-120"/>
                        </a:rPr>
                        <a:t>Mean waiting time Wq</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500" b="1" dirty="0">
                          <a:solidFill>
                            <a:srgbClr val="C0392B"/>
                          </a:solidFill>
                          <a:latin typeface="Calibri" pitchFamily="34" charset="0"/>
                          <a:ea typeface="Calibri" pitchFamily="34" charset="-122"/>
                          <a:cs typeface="Calibri" pitchFamily="34" charset="-120"/>
                        </a:rPr>
                        <a:t>7.80 min ⚠</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500" b="1" dirty="0">
                          <a:solidFill>
                            <a:srgbClr val="1A7A4A"/>
                          </a:solidFill>
                          <a:latin typeface="Calibri" pitchFamily="34" charset="0"/>
                          <a:ea typeface="Calibri" pitchFamily="34" charset="-122"/>
                          <a:cs typeface="Calibri" pitchFamily="34" charset="-120"/>
                        </a:rPr>
                        <a:t>0.36 min ✓</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500" dirty="0">
                          <a:solidFill>
                            <a:srgbClr val="000000"/>
                          </a:solidFill>
                          <a:latin typeface="Calibri" pitchFamily="34" charset="0"/>
                          <a:ea typeface="Calibri" pitchFamily="34" charset="-122"/>
                          <a:cs typeface="Calibri" pitchFamily="34" charset="-120"/>
                        </a:rPr>
                        <a:t>−95.4%</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extLst>
                  <a:ext uri="{0D108BD9-81ED-4DB2-BD59-A6C34878D82A}">
                    <a16:rowId xmlns:a16="http://schemas.microsoft.com/office/drawing/2014/main" val="10003"/>
                  </a:ext>
                </a:extLst>
              </a:tr>
              <a:tr h="463296">
                <a:tc>
                  <a:txBody>
                    <a:bodyPr/>
                    <a:lstStyle/>
                    <a:p>
                      <a:pPr marL="0" indent="0" algn="ctr">
                        <a:buNone/>
                      </a:pPr>
                      <a:r>
                        <a:rPr lang="en-US" sz="1500" dirty="0">
                          <a:solidFill>
                            <a:srgbClr val="000000"/>
                          </a:solidFill>
                          <a:latin typeface="Calibri" pitchFamily="34" charset="0"/>
                          <a:ea typeface="Calibri" pitchFamily="34" charset="-122"/>
                          <a:cs typeface="Calibri" pitchFamily="34" charset="-120"/>
                        </a:rPr>
                        <a:t>95th percentile wait</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500" b="1" dirty="0">
                          <a:solidFill>
                            <a:srgbClr val="C0392B"/>
                          </a:solidFill>
                          <a:latin typeface="Calibri" pitchFamily="34" charset="0"/>
                          <a:ea typeface="Calibri" pitchFamily="34" charset="-122"/>
                          <a:cs typeface="Calibri" pitchFamily="34" charset="-120"/>
                        </a:rPr>
                        <a:t>24.9 min ⚠</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500" b="1" dirty="0">
                          <a:solidFill>
                            <a:srgbClr val="1A7A4A"/>
                          </a:solidFill>
                          <a:latin typeface="Calibri" pitchFamily="34" charset="0"/>
                          <a:ea typeface="Calibri" pitchFamily="34" charset="-122"/>
                          <a:cs typeface="Calibri" pitchFamily="34" charset="-120"/>
                        </a:rPr>
                        <a:t>1.9 min ✓</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tc>
                  <a:txBody>
                    <a:bodyPr/>
                    <a:lstStyle/>
                    <a:p>
                      <a:pPr marL="0" indent="0" algn="ctr">
                        <a:buNone/>
                      </a:pPr>
                      <a:r>
                        <a:rPr lang="en-US" sz="1500" dirty="0">
                          <a:solidFill>
                            <a:srgbClr val="000000"/>
                          </a:solidFill>
                          <a:latin typeface="Calibri" pitchFamily="34" charset="0"/>
                          <a:ea typeface="Calibri" pitchFamily="34" charset="-122"/>
                          <a:cs typeface="Calibri" pitchFamily="34" charset="-120"/>
                        </a:rPr>
                        <a:t>−92.4%</a:t>
                      </a:r>
                      <a:endParaRPr lang="en-US" sz="1500" dirty="0">
                        <a:latin typeface="Calibri" charset="0"/>
                        <a:ea typeface="Calibri" charset="0"/>
                        <a:cs typeface="Calibri" charset="0"/>
                      </a:endParaRPr>
                    </a:p>
                  </a:txBody>
                  <a:tcPr marL="121920" marR="121920" marT="60960" marB="60960">
                    <a:lnL w="6350" cap="flat" cmpd="sng" algn="ctr">
                      <a:solidFill>
                        <a:srgbClr val="C8D8E8"/>
                      </a:solidFill>
                      <a:prstDash val="solid"/>
                      <a:round/>
                      <a:headEnd type="none" w="med" len="med"/>
                      <a:tailEnd type="none" w="med" len="med"/>
                    </a:lnL>
                    <a:lnR w="6350" cap="flat" cmpd="sng" algn="ctr">
                      <a:solidFill>
                        <a:srgbClr val="C8D8E8"/>
                      </a:solidFill>
                      <a:prstDash val="solid"/>
                      <a:round/>
                      <a:headEnd type="none" w="med" len="med"/>
                      <a:tailEnd type="none" w="med" len="med"/>
                    </a:lnR>
                    <a:lnT w="6350" cap="flat" cmpd="sng" algn="ctr">
                      <a:solidFill>
                        <a:srgbClr val="C8D8E8"/>
                      </a:solidFill>
                      <a:prstDash val="solid"/>
                      <a:round/>
                      <a:headEnd type="none" w="med" len="med"/>
                      <a:tailEnd type="none" w="med" len="med"/>
                    </a:lnT>
                    <a:lnB w="6350" cap="flat" cmpd="sng" algn="ctr">
                      <a:solidFill>
                        <a:srgbClr val="C8D8E8"/>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10" name="Text 7"/>
          <p:cNvSpPr/>
          <p:nvPr/>
        </p:nvSpPr>
        <p:spPr>
          <a:xfrm>
            <a:off x="365760" y="4937760"/>
            <a:ext cx="2926080" cy="390144"/>
          </a:xfrm>
          <a:prstGeom prst="rect">
            <a:avLst/>
          </a:prstGeom>
          <a:noFill/>
          <a:ln/>
        </p:spPr>
        <p:txBody>
          <a:bodyPr wrap="square" rtlCol="0" anchor="ctr"/>
          <a:lstStyle/>
          <a:p>
            <a:pPr defTabSz="1219170"/>
            <a:r>
              <a:rPr lang="en-US" sz="1600" b="1" dirty="0">
                <a:solidFill>
                  <a:srgbClr val="065A82"/>
                </a:solidFill>
                <a:latin typeface="Calibri" pitchFamily="34" charset="0"/>
                <a:ea typeface="Calibri" pitchFamily="34" charset="-122"/>
                <a:cs typeface="Calibri" pitchFamily="34" charset="-120"/>
              </a:rPr>
              <a:t>Implementation Target:</a:t>
            </a:r>
            <a:endParaRPr lang="en-US" sz="1600" dirty="0">
              <a:solidFill>
                <a:prstClr val="black"/>
              </a:solidFill>
              <a:latin typeface="Calibri" panose="020F0502020204030204"/>
            </a:endParaRPr>
          </a:p>
        </p:txBody>
      </p:sp>
      <p:sp>
        <p:nvSpPr>
          <p:cNvPr id="11" name="Text 8"/>
          <p:cNvSpPr/>
          <p:nvPr/>
        </p:nvSpPr>
        <p:spPr>
          <a:xfrm>
            <a:off x="3316224" y="4937760"/>
            <a:ext cx="4876800" cy="390144"/>
          </a:xfrm>
          <a:prstGeom prst="rect">
            <a:avLst/>
          </a:prstGeom>
          <a:noFill/>
          <a:ln/>
        </p:spPr>
        <p:txBody>
          <a:bodyPr wrap="square" rtlCol="0" anchor="ctr"/>
          <a:lstStyle/>
          <a:p>
            <a:pPr defTabSz="1219170"/>
            <a:r>
              <a:rPr lang="en-US" sz="1600" b="1" dirty="0">
                <a:solidFill>
                  <a:srgbClr val="C0392B"/>
                </a:solidFill>
                <a:latin typeface="Calibri" pitchFamily="34" charset="0"/>
                <a:ea typeface="Calibri" pitchFamily="34" charset="-122"/>
                <a:cs typeface="Calibri" pitchFamily="34" charset="-120"/>
              </a:rPr>
              <a:t>≤ 30 days from adoption of these findings</a:t>
            </a:r>
            <a:endParaRPr lang="en-US" sz="1600" dirty="0">
              <a:solidFill>
                <a:prstClr val="black"/>
              </a:solidFill>
              <a:latin typeface="Calibri" panose="020F0502020204030204"/>
            </a:endParaRPr>
          </a:p>
        </p:txBody>
      </p:sp>
      <p:sp>
        <p:nvSpPr>
          <p:cNvPr id="12" name="Shape 9"/>
          <p:cNvSpPr/>
          <p:nvPr/>
        </p:nvSpPr>
        <p:spPr>
          <a:xfrm>
            <a:off x="365760" y="5486400"/>
            <a:ext cx="11460480" cy="877824"/>
          </a:xfrm>
          <a:prstGeom prst="rect">
            <a:avLst/>
          </a:prstGeom>
          <a:solidFill>
            <a:srgbClr val="065A82"/>
          </a:solidFill>
          <a:ln/>
          <a:effectLst>
            <a:outerShdw blurRad="63500" dist="25400" dir="8100000" algn="bl" rotWithShape="0">
              <a:srgbClr val="000000">
                <a:alpha val="16000"/>
              </a:srgbClr>
            </a:outerShdw>
          </a:effectLst>
        </p:spPr>
      </p:sp>
      <p:sp>
        <p:nvSpPr>
          <p:cNvPr id="13" name="Text 10"/>
          <p:cNvSpPr/>
          <p:nvPr/>
        </p:nvSpPr>
        <p:spPr>
          <a:xfrm>
            <a:off x="512064" y="5535168"/>
            <a:ext cx="11167872" cy="780288"/>
          </a:xfrm>
          <a:prstGeom prst="rect">
            <a:avLst/>
          </a:prstGeom>
          <a:noFill/>
          <a:ln/>
        </p:spPr>
        <p:txBody>
          <a:bodyPr wrap="square" rtlCol="0" anchor="ctr"/>
          <a:lstStyle/>
          <a:p>
            <a:pPr defTabSz="1219170"/>
            <a:r>
              <a:rPr lang="en-US" sz="1400" dirty="0">
                <a:solidFill>
                  <a:srgbClr val="FFFFFF"/>
                </a:solidFill>
                <a:latin typeface="Calibri" pitchFamily="34" charset="0"/>
                <a:ea typeface="Calibri" pitchFamily="34" charset="-122"/>
                <a:cs typeface="Calibri" pitchFamily="34" charset="-120"/>
              </a:rPr>
              <a:t>Every day of continued two-server operation imposes a 91% peak-hour queuing probability on employers, institutions, and cross-border applicants. The analytically derived Erlang C metrics — not qualitative service complaints — provide the statistically defensible basis for emergency procurement classification.</a:t>
            </a:r>
            <a:endParaRPr lang="en-US" sz="1400" dirty="0">
              <a:solidFill>
                <a:prstClr val="black"/>
              </a:solidFill>
              <a:latin typeface="Calibri" panose="020F0502020204030204"/>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0F6FB"/>
        </a:solidFill>
        <a:effectLst/>
      </p:bgPr>
    </p:bg>
    <p:spTree>
      <p:nvGrpSpPr>
        <p:cNvPr id="1" name=""/>
        <p:cNvGrpSpPr/>
        <p:nvPr/>
      </p:nvGrpSpPr>
      <p:grpSpPr>
        <a:xfrm>
          <a:off x="0" y="0"/>
          <a:ext cx="0" cy="0"/>
          <a:chOff x="0" y="0"/>
          <a:chExt cx="0" cy="0"/>
        </a:xfrm>
      </p:grpSpPr>
      <p:sp>
        <p:nvSpPr>
          <p:cNvPr id="2" name="Shape 0"/>
          <p:cNvSpPr/>
          <p:nvPr/>
        </p:nvSpPr>
        <p:spPr>
          <a:xfrm>
            <a:off x="0" y="0"/>
            <a:ext cx="12192000" cy="1316736"/>
          </a:xfrm>
          <a:prstGeom prst="rect">
            <a:avLst/>
          </a:prstGeom>
          <a:solidFill>
            <a:srgbClr val="065A82"/>
          </a:solidFill>
          <a:ln/>
        </p:spPr>
      </p:sp>
      <p:sp>
        <p:nvSpPr>
          <p:cNvPr id="3" name="Text 1"/>
          <p:cNvSpPr/>
          <p:nvPr/>
        </p:nvSpPr>
        <p:spPr>
          <a:xfrm>
            <a:off x="512064" y="97536"/>
            <a:ext cx="11167872" cy="755904"/>
          </a:xfrm>
          <a:prstGeom prst="rect">
            <a:avLst/>
          </a:prstGeom>
          <a:noFill/>
          <a:ln/>
        </p:spPr>
        <p:txBody>
          <a:bodyPr wrap="square" lIns="0" tIns="0" rIns="0" bIns="0" rtlCol="0" anchor="ctr"/>
          <a:lstStyle/>
          <a:p>
            <a:pPr defTabSz="1219170"/>
            <a:r>
              <a:rPr lang="en-US" sz="3200" b="1" dirty="0">
                <a:solidFill>
                  <a:srgbClr val="FFFFFF"/>
                </a:solidFill>
                <a:latin typeface="Calibri" pitchFamily="34" charset="0"/>
                <a:ea typeface="Calibri" pitchFamily="34" charset="-122"/>
                <a:cs typeface="Calibri" pitchFamily="34" charset="-120"/>
              </a:rPr>
              <a:t>Policy Implication 2: Erlang C Tipping-Point Governance Framework</a:t>
            </a:r>
            <a:endParaRPr lang="en-US" sz="3200" dirty="0">
              <a:solidFill>
                <a:prstClr val="black"/>
              </a:solidFill>
              <a:latin typeface="Calibri" panose="020F0502020204030204"/>
            </a:endParaRPr>
          </a:p>
        </p:txBody>
      </p:sp>
      <p:sp>
        <p:nvSpPr>
          <p:cNvPr id="4" name="Text 2"/>
          <p:cNvSpPr/>
          <p:nvPr/>
        </p:nvSpPr>
        <p:spPr>
          <a:xfrm>
            <a:off x="512064" y="877824"/>
            <a:ext cx="11167872" cy="365760"/>
          </a:xfrm>
          <a:prstGeom prst="rect">
            <a:avLst/>
          </a:prstGeom>
          <a:noFill/>
          <a:ln/>
        </p:spPr>
        <p:txBody>
          <a:bodyPr wrap="square" lIns="0" tIns="0" rIns="0" bIns="0" rtlCol="0" anchor="ctr"/>
          <a:lstStyle/>
          <a:p>
            <a:pPr defTabSz="1219170"/>
            <a:r>
              <a:rPr lang="en-US" sz="1600" dirty="0">
                <a:solidFill>
                  <a:srgbClr val="0EB1D2"/>
                </a:solidFill>
                <a:latin typeface="Calibri" pitchFamily="34" charset="0"/>
                <a:ea typeface="Calibri" pitchFamily="34" charset="-122"/>
                <a:cs typeface="Calibri" pitchFamily="34" charset="-120"/>
              </a:rPr>
              <a:t>Convert mathematics into a continuously monitorable regulatory protocol</a:t>
            </a:r>
            <a:endParaRPr lang="en-US" sz="1600" dirty="0">
              <a:solidFill>
                <a:prstClr val="black"/>
              </a:solidFill>
              <a:latin typeface="Calibri" panose="020F0502020204030204"/>
            </a:endParaRPr>
          </a:p>
        </p:txBody>
      </p:sp>
      <p:sp>
        <p:nvSpPr>
          <p:cNvPr id="5" name="Shape 3"/>
          <p:cNvSpPr/>
          <p:nvPr/>
        </p:nvSpPr>
        <p:spPr>
          <a:xfrm>
            <a:off x="0" y="6498336"/>
            <a:ext cx="12192000" cy="359664"/>
          </a:xfrm>
          <a:prstGeom prst="rect">
            <a:avLst/>
          </a:prstGeom>
          <a:solidFill>
            <a:srgbClr val="21295C"/>
          </a:solidFill>
          <a:ln/>
        </p:spPr>
      </p:sp>
      <p:sp>
        <p:nvSpPr>
          <p:cNvPr id="6" name="Text 4"/>
          <p:cNvSpPr/>
          <p:nvPr/>
        </p:nvSpPr>
        <p:spPr>
          <a:xfrm>
            <a:off x="365760" y="6498336"/>
            <a:ext cx="11460480" cy="359664"/>
          </a:xfrm>
          <a:prstGeom prst="rect">
            <a:avLst/>
          </a:prstGeom>
          <a:noFill/>
          <a:ln/>
        </p:spPr>
        <p:txBody>
          <a:bodyPr wrap="square" rtlCol="0" anchor="ctr"/>
          <a:lstStyle/>
          <a:p>
            <a:pPr defTabSz="1219170"/>
            <a:r>
              <a:rPr lang="en-US" sz="1133" dirty="0">
                <a:solidFill>
                  <a:srgbClr val="6B8394"/>
                </a:solidFill>
                <a:latin typeface="Calibri" pitchFamily="34" charset="0"/>
                <a:ea typeface="Calibri" pitchFamily="34" charset="-122"/>
                <a:cs typeface="Calibri" pitchFamily="34" charset="-120"/>
              </a:rPr>
              <a:t>Saina P. Kipkosgei  |  Sensei Institute of Technology  |  PhD Candidate, Catholic University of Eastern Africa</a:t>
            </a:r>
            <a:endParaRPr lang="en-US" sz="1133" dirty="0">
              <a:solidFill>
                <a:prstClr val="black"/>
              </a:solidFill>
              <a:latin typeface="Calibri" panose="020F0502020204030204"/>
            </a:endParaRPr>
          </a:p>
        </p:txBody>
      </p:sp>
      <p:sp>
        <p:nvSpPr>
          <p:cNvPr id="7" name="Shape 5"/>
          <p:cNvSpPr/>
          <p:nvPr/>
        </p:nvSpPr>
        <p:spPr>
          <a:xfrm>
            <a:off x="365760" y="1560576"/>
            <a:ext cx="11460480" cy="1048512"/>
          </a:xfrm>
          <a:prstGeom prst="rect">
            <a:avLst/>
          </a:prstGeom>
          <a:solidFill>
            <a:srgbClr val="FFFFFF"/>
          </a:solidFill>
          <a:ln/>
          <a:effectLst>
            <a:outerShdw blurRad="63500" dist="25400" dir="8100000" algn="bl" rotWithShape="0">
              <a:srgbClr val="000000">
                <a:alpha val="16000"/>
              </a:srgbClr>
            </a:outerShdw>
          </a:effectLst>
        </p:spPr>
      </p:sp>
      <p:sp>
        <p:nvSpPr>
          <p:cNvPr id="8" name="Shape 6"/>
          <p:cNvSpPr/>
          <p:nvPr/>
        </p:nvSpPr>
        <p:spPr>
          <a:xfrm>
            <a:off x="365760" y="1560576"/>
            <a:ext cx="1097280" cy="1048512"/>
          </a:xfrm>
          <a:prstGeom prst="rect">
            <a:avLst/>
          </a:prstGeom>
          <a:solidFill>
            <a:srgbClr val="1C7293"/>
          </a:solidFill>
          <a:ln/>
        </p:spPr>
      </p:sp>
      <p:sp>
        <p:nvSpPr>
          <p:cNvPr id="9" name="Text 7"/>
          <p:cNvSpPr/>
          <p:nvPr/>
        </p:nvSpPr>
        <p:spPr>
          <a:xfrm>
            <a:off x="365760" y="1853184"/>
            <a:ext cx="1097280" cy="463296"/>
          </a:xfrm>
          <a:prstGeom prst="rect">
            <a:avLst/>
          </a:prstGeom>
          <a:noFill/>
          <a:ln/>
        </p:spPr>
        <p:txBody>
          <a:bodyPr wrap="square" lIns="0" tIns="0" rIns="0" bIns="0" rtlCol="0" anchor="ctr"/>
          <a:lstStyle/>
          <a:p>
            <a:pPr algn="ctr" defTabSz="1219170"/>
            <a:r>
              <a:rPr lang="en-US" sz="1467" b="1" dirty="0">
                <a:solidFill>
                  <a:srgbClr val="FFFFFF"/>
                </a:solidFill>
                <a:latin typeface="Calibri" pitchFamily="34" charset="0"/>
                <a:ea typeface="Calibri" pitchFamily="34" charset="-122"/>
                <a:cs typeface="Calibri" pitchFamily="34" charset="-120"/>
              </a:rPr>
              <a:t>MONITOR</a:t>
            </a:r>
            <a:endParaRPr lang="en-US" sz="1467" dirty="0">
              <a:solidFill>
                <a:prstClr val="black"/>
              </a:solidFill>
              <a:latin typeface="Calibri" panose="020F0502020204030204"/>
            </a:endParaRPr>
          </a:p>
        </p:txBody>
      </p:sp>
      <p:sp>
        <p:nvSpPr>
          <p:cNvPr id="10" name="Text 8"/>
          <p:cNvSpPr/>
          <p:nvPr/>
        </p:nvSpPr>
        <p:spPr>
          <a:xfrm>
            <a:off x="1609344" y="1682496"/>
            <a:ext cx="10070592" cy="804672"/>
          </a:xfrm>
          <a:prstGeom prst="rect">
            <a:avLst/>
          </a:prstGeom>
          <a:noFill/>
          <a:ln/>
        </p:spPr>
        <p:txBody>
          <a:bodyPr wrap="square" lIns="0" tIns="0" rIns="0" bIns="0" rtlCol="0" anchor="ctr"/>
          <a:lstStyle/>
          <a:p>
            <a:pPr defTabSz="1219170"/>
            <a:r>
              <a:rPr lang="en-US" sz="1467" dirty="0">
                <a:solidFill>
                  <a:srgbClr val="3D5166"/>
                </a:solidFill>
                <a:latin typeface="Calibri" pitchFamily="34" charset="0"/>
                <a:ea typeface="Calibri" pitchFamily="34" charset="-122"/>
                <a:cs typeface="Calibri" pitchFamily="34" charset="-120"/>
              </a:rPr>
              <a:t>Monthly: compute λ_peak from platform logs using ITU-T E.501 (× 0.15/365)</a:t>
            </a:r>
            <a:endParaRPr lang="en-US" sz="1467" dirty="0">
              <a:solidFill>
                <a:prstClr val="black"/>
              </a:solidFill>
              <a:latin typeface="Calibri" panose="020F0502020204030204"/>
            </a:endParaRPr>
          </a:p>
        </p:txBody>
      </p:sp>
      <p:sp>
        <p:nvSpPr>
          <p:cNvPr id="11" name="Text 9"/>
          <p:cNvSpPr/>
          <p:nvPr/>
        </p:nvSpPr>
        <p:spPr>
          <a:xfrm>
            <a:off x="5730240" y="2633472"/>
            <a:ext cx="731520" cy="146304"/>
          </a:xfrm>
          <a:prstGeom prst="rect">
            <a:avLst/>
          </a:prstGeom>
          <a:noFill/>
          <a:ln/>
        </p:spPr>
        <p:txBody>
          <a:bodyPr wrap="square" rtlCol="0" anchor="ctr"/>
          <a:lstStyle/>
          <a:p>
            <a:pPr algn="ctr" defTabSz="1219170"/>
            <a:r>
              <a:rPr lang="en-US" sz="1467" dirty="0">
                <a:solidFill>
                  <a:srgbClr val="6B8394"/>
                </a:solidFill>
                <a:latin typeface="Calibri" pitchFamily="34" charset="0"/>
                <a:ea typeface="Calibri" pitchFamily="34" charset="-122"/>
                <a:cs typeface="Calibri" pitchFamily="34" charset="-120"/>
              </a:rPr>
              <a:t>↓</a:t>
            </a:r>
            <a:endParaRPr lang="en-US" sz="1467" dirty="0">
              <a:solidFill>
                <a:prstClr val="black"/>
              </a:solidFill>
              <a:latin typeface="Calibri" panose="020F0502020204030204"/>
            </a:endParaRPr>
          </a:p>
        </p:txBody>
      </p:sp>
      <p:sp>
        <p:nvSpPr>
          <p:cNvPr id="12" name="Shape 10"/>
          <p:cNvSpPr/>
          <p:nvPr/>
        </p:nvSpPr>
        <p:spPr>
          <a:xfrm>
            <a:off x="365760" y="2755392"/>
            <a:ext cx="11460480" cy="1048512"/>
          </a:xfrm>
          <a:prstGeom prst="rect">
            <a:avLst/>
          </a:prstGeom>
          <a:solidFill>
            <a:srgbClr val="FFFFFF"/>
          </a:solidFill>
          <a:ln/>
          <a:effectLst>
            <a:outerShdw blurRad="63500" dist="25400" dir="8100000" algn="bl" rotWithShape="0">
              <a:srgbClr val="000000">
                <a:alpha val="16000"/>
              </a:srgbClr>
            </a:outerShdw>
          </a:effectLst>
        </p:spPr>
      </p:sp>
      <p:sp>
        <p:nvSpPr>
          <p:cNvPr id="13" name="Shape 11"/>
          <p:cNvSpPr/>
          <p:nvPr/>
        </p:nvSpPr>
        <p:spPr>
          <a:xfrm>
            <a:off x="365760" y="2755392"/>
            <a:ext cx="1097280" cy="1048512"/>
          </a:xfrm>
          <a:prstGeom prst="rect">
            <a:avLst/>
          </a:prstGeom>
          <a:solidFill>
            <a:srgbClr val="065A82"/>
          </a:solidFill>
          <a:ln/>
        </p:spPr>
      </p:sp>
      <p:sp>
        <p:nvSpPr>
          <p:cNvPr id="14" name="Text 12"/>
          <p:cNvSpPr/>
          <p:nvPr/>
        </p:nvSpPr>
        <p:spPr>
          <a:xfrm>
            <a:off x="365760" y="3048000"/>
            <a:ext cx="1097280" cy="463296"/>
          </a:xfrm>
          <a:prstGeom prst="rect">
            <a:avLst/>
          </a:prstGeom>
          <a:noFill/>
          <a:ln/>
        </p:spPr>
        <p:txBody>
          <a:bodyPr wrap="square" lIns="0" tIns="0" rIns="0" bIns="0" rtlCol="0" anchor="ctr"/>
          <a:lstStyle/>
          <a:p>
            <a:pPr algn="ctr" defTabSz="1219170"/>
            <a:r>
              <a:rPr lang="en-US" sz="1467" b="1" dirty="0">
                <a:solidFill>
                  <a:srgbClr val="FFFFFF"/>
                </a:solidFill>
                <a:latin typeface="Calibri" pitchFamily="34" charset="0"/>
                <a:ea typeface="Calibri" pitchFamily="34" charset="-122"/>
                <a:cs typeface="Calibri" pitchFamily="34" charset="-120"/>
              </a:rPr>
              <a:t>COMPARE</a:t>
            </a:r>
            <a:endParaRPr lang="en-US" sz="1467" dirty="0">
              <a:solidFill>
                <a:prstClr val="black"/>
              </a:solidFill>
              <a:latin typeface="Calibri" panose="020F0502020204030204"/>
            </a:endParaRPr>
          </a:p>
        </p:txBody>
      </p:sp>
      <p:sp>
        <p:nvSpPr>
          <p:cNvPr id="15" name="Text 13"/>
          <p:cNvSpPr/>
          <p:nvPr/>
        </p:nvSpPr>
        <p:spPr>
          <a:xfrm>
            <a:off x="1609344" y="2877312"/>
            <a:ext cx="10070592" cy="804672"/>
          </a:xfrm>
          <a:prstGeom prst="rect">
            <a:avLst/>
          </a:prstGeom>
          <a:noFill/>
          <a:ln/>
        </p:spPr>
        <p:txBody>
          <a:bodyPr wrap="square" lIns="0" tIns="0" rIns="0" bIns="0" rtlCol="0" anchor="ctr"/>
          <a:lstStyle/>
          <a:p>
            <a:pPr defTabSz="1219170"/>
            <a:r>
              <a:rPr lang="en-US" sz="1467" dirty="0">
                <a:solidFill>
                  <a:srgbClr val="3D5166"/>
                </a:solidFill>
                <a:latin typeface="Calibri" pitchFamily="34" charset="0"/>
                <a:ea typeface="Calibri" pitchFamily="34" charset="-122"/>
                <a:cs typeface="Calibri" pitchFamily="34" charset="-120"/>
              </a:rPr>
              <a:t>Compare λ_peak against current configuration's 90% threshold (e.g., 0.9 × 164 = 148 req/hr for s=3)</a:t>
            </a:r>
            <a:endParaRPr lang="en-US" sz="1467" dirty="0">
              <a:solidFill>
                <a:prstClr val="black"/>
              </a:solidFill>
              <a:latin typeface="Calibri" panose="020F0502020204030204"/>
            </a:endParaRPr>
          </a:p>
        </p:txBody>
      </p:sp>
      <p:sp>
        <p:nvSpPr>
          <p:cNvPr id="16" name="Text 14"/>
          <p:cNvSpPr/>
          <p:nvPr/>
        </p:nvSpPr>
        <p:spPr>
          <a:xfrm>
            <a:off x="5730240" y="3828288"/>
            <a:ext cx="731520" cy="146304"/>
          </a:xfrm>
          <a:prstGeom prst="rect">
            <a:avLst/>
          </a:prstGeom>
          <a:noFill/>
          <a:ln/>
        </p:spPr>
        <p:txBody>
          <a:bodyPr wrap="square" rtlCol="0" anchor="ctr"/>
          <a:lstStyle/>
          <a:p>
            <a:pPr algn="ctr" defTabSz="1219170"/>
            <a:r>
              <a:rPr lang="en-US" sz="1467" dirty="0">
                <a:solidFill>
                  <a:srgbClr val="6B8394"/>
                </a:solidFill>
                <a:latin typeface="Calibri" pitchFamily="34" charset="0"/>
                <a:ea typeface="Calibri" pitchFamily="34" charset="-122"/>
                <a:cs typeface="Calibri" pitchFamily="34" charset="-120"/>
              </a:rPr>
              <a:t>↓</a:t>
            </a:r>
            <a:endParaRPr lang="en-US" sz="1467" dirty="0">
              <a:solidFill>
                <a:prstClr val="black"/>
              </a:solidFill>
              <a:latin typeface="Calibri" panose="020F0502020204030204"/>
            </a:endParaRPr>
          </a:p>
        </p:txBody>
      </p:sp>
      <p:sp>
        <p:nvSpPr>
          <p:cNvPr id="17" name="Shape 15"/>
          <p:cNvSpPr/>
          <p:nvPr/>
        </p:nvSpPr>
        <p:spPr>
          <a:xfrm>
            <a:off x="365760" y="3950208"/>
            <a:ext cx="11460480" cy="1048512"/>
          </a:xfrm>
          <a:prstGeom prst="rect">
            <a:avLst/>
          </a:prstGeom>
          <a:solidFill>
            <a:srgbClr val="FFFFFF"/>
          </a:solidFill>
          <a:ln/>
          <a:effectLst>
            <a:outerShdw blurRad="63500" dist="25400" dir="8100000" algn="bl" rotWithShape="0">
              <a:srgbClr val="000000">
                <a:alpha val="16000"/>
              </a:srgbClr>
            </a:outerShdw>
          </a:effectLst>
        </p:spPr>
      </p:sp>
      <p:sp>
        <p:nvSpPr>
          <p:cNvPr id="18" name="Shape 16"/>
          <p:cNvSpPr/>
          <p:nvPr/>
        </p:nvSpPr>
        <p:spPr>
          <a:xfrm>
            <a:off x="365760" y="3950208"/>
            <a:ext cx="1097280" cy="1048512"/>
          </a:xfrm>
          <a:prstGeom prst="rect">
            <a:avLst/>
          </a:prstGeom>
          <a:solidFill>
            <a:srgbClr val="E8A020"/>
          </a:solidFill>
          <a:ln/>
        </p:spPr>
      </p:sp>
      <p:sp>
        <p:nvSpPr>
          <p:cNvPr id="19" name="Text 17"/>
          <p:cNvSpPr/>
          <p:nvPr/>
        </p:nvSpPr>
        <p:spPr>
          <a:xfrm>
            <a:off x="365760" y="4242816"/>
            <a:ext cx="1097280" cy="463296"/>
          </a:xfrm>
          <a:prstGeom prst="rect">
            <a:avLst/>
          </a:prstGeom>
          <a:noFill/>
          <a:ln/>
        </p:spPr>
        <p:txBody>
          <a:bodyPr wrap="square" lIns="0" tIns="0" rIns="0" bIns="0" rtlCol="0" anchor="ctr"/>
          <a:lstStyle/>
          <a:p>
            <a:pPr algn="ctr" defTabSz="1219170"/>
            <a:r>
              <a:rPr lang="en-US" sz="1467" b="1" dirty="0">
                <a:solidFill>
                  <a:srgbClr val="21295C"/>
                </a:solidFill>
                <a:latin typeface="Calibri" pitchFamily="34" charset="0"/>
                <a:ea typeface="Calibri" pitchFamily="34" charset="-122"/>
                <a:cs typeface="Calibri" pitchFamily="34" charset="-120"/>
              </a:rPr>
              <a:t>TRIGGER</a:t>
            </a:r>
            <a:endParaRPr lang="en-US" sz="1467" dirty="0">
              <a:solidFill>
                <a:prstClr val="black"/>
              </a:solidFill>
              <a:latin typeface="Calibri" panose="020F0502020204030204"/>
            </a:endParaRPr>
          </a:p>
        </p:txBody>
      </p:sp>
      <p:sp>
        <p:nvSpPr>
          <p:cNvPr id="20" name="Text 18"/>
          <p:cNvSpPr/>
          <p:nvPr/>
        </p:nvSpPr>
        <p:spPr>
          <a:xfrm>
            <a:off x="1609344" y="4072128"/>
            <a:ext cx="10070592" cy="804672"/>
          </a:xfrm>
          <a:prstGeom prst="rect">
            <a:avLst/>
          </a:prstGeom>
          <a:noFill/>
          <a:ln/>
        </p:spPr>
        <p:txBody>
          <a:bodyPr wrap="square" lIns="0" tIns="0" rIns="0" bIns="0" rtlCol="0" anchor="ctr"/>
          <a:lstStyle/>
          <a:p>
            <a:pPr defTabSz="1219170"/>
            <a:r>
              <a:rPr lang="en-US" sz="1467" dirty="0">
                <a:solidFill>
                  <a:srgbClr val="3D5166"/>
                </a:solidFill>
                <a:latin typeface="Calibri" pitchFamily="34" charset="0"/>
                <a:ea typeface="Calibri" pitchFamily="34" charset="-122"/>
                <a:cs typeface="Calibri" pitchFamily="34" charset="-120"/>
              </a:rPr>
              <a:t>If λ_peak ≥ threshold: auto-initiate procurement — no senior management discretion needed</a:t>
            </a:r>
            <a:endParaRPr lang="en-US" sz="1467" dirty="0">
              <a:solidFill>
                <a:prstClr val="black"/>
              </a:solidFill>
              <a:latin typeface="Calibri" panose="020F0502020204030204"/>
            </a:endParaRPr>
          </a:p>
        </p:txBody>
      </p:sp>
      <p:sp>
        <p:nvSpPr>
          <p:cNvPr id="21" name="Text 19"/>
          <p:cNvSpPr/>
          <p:nvPr/>
        </p:nvSpPr>
        <p:spPr>
          <a:xfrm>
            <a:off x="5730240" y="5023104"/>
            <a:ext cx="731520" cy="146304"/>
          </a:xfrm>
          <a:prstGeom prst="rect">
            <a:avLst/>
          </a:prstGeom>
          <a:noFill/>
          <a:ln/>
        </p:spPr>
        <p:txBody>
          <a:bodyPr wrap="square" rtlCol="0" anchor="ctr"/>
          <a:lstStyle/>
          <a:p>
            <a:pPr algn="ctr" defTabSz="1219170"/>
            <a:r>
              <a:rPr lang="en-US" sz="1467" dirty="0">
                <a:solidFill>
                  <a:srgbClr val="6B8394"/>
                </a:solidFill>
                <a:latin typeface="Calibri" pitchFamily="34" charset="0"/>
                <a:ea typeface="Calibri" pitchFamily="34" charset="-122"/>
                <a:cs typeface="Calibri" pitchFamily="34" charset="-120"/>
              </a:rPr>
              <a:t>↓</a:t>
            </a:r>
            <a:endParaRPr lang="en-US" sz="1467" dirty="0">
              <a:solidFill>
                <a:prstClr val="black"/>
              </a:solidFill>
              <a:latin typeface="Calibri" panose="020F0502020204030204"/>
            </a:endParaRPr>
          </a:p>
        </p:txBody>
      </p:sp>
      <p:sp>
        <p:nvSpPr>
          <p:cNvPr id="22" name="Shape 20"/>
          <p:cNvSpPr/>
          <p:nvPr/>
        </p:nvSpPr>
        <p:spPr>
          <a:xfrm>
            <a:off x="365760" y="5145024"/>
            <a:ext cx="11460480" cy="1048512"/>
          </a:xfrm>
          <a:prstGeom prst="rect">
            <a:avLst/>
          </a:prstGeom>
          <a:solidFill>
            <a:srgbClr val="FFFFFF"/>
          </a:solidFill>
          <a:ln/>
          <a:effectLst>
            <a:outerShdw blurRad="63500" dist="25400" dir="8100000" algn="bl" rotWithShape="0">
              <a:srgbClr val="000000">
                <a:alpha val="16000"/>
              </a:srgbClr>
            </a:outerShdw>
          </a:effectLst>
        </p:spPr>
      </p:sp>
      <p:sp>
        <p:nvSpPr>
          <p:cNvPr id="23" name="Shape 21"/>
          <p:cNvSpPr/>
          <p:nvPr/>
        </p:nvSpPr>
        <p:spPr>
          <a:xfrm>
            <a:off x="365760" y="5145024"/>
            <a:ext cx="1097280" cy="1048512"/>
          </a:xfrm>
          <a:prstGeom prst="rect">
            <a:avLst/>
          </a:prstGeom>
          <a:solidFill>
            <a:srgbClr val="0EB1D2"/>
          </a:solidFill>
          <a:ln/>
        </p:spPr>
      </p:sp>
      <p:sp>
        <p:nvSpPr>
          <p:cNvPr id="24" name="Text 22"/>
          <p:cNvSpPr/>
          <p:nvPr/>
        </p:nvSpPr>
        <p:spPr>
          <a:xfrm>
            <a:off x="365760" y="5437632"/>
            <a:ext cx="1097280" cy="463296"/>
          </a:xfrm>
          <a:prstGeom prst="rect">
            <a:avLst/>
          </a:prstGeom>
          <a:noFill/>
          <a:ln/>
        </p:spPr>
        <p:txBody>
          <a:bodyPr wrap="square" lIns="0" tIns="0" rIns="0" bIns="0" rtlCol="0" anchor="ctr"/>
          <a:lstStyle/>
          <a:p>
            <a:pPr algn="ctr" defTabSz="1219170"/>
            <a:r>
              <a:rPr lang="en-US" sz="1467" b="1" dirty="0">
                <a:solidFill>
                  <a:srgbClr val="FFFFFF"/>
                </a:solidFill>
                <a:latin typeface="Calibri" pitchFamily="34" charset="0"/>
                <a:ea typeface="Calibri" pitchFamily="34" charset="-122"/>
                <a:cs typeface="Calibri" pitchFamily="34" charset="-120"/>
              </a:rPr>
              <a:t>PUBLISH</a:t>
            </a:r>
            <a:endParaRPr lang="en-US" sz="1467" dirty="0">
              <a:solidFill>
                <a:prstClr val="black"/>
              </a:solidFill>
              <a:latin typeface="Calibri" panose="020F0502020204030204"/>
            </a:endParaRPr>
          </a:p>
        </p:txBody>
      </p:sp>
      <p:sp>
        <p:nvSpPr>
          <p:cNvPr id="25" name="Text 23"/>
          <p:cNvSpPr/>
          <p:nvPr/>
        </p:nvSpPr>
        <p:spPr>
          <a:xfrm>
            <a:off x="1609344" y="5266944"/>
            <a:ext cx="10070592" cy="804672"/>
          </a:xfrm>
          <a:prstGeom prst="rect">
            <a:avLst/>
          </a:prstGeom>
          <a:noFill/>
          <a:ln/>
        </p:spPr>
        <p:txBody>
          <a:bodyPr wrap="square" lIns="0" tIns="0" rIns="0" bIns="0" rtlCol="0" anchor="ctr"/>
          <a:lstStyle/>
          <a:p>
            <a:pPr defTabSz="1219170"/>
            <a:r>
              <a:rPr lang="en-US" sz="1467" dirty="0">
                <a:solidFill>
                  <a:srgbClr val="3D5166"/>
                </a:solidFill>
                <a:latin typeface="Calibri" pitchFamily="34" charset="0"/>
                <a:ea typeface="Calibri" pitchFamily="34" charset="-122"/>
                <a:cs typeface="Calibri" pitchFamily="34" charset="-120"/>
              </a:rPr>
              <a:t>Monthly Verification System Dashboard: report ρ, Wq, Erlang C, and tipping-point proximity publicly</a:t>
            </a:r>
            <a:endParaRPr lang="en-US" sz="1467" dirty="0">
              <a:solidFill>
                <a:prstClr val="black"/>
              </a:solidFill>
              <a:latin typeface="Calibri" panose="020F0502020204030204"/>
            </a:endParaRPr>
          </a:p>
        </p:txBody>
      </p:sp>
      <p:sp>
        <p:nvSpPr>
          <p:cNvPr id="26" name="Shape 24"/>
          <p:cNvSpPr/>
          <p:nvPr/>
        </p:nvSpPr>
        <p:spPr>
          <a:xfrm>
            <a:off x="365760" y="6315456"/>
            <a:ext cx="11460480" cy="414528"/>
          </a:xfrm>
          <a:prstGeom prst="rect">
            <a:avLst/>
          </a:prstGeom>
          <a:solidFill>
            <a:srgbClr val="1C7293">
              <a:alpha val="82000"/>
            </a:srgbClr>
          </a:solidFill>
          <a:ln/>
        </p:spPr>
      </p:sp>
      <p:sp>
        <p:nvSpPr>
          <p:cNvPr id="27" name="Text 25"/>
          <p:cNvSpPr/>
          <p:nvPr/>
        </p:nvSpPr>
        <p:spPr>
          <a:xfrm>
            <a:off x="512064" y="6339840"/>
            <a:ext cx="11167872" cy="365760"/>
          </a:xfrm>
          <a:prstGeom prst="rect">
            <a:avLst/>
          </a:prstGeom>
          <a:noFill/>
          <a:ln/>
        </p:spPr>
        <p:txBody>
          <a:bodyPr wrap="square" rtlCol="0" anchor="ctr"/>
          <a:lstStyle/>
          <a:p>
            <a:pPr defTabSz="1219170"/>
            <a:r>
              <a:rPr lang="en-US" sz="1333" i="1" dirty="0">
                <a:solidFill>
                  <a:srgbClr val="FFFFFF"/>
                </a:solidFill>
                <a:latin typeface="Calibri" pitchFamily="34" charset="0"/>
                <a:ea typeface="Calibri" pitchFamily="34" charset="-122"/>
                <a:cs typeface="Calibri" pitchFamily="34" charset="-120"/>
              </a:rPr>
              <a:t>Rule-based trigger eliminates organisational latency between observed demand growth and infrastructure response — substituting proactive governance for reactive crisis management.</a:t>
            </a:r>
            <a:endParaRPr lang="en-US" sz="1333" dirty="0">
              <a:solidFill>
                <a:prstClr val="black"/>
              </a:solidFill>
              <a:latin typeface="Calibri" panose="020F0502020204030204"/>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0F6FB"/>
        </a:solidFill>
        <a:effectLst/>
      </p:bgPr>
    </p:bg>
    <p:spTree>
      <p:nvGrpSpPr>
        <p:cNvPr id="1" name=""/>
        <p:cNvGrpSpPr/>
        <p:nvPr/>
      </p:nvGrpSpPr>
      <p:grpSpPr>
        <a:xfrm>
          <a:off x="0" y="0"/>
          <a:ext cx="0" cy="0"/>
          <a:chOff x="0" y="0"/>
          <a:chExt cx="0" cy="0"/>
        </a:xfrm>
      </p:grpSpPr>
      <p:sp>
        <p:nvSpPr>
          <p:cNvPr id="2" name="Shape 0"/>
          <p:cNvSpPr/>
          <p:nvPr/>
        </p:nvSpPr>
        <p:spPr>
          <a:xfrm>
            <a:off x="0" y="0"/>
            <a:ext cx="12192000" cy="1316736"/>
          </a:xfrm>
          <a:prstGeom prst="rect">
            <a:avLst/>
          </a:prstGeom>
          <a:solidFill>
            <a:srgbClr val="065A82"/>
          </a:solidFill>
          <a:ln/>
        </p:spPr>
      </p:sp>
      <p:sp>
        <p:nvSpPr>
          <p:cNvPr id="3" name="Text 1"/>
          <p:cNvSpPr/>
          <p:nvPr/>
        </p:nvSpPr>
        <p:spPr>
          <a:xfrm>
            <a:off x="512064" y="97536"/>
            <a:ext cx="11167872" cy="755904"/>
          </a:xfrm>
          <a:prstGeom prst="rect">
            <a:avLst/>
          </a:prstGeom>
          <a:noFill/>
          <a:ln/>
        </p:spPr>
        <p:txBody>
          <a:bodyPr wrap="square" lIns="0" tIns="0" rIns="0" bIns="0" rtlCol="0" anchor="ctr"/>
          <a:lstStyle/>
          <a:p>
            <a:pPr defTabSz="1219170"/>
            <a:r>
              <a:rPr lang="en-US" sz="3200" b="1" dirty="0">
                <a:solidFill>
                  <a:srgbClr val="FFFFFF"/>
                </a:solidFill>
                <a:latin typeface="Calibri" pitchFamily="34" charset="0"/>
                <a:ea typeface="Calibri" pitchFamily="34" charset="-122"/>
                <a:cs typeface="Calibri" pitchFamily="34" charset="-120"/>
              </a:rPr>
              <a:t>Policy Implications 3–5: Federated Infrastructure, Reporting &amp; EAC Harmonisation</a:t>
            </a:r>
            <a:endParaRPr lang="en-US" sz="3200" dirty="0">
              <a:solidFill>
                <a:prstClr val="black"/>
              </a:solidFill>
              <a:latin typeface="Calibri" panose="020F0502020204030204"/>
            </a:endParaRPr>
          </a:p>
        </p:txBody>
      </p:sp>
      <p:sp>
        <p:nvSpPr>
          <p:cNvPr id="4" name="Shape 2"/>
          <p:cNvSpPr/>
          <p:nvPr/>
        </p:nvSpPr>
        <p:spPr>
          <a:xfrm>
            <a:off x="0" y="6498336"/>
            <a:ext cx="12192000" cy="359664"/>
          </a:xfrm>
          <a:prstGeom prst="rect">
            <a:avLst/>
          </a:prstGeom>
          <a:solidFill>
            <a:srgbClr val="21295C"/>
          </a:solidFill>
          <a:ln/>
        </p:spPr>
      </p:sp>
      <p:sp>
        <p:nvSpPr>
          <p:cNvPr id="5" name="Text 3"/>
          <p:cNvSpPr/>
          <p:nvPr/>
        </p:nvSpPr>
        <p:spPr>
          <a:xfrm>
            <a:off x="365760" y="6498336"/>
            <a:ext cx="11460480" cy="359664"/>
          </a:xfrm>
          <a:prstGeom prst="rect">
            <a:avLst/>
          </a:prstGeom>
          <a:noFill/>
          <a:ln/>
        </p:spPr>
        <p:txBody>
          <a:bodyPr wrap="square" rtlCol="0" anchor="ctr"/>
          <a:lstStyle/>
          <a:p>
            <a:pPr defTabSz="1219170"/>
            <a:r>
              <a:rPr lang="en-US" sz="1133" dirty="0">
                <a:solidFill>
                  <a:srgbClr val="6B8394"/>
                </a:solidFill>
                <a:latin typeface="Calibri" pitchFamily="34" charset="0"/>
                <a:ea typeface="Calibri" pitchFamily="34" charset="-122"/>
                <a:cs typeface="Calibri" pitchFamily="34" charset="-120"/>
              </a:rPr>
              <a:t>Saina P. Kipkosgei  |  Sensei Institute of Technology  |  PhD Candidate, Catholic University of Eastern Africa</a:t>
            </a:r>
            <a:endParaRPr lang="en-US" sz="1133" dirty="0">
              <a:solidFill>
                <a:prstClr val="black"/>
              </a:solidFill>
              <a:latin typeface="Calibri" panose="020F0502020204030204"/>
            </a:endParaRPr>
          </a:p>
        </p:txBody>
      </p:sp>
      <p:sp>
        <p:nvSpPr>
          <p:cNvPr id="6" name="Shape 4"/>
          <p:cNvSpPr/>
          <p:nvPr/>
        </p:nvSpPr>
        <p:spPr>
          <a:xfrm>
            <a:off x="365760" y="1487424"/>
            <a:ext cx="11460480" cy="1487424"/>
          </a:xfrm>
          <a:prstGeom prst="rect">
            <a:avLst/>
          </a:prstGeom>
          <a:solidFill>
            <a:srgbClr val="FFFFFF"/>
          </a:solidFill>
          <a:ln/>
          <a:effectLst>
            <a:outerShdw blurRad="63500" dist="25400" dir="8100000" algn="bl" rotWithShape="0">
              <a:srgbClr val="000000">
                <a:alpha val="16000"/>
              </a:srgbClr>
            </a:outerShdw>
          </a:effectLst>
        </p:spPr>
      </p:sp>
      <p:sp>
        <p:nvSpPr>
          <p:cNvPr id="7" name="Shape 5"/>
          <p:cNvSpPr/>
          <p:nvPr/>
        </p:nvSpPr>
        <p:spPr>
          <a:xfrm>
            <a:off x="365760" y="1487424"/>
            <a:ext cx="926592" cy="1487424"/>
          </a:xfrm>
          <a:prstGeom prst="rect">
            <a:avLst/>
          </a:prstGeom>
          <a:solidFill>
            <a:srgbClr val="065A82"/>
          </a:solidFill>
          <a:ln/>
        </p:spPr>
      </p:sp>
      <p:sp>
        <p:nvSpPr>
          <p:cNvPr id="8" name="Text 6"/>
          <p:cNvSpPr/>
          <p:nvPr/>
        </p:nvSpPr>
        <p:spPr>
          <a:xfrm>
            <a:off x="365760" y="1877568"/>
            <a:ext cx="926592" cy="633984"/>
          </a:xfrm>
          <a:prstGeom prst="rect">
            <a:avLst/>
          </a:prstGeom>
          <a:noFill/>
          <a:ln/>
        </p:spPr>
        <p:txBody>
          <a:bodyPr wrap="square" lIns="0" tIns="0" rIns="0" bIns="0" rtlCol="0" anchor="ctr"/>
          <a:lstStyle/>
          <a:p>
            <a:pPr algn="ctr" defTabSz="1219170"/>
            <a:r>
              <a:rPr lang="en-US" sz="2933" b="1" dirty="0">
                <a:solidFill>
                  <a:srgbClr val="FFFFFF"/>
                </a:solidFill>
                <a:latin typeface="Calibri" pitchFamily="34" charset="0"/>
                <a:ea typeface="Calibri" pitchFamily="34" charset="-122"/>
                <a:cs typeface="Calibri" pitchFamily="34" charset="-120"/>
              </a:rPr>
              <a:t>3</a:t>
            </a:r>
            <a:endParaRPr lang="en-US" sz="2933" dirty="0">
              <a:solidFill>
                <a:prstClr val="black"/>
              </a:solidFill>
              <a:latin typeface="Calibri" panose="020F0502020204030204"/>
            </a:endParaRPr>
          </a:p>
        </p:txBody>
      </p:sp>
      <p:sp>
        <p:nvSpPr>
          <p:cNvPr id="9" name="Text 7"/>
          <p:cNvSpPr/>
          <p:nvPr/>
        </p:nvSpPr>
        <p:spPr>
          <a:xfrm>
            <a:off x="1438656" y="1584960"/>
            <a:ext cx="10216896" cy="426720"/>
          </a:xfrm>
          <a:prstGeom prst="rect">
            <a:avLst/>
          </a:prstGeom>
          <a:noFill/>
          <a:ln/>
        </p:spPr>
        <p:txBody>
          <a:bodyPr wrap="square" lIns="0" tIns="0" rIns="0" bIns="0" rtlCol="0" anchor="ctr"/>
          <a:lstStyle/>
          <a:p>
            <a:pPr defTabSz="1219170"/>
            <a:r>
              <a:rPr lang="en-US" sz="1667" b="1" dirty="0">
                <a:solidFill>
                  <a:srgbClr val="065A82"/>
                </a:solidFill>
                <a:latin typeface="Calibri" pitchFamily="34" charset="0"/>
                <a:ea typeface="Calibri" pitchFamily="34" charset="-122"/>
                <a:cs typeface="Calibri" pitchFamily="34" charset="-120"/>
              </a:rPr>
              <a:t>Commission Federated Infrastructure Feasibility Study by 2026</a:t>
            </a:r>
            <a:endParaRPr lang="en-US" sz="1667" dirty="0">
              <a:solidFill>
                <a:prstClr val="black"/>
              </a:solidFill>
              <a:latin typeface="Calibri" panose="020F0502020204030204"/>
            </a:endParaRPr>
          </a:p>
        </p:txBody>
      </p:sp>
      <p:sp>
        <p:nvSpPr>
          <p:cNvPr id="10" name="Text 8"/>
          <p:cNvSpPr/>
          <p:nvPr/>
        </p:nvSpPr>
        <p:spPr>
          <a:xfrm>
            <a:off x="1438656" y="2072640"/>
            <a:ext cx="10216896" cy="829056"/>
          </a:xfrm>
          <a:prstGeom prst="rect">
            <a:avLst/>
          </a:prstGeom>
          <a:noFill/>
          <a:ln/>
        </p:spPr>
        <p:txBody>
          <a:bodyPr wrap="square" lIns="0" tIns="0" rIns="0" bIns="0" rtlCol="0" anchor="ctr"/>
          <a:lstStyle/>
          <a:p>
            <a:pPr defTabSz="1219170"/>
            <a:r>
              <a:rPr lang="en-US" sz="1333" dirty="0">
                <a:solidFill>
                  <a:srgbClr val="3D5166"/>
                </a:solidFill>
                <a:latin typeface="Calibri" pitchFamily="34" charset="0"/>
                <a:ea typeface="Calibri" pitchFamily="34" charset="-122"/>
                <a:cs typeface="Calibri" pitchFamily="34" charset="-120"/>
              </a:rPr>
              <a:t>Scenario C (s=12 by 2030) is an architectural trigger. Commission study referencing EU EMREX network, W3C DID standard, and World Bank ID4D framework. EAC member-state systems as nodes in a Jackson network with dynamic cross-border routing.</a:t>
            </a:r>
            <a:endParaRPr lang="en-US" sz="1333" dirty="0">
              <a:solidFill>
                <a:prstClr val="black"/>
              </a:solidFill>
              <a:latin typeface="Calibri" panose="020F0502020204030204"/>
            </a:endParaRPr>
          </a:p>
        </p:txBody>
      </p:sp>
      <p:sp>
        <p:nvSpPr>
          <p:cNvPr id="11" name="Shape 9"/>
          <p:cNvSpPr/>
          <p:nvPr/>
        </p:nvSpPr>
        <p:spPr>
          <a:xfrm>
            <a:off x="365760" y="3145536"/>
            <a:ext cx="11460480" cy="1487424"/>
          </a:xfrm>
          <a:prstGeom prst="rect">
            <a:avLst/>
          </a:prstGeom>
          <a:solidFill>
            <a:srgbClr val="FFFFFF"/>
          </a:solidFill>
          <a:ln/>
          <a:effectLst>
            <a:outerShdw blurRad="63500" dist="25400" dir="8100000" algn="bl" rotWithShape="0">
              <a:srgbClr val="000000">
                <a:alpha val="16000"/>
              </a:srgbClr>
            </a:outerShdw>
          </a:effectLst>
        </p:spPr>
      </p:sp>
      <p:sp>
        <p:nvSpPr>
          <p:cNvPr id="12" name="Shape 10"/>
          <p:cNvSpPr/>
          <p:nvPr/>
        </p:nvSpPr>
        <p:spPr>
          <a:xfrm>
            <a:off x="365760" y="3145536"/>
            <a:ext cx="926592" cy="1487424"/>
          </a:xfrm>
          <a:prstGeom prst="rect">
            <a:avLst/>
          </a:prstGeom>
          <a:solidFill>
            <a:srgbClr val="1C7293"/>
          </a:solidFill>
          <a:ln/>
        </p:spPr>
      </p:sp>
      <p:sp>
        <p:nvSpPr>
          <p:cNvPr id="13" name="Text 11"/>
          <p:cNvSpPr/>
          <p:nvPr/>
        </p:nvSpPr>
        <p:spPr>
          <a:xfrm>
            <a:off x="365760" y="3535680"/>
            <a:ext cx="926592" cy="633984"/>
          </a:xfrm>
          <a:prstGeom prst="rect">
            <a:avLst/>
          </a:prstGeom>
          <a:noFill/>
          <a:ln/>
        </p:spPr>
        <p:txBody>
          <a:bodyPr wrap="square" lIns="0" tIns="0" rIns="0" bIns="0" rtlCol="0" anchor="ctr"/>
          <a:lstStyle/>
          <a:p>
            <a:pPr algn="ctr" defTabSz="1219170"/>
            <a:r>
              <a:rPr lang="en-US" sz="2933" b="1" dirty="0">
                <a:solidFill>
                  <a:srgbClr val="FFFFFF"/>
                </a:solidFill>
                <a:latin typeface="Calibri" pitchFamily="34" charset="0"/>
                <a:ea typeface="Calibri" pitchFamily="34" charset="-122"/>
                <a:cs typeface="Calibri" pitchFamily="34" charset="-120"/>
              </a:rPr>
              <a:t>4</a:t>
            </a:r>
            <a:endParaRPr lang="en-US" sz="2933" dirty="0">
              <a:solidFill>
                <a:prstClr val="black"/>
              </a:solidFill>
              <a:latin typeface="Calibri" panose="020F0502020204030204"/>
            </a:endParaRPr>
          </a:p>
        </p:txBody>
      </p:sp>
      <p:sp>
        <p:nvSpPr>
          <p:cNvPr id="14" name="Text 12"/>
          <p:cNvSpPr/>
          <p:nvPr/>
        </p:nvSpPr>
        <p:spPr>
          <a:xfrm>
            <a:off x="1438656" y="3243072"/>
            <a:ext cx="10216896" cy="426720"/>
          </a:xfrm>
          <a:prstGeom prst="rect">
            <a:avLst/>
          </a:prstGeom>
          <a:noFill/>
          <a:ln/>
        </p:spPr>
        <p:txBody>
          <a:bodyPr wrap="square" lIns="0" tIns="0" rIns="0" bIns="0" rtlCol="0" anchor="ctr"/>
          <a:lstStyle/>
          <a:p>
            <a:pPr defTabSz="1219170"/>
            <a:r>
              <a:rPr lang="en-US" sz="1667" b="1" dirty="0">
                <a:solidFill>
                  <a:srgbClr val="065A82"/>
                </a:solidFill>
                <a:latin typeface="Calibri" pitchFamily="34" charset="0"/>
                <a:ea typeface="Calibri" pitchFamily="34" charset="-122"/>
                <a:cs typeface="Calibri" pitchFamily="34" charset="-120"/>
              </a:rPr>
              <a:t>Integrate ITU-T E.501 Metrics into Annual Regulatory Reporting</a:t>
            </a:r>
            <a:endParaRPr lang="en-US" sz="1667" dirty="0">
              <a:solidFill>
                <a:prstClr val="black"/>
              </a:solidFill>
              <a:latin typeface="Calibri" panose="020F0502020204030204"/>
            </a:endParaRPr>
          </a:p>
        </p:txBody>
      </p:sp>
      <p:sp>
        <p:nvSpPr>
          <p:cNvPr id="15" name="Text 13"/>
          <p:cNvSpPr/>
          <p:nvPr/>
        </p:nvSpPr>
        <p:spPr>
          <a:xfrm>
            <a:off x="1438656" y="3730752"/>
            <a:ext cx="10216896" cy="829056"/>
          </a:xfrm>
          <a:prstGeom prst="rect">
            <a:avLst/>
          </a:prstGeom>
          <a:noFill/>
          <a:ln/>
        </p:spPr>
        <p:txBody>
          <a:bodyPr wrap="square" lIns="0" tIns="0" rIns="0" bIns="0" rtlCol="0" anchor="ctr"/>
          <a:lstStyle/>
          <a:p>
            <a:pPr defTabSz="1219170"/>
            <a:r>
              <a:rPr lang="en-US" sz="1333" dirty="0">
                <a:solidFill>
                  <a:srgbClr val="3D5166"/>
                </a:solidFill>
                <a:latin typeface="Calibri" pitchFamily="34" charset="0"/>
                <a:ea typeface="Calibri" pitchFamily="34" charset="-122"/>
                <a:cs typeface="Calibri" pitchFamily="34" charset="-120"/>
              </a:rPr>
              <a:t>Extend Kenya ICT Authority Digital Services Performance Framework to mandate ITU-T peak-hour queueing metrics (ρ, Erlang C, Wq, tipping-point proximity) as standard annual regulatory indicators under KNQA Act, 2014. Formula implementation requires only closed-form expression in existing monitoring.</a:t>
            </a:r>
            <a:endParaRPr lang="en-US" sz="1333" dirty="0">
              <a:solidFill>
                <a:prstClr val="black"/>
              </a:solidFill>
              <a:latin typeface="Calibri" panose="020F0502020204030204"/>
            </a:endParaRPr>
          </a:p>
        </p:txBody>
      </p:sp>
      <p:sp>
        <p:nvSpPr>
          <p:cNvPr id="16" name="Shape 14"/>
          <p:cNvSpPr/>
          <p:nvPr/>
        </p:nvSpPr>
        <p:spPr>
          <a:xfrm>
            <a:off x="365760" y="4803648"/>
            <a:ext cx="11460480" cy="1487424"/>
          </a:xfrm>
          <a:prstGeom prst="rect">
            <a:avLst/>
          </a:prstGeom>
          <a:solidFill>
            <a:srgbClr val="FFFFFF"/>
          </a:solidFill>
          <a:ln/>
          <a:effectLst>
            <a:outerShdw blurRad="63500" dist="25400" dir="8100000" algn="bl" rotWithShape="0">
              <a:srgbClr val="000000">
                <a:alpha val="16000"/>
              </a:srgbClr>
            </a:outerShdw>
          </a:effectLst>
        </p:spPr>
      </p:sp>
      <p:sp>
        <p:nvSpPr>
          <p:cNvPr id="17" name="Shape 15"/>
          <p:cNvSpPr/>
          <p:nvPr/>
        </p:nvSpPr>
        <p:spPr>
          <a:xfrm>
            <a:off x="365760" y="4803648"/>
            <a:ext cx="926592" cy="1487424"/>
          </a:xfrm>
          <a:prstGeom prst="rect">
            <a:avLst/>
          </a:prstGeom>
          <a:solidFill>
            <a:srgbClr val="E8A020"/>
          </a:solidFill>
          <a:ln/>
        </p:spPr>
      </p:sp>
      <p:sp>
        <p:nvSpPr>
          <p:cNvPr id="18" name="Text 16"/>
          <p:cNvSpPr/>
          <p:nvPr/>
        </p:nvSpPr>
        <p:spPr>
          <a:xfrm>
            <a:off x="365760" y="5193792"/>
            <a:ext cx="926592" cy="633984"/>
          </a:xfrm>
          <a:prstGeom prst="rect">
            <a:avLst/>
          </a:prstGeom>
          <a:noFill/>
          <a:ln/>
        </p:spPr>
        <p:txBody>
          <a:bodyPr wrap="square" lIns="0" tIns="0" rIns="0" bIns="0" rtlCol="0" anchor="ctr"/>
          <a:lstStyle/>
          <a:p>
            <a:pPr algn="ctr" defTabSz="1219170"/>
            <a:r>
              <a:rPr lang="en-US" sz="2933" b="1" dirty="0">
                <a:solidFill>
                  <a:srgbClr val="21295C"/>
                </a:solidFill>
                <a:latin typeface="Calibri" pitchFamily="34" charset="0"/>
                <a:ea typeface="Calibri" pitchFamily="34" charset="-122"/>
                <a:cs typeface="Calibri" pitchFamily="34" charset="-120"/>
              </a:rPr>
              <a:t>5</a:t>
            </a:r>
            <a:endParaRPr lang="en-US" sz="2933" dirty="0">
              <a:solidFill>
                <a:prstClr val="black"/>
              </a:solidFill>
              <a:latin typeface="Calibri" panose="020F0502020204030204"/>
            </a:endParaRPr>
          </a:p>
        </p:txBody>
      </p:sp>
      <p:sp>
        <p:nvSpPr>
          <p:cNvPr id="19" name="Text 17"/>
          <p:cNvSpPr/>
          <p:nvPr/>
        </p:nvSpPr>
        <p:spPr>
          <a:xfrm>
            <a:off x="1438656" y="4901184"/>
            <a:ext cx="10216896" cy="426720"/>
          </a:xfrm>
          <a:prstGeom prst="rect">
            <a:avLst/>
          </a:prstGeom>
          <a:noFill/>
          <a:ln/>
        </p:spPr>
        <p:txBody>
          <a:bodyPr wrap="square" lIns="0" tIns="0" rIns="0" bIns="0" rtlCol="0" anchor="ctr"/>
          <a:lstStyle/>
          <a:p>
            <a:pPr defTabSz="1219170"/>
            <a:r>
              <a:rPr lang="en-US" sz="1667" b="1" dirty="0">
                <a:solidFill>
                  <a:srgbClr val="065A82"/>
                </a:solidFill>
                <a:latin typeface="Calibri" pitchFamily="34" charset="0"/>
                <a:ea typeface="Calibri" pitchFamily="34" charset="-122"/>
                <a:cs typeface="Calibri" pitchFamily="34" charset="-120"/>
              </a:rPr>
              <a:t>EAC Regional Harmonisation: Shared Capacity Standards</a:t>
            </a:r>
            <a:endParaRPr lang="en-US" sz="1667" dirty="0">
              <a:solidFill>
                <a:prstClr val="black"/>
              </a:solidFill>
              <a:latin typeface="Calibri" panose="020F0502020204030204"/>
            </a:endParaRPr>
          </a:p>
        </p:txBody>
      </p:sp>
      <p:sp>
        <p:nvSpPr>
          <p:cNvPr id="20" name="Text 18"/>
          <p:cNvSpPr/>
          <p:nvPr/>
        </p:nvSpPr>
        <p:spPr>
          <a:xfrm>
            <a:off x="1438656" y="5388864"/>
            <a:ext cx="10216896" cy="829056"/>
          </a:xfrm>
          <a:prstGeom prst="rect">
            <a:avLst/>
          </a:prstGeom>
          <a:noFill/>
          <a:ln/>
        </p:spPr>
        <p:txBody>
          <a:bodyPr wrap="square" lIns="0" tIns="0" rIns="0" bIns="0" rtlCol="0" anchor="ctr"/>
          <a:lstStyle/>
          <a:p>
            <a:pPr defTabSz="1219170"/>
            <a:r>
              <a:rPr lang="en-US" sz="1333" dirty="0">
                <a:solidFill>
                  <a:srgbClr val="3D5166"/>
                </a:solidFill>
                <a:latin typeface="Calibri" pitchFamily="34" charset="0"/>
                <a:ea typeface="Calibri" pitchFamily="34" charset="-122"/>
                <a:cs typeface="Calibri" pitchFamily="34" charset="-120"/>
              </a:rPr>
              <a:t>Cross-border requests (26,800 in 2024 — fastest growing, μ=52.0) will accelerate under EAC mutual recognition. Share M/M/s framework, ITU-T E.501 methodology, and Erlang C governance protocol through EAC Regional Qualifications Framework Technical Committee.</a:t>
            </a:r>
            <a:endParaRPr lang="en-US" sz="1333" dirty="0">
              <a:solidFill>
                <a:prstClr val="black"/>
              </a:solidFill>
              <a:latin typeface="Calibri" panose="020F0502020204030204"/>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0F6FB"/>
        </a:solidFill>
        <a:effectLst/>
      </p:bgPr>
    </p:bg>
    <p:spTree>
      <p:nvGrpSpPr>
        <p:cNvPr id="1" name=""/>
        <p:cNvGrpSpPr/>
        <p:nvPr/>
      </p:nvGrpSpPr>
      <p:grpSpPr>
        <a:xfrm>
          <a:off x="0" y="0"/>
          <a:ext cx="0" cy="0"/>
          <a:chOff x="0" y="0"/>
          <a:chExt cx="0" cy="0"/>
        </a:xfrm>
      </p:grpSpPr>
      <p:sp>
        <p:nvSpPr>
          <p:cNvPr id="2" name="Shape 0"/>
          <p:cNvSpPr/>
          <p:nvPr/>
        </p:nvSpPr>
        <p:spPr>
          <a:xfrm>
            <a:off x="0" y="0"/>
            <a:ext cx="12192000" cy="1316736"/>
          </a:xfrm>
          <a:prstGeom prst="rect">
            <a:avLst/>
          </a:prstGeom>
          <a:solidFill>
            <a:srgbClr val="065A82"/>
          </a:solidFill>
          <a:ln/>
        </p:spPr>
      </p:sp>
      <p:sp>
        <p:nvSpPr>
          <p:cNvPr id="3" name="Text 1"/>
          <p:cNvSpPr/>
          <p:nvPr/>
        </p:nvSpPr>
        <p:spPr>
          <a:xfrm>
            <a:off x="512064" y="97536"/>
            <a:ext cx="11167872" cy="755904"/>
          </a:xfrm>
          <a:prstGeom prst="rect">
            <a:avLst/>
          </a:prstGeom>
          <a:noFill/>
          <a:ln/>
        </p:spPr>
        <p:txBody>
          <a:bodyPr wrap="square" lIns="0" tIns="0" rIns="0" bIns="0" rtlCol="0" anchor="ctr"/>
          <a:lstStyle/>
          <a:p>
            <a:pPr defTabSz="1219170"/>
            <a:r>
              <a:rPr lang="en-US" sz="3200" b="1" dirty="0">
                <a:solidFill>
                  <a:srgbClr val="FFFFFF"/>
                </a:solidFill>
                <a:latin typeface="Calibri" pitchFamily="34" charset="0"/>
                <a:ea typeface="Calibri" pitchFamily="34" charset="-122"/>
                <a:cs typeface="Calibri" pitchFamily="34" charset="-120"/>
              </a:rPr>
              <a:t>Limitations and Future Research Directions</a:t>
            </a:r>
            <a:endParaRPr lang="en-US" sz="3200" dirty="0">
              <a:solidFill>
                <a:prstClr val="black"/>
              </a:solidFill>
              <a:latin typeface="Calibri" panose="020F0502020204030204"/>
            </a:endParaRPr>
          </a:p>
        </p:txBody>
      </p:sp>
      <p:sp>
        <p:nvSpPr>
          <p:cNvPr id="4" name="Text 2"/>
          <p:cNvSpPr/>
          <p:nvPr/>
        </p:nvSpPr>
        <p:spPr>
          <a:xfrm>
            <a:off x="512064" y="877824"/>
            <a:ext cx="11167872" cy="365760"/>
          </a:xfrm>
          <a:prstGeom prst="rect">
            <a:avLst/>
          </a:prstGeom>
          <a:noFill/>
          <a:ln/>
        </p:spPr>
        <p:txBody>
          <a:bodyPr wrap="square" lIns="0" tIns="0" rIns="0" bIns="0" rtlCol="0" anchor="ctr"/>
          <a:lstStyle/>
          <a:p>
            <a:pPr defTabSz="1219170"/>
            <a:r>
              <a:rPr lang="en-US" sz="1600" dirty="0">
                <a:solidFill>
                  <a:srgbClr val="0EB1D2"/>
                </a:solidFill>
                <a:latin typeface="Calibri" pitchFamily="34" charset="0"/>
                <a:ea typeface="Calibri" pitchFamily="34" charset="-122"/>
                <a:cs typeface="Calibri" pitchFamily="34" charset="-120"/>
              </a:rPr>
              <a:t>Boundaries of the current model and extensions worth pursuing</a:t>
            </a:r>
            <a:endParaRPr lang="en-US" sz="1600" dirty="0">
              <a:solidFill>
                <a:prstClr val="black"/>
              </a:solidFill>
              <a:latin typeface="Calibri" panose="020F0502020204030204"/>
            </a:endParaRPr>
          </a:p>
        </p:txBody>
      </p:sp>
      <p:sp>
        <p:nvSpPr>
          <p:cNvPr id="5" name="Shape 3"/>
          <p:cNvSpPr/>
          <p:nvPr/>
        </p:nvSpPr>
        <p:spPr>
          <a:xfrm>
            <a:off x="0" y="6498336"/>
            <a:ext cx="12192000" cy="359664"/>
          </a:xfrm>
          <a:prstGeom prst="rect">
            <a:avLst/>
          </a:prstGeom>
          <a:solidFill>
            <a:srgbClr val="21295C"/>
          </a:solidFill>
          <a:ln/>
        </p:spPr>
      </p:sp>
      <p:sp>
        <p:nvSpPr>
          <p:cNvPr id="6" name="Text 4"/>
          <p:cNvSpPr/>
          <p:nvPr/>
        </p:nvSpPr>
        <p:spPr>
          <a:xfrm>
            <a:off x="365760" y="6498336"/>
            <a:ext cx="11460480" cy="359664"/>
          </a:xfrm>
          <a:prstGeom prst="rect">
            <a:avLst/>
          </a:prstGeom>
          <a:noFill/>
          <a:ln/>
        </p:spPr>
        <p:txBody>
          <a:bodyPr wrap="square" rtlCol="0" anchor="ctr"/>
          <a:lstStyle/>
          <a:p>
            <a:pPr defTabSz="1219170"/>
            <a:r>
              <a:rPr lang="en-US" sz="1133" dirty="0">
                <a:solidFill>
                  <a:srgbClr val="6B8394"/>
                </a:solidFill>
                <a:latin typeface="Calibri" pitchFamily="34" charset="0"/>
                <a:ea typeface="Calibri" pitchFamily="34" charset="-122"/>
                <a:cs typeface="Calibri" pitchFamily="34" charset="-120"/>
              </a:rPr>
              <a:t>Saina P. Kipkosgei  |  Sensei Institute of Technology  |  PhD Candidate, Catholic University of Eastern Africa</a:t>
            </a:r>
            <a:endParaRPr lang="en-US" sz="1133" dirty="0">
              <a:solidFill>
                <a:prstClr val="black"/>
              </a:solidFill>
              <a:latin typeface="Calibri" panose="020F0502020204030204"/>
            </a:endParaRPr>
          </a:p>
        </p:txBody>
      </p:sp>
      <p:sp>
        <p:nvSpPr>
          <p:cNvPr id="7" name="Text 5"/>
          <p:cNvSpPr/>
          <p:nvPr/>
        </p:nvSpPr>
        <p:spPr>
          <a:xfrm>
            <a:off x="365760" y="1487424"/>
            <a:ext cx="6705600" cy="438912"/>
          </a:xfrm>
          <a:prstGeom prst="rect">
            <a:avLst/>
          </a:prstGeom>
          <a:noFill/>
          <a:ln/>
        </p:spPr>
        <p:txBody>
          <a:bodyPr wrap="square" rtlCol="0" anchor="ctr"/>
          <a:lstStyle/>
          <a:p>
            <a:pPr defTabSz="1219170"/>
            <a:r>
              <a:rPr lang="en-US" b="1" dirty="0">
                <a:solidFill>
                  <a:srgbClr val="065A82"/>
                </a:solidFill>
                <a:latin typeface="Calibri" pitchFamily="34" charset="0"/>
                <a:ea typeface="Calibri" pitchFamily="34" charset="-122"/>
                <a:cs typeface="Calibri" pitchFamily="34" charset="-120"/>
              </a:rPr>
              <a:t>Acknowledged Limitations</a:t>
            </a:r>
            <a:endParaRPr lang="en-US" dirty="0">
              <a:solidFill>
                <a:prstClr val="black"/>
              </a:solidFill>
              <a:latin typeface="Calibri" panose="020F0502020204030204"/>
            </a:endParaRPr>
          </a:p>
        </p:txBody>
      </p:sp>
      <p:sp>
        <p:nvSpPr>
          <p:cNvPr id="8" name="Shape 6"/>
          <p:cNvSpPr/>
          <p:nvPr/>
        </p:nvSpPr>
        <p:spPr>
          <a:xfrm>
            <a:off x="365760" y="2048256"/>
            <a:ext cx="6705600" cy="926592"/>
          </a:xfrm>
          <a:prstGeom prst="rect">
            <a:avLst/>
          </a:prstGeom>
          <a:solidFill>
            <a:srgbClr val="FFFFFF"/>
          </a:solidFill>
          <a:ln/>
          <a:effectLst>
            <a:outerShdw blurRad="63500" dist="25400" dir="8100000" algn="bl" rotWithShape="0">
              <a:srgbClr val="000000">
                <a:alpha val="16000"/>
              </a:srgbClr>
            </a:outerShdw>
          </a:effectLst>
        </p:spPr>
      </p:sp>
      <p:sp>
        <p:nvSpPr>
          <p:cNvPr id="9" name="Shape 7"/>
          <p:cNvSpPr/>
          <p:nvPr/>
        </p:nvSpPr>
        <p:spPr>
          <a:xfrm>
            <a:off x="365760" y="2048256"/>
            <a:ext cx="85344" cy="926592"/>
          </a:xfrm>
          <a:prstGeom prst="rect">
            <a:avLst/>
          </a:prstGeom>
          <a:solidFill>
            <a:srgbClr val="C0392B"/>
          </a:solidFill>
          <a:ln/>
        </p:spPr>
      </p:sp>
      <p:sp>
        <p:nvSpPr>
          <p:cNvPr id="10" name="Text 8"/>
          <p:cNvSpPr/>
          <p:nvPr/>
        </p:nvSpPr>
        <p:spPr>
          <a:xfrm>
            <a:off x="633984" y="2121408"/>
            <a:ext cx="6291072" cy="365760"/>
          </a:xfrm>
          <a:prstGeom prst="rect">
            <a:avLst/>
          </a:prstGeom>
          <a:noFill/>
          <a:ln/>
        </p:spPr>
        <p:txBody>
          <a:bodyPr wrap="square" lIns="0" tIns="0" rIns="0" bIns="0" rtlCol="0" anchor="ctr"/>
          <a:lstStyle/>
          <a:p>
            <a:pPr defTabSz="1219170"/>
            <a:r>
              <a:rPr lang="en-US" sz="1467" b="1" dirty="0">
                <a:solidFill>
                  <a:srgbClr val="065A82"/>
                </a:solidFill>
                <a:latin typeface="Calibri" pitchFamily="34" charset="0"/>
                <a:ea typeface="Calibri" pitchFamily="34" charset="-122"/>
                <a:cs typeface="Calibri" pitchFamily="34" charset="-120"/>
              </a:rPr>
              <a:t>Homogeneous-server assumption</a:t>
            </a:r>
            <a:endParaRPr lang="en-US" sz="1467" dirty="0">
              <a:solidFill>
                <a:prstClr val="black"/>
              </a:solidFill>
              <a:latin typeface="Calibri" panose="020F0502020204030204"/>
            </a:endParaRPr>
          </a:p>
        </p:txBody>
      </p:sp>
      <p:sp>
        <p:nvSpPr>
          <p:cNvPr id="11" name="Text 9"/>
          <p:cNvSpPr/>
          <p:nvPr/>
        </p:nvSpPr>
        <p:spPr>
          <a:xfrm>
            <a:off x="633984" y="2535936"/>
            <a:ext cx="6291072" cy="390144"/>
          </a:xfrm>
          <a:prstGeom prst="rect">
            <a:avLst/>
          </a:prstGeom>
          <a:noFill/>
          <a:ln/>
        </p:spPr>
        <p:txBody>
          <a:bodyPr wrap="square" lIns="0" tIns="0" rIns="0" bIns="0" rtlCol="0" anchor="ctr"/>
          <a:lstStyle/>
          <a:p>
            <a:pPr defTabSz="1219170"/>
            <a:r>
              <a:rPr lang="en-US" sz="1267" dirty="0">
                <a:solidFill>
                  <a:srgbClr val="3D5166"/>
                </a:solidFill>
                <a:latin typeface="Calibri" pitchFamily="34" charset="0"/>
                <a:ea typeface="Calibri" pitchFamily="34" charset="-122"/>
                <a:cs typeface="Calibri" pitchFamily="34" charset="-120"/>
              </a:rPr>
              <a:t>Cross-border requests (μ=52.0) may warrant two-class priority queue (M/M/s with preemptive priority), which would show slightly higher wait times for lower-priority categories.</a:t>
            </a:r>
            <a:endParaRPr lang="en-US" sz="1267" dirty="0">
              <a:solidFill>
                <a:prstClr val="black"/>
              </a:solidFill>
              <a:latin typeface="Calibri" panose="020F0502020204030204"/>
            </a:endParaRPr>
          </a:p>
        </p:txBody>
      </p:sp>
      <p:sp>
        <p:nvSpPr>
          <p:cNvPr id="12" name="Shape 10"/>
          <p:cNvSpPr/>
          <p:nvPr/>
        </p:nvSpPr>
        <p:spPr>
          <a:xfrm>
            <a:off x="365760" y="3096768"/>
            <a:ext cx="6705600" cy="926592"/>
          </a:xfrm>
          <a:prstGeom prst="rect">
            <a:avLst/>
          </a:prstGeom>
          <a:solidFill>
            <a:srgbClr val="FFFFFF"/>
          </a:solidFill>
          <a:ln/>
          <a:effectLst>
            <a:outerShdw blurRad="63500" dist="25400" dir="8100000" algn="bl" rotWithShape="0">
              <a:srgbClr val="000000">
                <a:alpha val="16000"/>
              </a:srgbClr>
            </a:outerShdw>
          </a:effectLst>
        </p:spPr>
      </p:sp>
      <p:sp>
        <p:nvSpPr>
          <p:cNvPr id="13" name="Shape 11"/>
          <p:cNvSpPr/>
          <p:nvPr/>
        </p:nvSpPr>
        <p:spPr>
          <a:xfrm>
            <a:off x="365760" y="3096768"/>
            <a:ext cx="85344" cy="926592"/>
          </a:xfrm>
          <a:prstGeom prst="rect">
            <a:avLst/>
          </a:prstGeom>
          <a:solidFill>
            <a:srgbClr val="C0392B"/>
          </a:solidFill>
          <a:ln/>
        </p:spPr>
      </p:sp>
      <p:sp>
        <p:nvSpPr>
          <p:cNvPr id="14" name="Text 12"/>
          <p:cNvSpPr/>
          <p:nvPr/>
        </p:nvSpPr>
        <p:spPr>
          <a:xfrm>
            <a:off x="633984" y="3169920"/>
            <a:ext cx="6291072" cy="365760"/>
          </a:xfrm>
          <a:prstGeom prst="rect">
            <a:avLst/>
          </a:prstGeom>
          <a:noFill/>
          <a:ln/>
        </p:spPr>
        <p:txBody>
          <a:bodyPr wrap="square" lIns="0" tIns="0" rIns="0" bIns="0" rtlCol="0" anchor="ctr"/>
          <a:lstStyle/>
          <a:p>
            <a:pPr defTabSz="1219170"/>
            <a:r>
              <a:rPr lang="en-US" sz="1467" b="1" dirty="0">
                <a:solidFill>
                  <a:srgbClr val="065A82"/>
                </a:solidFill>
                <a:latin typeface="Calibri" pitchFamily="34" charset="0"/>
                <a:ea typeface="Calibri" pitchFamily="34" charset="-122"/>
                <a:cs typeface="Calibri" pitchFamily="34" charset="-120"/>
              </a:rPr>
              <a:t>15% ITU-T concentration factor</a:t>
            </a:r>
            <a:endParaRPr lang="en-US" sz="1467" dirty="0">
              <a:solidFill>
                <a:prstClr val="black"/>
              </a:solidFill>
              <a:latin typeface="Calibri" panose="020F0502020204030204"/>
            </a:endParaRPr>
          </a:p>
        </p:txBody>
      </p:sp>
      <p:sp>
        <p:nvSpPr>
          <p:cNvPr id="15" name="Text 13"/>
          <p:cNvSpPr/>
          <p:nvPr/>
        </p:nvSpPr>
        <p:spPr>
          <a:xfrm>
            <a:off x="633984" y="3584448"/>
            <a:ext cx="6291072" cy="390144"/>
          </a:xfrm>
          <a:prstGeom prst="rect">
            <a:avLst/>
          </a:prstGeom>
          <a:noFill/>
          <a:ln/>
        </p:spPr>
        <p:txBody>
          <a:bodyPr wrap="square" lIns="0" tIns="0" rIns="0" bIns="0" rtlCol="0" anchor="ctr"/>
          <a:lstStyle/>
          <a:p>
            <a:pPr defTabSz="1219170"/>
            <a:r>
              <a:rPr lang="en-US" sz="1267" dirty="0">
                <a:solidFill>
                  <a:srgbClr val="3D5166"/>
                </a:solidFill>
                <a:latin typeface="Calibri" pitchFamily="34" charset="0"/>
                <a:ea typeface="Calibri" pitchFamily="34" charset="-122"/>
                <a:cs typeface="Calibri" pitchFamily="34" charset="-120"/>
              </a:rPr>
              <a:t>Standard midpoint. If KNQA monitoring reveals different peak concentration (e.g., 20% during exam results season), all derived metrics should be recomputed.</a:t>
            </a:r>
            <a:endParaRPr lang="en-US" sz="1267" dirty="0">
              <a:solidFill>
                <a:prstClr val="black"/>
              </a:solidFill>
              <a:latin typeface="Calibri" panose="020F0502020204030204"/>
            </a:endParaRPr>
          </a:p>
        </p:txBody>
      </p:sp>
      <p:sp>
        <p:nvSpPr>
          <p:cNvPr id="16" name="Shape 14"/>
          <p:cNvSpPr/>
          <p:nvPr/>
        </p:nvSpPr>
        <p:spPr>
          <a:xfrm>
            <a:off x="365760" y="4145280"/>
            <a:ext cx="6705600" cy="926592"/>
          </a:xfrm>
          <a:prstGeom prst="rect">
            <a:avLst/>
          </a:prstGeom>
          <a:solidFill>
            <a:srgbClr val="FFFFFF"/>
          </a:solidFill>
          <a:ln/>
          <a:effectLst>
            <a:outerShdw blurRad="63500" dist="25400" dir="8100000" algn="bl" rotWithShape="0">
              <a:srgbClr val="000000">
                <a:alpha val="16000"/>
              </a:srgbClr>
            </a:outerShdw>
          </a:effectLst>
        </p:spPr>
      </p:sp>
      <p:sp>
        <p:nvSpPr>
          <p:cNvPr id="17" name="Shape 15"/>
          <p:cNvSpPr/>
          <p:nvPr/>
        </p:nvSpPr>
        <p:spPr>
          <a:xfrm>
            <a:off x="365760" y="4145280"/>
            <a:ext cx="85344" cy="926592"/>
          </a:xfrm>
          <a:prstGeom prst="rect">
            <a:avLst/>
          </a:prstGeom>
          <a:solidFill>
            <a:srgbClr val="C0392B"/>
          </a:solidFill>
          <a:ln/>
        </p:spPr>
      </p:sp>
      <p:sp>
        <p:nvSpPr>
          <p:cNvPr id="18" name="Text 16"/>
          <p:cNvSpPr/>
          <p:nvPr/>
        </p:nvSpPr>
        <p:spPr>
          <a:xfrm>
            <a:off x="633984" y="4218432"/>
            <a:ext cx="6291072" cy="365760"/>
          </a:xfrm>
          <a:prstGeom prst="rect">
            <a:avLst/>
          </a:prstGeom>
          <a:noFill/>
          <a:ln/>
        </p:spPr>
        <p:txBody>
          <a:bodyPr wrap="square" lIns="0" tIns="0" rIns="0" bIns="0" rtlCol="0" anchor="ctr"/>
          <a:lstStyle/>
          <a:p>
            <a:pPr defTabSz="1219170"/>
            <a:r>
              <a:rPr lang="en-US" sz="1467" b="1" dirty="0">
                <a:solidFill>
                  <a:srgbClr val="065A82"/>
                </a:solidFill>
                <a:latin typeface="Calibri" pitchFamily="34" charset="0"/>
                <a:ea typeface="Calibri" pitchFamily="34" charset="-122"/>
                <a:cs typeface="Calibri" pitchFamily="34" charset="-120"/>
              </a:rPr>
              <a:t>Exponential service times</a:t>
            </a:r>
            <a:endParaRPr lang="en-US" sz="1467" dirty="0">
              <a:solidFill>
                <a:prstClr val="black"/>
              </a:solidFill>
              <a:latin typeface="Calibri" panose="020F0502020204030204"/>
            </a:endParaRPr>
          </a:p>
        </p:txBody>
      </p:sp>
      <p:sp>
        <p:nvSpPr>
          <p:cNvPr id="19" name="Text 17"/>
          <p:cNvSpPr/>
          <p:nvPr/>
        </p:nvSpPr>
        <p:spPr>
          <a:xfrm>
            <a:off x="633984" y="4632960"/>
            <a:ext cx="6291072" cy="390144"/>
          </a:xfrm>
          <a:prstGeom prst="rect">
            <a:avLst/>
          </a:prstGeom>
          <a:noFill/>
          <a:ln/>
        </p:spPr>
        <p:txBody>
          <a:bodyPr wrap="square" lIns="0" tIns="0" rIns="0" bIns="0" rtlCol="0" anchor="ctr"/>
          <a:lstStyle/>
          <a:p>
            <a:pPr defTabSz="1219170"/>
            <a:r>
              <a:rPr lang="en-US" sz="1267" dirty="0">
                <a:solidFill>
                  <a:srgbClr val="3D5166"/>
                </a:solidFill>
                <a:latin typeface="Calibri" pitchFamily="34" charset="0"/>
                <a:ea typeface="Calibri" pitchFamily="34" charset="-122"/>
                <a:cs typeface="Calibri" pitchFamily="34" charset="-120"/>
              </a:rPr>
              <a:t>If ML-assisted verification is introduced, service times may become hyper-exponential or Erlang-distributed, requiring M/G/s model extensions.</a:t>
            </a:r>
            <a:endParaRPr lang="en-US" sz="1267" dirty="0">
              <a:solidFill>
                <a:prstClr val="black"/>
              </a:solidFill>
              <a:latin typeface="Calibri" panose="020F0502020204030204"/>
            </a:endParaRPr>
          </a:p>
        </p:txBody>
      </p:sp>
      <p:sp>
        <p:nvSpPr>
          <p:cNvPr id="20" name="Shape 18"/>
          <p:cNvSpPr/>
          <p:nvPr/>
        </p:nvSpPr>
        <p:spPr>
          <a:xfrm>
            <a:off x="365760" y="5193792"/>
            <a:ext cx="6705600" cy="926592"/>
          </a:xfrm>
          <a:prstGeom prst="rect">
            <a:avLst/>
          </a:prstGeom>
          <a:solidFill>
            <a:srgbClr val="FFFFFF"/>
          </a:solidFill>
          <a:ln/>
          <a:effectLst>
            <a:outerShdw blurRad="63500" dist="25400" dir="8100000" algn="bl" rotWithShape="0">
              <a:srgbClr val="000000">
                <a:alpha val="16000"/>
              </a:srgbClr>
            </a:outerShdw>
          </a:effectLst>
        </p:spPr>
      </p:sp>
      <p:sp>
        <p:nvSpPr>
          <p:cNvPr id="21" name="Shape 19"/>
          <p:cNvSpPr/>
          <p:nvPr/>
        </p:nvSpPr>
        <p:spPr>
          <a:xfrm>
            <a:off x="365760" y="5193792"/>
            <a:ext cx="85344" cy="926592"/>
          </a:xfrm>
          <a:prstGeom prst="rect">
            <a:avLst/>
          </a:prstGeom>
          <a:solidFill>
            <a:srgbClr val="C0392B"/>
          </a:solidFill>
          <a:ln/>
        </p:spPr>
      </p:sp>
      <p:sp>
        <p:nvSpPr>
          <p:cNvPr id="22" name="Text 20"/>
          <p:cNvSpPr/>
          <p:nvPr/>
        </p:nvSpPr>
        <p:spPr>
          <a:xfrm>
            <a:off x="633984" y="5266944"/>
            <a:ext cx="6291072" cy="365760"/>
          </a:xfrm>
          <a:prstGeom prst="rect">
            <a:avLst/>
          </a:prstGeom>
          <a:noFill/>
          <a:ln/>
        </p:spPr>
        <p:txBody>
          <a:bodyPr wrap="square" lIns="0" tIns="0" rIns="0" bIns="0" rtlCol="0" anchor="ctr"/>
          <a:lstStyle/>
          <a:p>
            <a:pPr defTabSz="1219170"/>
            <a:r>
              <a:rPr lang="en-US" sz="1467" b="1" dirty="0">
                <a:solidFill>
                  <a:srgbClr val="065A82"/>
                </a:solidFill>
                <a:latin typeface="Calibri" pitchFamily="34" charset="0"/>
                <a:ea typeface="Calibri" pitchFamily="34" charset="-122"/>
                <a:cs typeface="Calibri" pitchFamily="34" charset="-120"/>
              </a:rPr>
              <a:t>Normally distributed growth uncertainty</a:t>
            </a:r>
            <a:endParaRPr lang="en-US" sz="1467" dirty="0">
              <a:solidFill>
                <a:prstClr val="black"/>
              </a:solidFill>
              <a:latin typeface="Calibri" panose="020F0502020204030204"/>
            </a:endParaRPr>
          </a:p>
        </p:txBody>
      </p:sp>
      <p:sp>
        <p:nvSpPr>
          <p:cNvPr id="23" name="Text 21"/>
          <p:cNvSpPr/>
          <p:nvPr/>
        </p:nvSpPr>
        <p:spPr>
          <a:xfrm>
            <a:off x="633984" y="5681472"/>
            <a:ext cx="6291072" cy="390144"/>
          </a:xfrm>
          <a:prstGeom prst="rect">
            <a:avLst/>
          </a:prstGeom>
          <a:noFill/>
          <a:ln/>
        </p:spPr>
        <p:txBody>
          <a:bodyPr wrap="square" lIns="0" tIns="0" rIns="0" bIns="0" rtlCol="0" anchor="ctr"/>
          <a:lstStyle/>
          <a:p>
            <a:pPr defTabSz="1219170"/>
            <a:r>
              <a:rPr lang="en-US" sz="1267" dirty="0">
                <a:solidFill>
                  <a:srgbClr val="3D5166"/>
                </a:solidFill>
                <a:latin typeface="Calibri" pitchFamily="34" charset="0"/>
                <a:ea typeface="Calibri" pitchFamily="34" charset="-122"/>
                <a:cs typeface="Calibri" pitchFamily="34" charset="-120"/>
              </a:rPr>
              <a:t>Systematic demand shocks (e.g., government mandate for universal employer verification) would require jump process extensions to the Monte Carlo.</a:t>
            </a:r>
            <a:endParaRPr lang="en-US" sz="1267" dirty="0">
              <a:solidFill>
                <a:prstClr val="black"/>
              </a:solidFill>
              <a:latin typeface="Calibri" panose="020F0502020204030204"/>
            </a:endParaRPr>
          </a:p>
        </p:txBody>
      </p:sp>
      <p:sp>
        <p:nvSpPr>
          <p:cNvPr id="24" name="Text 22"/>
          <p:cNvSpPr/>
          <p:nvPr/>
        </p:nvSpPr>
        <p:spPr>
          <a:xfrm>
            <a:off x="7437120" y="1487424"/>
            <a:ext cx="4389120" cy="438912"/>
          </a:xfrm>
          <a:prstGeom prst="rect">
            <a:avLst/>
          </a:prstGeom>
          <a:noFill/>
          <a:ln/>
        </p:spPr>
        <p:txBody>
          <a:bodyPr wrap="square" rtlCol="0" anchor="ctr"/>
          <a:lstStyle/>
          <a:p>
            <a:pPr defTabSz="1219170"/>
            <a:r>
              <a:rPr lang="en-US" b="1" dirty="0">
                <a:solidFill>
                  <a:srgbClr val="065A82"/>
                </a:solidFill>
                <a:latin typeface="Calibri" pitchFamily="34" charset="0"/>
                <a:ea typeface="Calibri" pitchFamily="34" charset="-122"/>
                <a:cs typeface="Calibri" pitchFamily="34" charset="-120"/>
              </a:rPr>
              <a:t>Future Research Directions</a:t>
            </a:r>
            <a:endParaRPr lang="en-US" dirty="0">
              <a:solidFill>
                <a:prstClr val="black"/>
              </a:solidFill>
              <a:latin typeface="Calibri" panose="020F0502020204030204"/>
            </a:endParaRPr>
          </a:p>
        </p:txBody>
      </p:sp>
      <p:sp>
        <p:nvSpPr>
          <p:cNvPr id="25" name="Text 23"/>
          <p:cNvSpPr/>
          <p:nvPr/>
        </p:nvSpPr>
        <p:spPr>
          <a:xfrm>
            <a:off x="7437120" y="2048256"/>
            <a:ext cx="4389120" cy="731520"/>
          </a:xfrm>
          <a:prstGeom prst="rect">
            <a:avLst/>
          </a:prstGeom>
          <a:noFill/>
          <a:ln/>
        </p:spPr>
        <p:txBody>
          <a:bodyPr wrap="square" rtlCol="0" anchor="ctr"/>
          <a:lstStyle/>
          <a:p>
            <a:pPr marL="457189" indent="-457189" defTabSz="1219170">
              <a:buSzPct val="100000"/>
              <a:buFontTx/>
              <a:buChar char="•"/>
            </a:pPr>
            <a:r>
              <a:rPr lang="en-US" sz="1400" dirty="0">
                <a:solidFill>
                  <a:srgbClr val="3D5166"/>
                </a:solidFill>
                <a:latin typeface="Calibri" pitchFamily="34" charset="0"/>
                <a:ea typeface="Calibri" pitchFamily="34" charset="-122"/>
                <a:cs typeface="Calibri" pitchFamily="34" charset="-120"/>
              </a:rPr>
              <a:t>Priority queue (M/M/s with classes) for cross-border vs. domestic requests</a:t>
            </a:r>
            <a:endParaRPr lang="en-US" sz="1400" dirty="0">
              <a:solidFill>
                <a:prstClr val="black"/>
              </a:solidFill>
              <a:latin typeface="Calibri" panose="020F0502020204030204"/>
            </a:endParaRPr>
          </a:p>
        </p:txBody>
      </p:sp>
      <p:sp>
        <p:nvSpPr>
          <p:cNvPr id="26" name="Text 24"/>
          <p:cNvSpPr/>
          <p:nvPr/>
        </p:nvSpPr>
        <p:spPr>
          <a:xfrm>
            <a:off x="7437120" y="2852928"/>
            <a:ext cx="4389120" cy="731520"/>
          </a:xfrm>
          <a:prstGeom prst="rect">
            <a:avLst/>
          </a:prstGeom>
          <a:noFill/>
          <a:ln/>
        </p:spPr>
        <p:txBody>
          <a:bodyPr wrap="square" rtlCol="0" anchor="ctr"/>
          <a:lstStyle/>
          <a:p>
            <a:pPr marL="457189" indent="-457189" defTabSz="1219170">
              <a:buSzPct val="100000"/>
              <a:buFontTx/>
              <a:buChar char="•"/>
            </a:pPr>
            <a:r>
              <a:rPr lang="en-US" sz="1400" dirty="0">
                <a:solidFill>
                  <a:srgbClr val="3D5166"/>
                </a:solidFill>
                <a:latin typeface="Calibri" pitchFamily="34" charset="0"/>
                <a:ea typeface="Calibri" pitchFamily="34" charset="-122"/>
                <a:cs typeface="Calibri" pitchFamily="34" charset="-120"/>
              </a:rPr>
              <a:t>M/G/s extension for automated verification with Erlang-distributed service times</a:t>
            </a:r>
            <a:endParaRPr lang="en-US" sz="1400" dirty="0">
              <a:solidFill>
                <a:prstClr val="black"/>
              </a:solidFill>
              <a:latin typeface="Calibri" panose="020F0502020204030204"/>
            </a:endParaRPr>
          </a:p>
        </p:txBody>
      </p:sp>
      <p:sp>
        <p:nvSpPr>
          <p:cNvPr id="27" name="Text 25"/>
          <p:cNvSpPr/>
          <p:nvPr/>
        </p:nvSpPr>
        <p:spPr>
          <a:xfrm>
            <a:off x="7437120" y="3657600"/>
            <a:ext cx="4389120" cy="731520"/>
          </a:xfrm>
          <a:prstGeom prst="rect">
            <a:avLst/>
          </a:prstGeom>
          <a:noFill/>
          <a:ln/>
        </p:spPr>
        <p:txBody>
          <a:bodyPr wrap="square" rtlCol="0" anchor="ctr"/>
          <a:lstStyle/>
          <a:p>
            <a:pPr marL="457189" indent="-457189" defTabSz="1219170">
              <a:buSzPct val="100000"/>
              <a:buFontTx/>
              <a:buChar char="•"/>
            </a:pPr>
            <a:r>
              <a:rPr lang="en-US" sz="1400" dirty="0">
                <a:solidFill>
                  <a:srgbClr val="3D5166"/>
                </a:solidFill>
                <a:latin typeface="Calibri" pitchFamily="34" charset="0"/>
                <a:ea typeface="Calibri" pitchFamily="34" charset="-122"/>
                <a:cs typeface="Calibri" pitchFamily="34" charset="-120"/>
              </a:rPr>
              <a:t>Jackson network modelling of federated EAC verification architecture</a:t>
            </a:r>
            <a:endParaRPr lang="en-US" sz="1400" dirty="0">
              <a:solidFill>
                <a:prstClr val="black"/>
              </a:solidFill>
              <a:latin typeface="Calibri" panose="020F0502020204030204"/>
            </a:endParaRPr>
          </a:p>
        </p:txBody>
      </p:sp>
      <p:sp>
        <p:nvSpPr>
          <p:cNvPr id="28" name="Text 26"/>
          <p:cNvSpPr/>
          <p:nvPr/>
        </p:nvSpPr>
        <p:spPr>
          <a:xfrm>
            <a:off x="7437120" y="4462272"/>
            <a:ext cx="4389120" cy="731520"/>
          </a:xfrm>
          <a:prstGeom prst="rect">
            <a:avLst/>
          </a:prstGeom>
          <a:noFill/>
          <a:ln/>
        </p:spPr>
        <p:txBody>
          <a:bodyPr wrap="square" rtlCol="0" anchor="ctr"/>
          <a:lstStyle/>
          <a:p>
            <a:pPr marL="457189" indent="-457189" defTabSz="1219170">
              <a:buSzPct val="100000"/>
              <a:buFontTx/>
              <a:buChar char="•"/>
            </a:pPr>
            <a:r>
              <a:rPr lang="en-US" sz="1400" dirty="0">
                <a:solidFill>
                  <a:srgbClr val="3D5166"/>
                </a:solidFill>
                <a:latin typeface="Calibri" pitchFamily="34" charset="0"/>
                <a:ea typeface="Calibri" pitchFamily="34" charset="-122"/>
                <a:cs typeface="Calibri" pitchFamily="34" charset="-120"/>
              </a:rPr>
              <a:t>Real-time dashboard implementation with automatic tipping-point alerting</a:t>
            </a:r>
            <a:endParaRPr lang="en-US" sz="1400" dirty="0">
              <a:solidFill>
                <a:prstClr val="black"/>
              </a:solidFill>
              <a:latin typeface="Calibri" panose="020F0502020204030204"/>
            </a:endParaRPr>
          </a:p>
        </p:txBody>
      </p:sp>
      <p:sp>
        <p:nvSpPr>
          <p:cNvPr id="29" name="Text 27"/>
          <p:cNvSpPr/>
          <p:nvPr/>
        </p:nvSpPr>
        <p:spPr>
          <a:xfrm>
            <a:off x="7437120" y="5266944"/>
            <a:ext cx="4389120" cy="731520"/>
          </a:xfrm>
          <a:prstGeom prst="rect">
            <a:avLst/>
          </a:prstGeom>
          <a:noFill/>
          <a:ln/>
        </p:spPr>
        <p:txBody>
          <a:bodyPr wrap="square" rtlCol="0" anchor="ctr"/>
          <a:lstStyle/>
          <a:p>
            <a:pPr marL="457189" indent="-457189" defTabSz="1219170">
              <a:buSzPct val="100000"/>
              <a:buFontTx/>
              <a:buChar char="•"/>
            </a:pPr>
            <a:r>
              <a:rPr lang="en-US" sz="1400" dirty="0">
                <a:solidFill>
                  <a:srgbClr val="3D5166"/>
                </a:solidFill>
                <a:latin typeface="Calibri" pitchFamily="34" charset="0"/>
                <a:ea typeface="Calibri" pitchFamily="34" charset="-122"/>
                <a:cs typeface="Calibri" pitchFamily="34" charset="-120"/>
              </a:rPr>
              <a:t>Comparative analysis across EAC member-state verification portals</a:t>
            </a:r>
            <a:endParaRPr lang="en-US" sz="1400" dirty="0">
              <a:solidFill>
                <a:prstClr val="black"/>
              </a:solidFill>
              <a:latin typeface="Calibri" panose="020F0502020204030204"/>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065A82"/>
        </a:solidFill>
        <a:effectLst/>
      </p:bgPr>
    </p:bg>
    <p:spTree>
      <p:nvGrpSpPr>
        <p:cNvPr id="1" name=""/>
        <p:cNvGrpSpPr/>
        <p:nvPr/>
      </p:nvGrpSpPr>
      <p:grpSpPr>
        <a:xfrm>
          <a:off x="0" y="0"/>
          <a:ext cx="0" cy="0"/>
          <a:chOff x="0" y="0"/>
          <a:chExt cx="0" cy="0"/>
        </a:xfrm>
      </p:grpSpPr>
      <p:sp>
        <p:nvSpPr>
          <p:cNvPr id="2" name="Shape 0"/>
          <p:cNvSpPr/>
          <p:nvPr/>
        </p:nvSpPr>
        <p:spPr>
          <a:xfrm>
            <a:off x="0" y="0"/>
            <a:ext cx="12192000" cy="1316736"/>
          </a:xfrm>
          <a:prstGeom prst="rect">
            <a:avLst/>
          </a:prstGeom>
          <a:solidFill>
            <a:srgbClr val="21295C"/>
          </a:solidFill>
          <a:ln/>
        </p:spPr>
      </p:sp>
      <p:sp>
        <p:nvSpPr>
          <p:cNvPr id="3" name="Text 1"/>
          <p:cNvSpPr/>
          <p:nvPr/>
        </p:nvSpPr>
        <p:spPr>
          <a:xfrm>
            <a:off x="512064" y="121920"/>
            <a:ext cx="11167872" cy="755904"/>
          </a:xfrm>
          <a:prstGeom prst="rect">
            <a:avLst/>
          </a:prstGeom>
          <a:noFill/>
          <a:ln/>
        </p:spPr>
        <p:txBody>
          <a:bodyPr wrap="square" lIns="0" tIns="0" rIns="0" bIns="0" rtlCol="0" anchor="ctr"/>
          <a:lstStyle/>
          <a:p>
            <a:pPr defTabSz="1219170"/>
            <a:r>
              <a:rPr lang="en-US" sz="3467" b="1" dirty="0">
                <a:solidFill>
                  <a:srgbClr val="FFFFFF"/>
                </a:solidFill>
                <a:latin typeface="Calibri" pitchFamily="34" charset="0"/>
                <a:ea typeface="Calibri" pitchFamily="34" charset="-122"/>
                <a:cs typeface="Calibri" pitchFamily="34" charset="-120"/>
              </a:rPr>
              <a:t>Conclusion and Summary</a:t>
            </a:r>
            <a:endParaRPr lang="en-US" sz="3467" dirty="0">
              <a:solidFill>
                <a:prstClr val="black"/>
              </a:solidFill>
              <a:latin typeface="Calibri" panose="020F0502020204030204"/>
            </a:endParaRPr>
          </a:p>
        </p:txBody>
      </p:sp>
      <p:sp>
        <p:nvSpPr>
          <p:cNvPr id="4" name="Text 2"/>
          <p:cNvSpPr/>
          <p:nvPr/>
        </p:nvSpPr>
        <p:spPr>
          <a:xfrm>
            <a:off x="512064" y="902208"/>
            <a:ext cx="11167872" cy="341376"/>
          </a:xfrm>
          <a:prstGeom prst="rect">
            <a:avLst/>
          </a:prstGeom>
          <a:noFill/>
          <a:ln/>
        </p:spPr>
        <p:txBody>
          <a:bodyPr wrap="square" lIns="0" tIns="0" rIns="0" bIns="0" rtlCol="0" anchor="ctr"/>
          <a:lstStyle/>
          <a:p>
            <a:pPr defTabSz="1219170"/>
            <a:r>
              <a:rPr lang="en-US" sz="1600" i="1" dirty="0">
                <a:solidFill>
                  <a:srgbClr val="0EB1D2"/>
                </a:solidFill>
                <a:latin typeface="Calibri" pitchFamily="34" charset="0"/>
                <a:ea typeface="Calibri" pitchFamily="34" charset="-122"/>
                <a:cs typeface="Calibri" pitchFamily="34" charset="-120"/>
              </a:rPr>
              <a:t>Queueing Theory Model for Digital Qualification Verification Systems — KNQA</a:t>
            </a:r>
            <a:endParaRPr lang="en-US" sz="1600" dirty="0">
              <a:solidFill>
                <a:prstClr val="black"/>
              </a:solidFill>
              <a:latin typeface="Calibri" panose="020F0502020204030204"/>
            </a:endParaRPr>
          </a:p>
        </p:txBody>
      </p:sp>
      <p:sp>
        <p:nvSpPr>
          <p:cNvPr id="5" name="Shape 3"/>
          <p:cNvSpPr/>
          <p:nvPr/>
        </p:nvSpPr>
        <p:spPr>
          <a:xfrm>
            <a:off x="304800" y="1560576"/>
            <a:ext cx="5608320" cy="1658112"/>
          </a:xfrm>
          <a:prstGeom prst="rect">
            <a:avLst/>
          </a:prstGeom>
          <a:solidFill>
            <a:srgbClr val="0D2845"/>
          </a:solidFill>
          <a:ln/>
          <a:effectLst>
            <a:outerShdw blurRad="63500" dist="25400" dir="8100000" algn="bl" rotWithShape="0">
              <a:srgbClr val="000000">
                <a:alpha val="16000"/>
              </a:srgbClr>
            </a:outerShdw>
          </a:effectLst>
        </p:spPr>
      </p:sp>
      <p:sp>
        <p:nvSpPr>
          <p:cNvPr id="6" name="Shape 4"/>
          <p:cNvSpPr/>
          <p:nvPr/>
        </p:nvSpPr>
        <p:spPr>
          <a:xfrm>
            <a:off x="304800" y="1560576"/>
            <a:ext cx="731520" cy="1658112"/>
          </a:xfrm>
          <a:prstGeom prst="rect">
            <a:avLst/>
          </a:prstGeom>
          <a:solidFill>
            <a:srgbClr val="1C7293"/>
          </a:solidFill>
          <a:ln/>
        </p:spPr>
      </p:sp>
      <p:sp>
        <p:nvSpPr>
          <p:cNvPr id="7" name="Text 5"/>
          <p:cNvSpPr/>
          <p:nvPr/>
        </p:nvSpPr>
        <p:spPr>
          <a:xfrm>
            <a:off x="304800" y="2023872"/>
            <a:ext cx="731520" cy="731520"/>
          </a:xfrm>
          <a:prstGeom prst="rect">
            <a:avLst/>
          </a:prstGeom>
          <a:noFill/>
          <a:ln/>
        </p:spPr>
        <p:txBody>
          <a:bodyPr wrap="square" lIns="0" tIns="0" rIns="0" bIns="0" rtlCol="0" anchor="ctr"/>
          <a:lstStyle/>
          <a:p>
            <a:pPr algn="ctr" defTabSz="1219170"/>
            <a:r>
              <a:rPr lang="en-US" sz="2667" b="1" dirty="0">
                <a:solidFill>
                  <a:srgbClr val="FFFFFF"/>
                </a:solidFill>
                <a:latin typeface="Calibri" pitchFamily="34" charset="0"/>
                <a:ea typeface="Calibri" pitchFamily="34" charset="-122"/>
                <a:cs typeface="Calibri" pitchFamily="34" charset="-120"/>
              </a:rPr>
              <a:t>1</a:t>
            </a:r>
            <a:endParaRPr lang="en-US" sz="2667" dirty="0">
              <a:solidFill>
                <a:prstClr val="black"/>
              </a:solidFill>
              <a:latin typeface="Calibri" panose="020F0502020204030204"/>
            </a:endParaRPr>
          </a:p>
        </p:txBody>
      </p:sp>
      <p:sp>
        <p:nvSpPr>
          <p:cNvPr id="8" name="Text 6"/>
          <p:cNvSpPr/>
          <p:nvPr/>
        </p:nvSpPr>
        <p:spPr>
          <a:xfrm>
            <a:off x="1158240" y="1682496"/>
            <a:ext cx="4608576" cy="438912"/>
          </a:xfrm>
          <a:prstGeom prst="rect">
            <a:avLst/>
          </a:prstGeom>
          <a:noFill/>
          <a:ln/>
        </p:spPr>
        <p:txBody>
          <a:bodyPr wrap="square" lIns="0" tIns="0" rIns="0" bIns="0" rtlCol="0" anchor="ctr"/>
          <a:lstStyle/>
          <a:p>
            <a:pPr defTabSz="1219170"/>
            <a:r>
              <a:rPr lang="en-US" sz="1667" b="1" dirty="0">
                <a:solidFill>
                  <a:srgbClr val="1C7293"/>
                </a:solidFill>
                <a:latin typeface="Calibri" pitchFamily="34" charset="0"/>
                <a:ea typeface="Calibri" pitchFamily="34" charset="-122"/>
                <a:cs typeface="Calibri" pitchFamily="34" charset="-120"/>
              </a:rPr>
              <a:t>Model Validity Confirmed</a:t>
            </a:r>
            <a:endParaRPr lang="en-US" sz="1667" dirty="0">
              <a:solidFill>
                <a:prstClr val="black"/>
              </a:solidFill>
              <a:latin typeface="Calibri" panose="020F0502020204030204"/>
            </a:endParaRPr>
          </a:p>
        </p:txBody>
      </p:sp>
      <p:sp>
        <p:nvSpPr>
          <p:cNvPr id="9" name="Text 7"/>
          <p:cNvSpPr/>
          <p:nvPr/>
        </p:nvSpPr>
        <p:spPr>
          <a:xfrm>
            <a:off x="1158240" y="2194560"/>
            <a:ext cx="4608576" cy="926592"/>
          </a:xfrm>
          <a:prstGeom prst="rect">
            <a:avLst/>
          </a:prstGeom>
          <a:noFill/>
          <a:ln/>
        </p:spPr>
        <p:txBody>
          <a:bodyPr wrap="square" lIns="0" tIns="0" rIns="0" bIns="0" rtlCol="0" anchor="ctr"/>
          <a:lstStyle/>
          <a:p>
            <a:pPr defTabSz="1219170"/>
            <a:r>
              <a:rPr lang="en-US" sz="1333" dirty="0">
                <a:solidFill>
                  <a:srgbClr val="B8CCE0"/>
                </a:solidFill>
                <a:latin typeface="Calibri" pitchFamily="34" charset="0"/>
                <a:ea typeface="Calibri" pitchFamily="34" charset="-122"/>
                <a:cs typeface="Calibri" pitchFamily="34" charset="-120"/>
              </a:rPr>
              <a:t>All 7 GoF tests pass. Erlang C metrics independently verified. The M/M/s framework with ITU-T E.501 derivation is empirically credible.</a:t>
            </a:r>
            <a:endParaRPr lang="en-US" sz="1333" dirty="0">
              <a:solidFill>
                <a:prstClr val="black"/>
              </a:solidFill>
              <a:latin typeface="Calibri" panose="020F0502020204030204"/>
            </a:endParaRPr>
          </a:p>
        </p:txBody>
      </p:sp>
      <p:sp>
        <p:nvSpPr>
          <p:cNvPr id="10" name="Shape 8"/>
          <p:cNvSpPr/>
          <p:nvPr/>
        </p:nvSpPr>
        <p:spPr>
          <a:xfrm>
            <a:off x="6242304" y="1560576"/>
            <a:ext cx="5608320" cy="1658112"/>
          </a:xfrm>
          <a:prstGeom prst="rect">
            <a:avLst/>
          </a:prstGeom>
          <a:solidFill>
            <a:srgbClr val="0D2845"/>
          </a:solidFill>
          <a:ln/>
          <a:effectLst>
            <a:outerShdw blurRad="63500" dist="25400" dir="8100000" algn="bl" rotWithShape="0">
              <a:srgbClr val="000000">
                <a:alpha val="16000"/>
              </a:srgbClr>
            </a:outerShdw>
          </a:effectLst>
        </p:spPr>
      </p:sp>
      <p:sp>
        <p:nvSpPr>
          <p:cNvPr id="11" name="Shape 9"/>
          <p:cNvSpPr/>
          <p:nvPr/>
        </p:nvSpPr>
        <p:spPr>
          <a:xfrm>
            <a:off x="6242304" y="1560576"/>
            <a:ext cx="731520" cy="1658112"/>
          </a:xfrm>
          <a:prstGeom prst="rect">
            <a:avLst/>
          </a:prstGeom>
          <a:solidFill>
            <a:srgbClr val="C0392B"/>
          </a:solidFill>
          <a:ln/>
        </p:spPr>
      </p:sp>
      <p:sp>
        <p:nvSpPr>
          <p:cNvPr id="12" name="Text 10"/>
          <p:cNvSpPr/>
          <p:nvPr/>
        </p:nvSpPr>
        <p:spPr>
          <a:xfrm>
            <a:off x="6242304" y="2023872"/>
            <a:ext cx="731520" cy="731520"/>
          </a:xfrm>
          <a:prstGeom prst="rect">
            <a:avLst/>
          </a:prstGeom>
          <a:noFill/>
          <a:ln/>
        </p:spPr>
        <p:txBody>
          <a:bodyPr wrap="square" lIns="0" tIns="0" rIns="0" bIns="0" rtlCol="0" anchor="ctr"/>
          <a:lstStyle/>
          <a:p>
            <a:pPr algn="ctr" defTabSz="1219170"/>
            <a:r>
              <a:rPr lang="en-US" sz="2667" b="1" dirty="0">
                <a:solidFill>
                  <a:srgbClr val="FFFFFF"/>
                </a:solidFill>
                <a:latin typeface="Calibri" pitchFamily="34" charset="0"/>
                <a:ea typeface="Calibri" pitchFamily="34" charset="-122"/>
                <a:cs typeface="Calibri" pitchFamily="34" charset="-120"/>
              </a:rPr>
              <a:t>2</a:t>
            </a:r>
            <a:endParaRPr lang="en-US" sz="2667" dirty="0">
              <a:solidFill>
                <a:prstClr val="black"/>
              </a:solidFill>
              <a:latin typeface="Calibri" panose="020F0502020204030204"/>
            </a:endParaRPr>
          </a:p>
        </p:txBody>
      </p:sp>
      <p:sp>
        <p:nvSpPr>
          <p:cNvPr id="13" name="Text 11"/>
          <p:cNvSpPr/>
          <p:nvPr/>
        </p:nvSpPr>
        <p:spPr>
          <a:xfrm>
            <a:off x="7095744" y="1682496"/>
            <a:ext cx="4608576" cy="438912"/>
          </a:xfrm>
          <a:prstGeom prst="rect">
            <a:avLst/>
          </a:prstGeom>
          <a:noFill/>
          <a:ln/>
        </p:spPr>
        <p:txBody>
          <a:bodyPr wrap="square" lIns="0" tIns="0" rIns="0" bIns="0" rtlCol="0" anchor="ctr"/>
          <a:lstStyle/>
          <a:p>
            <a:pPr defTabSz="1219170"/>
            <a:r>
              <a:rPr lang="en-US" sz="1667" b="1" dirty="0">
                <a:solidFill>
                  <a:srgbClr val="C0392B"/>
                </a:solidFill>
                <a:latin typeface="Calibri" pitchFamily="34" charset="0"/>
                <a:ea typeface="Calibri" pitchFamily="34" charset="-122"/>
                <a:cs typeface="Calibri" pitchFamily="34" charset="-120"/>
              </a:rPr>
              <a:t>Active SLA Breach — Right Now</a:t>
            </a:r>
            <a:endParaRPr lang="en-US" sz="1667" dirty="0">
              <a:solidFill>
                <a:prstClr val="black"/>
              </a:solidFill>
              <a:latin typeface="Calibri" panose="020F0502020204030204"/>
            </a:endParaRPr>
          </a:p>
        </p:txBody>
      </p:sp>
      <p:sp>
        <p:nvSpPr>
          <p:cNvPr id="14" name="Text 12"/>
          <p:cNvSpPr/>
          <p:nvPr/>
        </p:nvSpPr>
        <p:spPr>
          <a:xfrm>
            <a:off x="7095744" y="2194560"/>
            <a:ext cx="4608576" cy="926592"/>
          </a:xfrm>
          <a:prstGeom prst="rect">
            <a:avLst/>
          </a:prstGeom>
          <a:noFill/>
          <a:ln/>
        </p:spPr>
        <p:txBody>
          <a:bodyPr wrap="square" lIns="0" tIns="0" rIns="0" bIns="0" rtlCol="0" anchor="ctr"/>
          <a:lstStyle/>
          <a:p>
            <a:pPr defTabSz="1219170"/>
            <a:r>
              <a:rPr lang="en-US" sz="1333" dirty="0">
                <a:solidFill>
                  <a:srgbClr val="B8CCE0"/>
                </a:solidFill>
                <a:latin typeface="Calibri" pitchFamily="34" charset="0"/>
                <a:ea typeface="Calibri" pitchFamily="34" charset="-122"/>
                <a:cs typeface="Calibri" pitchFamily="34" charset="-120"/>
              </a:rPr>
              <a:t>s=2 at ρ=94.0%, Wq=7.80 min, 91% requests queue. Tipping point (λ=106) was surpassed by 2024 observed rate of 109 req/hr.</a:t>
            </a:r>
            <a:endParaRPr lang="en-US" sz="1333" dirty="0">
              <a:solidFill>
                <a:prstClr val="black"/>
              </a:solidFill>
              <a:latin typeface="Calibri" panose="020F0502020204030204"/>
            </a:endParaRPr>
          </a:p>
        </p:txBody>
      </p:sp>
      <p:sp>
        <p:nvSpPr>
          <p:cNvPr id="15" name="Shape 13"/>
          <p:cNvSpPr/>
          <p:nvPr/>
        </p:nvSpPr>
        <p:spPr>
          <a:xfrm>
            <a:off x="304800" y="3413760"/>
            <a:ext cx="5608320" cy="1658112"/>
          </a:xfrm>
          <a:prstGeom prst="rect">
            <a:avLst/>
          </a:prstGeom>
          <a:solidFill>
            <a:srgbClr val="0D2845"/>
          </a:solidFill>
          <a:ln/>
          <a:effectLst>
            <a:outerShdw blurRad="63500" dist="25400" dir="8100000" algn="bl" rotWithShape="0">
              <a:srgbClr val="000000">
                <a:alpha val="16000"/>
              </a:srgbClr>
            </a:outerShdw>
          </a:effectLst>
        </p:spPr>
      </p:sp>
      <p:sp>
        <p:nvSpPr>
          <p:cNvPr id="16" name="Shape 14"/>
          <p:cNvSpPr/>
          <p:nvPr/>
        </p:nvSpPr>
        <p:spPr>
          <a:xfrm>
            <a:off x="304800" y="3413760"/>
            <a:ext cx="731520" cy="1658112"/>
          </a:xfrm>
          <a:prstGeom prst="rect">
            <a:avLst/>
          </a:prstGeom>
          <a:solidFill>
            <a:srgbClr val="1A7A4A"/>
          </a:solidFill>
          <a:ln/>
        </p:spPr>
      </p:sp>
      <p:sp>
        <p:nvSpPr>
          <p:cNvPr id="17" name="Text 15"/>
          <p:cNvSpPr/>
          <p:nvPr/>
        </p:nvSpPr>
        <p:spPr>
          <a:xfrm>
            <a:off x="304800" y="3877056"/>
            <a:ext cx="731520" cy="731520"/>
          </a:xfrm>
          <a:prstGeom prst="rect">
            <a:avLst/>
          </a:prstGeom>
          <a:noFill/>
          <a:ln/>
        </p:spPr>
        <p:txBody>
          <a:bodyPr wrap="square" lIns="0" tIns="0" rIns="0" bIns="0" rtlCol="0" anchor="ctr"/>
          <a:lstStyle/>
          <a:p>
            <a:pPr algn="ctr" defTabSz="1219170"/>
            <a:r>
              <a:rPr lang="en-US" sz="2667" b="1" dirty="0">
                <a:solidFill>
                  <a:srgbClr val="FFFFFF"/>
                </a:solidFill>
                <a:latin typeface="Calibri" pitchFamily="34" charset="0"/>
                <a:ea typeface="Calibri" pitchFamily="34" charset="-122"/>
                <a:cs typeface="Calibri" pitchFamily="34" charset="-120"/>
              </a:rPr>
              <a:t>3</a:t>
            </a:r>
            <a:endParaRPr lang="en-US" sz="2667" dirty="0">
              <a:solidFill>
                <a:prstClr val="black"/>
              </a:solidFill>
              <a:latin typeface="Calibri" panose="020F0502020204030204"/>
            </a:endParaRPr>
          </a:p>
        </p:txBody>
      </p:sp>
      <p:sp>
        <p:nvSpPr>
          <p:cNvPr id="18" name="Text 16"/>
          <p:cNvSpPr/>
          <p:nvPr/>
        </p:nvSpPr>
        <p:spPr>
          <a:xfrm>
            <a:off x="1158240" y="3535680"/>
            <a:ext cx="4608576" cy="438912"/>
          </a:xfrm>
          <a:prstGeom prst="rect">
            <a:avLst/>
          </a:prstGeom>
          <a:noFill/>
          <a:ln/>
        </p:spPr>
        <p:txBody>
          <a:bodyPr wrap="square" lIns="0" tIns="0" rIns="0" bIns="0" rtlCol="0" anchor="ctr"/>
          <a:lstStyle/>
          <a:p>
            <a:pPr defTabSz="1219170"/>
            <a:r>
              <a:rPr lang="en-US" sz="1667" b="1" dirty="0">
                <a:solidFill>
                  <a:srgbClr val="1A7A4A"/>
                </a:solidFill>
                <a:latin typeface="Calibri" pitchFamily="34" charset="0"/>
                <a:ea typeface="Calibri" pitchFamily="34" charset="-122"/>
                <a:cs typeface="Calibri" pitchFamily="34" charset="-120"/>
              </a:rPr>
              <a:t>s=3 Restores Compliance</a:t>
            </a:r>
            <a:endParaRPr lang="en-US" sz="1667" dirty="0">
              <a:solidFill>
                <a:prstClr val="black"/>
              </a:solidFill>
              <a:latin typeface="Calibri" panose="020F0502020204030204"/>
            </a:endParaRPr>
          </a:p>
        </p:txBody>
      </p:sp>
      <p:sp>
        <p:nvSpPr>
          <p:cNvPr id="19" name="Text 17"/>
          <p:cNvSpPr/>
          <p:nvPr/>
        </p:nvSpPr>
        <p:spPr>
          <a:xfrm>
            <a:off x="1158240" y="4047744"/>
            <a:ext cx="4608576" cy="926592"/>
          </a:xfrm>
          <a:prstGeom prst="rect">
            <a:avLst/>
          </a:prstGeom>
          <a:noFill/>
          <a:ln/>
        </p:spPr>
        <p:txBody>
          <a:bodyPr wrap="square" lIns="0" tIns="0" rIns="0" bIns="0" rtlCol="0" anchor="ctr"/>
          <a:lstStyle/>
          <a:p>
            <a:pPr defTabSz="1219170"/>
            <a:r>
              <a:rPr lang="en-US" sz="1333" dirty="0">
                <a:solidFill>
                  <a:srgbClr val="B8CCE0"/>
                </a:solidFill>
                <a:latin typeface="Calibri" pitchFamily="34" charset="0"/>
                <a:ea typeface="Calibri" pitchFamily="34" charset="-122"/>
                <a:cs typeface="Calibri" pitchFamily="34" charset="-120"/>
              </a:rPr>
              <a:t>Wq drops 95.4% to 0.36 min. Full SLA restoration on all metrics. Emergency Tier-1 procurement required within 30 days.</a:t>
            </a:r>
            <a:endParaRPr lang="en-US" sz="1333" dirty="0">
              <a:solidFill>
                <a:prstClr val="black"/>
              </a:solidFill>
              <a:latin typeface="Calibri" panose="020F0502020204030204"/>
            </a:endParaRPr>
          </a:p>
        </p:txBody>
      </p:sp>
      <p:sp>
        <p:nvSpPr>
          <p:cNvPr id="20" name="Shape 18"/>
          <p:cNvSpPr/>
          <p:nvPr/>
        </p:nvSpPr>
        <p:spPr>
          <a:xfrm>
            <a:off x="6242304" y="3413760"/>
            <a:ext cx="5608320" cy="1658112"/>
          </a:xfrm>
          <a:prstGeom prst="rect">
            <a:avLst/>
          </a:prstGeom>
          <a:solidFill>
            <a:srgbClr val="0D2845"/>
          </a:solidFill>
          <a:ln/>
          <a:effectLst>
            <a:outerShdw blurRad="63500" dist="25400" dir="8100000" algn="bl" rotWithShape="0">
              <a:srgbClr val="000000">
                <a:alpha val="16000"/>
              </a:srgbClr>
            </a:outerShdw>
          </a:effectLst>
        </p:spPr>
      </p:sp>
      <p:sp>
        <p:nvSpPr>
          <p:cNvPr id="21" name="Shape 19"/>
          <p:cNvSpPr/>
          <p:nvPr/>
        </p:nvSpPr>
        <p:spPr>
          <a:xfrm>
            <a:off x="6242304" y="3413760"/>
            <a:ext cx="731520" cy="1658112"/>
          </a:xfrm>
          <a:prstGeom prst="rect">
            <a:avLst/>
          </a:prstGeom>
          <a:solidFill>
            <a:srgbClr val="E8A020"/>
          </a:solidFill>
          <a:ln/>
        </p:spPr>
      </p:sp>
      <p:sp>
        <p:nvSpPr>
          <p:cNvPr id="22" name="Text 20"/>
          <p:cNvSpPr/>
          <p:nvPr/>
        </p:nvSpPr>
        <p:spPr>
          <a:xfrm>
            <a:off x="6242304" y="3877056"/>
            <a:ext cx="731520" cy="731520"/>
          </a:xfrm>
          <a:prstGeom prst="rect">
            <a:avLst/>
          </a:prstGeom>
          <a:noFill/>
          <a:ln/>
        </p:spPr>
        <p:txBody>
          <a:bodyPr wrap="square" lIns="0" tIns="0" rIns="0" bIns="0" rtlCol="0" anchor="ctr"/>
          <a:lstStyle/>
          <a:p>
            <a:pPr algn="ctr" defTabSz="1219170"/>
            <a:r>
              <a:rPr lang="en-US" sz="2667" b="1" dirty="0">
                <a:solidFill>
                  <a:srgbClr val="21295C"/>
                </a:solidFill>
                <a:latin typeface="Calibri" pitchFamily="34" charset="0"/>
                <a:ea typeface="Calibri" pitchFamily="34" charset="-122"/>
                <a:cs typeface="Calibri" pitchFamily="34" charset="-120"/>
              </a:rPr>
              <a:t>4</a:t>
            </a:r>
            <a:endParaRPr lang="en-US" sz="2667" dirty="0">
              <a:solidFill>
                <a:prstClr val="black"/>
              </a:solidFill>
              <a:latin typeface="Calibri" panose="020F0502020204030204"/>
            </a:endParaRPr>
          </a:p>
        </p:txBody>
      </p:sp>
      <p:sp>
        <p:nvSpPr>
          <p:cNvPr id="23" name="Text 21"/>
          <p:cNvSpPr/>
          <p:nvPr/>
        </p:nvSpPr>
        <p:spPr>
          <a:xfrm>
            <a:off x="7095744" y="3535680"/>
            <a:ext cx="4608576" cy="438912"/>
          </a:xfrm>
          <a:prstGeom prst="rect">
            <a:avLst/>
          </a:prstGeom>
          <a:noFill/>
          <a:ln/>
        </p:spPr>
        <p:txBody>
          <a:bodyPr wrap="square" lIns="0" tIns="0" rIns="0" bIns="0" rtlCol="0" anchor="ctr"/>
          <a:lstStyle/>
          <a:p>
            <a:pPr defTabSz="1219170"/>
            <a:r>
              <a:rPr lang="en-US" sz="1667" b="1" dirty="0">
                <a:solidFill>
                  <a:srgbClr val="E8A020"/>
                </a:solidFill>
                <a:latin typeface="Calibri" pitchFamily="34" charset="0"/>
                <a:ea typeface="Calibri" pitchFamily="34" charset="-122"/>
                <a:cs typeface="Calibri" pitchFamily="34" charset="-120"/>
              </a:rPr>
              <a:t>Plan for Architecture, Not Just Scale</a:t>
            </a:r>
            <a:endParaRPr lang="en-US" sz="1667" dirty="0">
              <a:solidFill>
                <a:prstClr val="black"/>
              </a:solidFill>
              <a:latin typeface="Calibri" panose="020F0502020204030204"/>
            </a:endParaRPr>
          </a:p>
        </p:txBody>
      </p:sp>
      <p:sp>
        <p:nvSpPr>
          <p:cNvPr id="24" name="Text 22"/>
          <p:cNvSpPr/>
          <p:nvPr/>
        </p:nvSpPr>
        <p:spPr>
          <a:xfrm>
            <a:off x="7095744" y="4047744"/>
            <a:ext cx="4608576" cy="926592"/>
          </a:xfrm>
          <a:prstGeom prst="rect">
            <a:avLst/>
          </a:prstGeom>
          <a:noFill/>
          <a:ln/>
        </p:spPr>
        <p:txBody>
          <a:bodyPr wrap="square" lIns="0" tIns="0" rIns="0" bIns="0" rtlCol="0" anchor="ctr"/>
          <a:lstStyle/>
          <a:p>
            <a:pPr defTabSz="1219170"/>
            <a:r>
              <a:rPr lang="en-US" sz="1333" dirty="0">
                <a:solidFill>
                  <a:srgbClr val="B8CCE0"/>
                </a:solidFill>
                <a:latin typeface="Calibri" pitchFamily="34" charset="0"/>
                <a:ea typeface="Calibri" pitchFamily="34" charset="-122"/>
                <a:cs typeface="Calibri" pitchFamily="34" charset="-120"/>
              </a:rPr>
              <a:t>Conservative 2030: 5 servers. High-growth: 12 servers — an architectural redesign trigger. Federated feasibility study needed by 2026.</a:t>
            </a:r>
            <a:endParaRPr lang="en-US" sz="1333" dirty="0">
              <a:solidFill>
                <a:prstClr val="black"/>
              </a:solidFill>
              <a:latin typeface="Calibri" panose="020F0502020204030204"/>
            </a:endParaRPr>
          </a:p>
        </p:txBody>
      </p:sp>
      <p:sp>
        <p:nvSpPr>
          <p:cNvPr id="25" name="Shape 23"/>
          <p:cNvSpPr/>
          <p:nvPr/>
        </p:nvSpPr>
        <p:spPr>
          <a:xfrm>
            <a:off x="304800" y="5413248"/>
            <a:ext cx="11582400" cy="804672"/>
          </a:xfrm>
          <a:prstGeom prst="rect">
            <a:avLst/>
          </a:prstGeom>
          <a:solidFill>
            <a:srgbClr val="1C7293">
              <a:alpha val="78000"/>
            </a:srgbClr>
          </a:solidFill>
          <a:ln/>
          <a:effectLst>
            <a:outerShdw blurRad="63500" dist="25400" dir="8100000" algn="bl" rotWithShape="0">
              <a:srgbClr val="000000">
                <a:alpha val="16000"/>
              </a:srgbClr>
            </a:outerShdw>
          </a:effectLst>
        </p:spPr>
      </p:sp>
      <p:sp>
        <p:nvSpPr>
          <p:cNvPr id="26" name="Text 24"/>
          <p:cNvSpPr/>
          <p:nvPr/>
        </p:nvSpPr>
        <p:spPr>
          <a:xfrm>
            <a:off x="463296" y="5449824"/>
            <a:ext cx="11265408" cy="731520"/>
          </a:xfrm>
          <a:prstGeom prst="rect">
            <a:avLst/>
          </a:prstGeom>
          <a:noFill/>
          <a:ln/>
        </p:spPr>
        <p:txBody>
          <a:bodyPr wrap="square" rtlCol="0" anchor="ctr"/>
          <a:lstStyle/>
          <a:p>
            <a:pPr defTabSz="1219170"/>
            <a:r>
              <a:rPr lang="en-US" sz="1333" i="1" dirty="0">
                <a:solidFill>
                  <a:srgbClr val="FFFFFF"/>
                </a:solidFill>
                <a:latin typeface="Calibri" pitchFamily="34" charset="0"/>
                <a:ea typeface="Calibri" pitchFamily="34" charset="-122"/>
                <a:cs typeface="Calibri" pitchFamily="34" charset="-120"/>
              </a:rPr>
              <a:t>"The substitution of governance by intuition and reactive crisis response for analytically derived, numerically verified, publicly transparent performance metrics is not merely desirable — the Erlang C tipping-point analysis confirms it is overdue."</a:t>
            </a:r>
            <a:endParaRPr lang="en-US" sz="1333" dirty="0">
              <a:solidFill>
                <a:prstClr val="black"/>
              </a:solidFill>
              <a:latin typeface="Calibri" panose="020F0502020204030204"/>
            </a:endParaRPr>
          </a:p>
        </p:txBody>
      </p:sp>
      <p:sp>
        <p:nvSpPr>
          <p:cNvPr id="27" name="Text 25"/>
          <p:cNvSpPr/>
          <p:nvPr/>
        </p:nvSpPr>
        <p:spPr>
          <a:xfrm>
            <a:off x="304800" y="6242304"/>
            <a:ext cx="11582400" cy="316992"/>
          </a:xfrm>
          <a:prstGeom prst="rect">
            <a:avLst/>
          </a:prstGeom>
          <a:noFill/>
          <a:ln/>
        </p:spPr>
        <p:txBody>
          <a:bodyPr wrap="square" rtlCol="0" anchor="ctr"/>
          <a:lstStyle/>
          <a:p>
            <a:pPr algn="ctr" defTabSz="1219170"/>
            <a:r>
              <a:rPr lang="en-US" sz="1267" dirty="0">
                <a:solidFill>
                  <a:srgbClr val="6B8394"/>
                </a:solidFill>
                <a:latin typeface="Calibri" pitchFamily="34" charset="0"/>
                <a:ea typeface="Calibri" pitchFamily="34" charset="-122"/>
                <a:cs typeface="Calibri" pitchFamily="34" charset="-120"/>
              </a:rPr>
              <a:t>Saina Philiph Kipkosgei  |  sainamailbox@gmail.com  |  +254 746 059 188  |  Sensei Institute of Technology</a:t>
            </a:r>
            <a:endParaRPr lang="en-US" sz="1267" dirty="0">
              <a:solidFill>
                <a:prstClr val="black"/>
              </a:solidFill>
              <a:latin typeface="Calibri" panose="020F0502020204030204"/>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a:extLst>
            <a:ext uri="{FF2B5EF4-FFF2-40B4-BE49-F238E27FC236}">
              <a16:creationId xmlns:a16="http://schemas.microsoft.com/office/drawing/2014/main" id="{44597236-D01A-071B-8EB1-B15F6884142A}"/>
            </a:ext>
          </a:extLst>
        </p:cNvPr>
        <p:cNvGrpSpPr/>
        <p:nvPr/>
      </p:nvGrpSpPr>
      <p:grpSpPr>
        <a:xfrm>
          <a:off x="0" y="0"/>
          <a:ext cx="0" cy="0"/>
          <a:chOff x="0" y="0"/>
          <a:chExt cx="0" cy="0"/>
        </a:xfrm>
      </p:grpSpPr>
    </p:spTree>
    <p:extLst>
      <p:ext uri="{BB962C8B-B14F-4D97-AF65-F5344CB8AC3E}">
        <p14:creationId xmlns:p14="http://schemas.microsoft.com/office/powerpoint/2010/main" val="27687634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BD0164CB-12C7-0A45-AFF1-BDB7BFA03908}"/>
              </a:ext>
            </a:extLst>
          </p:cNvPr>
          <p:cNvSpPr>
            <a:spLocks noGrp="1"/>
          </p:cNvSpPr>
          <p:nvPr>
            <p:ph type="body" sz="quarter" idx="10"/>
          </p:nvPr>
        </p:nvSpPr>
        <p:spPr>
          <a:xfrm>
            <a:off x="1914119" y="481558"/>
            <a:ext cx="8363762" cy="2172780"/>
          </a:xfrm>
        </p:spPr>
        <p:txBody>
          <a:bodyPr>
            <a:normAutofit/>
          </a:bodyPr>
          <a:lstStyle/>
          <a:p>
            <a:r>
              <a:rPr lang="en-US" sz="6000" dirty="0">
                <a:latin typeface="Rockwell"/>
                <a:cs typeface="Arial"/>
              </a:rPr>
              <a:t>Digital Credentials for a Changing World</a:t>
            </a:r>
            <a:endParaRPr lang="en-US" sz="1800" dirty="0"/>
          </a:p>
        </p:txBody>
      </p:sp>
      <p:sp>
        <p:nvSpPr>
          <p:cNvPr id="2" name="Text Placeholder 18">
            <a:extLst>
              <a:ext uri="{FF2B5EF4-FFF2-40B4-BE49-F238E27FC236}">
                <a16:creationId xmlns:a16="http://schemas.microsoft.com/office/drawing/2014/main" id="{28C9BD61-3879-D616-312D-7F1967552AC3}"/>
              </a:ext>
            </a:extLst>
          </p:cNvPr>
          <p:cNvSpPr txBox="1">
            <a:spLocks/>
          </p:cNvSpPr>
          <p:nvPr/>
        </p:nvSpPr>
        <p:spPr>
          <a:xfrm>
            <a:off x="1914119" y="2074235"/>
            <a:ext cx="8363762" cy="2064327"/>
          </a:xfrm>
          <a:prstGeom prst="rect">
            <a:avLst/>
          </a:prstGeom>
        </p:spPr>
        <p:txBody>
          <a:bodyPr vert="horz" lIns="0" tIns="0" rIns="0" bIns="0" rtlCol="0" anchor="b" anchorCtr="0">
            <a:normAutofit/>
          </a:bodyPr>
          <a:lstStyle>
            <a:lvl1pPr marL="0" indent="0" algn="ctr" defTabSz="685766" rtl="0" eaLnBrk="1" latinLnBrk="0" hangingPunct="1">
              <a:lnSpc>
                <a:spcPct val="90000"/>
              </a:lnSpc>
              <a:spcBef>
                <a:spcPts val="750"/>
              </a:spcBef>
              <a:buClr>
                <a:schemeClr val="bg2">
                  <a:lumMod val="75000"/>
                </a:schemeClr>
              </a:buClr>
              <a:buSzPct val="110000"/>
              <a:buFont typeface="Arial" panose="020B0604020202020204" pitchFamily="34" charset="0"/>
              <a:buNone/>
              <a:defRPr sz="5200" b="1" kern="1200">
                <a:solidFill>
                  <a:schemeClr val="bg1"/>
                </a:solidFill>
                <a:latin typeface="Rockwell" panose="02060603020205020403" pitchFamily="18" charset="77"/>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
                <a:srgbClr val="E7E6E6">
                  <a:lumMod val="75000"/>
                </a:srgbClr>
              </a:buClr>
            </a:pPr>
            <a:r>
              <a:rPr lang="en-US" sz="2800" b="0" dirty="0">
                <a:solidFill>
                  <a:srgbClr val="FFFFFF"/>
                </a:solidFill>
                <a:latin typeface="Rockwell"/>
                <a:cs typeface="Arial"/>
              </a:rPr>
              <a:t>Strengthening Quality, Equity, and Global Competitiveness through the GED®</a:t>
            </a:r>
            <a:endParaRPr lang="en-US" dirty="0">
              <a:solidFill>
                <a:srgbClr val="FFFFFF"/>
              </a:solidFill>
              <a:latin typeface="Rockwell"/>
              <a:cs typeface="Arial"/>
            </a:endParaRPr>
          </a:p>
        </p:txBody>
      </p:sp>
      <p:sp>
        <p:nvSpPr>
          <p:cNvPr id="3" name="Text Placeholder 18">
            <a:extLst>
              <a:ext uri="{FF2B5EF4-FFF2-40B4-BE49-F238E27FC236}">
                <a16:creationId xmlns:a16="http://schemas.microsoft.com/office/drawing/2014/main" id="{BF4CB597-4691-848D-EF8B-DACA726435C0}"/>
              </a:ext>
            </a:extLst>
          </p:cNvPr>
          <p:cNvSpPr txBox="1">
            <a:spLocks/>
          </p:cNvSpPr>
          <p:nvPr/>
        </p:nvSpPr>
        <p:spPr>
          <a:xfrm>
            <a:off x="1749510" y="4312116"/>
            <a:ext cx="3321803" cy="2064327"/>
          </a:xfrm>
          <a:prstGeom prst="rect">
            <a:avLst/>
          </a:prstGeom>
        </p:spPr>
        <p:txBody>
          <a:bodyPr vert="horz" lIns="0" tIns="0" rIns="0" bIns="0" rtlCol="0" anchor="b" anchorCtr="0">
            <a:normAutofit/>
          </a:bodyPr>
          <a:lstStyle>
            <a:lvl1pPr marL="0" indent="0" algn="ctr" defTabSz="685766" rtl="0" eaLnBrk="1" latinLnBrk="0" hangingPunct="1">
              <a:lnSpc>
                <a:spcPct val="90000"/>
              </a:lnSpc>
              <a:spcBef>
                <a:spcPts val="750"/>
              </a:spcBef>
              <a:buClr>
                <a:schemeClr val="bg2">
                  <a:lumMod val="75000"/>
                </a:schemeClr>
              </a:buClr>
              <a:buSzPct val="110000"/>
              <a:buFont typeface="Arial" panose="020B0604020202020204" pitchFamily="34" charset="0"/>
              <a:buNone/>
              <a:defRPr sz="5200" b="1" kern="1200">
                <a:solidFill>
                  <a:schemeClr val="bg1"/>
                </a:solidFill>
                <a:latin typeface="Rockwell" panose="02060603020205020403" pitchFamily="18" charset="77"/>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
                <a:srgbClr val="E7E6E6">
                  <a:lumMod val="75000"/>
                </a:srgbClr>
              </a:buClr>
            </a:pPr>
            <a:r>
              <a:rPr lang="en-US" sz="2000" dirty="0">
                <a:solidFill>
                  <a:srgbClr val="FFFFFF"/>
                </a:solidFill>
                <a:latin typeface="Rockwell"/>
                <a:cs typeface="Arial"/>
              </a:rPr>
              <a:t>Lindsay Calder</a:t>
            </a:r>
          </a:p>
          <a:p>
            <a:pPr>
              <a:buClr>
                <a:srgbClr val="E7E6E6">
                  <a:lumMod val="75000"/>
                </a:srgbClr>
              </a:buClr>
            </a:pPr>
            <a:r>
              <a:rPr lang="en-US" sz="2000" b="0" dirty="0">
                <a:solidFill>
                  <a:srgbClr val="FFFFFF"/>
                </a:solidFill>
                <a:latin typeface="Rockwell"/>
                <a:cs typeface="Arial"/>
              </a:rPr>
              <a:t>International Senior Program Manager</a:t>
            </a:r>
            <a:endParaRPr lang="en-US" sz="4400" dirty="0">
              <a:solidFill>
                <a:srgbClr val="FFFFFF"/>
              </a:solidFill>
              <a:latin typeface="Rockwell"/>
              <a:cs typeface="Arial"/>
            </a:endParaRPr>
          </a:p>
          <a:p>
            <a:pPr>
              <a:buClr>
                <a:srgbClr val="E7E6E6">
                  <a:lumMod val="75000"/>
                </a:srgbClr>
              </a:buClr>
            </a:pPr>
            <a:endParaRPr lang="en-US" dirty="0">
              <a:solidFill>
                <a:srgbClr val="FFFFFF"/>
              </a:solidFill>
              <a:latin typeface="Rockwell"/>
              <a:cs typeface="Arial"/>
            </a:endParaRPr>
          </a:p>
        </p:txBody>
      </p:sp>
      <p:sp>
        <p:nvSpPr>
          <p:cNvPr id="4" name="Text Placeholder 18">
            <a:extLst>
              <a:ext uri="{FF2B5EF4-FFF2-40B4-BE49-F238E27FC236}">
                <a16:creationId xmlns:a16="http://schemas.microsoft.com/office/drawing/2014/main" id="{64DF6D1E-7A09-4D64-CAB1-307DCAF4B2EC}"/>
              </a:ext>
            </a:extLst>
          </p:cNvPr>
          <p:cNvSpPr txBox="1">
            <a:spLocks/>
          </p:cNvSpPr>
          <p:nvPr/>
        </p:nvSpPr>
        <p:spPr>
          <a:xfrm>
            <a:off x="7716982" y="4783766"/>
            <a:ext cx="2951019" cy="1427388"/>
          </a:xfrm>
          <a:prstGeom prst="rect">
            <a:avLst/>
          </a:prstGeom>
        </p:spPr>
        <p:txBody>
          <a:bodyPr vert="horz" lIns="0" tIns="0" rIns="0" bIns="0" rtlCol="0" anchor="b" anchorCtr="0">
            <a:normAutofit/>
          </a:bodyPr>
          <a:lstStyle>
            <a:lvl1pPr marL="0" indent="0" algn="ctr" defTabSz="685766" rtl="0" eaLnBrk="1" latinLnBrk="0" hangingPunct="1">
              <a:lnSpc>
                <a:spcPct val="90000"/>
              </a:lnSpc>
              <a:spcBef>
                <a:spcPts val="750"/>
              </a:spcBef>
              <a:buClr>
                <a:schemeClr val="bg2">
                  <a:lumMod val="75000"/>
                </a:schemeClr>
              </a:buClr>
              <a:buSzPct val="110000"/>
              <a:buFont typeface="Arial" panose="020B0604020202020204" pitchFamily="34" charset="0"/>
              <a:buNone/>
              <a:defRPr sz="5200" b="1" kern="1200">
                <a:solidFill>
                  <a:schemeClr val="bg1"/>
                </a:solidFill>
                <a:latin typeface="Rockwell" panose="02060603020205020403" pitchFamily="18" charset="77"/>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
                <a:srgbClr val="E7E6E6">
                  <a:lumMod val="75000"/>
                </a:srgbClr>
              </a:buClr>
            </a:pPr>
            <a:r>
              <a:rPr lang="en-US" sz="2800" b="0" dirty="0">
                <a:solidFill>
                  <a:srgbClr val="FFFFFF"/>
                </a:solidFill>
                <a:latin typeface="Rockwell"/>
                <a:cs typeface="Arial"/>
              </a:rPr>
              <a:t>May 2026</a:t>
            </a:r>
            <a:endParaRPr lang="en-US" dirty="0">
              <a:solidFill>
                <a:srgbClr val="FFFFFF"/>
              </a:solidFill>
              <a:latin typeface="Rockwell"/>
              <a:cs typeface="Arial"/>
            </a:endParaRPr>
          </a:p>
          <a:p>
            <a:pPr>
              <a:buClr>
                <a:srgbClr val="E7E6E6">
                  <a:lumMod val="75000"/>
                </a:srgbClr>
              </a:buClr>
            </a:pPr>
            <a:endParaRPr lang="en-US" dirty="0">
              <a:solidFill>
                <a:srgbClr val="FFFFFF"/>
              </a:solidFill>
              <a:latin typeface="Rockwell"/>
              <a:cs typeface="Arial"/>
            </a:endParaRPr>
          </a:p>
        </p:txBody>
      </p:sp>
    </p:spTree>
    <p:extLst>
      <p:ext uri="{BB962C8B-B14F-4D97-AF65-F5344CB8AC3E}">
        <p14:creationId xmlns:p14="http://schemas.microsoft.com/office/powerpoint/2010/main" val="37949235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92" y="1193701"/>
            <a:ext cx="7179369" cy="706438"/>
          </a:xfrm>
          <a:prstGeom prst="rect">
            <a:avLst/>
          </a:prstGeom>
          <a:noFill/>
          <a:ln/>
        </p:spPr>
        <p:txBody>
          <a:bodyPr wrap="none" lIns="0" tIns="0" rIns="0" bIns="0" rtlCol="0" anchor="t"/>
          <a:lstStyle/>
          <a:p>
            <a:pPr defTabSz="761970">
              <a:lnSpc>
                <a:spcPts val="5541"/>
              </a:lnSpc>
            </a:pPr>
            <a:r>
              <a:rPr lang="en-US" sz="4250" b="1" dirty="0">
                <a:solidFill>
                  <a:srgbClr val="532418"/>
                </a:solidFill>
                <a:latin typeface="Marcellus" pitchFamily="34" charset="0"/>
                <a:ea typeface="Marcellus" pitchFamily="34" charset="-122"/>
                <a:cs typeface="Marcellus" pitchFamily="34" charset="-120"/>
              </a:rPr>
              <a:t>What the World Has Learned</a:t>
            </a:r>
            <a:endParaRPr lang="en-US" sz="4250" b="1" dirty="0">
              <a:solidFill>
                <a:prstClr val="black"/>
              </a:solidFill>
              <a:latin typeface="Calibri" panose="020F0502020204030204"/>
            </a:endParaRPr>
          </a:p>
        </p:txBody>
      </p:sp>
      <p:sp>
        <p:nvSpPr>
          <p:cNvPr id="3" name="Text 1"/>
          <p:cNvSpPr/>
          <p:nvPr/>
        </p:nvSpPr>
        <p:spPr>
          <a:xfrm>
            <a:off x="661492" y="1936651"/>
            <a:ext cx="10869018" cy="706438"/>
          </a:xfrm>
          <a:prstGeom prst="rect">
            <a:avLst/>
          </a:prstGeom>
          <a:noFill/>
          <a:ln/>
        </p:spPr>
        <p:txBody>
          <a:bodyPr wrap="none" lIns="0" tIns="0" rIns="0" bIns="0" rtlCol="0" anchor="t"/>
          <a:lstStyle/>
          <a:p>
            <a:pPr defTabSz="761970">
              <a:lnSpc>
                <a:spcPts val="1917"/>
              </a:lnSpc>
            </a:pPr>
            <a:r>
              <a:rPr lang="en-US" sz="2000" b="1" dirty="0">
                <a:solidFill>
                  <a:srgbClr val="67534F"/>
                </a:solidFill>
                <a:latin typeface="Montserrat" pitchFamily="34" charset="0"/>
                <a:ea typeface="Montserrat" pitchFamily="34" charset="-122"/>
                <a:cs typeface="Montserrat" pitchFamily="34" charset="-120"/>
              </a:rPr>
              <a:t>International blockchain credential pilots offer a blueprint — but most remain </a:t>
            </a:r>
          </a:p>
          <a:p>
            <a:pPr defTabSz="761970">
              <a:lnSpc>
                <a:spcPts val="1917"/>
              </a:lnSpc>
            </a:pPr>
            <a:r>
              <a:rPr lang="en-US" sz="2000" b="1" dirty="0">
                <a:solidFill>
                  <a:srgbClr val="67534F"/>
                </a:solidFill>
                <a:latin typeface="Montserrat" pitchFamily="34" charset="0"/>
                <a:ea typeface="Montserrat" pitchFamily="34" charset="-122"/>
                <a:cs typeface="Montserrat" pitchFamily="34" charset="-120"/>
              </a:rPr>
              <a:t>siloed and lack robust MFA.</a:t>
            </a:r>
            <a:endParaRPr lang="en-US" sz="2000" b="1" dirty="0">
              <a:solidFill>
                <a:prstClr val="black"/>
              </a:solidFill>
              <a:latin typeface="Calibri" panose="020F0502020204030204"/>
            </a:endParaRPr>
          </a:p>
        </p:txBody>
      </p:sp>
      <p:pic>
        <p:nvPicPr>
          <p:cNvPr id="4" name="Image 0" descr="preencoded.png"/>
          <p:cNvPicPr>
            <a:picLocks noChangeAspect="1"/>
          </p:cNvPicPr>
          <p:nvPr/>
        </p:nvPicPr>
        <p:blipFill>
          <a:blip r:embed="rId3"/>
          <a:stretch>
            <a:fillRect/>
          </a:stretch>
        </p:blipFill>
        <p:spPr>
          <a:xfrm>
            <a:off x="661492" y="2736454"/>
            <a:ext cx="2009973" cy="1242219"/>
          </a:xfrm>
          <a:prstGeom prst="rect">
            <a:avLst/>
          </a:prstGeom>
        </p:spPr>
      </p:pic>
      <p:sp>
        <p:nvSpPr>
          <p:cNvPr id="5" name="Text 2"/>
          <p:cNvSpPr/>
          <p:nvPr/>
        </p:nvSpPr>
        <p:spPr>
          <a:xfrm>
            <a:off x="661492" y="4214912"/>
            <a:ext cx="2996506" cy="353219"/>
          </a:xfrm>
          <a:prstGeom prst="rect">
            <a:avLst/>
          </a:prstGeom>
          <a:noFill/>
          <a:ln/>
        </p:spPr>
        <p:txBody>
          <a:bodyPr wrap="none" lIns="0" tIns="0" rIns="0" bIns="0" rtlCol="0" anchor="t"/>
          <a:lstStyle/>
          <a:p>
            <a:pPr defTabSz="761970">
              <a:lnSpc>
                <a:spcPts val="2750"/>
              </a:lnSpc>
            </a:pPr>
            <a:r>
              <a:rPr lang="en-US" sz="2125" b="1" dirty="0">
                <a:solidFill>
                  <a:srgbClr val="67534F"/>
                </a:solidFill>
                <a:latin typeface="Marcellus" pitchFamily="34" charset="0"/>
                <a:ea typeface="Marcellus" pitchFamily="34" charset="-122"/>
                <a:cs typeface="Marcellus" pitchFamily="34" charset="-120"/>
              </a:rPr>
              <a:t>Tamper-Evident Records</a:t>
            </a:r>
            <a:endParaRPr lang="en-US" sz="2125" b="1" dirty="0">
              <a:solidFill>
                <a:prstClr val="black"/>
              </a:solidFill>
              <a:latin typeface="Calibri" panose="020F0502020204030204"/>
            </a:endParaRPr>
          </a:p>
        </p:txBody>
      </p:sp>
      <p:sp>
        <p:nvSpPr>
          <p:cNvPr id="6" name="Text 3"/>
          <p:cNvSpPr/>
          <p:nvPr/>
        </p:nvSpPr>
        <p:spPr>
          <a:xfrm>
            <a:off x="661492" y="4681538"/>
            <a:ext cx="3562929" cy="1628358"/>
          </a:xfrm>
          <a:prstGeom prst="rect">
            <a:avLst/>
          </a:prstGeom>
          <a:noFill/>
          <a:ln/>
        </p:spPr>
        <p:txBody>
          <a:bodyPr wrap="square" lIns="0" tIns="0" rIns="0" bIns="0" rtlCol="0" anchor="t"/>
          <a:lstStyle/>
          <a:p>
            <a:pPr defTabSz="761970">
              <a:lnSpc>
                <a:spcPts val="1917"/>
              </a:lnSpc>
            </a:pPr>
            <a:r>
              <a:rPr lang="en-US" sz="2000" dirty="0">
                <a:solidFill>
                  <a:srgbClr val="67534F"/>
                </a:solidFill>
                <a:latin typeface="Montserrat" pitchFamily="34" charset="0"/>
                <a:ea typeface="Montserrat" pitchFamily="34" charset="-122"/>
                <a:cs typeface="Montserrat" pitchFamily="34" charset="-120"/>
              </a:rPr>
              <a:t>Distributed ledgers provide immutable records of issuance, revocation, and updates (Said et al., 2025; Tariq et al., 2019).</a:t>
            </a:r>
            <a:endParaRPr lang="en-US" sz="2000" dirty="0">
              <a:solidFill>
                <a:prstClr val="black"/>
              </a:solidFill>
              <a:latin typeface="Calibri" panose="020F0502020204030204"/>
            </a:endParaRPr>
          </a:p>
        </p:txBody>
      </p:sp>
      <p:pic>
        <p:nvPicPr>
          <p:cNvPr id="7" name="Image 1" descr="preencoded.png"/>
          <p:cNvPicPr>
            <a:picLocks noChangeAspect="1"/>
          </p:cNvPicPr>
          <p:nvPr/>
        </p:nvPicPr>
        <p:blipFill>
          <a:blip r:embed="rId4"/>
          <a:stretch>
            <a:fillRect/>
          </a:stretch>
        </p:blipFill>
        <p:spPr>
          <a:xfrm>
            <a:off x="4363244" y="2736454"/>
            <a:ext cx="2009973" cy="1242219"/>
          </a:xfrm>
          <a:prstGeom prst="rect">
            <a:avLst/>
          </a:prstGeom>
        </p:spPr>
      </p:pic>
      <p:sp>
        <p:nvSpPr>
          <p:cNvPr id="8" name="Text 4"/>
          <p:cNvSpPr/>
          <p:nvPr/>
        </p:nvSpPr>
        <p:spPr>
          <a:xfrm>
            <a:off x="4363244" y="4214912"/>
            <a:ext cx="2717205" cy="353219"/>
          </a:xfrm>
          <a:prstGeom prst="rect">
            <a:avLst/>
          </a:prstGeom>
          <a:noFill/>
          <a:ln/>
        </p:spPr>
        <p:txBody>
          <a:bodyPr wrap="none" lIns="0" tIns="0" rIns="0" bIns="0" rtlCol="0" anchor="t"/>
          <a:lstStyle/>
          <a:p>
            <a:pPr defTabSz="761970">
              <a:lnSpc>
                <a:spcPts val="2750"/>
              </a:lnSpc>
            </a:pPr>
            <a:r>
              <a:rPr lang="en-US" sz="2125" b="1" dirty="0">
                <a:solidFill>
                  <a:srgbClr val="67534F"/>
                </a:solidFill>
                <a:latin typeface="Marcellus" pitchFamily="34" charset="0"/>
                <a:ea typeface="Marcellus" pitchFamily="34" charset="-122"/>
                <a:cs typeface="Marcellus" pitchFamily="34" charset="-120"/>
              </a:rPr>
              <a:t>Seconds, Not Weeks</a:t>
            </a:r>
            <a:endParaRPr lang="en-US" sz="2125" b="1" dirty="0">
              <a:solidFill>
                <a:prstClr val="black"/>
              </a:solidFill>
              <a:latin typeface="Calibri" panose="020F0502020204030204"/>
            </a:endParaRPr>
          </a:p>
        </p:txBody>
      </p:sp>
      <p:sp>
        <p:nvSpPr>
          <p:cNvPr id="9" name="Text 5"/>
          <p:cNvSpPr/>
          <p:nvPr/>
        </p:nvSpPr>
        <p:spPr>
          <a:xfrm>
            <a:off x="4363244" y="4681538"/>
            <a:ext cx="3465513" cy="1628358"/>
          </a:xfrm>
          <a:prstGeom prst="rect">
            <a:avLst/>
          </a:prstGeom>
          <a:noFill/>
          <a:ln/>
        </p:spPr>
        <p:txBody>
          <a:bodyPr wrap="square" lIns="0" tIns="0" rIns="0" bIns="0" rtlCol="0" anchor="t"/>
          <a:lstStyle/>
          <a:p>
            <a:pPr defTabSz="761970">
              <a:lnSpc>
                <a:spcPts val="1917"/>
              </a:lnSpc>
            </a:pPr>
            <a:r>
              <a:rPr lang="en-US" sz="2000" dirty="0">
                <a:solidFill>
                  <a:srgbClr val="67534F"/>
                </a:solidFill>
                <a:latin typeface="Montserrat" pitchFamily="34" charset="0"/>
                <a:ea typeface="Montserrat" pitchFamily="34" charset="-122"/>
                <a:cs typeface="Montserrat" pitchFamily="34" charset="-120"/>
              </a:rPr>
              <a:t>Blockchain systems in low- and middle-income contexts cut verification from days to seconds (Cardenas-Quispe &amp; Pacheco, 2025).</a:t>
            </a:r>
            <a:endParaRPr lang="en-US" sz="2000" dirty="0">
              <a:solidFill>
                <a:prstClr val="black"/>
              </a:solidFill>
              <a:latin typeface="Calibri" panose="020F0502020204030204"/>
            </a:endParaRPr>
          </a:p>
        </p:txBody>
      </p:sp>
      <p:pic>
        <p:nvPicPr>
          <p:cNvPr id="10" name="Image 2" descr="preencoded.png"/>
          <p:cNvPicPr>
            <a:picLocks noChangeAspect="1"/>
          </p:cNvPicPr>
          <p:nvPr/>
        </p:nvPicPr>
        <p:blipFill>
          <a:blip r:embed="rId5"/>
          <a:stretch>
            <a:fillRect/>
          </a:stretch>
        </p:blipFill>
        <p:spPr>
          <a:xfrm>
            <a:off x="8064996" y="2736454"/>
            <a:ext cx="2009973" cy="1242219"/>
          </a:xfrm>
          <a:prstGeom prst="rect">
            <a:avLst/>
          </a:prstGeom>
        </p:spPr>
      </p:pic>
      <p:sp>
        <p:nvSpPr>
          <p:cNvPr id="11" name="Text 6"/>
          <p:cNvSpPr/>
          <p:nvPr/>
        </p:nvSpPr>
        <p:spPr>
          <a:xfrm>
            <a:off x="8064996" y="4214912"/>
            <a:ext cx="3374430" cy="353219"/>
          </a:xfrm>
          <a:prstGeom prst="rect">
            <a:avLst/>
          </a:prstGeom>
          <a:noFill/>
          <a:ln/>
        </p:spPr>
        <p:txBody>
          <a:bodyPr wrap="none" lIns="0" tIns="0" rIns="0" bIns="0" rtlCol="0" anchor="t"/>
          <a:lstStyle/>
          <a:p>
            <a:pPr defTabSz="761970">
              <a:lnSpc>
                <a:spcPts val="2750"/>
              </a:lnSpc>
            </a:pPr>
            <a:r>
              <a:rPr lang="en-US" sz="2125" b="1" dirty="0">
                <a:solidFill>
                  <a:srgbClr val="67534F"/>
                </a:solidFill>
                <a:latin typeface="Marcellus" pitchFamily="34" charset="0"/>
                <a:ea typeface="Marcellus" pitchFamily="34" charset="-122"/>
                <a:cs typeface="Marcellus" pitchFamily="34" charset="-120"/>
              </a:rPr>
              <a:t>Hybrid Designs Lower Costs</a:t>
            </a:r>
            <a:endParaRPr lang="en-US" sz="2125" b="1" dirty="0">
              <a:solidFill>
                <a:prstClr val="black"/>
              </a:solidFill>
              <a:latin typeface="Calibri" panose="020F0502020204030204"/>
            </a:endParaRPr>
          </a:p>
        </p:txBody>
      </p:sp>
      <p:sp>
        <p:nvSpPr>
          <p:cNvPr id="12" name="Text 7"/>
          <p:cNvSpPr/>
          <p:nvPr/>
        </p:nvSpPr>
        <p:spPr>
          <a:xfrm>
            <a:off x="8064996" y="4681537"/>
            <a:ext cx="3886373" cy="1458417"/>
          </a:xfrm>
          <a:prstGeom prst="rect">
            <a:avLst/>
          </a:prstGeom>
          <a:noFill/>
          <a:ln/>
        </p:spPr>
        <p:txBody>
          <a:bodyPr wrap="square" lIns="0" tIns="0" rIns="0" bIns="0" rtlCol="0" anchor="t"/>
          <a:lstStyle/>
          <a:p>
            <a:pPr defTabSz="761970">
              <a:lnSpc>
                <a:spcPts val="1917"/>
              </a:lnSpc>
            </a:pPr>
            <a:r>
              <a:rPr lang="en-US" sz="2000" dirty="0">
                <a:solidFill>
                  <a:srgbClr val="67534F"/>
                </a:solidFill>
                <a:latin typeface="Montserrat" pitchFamily="34" charset="0"/>
                <a:ea typeface="Montserrat" pitchFamily="34" charset="-122"/>
                <a:cs typeface="Montserrat" pitchFamily="34" charset="-120"/>
              </a:rPr>
              <a:t>On-chain/off-chain models manage costs and support gradual migration from existing databases (Rustemi et al., 2023).</a:t>
            </a:r>
            <a:endParaRPr lang="en-US" sz="2000" dirty="0">
              <a:solidFill>
                <a:prstClr val="black"/>
              </a:solidFill>
              <a:latin typeface="Calibri" panose="020F0502020204030204"/>
            </a:endParaRPr>
          </a:p>
        </p:txBody>
      </p:sp>
      <p:pic>
        <p:nvPicPr>
          <p:cNvPr id="13" name="Picture 12">
            <a:extLst>
              <a:ext uri="{FF2B5EF4-FFF2-40B4-BE49-F238E27FC236}">
                <a16:creationId xmlns:a16="http://schemas.microsoft.com/office/drawing/2014/main" id="{0BA7F0D3-D2B8-6646-5E24-13AE78F61AE1}"/>
              </a:ext>
            </a:extLst>
          </p:cNvPr>
          <p:cNvPicPr>
            <a:picLocks noChangeAspect="1"/>
          </p:cNvPicPr>
          <p:nvPr/>
        </p:nvPicPr>
        <p:blipFill>
          <a:blip r:embed="rId6"/>
          <a:stretch>
            <a:fillRect/>
          </a:stretch>
        </p:blipFill>
        <p:spPr>
          <a:xfrm>
            <a:off x="10135678" y="6067547"/>
            <a:ext cx="2056323" cy="790453"/>
          </a:xfrm>
          <a:prstGeom prst="rect">
            <a:avLst/>
          </a:prstGeom>
        </p:spPr>
      </p:pic>
      <p:pic>
        <p:nvPicPr>
          <p:cNvPr id="15" name="Picture 14">
            <a:extLst>
              <a:ext uri="{FF2B5EF4-FFF2-40B4-BE49-F238E27FC236}">
                <a16:creationId xmlns:a16="http://schemas.microsoft.com/office/drawing/2014/main" id="{27FE0443-DF71-7E56-B259-141B5B94782C}"/>
              </a:ext>
            </a:extLst>
          </p:cNvPr>
          <p:cNvPicPr>
            <a:picLocks noChangeAspect="1"/>
          </p:cNvPicPr>
          <p:nvPr/>
        </p:nvPicPr>
        <p:blipFill>
          <a:blip r:embed="rId7"/>
          <a:stretch>
            <a:fillRect/>
          </a:stretch>
        </p:blipFill>
        <p:spPr>
          <a:xfrm>
            <a:off x="8355262" y="134127"/>
            <a:ext cx="3836738" cy="1080189"/>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5B3B757-D824-AC4C-955D-FF4C262DEB57}"/>
              </a:ext>
            </a:extLst>
          </p:cNvPr>
          <p:cNvSpPr>
            <a:spLocks noGrp="1"/>
          </p:cNvSpPr>
          <p:nvPr>
            <p:ph type="title"/>
          </p:nvPr>
        </p:nvSpPr>
        <p:spPr>
          <a:xfrm>
            <a:off x="1930801" y="575392"/>
            <a:ext cx="8141938" cy="682099"/>
          </a:xfrm>
        </p:spPr>
        <p:txBody>
          <a:bodyPr vert="horz" lIns="0" tIns="0" rIns="0" bIns="0" rtlCol="0" anchor="t" anchorCtr="0">
            <a:normAutofit/>
          </a:bodyPr>
          <a:lstStyle/>
          <a:p>
            <a:r>
              <a:rPr lang="en-US" sz="3200" b="1" dirty="0">
                <a:latin typeface="Arial" panose="020B0604020202020204" pitchFamily="34" charset="0"/>
              </a:rPr>
              <a:t>Why This Conversation Is Timely</a:t>
            </a:r>
          </a:p>
        </p:txBody>
      </p:sp>
      <p:sp>
        <p:nvSpPr>
          <p:cNvPr id="3" name="TextBox 2">
            <a:extLst>
              <a:ext uri="{FF2B5EF4-FFF2-40B4-BE49-F238E27FC236}">
                <a16:creationId xmlns:a16="http://schemas.microsoft.com/office/drawing/2014/main" id="{BB5E51B5-6D69-8955-37F3-2216D3DD0AE6}"/>
              </a:ext>
            </a:extLst>
          </p:cNvPr>
          <p:cNvSpPr txBox="1"/>
          <p:nvPr/>
        </p:nvSpPr>
        <p:spPr>
          <a:xfrm>
            <a:off x="1825082" y="2233620"/>
            <a:ext cx="8436116" cy="3167231"/>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Digital transformation of education and </a:t>
            </a:r>
            <a:r>
              <a:rPr lang="en-US" sz="2000" dirty="0" err="1">
                <a:solidFill>
                  <a:srgbClr val="000000"/>
                </a:solidFill>
                <a:latin typeface="Arial"/>
                <a:cs typeface="Arial"/>
              </a:rPr>
              <a:t>labour</a:t>
            </a:r>
            <a:r>
              <a:rPr lang="en-US" sz="2000" dirty="0">
                <a:solidFill>
                  <a:srgbClr val="000000"/>
                </a:solidFill>
                <a:latin typeface="Arial"/>
                <a:cs typeface="Arial"/>
              </a:rPr>
              <a:t> markets</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Increased learner and workforce mobility</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Rising credential fraud and verification challenges</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Growing expectations for instant, trusted verification</a:t>
            </a:r>
            <a:endParaRPr lang="en-US" sz="2400" b="1" dirty="0">
              <a:solidFill>
                <a:srgbClr val="000000"/>
              </a:solidFill>
              <a:latin typeface="Arial"/>
              <a:cs typeface="Arial"/>
            </a:endParaRPr>
          </a:p>
        </p:txBody>
      </p:sp>
      <p:sp>
        <p:nvSpPr>
          <p:cNvPr id="6" name="Text Placeholder 3">
            <a:extLst>
              <a:ext uri="{FF2B5EF4-FFF2-40B4-BE49-F238E27FC236}">
                <a16:creationId xmlns:a16="http://schemas.microsoft.com/office/drawing/2014/main" id="{21942DF2-0C4E-7D84-FF9D-114D5067BD83}"/>
              </a:ext>
            </a:extLst>
          </p:cNvPr>
          <p:cNvSpPr txBox="1">
            <a:spLocks/>
          </p:cNvSpPr>
          <p:nvPr/>
        </p:nvSpPr>
        <p:spPr>
          <a:xfrm>
            <a:off x="1825082" y="1203860"/>
            <a:ext cx="7928518" cy="541695"/>
          </a:xfrm>
          <a:prstGeom prst="rect">
            <a:avLst/>
          </a:prstGeom>
        </p:spPr>
        <p:txBody>
          <a:bodyPr vert="horz" lIns="91440" tIns="45720" rIns="91440" bIns="45720" rtlCol="0" anchor="b">
            <a:noAutofit/>
          </a:bodyPr>
          <a:lst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Clr>
                <a:srgbClr val="E7E6E6">
                  <a:lumMod val="75000"/>
                </a:srgbClr>
              </a:buClr>
              <a:buNone/>
            </a:pPr>
            <a:r>
              <a:rPr lang="en-US" sz="2000" b="1" dirty="0">
                <a:solidFill>
                  <a:srgbClr val="000000"/>
                </a:solidFill>
                <a:latin typeface="Arial"/>
                <a:cs typeface="Arial"/>
              </a:rPr>
              <a:t>Global pressures on qualification systems</a:t>
            </a:r>
            <a:endParaRPr lang="en-US" sz="1800" b="1" dirty="0">
              <a:solidFill>
                <a:srgbClr val="000000"/>
              </a:solidFill>
            </a:endParaRPr>
          </a:p>
        </p:txBody>
      </p:sp>
      <p:sp>
        <p:nvSpPr>
          <p:cNvPr id="5" name="Slide Number Placeholder 4">
            <a:extLst>
              <a:ext uri="{FF2B5EF4-FFF2-40B4-BE49-F238E27FC236}">
                <a16:creationId xmlns:a16="http://schemas.microsoft.com/office/drawing/2014/main" id="{7EB768E1-2031-024A-B024-04A47028F9D5}"/>
              </a:ext>
            </a:extLst>
          </p:cNvPr>
          <p:cNvSpPr>
            <a:spLocks noGrp="1"/>
          </p:cNvSpPr>
          <p:nvPr>
            <p:ph type="sldNum" sz="quarter" idx="12"/>
          </p:nvPr>
        </p:nvSpPr>
        <p:spPr>
          <a:xfrm>
            <a:off x="1825082" y="6446837"/>
            <a:ext cx="2057400" cy="218070"/>
          </a:xfrm>
        </p:spPr>
        <p:txBody>
          <a:bodyPr vert="horz" lIns="0" tIns="0" rIns="0" bIns="0" rtlCol="0" anchor="b" anchorCtr="0">
            <a:normAutofit/>
          </a:bodyPr>
          <a:lstStyle/>
          <a:p>
            <a:pPr>
              <a:spcAft>
                <a:spcPts val="600"/>
              </a:spcAft>
            </a:pPr>
            <a:fld id="{BAE26A2A-DE5F-EA41-900F-AB5C4F1D9848}" type="slidenum">
              <a:rPr lang="en-US">
                <a:solidFill>
                  <a:srgbClr val="E7E6E6">
                    <a:lumMod val="75000"/>
                  </a:srgbClr>
                </a:solidFill>
              </a:rPr>
              <a:pPr>
                <a:spcAft>
                  <a:spcPts val="600"/>
                </a:spcAft>
              </a:pPr>
              <a:t>50</a:t>
            </a:fld>
            <a:endParaRPr lang="en-US">
              <a:solidFill>
                <a:srgbClr val="E7E6E6">
                  <a:lumMod val="75000"/>
                </a:srgbClr>
              </a:solidFill>
            </a:endParaRPr>
          </a:p>
        </p:txBody>
      </p:sp>
      <p:sp>
        <p:nvSpPr>
          <p:cNvPr id="2" name="Rectangle: Rounded Corners 1">
            <a:extLst>
              <a:ext uri="{FF2B5EF4-FFF2-40B4-BE49-F238E27FC236}">
                <a16:creationId xmlns:a16="http://schemas.microsoft.com/office/drawing/2014/main" id="{246E2253-F53F-B4FA-2818-8EFB998402F6}"/>
              </a:ext>
            </a:extLst>
          </p:cNvPr>
          <p:cNvSpPr/>
          <p:nvPr/>
        </p:nvSpPr>
        <p:spPr>
          <a:xfrm>
            <a:off x="2521527" y="4294909"/>
            <a:ext cx="6941128" cy="135923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sz="2800" b="1" dirty="0">
                <a:solidFill>
                  <a:srgbClr val="FFFFFF"/>
                </a:solidFill>
                <a:latin typeface="Calibri" panose="020F0502020204030204"/>
              </a:rPr>
              <a:t>“Digital doesn’t reduce fraud, verifiable digital does.”</a:t>
            </a:r>
          </a:p>
        </p:txBody>
      </p:sp>
    </p:spTree>
    <p:extLst>
      <p:ext uri="{BB962C8B-B14F-4D97-AF65-F5344CB8AC3E}">
        <p14:creationId xmlns:p14="http://schemas.microsoft.com/office/powerpoint/2010/main" val="362103445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E1BC0-E8EF-D0E7-18F8-90E87394A762}"/>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65406C3B-FB79-BF0E-F64F-0501A308E889}"/>
              </a:ext>
            </a:extLst>
          </p:cNvPr>
          <p:cNvSpPr>
            <a:spLocks noGrp="1"/>
          </p:cNvSpPr>
          <p:nvPr>
            <p:ph type="title"/>
          </p:nvPr>
        </p:nvSpPr>
        <p:spPr>
          <a:xfrm>
            <a:off x="1930801" y="543118"/>
            <a:ext cx="8436116" cy="682099"/>
          </a:xfrm>
        </p:spPr>
        <p:txBody>
          <a:bodyPr vert="horz" lIns="0" tIns="0" rIns="0" bIns="0" rtlCol="0" anchor="t" anchorCtr="0">
            <a:normAutofit/>
          </a:bodyPr>
          <a:lstStyle/>
          <a:p>
            <a:r>
              <a:rPr lang="en-US" sz="3200" b="1" dirty="0">
                <a:latin typeface="Arial" panose="020B0604020202020204" pitchFamily="34" charset="0"/>
              </a:rPr>
              <a:t>The Regulator’s Role in a Digital World</a:t>
            </a:r>
          </a:p>
        </p:txBody>
      </p:sp>
      <p:sp>
        <p:nvSpPr>
          <p:cNvPr id="3" name="TextBox 2">
            <a:extLst>
              <a:ext uri="{FF2B5EF4-FFF2-40B4-BE49-F238E27FC236}">
                <a16:creationId xmlns:a16="http://schemas.microsoft.com/office/drawing/2014/main" id="{BA421ED1-08AC-C3DC-C786-42D7D95DA918}"/>
              </a:ext>
            </a:extLst>
          </p:cNvPr>
          <p:cNvSpPr txBox="1"/>
          <p:nvPr/>
        </p:nvSpPr>
        <p:spPr>
          <a:xfrm>
            <a:off x="1825082" y="2233620"/>
            <a:ext cx="8436116" cy="3167231"/>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Set trust standards</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Define verification rules</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Protect learners and institutions</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Ensure comparability and equity</a:t>
            </a:r>
            <a:endParaRPr lang="en-US" sz="2400" b="1" dirty="0">
              <a:solidFill>
                <a:srgbClr val="000000"/>
              </a:solidFill>
              <a:latin typeface="Arial"/>
              <a:cs typeface="Arial"/>
            </a:endParaRPr>
          </a:p>
        </p:txBody>
      </p:sp>
      <p:sp>
        <p:nvSpPr>
          <p:cNvPr id="6" name="Text Placeholder 3">
            <a:extLst>
              <a:ext uri="{FF2B5EF4-FFF2-40B4-BE49-F238E27FC236}">
                <a16:creationId xmlns:a16="http://schemas.microsoft.com/office/drawing/2014/main" id="{E1A9B44A-B72D-172D-393E-460048B31FC3}"/>
              </a:ext>
            </a:extLst>
          </p:cNvPr>
          <p:cNvSpPr txBox="1">
            <a:spLocks/>
          </p:cNvSpPr>
          <p:nvPr/>
        </p:nvSpPr>
        <p:spPr>
          <a:xfrm>
            <a:off x="1930802" y="1187633"/>
            <a:ext cx="8436117" cy="541695"/>
          </a:xfrm>
          <a:prstGeom prst="rect">
            <a:avLst/>
          </a:prstGeom>
        </p:spPr>
        <p:txBody>
          <a:bodyPr vert="horz" lIns="91440" tIns="45720" rIns="91440" bIns="45720" rtlCol="0" anchor="b">
            <a:noAutofit/>
          </a:bodyPr>
          <a:lst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Clr>
                <a:srgbClr val="E7E6E6">
                  <a:lumMod val="75000"/>
                </a:srgbClr>
              </a:buClr>
              <a:buNone/>
            </a:pPr>
            <a:r>
              <a:rPr lang="en-US" sz="2000" b="1" dirty="0">
                <a:solidFill>
                  <a:srgbClr val="000000"/>
                </a:solidFill>
                <a:latin typeface="Arial"/>
                <a:cs typeface="Arial"/>
              </a:rPr>
              <a:t>Why qualification authorities matter more, not less</a:t>
            </a:r>
            <a:endParaRPr lang="en-US" sz="1800" b="1" dirty="0">
              <a:solidFill>
                <a:srgbClr val="000000"/>
              </a:solidFill>
            </a:endParaRPr>
          </a:p>
        </p:txBody>
      </p:sp>
      <p:sp>
        <p:nvSpPr>
          <p:cNvPr id="5" name="Slide Number Placeholder 4">
            <a:extLst>
              <a:ext uri="{FF2B5EF4-FFF2-40B4-BE49-F238E27FC236}">
                <a16:creationId xmlns:a16="http://schemas.microsoft.com/office/drawing/2014/main" id="{EABB2848-E9CA-7705-B496-4C35064FE290}"/>
              </a:ext>
            </a:extLst>
          </p:cNvPr>
          <p:cNvSpPr>
            <a:spLocks noGrp="1"/>
          </p:cNvSpPr>
          <p:nvPr>
            <p:ph type="sldNum" sz="quarter" idx="12"/>
          </p:nvPr>
        </p:nvSpPr>
        <p:spPr>
          <a:xfrm>
            <a:off x="1825082" y="6446837"/>
            <a:ext cx="2057400" cy="218070"/>
          </a:xfrm>
        </p:spPr>
        <p:txBody>
          <a:bodyPr vert="horz" lIns="0" tIns="0" rIns="0" bIns="0" rtlCol="0" anchor="b" anchorCtr="0">
            <a:normAutofit/>
          </a:bodyPr>
          <a:lstStyle/>
          <a:p>
            <a:pPr>
              <a:spcAft>
                <a:spcPts val="600"/>
              </a:spcAft>
            </a:pPr>
            <a:fld id="{BAE26A2A-DE5F-EA41-900F-AB5C4F1D9848}" type="slidenum">
              <a:rPr lang="en-US">
                <a:solidFill>
                  <a:srgbClr val="E7E6E6">
                    <a:lumMod val="75000"/>
                  </a:srgbClr>
                </a:solidFill>
              </a:rPr>
              <a:pPr>
                <a:spcAft>
                  <a:spcPts val="600"/>
                </a:spcAft>
              </a:pPr>
              <a:t>51</a:t>
            </a:fld>
            <a:endParaRPr lang="en-US">
              <a:solidFill>
                <a:srgbClr val="E7E6E6">
                  <a:lumMod val="75000"/>
                </a:srgbClr>
              </a:solidFill>
            </a:endParaRPr>
          </a:p>
        </p:txBody>
      </p:sp>
      <p:sp>
        <p:nvSpPr>
          <p:cNvPr id="2" name="Rectangle: Rounded Corners 1">
            <a:extLst>
              <a:ext uri="{FF2B5EF4-FFF2-40B4-BE49-F238E27FC236}">
                <a16:creationId xmlns:a16="http://schemas.microsoft.com/office/drawing/2014/main" id="{FED5BB3E-CB35-770B-8D5A-A1568ED469A5}"/>
              </a:ext>
            </a:extLst>
          </p:cNvPr>
          <p:cNvSpPr/>
          <p:nvPr/>
        </p:nvSpPr>
        <p:spPr>
          <a:xfrm>
            <a:off x="2521527" y="4294909"/>
            <a:ext cx="6941128" cy="135923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sz="2800" dirty="0">
                <a:solidFill>
                  <a:srgbClr val="FFFFFF"/>
                </a:solidFill>
                <a:latin typeface="Calibri" panose="020F0502020204030204"/>
              </a:rPr>
              <a:t>“It is less about technical capacity and more about </a:t>
            </a:r>
            <a:r>
              <a:rPr lang="en-CA" sz="2800" b="1" dirty="0">
                <a:solidFill>
                  <a:srgbClr val="FFFFFF"/>
                </a:solidFill>
                <a:latin typeface="Calibri" panose="020F0502020204030204"/>
              </a:rPr>
              <a:t>clear guidance and training</a:t>
            </a:r>
            <a:r>
              <a:rPr lang="en-CA" sz="2800" dirty="0">
                <a:solidFill>
                  <a:srgbClr val="FFFFFF"/>
                </a:solidFill>
                <a:latin typeface="Calibri" panose="020F0502020204030204"/>
              </a:rPr>
              <a:t>.”</a:t>
            </a:r>
          </a:p>
        </p:txBody>
      </p:sp>
    </p:spTree>
    <p:extLst>
      <p:ext uri="{BB962C8B-B14F-4D97-AF65-F5344CB8AC3E}">
        <p14:creationId xmlns:p14="http://schemas.microsoft.com/office/powerpoint/2010/main" val="40164481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D0AA3-94F0-19A7-C79D-2A9F881ECFFC}"/>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E3D28028-AE5D-7806-C410-0FA52FB0C913}"/>
              </a:ext>
            </a:extLst>
          </p:cNvPr>
          <p:cNvSpPr>
            <a:spLocks noGrp="1"/>
          </p:cNvSpPr>
          <p:nvPr>
            <p:ph type="title"/>
          </p:nvPr>
        </p:nvSpPr>
        <p:spPr>
          <a:xfrm>
            <a:off x="1930802" y="563175"/>
            <a:ext cx="8072665" cy="682099"/>
          </a:xfrm>
        </p:spPr>
        <p:txBody>
          <a:bodyPr vert="horz" lIns="0" tIns="0" rIns="0" bIns="0" rtlCol="0" anchor="t" anchorCtr="0">
            <a:normAutofit/>
          </a:bodyPr>
          <a:lstStyle/>
          <a:p>
            <a:r>
              <a:rPr lang="en-US" sz="3200" b="1" dirty="0">
                <a:latin typeface="Arial" panose="020B0604020202020204" pitchFamily="34" charset="0"/>
              </a:rPr>
              <a:t>Kenya &amp; KNQA Context</a:t>
            </a:r>
          </a:p>
        </p:txBody>
      </p:sp>
      <p:sp>
        <p:nvSpPr>
          <p:cNvPr id="3" name="TextBox 2">
            <a:extLst>
              <a:ext uri="{FF2B5EF4-FFF2-40B4-BE49-F238E27FC236}">
                <a16:creationId xmlns:a16="http://schemas.microsoft.com/office/drawing/2014/main" id="{17A96F17-959F-49DF-AB9F-E0D551CF75D0}"/>
              </a:ext>
            </a:extLst>
          </p:cNvPr>
          <p:cNvSpPr txBox="1"/>
          <p:nvPr/>
        </p:nvSpPr>
        <p:spPr>
          <a:xfrm>
            <a:off x="1825082" y="2233620"/>
            <a:ext cx="8436116" cy="3167231"/>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Protecting national qualification credibility</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Supporting recognition and mobility</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Enabling efficient verification at scale</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Expanding equitable access for non‑traditional learners</a:t>
            </a:r>
            <a:endParaRPr lang="en-US" sz="2400" b="1" dirty="0">
              <a:solidFill>
                <a:srgbClr val="000000"/>
              </a:solidFill>
              <a:latin typeface="Arial"/>
              <a:cs typeface="Arial"/>
            </a:endParaRPr>
          </a:p>
        </p:txBody>
      </p:sp>
      <p:sp>
        <p:nvSpPr>
          <p:cNvPr id="6" name="Text Placeholder 3">
            <a:extLst>
              <a:ext uri="{FF2B5EF4-FFF2-40B4-BE49-F238E27FC236}">
                <a16:creationId xmlns:a16="http://schemas.microsoft.com/office/drawing/2014/main" id="{DCE05147-9E48-90A9-D3A3-95C86F470677}"/>
              </a:ext>
            </a:extLst>
          </p:cNvPr>
          <p:cNvSpPr txBox="1">
            <a:spLocks/>
          </p:cNvSpPr>
          <p:nvPr/>
        </p:nvSpPr>
        <p:spPr>
          <a:xfrm>
            <a:off x="1930801" y="1186303"/>
            <a:ext cx="8072666" cy="541695"/>
          </a:xfrm>
          <a:prstGeom prst="rect">
            <a:avLst/>
          </a:prstGeom>
        </p:spPr>
        <p:txBody>
          <a:bodyPr vert="horz" lIns="91440" tIns="45720" rIns="91440" bIns="45720" rtlCol="0" anchor="b">
            <a:noAutofit/>
          </a:bodyPr>
          <a:lst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Clr>
                <a:srgbClr val="E7E6E6">
                  <a:lumMod val="75000"/>
                </a:srgbClr>
              </a:buClr>
              <a:buNone/>
            </a:pPr>
            <a:r>
              <a:rPr lang="en-US" sz="2000" b="1" dirty="0">
                <a:solidFill>
                  <a:srgbClr val="000000"/>
                </a:solidFill>
                <a:latin typeface="Arial"/>
                <a:cs typeface="Arial"/>
              </a:rPr>
              <a:t>Why digital credentials matter for Kenya</a:t>
            </a:r>
            <a:endParaRPr lang="en-US" sz="1800" b="1" dirty="0">
              <a:solidFill>
                <a:srgbClr val="000000"/>
              </a:solidFill>
            </a:endParaRPr>
          </a:p>
        </p:txBody>
      </p:sp>
      <p:sp>
        <p:nvSpPr>
          <p:cNvPr id="5" name="Slide Number Placeholder 4">
            <a:extLst>
              <a:ext uri="{FF2B5EF4-FFF2-40B4-BE49-F238E27FC236}">
                <a16:creationId xmlns:a16="http://schemas.microsoft.com/office/drawing/2014/main" id="{2126492F-8AA9-AFDA-C678-DAE752563667}"/>
              </a:ext>
            </a:extLst>
          </p:cNvPr>
          <p:cNvSpPr>
            <a:spLocks noGrp="1"/>
          </p:cNvSpPr>
          <p:nvPr>
            <p:ph type="sldNum" sz="quarter" idx="12"/>
          </p:nvPr>
        </p:nvSpPr>
        <p:spPr>
          <a:xfrm>
            <a:off x="1825082" y="6446837"/>
            <a:ext cx="2057400" cy="218070"/>
          </a:xfrm>
        </p:spPr>
        <p:txBody>
          <a:bodyPr vert="horz" lIns="0" tIns="0" rIns="0" bIns="0" rtlCol="0" anchor="b" anchorCtr="0">
            <a:normAutofit/>
          </a:bodyPr>
          <a:lstStyle/>
          <a:p>
            <a:pPr>
              <a:spcAft>
                <a:spcPts val="600"/>
              </a:spcAft>
            </a:pPr>
            <a:fld id="{BAE26A2A-DE5F-EA41-900F-AB5C4F1D9848}" type="slidenum">
              <a:rPr lang="en-US">
                <a:solidFill>
                  <a:srgbClr val="E7E6E6">
                    <a:lumMod val="75000"/>
                  </a:srgbClr>
                </a:solidFill>
              </a:rPr>
              <a:pPr>
                <a:spcAft>
                  <a:spcPts val="600"/>
                </a:spcAft>
              </a:pPr>
              <a:t>52</a:t>
            </a:fld>
            <a:endParaRPr lang="en-US">
              <a:solidFill>
                <a:srgbClr val="E7E6E6">
                  <a:lumMod val="75000"/>
                </a:srgbClr>
              </a:solidFill>
            </a:endParaRPr>
          </a:p>
        </p:txBody>
      </p:sp>
      <p:sp>
        <p:nvSpPr>
          <p:cNvPr id="2" name="Rectangle: Rounded Corners 1">
            <a:extLst>
              <a:ext uri="{FF2B5EF4-FFF2-40B4-BE49-F238E27FC236}">
                <a16:creationId xmlns:a16="http://schemas.microsoft.com/office/drawing/2014/main" id="{F53E2A0D-F286-45D8-0D45-A92F14242059}"/>
              </a:ext>
            </a:extLst>
          </p:cNvPr>
          <p:cNvSpPr/>
          <p:nvPr/>
        </p:nvSpPr>
        <p:spPr>
          <a:xfrm>
            <a:off x="2521527" y="4294909"/>
            <a:ext cx="6941128" cy="135923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FFFF"/>
                </a:solidFill>
                <a:latin typeface="Calibri" panose="020F0502020204030204"/>
              </a:rPr>
              <a:t>“This is where KNQA leadership is essential in setting national expectations.”</a:t>
            </a:r>
            <a:endParaRPr lang="en-CA" sz="2800" dirty="0">
              <a:solidFill>
                <a:srgbClr val="FFFFFF"/>
              </a:solidFill>
              <a:latin typeface="Calibri" panose="020F0502020204030204"/>
            </a:endParaRPr>
          </a:p>
        </p:txBody>
      </p:sp>
    </p:spTree>
    <p:extLst>
      <p:ext uri="{BB962C8B-B14F-4D97-AF65-F5344CB8AC3E}">
        <p14:creationId xmlns:p14="http://schemas.microsoft.com/office/powerpoint/2010/main" val="33297119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B8B742-35A0-336B-EA80-F95AC4A47EE5}"/>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E47C6CC8-FD0D-AB03-9503-240A9736F830}"/>
              </a:ext>
            </a:extLst>
          </p:cNvPr>
          <p:cNvSpPr>
            <a:spLocks noGrp="1"/>
          </p:cNvSpPr>
          <p:nvPr>
            <p:ph type="title"/>
          </p:nvPr>
        </p:nvSpPr>
        <p:spPr>
          <a:xfrm>
            <a:off x="1825083" y="504204"/>
            <a:ext cx="8072665" cy="682099"/>
          </a:xfrm>
        </p:spPr>
        <p:txBody>
          <a:bodyPr vert="horz" lIns="0" tIns="0" rIns="0" bIns="0" rtlCol="0" anchor="t" anchorCtr="0">
            <a:normAutofit/>
          </a:bodyPr>
          <a:lstStyle/>
          <a:p>
            <a:r>
              <a:rPr lang="en-US" sz="3200" b="1" dirty="0">
                <a:latin typeface="Arial" panose="020B0604020202020204" pitchFamily="34" charset="0"/>
              </a:rPr>
              <a:t>Why the GED® as a Reference Model</a:t>
            </a:r>
          </a:p>
        </p:txBody>
      </p:sp>
      <p:sp>
        <p:nvSpPr>
          <p:cNvPr id="6" name="Text Placeholder 3">
            <a:extLst>
              <a:ext uri="{FF2B5EF4-FFF2-40B4-BE49-F238E27FC236}">
                <a16:creationId xmlns:a16="http://schemas.microsoft.com/office/drawing/2014/main" id="{F3B5EABC-CBC4-ED58-C14E-B57676961536}"/>
              </a:ext>
            </a:extLst>
          </p:cNvPr>
          <p:cNvSpPr txBox="1">
            <a:spLocks/>
          </p:cNvSpPr>
          <p:nvPr/>
        </p:nvSpPr>
        <p:spPr>
          <a:xfrm>
            <a:off x="1930801" y="1186303"/>
            <a:ext cx="8072666" cy="541695"/>
          </a:xfrm>
          <a:prstGeom prst="rect">
            <a:avLst/>
          </a:prstGeom>
        </p:spPr>
        <p:txBody>
          <a:bodyPr vert="horz" lIns="91440" tIns="45720" rIns="91440" bIns="45720" rtlCol="0" anchor="b">
            <a:noAutofit/>
          </a:bodyPr>
          <a:lst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Clr>
                <a:srgbClr val="E7E6E6">
                  <a:lumMod val="75000"/>
                </a:srgbClr>
              </a:buClr>
              <a:buNone/>
            </a:pPr>
            <a:r>
              <a:rPr lang="en-US" sz="2000" b="1" dirty="0">
                <a:solidFill>
                  <a:srgbClr val="000000"/>
                </a:solidFill>
                <a:latin typeface="Arial"/>
                <a:cs typeface="Arial"/>
              </a:rPr>
              <a:t>About the GED</a:t>
            </a:r>
            <a:endParaRPr lang="en-US" sz="1800" b="1" dirty="0">
              <a:solidFill>
                <a:srgbClr val="000000"/>
              </a:solidFill>
            </a:endParaRPr>
          </a:p>
        </p:txBody>
      </p:sp>
      <p:sp>
        <p:nvSpPr>
          <p:cNvPr id="5" name="Slide Number Placeholder 4">
            <a:extLst>
              <a:ext uri="{FF2B5EF4-FFF2-40B4-BE49-F238E27FC236}">
                <a16:creationId xmlns:a16="http://schemas.microsoft.com/office/drawing/2014/main" id="{29507040-BC9B-A459-525D-BE038131D82E}"/>
              </a:ext>
            </a:extLst>
          </p:cNvPr>
          <p:cNvSpPr>
            <a:spLocks noGrp="1"/>
          </p:cNvSpPr>
          <p:nvPr>
            <p:ph type="sldNum" sz="quarter" idx="12"/>
          </p:nvPr>
        </p:nvSpPr>
        <p:spPr>
          <a:xfrm>
            <a:off x="1825082" y="6446837"/>
            <a:ext cx="2057400" cy="218070"/>
          </a:xfrm>
        </p:spPr>
        <p:txBody>
          <a:bodyPr vert="horz" lIns="0" tIns="0" rIns="0" bIns="0" rtlCol="0" anchor="b" anchorCtr="0">
            <a:normAutofit/>
          </a:bodyPr>
          <a:lstStyle/>
          <a:p>
            <a:pPr>
              <a:spcAft>
                <a:spcPts val="600"/>
              </a:spcAft>
            </a:pPr>
            <a:fld id="{BAE26A2A-DE5F-EA41-900F-AB5C4F1D9848}" type="slidenum">
              <a:rPr lang="en-US">
                <a:solidFill>
                  <a:srgbClr val="E7E6E6">
                    <a:lumMod val="75000"/>
                  </a:srgbClr>
                </a:solidFill>
              </a:rPr>
              <a:pPr>
                <a:spcAft>
                  <a:spcPts val="600"/>
                </a:spcAft>
              </a:pPr>
              <a:t>53</a:t>
            </a:fld>
            <a:endParaRPr lang="en-US">
              <a:solidFill>
                <a:srgbClr val="E7E6E6">
                  <a:lumMod val="75000"/>
                </a:srgbClr>
              </a:solidFill>
            </a:endParaRPr>
          </a:p>
        </p:txBody>
      </p:sp>
      <p:grpSp>
        <p:nvGrpSpPr>
          <p:cNvPr id="2" name="Group 1">
            <a:extLst>
              <a:ext uri="{FF2B5EF4-FFF2-40B4-BE49-F238E27FC236}">
                <a16:creationId xmlns:a16="http://schemas.microsoft.com/office/drawing/2014/main" id="{F0200F9A-42FA-7919-DE7D-869BF7FB63FA}"/>
              </a:ext>
            </a:extLst>
          </p:cNvPr>
          <p:cNvGrpSpPr/>
          <p:nvPr/>
        </p:nvGrpSpPr>
        <p:grpSpPr>
          <a:xfrm>
            <a:off x="4207854" y="2516176"/>
            <a:ext cx="1577639" cy="2689887"/>
            <a:chOff x="869182" y="2554965"/>
            <a:chExt cx="1577639" cy="2689887"/>
          </a:xfrm>
        </p:grpSpPr>
        <p:sp>
          <p:nvSpPr>
            <p:cNvPr id="4" name="Text Placeholder 4">
              <a:extLst>
                <a:ext uri="{FF2B5EF4-FFF2-40B4-BE49-F238E27FC236}">
                  <a16:creationId xmlns:a16="http://schemas.microsoft.com/office/drawing/2014/main" id="{88635940-9FA3-7364-7861-3364CB883D20}"/>
                </a:ext>
              </a:extLst>
            </p:cNvPr>
            <p:cNvSpPr txBox="1">
              <a:spLocks/>
            </p:cNvSpPr>
            <p:nvPr/>
          </p:nvSpPr>
          <p:spPr>
            <a:xfrm>
              <a:off x="869182" y="4468675"/>
              <a:ext cx="1577639" cy="776177"/>
            </a:xfrm>
            <a:prstGeom prst="rect">
              <a:avLst/>
            </a:prstGeom>
          </p:spPr>
          <p:txBody>
            <a:bodyPr vert="horz" lIns="0" tIns="0" rIns="0" bIns="0" rtlCol="0">
              <a:normAutofit/>
            </a:bodyPr>
            <a:lstStyle>
              <a:lvl1pPr marL="0" indent="0" algn="l" defTabSz="685766" rtl="0" eaLnBrk="1" latinLnBrk="0" hangingPunct="1">
                <a:lnSpc>
                  <a:spcPct val="90000"/>
                </a:lnSpc>
                <a:spcBef>
                  <a:spcPts val="750"/>
                </a:spcBef>
                <a:buClr>
                  <a:schemeClr val="bg2">
                    <a:lumMod val="75000"/>
                  </a:schemeClr>
                </a:buClr>
                <a:buSzPct val="110000"/>
                <a:buFont typeface="Arial" panose="020B0604020202020204" pitchFamily="34" charset="0"/>
                <a:buNone/>
                <a:defRPr sz="1800" i="1" kern="1200">
                  <a:solidFill>
                    <a:schemeClr val="bg1"/>
                  </a:solidFill>
                  <a:latin typeface="Arial" panose="020B0604020202020204" pitchFamily="34" charset="0"/>
                  <a:ea typeface="+mn-ea"/>
                  <a:cs typeface="Arial" panose="020B0604020202020204" pitchFamily="34" charset="0"/>
                </a:defRPr>
              </a:lvl1pPr>
              <a:lvl2pPr marL="342884"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1500" kern="1200">
                  <a:solidFill>
                    <a:schemeClr val="tx1">
                      <a:tint val="75000"/>
                    </a:schemeClr>
                  </a:solidFill>
                  <a:latin typeface="Arial" panose="020B0604020202020204" pitchFamily="34" charset="0"/>
                  <a:ea typeface="+mn-ea"/>
                  <a:cs typeface="Arial" panose="020B0604020202020204" pitchFamily="34" charset="0"/>
                </a:defRPr>
              </a:lvl2pPr>
              <a:lvl3pPr marL="685766"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1350" kern="1200">
                  <a:solidFill>
                    <a:schemeClr val="tx1">
                      <a:tint val="75000"/>
                    </a:schemeClr>
                  </a:solidFill>
                  <a:latin typeface="Arial" panose="020B0604020202020204" pitchFamily="34" charset="0"/>
                  <a:ea typeface="+mn-ea"/>
                  <a:cs typeface="Arial" panose="020B0604020202020204" pitchFamily="34" charset="0"/>
                </a:defRPr>
              </a:lvl3pPr>
              <a:lvl4pPr marL="1028649"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1200" kern="1200">
                  <a:solidFill>
                    <a:schemeClr val="tx1">
                      <a:tint val="75000"/>
                    </a:schemeClr>
                  </a:solidFill>
                  <a:latin typeface="Arial" panose="020B0604020202020204" pitchFamily="34" charset="0"/>
                  <a:ea typeface="+mn-ea"/>
                  <a:cs typeface="Arial" panose="020B0604020202020204" pitchFamily="34" charset="0"/>
                </a:defRPr>
              </a:lvl4pPr>
              <a:lvl5pPr marL="1371532"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1200" kern="1200">
                  <a:solidFill>
                    <a:schemeClr val="tx1">
                      <a:tint val="75000"/>
                    </a:schemeClr>
                  </a:solidFill>
                  <a:latin typeface="Arial" panose="020B0604020202020204" pitchFamily="34" charset="0"/>
                  <a:ea typeface="+mn-ea"/>
                  <a:cs typeface="Arial" panose="020B0604020202020204" pitchFamily="34" charset="0"/>
                </a:defRPr>
              </a:lvl5pPr>
              <a:lvl6pPr marL="1714415" indent="0" algn="l" defTabSz="685766"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6pPr>
              <a:lvl7pPr marL="2057297" indent="0" algn="l" defTabSz="685766"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7pPr>
              <a:lvl8pPr marL="2400180" indent="0" algn="l" defTabSz="685766"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8pPr>
              <a:lvl9pPr marL="2743064" indent="0" algn="l" defTabSz="685766"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9pPr>
            </a:lstStyle>
            <a:p>
              <a:pPr algn="ctr">
                <a:buClr>
                  <a:srgbClr val="E7E6E6">
                    <a:lumMod val="75000"/>
                  </a:srgbClr>
                </a:buClr>
              </a:pPr>
              <a:r>
                <a:rPr lang="en-US" altLang="en-US" b="1" i="0" dirty="0">
                  <a:solidFill>
                    <a:srgbClr val="000000"/>
                  </a:solidFill>
                </a:rPr>
                <a:t>Delivered across 120+ countries</a:t>
              </a:r>
            </a:p>
          </p:txBody>
        </p:sp>
        <p:pic>
          <p:nvPicPr>
            <p:cNvPr id="7" name="Picture 6" descr="A globe and graduation cap&#10;&#10;Description automatically generated">
              <a:extLst>
                <a:ext uri="{FF2B5EF4-FFF2-40B4-BE49-F238E27FC236}">
                  <a16:creationId xmlns:a16="http://schemas.microsoft.com/office/drawing/2014/main" id="{870A9A2A-CC10-B9FD-AF0F-86F4707E59D3}"/>
                </a:ext>
              </a:extLst>
            </p:cNvPr>
            <p:cNvPicPr>
              <a:picLocks noChangeAspect="1"/>
            </p:cNvPicPr>
            <p:nvPr/>
          </p:nvPicPr>
          <p:blipFill>
            <a:blip r:embed="rId3"/>
            <a:stretch>
              <a:fillRect/>
            </a:stretch>
          </p:blipFill>
          <p:spPr>
            <a:xfrm>
              <a:off x="869182" y="2554965"/>
              <a:ext cx="1567133" cy="156713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grpSp>
      <p:grpSp>
        <p:nvGrpSpPr>
          <p:cNvPr id="9" name="Group 8">
            <a:extLst>
              <a:ext uri="{FF2B5EF4-FFF2-40B4-BE49-F238E27FC236}">
                <a16:creationId xmlns:a16="http://schemas.microsoft.com/office/drawing/2014/main" id="{9DFAF3DC-4EC6-28D1-E7A6-6355CCFD88C1}"/>
              </a:ext>
            </a:extLst>
          </p:cNvPr>
          <p:cNvGrpSpPr/>
          <p:nvPr/>
        </p:nvGrpSpPr>
        <p:grpSpPr>
          <a:xfrm>
            <a:off x="2117684" y="2516176"/>
            <a:ext cx="1683359" cy="2704755"/>
            <a:chOff x="2876898" y="2544139"/>
            <a:chExt cx="1683359" cy="2704755"/>
          </a:xfrm>
        </p:grpSpPr>
        <p:pic>
          <p:nvPicPr>
            <p:cNvPr id="10" name="Picture 9" descr="A blue and black rectangular object with circles on it&#10;&#10;Description automatically generated">
              <a:extLst>
                <a:ext uri="{FF2B5EF4-FFF2-40B4-BE49-F238E27FC236}">
                  <a16:creationId xmlns:a16="http://schemas.microsoft.com/office/drawing/2014/main" id="{4B62CB9F-8B92-A45C-59F6-2DBA292B04B0}"/>
                </a:ext>
              </a:extLst>
            </p:cNvPr>
            <p:cNvPicPr>
              <a:picLocks noChangeAspect="1"/>
            </p:cNvPicPr>
            <p:nvPr/>
          </p:nvPicPr>
          <p:blipFill>
            <a:blip r:embed="rId4"/>
            <a:stretch>
              <a:fillRect/>
            </a:stretch>
          </p:blipFill>
          <p:spPr>
            <a:xfrm>
              <a:off x="2876898" y="2544139"/>
              <a:ext cx="1574006" cy="157400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1" name="Text Placeholder 4">
              <a:extLst>
                <a:ext uri="{FF2B5EF4-FFF2-40B4-BE49-F238E27FC236}">
                  <a16:creationId xmlns:a16="http://schemas.microsoft.com/office/drawing/2014/main" id="{71F57483-BE87-1F5E-2A23-EF1DDA9F395E}"/>
                </a:ext>
              </a:extLst>
            </p:cNvPr>
            <p:cNvSpPr txBox="1">
              <a:spLocks/>
            </p:cNvSpPr>
            <p:nvPr/>
          </p:nvSpPr>
          <p:spPr>
            <a:xfrm>
              <a:off x="2878499" y="4472717"/>
              <a:ext cx="1681758" cy="776177"/>
            </a:xfrm>
            <a:prstGeom prst="rect">
              <a:avLst/>
            </a:prstGeom>
          </p:spPr>
          <p:txBody>
            <a:bodyPr vert="horz" lIns="68580" tIns="34290" rIns="68580" bIns="34290" rtlCol="0">
              <a:normAutofit lnSpcReduction="10000"/>
            </a:bodyPr>
            <a:lst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defTabSz="514325">
                <a:spcBef>
                  <a:spcPts val="563"/>
                </a:spcBef>
                <a:buClr>
                  <a:srgbClr val="E7E6E6">
                    <a:lumMod val="75000"/>
                  </a:srgbClr>
                </a:buClr>
                <a:buNone/>
              </a:pPr>
              <a:r>
                <a:rPr lang="en-US" altLang="en-US" sz="1800" b="1" dirty="0">
                  <a:solidFill>
                    <a:srgbClr val="000000"/>
                  </a:solidFill>
                </a:rPr>
                <a:t>Grade 12 equivalency credential</a:t>
              </a:r>
            </a:p>
          </p:txBody>
        </p:sp>
      </p:grpSp>
      <p:grpSp>
        <p:nvGrpSpPr>
          <p:cNvPr id="12" name="Group 11">
            <a:extLst>
              <a:ext uri="{FF2B5EF4-FFF2-40B4-BE49-F238E27FC236}">
                <a16:creationId xmlns:a16="http://schemas.microsoft.com/office/drawing/2014/main" id="{6303A7C9-48DD-33BB-1603-C3AA5A646767}"/>
              </a:ext>
            </a:extLst>
          </p:cNvPr>
          <p:cNvGrpSpPr/>
          <p:nvPr/>
        </p:nvGrpSpPr>
        <p:grpSpPr>
          <a:xfrm>
            <a:off x="6226240" y="2518471"/>
            <a:ext cx="1681758" cy="2869940"/>
            <a:chOff x="4854640" y="2518471"/>
            <a:chExt cx="1681758" cy="2869940"/>
          </a:xfrm>
        </p:grpSpPr>
        <p:pic>
          <p:nvPicPr>
            <p:cNvPr id="13" name="Picture 12" descr="A blue circle with a clock and a flag on top of a building&#10;&#10;Description automatically generated">
              <a:extLst>
                <a:ext uri="{FF2B5EF4-FFF2-40B4-BE49-F238E27FC236}">
                  <a16:creationId xmlns:a16="http://schemas.microsoft.com/office/drawing/2014/main" id="{9825C5B8-107B-46AC-62E2-38F29C9C33CA}"/>
                </a:ext>
              </a:extLst>
            </p:cNvPr>
            <p:cNvPicPr>
              <a:picLocks noChangeAspect="1"/>
            </p:cNvPicPr>
            <p:nvPr/>
          </p:nvPicPr>
          <p:blipFill>
            <a:blip r:embed="rId5"/>
            <a:stretch>
              <a:fillRect/>
            </a:stretch>
          </p:blipFill>
          <p:spPr>
            <a:xfrm>
              <a:off x="4891487" y="2518471"/>
              <a:ext cx="1644911" cy="164491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4" name="Text Placeholder 4">
              <a:extLst>
                <a:ext uri="{FF2B5EF4-FFF2-40B4-BE49-F238E27FC236}">
                  <a16:creationId xmlns:a16="http://schemas.microsoft.com/office/drawing/2014/main" id="{7E7AB3EB-24B4-0601-EC7C-2AE35C80D3CE}"/>
                </a:ext>
              </a:extLst>
            </p:cNvPr>
            <p:cNvSpPr txBox="1">
              <a:spLocks/>
            </p:cNvSpPr>
            <p:nvPr/>
          </p:nvSpPr>
          <p:spPr>
            <a:xfrm>
              <a:off x="4854640" y="4551681"/>
              <a:ext cx="1681758" cy="836730"/>
            </a:xfrm>
            <a:prstGeom prst="rect">
              <a:avLst/>
            </a:prstGeom>
          </p:spPr>
          <p:txBody>
            <a:bodyPr vert="horz" lIns="68580" tIns="34290" rIns="68580" bIns="34290" rtlCol="0">
              <a:normAutofit fontScale="70000" lnSpcReduction="20000"/>
            </a:bodyPr>
            <a:lst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defTabSz="514325">
                <a:spcBef>
                  <a:spcPts val="563"/>
                </a:spcBef>
                <a:buClr>
                  <a:srgbClr val="E7E6E6">
                    <a:lumMod val="75000"/>
                  </a:srgbClr>
                </a:buClr>
                <a:buNone/>
              </a:pPr>
              <a:r>
                <a:rPr lang="en-US" altLang="en-US" sz="2300" b="1" dirty="0">
                  <a:solidFill>
                    <a:srgbClr val="000000"/>
                  </a:solidFill>
                </a:rPr>
                <a:t>Used for higher education and workforce access</a:t>
              </a:r>
              <a:endParaRPr lang="en-US" sz="2100" dirty="0">
                <a:solidFill>
                  <a:srgbClr val="000000"/>
                </a:solidFill>
                <a:ea typeface="ＭＳ Ｐゴシック" charset="0"/>
              </a:endParaRPr>
            </a:p>
          </p:txBody>
        </p:sp>
      </p:grpSp>
      <p:grpSp>
        <p:nvGrpSpPr>
          <p:cNvPr id="15" name="Group 14">
            <a:extLst>
              <a:ext uri="{FF2B5EF4-FFF2-40B4-BE49-F238E27FC236}">
                <a16:creationId xmlns:a16="http://schemas.microsoft.com/office/drawing/2014/main" id="{9D09AFDF-9B6D-64C9-6027-68AF119CF376}"/>
              </a:ext>
            </a:extLst>
          </p:cNvPr>
          <p:cNvGrpSpPr/>
          <p:nvPr/>
        </p:nvGrpSpPr>
        <p:grpSpPr>
          <a:xfrm>
            <a:off x="8348746" y="2518308"/>
            <a:ext cx="1681758" cy="2809551"/>
            <a:chOff x="6824746" y="2518307"/>
            <a:chExt cx="1681758" cy="2809551"/>
          </a:xfrm>
        </p:grpSpPr>
        <p:pic>
          <p:nvPicPr>
            <p:cNvPr id="16" name="Picture 15" descr="A blue and black chat bubbles&#10;&#10;Description automatically generated">
              <a:extLst>
                <a:ext uri="{FF2B5EF4-FFF2-40B4-BE49-F238E27FC236}">
                  <a16:creationId xmlns:a16="http://schemas.microsoft.com/office/drawing/2014/main" id="{0A4673C2-5E01-86E9-882D-048E092BF54D}"/>
                </a:ext>
              </a:extLst>
            </p:cNvPr>
            <p:cNvPicPr>
              <a:picLocks noChangeAspect="1"/>
            </p:cNvPicPr>
            <p:nvPr/>
          </p:nvPicPr>
          <p:blipFill>
            <a:blip r:embed="rId6"/>
            <a:stretch>
              <a:fillRect/>
            </a:stretch>
          </p:blipFill>
          <p:spPr>
            <a:xfrm>
              <a:off x="6824746" y="2518307"/>
              <a:ext cx="1681758" cy="168175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7" name="Text Placeholder 4">
              <a:extLst>
                <a:ext uri="{FF2B5EF4-FFF2-40B4-BE49-F238E27FC236}">
                  <a16:creationId xmlns:a16="http://schemas.microsoft.com/office/drawing/2014/main" id="{376EDC24-EFC9-E8FF-A171-E018355F551D}"/>
                </a:ext>
              </a:extLst>
            </p:cNvPr>
            <p:cNvSpPr txBox="1">
              <a:spLocks/>
            </p:cNvSpPr>
            <p:nvPr/>
          </p:nvSpPr>
          <p:spPr>
            <a:xfrm>
              <a:off x="6824746" y="4551681"/>
              <a:ext cx="1681758" cy="776177"/>
            </a:xfrm>
            <a:prstGeom prst="rect">
              <a:avLst/>
            </a:prstGeom>
          </p:spPr>
          <p:txBody>
            <a:bodyPr vert="horz" lIns="68580" tIns="34290" rIns="68580" bIns="34290" rtlCol="0">
              <a:normAutofit fontScale="85000" lnSpcReduction="20000"/>
            </a:bodyPr>
            <a:lst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defTabSz="514325">
                <a:spcBef>
                  <a:spcPts val="563"/>
                </a:spcBef>
                <a:buClr>
                  <a:srgbClr val="E7E6E6">
                    <a:lumMod val="75000"/>
                  </a:srgbClr>
                </a:buClr>
                <a:buNone/>
              </a:pPr>
              <a:r>
                <a:rPr lang="en-US" altLang="en-US" sz="1800" b="1" dirty="0">
                  <a:solidFill>
                    <a:srgbClr val="000000"/>
                  </a:solidFill>
                </a:rPr>
                <a:t>Designed for adult and non‑traditional learners</a:t>
              </a:r>
              <a:endParaRPr lang="en-US" sz="2100" dirty="0">
                <a:solidFill>
                  <a:srgbClr val="000000"/>
                </a:solidFill>
                <a:ea typeface="ＭＳ Ｐゴシック" charset="0"/>
              </a:endParaRPr>
            </a:p>
          </p:txBody>
        </p:sp>
      </p:grpSp>
    </p:spTree>
    <p:extLst>
      <p:ext uri="{BB962C8B-B14F-4D97-AF65-F5344CB8AC3E}">
        <p14:creationId xmlns:p14="http://schemas.microsoft.com/office/powerpoint/2010/main" val="4236002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E4AA8-B816-4C10-469F-094E1553D628}"/>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C51386E4-B3B6-D738-B0BD-DAFBAEE4BB11}"/>
              </a:ext>
            </a:extLst>
          </p:cNvPr>
          <p:cNvSpPr>
            <a:spLocks noGrp="1"/>
          </p:cNvSpPr>
          <p:nvPr>
            <p:ph type="title"/>
          </p:nvPr>
        </p:nvSpPr>
        <p:spPr>
          <a:xfrm>
            <a:off x="1825082" y="603102"/>
            <a:ext cx="8436116" cy="682099"/>
          </a:xfrm>
        </p:spPr>
        <p:txBody>
          <a:bodyPr vert="horz" lIns="0" tIns="0" rIns="0" bIns="0" rtlCol="0" anchor="t" anchorCtr="0">
            <a:normAutofit/>
          </a:bodyPr>
          <a:lstStyle/>
          <a:p>
            <a:r>
              <a:rPr lang="en-US" sz="3200" b="1" dirty="0">
                <a:latin typeface="Arial" panose="020B0604020202020204" pitchFamily="34" charset="0"/>
              </a:rPr>
              <a:t>Research Purpose &amp; Framing</a:t>
            </a:r>
          </a:p>
        </p:txBody>
      </p:sp>
      <p:sp>
        <p:nvSpPr>
          <p:cNvPr id="3" name="TextBox 2">
            <a:extLst>
              <a:ext uri="{FF2B5EF4-FFF2-40B4-BE49-F238E27FC236}">
                <a16:creationId xmlns:a16="http://schemas.microsoft.com/office/drawing/2014/main" id="{ABA674CE-5847-A29C-BCBE-82CD311967E0}"/>
              </a:ext>
            </a:extLst>
          </p:cNvPr>
          <p:cNvSpPr txBox="1"/>
          <p:nvPr/>
        </p:nvSpPr>
        <p:spPr>
          <a:xfrm>
            <a:off x="1825082" y="2233620"/>
            <a:ext cx="8436116" cy="3167231"/>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How digital credentialing strengthens quality assurance</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How portability supports mobility and equity</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How AI can improve readiness responsibly</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What regulators should consider when modernizing systems</a:t>
            </a:r>
            <a:endParaRPr lang="en-US" sz="2400" b="1" dirty="0">
              <a:solidFill>
                <a:srgbClr val="000000"/>
              </a:solidFill>
              <a:latin typeface="Arial"/>
              <a:cs typeface="Arial"/>
            </a:endParaRPr>
          </a:p>
        </p:txBody>
      </p:sp>
      <p:sp>
        <p:nvSpPr>
          <p:cNvPr id="6" name="Text Placeholder 3">
            <a:extLst>
              <a:ext uri="{FF2B5EF4-FFF2-40B4-BE49-F238E27FC236}">
                <a16:creationId xmlns:a16="http://schemas.microsoft.com/office/drawing/2014/main" id="{FC8CF770-CC99-5C74-3DC1-D0B703B16449}"/>
              </a:ext>
            </a:extLst>
          </p:cNvPr>
          <p:cNvSpPr txBox="1">
            <a:spLocks/>
          </p:cNvSpPr>
          <p:nvPr/>
        </p:nvSpPr>
        <p:spPr>
          <a:xfrm>
            <a:off x="1825083" y="1166791"/>
            <a:ext cx="8436117" cy="541695"/>
          </a:xfrm>
          <a:prstGeom prst="rect">
            <a:avLst/>
          </a:prstGeom>
        </p:spPr>
        <p:txBody>
          <a:bodyPr vert="horz" lIns="91440" tIns="45720" rIns="91440" bIns="45720" rtlCol="0" anchor="b">
            <a:noAutofit/>
          </a:bodyPr>
          <a:lst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Clr>
                <a:srgbClr val="E7E6E6">
                  <a:lumMod val="75000"/>
                </a:srgbClr>
              </a:buClr>
              <a:buNone/>
            </a:pPr>
            <a:r>
              <a:rPr lang="en-US" sz="2000" b="1" dirty="0">
                <a:solidFill>
                  <a:srgbClr val="000000"/>
                </a:solidFill>
                <a:latin typeface="Arial"/>
                <a:cs typeface="Arial"/>
              </a:rPr>
              <a:t>What this presentation examines</a:t>
            </a:r>
            <a:endParaRPr lang="en-US" sz="1800" b="1" dirty="0">
              <a:solidFill>
                <a:srgbClr val="000000"/>
              </a:solidFill>
            </a:endParaRPr>
          </a:p>
        </p:txBody>
      </p:sp>
      <p:sp>
        <p:nvSpPr>
          <p:cNvPr id="5" name="Slide Number Placeholder 4">
            <a:extLst>
              <a:ext uri="{FF2B5EF4-FFF2-40B4-BE49-F238E27FC236}">
                <a16:creationId xmlns:a16="http://schemas.microsoft.com/office/drawing/2014/main" id="{7CE4832D-F97F-CDAA-50FE-EFEBE8E653F9}"/>
              </a:ext>
            </a:extLst>
          </p:cNvPr>
          <p:cNvSpPr>
            <a:spLocks noGrp="1"/>
          </p:cNvSpPr>
          <p:nvPr>
            <p:ph type="sldNum" sz="quarter" idx="12"/>
          </p:nvPr>
        </p:nvSpPr>
        <p:spPr>
          <a:xfrm>
            <a:off x="1825082" y="6446837"/>
            <a:ext cx="2057400" cy="218070"/>
          </a:xfrm>
        </p:spPr>
        <p:txBody>
          <a:bodyPr vert="horz" lIns="0" tIns="0" rIns="0" bIns="0" rtlCol="0" anchor="b" anchorCtr="0">
            <a:normAutofit/>
          </a:bodyPr>
          <a:lstStyle/>
          <a:p>
            <a:pPr>
              <a:spcAft>
                <a:spcPts val="600"/>
              </a:spcAft>
            </a:pPr>
            <a:fld id="{BAE26A2A-DE5F-EA41-900F-AB5C4F1D9848}" type="slidenum">
              <a:rPr lang="en-US">
                <a:solidFill>
                  <a:srgbClr val="E7E6E6">
                    <a:lumMod val="75000"/>
                  </a:srgbClr>
                </a:solidFill>
              </a:rPr>
              <a:pPr>
                <a:spcAft>
                  <a:spcPts val="600"/>
                </a:spcAft>
              </a:pPr>
              <a:t>54</a:t>
            </a:fld>
            <a:endParaRPr lang="en-US">
              <a:solidFill>
                <a:srgbClr val="E7E6E6">
                  <a:lumMod val="75000"/>
                </a:srgbClr>
              </a:solidFill>
            </a:endParaRPr>
          </a:p>
        </p:txBody>
      </p:sp>
    </p:spTree>
    <p:extLst>
      <p:ext uri="{BB962C8B-B14F-4D97-AF65-F5344CB8AC3E}">
        <p14:creationId xmlns:p14="http://schemas.microsoft.com/office/powerpoint/2010/main" val="92802667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7F5EAA-6632-7C63-A451-7C6BC48EC3EA}"/>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663837BA-7E6F-9D77-7674-506108B6BF1A}"/>
              </a:ext>
            </a:extLst>
          </p:cNvPr>
          <p:cNvSpPr>
            <a:spLocks noGrp="1"/>
          </p:cNvSpPr>
          <p:nvPr>
            <p:ph type="title"/>
          </p:nvPr>
        </p:nvSpPr>
        <p:spPr>
          <a:xfrm>
            <a:off x="1653226" y="505534"/>
            <a:ext cx="8885548" cy="682099"/>
          </a:xfrm>
        </p:spPr>
        <p:txBody>
          <a:bodyPr vert="horz" lIns="0" tIns="0" rIns="0" bIns="0" rtlCol="0" anchor="t" anchorCtr="0">
            <a:normAutofit/>
          </a:bodyPr>
          <a:lstStyle/>
          <a:p>
            <a:r>
              <a:rPr lang="en-US" sz="3200" b="1" dirty="0">
                <a:latin typeface="Arial" panose="020B0604020202020204" pitchFamily="34" charset="0"/>
              </a:rPr>
              <a:t>Evidence Base &amp; Methodology</a:t>
            </a:r>
          </a:p>
        </p:txBody>
      </p:sp>
      <p:sp>
        <p:nvSpPr>
          <p:cNvPr id="3" name="TextBox 2">
            <a:extLst>
              <a:ext uri="{FF2B5EF4-FFF2-40B4-BE49-F238E27FC236}">
                <a16:creationId xmlns:a16="http://schemas.microsoft.com/office/drawing/2014/main" id="{E54D2CEF-919E-0616-2A32-12A03F70E34D}"/>
              </a:ext>
            </a:extLst>
          </p:cNvPr>
          <p:cNvSpPr txBox="1"/>
          <p:nvPr/>
        </p:nvSpPr>
        <p:spPr>
          <a:xfrm>
            <a:off x="1825082" y="2233620"/>
            <a:ext cx="8436116" cy="3167231"/>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GED </a:t>
            </a:r>
            <a:r>
              <a:rPr lang="en-US" sz="2000" dirty="0" err="1">
                <a:solidFill>
                  <a:srgbClr val="000000"/>
                </a:solidFill>
                <a:latin typeface="Arial"/>
                <a:cs typeface="Arial"/>
              </a:rPr>
              <a:t>programme</a:t>
            </a:r>
            <a:r>
              <a:rPr lang="en-US" sz="2000" dirty="0">
                <a:solidFill>
                  <a:srgbClr val="000000"/>
                </a:solidFill>
                <a:latin typeface="Arial"/>
                <a:cs typeface="Arial"/>
              </a:rPr>
              <a:t> and operational data</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International implementation experience</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Stakeholder use cases (institutions, employers, learners)</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Evaluation lens: trust, integrity, efficiency, equity</a:t>
            </a:r>
            <a:endParaRPr lang="en-US" sz="2400" b="1" dirty="0">
              <a:solidFill>
                <a:srgbClr val="000000"/>
              </a:solidFill>
              <a:latin typeface="Arial"/>
              <a:cs typeface="Arial"/>
            </a:endParaRPr>
          </a:p>
        </p:txBody>
      </p:sp>
      <p:sp>
        <p:nvSpPr>
          <p:cNvPr id="6" name="Text Placeholder 3">
            <a:extLst>
              <a:ext uri="{FF2B5EF4-FFF2-40B4-BE49-F238E27FC236}">
                <a16:creationId xmlns:a16="http://schemas.microsoft.com/office/drawing/2014/main" id="{07E816FC-B3AE-3B61-F2C2-B78843020C3B}"/>
              </a:ext>
            </a:extLst>
          </p:cNvPr>
          <p:cNvSpPr txBox="1">
            <a:spLocks/>
          </p:cNvSpPr>
          <p:nvPr/>
        </p:nvSpPr>
        <p:spPr>
          <a:xfrm>
            <a:off x="1825083" y="1166791"/>
            <a:ext cx="8436117" cy="541695"/>
          </a:xfrm>
          <a:prstGeom prst="rect">
            <a:avLst/>
          </a:prstGeom>
        </p:spPr>
        <p:txBody>
          <a:bodyPr vert="horz" lIns="91440" tIns="45720" rIns="91440" bIns="45720" rtlCol="0" anchor="b">
            <a:noAutofit/>
          </a:bodyPr>
          <a:lst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Clr>
                <a:srgbClr val="E7E6E6">
                  <a:lumMod val="75000"/>
                </a:srgbClr>
              </a:buClr>
              <a:buNone/>
            </a:pPr>
            <a:r>
              <a:rPr lang="en-US" sz="2000" b="1" dirty="0">
                <a:solidFill>
                  <a:srgbClr val="000000"/>
                </a:solidFill>
                <a:latin typeface="Arial"/>
                <a:cs typeface="Arial"/>
              </a:rPr>
              <a:t>Practice‑informed, QA‑aligned evidence</a:t>
            </a:r>
            <a:endParaRPr lang="en-US" sz="1800" b="1" dirty="0">
              <a:solidFill>
                <a:srgbClr val="000000"/>
              </a:solidFill>
            </a:endParaRPr>
          </a:p>
        </p:txBody>
      </p:sp>
      <p:sp>
        <p:nvSpPr>
          <p:cNvPr id="5" name="Slide Number Placeholder 4">
            <a:extLst>
              <a:ext uri="{FF2B5EF4-FFF2-40B4-BE49-F238E27FC236}">
                <a16:creationId xmlns:a16="http://schemas.microsoft.com/office/drawing/2014/main" id="{5D6C07B7-13FB-E709-ED89-759B73BA8DEC}"/>
              </a:ext>
            </a:extLst>
          </p:cNvPr>
          <p:cNvSpPr>
            <a:spLocks noGrp="1"/>
          </p:cNvSpPr>
          <p:nvPr>
            <p:ph type="sldNum" sz="quarter" idx="12"/>
          </p:nvPr>
        </p:nvSpPr>
        <p:spPr>
          <a:xfrm>
            <a:off x="1825082" y="6446837"/>
            <a:ext cx="2057400" cy="218070"/>
          </a:xfrm>
        </p:spPr>
        <p:txBody>
          <a:bodyPr vert="horz" lIns="0" tIns="0" rIns="0" bIns="0" rtlCol="0" anchor="b" anchorCtr="0">
            <a:normAutofit/>
          </a:bodyPr>
          <a:lstStyle/>
          <a:p>
            <a:pPr>
              <a:spcAft>
                <a:spcPts val="600"/>
              </a:spcAft>
            </a:pPr>
            <a:fld id="{BAE26A2A-DE5F-EA41-900F-AB5C4F1D9848}" type="slidenum">
              <a:rPr lang="en-US">
                <a:solidFill>
                  <a:srgbClr val="E7E6E6">
                    <a:lumMod val="75000"/>
                  </a:srgbClr>
                </a:solidFill>
              </a:rPr>
              <a:pPr>
                <a:spcAft>
                  <a:spcPts val="600"/>
                </a:spcAft>
              </a:pPr>
              <a:t>55</a:t>
            </a:fld>
            <a:endParaRPr lang="en-US">
              <a:solidFill>
                <a:srgbClr val="E7E6E6">
                  <a:lumMod val="75000"/>
                </a:srgbClr>
              </a:solidFill>
            </a:endParaRPr>
          </a:p>
        </p:txBody>
      </p:sp>
    </p:spTree>
    <p:extLst>
      <p:ext uri="{BB962C8B-B14F-4D97-AF65-F5344CB8AC3E}">
        <p14:creationId xmlns:p14="http://schemas.microsoft.com/office/powerpoint/2010/main" val="90830188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572B4-ECB1-1861-9FD5-D6331F6C62D1}"/>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6F1DA1F6-1BA4-ED40-A68C-A7DD6DD90E9B}"/>
              </a:ext>
            </a:extLst>
          </p:cNvPr>
          <p:cNvSpPr>
            <a:spLocks noGrp="1"/>
          </p:cNvSpPr>
          <p:nvPr>
            <p:ph type="title"/>
          </p:nvPr>
        </p:nvSpPr>
        <p:spPr>
          <a:xfrm>
            <a:off x="1792014" y="563175"/>
            <a:ext cx="8607972" cy="682099"/>
          </a:xfrm>
        </p:spPr>
        <p:txBody>
          <a:bodyPr vert="horz" lIns="0" tIns="0" rIns="0" bIns="0" rtlCol="0" anchor="t" anchorCtr="0">
            <a:normAutofit/>
          </a:bodyPr>
          <a:lstStyle/>
          <a:p>
            <a:r>
              <a:rPr lang="en-US" sz="3200" b="1" dirty="0">
                <a:latin typeface="Arial" panose="020B0604020202020204" pitchFamily="34" charset="0"/>
              </a:rPr>
              <a:t>Blue Ribbon Technology: Trust by Design</a:t>
            </a:r>
          </a:p>
        </p:txBody>
      </p:sp>
      <p:sp>
        <p:nvSpPr>
          <p:cNvPr id="3" name="TextBox 2">
            <a:extLst>
              <a:ext uri="{FF2B5EF4-FFF2-40B4-BE49-F238E27FC236}">
                <a16:creationId xmlns:a16="http://schemas.microsoft.com/office/drawing/2014/main" id="{C6978E88-B815-896C-938C-10723A3F0FAB}"/>
              </a:ext>
            </a:extLst>
          </p:cNvPr>
          <p:cNvSpPr txBox="1"/>
          <p:nvPr/>
        </p:nvSpPr>
        <p:spPr>
          <a:xfrm>
            <a:off x="1825082" y="2233620"/>
            <a:ext cx="8436116" cy="3167231"/>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Authenticity is verifiable, not assumed</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Tamper‑evidence is built in</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Clear validation and rejection rules</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Scalable without compromising integrity</a:t>
            </a:r>
            <a:endParaRPr lang="en-US" sz="2400" b="1" dirty="0">
              <a:solidFill>
                <a:srgbClr val="000000"/>
              </a:solidFill>
              <a:latin typeface="Arial"/>
              <a:cs typeface="Arial"/>
            </a:endParaRPr>
          </a:p>
        </p:txBody>
      </p:sp>
      <p:sp>
        <p:nvSpPr>
          <p:cNvPr id="6" name="Text Placeholder 3">
            <a:extLst>
              <a:ext uri="{FF2B5EF4-FFF2-40B4-BE49-F238E27FC236}">
                <a16:creationId xmlns:a16="http://schemas.microsoft.com/office/drawing/2014/main" id="{0239B8B9-6C2F-739D-AD0F-7AC379B767BB}"/>
              </a:ext>
            </a:extLst>
          </p:cNvPr>
          <p:cNvSpPr txBox="1">
            <a:spLocks/>
          </p:cNvSpPr>
          <p:nvPr/>
        </p:nvSpPr>
        <p:spPr>
          <a:xfrm>
            <a:off x="1825083" y="1166791"/>
            <a:ext cx="8436117" cy="541695"/>
          </a:xfrm>
          <a:prstGeom prst="rect">
            <a:avLst/>
          </a:prstGeom>
        </p:spPr>
        <p:txBody>
          <a:bodyPr vert="horz" lIns="91440" tIns="45720" rIns="91440" bIns="45720" rtlCol="0" anchor="b">
            <a:noAutofit/>
          </a:bodyPr>
          <a:lst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Clr>
                <a:srgbClr val="E7E6E6">
                  <a:lumMod val="75000"/>
                </a:srgbClr>
              </a:buClr>
              <a:buNone/>
            </a:pPr>
            <a:r>
              <a:rPr lang="en-US" sz="2000" b="1" dirty="0">
                <a:solidFill>
                  <a:srgbClr val="000000"/>
                </a:solidFill>
                <a:latin typeface="Arial"/>
                <a:cs typeface="Arial"/>
              </a:rPr>
              <a:t>What “Blue Ribbon” really means</a:t>
            </a:r>
            <a:endParaRPr lang="en-US" sz="1800" b="1" dirty="0">
              <a:solidFill>
                <a:srgbClr val="000000"/>
              </a:solidFill>
            </a:endParaRPr>
          </a:p>
        </p:txBody>
      </p:sp>
      <p:sp>
        <p:nvSpPr>
          <p:cNvPr id="5" name="Slide Number Placeholder 4">
            <a:extLst>
              <a:ext uri="{FF2B5EF4-FFF2-40B4-BE49-F238E27FC236}">
                <a16:creationId xmlns:a16="http://schemas.microsoft.com/office/drawing/2014/main" id="{52BE70F2-E916-6D2C-6C0F-A323736EEC86}"/>
              </a:ext>
            </a:extLst>
          </p:cNvPr>
          <p:cNvSpPr>
            <a:spLocks noGrp="1"/>
          </p:cNvSpPr>
          <p:nvPr>
            <p:ph type="sldNum" sz="quarter" idx="12"/>
          </p:nvPr>
        </p:nvSpPr>
        <p:spPr>
          <a:xfrm>
            <a:off x="1825082" y="6446837"/>
            <a:ext cx="2057400" cy="218070"/>
          </a:xfrm>
        </p:spPr>
        <p:txBody>
          <a:bodyPr vert="horz" lIns="0" tIns="0" rIns="0" bIns="0" rtlCol="0" anchor="b" anchorCtr="0">
            <a:normAutofit/>
          </a:bodyPr>
          <a:lstStyle/>
          <a:p>
            <a:pPr>
              <a:spcAft>
                <a:spcPts val="600"/>
              </a:spcAft>
            </a:pPr>
            <a:fld id="{BAE26A2A-DE5F-EA41-900F-AB5C4F1D9848}" type="slidenum">
              <a:rPr lang="en-US">
                <a:solidFill>
                  <a:srgbClr val="E7E6E6">
                    <a:lumMod val="75000"/>
                  </a:srgbClr>
                </a:solidFill>
              </a:rPr>
              <a:pPr>
                <a:spcAft>
                  <a:spcPts val="600"/>
                </a:spcAft>
              </a:pPr>
              <a:t>56</a:t>
            </a:fld>
            <a:endParaRPr lang="en-US">
              <a:solidFill>
                <a:srgbClr val="E7E6E6">
                  <a:lumMod val="75000"/>
                </a:srgbClr>
              </a:solidFill>
            </a:endParaRPr>
          </a:p>
        </p:txBody>
      </p:sp>
      <p:sp>
        <p:nvSpPr>
          <p:cNvPr id="4" name="Rectangle: Rounded Corners 3">
            <a:extLst>
              <a:ext uri="{FF2B5EF4-FFF2-40B4-BE49-F238E27FC236}">
                <a16:creationId xmlns:a16="http://schemas.microsoft.com/office/drawing/2014/main" id="{38B46FB4-C48A-C39A-C4C9-9D3A5A51D5B2}"/>
              </a:ext>
            </a:extLst>
          </p:cNvPr>
          <p:cNvSpPr/>
          <p:nvPr/>
        </p:nvSpPr>
        <p:spPr>
          <a:xfrm>
            <a:off x="2521527" y="4294909"/>
            <a:ext cx="6941128" cy="135923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FFFF"/>
                </a:solidFill>
                <a:latin typeface="Calibri" panose="020F0502020204030204"/>
              </a:rPr>
              <a:t>“Visible assurance, backed by cryptographic validation”</a:t>
            </a:r>
            <a:endParaRPr lang="en-CA" sz="2800" dirty="0">
              <a:solidFill>
                <a:srgbClr val="FFFFFF"/>
              </a:solidFill>
              <a:latin typeface="Calibri" panose="020F0502020204030204"/>
            </a:endParaRPr>
          </a:p>
        </p:txBody>
      </p:sp>
    </p:spTree>
    <p:extLst>
      <p:ext uri="{BB962C8B-B14F-4D97-AF65-F5344CB8AC3E}">
        <p14:creationId xmlns:p14="http://schemas.microsoft.com/office/powerpoint/2010/main" val="394833993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BA8D3-FA6A-21D9-D589-B587C421F06C}"/>
            </a:ext>
          </a:extLst>
        </p:cNvPr>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A9BB3E61-137D-C1EF-15FA-3B1C08704E3D}"/>
              </a:ext>
            </a:extLst>
          </p:cNvPr>
          <p:cNvPicPr>
            <a:picLocks noGrp="1" noChangeAspect="1"/>
          </p:cNvPicPr>
          <p:nvPr>
            <p:ph type="pic" sz="quarter" idx="11"/>
          </p:nvPr>
        </p:nvPicPr>
        <p:blipFill>
          <a:blip r:embed="rId2"/>
          <a:srcRect l="29351" r="29351"/>
          <a:stretch/>
        </p:blipFill>
        <p:spPr>
          <a:xfrm>
            <a:off x="6567491" y="230261"/>
            <a:ext cx="4100513" cy="6627666"/>
          </a:xfrm>
          <a:noFill/>
        </p:spPr>
      </p:pic>
      <p:sp>
        <p:nvSpPr>
          <p:cNvPr id="9" name="Title 4">
            <a:extLst>
              <a:ext uri="{FF2B5EF4-FFF2-40B4-BE49-F238E27FC236}">
                <a16:creationId xmlns:a16="http://schemas.microsoft.com/office/drawing/2014/main" id="{D89320E1-A4A7-80D1-7C1E-3F6AECCA3E0B}"/>
              </a:ext>
            </a:extLst>
          </p:cNvPr>
          <p:cNvSpPr>
            <a:spLocks noGrp="1"/>
          </p:cNvSpPr>
          <p:nvPr>
            <p:ph type="title"/>
          </p:nvPr>
        </p:nvSpPr>
        <p:spPr>
          <a:xfrm>
            <a:off x="1825087" y="880954"/>
            <a:ext cx="4457701" cy="3681529"/>
          </a:xfrm>
        </p:spPr>
        <p:txBody>
          <a:bodyPr vert="horz" lIns="0" tIns="0" rIns="0" bIns="0" rtlCol="0" anchor="b" anchorCtr="0">
            <a:normAutofit/>
          </a:bodyPr>
          <a:lstStyle/>
          <a:p>
            <a:r>
              <a:rPr lang="en-US" spc="-75" dirty="0"/>
              <a:t>SECTION 1</a:t>
            </a:r>
            <a:br>
              <a:rPr lang="en-US" spc="-75" dirty="0"/>
            </a:br>
            <a:br>
              <a:rPr lang="en-US" spc="-75" dirty="0"/>
            </a:br>
            <a:r>
              <a:rPr lang="en-US" spc="-75" dirty="0"/>
              <a:t>Secure Digital Credentials &amp; Authentication</a:t>
            </a:r>
            <a:endParaRPr lang="en-US" kern="1200" dirty="0">
              <a:latin typeface="Rockwell" panose="02060603020205020403" pitchFamily="18" charset="77"/>
              <a:ea typeface="+mj-ea"/>
              <a:cs typeface="Arial" panose="020B0604020202020204" pitchFamily="34" charset="0"/>
            </a:endParaRPr>
          </a:p>
        </p:txBody>
      </p:sp>
      <p:sp>
        <p:nvSpPr>
          <p:cNvPr id="11" name="Text Placeholder 5">
            <a:extLst>
              <a:ext uri="{FF2B5EF4-FFF2-40B4-BE49-F238E27FC236}">
                <a16:creationId xmlns:a16="http://schemas.microsoft.com/office/drawing/2014/main" id="{49512AFC-645D-47E2-C193-F18837CFC210}"/>
              </a:ext>
            </a:extLst>
          </p:cNvPr>
          <p:cNvSpPr txBox="1">
            <a:spLocks/>
          </p:cNvSpPr>
          <p:nvPr/>
        </p:nvSpPr>
        <p:spPr>
          <a:xfrm>
            <a:off x="1825087" y="4716966"/>
            <a:ext cx="4457701" cy="1092820"/>
          </a:xfrm>
          <a:prstGeom prst="rect">
            <a:avLst/>
          </a:prstGeom>
        </p:spPr>
        <p:txBody>
          <a:bodyPr vert="horz" lIns="0" tIns="0" rIns="0" bIns="0" rtlCol="0">
            <a:normAutofit/>
          </a:bodyPr>
          <a:lst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0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Clr>
                <a:srgbClr val="E7E6E6">
                  <a:lumMod val="75000"/>
                </a:srgbClr>
              </a:buClr>
              <a:buNone/>
            </a:pPr>
            <a:endParaRPr lang="en-US" i="1" dirty="0">
              <a:solidFill>
                <a:srgbClr val="FFFFFF"/>
              </a:solidFill>
            </a:endParaRPr>
          </a:p>
        </p:txBody>
      </p:sp>
      <p:sp>
        <p:nvSpPr>
          <p:cNvPr id="4" name="Slide Number Placeholder 3">
            <a:extLst>
              <a:ext uri="{FF2B5EF4-FFF2-40B4-BE49-F238E27FC236}">
                <a16:creationId xmlns:a16="http://schemas.microsoft.com/office/drawing/2014/main" id="{774A07EC-0260-94A4-05D1-52E048A3285F}"/>
              </a:ext>
            </a:extLst>
          </p:cNvPr>
          <p:cNvSpPr>
            <a:spLocks noGrp="1"/>
          </p:cNvSpPr>
          <p:nvPr>
            <p:ph type="sldNum" sz="quarter" idx="10"/>
          </p:nvPr>
        </p:nvSpPr>
        <p:spPr>
          <a:xfrm>
            <a:off x="1825082" y="6446837"/>
            <a:ext cx="2057400" cy="218070"/>
          </a:xfrm>
        </p:spPr>
        <p:txBody>
          <a:bodyPr vert="horz" lIns="0" tIns="0" rIns="0" bIns="0" rtlCol="0" anchor="b" anchorCtr="0">
            <a:normAutofit/>
          </a:bodyPr>
          <a:lstStyle/>
          <a:p>
            <a:pPr>
              <a:spcAft>
                <a:spcPts val="600"/>
              </a:spcAft>
            </a:pPr>
            <a:fld id="{BAE26A2A-DE5F-EA41-900F-AB5C4F1D9848}" type="slidenum">
              <a:rPr lang="en-US">
                <a:solidFill>
                  <a:srgbClr val="E7E6E6">
                    <a:lumMod val="75000"/>
                  </a:srgbClr>
                </a:solidFill>
              </a:rPr>
              <a:pPr>
                <a:spcAft>
                  <a:spcPts val="600"/>
                </a:spcAft>
              </a:pPr>
              <a:t>57</a:t>
            </a:fld>
            <a:endParaRPr lang="en-US">
              <a:solidFill>
                <a:srgbClr val="E7E6E6">
                  <a:lumMod val="75000"/>
                </a:srgbClr>
              </a:solidFill>
            </a:endParaRPr>
          </a:p>
        </p:txBody>
      </p:sp>
    </p:spTree>
    <p:extLst>
      <p:ext uri="{BB962C8B-B14F-4D97-AF65-F5344CB8AC3E}">
        <p14:creationId xmlns:p14="http://schemas.microsoft.com/office/powerpoint/2010/main" val="154743929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6FA362-46B9-B1AD-C50D-F44A3D0C0B4B}"/>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DEAE476B-CA75-4C11-73EF-E7FEB4104F06}"/>
              </a:ext>
            </a:extLst>
          </p:cNvPr>
          <p:cNvSpPr>
            <a:spLocks noGrp="1"/>
          </p:cNvSpPr>
          <p:nvPr>
            <p:ph type="title"/>
          </p:nvPr>
        </p:nvSpPr>
        <p:spPr>
          <a:xfrm>
            <a:off x="1782452" y="639375"/>
            <a:ext cx="8885548" cy="682099"/>
          </a:xfrm>
        </p:spPr>
        <p:txBody>
          <a:bodyPr vert="horz" lIns="0" tIns="0" rIns="0" bIns="0" rtlCol="0" anchor="t" anchorCtr="0">
            <a:normAutofit/>
          </a:bodyPr>
          <a:lstStyle/>
          <a:p>
            <a:r>
              <a:rPr lang="en-US" sz="3200" b="1" dirty="0">
                <a:latin typeface="Arial" panose="020B0604020202020204" pitchFamily="34" charset="0"/>
              </a:rPr>
              <a:t>CONTRIBUTION 1: Secure Digital Credentials</a:t>
            </a:r>
          </a:p>
        </p:txBody>
      </p:sp>
      <p:sp>
        <p:nvSpPr>
          <p:cNvPr id="3" name="TextBox 2">
            <a:extLst>
              <a:ext uri="{FF2B5EF4-FFF2-40B4-BE49-F238E27FC236}">
                <a16:creationId xmlns:a16="http://schemas.microsoft.com/office/drawing/2014/main" id="{AAF05FBF-94A9-8D75-95F6-604FA39C132E}"/>
              </a:ext>
            </a:extLst>
          </p:cNvPr>
          <p:cNvSpPr txBox="1"/>
          <p:nvPr/>
        </p:nvSpPr>
        <p:spPr>
          <a:xfrm>
            <a:off x="1825082" y="2233620"/>
            <a:ext cx="8436116" cy="3167231"/>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Digital ≠ trustworthy by default</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Verification must be independent</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Institutions need clarity, not judgement calls</a:t>
            </a:r>
            <a:endParaRPr lang="en-US" sz="2400" b="1" dirty="0">
              <a:solidFill>
                <a:srgbClr val="000000"/>
              </a:solidFill>
              <a:latin typeface="Arial"/>
              <a:cs typeface="Arial"/>
            </a:endParaRPr>
          </a:p>
        </p:txBody>
      </p:sp>
      <p:sp>
        <p:nvSpPr>
          <p:cNvPr id="6" name="Text Placeholder 3">
            <a:extLst>
              <a:ext uri="{FF2B5EF4-FFF2-40B4-BE49-F238E27FC236}">
                <a16:creationId xmlns:a16="http://schemas.microsoft.com/office/drawing/2014/main" id="{3FF91DFE-451C-D15C-6A6A-F846644E8C41}"/>
              </a:ext>
            </a:extLst>
          </p:cNvPr>
          <p:cNvSpPr txBox="1">
            <a:spLocks/>
          </p:cNvSpPr>
          <p:nvPr/>
        </p:nvSpPr>
        <p:spPr>
          <a:xfrm>
            <a:off x="1825083" y="1166791"/>
            <a:ext cx="8436117" cy="541695"/>
          </a:xfrm>
          <a:prstGeom prst="rect">
            <a:avLst/>
          </a:prstGeom>
        </p:spPr>
        <p:txBody>
          <a:bodyPr vert="horz" lIns="91440" tIns="45720" rIns="91440" bIns="45720" rtlCol="0" anchor="b">
            <a:noAutofit/>
          </a:bodyPr>
          <a:lst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Clr>
                <a:srgbClr val="E7E6E6">
                  <a:lumMod val="75000"/>
                </a:srgbClr>
              </a:buClr>
              <a:buNone/>
            </a:pPr>
            <a:endParaRPr lang="en-US" sz="1800" b="1" dirty="0">
              <a:solidFill>
                <a:srgbClr val="000000"/>
              </a:solidFill>
            </a:endParaRPr>
          </a:p>
        </p:txBody>
      </p:sp>
      <p:sp>
        <p:nvSpPr>
          <p:cNvPr id="5" name="Slide Number Placeholder 4">
            <a:extLst>
              <a:ext uri="{FF2B5EF4-FFF2-40B4-BE49-F238E27FC236}">
                <a16:creationId xmlns:a16="http://schemas.microsoft.com/office/drawing/2014/main" id="{CD0937F5-0C2F-A3FB-691B-FD9D3E12A4FA}"/>
              </a:ext>
            </a:extLst>
          </p:cNvPr>
          <p:cNvSpPr>
            <a:spLocks noGrp="1"/>
          </p:cNvSpPr>
          <p:nvPr>
            <p:ph type="sldNum" sz="quarter" idx="12"/>
          </p:nvPr>
        </p:nvSpPr>
        <p:spPr>
          <a:xfrm>
            <a:off x="1825082" y="6446837"/>
            <a:ext cx="2057400" cy="218070"/>
          </a:xfrm>
        </p:spPr>
        <p:txBody>
          <a:bodyPr vert="horz" lIns="0" tIns="0" rIns="0" bIns="0" rtlCol="0" anchor="b" anchorCtr="0">
            <a:normAutofit/>
          </a:bodyPr>
          <a:lstStyle/>
          <a:p>
            <a:pPr>
              <a:spcAft>
                <a:spcPts val="600"/>
              </a:spcAft>
            </a:pPr>
            <a:fld id="{BAE26A2A-DE5F-EA41-900F-AB5C4F1D9848}" type="slidenum">
              <a:rPr lang="en-US">
                <a:solidFill>
                  <a:srgbClr val="E7E6E6">
                    <a:lumMod val="75000"/>
                  </a:srgbClr>
                </a:solidFill>
              </a:rPr>
              <a:pPr>
                <a:spcAft>
                  <a:spcPts val="600"/>
                </a:spcAft>
              </a:pPr>
              <a:t>58</a:t>
            </a:fld>
            <a:endParaRPr lang="en-US">
              <a:solidFill>
                <a:srgbClr val="E7E6E6">
                  <a:lumMod val="75000"/>
                </a:srgbClr>
              </a:solidFill>
            </a:endParaRPr>
          </a:p>
        </p:txBody>
      </p:sp>
      <p:sp>
        <p:nvSpPr>
          <p:cNvPr id="2" name="Text Placeholder 3">
            <a:extLst>
              <a:ext uri="{FF2B5EF4-FFF2-40B4-BE49-F238E27FC236}">
                <a16:creationId xmlns:a16="http://schemas.microsoft.com/office/drawing/2014/main" id="{00003E4D-AEAA-1E48-F52D-48C720321D78}"/>
              </a:ext>
            </a:extLst>
          </p:cNvPr>
          <p:cNvSpPr txBox="1">
            <a:spLocks/>
          </p:cNvSpPr>
          <p:nvPr/>
        </p:nvSpPr>
        <p:spPr>
          <a:xfrm>
            <a:off x="1977483" y="1319191"/>
            <a:ext cx="8436117" cy="541695"/>
          </a:xfrm>
          <a:prstGeom prst="rect">
            <a:avLst/>
          </a:prstGeom>
        </p:spPr>
        <p:txBody>
          <a:bodyPr vert="horz" lIns="91440" tIns="45720" rIns="91440" bIns="45720" rtlCol="0" anchor="b">
            <a:noAutofit/>
          </a:bodyPr>
          <a:lst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Clr>
                <a:srgbClr val="E7E6E6">
                  <a:lumMod val="75000"/>
                </a:srgbClr>
              </a:buClr>
              <a:buNone/>
            </a:pPr>
            <a:r>
              <a:rPr lang="en-US" sz="2000" b="1" dirty="0">
                <a:solidFill>
                  <a:srgbClr val="000000"/>
                </a:solidFill>
                <a:latin typeface="Arial"/>
                <a:cs typeface="Arial"/>
              </a:rPr>
              <a:t>Why verification matters</a:t>
            </a:r>
            <a:endParaRPr lang="en-US" sz="1800" b="1" dirty="0">
              <a:solidFill>
                <a:srgbClr val="000000"/>
              </a:solidFill>
            </a:endParaRPr>
          </a:p>
        </p:txBody>
      </p:sp>
    </p:spTree>
    <p:extLst>
      <p:ext uri="{BB962C8B-B14F-4D97-AF65-F5344CB8AC3E}">
        <p14:creationId xmlns:p14="http://schemas.microsoft.com/office/powerpoint/2010/main" val="110047057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427DF-DF47-D591-66A0-5BE5F253C708}"/>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0EABB75D-C1C1-7A69-260D-B8A14458C885}"/>
              </a:ext>
            </a:extLst>
          </p:cNvPr>
          <p:cNvSpPr>
            <a:spLocks noGrp="1"/>
          </p:cNvSpPr>
          <p:nvPr>
            <p:ph type="title"/>
          </p:nvPr>
        </p:nvSpPr>
        <p:spPr>
          <a:xfrm>
            <a:off x="1825082" y="605407"/>
            <a:ext cx="8436116" cy="682099"/>
          </a:xfrm>
        </p:spPr>
        <p:txBody>
          <a:bodyPr vert="horz" lIns="0" tIns="0" rIns="0" bIns="0" rtlCol="0" anchor="t" anchorCtr="0">
            <a:normAutofit/>
          </a:bodyPr>
          <a:lstStyle/>
          <a:p>
            <a:r>
              <a:rPr lang="en-US" sz="3200" b="1" dirty="0">
                <a:latin typeface="Arial" panose="020B0604020202020204" pitchFamily="34" charset="0"/>
              </a:rPr>
              <a:t>Authenticating Electronic GED Credentials</a:t>
            </a:r>
          </a:p>
        </p:txBody>
      </p:sp>
      <p:sp>
        <p:nvSpPr>
          <p:cNvPr id="3" name="TextBox 2">
            <a:extLst>
              <a:ext uri="{FF2B5EF4-FFF2-40B4-BE49-F238E27FC236}">
                <a16:creationId xmlns:a16="http://schemas.microsoft.com/office/drawing/2014/main" id="{F783199D-E6B2-0749-8B1C-3D9636E67EBC}"/>
              </a:ext>
            </a:extLst>
          </p:cNvPr>
          <p:cNvSpPr txBox="1"/>
          <p:nvPr/>
        </p:nvSpPr>
        <p:spPr>
          <a:xfrm>
            <a:off x="1825082" y="2233620"/>
            <a:ext cx="8436116" cy="3167231"/>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Digitally signed documents</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Embedded digital certificate</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Viewed in standard PDF readers</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Signature properties confirm authenticity</a:t>
            </a:r>
            <a:endParaRPr lang="en-US" sz="2400" b="1" dirty="0">
              <a:solidFill>
                <a:srgbClr val="000000"/>
              </a:solidFill>
              <a:latin typeface="Arial"/>
              <a:cs typeface="Arial"/>
            </a:endParaRPr>
          </a:p>
        </p:txBody>
      </p:sp>
      <p:sp>
        <p:nvSpPr>
          <p:cNvPr id="6" name="Text Placeholder 3">
            <a:extLst>
              <a:ext uri="{FF2B5EF4-FFF2-40B4-BE49-F238E27FC236}">
                <a16:creationId xmlns:a16="http://schemas.microsoft.com/office/drawing/2014/main" id="{8CC15FF6-5019-256F-42E8-35F16EA2DF9E}"/>
              </a:ext>
            </a:extLst>
          </p:cNvPr>
          <p:cNvSpPr txBox="1">
            <a:spLocks/>
          </p:cNvSpPr>
          <p:nvPr/>
        </p:nvSpPr>
        <p:spPr>
          <a:xfrm>
            <a:off x="1825083" y="1166791"/>
            <a:ext cx="8436117" cy="541695"/>
          </a:xfrm>
          <a:prstGeom prst="rect">
            <a:avLst/>
          </a:prstGeom>
        </p:spPr>
        <p:txBody>
          <a:bodyPr vert="horz" lIns="91440" tIns="45720" rIns="91440" bIns="45720" rtlCol="0" anchor="b">
            <a:noAutofit/>
          </a:bodyPr>
          <a:lst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Clr>
                <a:srgbClr val="E7E6E6">
                  <a:lumMod val="75000"/>
                </a:srgbClr>
              </a:buClr>
              <a:buNone/>
            </a:pPr>
            <a:endParaRPr lang="en-US" sz="1800" b="1" dirty="0">
              <a:solidFill>
                <a:srgbClr val="000000"/>
              </a:solidFill>
            </a:endParaRPr>
          </a:p>
        </p:txBody>
      </p:sp>
      <p:sp>
        <p:nvSpPr>
          <p:cNvPr id="5" name="Slide Number Placeholder 4">
            <a:extLst>
              <a:ext uri="{FF2B5EF4-FFF2-40B4-BE49-F238E27FC236}">
                <a16:creationId xmlns:a16="http://schemas.microsoft.com/office/drawing/2014/main" id="{2CE48AB9-9AAD-EC95-6546-527C73A14987}"/>
              </a:ext>
            </a:extLst>
          </p:cNvPr>
          <p:cNvSpPr>
            <a:spLocks noGrp="1"/>
          </p:cNvSpPr>
          <p:nvPr>
            <p:ph type="sldNum" sz="quarter" idx="12"/>
          </p:nvPr>
        </p:nvSpPr>
        <p:spPr>
          <a:xfrm>
            <a:off x="1825082" y="6446837"/>
            <a:ext cx="2057400" cy="218070"/>
          </a:xfrm>
        </p:spPr>
        <p:txBody>
          <a:bodyPr vert="horz" lIns="0" tIns="0" rIns="0" bIns="0" rtlCol="0" anchor="b" anchorCtr="0">
            <a:normAutofit/>
          </a:bodyPr>
          <a:lstStyle/>
          <a:p>
            <a:pPr>
              <a:spcAft>
                <a:spcPts val="600"/>
              </a:spcAft>
            </a:pPr>
            <a:fld id="{BAE26A2A-DE5F-EA41-900F-AB5C4F1D9848}" type="slidenum">
              <a:rPr lang="en-US">
                <a:solidFill>
                  <a:srgbClr val="E7E6E6">
                    <a:lumMod val="75000"/>
                  </a:srgbClr>
                </a:solidFill>
              </a:rPr>
              <a:pPr>
                <a:spcAft>
                  <a:spcPts val="600"/>
                </a:spcAft>
              </a:pPr>
              <a:t>59</a:t>
            </a:fld>
            <a:endParaRPr lang="en-US">
              <a:solidFill>
                <a:srgbClr val="E7E6E6">
                  <a:lumMod val="75000"/>
                </a:srgbClr>
              </a:solidFill>
            </a:endParaRPr>
          </a:p>
        </p:txBody>
      </p:sp>
      <p:sp>
        <p:nvSpPr>
          <p:cNvPr id="2" name="Text Placeholder 3">
            <a:extLst>
              <a:ext uri="{FF2B5EF4-FFF2-40B4-BE49-F238E27FC236}">
                <a16:creationId xmlns:a16="http://schemas.microsoft.com/office/drawing/2014/main" id="{7672E541-CFE8-6DDD-A27C-893DD64CAB7A}"/>
              </a:ext>
            </a:extLst>
          </p:cNvPr>
          <p:cNvSpPr txBox="1">
            <a:spLocks/>
          </p:cNvSpPr>
          <p:nvPr/>
        </p:nvSpPr>
        <p:spPr>
          <a:xfrm>
            <a:off x="1977483" y="1319191"/>
            <a:ext cx="8436117" cy="541695"/>
          </a:xfrm>
          <a:prstGeom prst="rect">
            <a:avLst/>
          </a:prstGeom>
        </p:spPr>
        <p:txBody>
          <a:bodyPr vert="horz" lIns="91440" tIns="45720" rIns="91440" bIns="45720" rtlCol="0" anchor="b">
            <a:noAutofit/>
          </a:bodyPr>
          <a:lst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Clr>
                <a:srgbClr val="E7E6E6">
                  <a:lumMod val="75000"/>
                </a:srgbClr>
              </a:buClr>
              <a:buNone/>
            </a:pPr>
            <a:r>
              <a:rPr lang="en-US" sz="2000" b="1" dirty="0">
                <a:solidFill>
                  <a:srgbClr val="000000"/>
                </a:solidFill>
                <a:latin typeface="Arial"/>
                <a:cs typeface="Arial"/>
              </a:rPr>
              <a:t>How official electronic Diplomas &amp; Transcripts work</a:t>
            </a:r>
            <a:endParaRPr lang="en-US" sz="1800" b="1" dirty="0">
              <a:solidFill>
                <a:srgbClr val="000000"/>
              </a:solidFill>
            </a:endParaRPr>
          </a:p>
        </p:txBody>
      </p:sp>
    </p:spTree>
    <p:extLst>
      <p:ext uri="{BB962C8B-B14F-4D97-AF65-F5344CB8AC3E}">
        <p14:creationId xmlns:p14="http://schemas.microsoft.com/office/powerpoint/2010/main" val="3602697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899319" y="109142"/>
            <a:ext cx="8267502" cy="869950"/>
          </a:xfrm>
          <a:prstGeom prst="rect">
            <a:avLst/>
          </a:prstGeom>
          <a:noFill/>
          <a:ln/>
        </p:spPr>
        <p:txBody>
          <a:bodyPr wrap="none" lIns="0" tIns="0" rIns="0" bIns="0" rtlCol="0" anchor="t"/>
          <a:lstStyle/>
          <a:p>
            <a:pPr defTabSz="761970">
              <a:lnSpc>
                <a:spcPts val="4416"/>
              </a:lnSpc>
            </a:pPr>
            <a:r>
              <a:rPr lang="en-US" sz="3375" dirty="0">
                <a:solidFill>
                  <a:srgbClr val="532418"/>
                </a:solidFill>
                <a:latin typeface="Marcellus" pitchFamily="34" charset="0"/>
                <a:ea typeface="Marcellus" pitchFamily="34" charset="-122"/>
                <a:cs typeface="Marcellus" pitchFamily="34" charset="-120"/>
              </a:rPr>
              <a:t>The Two Pillars of the Proposed </a:t>
            </a:r>
          </a:p>
          <a:p>
            <a:pPr defTabSz="761970">
              <a:lnSpc>
                <a:spcPts val="4416"/>
              </a:lnSpc>
            </a:pPr>
            <a:r>
              <a:rPr lang="en-US" sz="3375" dirty="0">
                <a:solidFill>
                  <a:srgbClr val="532418"/>
                </a:solidFill>
                <a:latin typeface="Marcellus" pitchFamily="34" charset="0"/>
                <a:ea typeface="Marcellus" pitchFamily="34" charset="-122"/>
                <a:cs typeface="Marcellus" pitchFamily="34" charset="-120"/>
              </a:rPr>
              <a:t>Ecosystem</a:t>
            </a:r>
            <a:endParaRPr lang="en-US" sz="3375" dirty="0">
              <a:solidFill>
                <a:prstClr val="black"/>
              </a:solidFill>
              <a:latin typeface="Calibri" panose="020F0502020204030204"/>
            </a:endParaRPr>
          </a:p>
        </p:txBody>
      </p:sp>
      <p:pic>
        <p:nvPicPr>
          <p:cNvPr id="3" name="Image 0" descr="preencoded.png"/>
          <p:cNvPicPr>
            <a:picLocks noChangeAspect="1"/>
          </p:cNvPicPr>
          <p:nvPr/>
        </p:nvPicPr>
        <p:blipFill>
          <a:blip r:embed="rId3"/>
          <a:stretch>
            <a:fillRect/>
          </a:stretch>
        </p:blipFill>
        <p:spPr>
          <a:xfrm>
            <a:off x="899320" y="1294011"/>
            <a:ext cx="5012829" cy="5012829"/>
          </a:xfrm>
          <a:prstGeom prst="rect">
            <a:avLst/>
          </a:prstGeom>
        </p:spPr>
      </p:pic>
      <p:pic>
        <p:nvPicPr>
          <p:cNvPr id="4" name="Image 1" descr="preencoded.png"/>
          <p:cNvPicPr>
            <a:picLocks noChangeAspect="1"/>
          </p:cNvPicPr>
          <p:nvPr/>
        </p:nvPicPr>
        <p:blipFill>
          <a:blip r:embed="rId4"/>
          <a:stretch>
            <a:fillRect/>
          </a:stretch>
        </p:blipFill>
        <p:spPr>
          <a:xfrm>
            <a:off x="899319" y="920156"/>
            <a:ext cx="5386685" cy="5386685"/>
          </a:xfrm>
          <a:prstGeom prst="rect">
            <a:avLst/>
          </a:prstGeom>
        </p:spPr>
      </p:pic>
      <p:sp>
        <p:nvSpPr>
          <p:cNvPr id="5" name="Text 1"/>
          <p:cNvSpPr/>
          <p:nvPr/>
        </p:nvSpPr>
        <p:spPr>
          <a:xfrm>
            <a:off x="6286005" y="1294011"/>
            <a:ext cx="2311301" cy="281384"/>
          </a:xfrm>
          <a:prstGeom prst="rect">
            <a:avLst/>
          </a:prstGeom>
          <a:noFill/>
          <a:ln/>
        </p:spPr>
        <p:txBody>
          <a:bodyPr wrap="none" lIns="0" tIns="0" rIns="0" bIns="0" rtlCol="0" anchor="t"/>
          <a:lstStyle/>
          <a:p>
            <a:pPr defTabSz="761970">
              <a:lnSpc>
                <a:spcPts val="2208"/>
              </a:lnSpc>
            </a:pPr>
            <a:r>
              <a:rPr lang="en-US" sz="1667" dirty="0">
                <a:solidFill>
                  <a:srgbClr val="532418"/>
                </a:solidFill>
                <a:latin typeface="Marcellus" pitchFamily="34" charset="0"/>
                <a:ea typeface="Marcellus" pitchFamily="34" charset="-122"/>
                <a:cs typeface="Marcellus" pitchFamily="34" charset="-120"/>
              </a:rPr>
              <a:t>KNQA-Anchored Vision</a:t>
            </a:r>
            <a:endParaRPr lang="en-US" sz="1667" dirty="0">
              <a:solidFill>
                <a:prstClr val="black"/>
              </a:solidFill>
              <a:latin typeface="Calibri" panose="020F0502020204030204"/>
            </a:endParaRPr>
          </a:p>
        </p:txBody>
      </p:sp>
      <p:sp>
        <p:nvSpPr>
          <p:cNvPr id="6" name="Text 2"/>
          <p:cNvSpPr/>
          <p:nvPr/>
        </p:nvSpPr>
        <p:spPr>
          <a:xfrm>
            <a:off x="6124148" y="1817719"/>
            <a:ext cx="5012829" cy="1410562"/>
          </a:xfrm>
          <a:prstGeom prst="rect">
            <a:avLst/>
          </a:prstGeom>
          <a:noFill/>
          <a:ln/>
        </p:spPr>
        <p:txBody>
          <a:bodyPr wrap="square" lIns="0" tIns="0" rIns="0" bIns="0" rtlCol="0" anchor="t"/>
          <a:lstStyle/>
          <a:p>
            <a:pPr defTabSz="761970"/>
            <a:r>
              <a:rPr lang="en-US" sz="2000" dirty="0">
                <a:solidFill>
                  <a:srgbClr val="67534F"/>
                </a:solidFill>
                <a:latin typeface="Montserrat" pitchFamily="34" charset="0"/>
                <a:ea typeface="Montserrat" pitchFamily="34" charset="-122"/>
                <a:cs typeface="Montserrat" pitchFamily="34" charset="-120"/>
              </a:rPr>
              <a:t>A </a:t>
            </a:r>
            <a:r>
              <a:rPr lang="en-US" sz="2000" b="1" dirty="0">
                <a:solidFill>
                  <a:srgbClr val="67534F"/>
                </a:solidFill>
                <a:latin typeface="Montserrat" pitchFamily="34" charset="0"/>
                <a:ea typeface="Montserrat" pitchFamily="34" charset="-122"/>
                <a:cs typeface="Montserrat" pitchFamily="34" charset="-120"/>
              </a:rPr>
              <a:t>one-stop, interoperable platform</a:t>
            </a:r>
            <a:r>
              <a:rPr lang="en-US" sz="2000" dirty="0">
                <a:solidFill>
                  <a:srgbClr val="67534F"/>
                </a:solidFill>
                <a:latin typeface="Montserrat" pitchFamily="34" charset="0"/>
                <a:ea typeface="Montserrat" pitchFamily="34" charset="-122"/>
                <a:cs typeface="Montserrat" pitchFamily="34" charset="-120"/>
              </a:rPr>
              <a:t> where all Kenyan qualifications are issued, managed, and verified </a:t>
            </a:r>
            <a:r>
              <a:rPr lang="en-US" sz="2000" b="1" dirty="0">
                <a:solidFill>
                  <a:srgbClr val="67534F"/>
                </a:solidFill>
                <a:latin typeface="Montserrat" pitchFamily="34" charset="0"/>
                <a:ea typeface="Montserrat" pitchFamily="34" charset="-122"/>
                <a:cs typeface="Montserrat" pitchFamily="34" charset="-120"/>
              </a:rPr>
              <a:t>once</a:t>
            </a:r>
            <a:r>
              <a:rPr lang="en-US" sz="2000" dirty="0">
                <a:solidFill>
                  <a:srgbClr val="67534F"/>
                </a:solidFill>
                <a:latin typeface="Montserrat" pitchFamily="34" charset="0"/>
                <a:ea typeface="Montserrat" pitchFamily="34" charset="-122"/>
                <a:cs typeface="Montserrat" pitchFamily="34" charset="-120"/>
              </a:rPr>
              <a:t> — then securely re-used by universities, TVETs, employers, regulators, and foreign recognition bodies.</a:t>
            </a:r>
            <a:endParaRPr lang="en-US" sz="2000" dirty="0">
              <a:solidFill>
                <a:prstClr val="black"/>
              </a:solidFill>
              <a:latin typeface="Calibri" panose="020F0502020204030204"/>
            </a:endParaRPr>
          </a:p>
        </p:txBody>
      </p:sp>
      <p:sp>
        <p:nvSpPr>
          <p:cNvPr id="7" name="Shape 3"/>
          <p:cNvSpPr/>
          <p:nvPr/>
        </p:nvSpPr>
        <p:spPr>
          <a:xfrm>
            <a:off x="6436619" y="4413151"/>
            <a:ext cx="5012829" cy="1301933"/>
          </a:xfrm>
          <a:prstGeom prst="roundRect">
            <a:avLst>
              <a:gd name="adj" fmla="val 9136"/>
            </a:avLst>
          </a:prstGeom>
          <a:solidFill>
            <a:srgbClr val="B6D6FC"/>
          </a:solidFill>
          <a:ln/>
        </p:spPr>
      </p:sp>
      <p:pic>
        <p:nvPicPr>
          <p:cNvPr id="8" name="Image 2" descr="preencoded.png"/>
          <p:cNvPicPr>
            <a:picLocks noChangeAspect="1"/>
          </p:cNvPicPr>
          <p:nvPr/>
        </p:nvPicPr>
        <p:blipFill>
          <a:blip r:embed="rId5"/>
          <a:stretch>
            <a:fillRect/>
          </a:stretch>
        </p:blipFill>
        <p:spPr>
          <a:xfrm>
            <a:off x="6436619" y="4262537"/>
            <a:ext cx="188218" cy="150614"/>
          </a:xfrm>
          <a:prstGeom prst="rect">
            <a:avLst/>
          </a:prstGeom>
        </p:spPr>
      </p:pic>
      <p:sp>
        <p:nvSpPr>
          <p:cNvPr id="9" name="Text 4"/>
          <p:cNvSpPr/>
          <p:nvPr/>
        </p:nvSpPr>
        <p:spPr>
          <a:xfrm>
            <a:off x="6624837" y="4413151"/>
            <a:ext cx="4372769" cy="1077343"/>
          </a:xfrm>
          <a:prstGeom prst="rect">
            <a:avLst/>
          </a:prstGeom>
          <a:noFill/>
          <a:ln/>
        </p:spPr>
        <p:txBody>
          <a:bodyPr wrap="square" lIns="0" tIns="0" rIns="0" bIns="0" rtlCol="0" anchor="t"/>
          <a:lstStyle/>
          <a:p>
            <a:pPr defTabSz="761970">
              <a:lnSpc>
                <a:spcPct val="150000"/>
              </a:lnSpc>
            </a:pPr>
            <a:r>
              <a:rPr lang="en-US" sz="2000" dirty="0">
                <a:solidFill>
                  <a:srgbClr val="000000"/>
                </a:solidFill>
                <a:latin typeface="Montserrat" pitchFamily="34" charset="0"/>
                <a:ea typeface="Montserrat" pitchFamily="34" charset="-122"/>
                <a:cs typeface="Montserrat" pitchFamily="34" charset="-120"/>
              </a:rPr>
              <a:t>Goal: Reduce repeated checks while strengthening trust across the entire credential lifecycle.</a:t>
            </a:r>
            <a:endParaRPr lang="en-US" sz="2000" dirty="0">
              <a:solidFill>
                <a:prstClr val="black"/>
              </a:solidFill>
              <a:latin typeface="Calibri" panose="020F0502020204030204"/>
            </a:endParaRPr>
          </a:p>
        </p:txBody>
      </p:sp>
      <p:pic>
        <p:nvPicPr>
          <p:cNvPr id="10" name="Picture 9">
            <a:extLst>
              <a:ext uri="{FF2B5EF4-FFF2-40B4-BE49-F238E27FC236}">
                <a16:creationId xmlns:a16="http://schemas.microsoft.com/office/drawing/2014/main" id="{4B05E3B4-CDEB-2893-89E9-845D219CCD48}"/>
              </a:ext>
            </a:extLst>
          </p:cNvPr>
          <p:cNvPicPr>
            <a:picLocks noChangeAspect="1"/>
          </p:cNvPicPr>
          <p:nvPr/>
        </p:nvPicPr>
        <p:blipFill>
          <a:blip r:embed="rId6"/>
          <a:stretch>
            <a:fillRect/>
          </a:stretch>
        </p:blipFill>
        <p:spPr>
          <a:xfrm>
            <a:off x="10135678" y="6067547"/>
            <a:ext cx="2056323" cy="790453"/>
          </a:xfrm>
          <a:prstGeom prst="rect">
            <a:avLst/>
          </a:prstGeom>
        </p:spPr>
      </p:pic>
      <p:pic>
        <p:nvPicPr>
          <p:cNvPr id="12" name="Picture 11">
            <a:extLst>
              <a:ext uri="{FF2B5EF4-FFF2-40B4-BE49-F238E27FC236}">
                <a16:creationId xmlns:a16="http://schemas.microsoft.com/office/drawing/2014/main" id="{E637ADCD-D7D4-CD7E-3676-37B7AB692697}"/>
              </a:ext>
            </a:extLst>
          </p:cNvPr>
          <p:cNvPicPr>
            <a:picLocks noChangeAspect="1"/>
          </p:cNvPicPr>
          <p:nvPr/>
        </p:nvPicPr>
        <p:blipFill>
          <a:blip r:embed="rId7"/>
          <a:stretch>
            <a:fillRect/>
          </a:stretch>
        </p:blipFill>
        <p:spPr>
          <a:xfrm>
            <a:off x="8355262" y="37591"/>
            <a:ext cx="3836738" cy="1080189"/>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61E8DD-948F-90B7-36DC-9F636F93B756}"/>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6615AA8D-0DB8-19E9-91AF-D196573C511A}"/>
              </a:ext>
            </a:extLst>
          </p:cNvPr>
          <p:cNvSpPr>
            <a:spLocks noGrp="1"/>
          </p:cNvSpPr>
          <p:nvPr>
            <p:ph type="title"/>
          </p:nvPr>
        </p:nvSpPr>
        <p:spPr>
          <a:xfrm>
            <a:off x="1825082" y="630811"/>
            <a:ext cx="7587756" cy="682099"/>
          </a:xfrm>
        </p:spPr>
        <p:txBody>
          <a:bodyPr vert="horz" lIns="0" tIns="0" rIns="0" bIns="0" rtlCol="0" anchor="t" anchorCtr="0">
            <a:normAutofit/>
          </a:bodyPr>
          <a:lstStyle/>
          <a:p>
            <a:r>
              <a:rPr lang="en-US" sz="3200" b="1" dirty="0">
                <a:latin typeface="Arial" panose="020B0604020202020204" pitchFamily="34" charset="0"/>
              </a:rPr>
              <a:t>The Blue Ribbon Explained</a:t>
            </a:r>
          </a:p>
        </p:txBody>
      </p:sp>
      <p:sp>
        <p:nvSpPr>
          <p:cNvPr id="3" name="TextBox 2">
            <a:extLst>
              <a:ext uri="{FF2B5EF4-FFF2-40B4-BE49-F238E27FC236}">
                <a16:creationId xmlns:a16="http://schemas.microsoft.com/office/drawing/2014/main" id="{1E133DCA-C8DA-ACA9-D453-CBF533EA772F}"/>
              </a:ext>
            </a:extLst>
          </p:cNvPr>
          <p:cNvSpPr txBox="1"/>
          <p:nvPr/>
        </p:nvSpPr>
        <p:spPr>
          <a:xfrm>
            <a:off x="1825082" y="2233620"/>
            <a:ext cx="8436116" cy="3167231"/>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Document is certified</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Certificate issued by trusted authority</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Contents have not been altered</a:t>
            </a:r>
            <a:endParaRPr lang="en-US" sz="2400" b="1" dirty="0">
              <a:solidFill>
                <a:srgbClr val="000000"/>
              </a:solidFill>
              <a:latin typeface="Arial"/>
              <a:cs typeface="Arial"/>
            </a:endParaRPr>
          </a:p>
        </p:txBody>
      </p:sp>
      <p:sp>
        <p:nvSpPr>
          <p:cNvPr id="6" name="Text Placeholder 3">
            <a:extLst>
              <a:ext uri="{FF2B5EF4-FFF2-40B4-BE49-F238E27FC236}">
                <a16:creationId xmlns:a16="http://schemas.microsoft.com/office/drawing/2014/main" id="{FA439BFC-E2D2-954F-CB27-BB7CAD7472F0}"/>
              </a:ext>
            </a:extLst>
          </p:cNvPr>
          <p:cNvSpPr txBox="1">
            <a:spLocks/>
          </p:cNvSpPr>
          <p:nvPr/>
        </p:nvSpPr>
        <p:spPr>
          <a:xfrm>
            <a:off x="1825083" y="1166791"/>
            <a:ext cx="8436117" cy="541695"/>
          </a:xfrm>
          <a:prstGeom prst="rect">
            <a:avLst/>
          </a:prstGeom>
        </p:spPr>
        <p:txBody>
          <a:bodyPr vert="horz" lIns="91440" tIns="45720" rIns="91440" bIns="45720" rtlCol="0" anchor="b">
            <a:noAutofit/>
          </a:bodyPr>
          <a:lst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Clr>
                <a:srgbClr val="E7E6E6">
                  <a:lumMod val="75000"/>
                </a:srgbClr>
              </a:buClr>
              <a:buNone/>
            </a:pPr>
            <a:r>
              <a:rPr lang="en-US" sz="2000" b="1" dirty="0">
                <a:solidFill>
                  <a:srgbClr val="000000"/>
                </a:solidFill>
                <a:latin typeface="Arial"/>
                <a:cs typeface="Arial"/>
              </a:rPr>
              <a:t>What the Blue Ribbon signifies</a:t>
            </a:r>
            <a:endParaRPr lang="en-US" sz="1800" b="1" dirty="0">
              <a:solidFill>
                <a:srgbClr val="000000"/>
              </a:solidFill>
            </a:endParaRPr>
          </a:p>
        </p:txBody>
      </p:sp>
      <p:sp>
        <p:nvSpPr>
          <p:cNvPr id="5" name="Slide Number Placeholder 4">
            <a:extLst>
              <a:ext uri="{FF2B5EF4-FFF2-40B4-BE49-F238E27FC236}">
                <a16:creationId xmlns:a16="http://schemas.microsoft.com/office/drawing/2014/main" id="{B96E09F8-7469-E539-04F4-8F9020C04554}"/>
              </a:ext>
            </a:extLst>
          </p:cNvPr>
          <p:cNvSpPr>
            <a:spLocks noGrp="1"/>
          </p:cNvSpPr>
          <p:nvPr>
            <p:ph type="sldNum" sz="quarter" idx="12"/>
          </p:nvPr>
        </p:nvSpPr>
        <p:spPr>
          <a:xfrm>
            <a:off x="1825082" y="6446837"/>
            <a:ext cx="2057400" cy="218070"/>
          </a:xfrm>
        </p:spPr>
        <p:txBody>
          <a:bodyPr vert="horz" lIns="0" tIns="0" rIns="0" bIns="0" rtlCol="0" anchor="b" anchorCtr="0">
            <a:normAutofit/>
          </a:bodyPr>
          <a:lstStyle/>
          <a:p>
            <a:pPr>
              <a:spcAft>
                <a:spcPts val="600"/>
              </a:spcAft>
            </a:pPr>
            <a:fld id="{BAE26A2A-DE5F-EA41-900F-AB5C4F1D9848}" type="slidenum">
              <a:rPr lang="en-US">
                <a:solidFill>
                  <a:srgbClr val="E7E6E6">
                    <a:lumMod val="75000"/>
                  </a:srgbClr>
                </a:solidFill>
              </a:rPr>
              <a:pPr>
                <a:spcAft>
                  <a:spcPts val="600"/>
                </a:spcAft>
              </a:pPr>
              <a:t>60</a:t>
            </a:fld>
            <a:endParaRPr lang="en-US">
              <a:solidFill>
                <a:srgbClr val="E7E6E6">
                  <a:lumMod val="75000"/>
                </a:srgbClr>
              </a:solidFill>
            </a:endParaRPr>
          </a:p>
        </p:txBody>
      </p:sp>
      <p:pic>
        <p:nvPicPr>
          <p:cNvPr id="4" name="Picture 3">
            <a:extLst>
              <a:ext uri="{FF2B5EF4-FFF2-40B4-BE49-F238E27FC236}">
                <a16:creationId xmlns:a16="http://schemas.microsoft.com/office/drawing/2014/main" id="{998C4036-4411-DD8C-2497-56037EEB2886}"/>
              </a:ext>
            </a:extLst>
          </p:cNvPr>
          <p:cNvPicPr>
            <a:picLocks noChangeAspect="1"/>
          </p:cNvPicPr>
          <p:nvPr/>
        </p:nvPicPr>
        <p:blipFill>
          <a:blip r:embed="rId3"/>
          <a:stretch>
            <a:fillRect/>
          </a:stretch>
        </p:blipFill>
        <p:spPr>
          <a:xfrm>
            <a:off x="6847789" y="1583118"/>
            <a:ext cx="3224467" cy="4108093"/>
          </a:xfrm>
          <a:prstGeom prst="rect">
            <a:avLst/>
          </a:prstGeom>
        </p:spPr>
      </p:pic>
    </p:spTree>
    <p:extLst>
      <p:ext uri="{BB962C8B-B14F-4D97-AF65-F5344CB8AC3E}">
        <p14:creationId xmlns:p14="http://schemas.microsoft.com/office/powerpoint/2010/main" val="260755986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F033A1-81CB-EC5D-FD99-37CF65E64A93}"/>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2D7D81BB-3BED-8D92-0CF9-05AE54F7C34D}"/>
              </a:ext>
            </a:extLst>
          </p:cNvPr>
          <p:cNvSpPr>
            <a:spLocks noGrp="1"/>
          </p:cNvSpPr>
          <p:nvPr>
            <p:ph type="title"/>
          </p:nvPr>
        </p:nvSpPr>
        <p:spPr>
          <a:xfrm>
            <a:off x="1825082" y="563175"/>
            <a:ext cx="8003392" cy="682099"/>
          </a:xfrm>
        </p:spPr>
        <p:txBody>
          <a:bodyPr vert="horz" lIns="0" tIns="0" rIns="0" bIns="0" rtlCol="0" anchor="t" anchorCtr="0">
            <a:normAutofit/>
          </a:bodyPr>
          <a:lstStyle/>
          <a:p>
            <a:r>
              <a:rPr lang="en-US" sz="3200" b="1" dirty="0">
                <a:latin typeface="Arial" panose="020B0604020202020204" pitchFamily="34" charset="0"/>
              </a:rPr>
              <a:t>Validation Rule: Accept or Reject</a:t>
            </a:r>
          </a:p>
        </p:txBody>
      </p:sp>
      <p:sp>
        <p:nvSpPr>
          <p:cNvPr id="3" name="TextBox 2">
            <a:extLst>
              <a:ext uri="{FF2B5EF4-FFF2-40B4-BE49-F238E27FC236}">
                <a16:creationId xmlns:a16="http://schemas.microsoft.com/office/drawing/2014/main" id="{0ED533F2-B4A7-53E3-43C2-FA8C64886590}"/>
              </a:ext>
            </a:extLst>
          </p:cNvPr>
          <p:cNvSpPr txBox="1"/>
          <p:nvPr/>
        </p:nvSpPr>
        <p:spPr>
          <a:xfrm>
            <a:off x="1825082" y="2233620"/>
            <a:ext cx="8436116" cy="3167231"/>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Valid certification → accept</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Missing/invalid certification → reject</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Indicates alteration or </a:t>
            </a:r>
            <a:r>
              <a:rPr lang="en-US" sz="2000" dirty="0" err="1">
                <a:solidFill>
                  <a:srgbClr val="000000"/>
                </a:solidFill>
                <a:latin typeface="Arial"/>
                <a:cs typeface="Arial"/>
              </a:rPr>
              <a:t>unauthorised</a:t>
            </a:r>
            <a:r>
              <a:rPr lang="en-US" sz="2000" dirty="0">
                <a:solidFill>
                  <a:srgbClr val="000000"/>
                </a:solidFill>
                <a:latin typeface="Arial"/>
                <a:cs typeface="Arial"/>
              </a:rPr>
              <a:t> document</a:t>
            </a:r>
            <a:endParaRPr lang="en-US" sz="2400" b="1" dirty="0">
              <a:solidFill>
                <a:srgbClr val="000000"/>
              </a:solidFill>
              <a:latin typeface="Arial"/>
              <a:cs typeface="Arial"/>
            </a:endParaRPr>
          </a:p>
        </p:txBody>
      </p:sp>
      <p:sp>
        <p:nvSpPr>
          <p:cNvPr id="6" name="Text Placeholder 3">
            <a:extLst>
              <a:ext uri="{FF2B5EF4-FFF2-40B4-BE49-F238E27FC236}">
                <a16:creationId xmlns:a16="http://schemas.microsoft.com/office/drawing/2014/main" id="{0B8CEB17-C0AE-9ACE-EB51-9A3C8D34AE65}"/>
              </a:ext>
            </a:extLst>
          </p:cNvPr>
          <p:cNvSpPr txBox="1">
            <a:spLocks/>
          </p:cNvSpPr>
          <p:nvPr/>
        </p:nvSpPr>
        <p:spPr>
          <a:xfrm>
            <a:off x="1825083" y="1166791"/>
            <a:ext cx="8436117" cy="541695"/>
          </a:xfrm>
          <a:prstGeom prst="rect">
            <a:avLst/>
          </a:prstGeom>
        </p:spPr>
        <p:txBody>
          <a:bodyPr vert="horz" lIns="91440" tIns="45720" rIns="91440" bIns="45720" rtlCol="0" anchor="b">
            <a:noAutofit/>
          </a:bodyPr>
          <a:lst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Clr>
                <a:srgbClr val="E7E6E6">
                  <a:lumMod val="75000"/>
                </a:srgbClr>
              </a:buClr>
              <a:buNone/>
            </a:pPr>
            <a:r>
              <a:rPr lang="en-US" sz="2000" b="1" dirty="0">
                <a:solidFill>
                  <a:srgbClr val="000000"/>
                </a:solidFill>
                <a:latin typeface="Arial"/>
                <a:cs typeface="Arial"/>
              </a:rPr>
              <a:t>No grey area</a:t>
            </a:r>
            <a:endParaRPr lang="en-US" sz="1800" b="1" dirty="0">
              <a:solidFill>
                <a:srgbClr val="000000"/>
              </a:solidFill>
            </a:endParaRPr>
          </a:p>
        </p:txBody>
      </p:sp>
      <p:sp>
        <p:nvSpPr>
          <p:cNvPr id="5" name="Slide Number Placeholder 4">
            <a:extLst>
              <a:ext uri="{FF2B5EF4-FFF2-40B4-BE49-F238E27FC236}">
                <a16:creationId xmlns:a16="http://schemas.microsoft.com/office/drawing/2014/main" id="{691BD498-875A-B09A-8375-84ABA7E98C2B}"/>
              </a:ext>
            </a:extLst>
          </p:cNvPr>
          <p:cNvSpPr>
            <a:spLocks noGrp="1"/>
          </p:cNvSpPr>
          <p:nvPr>
            <p:ph type="sldNum" sz="quarter" idx="12"/>
          </p:nvPr>
        </p:nvSpPr>
        <p:spPr>
          <a:xfrm>
            <a:off x="1825082" y="6446837"/>
            <a:ext cx="2057400" cy="218070"/>
          </a:xfrm>
        </p:spPr>
        <p:txBody>
          <a:bodyPr vert="horz" lIns="0" tIns="0" rIns="0" bIns="0" rtlCol="0" anchor="b" anchorCtr="0">
            <a:normAutofit/>
          </a:bodyPr>
          <a:lstStyle/>
          <a:p>
            <a:pPr>
              <a:spcAft>
                <a:spcPts val="600"/>
              </a:spcAft>
            </a:pPr>
            <a:fld id="{BAE26A2A-DE5F-EA41-900F-AB5C4F1D9848}" type="slidenum">
              <a:rPr lang="en-US">
                <a:solidFill>
                  <a:srgbClr val="E7E6E6">
                    <a:lumMod val="75000"/>
                  </a:srgbClr>
                </a:solidFill>
              </a:rPr>
              <a:pPr>
                <a:spcAft>
                  <a:spcPts val="600"/>
                </a:spcAft>
              </a:pPr>
              <a:t>61</a:t>
            </a:fld>
            <a:endParaRPr lang="en-US">
              <a:solidFill>
                <a:srgbClr val="E7E6E6">
                  <a:lumMod val="75000"/>
                </a:srgbClr>
              </a:solidFill>
            </a:endParaRPr>
          </a:p>
        </p:txBody>
      </p:sp>
    </p:spTree>
    <p:extLst>
      <p:ext uri="{BB962C8B-B14F-4D97-AF65-F5344CB8AC3E}">
        <p14:creationId xmlns:p14="http://schemas.microsoft.com/office/powerpoint/2010/main" val="152016195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43445C-8DC8-8483-DA31-675CB1A44B46}"/>
            </a:ext>
          </a:extLst>
        </p:cNvPr>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AFA70A2B-9F23-31A9-5659-ACA90DE9E8A9}"/>
              </a:ext>
            </a:extLst>
          </p:cNvPr>
          <p:cNvPicPr>
            <a:picLocks noGrp="1" noChangeAspect="1"/>
          </p:cNvPicPr>
          <p:nvPr>
            <p:ph type="pic" sz="quarter" idx="11"/>
          </p:nvPr>
        </p:nvPicPr>
        <p:blipFill>
          <a:blip r:embed="rId2"/>
          <a:srcRect l="29351" r="29351"/>
          <a:stretch/>
        </p:blipFill>
        <p:spPr>
          <a:xfrm>
            <a:off x="6567491" y="230261"/>
            <a:ext cx="4100513" cy="6627666"/>
          </a:xfrm>
          <a:noFill/>
        </p:spPr>
      </p:pic>
      <p:sp>
        <p:nvSpPr>
          <p:cNvPr id="9" name="Title 4">
            <a:extLst>
              <a:ext uri="{FF2B5EF4-FFF2-40B4-BE49-F238E27FC236}">
                <a16:creationId xmlns:a16="http://schemas.microsoft.com/office/drawing/2014/main" id="{8E1EAE91-5815-5C64-8B5C-1504904444ED}"/>
              </a:ext>
            </a:extLst>
          </p:cNvPr>
          <p:cNvSpPr>
            <a:spLocks noGrp="1"/>
          </p:cNvSpPr>
          <p:nvPr>
            <p:ph type="title"/>
          </p:nvPr>
        </p:nvSpPr>
        <p:spPr>
          <a:xfrm>
            <a:off x="1825087" y="880954"/>
            <a:ext cx="4457701" cy="3681529"/>
          </a:xfrm>
        </p:spPr>
        <p:txBody>
          <a:bodyPr vert="horz" lIns="0" tIns="0" rIns="0" bIns="0" rtlCol="0" anchor="b" anchorCtr="0">
            <a:normAutofit/>
          </a:bodyPr>
          <a:lstStyle/>
          <a:p>
            <a:r>
              <a:rPr lang="en-US" spc="-75" dirty="0"/>
              <a:t>SECTION 2</a:t>
            </a:r>
            <a:br>
              <a:rPr lang="en-US" spc="-75" dirty="0"/>
            </a:br>
            <a:br>
              <a:rPr lang="en-US" spc="-75" dirty="0"/>
            </a:br>
            <a:r>
              <a:rPr lang="en-US" spc="-75" dirty="0"/>
              <a:t>Paper Credentials - Still Relevant</a:t>
            </a:r>
            <a:endParaRPr lang="en-US" kern="1200" dirty="0">
              <a:latin typeface="Rockwell" panose="02060603020205020403" pitchFamily="18" charset="77"/>
              <a:ea typeface="+mj-ea"/>
              <a:cs typeface="Arial" panose="020B0604020202020204" pitchFamily="34" charset="0"/>
            </a:endParaRPr>
          </a:p>
        </p:txBody>
      </p:sp>
      <p:sp>
        <p:nvSpPr>
          <p:cNvPr id="11" name="Text Placeholder 5">
            <a:extLst>
              <a:ext uri="{FF2B5EF4-FFF2-40B4-BE49-F238E27FC236}">
                <a16:creationId xmlns:a16="http://schemas.microsoft.com/office/drawing/2014/main" id="{0395F470-51C3-13A1-7172-5029B569EB22}"/>
              </a:ext>
            </a:extLst>
          </p:cNvPr>
          <p:cNvSpPr txBox="1">
            <a:spLocks/>
          </p:cNvSpPr>
          <p:nvPr/>
        </p:nvSpPr>
        <p:spPr>
          <a:xfrm>
            <a:off x="1825087" y="4716966"/>
            <a:ext cx="4457701" cy="1092820"/>
          </a:xfrm>
          <a:prstGeom prst="rect">
            <a:avLst/>
          </a:prstGeom>
        </p:spPr>
        <p:txBody>
          <a:bodyPr vert="horz" lIns="0" tIns="0" rIns="0" bIns="0" rtlCol="0">
            <a:normAutofit/>
          </a:bodyPr>
          <a:lst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0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Clr>
                <a:srgbClr val="E7E6E6">
                  <a:lumMod val="75000"/>
                </a:srgbClr>
              </a:buClr>
              <a:buNone/>
            </a:pPr>
            <a:endParaRPr lang="en-US" i="1" dirty="0">
              <a:solidFill>
                <a:srgbClr val="FFFFFF"/>
              </a:solidFill>
            </a:endParaRPr>
          </a:p>
        </p:txBody>
      </p:sp>
      <p:sp>
        <p:nvSpPr>
          <p:cNvPr id="4" name="Slide Number Placeholder 3">
            <a:extLst>
              <a:ext uri="{FF2B5EF4-FFF2-40B4-BE49-F238E27FC236}">
                <a16:creationId xmlns:a16="http://schemas.microsoft.com/office/drawing/2014/main" id="{E98393C1-9545-1FD3-B239-20E5E3071BEE}"/>
              </a:ext>
            </a:extLst>
          </p:cNvPr>
          <p:cNvSpPr>
            <a:spLocks noGrp="1"/>
          </p:cNvSpPr>
          <p:nvPr>
            <p:ph type="sldNum" sz="quarter" idx="10"/>
          </p:nvPr>
        </p:nvSpPr>
        <p:spPr>
          <a:xfrm>
            <a:off x="1825082" y="6446837"/>
            <a:ext cx="2057400" cy="218070"/>
          </a:xfrm>
        </p:spPr>
        <p:txBody>
          <a:bodyPr vert="horz" lIns="0" tIns="0" rIns="0" bIns="0" rtlCol="0" anchor="b" anchorCtr="0">
            <a:normAutofit/>
          </a:bodyPr>
          <a:lstStyle/>
          <a:p>
            <a:pPr>
              <a:spcAft>
                <a:spcPts val="600"/>
              </a:spcAft>
            </a:pPr>
            <a:fld id="{BAE26A2A-DE5F-EA41-900F-AB5C4F1D9848}" type="slidenum">
              <a:rPr lang="en-US">
                <a:solidFill>
                  <a:srgbClr val="E7E6E6">
                    <a:lumMod val="75000"/>
                  </a:srgbClr>
                </a:solidFill>
              </a:rPr>
              <a:pPr>
                <a:spcAft>
                  <a:spcPts val="600"/>
                </a:spcAft>
              </a:pPr>
              <a:t>62</a:t>
            </a:fld>
            <a:endParaRPr lang="en-US">
              <a:solidFill>
                <a:srgbClr val="E7E6E6">
                  <a:lumMod val="75000"/>
                </a:srgbClr>
              </a:solidFill>
            </a:endParaRPr>
          </a:p>
        </p:txBody>
      </p:sp>
    </p:spTree>
    <p:extLst>
      <p:ext uri="{BB962C8B-B14F-4D97-AF65-F5344CB8AC3E}">
        <p14:creationId xmlns:p14="http://schemas.microsoft.com/office/powerpoint/2010/main" val="174559065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53B52B-46CF-1093-09E3-9D041F766B1C}"/>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BEDA3A53-5949-22B1-2AD3-7EC7DD8EDABE}"/>
              </a:ext>
            </a:extLst>
          </p:cNvPr>
          <p:cNvSpPr>
            <a:spLocks noGrp="1"/>
          </p:cNvSpPr>
          <p:nvPr>
            <p:ph type="title"/>
          </p:nvPr>
        </p:nvSpPr>
        <p:spPr>
          <a:xfrm>
            <a:off x="1825081" y="542950"/>
            <a:ext cx="8003392" cy="698326"/>
          </a:xfrm>
        </p:spPr>
        <p:txBody>
          <a:bodyPr vert="horz" lIns="0" tIns="0" rIns="0" bIns="0" rtlCol="0" anchor="t" anchorCtr="0">
            <a:normAutofit/>
          </a:bodyPr>
          <a:lstStyle/>
          <a:p>
            <a:r>
              <a:rPr lang="en-US" sz="3200" b="1" dirty="0">
                <a:latin typeface="Arial" panose="020B0604020202020204" pitchFamily="34" charset="0"/>
              </a:rPr>
              <a:t>Why Paper Credentials Still Matter</a:t>
            </a:r>
          </a:p>
        </p:txBody>
      </p:sp>
      <p:sp>
        <p:nvSpPr>
          <p:cNvPr id="3" name="TextBox 2">
            <a:extLst>
              <a:ext uri="{FF2B5EF4-FFF2-40B4-BE49-F238E27FC236}">
                <a16:creationId xmlns:a16="http://schemas.microsoft.com/office/drawing/2014/main" id="{0B852D82-CC49-6A32-3A67-D02E83DD3B89}"/>
              </a:ext>
            </a:extLst>
          </p:cNvPr>
          <p:cNvSpPr txBox="1"/>
          <p:nvPr/>
        </p:nvSpPr>
        <p:spPr>
          <a:xfrm>
            <a:off x="1825082" y="2233620"/>
            <a:ext cx="8436116" cy="3167231"/>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Infrastructure variability</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Offline verification contexts</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Need for continuity during </a:t>
            </a:r>
            <a:r>
              <a:rPr lang="en-US" sz="2000" dirty="0" err="1">
                <a:solidFill>
                  <a:srgbClr val="000000"/>
                </a:solidFill>
                <a:latin typeface="Arial"/>
                <a:cs typeface="Arial"/>
              </a:rPr>
              <a:t>digitisation</a:t>
            </a:r>
            <a:endParaRPr lang="en-US" sz="2400" b="1" dirty="0">
              <a:solidFill>
                <a:srgbClr val="000000"/>
              </a:solidFill>
              <a:latin typeface="Arial"/>
              <a:cs typeface="Arial"/>
            </a:endParaRPr>
          </a:p>
        </p:txBody>
      </p:sp>
      <p:sp>
        <p:nvSpPr>
          <p:cNvPr id="6" name="Text Placeholder 3">
            <a:extLst>
              <a:ext uri="{FF2B5EF4-FFF2-40B4-BE49-F238E27FC236}">
                <a16:creationId xmlns:a16="http://schemas.microsoft.com/office/drawing/2014/main" id="{F5427568-F224-E27F-F0DC-97CA837B015E}"/>
              </a:ext>
            </a:extLst>
          </p:cNvPr>
          <p:cNvSpPr txBox="1">
            <a:spLocks/>
          </p:cNvSpPr>
          <p:nvPr/>
        </p:nvSpPr>
        <p:spPr>
          <a:xfrm>
            <a:off x="1825082" y="1415107"/>
            <a:ext cx="8436117" cy="541695"/>
          </a:xfrm>
          <a:prstGeom prst="rect">
            <a:avLst/>
          </a:prstGeom>
        </p:spPr>
        <p:txBody>
          <a:bodyPr vert="horz" lIns="91440" tIns="45720" rIns="91440" bIns="45720" rtlCol="0" anchor="b">
            <a:noAutofit/>
          </a:bodyPr>
          <a:lst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Clr>
                <a:srgbClr val="E7E6E6">
                  <a:lumMod val="75000"/>
                </a:srgbClr>
              </a:buClr>
              <a:buNone/>
            </a:pPr>
            <a:r>
              <a:rPr lang="en-US" sz="2000" b="1" dirty="0">
                <a:solidFill>
                  <a:srgbClr val="000000"/>
                </a:solidFill>
                <a:latin typeface="Arial"/>
                <a:cs typeface="Arial"/>
              </a:rPr>
              <a:t>Reality of transition environments</a:t>
            </a:r>
            <a:endParaRPr lang="en-US" sz="1800" b="1" dirty="0">
              <a:solidFill>
                <a:srgbClr val="000000"/>
              </a:solidFill>
            </a:endParaRPr>
          </a:p>
        </p:txBody>
      </p:sp>
      <p:sp>
        <p:nvSpPr>
          <p:cNvPr id="5" name="Slide Number Placeholder 4">
            <a:extLst>
              <a:ext uri="{FF2B5EF4-FFF2-40B4-BE49-F238E27FC236}">
                <a16:creationId xmlns:a16="http://schemas.microsoft.com/office/drawing/2014/main" id="{F9E99DE8-1FAE-3165-5630-10415E2E0844}"/>
              </a:ext>
            </a:extLst>
          </p:cNvPr>
          <p:cNvSpPr>
            <a:spLocks noGrp="1"/>
          </p:cNvSpPr>
          <p:nvPr>
            <p:ph type="sldNum" sz="quarter" idx="12"/>
          </p:nvPr>
        </p:nvSpPr>
        <p:spPr>
          <a:xfrm>
            <a:off x="1825082" y="6446837"/>
            <a:ext cx="2057400" cy="218070"/>
          </a:xfrm>
        </p:spPr>
        <p:txBody>
          <a:bodyPr vert="horz" lIns="0" tIns="0" rIns="0" bIns="0" rtlCol="0" anchor="b" anchorCtr="0">
            <a:normAutofit/>
          </a:bodyPr>
          <a:lstStyle/>
          <a:p>
            <a:pPr>
              <a:spcAft>
                <a:spcPts val="600"/>
              </a:spcAft>
            </a:pPr>
            <a:fld id="{BAE26A2A-DE5F-EA41-900F-AB5C4F1D9848}" type="slidenum">
              <a:rPr lang="en-US">
                <a:solidFill>
                  <a:srgbClr val="E7E6E6">
                    <a:lumMod val="75000"/>
                  </a:srgbClr>
                </a:solidFill>
              </a:rPr>
              <a:pPr>
                <a:spcAft>
                  <a:spcPts val="600"/>
                </a:spcAft>
              </a:pPr>
              <a:t>63</a:t>
            </a:fld>
            <a:endParaRPr lang="en-US">
              <a:solidFill>
                <a:srgbClr val="E7E6E6">
                  <a:lumMod val="75000"/>
                </a:srgbClr>
              </a:solidFill>
            </a:endParaRPr>
          </a:p>
        </p:txBody>
      </p:sp>
      <p:sp>
        <p:nvSpPr>
          <p:cNvPr id="2" name="Rectangle: Rounded Corners 1">
            <a:extLst>
              <a:ext uri="{FF2B5EF4-FFF2-40B4-BE49-F238E27FC236}">
                <a16:creationId xmlns:a16="http://schemas.microsoft.com/office/drawing/2014/main" id="{9DE3CB8D-217F-F8E1-9C9D-AFDBADF73083}"/>
              </a:ext>
            </a:extLst>
          </p:cNvPr>
          <p:cNvSpPr/>
          <p:nvPr/>
        </p:nvSpPr>
        <p:spPr>
          <a:xfrm>
            <a:off x="2521527" y="4294909"/>
            <a:ext cx="6941128" cy="135923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FFFF"/>
                </a:solidFill>
                <a:latin typeface="Calibri" panose="020F0502020204030204"/>
              </a:rPr>
              <a:t>“The format can change, the trust standard shouldn’t.”</a:t>
            </a:r>
            <a:endParaRPr lang="en-CA" sz="2800" dirty="0">
              <a:solidFill>
                <a:srgbClr val="FFFFFF"/>
              </a:solidFill>
              <a:latin typeface="Calibri" panose="020F0502020204030204"/>
            </a:endParaRPr>
          </a:p>
        </p:txBody>
      </p:sp>
    </p:spTree>
    <p:extLst>
      <p:ext uri="{BB962C8B-B14F-4D97-AF65-F5344CB8AC3E}">
        <p14:creationId xmlns:p14="http://schemas.microsoft.com/office/powerpoint/2010/main" val="107973393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E6750-F56B-5159-89E8-A5D21B562DEC}"/>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B1AC00A9-5D7F-2664-9627-E626823DE840}"/>
              </a:ext>
            </a:extLst>
          </p:cNvPr>
          <p:cNvSpPr>
            <a:spLocks noGrp="1"/>
          </p:cNvSpPr>
          <p:nvPr>
            <p:ph type="title"/>
          </p:nvPr>
        </p:nvSpPr>
        <p:spPr>
          <a:xfrm>
            <a:off x="1919554" y="593504"/>
            <a:ext cx="8247173" cy="682099"/>
          </a:xfrm>
        </p:spPr>
        <p:txBody>
          <a:bodyPr vert="horz" lIns="0" tIns="0" rIns="0" bIns="0" rtlCol="0" anchor="t" anchorCtr="0">
            <a:normAutofit/>
          </a:bodyPr>
          <a:lstStyle/>
          <a:p>
            <a:r>
              <a:rPr lang="en-US" sz="3200" b="1" dirty="0">
                <a:latin typeface="Arial" panose="020B0604020202020204" pitchFamily="34" charset="0"/>
              </a:rPr>
              <a:t>Authenticating Official Paper Diplomas</a:t>
            </a:r>
          </a:p>
        </p:txBody>
      </p:sp>
      <p:sp>
        <p:nvSpPr>
          <p:cNvPr id="3" name="TextBox 2">
            <a:extLst>
              <a:ext uri="{FF2B5EF4-FFF2-40B4-BE49-F238E27FC236}">
                <a16:creationId xmlns:a16="http://schemas.microsoft.com/office/drawing/2014/main" id="{73DDD004-AE11-F751-E689-BC7D2B78CFF1}"/>
              </a:ext>
            </a:extLst>
          </p:cNvPr>
          <p:cNvSpPr txBox="1"/>
          <p:nvPr/>
        </p:nvSpPr>
        <p:spPr>
          <a:xfrm>
            <a:off x="1825082" y="2233620"/>
            <a:ext cx="8436116" cy="3167231"/>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Secure Guard Copy Obscure</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Hidden message appears on copies</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Unique DID number (Parchment)</a:t>
            </a:r>
            <a:endParaRPr lang="en-US" sz="2400" b="1" dirty="0">
              <a:solidFill>
                <a:srgbClr val="000000"/>
              </a:solidFill>
              <a:latin typeface="Arial"/>
              <a:cs typeface="Arial"/>
            </a:endParaRPr>
          </a:p>
        </p:txBody>
      </p:sp>
      <p:sp>
        <p:nvSpPr>
          <p:cNvPr id="6" name="Text Placeholder 3">
            <a:extLst>
              <a:ext uri="{FF2B5EF4-FFF2-40B4-BE49-F238E27FC236}">
                <a16:creationId xmlns:a16="http://schemas.microsoft.com/office/drawing/2014/main" id="{85B2638C-C187-0F40-816C-2719985805E7}"/>
              </a:ext>
            </a:extLst>
          </p:cNvPr>
          <p:cNvSpPr txBox="1">
            <a:spLocks/>
          </p:cNvSpPr>
          <p:nvPr/>
        </p:nvSpPr>
        <p:spPr>
          <a:xfrm>
            <a:off x="1825083" y="1166791"/>
            <a:ext cx="8436117" cy="541695"/>
          </a:xfrm>
          <a:prstGeom prst="rect">
            <a:avLst/>
          </a:prstGeom>
        </p:spPr>
        <p:txBody>
          <a:bodyPr vert="horz" lIns="91440" tIns="45720" rIns="91440" bIns="45720" rtlCol="0" anchor="b">
            <a:noAutofit/>
          </a:bodyPr>
          <a:lst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Clr>
                <a:srgbClr val="E7E6E6">
                  <a:lumMod val="75000"/>
                </a:srgbClr>
              </a:buClr>
              <a:buNone/>
            </a:pPr>
            <a:r>
              <a:rPr lang="en-US" sz="2000" b="1" dirty="0">
                <a:solidFill>
                  <a:srgbClr val="000000"/>
                </a:solidFill>
                <a:latin typeface="Arial"/>
                <a:cs typeface="Arial"/>
              </a:rPr>
              <a:t>Security features</a:t>
            </a:r>
            <a:endParaRPr lang="en-US" sz="1800" b="1" dirty="0">
              <a:solidFill>
                <a:srgbClr val="000000"/>
              </a:solidFill>
            </a:endParaRPr>
          </a:p>
        </p:txBody>
      </p:sp>
      <p:sp>
        <p:nvSpPr>
          <p:cNvPr id="5" name="Slide Number Placeholder 4">
            <a:extLst>
              <a:ext uri="{FF2B5EF4-FFF2-40B4-BE49-F238E27FC236}">
                <a16:creationId xmlns:a16="http://schemas.microsoft.com/office/drawing/2014/main" id="{5CAD4CC3-DBC1-204A-A609-4350B6F7CCA9}"/>
              </a:ext>
            </a:extLst>
          </p:cNvPr>
          <p:cNvSpPr>
            <a:spLocks noGrp="1"/>
          </p:cNvSpPr>
          <p:nvPr>
            <p:ph type="sldNum" sz="quarter" idx="12"/>
          </p:nvPr>
        </p:nvSpPr>
        <p:spPr>
          <a:xfrm>
            <a:off x="1825082" y="6446837"/>
            <a:ext cx="2057400" cy="218070"/>
          </a:xfrm>
        </p:spPr>
        <p:txBody>
          <a:bodyPr vert="horz" lIns="0" tIns="0" rIns="0" bIns="0" rtlCol="0" anchor="b" anchorCtr="0">
            <a:normAutofit/>
          </a:bodyPr>
          <a:lstStyle/>
          <a:p>
            <a:pPr>
              <a:spcAft>
                <a:spcPts val="600"/>
              </a:spcAft>
            </a:pPr>
            <a:fld id="{BAE26A2A-DE5F-EA41-900F-AB5C4F1D9848}" type="slidenum">
              <a:rPr lang="en-US">
                <a:solidFill>
                  <a:srgbClr val="E7E6E6">
                    <a:lumMod val="75000"/>
                  </a:srgbClr>
                </a:solidFill>
              </a:rPr>
              <a:pPr>
                <a:spcAft>
                  <a:spcPts val="600"/>
                </a:spcAft>
              </a:pPr>
              <a:t>64</a:t>
            </a:fld>
            <a:endParaRPr lang="en-US">
              <a:solidFill>
                <a:srgbClr val="E7E6E6">
                  <a:lumMod val="75000"/>
                </a:srgbClr>
              </a:solidFill>
            </a:endParaRPr>
          </a:p>
        </p:txBody>
      </p:sp>
    </p:spTree>
    <p:extLst>
      <p:ext uri="{BB962C8B-B14F-4D97-AF65-F5344CB8AC3E}">
        <p14:creationId xmlns:p14="http://schemas.microsoft.com/office/powerpoint/2010/main" val="387600320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5675BE-003D-CA49-32E2-CE3BC1124708}"/>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10767CB8-253D-78CF-95FA-C51C0A6B6849}"/>
              </a:ext>
            </a:extLst>
          </p:cNvPr>
          <p:cNvSpPr>
            <a:spLocks noGrp="1"/>
          </p:cNvSpPr>
          <p:nvPr>
            <p:ph type="title"/>
          </p:nvPr>
        </p:nvSpPr>
        <p:spPr>
          <a:xfrm>
            <a:off x="1825082" y="546703"/>
            <a:ext cx="8294338" cy="682099"/>
          </a:xfrm>
        </p:spPr>
        <p:txBody>
          <a:bodyPr vert="horz" lIns="0" tIns="0" rIns="0" bIns="0" rtlCol="0" anchor="t" anchorCtr="0">
            <a:normAutofit/>
          </a:bodyPr>
          <a:lstStyle/>
          <a:p>
            <a:r>
              <a:rPr lang="en-US" sz="3200" b="1" dirty="0">
                <a:latin typeface="Arial" panose="020B0604020202020204" pitchFamily="34" charset="0"/>
              </a:rPr>
              <a:t>Authenticating Official Paper Transcript</a:t>
            </a:r>
          </a:p>
        </p:txBody>
      </p:sp>
      <p:sp>
        <p:nvSpPr>
          <p:cNvPr id="3" name="TextBox 2">
            <a:extLst>
              <a:ext uri="{FF2B5EF4-FFF2-40B4-BE49-F238E27FC236}">
                <a16:creationId xmlns:a16="http://schemas.microsoft.com/office/drawing/2014/main" id="{956DBC70-2F40-ADE7-2E0F-36C755E04230}"/>
              </a:ext>
            </a:extLst>
          </p:cNvPr>
          <p:cNvSpPr txBox="1"/>
          <p:nvPr/>
        </p:nvSpPr>
        <p:spPr>
          <a:xfrm>
            <a:off x="1825082" y="2233620"/>
            <a:ext cx="8436116" cy="3167231"/>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Watermarks at 45° angle</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Tactile features</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“COPY” appears on photocopies</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DID for verification</a:t>
            </a:r>
            <a:endParaRPr lang="en-US" sz="2400" b="1" dirty="0">
              <a:solidFill>
                <a:srgbClr val="000000"/>
              </a:solidFill>
              <a:latin typeface="Arial"/>
              <a:cs typeface="Arial"/>
            </a:endParaRPr>
          </a:p>
        </p:txBody>
      </p:sp>
      <p:sp>
        <p:nvSpPr>
          <p:cNvPr id="6" name="Text Placeholder 3">
            <a:extLst>
              <a:ext uri="{FF2B5EF4-FFF2-40B4-BE49-F238E27FC236}">
                <a16:creationId xmlns:a16="http://schemas.microsoft.com/office/drawing/2014/main" id="{F99400D4-6DA5-2A25-8502-2F13E1D77AA0}"/>
              </a:ext>
            </a:extLst>
          </p:cNvPr>
          <p:cNvSpPr txBox="1">
            <a:spLocks/>
          </p:cNvSpPr>
          <p:nvPr/>
        </p:nvSpPr>
        <p:spPr>
          <a:xfrm>
            <a:off x="1825083" y="1166791"/>
            <a:ext cx="8436117" cy="541695"/>
          </a:xfrm>
          <a:prstGeom prst="rect">
            <a:avLst/>
          </a:prstGeom>
        </p:spPr>
        <p:txBody>
          <a:bodyPr vert="horz" lIns="91440" tIns="45720" rIns="91440" bIns="45720" rtlCol="0" anchor="b">
            <a:noAutofit/>
          </a:bodyPr>
          <a:lst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Clr>
                <a:srgbClr val="E7E6E6">
                  <a:lumMod val="75000"/>
                </a:srgbClr>
              </a:buClr>
              <a:buNone/>
            </a:pPr>
            <a:r>
              <a:rPr lang="en-US" sz="2000" b="1" dirty="0">
                <a:solidFill>
                  <a:srgbClr val="000000"/>
                </a:solidFill>
                <a:latin typeface="Arial"/>
                <a:cs typeface="Arial"/>
              </a:rPr>
              <a:t>Layered security</a:t>
            </a:r>
            <a:endParaRPr lang="en-US" sz="1800" b="1" dirty="0">
              <a:solidFill>
                <a:srgbClr val="000000"/>
              </a:solidFill>
            </a:endParaRPr>
          </a:p>
        </p:txBody>
      </p:sp>
      <p:sp>
        <p:nvSpPr>
          <p:cNvPr id="5" name="Slide Number Placeholder 4">
            <a:extLst>
              <a:ext uri="{FF2B5EF4-FFF2-40B4-BE49-F238E27FC236}">
                <a16:creationId xmlns:a16="http://schemas.microsoft.com/office/drawing/2014/main" id="{5676E622-1711-4371-73AC-F9AD9745EBC7}"/>
              </a:ext>
            </a:extLst>
          </p:cNvPr>
          <p:cNvSpPr>
            <a:spLocks noGrp="1"/>
          </p:cNvSpPr>
          <p:nvPr>
            <p:ph type="sldNum" sz="quarter" idx="12"/>
          </p:nvPr>
        </p:nvSpPr>
        <p:spPr>
          <a:xfrm>
            <a:off x="1825082" y="6446837"/>
            <a:ext cx="2057400" cy="218070"/>
          </a:xfrm>
        </p:spPr>
        <p:txBody>
          <a:bodyPr vert="horz" lIns="0" tIns="0" rIns="0" bIns="0" rtlCol="0" anchor="b" anchorCtr="0">
            <a:normAutofit/>
          </a:bodyPr>
          <a:lstStyle/>
          <a:p>
            <a:pPr>
              <a:spcAft>
                <a:spcPts val="600"/>
              </a:spcAft>
            </a:pPr>
            <a:fld id="{BAE26A2A-DE5F-EA41-900F-AB5C4F1D9848}" type="slidenum">
              <a:rPr lang="en-US">
                <a:solidFill>
                  <a:srgbClr val="E7E6E6">
                    <a:lumMod val="75000"/>
                  </a:srgbClr>
                </a:solidFill>
              </a:rPr>
              <a:pPr>
                <a:spcAft>
                  <a:spcPts val="600"/>
                </a:spcAft>
              </a:pPr>
              <a:t>65</a:t>
            </a:fld>
            <a:endParaRPr lang="en-US">
              <a:solidFill>
                <a:srgbClr val="E7E6E6">
                  <a:lumMod val="75000"/>
                </a:srgbClr>
              </a:solidFill>
            </a:endParaRPr>
          </a:p>
        </p:txBody>
      </p:sp>
      <p:pic>
        <p:nvPicPr>
          <p:cNvPr id="13" name="Picture 12">
            <a:extLst>
              <a:ext uri="{FF2B5EF4-FFF2-40B4-BE49-F238E27FC236}">
                <a16:creationId xmlns:a16="http://schemas.microsoft.com/office/drawing/2014/main" id="{98C245AA-526D-9197-4211-61D5684A3D30}"/>
              </a:ext>
            </a:extLst>
          </p:cNvPr>
          <p:cNvPicPr>
            <a:picLocks noChangeAspect="1"/>
          </p:cNvPicPr>
          <p:nvPr/>
        </p:nvPicPr>
        <p:blipFill>
          <a:blip r:embed="rId3"/>
          <a:stretch>
            <a:fillRect/>
          </a:stretch>
        </p:blipFill>
        <p:spPr>
          <a:xfrm>
            <a:off x="1930802" y="4059937"/>
            <a:ext cx="4754974" cy="2280133"/>
          </a:xfrm>
          <a:prstGeom prst="rect">
            <a:avLst/>
          </a:prstGeom>
        </p:spPr>
      </p:pic>
      <p:pic>
        <p:nvPicPr>
          <p:cNvPr id="15" name="Picture 14">
            <a:extLst>
              <a:ext uri="{FF2B5EF4-FFF2-40B4-BE49-F238E27FC236}">
                <a16:creationId xmlns:a16="http://schemas.microsoft.com/office/drawing/2014/main" id="{114AF352-E78A-6DA7-7908-18D1D09DB39D}"/>
              </a:ext>
            </a:extLst>
          </p:cNvPr>
          <p:cNvPicPr>
            <a:picLocks noChangeAspect="1"/>
          </p:cNvPicPr>
          <p:nvPr/>
        </p:nvPicPr>
        <p:blipFill>
          <a:blip r:embed="rId4"/>
          <a:stretch>
            <a:fillRect/>
          </a:stretch>
        </p:blipFill>
        <p:spPr>
          <a:xfrm>
            <a:off x="6653054" y="4198458"/>
            <a:ext cx="4014947" cy="2511552"/>
          </a:xfrm>
          <a:prstGeom prst="rect">
            <a:avLst/>
          </a:prstGeom>
        </p:spPr>
      </p:pic>
      <p:grpSp>
        <p:nvGrpSpPr>
          <p:cNvPr id="14" name="Group 13">
            <a:extLst>
              <a:ext uri="{FF2B5EF4-FFF2-40B4-BE49-F238E27FC236}">
                <a16:creationId xmlns:a16="http://schemas.microsoft.com/office/drawing/2014/main" id="{AFDD2FC6-5FC8-6651-6591-0B4B79B09405}"/>
              </a:ext>
            </a:extLst>
          </p:cNvPr>
          <p:cNvGrpSpPr/>
          <p:nvPr/>
        </p:nvGrpSpPr>
        <p:grpSpPr>
          <a:xfrm>
            <a:off x="6096000" y="1152594"/>
            <a:ext cx="4455363" cy="2766826"/>
            <a:chOff x="4571999" y="1152594"/>
            <a:chExt cx="4455363" cy="2766826"/>
          </a:xfrm>
        </p:grpSpPr>
        <p:grpSp>
          <p:nvGrpSpPr>
            <p:cNvPr id="11" name="Group 10">
              <a:extLst>
                <a:ext uri="{FF2B5EF4-FFF2-40B4-BE49-F238E27FC236}">
                  <a16:creationId xmlns:a16="http://schemas.microsoft.com/office/drawing/2014/main" id="{FC19567B-A2B3-38E4-5D32-EF3674A0D736}"/>
                </a:ext>
              </a:extLst>
            </p:cNvPr>
            <p:cNvGrpSpPr/>
            <p:nvPr/>
          </p:nvGrpSpPr>
          <p:grpSpPr>
            <a:xfrm>
              <a:off x="4571999" y="1152594"/>
              <a:ext cx="4455363" cy="2766826"/>
              <a:chOff x="3629891" y="3164378"/>
              <a:chExt cx="4946073" cy="2968465"/>
            </a:xfrm>
          </p:grpSpPr>
          <p:pic>
            <p:nvPicPr>
              <p:cNvPr id="9" name="Picture 8">
                <a:extLst>
                  <a:ext uri="{FF2B5EF4-FFF2-40B4-BE49-F238E27FC236}">
                    <a16:creationId xmlns:a16="http://schemas.microsoft.com/office/drawing/2014/main" id="{65CD8293-7099-E056-861C-5F34677A5B11}"/>
                  </a:ext>
                </a:extLst>
              </p:cNvPr>
              <p:cNvPicPr>
                <a:picLocks noChangeAspect="1"/>
              </p:cNvPicPr>
              <p:nvPr/>
            </p:nvPicPr>
            <p:blipFill>
              <a:blip r:embed="rId5"/>
              <a:stretch>
                <a:fillRect/>
              </a:stretch>
            </p:blipFill>
            <p:spPr>
              <a:xfrm>
                <a:off x="3629891" y="3185237"/>
                <a:ext cx="4946073" cy="2947606"/>
              </a:xfrm>
              <a:prstGeom prst="rect">
                <a:avLst/>
              </a:prstGeom>
            </p:spPr>
          </p:pic>
          <p:sp>
            <p:nvSpPr>
              <p:cNvPr id="10" name="Rectangle 9">
                <a:extLst>
                  <a:ext uri="{FF2B5EF4-FFF2-40B4-BE49-F238E27FC236}">
                    <a16:creationId xmlns:a16="http://schemas.microsoft.com/office/drawing/2014/main" id="{20E65A59-7D68-5FC7-1F4D-E5A0CD627B4C}"/>
                  </a:ext>
                </a:extLst>
              </p:cNvPr>
              <p:cNvSpPr/>
              <p:nvPr/>
            </p:nvSpPr>
            <p:spPr>
              <a:xfrm>
                <a:off x="3951317" y="3164378"/>
                <a:ext cx="809106" cy="1052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solidFill>
                    <a:srgbClr val="FFFFFF"/>
                  </a:solidFill>
                  <a:latin typeface="Calibri" panose="020F0502020204030204"/>
                </a:endParaRPr>
              </a:p>
            </p:txBody>
          </p:sp>
        </p:grpSp>
        <p:pic>
          <p:nvPicPr>
            <p:cNvPr id="12" name="Picture 11">
              <a:extLst>
                <a:ext uri="{FF2B5EF4-FFF2-40B4-BE49-F238E27FC236}">
                  <a16:creationId xmlns:a16="http://schemas.microsoft.com/office/drawing/2014/main" id="{AC094678-D287-8BC8-5C0C-DC681DE4AAC9}"/>
                </a:ext>
              </a:extLst>
            </p:cNvPr>
            <p:cNvPicPr>
              <a:picLocks noChangeAspect="1"/>
            </p:cNvPicPr>
            <p:nvPr/>
          </p:nvPicPr>
          <p:blipFill>
            <a:blip r:embed="rId6"/>
            <a:stretch>
              <a:fillRect/>
            </a:stretch>
          </p:blipFill>
          <p:spPr>
            <a:xfrm>
              <a:off x="4861536" y="1568563"/>
              <a:ext cx="3979278" cy="386612"/>
            </a:xfrm>
            <a:prstGeom prst="rect">
              <a:avLst/>
            </a:prstGeom>
          </p:spPr>
        </p:pic>
      </p:grpSp>
    </p:spTree>
    <p:extLst>
      <p:ext uri="{BB962C8B-B14F-4D97-AF65-F5344CB8AC3E}">
        <p14:creationId xmlns:p14="http://schemas.microsoft.com/office/powerpoint/2010/main" val="63600120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CFE9C-1FE9-3D47-B6E1-7983A9E9757F}"/>
            </a:ext>
          </a:extLst>
        </p:cNvPr>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A8A48E43-7154-13C1-213A-A9336D41F52C}"/>
              </a:ext>
            </a:extLst>
          </p:cNvPr>
          <p:cNvPicPr>
            <a:picLocks noGrp="1" noChangeAspect="1"/>
          </p:cNvPicPr>
          <p:nvPr>
            <p:ph type="pic" sz="quarter" idx="11"/>
          </p:nvPr>
        </p:nvPicPr>
        <p:blipFill>
          <a:blip r:embed="rId2"/>
          <a:srcRect l="29351" r="29351"/>
          <a:stretch/>
        </p:blipFill>
        <p:spPr>
          <a:xfrm>
            <a:off x="6567491" y="230261"/>
            <a:ext cx="4100513" cy="6627666"/>
          </a:xfrm>
          <a:noFill/>
        </p:spPr>
      </p:pic>
      <p:sp>
        <p:nvSpPr>
          <p:cNvPr id="9" name="Title 4">
            <a:extLst>
              <a:ext uri="{FF2B5EF4-FFF2-40B4-BE49-F238E27FC236}">
                <a16:creationId xmlns:a16="http://schemas.microsoft.com/office/drawing/2014/main" id="{E1144DC0-CEFF-C322-C657-807ACEC2305C}"/>
              </a:ext>
            </a:extLst>
          </p:cNvPr>
          <p:cNvSpPr>
            <a:spLocks noGrp="1"/>
          </p:cNvSpPr>
          <p:nvPr>
            <p:ph type="title"/>
          </p:nvPr>
        </p:nvSpPr>
        <p:spPr>
          <a:xfrm>
            <a:off x="1825087" y="880954"/>
            <a:ext cx="4457701" cy="3681529"/>
          </a:xfrm>
        </p:spPr>
        <p:txBody>
          <a:bodyPr vert="horz" lIns="0" tIns="0" rIns="0" bIns="0" rtlCol="0" anchor="b" anchorCtr="0">
            <a:normAutofit/>
          </a:bodyPr>
          <a:lstStyle/>
          <a:p>
            <a:r>
              <a:rPr lang="en-US" spc="-75" dirty="0"/>
              <a:t>SECTION 3</a:t>
            </a:r>
            <a:br>
              <a:rPr lang="en-US" spc="-75" dirty="0"/>
            </a:br>
            <a:br>
              <a:rPr lang="en-US" spc="-75" dirty="0"/>
            </a:br>
            <a:r>
              <a:rPr lang="en-US" spc="-75" dirty="0"/>
              <a:t>Portability, Recognition &amp; Equity</a:t>
            </a:r>
            <a:endParaRPr lang="en-US" kern="1200" dirty="0">
              <a:latin typeface="Rockwell" panose="02060603020205020403" pitchFamily="18" charset="77"/>
              <a:ea typeface="+mj-ea"/>
              <a:cs typeface="Arial" panose="020B0604020202020204" pitchFamily="34" charset="0"/>
            </a:endParaRPr>
          </a:p>
        </p:txBody>
      </p:sp>
      <p:sp>
        <p:nvSpPr>
          <p:cNvPr id="11" name="Text Placeholder 5">
            <a:extLst>
              <a:ext uri="{FF2B5EF4-FFF2-40B4-BE49-F238E27FC236}">
                <a16:creationId xmlns:a16="http://schemas.microsoft.com/office/drawing/2014/main" id="{DFD0F22F-68B2-39A1-4F25-EE958E731C29}"/>
              </a:ext>
            </a:extLst>
          </p:cNvPr>
          <p:cNvSpPr txBox="1">
            <a:spLocks/>
          </p:cNvSpPr>
          <p:nvPr/>
        </p:nvSpPr>
        <p:spPr>
          <a:xfrm>
            <a:off x="1825087" y="4716966"/>
            <a:ext cx="4457701" cy="1092820"/>
          </a:xfrm>
          <a:prstGeom prst="rect">
            <a:avLst/>
          </a:prstGeom>
        </p:spPr>
        <p:txBody>
          <a:bodyPr vert="horz" lIns="0" tIns="0" rIns="0" bIns="0" rtlCol="0">
            <a:normAutofit/>
          </a:bodyPr>
          <a:lst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0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Clr>
                <a:srgbClr val="E7E6E6">
                  <a:lumMod val="75000"/>
                </a:srgbClr>
              </a:buClr>
              <a:buNone/>
            </a:pPr>
            <a:endParaRPr lang="en-US" i="1" dirty="0">
              <a:solidFill>
                <a:srgbClr val="FFFFFF"/>
              </a:solidFill>
            </a:endParaRPr>
          </a:p>
        </p:txBody>
      </p:sp>
      <p:sp>
        <p:nvSpPr>
          <p:cNvPr id="4" name="Slide Number Placeholder 3">
            <a:extLst>
              <a:ext uri="{FF2B5EF4-FFF2-40B4-BE49-F238E27FC236}">
                <a16:creationId xmlns:a16="http://schemas.microsoft.com/office/drawing/2014/main" id="{971050F5-91C7-547A-1403-44F0EC8AE87A}"/>
              </a:ext>
            </a:extLst>
          </p:cNvPr>
          <p:cNvSpPr>
            <a:spLocks noGrp="1"/>
          </p:cNvSpPr>
          <p:nvPr>
            <p:ph type="sldNum" sz="quarter" idx="10"/>
          </p:nvPr>
        </p:nvSpPr>
        <p:spPr>
          <a:xfrm>
            <a:off x="1825082" y="6446837"/>
            <a:ext cx="2057400" cy="218070"/>
          </a:xfrm>
        </p:spPr>
        <p:txBody>
          <a:bodyPr vert="horz" lIns="0" tIns="0" rIns="0" bIns="0" rtlCol="0" anchor="b" anchorCtr="0">
            <a:normAutofit/>
          </a:bodyPr>
          <a:lstStyle/>
          <a:p>
            <a:pPr>
              <a:spcAft>
                <a:spcPts val="600"/>
              </a:spcAft>
            </a:pPr>
            <a:fld id="{BAE26A2A-DE5F-EA41-900F-AB5C4F1D9848}" type="slidenum">
              <a:rPr lang="en-US">
                <a:solidFill>
                  <a:srgbClr val="E7E6E6">
                    <a:lumMod val="75000"/>
                  </a:srgbClr>
                </a:solidFill>
              </a:rPr>
              <a:pPr>
                <a:spcAft>
                  <a:spcPts val="600"/>
                </a:spcAft>
              </a:pPr>
              <a:t>66</a:t>
            </a:fld>
            <a:endParaRPr lang="en-US">
              <a:solidFill>
                <a:srgbClr val="E7E6E6">
                  <a:lumMod val="75000"/>
                </a:srgbClr>
              </a:solidFill>
            </a:endParaRPr>
          </a:p>
        </p:txBody>
      </p:sp>
    </p:spTree>
    <p:extLst>
      <p:ext uri="{BB962C8B-B14F-4D97-AF65-F5344CB8AC3E}">
        <p14:creationId xmlns:p14="http://schemas.microsoft.com/office/powerpoint/2010/main" val="101749621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BB73AA-BEDE-F466-E932-E05B6BE73F7E}"/>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B26855B8-C47A-4AF6-F126-981A88229EA7}"/>
              </a:ext>
            </a:extLst>
          </p:cNvPr>
          <p:cNvSpPr>
            <a:spLocks noGrp="1"/>
          </p:cNvSpPr>
          <p:nvPr>
            <p:ph type="title"/>
          </p:nvPr>
        </p:nvSpPr>
        <p:spPr>
          <a:xfrm>
            <a:off x="1825082" y="566183"/>
            <a:ext cx="8436116" cy="682099"/>
          </a:xfrm>
        </p:spPr>
        <p:txBody>
          <a:bodyPr vert="horz" lIns="0" tIns="0" rIns="0" bIns="0" rtlCol="0" anchor="t" anchorCtr="0">
            <a:normAutofit/>
          </a:bodyPr>
          <a:lstStyle/>
          <a:p>
            <a:r>
              <a:rPr lang="en-US" sz="3200" b="1" dirty="0">
                <a:latin typeface="Arial" panose="020B0604020202020204" pitchFamily="34" charset="0"/>
              </a:rPr>
              <a:t>Contribution 2: Portability &amp; Recognition</a:t>
            </a:r>
          </a:p>
        </p:txBody>
      </p:sp>
      <p:sp>
        <p:nvSpPr>
          <p:cNvPr id="3" name="TextBox 2">
            <a:extLst>
              <a:ext uri="{FF2B5EF4-FFF2-40B4-BE49-F238E27FC236}">
                <a16:creationId xmlns:a16="http://schemas.microsoft.com/office/drawing/2014/main" id="{8EBBAB33-5FCD-2E85-42C1-F70D9258D1BF}"/>
              </a:ext>
            </a:extLst>
          </p:cNvPr>
          <p:cNvSpPr txBox="1"/>
          <p:nvPr/>
        </p:nvSpPr>
        <p:spPr>
          <a:xfrm>
            <a:off x="1825082" y="2233620"/>
            <a:ext cx="8436116" cy="3167231"/>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Supports cross‑border recognition</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Enables education and </a:t>
            </a:r>
            <a:r>
              <a:rPr lang="en-US" sz="2000" dirty="0" err="1">
                <a:solidFill>
                  <a:srgbClr val="000000"/>
                </a:solidFill>
                <a:latin typeface="Arial"/>
                <a:cs typeface="Arial"/>
              </a:rPr>
              <a:t>labour</a:t>
            </a:r>
            <a:r>
              <a:rPr lang="en-US" sz="2000" dirty="0">
                <a:solidFill>
                  <a:srgbClr val="000000"/>
                </a:solidFill>
                <a:latin typeface="Arial"/>
                <a:cs typeface="Arial"/>
              </a:rPr>
              <a:t> mobility</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Reduces repeated verification burden</a:t>
            </a:r>
            <a:endParaRPr lang="en-US" sz="2400" b="1" dirty="0">
              <a:solidFill>
                <a:srgbClr val="000000"/>
              </a:solidFill>
              <a:latin typeface="Arial"/>
              <a:cs typeface="Arial"/>
            </a:endParaRPr>
          </a:p>
        </p:txBody>
      </p:sp>
      <p:sp>
        <p:nvSpPr>
          <p:cNvPr id="6" name="Text Placeholder 3">
            <a:extLst>
              <a:ext uri="{FF2B5EF4-FFF2-40B4-BE49-F238E27FC236}">
                <a16:creationId xmlns:a16="http://schemas.microsoft.com/office/drawing/2014/main" id="{4B70A5C8-9314-795D-A9ED-587EC862DB2D}"/>
              </a:ext>
            </a:extLst>
          </p:cNvPr>
          <p:cNvSpPr txBox="1">
            <a:spLocks/>
          </p:cNvSpPr>
          <p:nvPr/>
        </p:nvSpPr>
        <p:spPr>
          <a:xfrm>
            <a:off x="1825083" y="1166791"/>
            <a:ext cx="8436117" cy="541695"/>
          </a:xfrm>
          <a:prstGeom prst="rect">
            <a:avLst/>
          </a:prstGeom>
        </p:spPr>
        <p:txBody>
          <a:bodyPr vert="horz" lIns="91440" tIns="45720" rIns="91440" bIns="45720" rtlCol="0" anchor="b">
            <a:noAutofit/>
          </a:bodyPr>
          <a:lst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Clr>
                <a:srgbClr val="E7E6E6">
                  <a:lumMod val="75000"/>
                </a:srgbClr>
              </a:buClr>
              <a:buNone/>
            </a:pPr>
            <a:r>
              <a:rPr lang="en-US" sz="2000" b="1" dirty="0">
                <a:solidFill>
                  <a:srgbClr val="000000"/>
                </a:solidFill>
                <a:latin typeface="Arial"/>
                <a:cs typeface="Arial"/>
              </a:rPr>
              <a:t>Why portability matters</a:t>
            </a:r>
            <a:endParaRPr lang="en-US" sz="1800" b="1" dirty="0">
              <a:solidFill>
                <a:srgbClr val="000000"/>
              </a:solidFill>
            </a:endParaRPr>
          </a:p>
        </p:txBody>
      </p:sp>
      <p:sp>
        <p:nvSpPr>
          <p:cNvPr id="5" name="Slide Number Placeholder 4">
            <a:extLst>
              <a:ext uri="{FF2B5EF4-FFF2-40B4-BE49-F238E27FC236}">
                <a16:creationId xmlns:a16="http://schemas.microsoft.com/office/drawing/2014/main" id="{725347D6-9F48-3EE1-9117-952EBB95B89F}"/>
              </a:ext>
            </a:extLst>
          </p:cNvPr>
          <p:cNvSpPr>
            <a:spLocks noGrp="1"/>
          </p:cNvSpPr>
          <p:nvPr>
            <p:ph type="sldNum" sz="quarter" idx="12"/>
          </p:nvPr>
        </p:nvSpPr>
        <p:spPr>
          <a:xfrm>
            <a:off x="1825082" y="6446837"/>
            <a:ext cx="2057400" cy="218070"/>
          </a:xfrm>
        </p:spPr>
        <p:txBody>
          <a:bodyPr vert="horz" lIns="0" tIns="0" rIns="0" bIns="0" rtlCol="0" anchor="b" anchorCtr="0">
            <a:normAutofit/>
          </a:bodyPr>
          <a:lstStyle/>
          <a:p>
            <a:pPr>
              <a:spcAft>
                <a:spcPts val="600"/>
              </a:spcAft>
            </a:pPr>
            <a:fld id="{BAE26A2A-DE5F-EA41-900F-AB5C4F1D9848}" type="slidenum">
              <a:rPr lang="en-US">
                <a:solidFill>
                  <a:srgbClr val="E7E6E6">
                    <a:lumMod val="75000"/>
                  </a:srgbClr>
                </a:solidFill>
              </a:rPr>
              <a:pPr>
                <a:spcAft>
                  <a:spcPts val="600"/>
                </a:spcAft>
              </a:pPr>
              <a:t>67</a:t>
            </a:fld>
            <a:endParaRPr lang="en-US">
              <a:solidFill>
                <a:srgbClr val="E7E6E6">
                  <a:lumMod val="75000"/>
                </a:srgbClr>
              </a:solidFill>
            </a:endParaRPr>
          </a:p>
        </p:txBody>
      </p:sp>
    </p:spTree>
    <p:extLst>
      <p:ext uri="{BB962C8B-B14F-4D97-AF65-F5344CB8AC3E}">
        <p14:creationId xmlns:p14="http://schemas.microsoft.com/office/powerpoint/2010/main" val="85310383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220152-8A37-139A-DC0C-0CAB08AC7326}"/>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102D28FE-66DB-F724-40FC-E4D224F72918}"/>
              </a:ext>
            </a:extLst>
          </p:cNvPr>
          <p:cNvSpPr>
            <a:spLocks noGrp="1"/>
          </p:cNvSpPr>
          <p:nvPr>
            <p:ph type="title"/>
          </p:nvPr>
        </p:nvSpPr>
        <p:spPr>
          <a:xfrm>
            <a:off x="1792014" y="505534"/>
            <a:ext cx="8607972" cy="682099"/>
          </a:xfrm>
        </p:spPr>
        <p:txBody>
          <a:bodyPr vert="horz" lIns="0" tIns="0" rIns="0" bIns="0" rtlCol="0" anchor="t" anchorCtr="0">
            <a:normAutofit/>
          </a:bodyPr>
          <a:lstStyle/>
          <a:p>
            <a:r>
              <a:rPr lang="en-US" sz="3200" b="1" dirty="0">
                <a:latin typeface="Arial" panose="020B0604020202020204" pitchFamily="34" charset="0"/>
              </a:rPr>
              <a:t>Equity &amp; Inclusion Impacts</a:t>
            </a:r>
          </a:p>
        </p:txBody>
      </p:sp>
      <p:sp>
        <p:nvSpPr>
          <p:cNvPr id="3" name="TextBox 2">
            <a:extLst>
              <a:ext uri="{FF2B5EF4-FFF2-40B4-BE49-F238E27FC236}">
                <a16:creationId xmlns:a16="http://schemas.microsoft.com/office/drawing/2014/main" id="{BF7A7F05-7694-50EB-2CB0-5DE524432C2D}"/>
              </a:ext>
            </a:extLst>
          </p:cNvPr>
          <p:cNvSpPr txBox="1"/>
          <p:nvPr/>
        </p:nvSpPr>
        <p:spPr>
          <a:xfrm>
            <a:off x="1825082" y="2233620"/>
            <a:ext cx="8436116" cy="3167231"/>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Adult learners</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Out‑of‑school youth</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Displaced populations</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Learners re‑entering education</a:t>
            </a:r>
            <a:endParaRPr lang="en-US" sz="2400" b="1" dirty="0">
              <a:solidFill>
                <a:srgbClr val="000000"/>
              </a:solidFill>
              <a:latin typeface="Arial"/>
              <a:cs typeface="Arial"/>
            </a:endParaRPr>
          </a:p>
        </p:txBody>
      </p:sp>
      <p:sp>
        <p:nvSpPr>
          <p:cNvPr id="6" name="Text Placeholder 3">
            <a:extLst>
              <a:ext uri="{FF2B5EF4-FFF2-40B4-BE49-F238E27FC236}">
                <a16:creationId xmlns:a16="http://schemas.microsoft.com/office/drawing/2014/main" id="{7FB93EB7-45DE-E99F-8128-6C67B2BD5AC3}"/>
              </a:ext>
            </a:extLst>
          </p:cNvPr>
          <p:cNvSpPr txBox="1">
            <a:spLocks/>
          </p:cNvSpPr>
          <p:nvPr/>
        </p:nvSpPr>
        <p:spPr>
          <a:xfrm>
            <a:off x="1825083" y="1166791"/>
            <a:ext cx="8436117" cy="541695"/>
          </a:xfrm>
          <a:prstGeom prst="rect">
            <a:avLst/>
          </a:prstGeom>
        </p:spPr>
        <p:txBody>
          <a:bodyPr vert="horz" lIns="91440" tIns="45720" rIns="91440" bIns="45720" rtlCol="0" anchor="b">
            <a:noAutofit/>
          </a:bodyPr>
          <a:lst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Clr>
                <a:srgbClr val="E7E6E6">
                  <a:lumMod val="75000"/>
                </a:srgbClr>
              </a:buClr>
              <a:buNone/>
            </a:pPr>
            <a:r>
              <a:rPr lang="en-US" sz="2000" b="1" dirty="0">
                <a:solidFill>
                  <a:srgbClr val="000000"/>
                </a:solidFill>
                <a:latin typeface="Arial"/>
                <a:cs typeface="Arial"/>
              </a:rPr>
              <a:t>Who benefits most</a:t>
            </a:r>
            <a:endParaRPr lang="en-US" sz="1800" b="1" dirty="0">
              <a:solidFill>
                <a:srgbClr val="000000"/>
              </a:solidFill>
            </a:endParaRPr>
          </a:p>
        </p:txBody>
      </p:sp>
      <p:sp>
        <p:nvSpPr>
          <p:cNvPr id="5" name="Slide Number Placeholder 4">
            <a:extLst>
              <a:ext uri="{FF2B5EF4-FFF2-40B4-BE49-F238E27FC236}">
                <a16:creationId xmlns:a16="http://schemas.microsoft.com/office/drawing/2014/main" id="{61C718CE-50FB-FCA7-79D3-A25E7C1D52EB}"/>
              </a:ext>
            </a:extLst>
          </p:cNvPr>
          <p:cNvSpPr>
            <a:spLocks noGrp="1"/>
          </p:cNvSpPr>
          <p:nvPr>
            <p:ph type="sldNum" sz="quarter" idx="12"/>
          </p:nvPr>
        </p:nvSpPr>
        <p:spPr>
          <a:xfrm>
            <a:off x="1825082" y="6446837"/>
            <a:ext cx="2057400" cy="218070"/>
          </a:xfrm>
        </p:spPr>
        <p:txBody>
          <a:bodyPr vert="horz" lIns="0" tIns="0" rIns="0" bIns="0" rtlCol="0" anchor="b" anchorCtr="0">
            <a:normAutofit/>
          </a:bodyPr>
          <a:lstStyle/>
          <a:p>
            <a:pPr>
              <a:spcAft>
                <a:spcPts val="600"/>
              </a:spcAft>
            </a:pPr>
            <a:fld id="{BAE26A2A-DE5F-EA41-900F-AB5C4F1D9848}" type="slidenum">
              <a:rPr lang="en-US">
                <a:solidFill>
                  <a:srgbClr val="E7E6E6">
                    <a:lumMod val="75000"/>
                  </a:srgbClr>
                </a:solidFill>
              </a:rPr>
              <a:pPr>
                <a:spcAft>
                  <a:spcPts val="600"/>
                </a:spcAft>
              </a:pPr>
              <a:t>68</a:t>
            </a:fld>
            <a:endParaRPr lang="en-US">
              <a:solidFill>
                <a:srgbClr val="E7E6E6">
                  <a:lumMod val="75000"/>
                </a:srgbClr>
              </a:solidFill>
            </a:endParaRPr>
          </a:p>
        </p:txBody>
      </p:sp>
    </p:spTree>
    <p:extLst>
      <p:ext uri="{BB962C8B-B14F-4D97-AF65-F5344CB8AC3E}">
        <p14:creationId xmlns:p14="http://schemas.microsoft.com/office/powerpoint/2010/main" val="306648367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6D0F90-3E49-CA97-93C5-490E1AB76B5E}"/>
            </a:ext>
          </a:extLst>
        </p:cNvPr>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E9EFC972-5ED7-9A9E-5039-1D6514524452}"/>
              </a:ext>
            </a:extLst>
          </p:cNvPr>
          <p:cNvPicPr>
            <a:picLocks noGrp="1" noChangeAspect="1"/>
          </p:cNvPicPr>
          <p:nvPr>
            <p:ph type="pic" sz="quarter" idx="11"/>
          </p:nvPr>
        </p:nvPicPr>
        <p:blipFill>
          <a:blip r:embed="rId2"/>
          <a:srcRect l="29351" r="29351"/>
          <a:stretch/>
        </p:blipFill>
        <p:spPr>
          <a:xfrm>
            <a:off x="6567491" y="230261"/>
            <a:ext cx="4100513" cy="6627666"/>
          </a:xfrm>
          <a:noFill/>
        </p:spPr>
      </p:pic>
      <p:sp>
        <p:nvSpPr>
          <p:cNvPr id="9" name="Title 4">
            <a:extLst>
              <a:ext uri="{FF2B5EF4-FFF2-40B4-BE49-F238E27FC236}">
                <a16:creationId xmlns:a16="http://schemas.microsoft.com/office/drawing/2014/main" id="{F30CA653-5C7F-6530-498A-65F5B5DF18F7}"/>
              </a:ext>
            </a:extLst>
          </p:cNvPr>
          <p:cNvSpPr>
            <a:spLocks noGrp="1"/>
          </p:cNvSpPr>
          <p:nvPr>
            <p:ph type="title"/>
          </p:nvPr>
        </p:nvSpPr>
        <p:spPr>
          <a:xfrm>
            <a:off x="1825087" y="880954"/>
            <a:ext cx="4457701" cy="3681529"/>
          </a:xfrm>
        </p:spPr>
        <p:txBody>
          <a:bodyPr vert="horz" lIns="0" tIns="0" rIns="0" bIns="0" rtlCol="0" anchor="b" anchorCtr="0">
            <a:normAutofit/>
          </a:bodyPr>
          <a:lstStyle/>
          <a:p>
            <a:r>
              <a:rPr lang="en-US" spc="-75" dirty="0"/>
              <a:t>SECTION 4</a:t>
            </a:r>
            <a:br>
              <a:rPr lang="en-US" spc="-75" dirty="0"/>
            </a:br>
            <a:br>
              <a:rPr lang="en-US" spc="-75" dirty="0"/>
            </a:br>
            <a:r>
              <a:rPr lang="en-US" spc="-75" dirty="0"/>
              <a:t>Responsible AI in Preparation</a:t>
            </a:r>
            <a:endParaRPr lang="en-US" kern="1200" dirty="0">
              <a:latin typeface="Rockwell" panose="02060603020205020403" pitchFamily="18" charset="77"/>
              <a:ea typeface="+mj-ea"/>
              <a:cs typeface="Arial" panose="020B0604020202020204" pitchFamily="34" charset="0"/>
            </a:endParaRPr>
          </a:p>
        </p:txBody>
      </p:sp>
      <p:sp>
        <p:nvSpPr>
          <p:cNvPr id="11" name="Text Placeholder 5">
            <a:extLst>
              <a:ext uri="{FF2B5EF4-FFF2-40B4-BE49-F238E27FC236}">
                <a16:creationId xmlns:a16="http://schemas.microsoft.com/office/drawing/2014/main" id="{EA68CCA8-B0EF-B3B4-0E2E-F8E382384931}"/>
              </a:ext>
            </a:extLst>
          </p:cNvPr>
          <p:cNvSpPr txBox="1">
            <a:spLocks/>
          </p:cNvSpPr>
          <p:nvPr/>
        </p:nvSpPr>
        <p:spPr>
          <a:xfrm>
            <a:off x="1825087" y="4716966"/>
            <a:ext cx="4457701" cy="1092820"/>
          </a:xfrm>
          <a:prstGeom prst="rect">
            <a:avLst/>
          </a:prstGeom>
        </p:spPr>
        <p:txBody>
          <a:bodyPr vert="horz" lIns="0" tIns="0" rIns="0" bIns="0" rtlCol="0">
            <a:normAutofit/>
          </a:bodyPr>
          <a:lst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0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Clr>
                <a:srgbClr val="E7E6E6">
                  <a:lumMod val="75000"/>
                </a:srgbClr>
              </a:buClr>
              <a:buNone/>
            </a:pPr>
            <a:endParaRPr lang="en-US" i="1" dirty="0">
              <a:solidFill>
                <a:srgbClr val="FFFFFF"/>
              </a:solidFill>
            </a:endParaRPr>
          </a:p>
        </p:txBody>
      </p:sp>
      <p:sp>
        <p:nvSpPr>
          <p:cNvPr id="4" name="Slide Number Placeholder 3">
            <a:extLst>
              <a:ext uri="{FF2B5EF4-FFF2-40B4-BE49-F238E27FC236}">
                <a16:creationId xmlns:a16="http://schemas.microsoft.com/office/drawing/2014/main" id="{2D449D71-0B0B-C45C-A36D-5C785BCDA9A7}"/>
              </a:ext>
            </a:extLst>
          </p:cNvPr>
          <p:cNvSpPr>
            <a:spLocks noGrp="1"/>
          </p:cNvSpPr>
          <p:nvPr>
            <p:ph type="sldNum" sz="quarter" idx="10"/>
          </p:nvPr>
        </p:nvSpPr>
        <p:spPr>
          <a:xfrm>
            <a:off x="1825082" y="6446837"/>
            <a:ext cx="2057400" cy="218070"/>
          </a:xfrm>
        </p:spPr>
        <p:txBody>
          <a:bodyPr vert="horz" lIns="0" tIns="0" rIns="0" bIns="0" rtlCol="0" anchor="b" anchorCtr="0">
            <a:normAutofit/>
          </a:bodyPr>
          <a:lstStyle/>
          <a:p>
            <a:pPr>
              <a:spcAft>
                <a:spcPts val="600"/>
              </a:spcAft>
            </a:pPr>
            <a:fld id="{BAE26A2A-DE5F-EA41-900F-AB5C4F1D9848}" type="slidenum">
              <a:rPr lang="en-US">
                <a:solidFill>
                  <a:srgbClr val="E7E6E6">
                    <a:lumMod val="75000"/>
                  </a:srgbClr>
                </a:solidFill>
              </a:rPr>
              <a:pPr>
                <a:spcAft>
                  <a:spcPts val="600"/>
                </a:spcAft>
              </a:pPr>
              <a:t>69</a:t>
            </a:fld>
            <a:endParaRPr lang="en-US">
              <a:solidFill>
                <a:srgbClr val="E7E6E6">
                  <a:lumMod val="75000"/>
                </a:srgbClr>
              </a:solidFill>
            </a:endParaRPr>
          </a:p>
        </p:txBody>
      </p:sp>
    </p:spTree>
    <p:extLst>
      <p:ext uri="{BB962C8B-B14F-4D97-AF65-F5344CB8AC3E}">
        <p14:creationId xmlns:p14="http://schemas.microsoft.com/office/powerpoint/2010/main" val="17797753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03114" y="451445"/>
            <a:ext cx="4654153" cy="540743"/>
          </a:xfrm>
          <a:prstGeom prst="rect">
            <a:avLst/>
          </a:prstGeom>
          <a:noFill/>
          <a:ln/>
        </p:spPr>
        <p:txBody>
          <a:bodyPr wrap="none" lIns="0" tIns="0" rIns="0" bIns="0" rtlCol="0" anchor="t"/>
          <a:lstStyle/>
          <a:p>
            <a:pPr defTabSz="761970">
              <a:lnSpc>
                <a:spcPts val="4250"/>
              </a:lnSpc>
            </a:pPr>
            <a:r>
              <a:rPr lang="en-US" sz="3250" dirty="0">
                <a:solidFill>
                  <a:srgbClr val="532418"/>
                </a:solidFill>
                <a:latin typeface="Marcellus" pitchFamily="34" charset="0"/>
                <a:ea typeface="Marcellus" pitchFamily="34" charset="-122"/>
                <a:cs typeface="Marcellus" pitchFamily="34" charset="-120"/>
              </a:rPr>
              <a:t>Conceptual Architecture</a:t>
            </a:r>
            <a:endParaRPr lang="en-US" sz="3250" dirty="0">
              <a:solidFill>
                <a:prstClr val="black"/>
              </a:solidFill>
              <a:latin typeface="Calibri" panose="020F0502020204030204"/>
            </a:endParaRPr>
          </a:p>
        </p:txBody>
      </p:sp>
      <p:pic>
        <p:nvPicPr>
          <p:cNvPr id="3" name="Image 0" descr="preencoded.png"/>
          <p:cNvPicPr>
            <a:picLocks noChangeAspect="1"/>
          </p:cNvPicPr>
          <p:nvPr/>
        </p:nvPicPr>
        <p:blipFill>
          <a:blip r:embed="rId3"/>
          <a:stretch>
            <a:fillRect/>
          </a:stretch>
        </p:blipFill>
        <p:spPr>
          <a:xfrm>
            <a:off x="1103114" y="451445"/>
            <a:ext cx="9985673" cy="4569917"/>
          </a:xfrm>
          <a:prstGeom prst="rect">
            <a:avLst/>
          </a:prstGeom>
        </p:spPr>
      </p:pic>
      <p:sp>
        <p:nvSpPr>
          <p:cNvPr id="4" name="Text 1"/>
          <p:cNvSpPr/>
          <p:nvPr/>
        </p:nvSpPr>
        <p:spPr>
          <a:xfrm>
            <a:off x="8417671" y="721309"/>
            <a:ext cx="2434747" cy="330114"/>
          </a:xfrm>
          <a:prstGeom prst="rect">
            <a:avLst/>
          </a:prstGeom>
          <a:noFill/>
          <a:ln/>
        </p:spPr>
        <p:txBody>
          <a:bodyPr wrap="none" lIns="0" tIns="0" rIns="0" bIns="0" rtlCol="0" anchor="t"/>
          <a:lstStyle/>
          <a:p>
            <a:pPr defTabSz="761970">
              <a:lnSpc>
                <a:spcPts val="2583"/>
              </a:lnSpc>
            </a:pPr>
            <a:r>
              <a:rPr lang="en-US" sz="2000" b="1" dirty="0">
                <a:solidFill>
                  <a:srgbClr val="67534F"/>
                </a:solidFill>
                <a:latin typeface="Marcellus" pitchFamily="34" charset="0"/>
                <a:ea typeface="Marcellus" pitchFamily="34" charset="-122"/>
                <a:cs typeface="Marcellus" pitchFamily="34" charset="-120"/>
              </a:rPr>
              <a:t>Wallets &amp; Apps</a:t>
            </a:r>
            <a:endParaRPr lang="en-US" sz="2000" b="1" dirty="0">
              <a:solidFill>
                <a:prstClr val="black"/>
              </a:solidFill>
              <a:latin typeface="Calibri" panose="020F0502020204030204"/>
            </a:endParaRPr>
          </a:p>
        </p:txBody>
      </p:sp>
      <p:sp>
        <p:nvSpPr>
          <p:cNvPr id="5" name="Text 2"/>
          <p:cNvSpPr/>
          <p:nvPr/>
        </p:nvSpPr>
        <p:spPr>
          <a:xfrm>
            <a:off x="8417671" y="1195023"/>
            <a:ext cx="2434747" cy="584910"/>
          </a:xfrm>
          <a:prstGeom prst="rect">
            <a:avLst/>
          </a:prstGeom>
          <a:noFill/>
          <a:ln/>
        </p:spPr>
        <p:txBody>
          <a:bodyPr wrap="square" lIns="0" tIns="0" rIns="0" bIns="0" rtlCol="0" anchor="t"/>
          <a:lstStyle/>
          <a:p>
            <a:pPr defTabSz="761970"/>
            <a:r>
              <a:rPr lang="en-US" sz="2000" dirty="0">
                <a:solidFill>
                  <a:srgbClr val="67534F"/>
                </a:solidFill>
                <a:latin typeface="Montserrat" pitchFamily="34" charset="0"/>
                <a:ea typeface="Montserrat" pitchFamily="34" charset="-122"/>
                <a:cs typeface="Montserrat" pitchFamily="34" charset="-120"/>
              </a:rPr>
              <a:t>Verifiable credentials, wallets, and role-based applications</a:t>
            </a:r>
            <a:endParaRPr lang="en-US" sz="2000" dirty="0">
              <a:solidFill>
                <a:prstClr val="black"/>
              </a:solidFill>
              <a:latin typeface="Calibri" panose="020F0502020204030204"/>
            </a:endParaRPr>
          </a:p>
        </p:txBody>
      </p:sp>
      <p:sp>
        <p:nvSpPr>
          <p:cNvPr id="6" name="Text 3"/>
          <p:cNvSpPr/>
          <p:nvPr/>
        </p:nvSpPr>
        <p:spPr>
          <a:xfrm>
            <a:off x="1339235" y="2084860"/>
            <a:ext cx="2238396" cy="330114"/>
          </a:xfrm>
          <a:prstGeom prst="rect">
            <a:avLst/>
          </a:prstGeom>
          <a:noFill/>
          <a:ln/>
        </p:spPr>
        <p:txBody>
          <a:bodyPr wrap="none" lIns="0" tIns="0" rIns="0" bIns="0" rtlCol="0" anchor="t"/>
          <a:lstStyle/>
          <a:p>
            <a:pPr algn="r" defTabSz="761970">
              <a:lnSpc>
                <a:spcPts val="2583"/>
              </a:lnSpc>
            </a:pPr>
            <a:r>
              <a:rPr lang="en-US" sz="2000" b="1" dirty="0">
                <a:solidFill>
                  <a:srgbClr val="67534F"/>
                </a:solidFill>
                <a:latin typeface="Marcellus" pitchFamily="34" charset="0"/>
                <a:ea typeface="Marcellus" pitchFamily="34" charset="-122"/>
                <a:cs typeface="Marcellus" pitchFamily="34" charset="-120"/>
              </a:rPr>
              <a:t>Storage Layer</a:t>
            </a:r>
            <a:endParaRPr lang="en-US" sz="2000" b="1" dirty="0">
              <a:solidFill>
                <a:prstClr val="black"/>
              </a:solidFill>
              <a:latin typeface="Calibri" panose="020F0502020204030204"/>
            </a:endParaRPr>
          </a:p>
        </p:txBody>
      </p:sp>
      <p:sp>
        <p:nvSpPr>
          <p:cNvPr id="7" name="Text 4"/>
          <p:cNvSpPr/>
          <p:nvPr/>
        </p:nvSpPr>
        <p:spPr>
          <a:xfrm>
            <a:off x="1339235" y="2540498"/>
            <a:ext cx="2238396" cy="779880"/>
          </a:xfrm>
          <a:prstGeom prst="rect">
            <a:avLst/>
          </a:prstGeom>
          <a:noFill/>
          <a:ln/>
        </p:spPr>
        <p:txBody>
          <a:bodyPr wrap="square" lIns="0" tIns="0" rIns="0" bIns="0" rtlCol="0" anchor="t"/>
          <a:lstStyle/>
          <a:p>
            <a:pPr algn="r" defTabSz="761970"/>
            <a:r>
              <a:rPr lang="en-US" sz="2000" dirty="0">
                <a:solidFill>
                  <a:srgbClr val="67534F"/>
                </a:solidFill>
                <a:latin typeface="Montserrat" pitchFamily="34" charset="0"/>
                <a:ea typeface="Montserrat" pitchFamily="34" charset="-122"/>
                <a:cs typeface="Montserrat" pitchFamily="34" charset="-120"/>
              </a:rPr>
              <a:t>Decentralized repositories (IPFS/government clouds)</a:t>
            </a:r>
            <a:endParaRPr lang="en-US" sz="2000" dirty="0">
              <a:solidFill>
                <a:prstClr val="black"/>
              </a:solidFill>
              <a:latin typeface="Calibri" panose="020F0502020204030204"/>
            </a:endParaRPr>
          </a:p>
        </p:txBody>
      </p:sp>
      <p:sp>
        <p:nvSpPr>
          <p:cNvPr id="8" name="Text 5"/>
          <p:cNvSpPr/>
          <p:nvPr/>
        </p:nvSpPr>
        <p:spPr>
          <a:xfrm>
            <a:off x="8417671" y="3009659"/>
            <a:ext cx="2434747" cy="330114"/>
          </a:xfrm>
          <a:prstGeom prst="rect">
            <a:avLst/>
          </a:prstGeom>
          <a:noFill/>
          <a:ln/>
        </p:spPr>
        <p:txBody>
          <a:bodyPr wrap="none" lIns="0" tIns="0" rIns="0" bIns="0" rtlCol="0" anchor="t"/>
          <a:lstStyle/>
          <a:p>
            <a:pPr defTabSz="761970">
              <a:lnSpc>
                <a:spcPts val="2583"/>
              </a:lnSpc>
            </a:pPr>
            <a:r>
              <a:rPr lang="en-US" sz="2000" b="1" dirty="0">
                <a:solidFill>
                  <a:srgbClr val="67534F"/>
                </a:solidFill>
                <a:latin typeface="Marcellus" pitchFamily="34" charset="0"/>
                <a:ea typeface="Marcellus" pitchFamily="34" charset="-122"/>
                <a:cs typeface="Marcellus" pitchFamily="34" charset="-120"/>
              </a:rPr>
              <a:t>Core Ledger</a:t>
            </a:r>
            <a:endParaRPr lang="en-US" sz="2000" b="1" dirty="0">
              <a:solidFill>
                <a:prstClr val="black"/>
              </a:solidFill>
              <a:latin typeface="Calibri" panose="020F0502020204030204"/>
            </a:endParaRPr>
          </a:p>
        </p:txBody>
      </p:sp>
      <p:sp>
        <p:nvSpPr>
          <p:cNvPr id="9" name="Text 6"/>
          <p:cNvSpPr/>
          <p:nvPr/>
        </p:nvSpPr>
        <p:spPr>
          <a:xfrm>
            <a:off x="8417671" y="3339773"/>
            <a:ext cx="2434747" cy="389940"/>
          </a:xfrm>
          <a:prstGeom prst="rect">
            <a:avLst/>
          </a:prstGeom>
          <a:noFill/>
          <a:ln/>
        </p:spPr>
        <p:txBody>
          <a:bodyPr wrap="square" lIns="0" tIns="0" rIns="0" bIns="0" rtlCol="0" anchor="t"/>
          <a:lstStyle/>
          <a:p>
            <a:pPr defTabSz="761970"/>
            <a:r>
              <a:rPr lang="en-US" sz="2000" dirty="0">
                <a:solidFill>
                  <a:srgbClr val="67534F"/>
                </a:solidFill>
                <a:latin typeface="Montserrat" pitchFamily="34" charset="0"/>
                <a:ea typeface="Montserrat" pitchFamily="34" charset="-122"/>
                <a:cs typeface="Montserrat" pitchFamily="34" charset="-120"/>
              </a:rPr>
              <a:t>Blockchain storing hashes and smart-contract logic</a:t>
            </a:r>
            <a:endParaRPr lang="en-US" sz="2000" dirty="0">
              <a:solidFill>
                <a:prstClr val="black"/>
              </a:solidFill>
              <a:latin typeface="Calibri" panose="020F0502020204030204"/>
            </a:endParaRPr>
          </a:p>
        </p:txBody>
      </p:sp>
      <p:sp>
        <p:nvSpPr>
          <p:cNvPr id="10" name="Text 7"/>
          <p:cNvSpPr/>
          <p:nvPr/>
        </p:nvSpPr>
        <p:spPr>
          <a:xfrm>
            <a:off x="1103114" y="5021362"/>
            <a:ext cx="9985673" cy="498277"/>
          </a:xfrm>
          <a:prstGeom prst="rect">
            <a:avLst/>
          </a:prstGeom>
          <a:noFill/>
          <a:ln/>
        </p:spPr>
        <p:txBody>
          <a:bodyPr wrap="square" lIns="0" tIns="0" rIns="0" bIns="0" rtlCol="0" anchor="t"/>
          <a:lstStyle/>
          <a:p>
            <a:pPr defTabSz="761970"/>
            <a:r>
              <a:rPr lang="en-US" sz="2000" dirty="0">
                <a:solidFill>
                  <a:srgbClr val="67534F"/>
                </a:solidFill>
                <a:latin typeface="Montserrat" pitchFamily="34" charset="0"/>
                <a:ea typeface="Montserrat" pitchFamily="34" charset="-122"/>
                <a:cs typeface="Montserrat" pitchFamily="34" charset="-120"/>
              </a:rPr>
              <a:t>The ecosystem combines a permissioned or hybrid blockchain ledger with decentralized storage, learner-controlled wallets, and a role-based application layer — enabling secure, reusable credentials across all stakeholders (Said et al., 2025; Rustemi et al., 2023; Farabi et al., 2025).</a:t>
            </a:r>
            <a:endParaRPr lang="en-US" sz="2000" dirty="0">
              <a:solidFill>
                <a:prstClr val="black"/>
              </a:solidFill>
              <a:latin typeface="Calibri" panose="020F0502020204030204"/>
            </a:endParaRPr>
          </a:p>
        </p:txBody>
      </p:sp>
      <p:pic>
        <p:nvPicPr>
          <p:cNvPr id="11" name="Picture 10">
            <a:extLst>
              <a:ext uri="{FF2B5EF4-FFF2-40B4-BE49-F238E27FC236}">
                <a16:creationId xmlns:a16="http://schemas.microsoft.com/office/drawing/2014/main" id="{1133CF43-4731-8A68-F2D7-C8A8957D0D0E}"/>
              </a:ext>
            </a:extLst>
          </p:cNvPr>
          <p:cNvPicPr>
            <a:picLocks noChangeAspect="1"/>
          </p:cNvPicPr>
          <p:nvPr/>
        </p:nvPicPr>
        <p:blipFill>
          <a:blip r:embed="rId4"/>
          <a:stretch>
            <a:fillRect/>
          </a:stretch>
        </p:blipFill>
        <p:spPr>
          <a:xfrm>
            <a:off x="10135678" y="6067547"/>
            <a:ext cx="2056323" cy="790453"/>
          </a:xfrm>
          <a:prstGeom prst="rect">
            <a:avLst/>
          </a:prstGeom>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15762-E507-C1EE-C0A6-E6897A49277D}"/>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33568451-DC60-6EB8-8E49-FC5CB413AD6A}"/>
              </a:ext>
            </a:extLst>
          </p:cNvPr>
          <p:cNvSpPr>
            <a:spLocks noGrp="1"/>
          </p:cNvSpPr>
          <p:nvPr>
            <p:ph type="title"/>
          </p:nvPr>
        </p:nvSpPr>
        <p:spPr>
          <a:xfrm>
            <a:off x="1653226" y="505534"/>
            <a:ext cx="8885548" cy="682099"/>
          </a:xfrm>
        </p:spPr>
        <p:txBody>
          <a:bodyPr vert="horz" lIns="0" tIns="0" rIns="0" bIns="0" rtlCol="0" anchor="t" anchorCtr="0">
            <a:normAutofit/>
          </a:bodyPr>
          <a:lstStyle/>
          <a:p>
            <a:r>
              <a:rPr lang="en-US" sz="3200" b="1" dirty="0">
                <a:latin typeface="Arial" panose="020B0604020202020204" pitchFamily="34" charset="0"/>
              </a:rPr>
              <a:t>Contribution 3: Responsible AI in Preparation</a:t>
            </a:r>
          </a:p>
        </p:txBody>
      </p:sp>
      <p:sp>
        <p:nvSpPr>
          <p:cNvPr id="3" name="TextBox 2">
            <a:extLst>
              <a:ext uri="{FF2B5EF4-FFF2-40B4-BE49-F238E27FC236}">
                <a16:creationId xmlns:a16="http://schemas.microsoft.com/office/drawing/2014/main" id="{92053297-0692-585F-A0BD-AE73E7D6FB10}"/>
              </a:ext>
            </a:extLst>
          </p:cNvPr>
          <p:cNvSpPr txBox="1"/>
          <p:nvPr/>
        </p:nvSpPr>
        <p:spPr>
          <a:xfrm>
            <a:off x="1825082" y="2233620"/>
            <a:ext cx="8436116" cy="3167231"/>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Personalized study support and targeted feedback</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Flexible, anytime learning access</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AI supports preparation — not assessment</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Example: GED Complete Express (AI‑supported readiness tool)</a:t>
            </a:r>
            <a:endParaRPr lang="en-US" sz="2400" b="1" dirty="0">
              <a:solidFill>
                <a:srgbClr val="000000"/>
              </a:solidFill>
              <a:latin typeface="Arial"/>
              <a:cs typeface="Arial"/>
            </a:endParaRPr>
          </a:p>
        </p:txBody>
      </p:sp>
      <p:sp>
        <p:nvSpPr>
          <p:cNvPr id="6" name="Text Placeholder 3">
            <a:extLst>
              <a:ext uri="{FF2B5EF4-FFF2-40B4-BE49-F238E27FC236}">
                <a16:creationId xmlns:a16="http://schemas.microsoft.com/office/drawing/2014/main" id="{1CBF986F-0773-96C0-2BE1-C8B30D603EC9}"/>
              </a:ext>
            </a:extLst>
          </p:cNvPr>
          <p:cNvSpPr txBox="1">
            <a:spLocks/>
          </p:cNvSpPr>
          <p:nvPr/>
        </p:nvSpPr>
        <p:spPr>
          <a:xfrm>
            <a:off x="1825083" y="1166791"/>
            <a:ext cx="8436117" cy="541695"/>
          </a:xfrm>
          <a:prstGeom prst="rect">
            <a:avLst/>
          </a:prstGeom>
        </p:spPr>
        <p:txBody>
          <a:bodyPr vert="horz" lIns="91440" tIns="45720" rIns="91440" bIns="45720" rtlCol="0" anchor="b">
            <a:noAutofit/>
          </a:bodyPr>
          <a:lst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Clr>
                <a:srgbClr val="E7E6E6">
                  <a:lumMod val="75000"/>
                </a:srgbClr>
              </a:buClr>
              <a:buNone/>
            </a:pPr>
            <a:r>
              <a:rPr lang="en-US" sz="2000" b="1" dirty="0">
                <a:solidFill>
                  <a:srgbClr val="000000"/>
                </a:solidFill>
                <a:latin typeface="Arial"/>
                <a:cs typeface="Arial"/>
              </a:rPr>
              <a:t>AI supports readiness, not assessment</a:t>
            </a:r>
            <a:endParaRPr lang="en-US" sz="1800" b="1" dirty="0">
              <a:solidFill>
                <a:srgbClr val="000000"/>
              </a:solidFill>
            </a:endParaRPr>
          </a:p>
        </p:txBody>
      </p:sp>
      <p:sp>
        <p:nvSpPr>
          <p:cNvPr id="5" name="Slide Number Placeholder 4">
            <a:extLst>
              <a:ext uri="{FF2B5EF4-FFF2-40B4-BE49-F238E27FC236}">
                <a16:creationId xmlns:a16="http://schemas.microsoft.com/office/drawing/2014/main" id="{B276D70E-3C13-6FD5-FF95-8A072BE4D9AE}"/>
              </a:ext>
            </a:extLst>
          </p:cNvPr>
          <p:cNvSpPr>
            <a:spLocks noGrp="1"/>
          </p:cNvSpPr>
          <p:nvPr>
            <p:ph type="sldNum" sz="quarter" idx="12"/>
          </p:nvPr>
        </p:nvSpPr>
        <p:spPr>
          <a:xfrm>
            <a:off x="1825082" y="6446837"/>
            <a:ext cx="2057400" cy="218070"/>
          </a:xfrm>
        </p:spPr>
        <p:txBody>
          <a:bodyPr vert="horz" lIns="0" tIns="0" rIns="0" bIns="0" rtlCol="0" anchor="b" anchorCtr="0">
            <a:normAutofit/>
          </a:bodyPr>
          <a:lstStyle/>
          <a:p>
            <a:pPr>
              <a:spcAft>
                <a:spcPts val="600"/>
              </a:spcAft>
            </a:pPr>
            <a:fld id="{BAE26A2A-DE5F-EA41-900F-AB5C4F1D9848}" type="slidenum">
              <a:rPr lang="en-US">
                <a:solidFill>
                  <a:srgbClr val="E7E6E6">
                    <a:lumMod val="75000"/>
                  </a:srgbClr>
                </a:solidFill>
              </a:rPr>
              <a:pPr>
                <a:spcAft>
                  <a:spcPts val="600"/>
                </a:spcAft>
              </a:pPr>
              <a:t>70</a:t>
            </a:fld>
            <a:endParaRPr lang="en-US">
              <a:solidFill>
                <a:srgbClr val="E7E6E6">
                  <a:lumMod val="75000"/>
                </a:srgbClr>
              </a:solidFill>
            </a:endParaRPr>
          </a:p>
        </p:txBody>
      </p:sp>
      <p:sp>
        <p:nvSpPr>
          <p:cNvPr id="2" name="Rectangle: Rounded Corners 1">
            <a:extLst>
              <a:ext uri="{FF2B5EF4-FFF2-40B4-BE49-F238E27FC236}">
                <a16:creationId xmlns:a16="http://schemas.microsoft.com/office/drawing/2014/main" id="{2807653D-E106-3809-4458-304AFB3A1389}"/>
              </a:ext>
            </a:extLst>
          </p:cNvPr>
          <p:cNvSpPr/>
          <p:nvPr/>
        </p:nvSpPr>
        <p:spPr>
          <a:xfrm>
            <a:off x="2521527" y="4294909"/>
            <a:ext cx="6941128" cy="135923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FFFF"/>
                </a:solidFill>
                <a:latin typeface="Calibri" panose="020F0502020204030204"/>
              </a:rPr>
              <a:t>“AI supports preparation, not certification.”</a:t>
            </a:r>
            <a:endParaRPr lang="en-CA" sz="2800" dirty="0">
              <a:solidFill>
                <a:srgbClr val="FFFFFF"/>
              </a:solidFill>
              <a:latin typeface="Calibri" panose="020F0502020204030204"/>
            </a:endParaRPr>
          </a:p>
        </p:txBody>
      </p:sp>
    </p:spTree>
    <p:extLst>
      <p:ext uri="{BB962C8B-B14F-4D97-AF65-F5344CB8AC3E}">
        <p14:creationId xmlns:p14="http://schemas.microsoft.com/office/powerpoint/2010/main" val="278033655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52869A-53DD-3DE6-D872-3F03144C364C}"/>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B12E4935-7629-7A40-1CA3-BC48A6320E03}"/>
              </a:ext>
            </a:extLst>
          </p:cNvPr>
          <p:cNvSpPr>
            <a:spLocks noGrp="1"/>
          </p:cNvSpPr>
          <p:nvPr>
            <p:ph type="title"/>
          </p:nvPr>
        </p:nvSpPr>
        <p:spPr>
          <a:xfrm>
            <a:off x="1825082" y="505534"/>
            <a:ext cx="8233318" cy="951617"/>
          </a:xfrm>
        </p:spPr>
        <p:txBody>
          <a:bodyPr vert="horz" lIns="0" tIns="0" rIns="0" bIns="0" rtlCol="0" anchor="t" anchorCtr="0">
            <a:normAutofit/>
          </a:bodyPr>
          <a:lstStyle/>
          <a:p>
            <a:r>
              <a:rPr lang="en-US" sz="3200" b="1" dirty="0">
                <a:latin typeface="Arial" panose="020B0604020202020204" pitchFamily="34" charset="0"/>
              </a:rPr>
              <a:t>Learner Analytics as Policy Insight</a:t>
            </a:r>
          </a:p>
        </p:txBody>
      </p:sp>
      <p:sp>
        <p:nvSpPr>
          <p:cNvPr id="3" name="TextBox 2">
            <a:extLst>
              <a:ext uri="{FF2B5EF4-FFF2-40B4-BE49-F238E27FC236}">
                <a16:creationId xmlns:a16="http://schemas.microsoft.com/office/drawing/2014/main" id="{5FC7FB08-2DD7-FC8F-8759-2F743EDE9A06}"/>
              </a:ext>
            </a:extLst>
          </p:cNvPr>
          <p:cNvSpPr txBox="1"/>
          <p:nvPr/>
        </p:nvSpPr>
        <p:spPr>
          <a:xfrm>
            <a:off x="1825082" y="2233620"/>
            <a:ext cx="8436116" cy="3167231"/>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Evidence on readiness gaps</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Insight for RPL and pathway design</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Better‑targeted equity interventions</a:t>
            </a:r>
            <a:endParaRPr lang="en-US" sz="2400" b="1" dirty="0">
              <a:solidFill>
                <a:srgbClr val="000000"/>
              </a:solidFill>
              <a:latin typeface="Arial"/>
              <a:cs typeface="Arial"/>
            </a:endParaRPr>
          </a:p>
        </p:txBody>
      </p:sp>
      <p:sp>
        <p:nvSpPr>
          <p:cNvPr id="6" name="Text Placeholder 3">
            <a:extLst>
              <a:ext uri="{FF2B5EF4-FFF2-40B4-BE49-F238E27FC236}">
                <a16:creationId xmlns:a16="http://schemas.microsoft.com/office/drawing/2014/main" id="{61690C21-DCC6-7E1B-C509-F9F9F5B79533}"/>
              </a:ext>
            </a:extLst>
          </p:cNvPr>
          <p:cNvSpPr txBox="1">
            <a:spLocks/>
          </p:cNvSpPr>
          <p:nvPr/>
        </p:nvSpPr>
        <p:spPr>
          <a:xfrm>
            <a:off x="1825083" y="1303690"/>
            <a:ext cx="8436117" cy="541695"/>
          </a:xfrm>
          <a:prstGeom prst="rect">
            <a:avLst/>
          </a:prstGeom>
        </p:spPr>
        <p:txBody>
          <a:bodyPr vert="horz" lIns="91440" tIns="45720" rIns="91440" bIns="45720" rtlCol="0" anchor="b">
            <a:noAutofit/>
          </a:bodyPr>
          <a:lst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Clr>
                <a:srgbClr val="E7E6E6">
                  <a:lumMod val="75000"/>
                </a:srgbClr>
              </a:buClr>
              <a:buNone/>
            </a:pPr>
            <a:r>
              <a:rPr lang="en-US" sz="2000" b="1" dirty="0">
                <a:solidFill>
                  <a:srgbClr val="000000"/>
                </a:solidFill>
                <a:latin typeface="Arial"/>
                <a:cs typeface="Arial"/>
              </a:rPr>
              <a:t>What regulators gain</a:t>
            </a:r>
            <a:endParaRPr lang="en-US" sz="1800" b="1" dirty="0">
              <a:solidFill>
                <a:srgbClr val="000000"/>
              </a:solidFill>
            </a:endParaRPr>
          </a:p>
        </p:txBody>
      </p:sp>
      <p:sp>
        <p:nvSpPr>
          <p:cNvPr id="5" name="Slide Number Placeholder 4">
            <a:extLst>
              <a:ext uri="{FF2B5EF4-FFF2-40B4-BE49-F238E27FC236}">
                <a16:creationId xmlns:a16="http://schemas.microsoft.com/office/drawing/2014/main" id="{4429DCC4-313F-0EF6-E382-640177CFEE69}"/>
              </a:ext>
            </a:extLst>
          </p:cNvPr>
          <p:cNvSpPr>
            <a:spLocks noGrp="1"/>
          </p:cNvSpPr>
          <p:nvPr>
            <p:ph type="sldNum" sz="quarter" idx="12"/>
          </p:nvPr>
        </p:nvSpPr>
        <p:spPr>
          <a:xfrm>
            <a:off x="1825082" y="6446837"/>
            <a:ext cx="2057400" cy="218070"/>
          </a:xfrm>
        </p:spPr>
        <p:txBody>
          <a:bodyPr vert="horz" lIns="0" tIns="0" rIns="0" bIns="0" rtlCol="0" anchor="b" anchorCtr="0">
            <a:normAutofit/>
          </a:bodyPr>
          <a:lstStyle/>
          <a:p>
            <a:pPr>
              <a:spcAft>
                <a:spcPts val="600"/>
              </a:spcAft>
            </a:pPr>
            <a:fld id="{BAE26A2A-DE5F-EA41-900F-AB5C4F1D9848}" type="slidenum">
              <a:rPr lang="en-US">
                <a:solidFill>
                  <a:srgbClr val="E7E6E6">
                    <a:lumMod val="75000"/>
                  </a:srgbClr>
                </a:solidFill>
              </a:rPr>
              <a:pPr>
                <a:spcAft>
                  <a:spcPts val="600"/>
                </a:spcAft>
              </a:pPr>
              <a:t>71</a:t>
            </a:fld>
            <a:endParaRPr lang="en-US">
              <a:solidFill>
                <a:srgbClr val="E7E6E6">
                  <a:lumMod val="75000"/>
                </a:srgbClr>
              </a:solidFill>
            </a:endParaRPr>
          </a:p>
        </p:txBody>
      </p:sp>
    </p:spTree>
    <p:extLst>
      <p:ext uri="{BB962C8B-B14F-4D97-AF65-F5344CB8AC3E}">
        <p14:creationId xmlns:p14="http://schemas.microsoft.com/office/powerpoint/2010/main" val="165129853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CA721C-B4C6-D636-DB31-00ACE6655F80}"/>
            </a:ext>
          </a:extLst>
        </p:cNvPr>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D8426221-ECC7-7956-5AE5-FF3E31FA4A7F}"/>
              </a:ext>
            </a:extLst>
          </p:cNvPr>
          <p:cNvPicPr>
            <a:picLocks noGrp="1" noChangeAspect="1"/>
          </p:cNvPicPr>
          <p:nvPr>
            <p:ph type="pic" sz="quarter" idx="11"/>
          </p:nvPr>
        </p:nvPicPr>
        <p:blipFill>
          <a:blip r:embed="rId2"/>
          <a:srcRect l="29351" r="29351"/>
          <a:stretch/>
        </p:blipFill>
        <p:spPr>
          <a:xfrm>
            <a:off x="6567491" y="230261"/>
            <a:ext cx="4100513" cy="6627666"/>
          </a:xfrm>
          <a:noFill/>
        </p:spPr>
      </p:pic>
      <p:sp>
        <p:nvSpPr>
          <p:cNvPr id="9" name="Title 4">
            <a:extLst>
              <a:ext uri="{FF2B5EF4-FFF2-40B4-BE49-F238E27FC236}">
                <a16:creationId xmlns:a16="http://schemas.microsoft.com/office/drawing/2014/main" id="{98C69282-2EC8-A657-1C21-C9354AC5FFA5}"/>
              </a:ext>
            </a:extLst>
          </p:cNvPr>
          <p:cNvSpPr>
            <a:spLocks noGrp="1"/>
          </p:cNvSpPr>
          <p:nvPr>
            <p:ph type="title"/>
          </p:nvPr>
        </p:nvSpPr>
        <p:spPr>
          <a:xfrm>
            <a:off x="1825087" y="880954"/>
            <a:ext cx="4457701" cy="3681529"/>
          </a:xfrm>
        </p:spPr>
        <p:txBody>
          <a:bodyPr vert="horz" lIns="0" tIns="0" rIns="0" bIns="0" rtlCol="0" anchor="b" anchorCtr="0">
            <a:normAutofit/>
          </a:bodyPr>
          <a:lstStyle/>
          <a:p>
            <a:r>
              <a:rPr lang="en-US" spc="-75" dirty="0"/>
              <a:t>SECTION 5</a:t>
            </a:r>
            <a:br>
              <a:rPr lang="en-US" spc="-75" dirty="0"/>
            </a:br>
            <a:br>
              <a:rPr lang="en-US" spc="-75" dirty="0"/>
            </a:br>
            <a:r>
              <a:rPr lang="en-US" spc="-75" dirty="0"/>
              <a:t>Governance &amp; KNQA Implications</a:t>
            </a:r>
            <a:endParaRPr lang="en-US" kern="1200" dirty="0">
              <a:latin typeface="Rockwell" panose="02060603020205020403" pitchFamily="18" charset="77"/>
              <a:ea typeface="+mj-ea"/>
              <a:cs typeface="Arial" panose="020B0604020202020204" pitchFamily="34" charset="0"/>
            </a:endParaRPr>
          </a:p>
        </p:txBody>
      </p:sp>
      <p:sp>
        <p:nvSpPr>
          <p:cNvPr id="11" name="Text Placeholder 5">
            <a:extLst>
              <a:ext uri="{FF2B5EF4-FFF2-40B4-BE49-F238E27FC236}">
                <a16:creationId xmlns:a16="http://schemas.microsoft.com/office/drawing/2014/main" id="{6E560BB0-B518-488F-3708-1DFD286A89FB}"/>
              </a:ext>
            </a:extLst>
          </p:cNvPr>
          <p:cNvSpPr txBox="1">
            <a:spLocks/>
          </p:cNvSpPr>
          <p:nvPr/>
        </p:nvSpPr>
        <p:spPr>
          <a:xfrm>
            <a:off x="1825087" y="4716966"/>
            <a:ext cx="4457701" cy="1092820"/>
          </a:xfrm>
          <a:prstGeom prst="rect">
            <a:avLst/>
          </a:prstGeom>
        </p:spPr>
        <p:txBody>
          <a:bodyPr vert="horz" lIns="0" tIns="0" rIns="0" bIns="0" rtlCol="0">
            <a:normAutofit/>
          </a:bodyPr>
          <a:lst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0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Clr>
                <a:srgbClr val="E7E6E6">
                  <a:lumMod val="75000"/>
                </a:srgbClr>
              </a:buClr>
              <a:buNone/>
            </a:pPr>
            <a:endParaRPr lang="en-US" i="1" dirty="0">
              <a:solidFill>
                <a:srgbClr val="FFFFFF"/>
              </a:solidFill>
            </a:endParaRPr>
          </a:p>
        </p:txBody>
      </p:sp>
      <p:sp>
        <p:nvSpPr>
          <p:cNvPr id="4" name="Slide Number Placeholder 3">
            <a:extLst>
              <a:ext uri="{FF2B5EF4-FFF2-40B4-BE49-F238E27FC236}">
                <a16:creationId xmlns:a16="http://schemas.microsoft.com/office/drawing/2014/main" id="{D9C69DED-0AF9-26A4-C159-8BAAD1B03384}"/>
              </a:ext>
            </a:extLst>
          </p:cNvPr>
          <p:cNvSpPr>
            <a:spLocks noGrp="1"/>
          </p:cNvSpPr>
          <p:nvPr>
            <p:ph type="sldNum" sz="quarter" idx="10"/>
          </p:nvPr>
        </p:nvSpPr>
        <p:spPr>
          <a:xfrm>
            <a:off x="1825082" y="6446837"/>
            <a:ext cx="2057400" cy="218070"/>
          </a:xfrm>
        </p:spPr>
        <p:txBody>
          <a:bodyPr vert="horz" lIns="0" tIns="0" rIns="0" bIns="0" rtlCol="0" anchor="b" anchorCtr="0">
            <a:normAutofit/>
          </a:bodyPr>
          <a:lstStyle/>
          <a:p>
            <a:pPr>
              <a:spcAft>
                <a:spcPts val="600"/>
              </a:spcAft>
            </a:pPr>
            <a:fld id="{BAE26A2A-DE5F-EA41-900F-AB5C4F1D9848}" type="slidenum">
              <a:rPr lang="en-US">
                <a:solidFill>
                  <a:srgbClr val="E7E6E6">
                    <a:lumMod val="75000"/>
                  </a:srgbClr>
                </a:solidFill>
              </a:rPr>
              <a:pPr>
                <a:spcAft>
                  <a:spcPts val="600"/>
                </a:spcAft>
              </a:pPr>
              <a:t>72</a:t>
            </a:fld>
            <a:endParaRPr lang="en-US">
              <a:solidFill>
                <a:srgbClr val="E7E6E6">
                  <a:lumMod val="75000"/>
                </a:srgbClr>
              </a:solidFill>
            </a:endParaRPr>
          </a:p>
        </p:txBody>
      </p:sp>
    </p:spTree>
    <p:extLst>
      <p:ext uri="{BB962C8B-B14F-4D97-AF65-F5344CB8AC3E}">
        <p14:creationId xmlns:p14="http://schemas.microsoft.com/office/powerpoint/2010/main" val="401885665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A0CEE0-C31E-8DEF-98E4-B86AEA472149}"/>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6EB54EE7-4B5E-7D4A-0BFE-852EDB04D2E6}"/>
              </a:ext>
            </a:extLst>
          </p:cNvPr>
          <p:cNvSpPr>
            <a:spLocks noGrp="1"/>
          </p:cNvSpPr>
          <p:nvPr>
            <p:ph type="title"/>
          </p:nvPr>
        </p:nvSpPr>
        <p:spPr>
          <a:xfrm>
            <a:off x="1758946" y="599731"/>
            <a:ext cx="8607972" cy="951617"/>
          </a:xfrm>
        </p:spPr>
        <p:txBody>
          <a:bodyPr vert="horz" lIns="0" tIns="0" rIns="0" bIns="0" rtlCol="0" anchor="t" anchorCtr="0">
            <a:normAutofit/>
          </a:bodyPr>
          <a:lstStyle/>
          <a:p>
            <a:r>
              <a:rPr lang="en-US" sz="3200" b="1" dirty="0">
                <a:latin typeface="Arial" panose="020B0604020202020204" pitchFamily="34" charset="0"/>
              </a:rPr>
              <a:t>Governance Is the Enabler</a:t>
            </a:r>
          </a:p>
        </p:txBody>
      </p:sp>
      <p:sp>
        <p:nvSpPr>
          <p:cNvPr id="3" name="TextBox 2">
            <a:extLst>
              <a:ext uri="{FF2B5EF4-FFF2-40B4-BE49-F238E27FC236}">
                <a16:creationId xmlns:a16="http://schemas.microsoft.com/office/drawing/2014/main" id="{3B88251E-18BA-9CE3-24EF-8FE4EF54348A}"/>
              </a:ext>
            </a:extLst>
          </p:cNvPr>
          <p:cNvSpPr txBox="1"/>
          <p:nvPr/>
        </p:nvSpPr>
        <p:spPr>
          <a:xfrm>
            <a:off x="1825082" y="2233620"/>
            <a:ext cx="8436116" cy="3167231"/>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Clear accountability and auditability</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Common verification protocols</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Change management and capacity building</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Responsible AI standards</a:t>
            </a:r>
            <a:endParaRPr lang="en-US" sz="2400" b="1" dirty="0">
              <a:solidFill>
                <a:srgbClr val="000000"/>
              </a:solidFill>
              <a:latin typeface="Arial"/>
              <a:cs typeface="Arial"/>
            </a:endParaRPr>
          </a:p>
        </p:txBody>
      </p:sp>
      <p:sp>
        <p:nvSpPr>
          <p:cNvPr id="6" name="Text Placeholder 3">
            <a:extLst>
              <a:ext uri="{FF2B5EF4-FFF2-40B4-BE49-F238E27FC236}">
                <a16:creationId xmlns:a16="http://schemas.microsoft.com/office/drawing/2014/main" id="{B9B96EE5-87E2-549F-8030-822D16B5D7B2}"/>
              </a:ext>
            </a:extLst>
          </p:cNvPr>
          <p:cNvSpPr txBox="1">
            <a:spLocks/>
          </p:cNvSpPr>
          <p:nvPr/>
        </p:nvSpPr>
        <p:spPr>
          <a:xfrm>
            <a:off x="1825083" y="1303690"/>
            <a:ext cx="8436117" cy="541695"/>
          </a:xfrm>
          <a:prstGeom prst="rect">
            <a:avLst/>
          </a:prstGeom>
        </p:spPr>
        <p:txBody>
          <a:bodyPr vert="horz" lIns="91440" tIns="45720" rIns="91440" bIns="45720" rtlCol="0" anchor="b">
            <a:noAutofit/>
          </a:bodyPr>
          <a:lst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Clr>
                <a:srgbClr val="E7E6E6">
                  <a:lumMod val="75000"/>
                </a:srgbClr>
              </a:buClr>
              <a:buNone/>
            </a:pPr>
            <a:r>
              <a:rPr lang="en-US" sz="2000" b="1" dirty="0">
                <a:solidFill>
                  <a:srgbClr val="000000"/>
                </a:solidFill>
                <a:latin typeface="Arial"/>
                <a:cs typeface="Arial"/>
              </a:rPr>
              <a:t>What must be in place</a:t>
            </a:r>
            <a:endParaRPr lang="en-US" sz="1800" b="1" dirty="0">
              <a:solidFill>
                <a:srgbClr val="000000"/>
              </a:solidFill>
            </a:endParaRPr>
          </a:p>
        </p:txBody>
      </p:sp>
      <p:sp>
        <p:nvSpPr>
          <p:cNvPr id="5" name="Slide Number Placeholder 4">
            <a:extLst>
              <a:ext uri="{FF2B5EF4-FFF2-40B4-BE49-F238E27FC236}">
                <a16:creationId xmlns:a16="http://schemas.microsoft.com/office/drawing/2014/main" id="{248B5682-1702-236F-4AA5-9AE93560EA50}"/>
              </a:ext>
            </a:extLst>
          </p:cNvPr>
          <p:cNvSpPr>
            <a:spLocks noGrp="1"/>
          </p:cNvSpPr>
          <p:nvPr>
            <p:ph type="sldNum" sz="quarter" idx="12"/>
          </p:nvPr>
        </p:nvSpPr>
        <p:spPr>
          <a:xfrm>
            <a:off x="1825082" y="6446837"/>
            <a:ext cx="2057400" cy="218070"/>
          </a:xfrm>
        </p:spPr>
        <p:txBody>
          <a:bodyPr vert="horz" lIns="0" tIns="0" rIns="0" bIns="0" rtlCol="0" anchor="b" anchorCtr="0">
            <a:normAutofit/>
          </a:bodyPr>
          <a:lstStyle/>
          <a:p>
            <a:pPr>
              <a:spcAft>
                <a:spcPts val="600"/>
              </a:spcAft>
            </a:pPr>
            <a:fld id="{BAE26A2A-DE5F-EA41-900F-AB5C4F1D9848}" type="slidenum">
              <a:rPr lang="en-US">
                <a:solidFill>
                  <a:srgbClr val="E7E6E6">
                    <a:lumMod val="75000"/>
                  </a:srgbClr>
                </a:solidFill>
              </a:rPr>
              <a:pPr>
                <a:spcAft>
                  <a:spcPts val="600"/>
                </a:spcAft>
              </a:pPr>
              <a:t>73</a:t>
            </a:fld>
            <a:endParaRPr lang="en-US">
              <a:solidFill>
                <a:srgbClr val="E7E6E6">
                  <a:lumMod val="75000"/>
                </a:srgbClr>
              </a:solidFill>
            </a:endParaRPr>
          </a:p>
        </p:txBody>
      </p:sp>
      <p:sp>
        <p:nvSpPr>
          <p:cNvPr id="2" name="Rectangle: Rounded Corners 1">
            <a:extLst>
              <a:ext uri="{FF2B5EF4-FFF2-40B4-BE49-F238E27FC236}">
                <a16:creationId xmlns:a16="http://schemas.microsoft.com/office/drawing/2014/main" id="{FEFB838E-845C-C99A-2C27-3DF4B97CD833}"/>
              </a:ext>
            </a:extLst>
          </p:cNvPr>
          <p:cNvSpPr/>
          <p:nvPr/>
        </p:nvSpPr>
        <p:spPr>
          <a:xfrm>
            <a:off x="2687786" y="3849889"/>
            <a:ext cx="1620982" cy="1092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FFFFFF"/>
                </a:solidFill>
                <a:latin typeface="Calibri" panose="020F0502020204030204"/>
              </a:rPr>
              <a:t>Governance</a:t>
            </a:r>
            <a:endParaRPr lang="en-CA" sz="2000" dirty="0">
              <a:solidFill>
                <a:srgbClr val="FFFFFF"/>
              </a:solidFill>
              <a:latin typeface="Calibri" panose="020F0502020204030204"/>
            </a:endParaRPr>
          </a:p>
        </p:txBody>
      </p:sp>
      <p:sp>
        <p:nvSpPr>
          <p:cNvPr id="4" name="Rectangle: Rounded Corners 3">
            <a:extLst>
              <a:ext uri="{FF2B5EF4-FFF2-40B4-BE49-F238E27FC236}">
                <a16:creationId xmlns:a16="http://schemas.microsoft.com/office/drawing/2014/main" id="{AD4CD571-EA60-C6F8-09D9-23E7DF6A8C81}"/>
              </a:ext>
            </a:extLst>
          </p:cNvPr>
          <p:cNvSpPr/>
          <p:nvPr/>
        </p:nvSpPr>
        <p:spPr>
          <a:xfrm>
            <a:off x="5285509" y="3849889"/>
            <a:ext cx="1620982" cy="1092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FFFFFF"/>
                </a:solidFill>
                <a:latin typeface="Calibri" panose="020F0502020204030204"/>
              </a:rPr>
              <a:t>Technology</a:t>
            </a:r>
            <a:endParaRPr lang="en-CA" sz="2000" dirty="0">
              <a:solidFill>
                <a:srgbClr val="FFFFFF"/>
              </a:solidFill>
              <a:latin typeface="Calibri" panose="020F0502020204030204"/>
            </a:endParaRPr>
          </a:p>
        </p:txBody>
      </p:sp>
      <p:sp>
        <p:nvSpPr>
          <p:cNvPr id="7" name="Rectangle: Rounded Corners 6">
            <a:extLst>
              <a:ext uri="{FF2B5EF4-FFF2-40B4-BE49-F238E27FC236}">
                <a16:creationId xmlns:a16="http://schemas.microsoft.com/office/drawing/2014/main" id="{47EF8BB1-8DFA-341D-A82C-50CD572C0C59}"/>
              </a:ext>
            </a:extLst>
          </p:cNvPr>
          <p:cNvSpPr/>
          <p:nvPr/>
        </p:nvSpPr>
        <p:spPr>
          <a:xfrm>
            <a:off x="7938648" y="3849889"/>
            <a:ext cx="1620982" cy="1092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FFFFFF"/>
                </a:solidFill>
                <a:latin typeface="Calibri" panose="020F0502020204030204"/>
              </a:rPr>
              <a:t>Stakeholders</a:t>
            </a:r>
            <a:endParaRPr lang="en-CA" sz="2000" dirty="0">
              <a:solidFill>
                <a:srgbClr val="FFFFFF"/>
              </a:solidFill>
              <a:latin typeface="Calibri" panose="020F0502020204030204"/>
            </a:endParaRPr>
          </a:p>
        </p:txBody>
      </p:sp>
      <p:sp>
        <p:nvSpPr>
          <p:cNvPr id="10" name="TextBox 9">
            <a:extLst>
              <a:ext uri="{FF2B5EF4-FFF2-40B4-BE49-F238E27FC236}">
                <a16:creationId xmlns:a16="http://schemas.microsoft.com/office/drawing/2014/main" id="{68239C67-84ED-CE41-BE65-424E74EC881A}"/>
              </a:ext>
            </a:extLst>
          </p:cNvPr>
          <p:cNvSpPr txBox="1"/>
          <p:nvPr/>
        </p:nvSpPr>
        <p:spPr>
          <a:xfrm>
            <a:off x="4530440" y="4003960"/>
            <a:ext cx="665018" cy="923330"/>
          </a:xfrm>
          <a:prstGeom prst="rect">
            <a:avLst/>
          </a:prstGeom>
          <a:noFill/>
        </p:spPr>
        <p:txBody>
          <a:bodyPr wrap="square" rtlCol="0">
            <a:spAutoFit/>
          </a:bodyPr>
          <a:lstStyle/>
          <a:p>
            <a:pPr algn="ctr"/>
            <a:r>
              <a:rPr lang="en-US" sz="5400" b="1" dirty="0">
                <a:solidFill>
                  <a:srgbClr val="000000"/>
                </a:solidFill>
                <a:latin typeface="Calibri" panose="020F0502020204030204"/>
              </a:rPr>
              <a:t>+</a:t>
            </a:r>
            <a:endParaRPr lang="en-CA" b="1" dirty="0">
              <a:solidFill>
                <a:srgbClr val="000000"/>
              </a:solidFill>
              <a:latin typeface="Calibri" panose="020F0502020204030204"/>
            </a:endParaRPr>
          </a:p>
        </p:txBody>
      </p:sp>
      <p:sp>
        <p:nvSpPr>
          <p:cNvPr id="11" name="TextBox 10">
            <a:extLst>
              <a:ext uri="{FF2B5EF4-FFF2-40B4-BE49-F238E27FC236}">
                <a16:creationId xmlns:a16="http://schemas.microsoft.com/office/drawing/2014/main" id="{1242F09D-27F5-38A0-38E2-8CF0A841D52C}"/>
              </a:ext>
            </a:extLst>
          </p:cNvPr>
          <p:cNvSpPr txBox="1"/>
          <p:nvPr/>
        </p:nvSpPr>
        <p:spPr>
          <a:xfrm>
            <a:off x="7083384" y="3934421"/>
            <a:ext cx="665018" cy="923330"/>
          </a:xfrm>
          <a:prstGeom prst="rect">
            <a:avLst/>
          </a:prstGeom>
          <a:noFill/>
        </p:spPr>
        <p:txBody>
          <a:bodyPr wrap="square" rtlCol="0">
            <a:spAutoFit/>
          </a:bodyPr>
          <a:lstStyle/>
          <a:p>
            <a:pPr algn="ctr"/>
            <a:r>
              <a:rPr lang="en-US" sz="5400" b="1" dirty="0">
                <a:solidFill>
                  <a:srgbClr val="000000"/>
                </a:solidFill>
                <a:latin typeface="Calibri" panose="020F0502020204030204"/>
              </a:rPr>
              <a:t>+</a:t>
            </a:r>
            <a:endParaRPr lang="en-CA" b="1" dirty="0">
              <a:solidFill>
                <a:srgbClr val="000000"/>
              </a:solidFill>
              <a:latin typeface="Calibri" panose="020F0502020204030204"/>
            </a:endParaRPr>
          </a:p>
        </p:txBody>
      </p:sp>
      <p:sp>
        <p:nvSpPr>
          <p:cNvPr id="12" name="TextBox 11">
            <a:extLst>
              <a:ext uri="{FF2B5EF4-FFF2-40B4-BE49-F238E27FC236}">
                <a16:creationId xmlns:a16="http://schemas.microsoft.com/office/drawing/2014/main" id="{EED74ED8-8031-BA39-863C-7A2D0B4D24DA}"/>
              </a:ext>
            </a:extLst>
          </p:cNvPr>
          <p:cNvSpPr txBox="1"/>
          <p:nvPr/>
        </p:nvSpPr>
        <p:spPr>
          <a:xfrm>
            <a:off x="5649446" y="4774885"/>
            <a:ext cx="665018" cy="923330"/>
          </a:xfrm>
          <a:prstGeom prst="rect">
            <a:avLst/>
          </a:prstGeom>
          <a:noFill/>
        </p:spPr>
        <p:txBody>
          <a:bodyPr wrap="square" rtlCol="0">
            <a:spAutoFit/>
          </a:bodyPr>
          <a:lstStyle/>
          <a:p>
            <a:pPr algn="ctr"/>
            <a:r>
              <a:rPr lang="en-US" sz="5400" b="1" dirty="0">
                <a:solidFill>
                  <a:srgbClr val="000000"/>
                </a:solidFill>
                <a:latin typeface="Calibri" panose="020F0502020204030204"/>
              </a:rPr>
              <a:t>=</a:t>
            </a:r>
            <a:endParaRPr lang="en-CA" b="1" dirty="0">
              <a:solidFill>
                <a:srgbClr val="000000"/>
              </a:solidFill>
              <a:latin typeface="Calibri" panose="020F0502020204030204"/>
            </a:endParaRPr>
          </a:p>
        </p:txBody>
      </p:sp>
      <p:sp>
        <p:nvSpPr>
          <p:cNvPr id="13" name="Rectangle: Rounded Corners 12">
            <a:extLst>
              <a:ext uri="{FF2B5EF4-FFF2-40B4-BE49-F238E27FC236}">
                <a16:creationId xmlns:a16="http://schemas.microsoft.com/office/drawing/2014/main" id="{991390C0-AE82-E327-2170-BE421343FE56}"/>
              </a:ext>
            </a:extLst>
          </p:cNvPr>
          <p:cNvSpPr/>
          <p:nvPr/>
        </p:nvSpPr>
        <p:spPr>
          <a:xfrm>
            <a:off x="2965382" y="5527958"/>
            <a:ext cx="6067782" cy="730312"/>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FFFF"/>
                </a:solidFill>
                <a:latin typeface="Calibri" panose="020F0502020204030204"/>
              </a:rPr>
              <a:t>Trust at Scale</a:t>
            </a:r>
            <a:endParaRPr lang="en-CA" sz="2400" b="1" dirty="0">
              <a:solidFill>
                <a:srgbClr val="FFFFFF"/>
              </a:solidFill>
              <a:latin typeface="Calibri" panose="020F0502020204030204"/>
            </a:endParaRPr>
          </a:p>
        </p:txBody>
      </p:sp>
    </p:spTree>
    <p:extLst>
      <p:ext uri="{BB962C8B-B14F-4D97-AF65-F5344CB8AC3E}">
        <p14:creationId xmlns:p14="http://schemas.microsoft.com/office/powerpoint/2010/main" val="187536748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B1763-89AB-1E3A-E854-BDA83F11A2EF}"/>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B6A187CA-D760-B3FE-FE13-863C1D83C524}"/>
              </a:ext>
            </a:extLst>
          </p:cNvPr>
          <p:cNvSpPr>
            <a:spLocks noGrp="1"/>
          </p:cNvSpPr>
          <p:nvPr>
            <p:ph type="title"/>
          </p:nvPr>
        </p:nvSpPr>
        <p:spPr>
          <a:xfrm>
            <a:off x="1825083" y="574590"/>
            <a:ext cx="7767865" cy="951617"/>
          </a:xfrm>
        </p:spPr>
        <p:txBody>
          <a:bodyPr vert="horz" lIns="0" tIns="0" rIns="0" bIns="0" rtlCol="0" anchor="t" anchorCtr="0">
            <a:normAutofit/>
          </a:bodyPr>
          <a:lstStyle/>
          <a:p>
            <a:r>
              <a:rPr lang="en-US" sz="3200" b="1" dirty="0">
                <a:latin typeface="Arial" panose="020B0604020202020204" pitchFamily="34" charset="0"/>
              </a:rPr>
              <a:t>What This Means for KNQA</a:t>
            </a:r>
          </a:p>
        </p:txBody>
      </p:sp>
      <p:sp>
        <p:nvSpPr>
          <p:cNvPr id="3" name="TextBox 2">
            <a:extLst>
              <a:ext uri="{FF2B5EF4-FFF2-40B4-BE49-F238E27FC236}">
                <a16:creationId xmlns:a16="http://schemas.microsoft.com/office/drawing/2014/main" id="{1D6308E9-E538-D149-3D19-AA88D6DF2AD0}"/>
              </a:ext>
            </a:extLst>
          </p:cNvPr>
          <p:cNvSpPr txBox="1"/>
          <p:nvPr/>
        </p:nvSpPr>
        <p:spPr>
          <a:xfrm>
            <a:off x="1825082" y="2233620"/>
            <a:ext cx="8436116" cy="3167231"/>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Stronger fraud prevention</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Faster, consistent verification</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Global comparability</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Expanded equitable pathways</a:t>
            </a:r>
            <a:endParaRPr lang="en-US" sz="2400" b="1" dirty="0">
              <a:solidFill>
                <a:srgbClr val="000000"/>
              </a:solidFill>
              <a:latin typeface="Arial"/>
              <a:cs typeface="Arial"/>
            </a:endParaRPr>
          </a:p>
        </p:txBody>
      </p:sp>
      <p:sp>
        <p:nvSpPr>
          <p:cNvPr id="6" name="Text Placeholder 3">
            <a:extLst>
              <a:ext uri="{FF2B5EF4-FFF2-40B4-BE49-F238E27FC236}">
                <a16:creationId xmlns:a16="http://schemas.microsoft.com/office/drawing/2014/main" id="{55BA9740-8458-73BD-56F8-60482DFD9F16}"/>
              </a:ext>
            </a:extLst>
          </p:cNvPr>
          <p:cNvSpPr txBox="1">
            <a:spLocks/>
          </p:cNvSpPr>
          <p:nvPr/>
        </p:nvSpPr>
        <p:spPr>
          <a:xfrm>
            <a:off x="1825083" y="1303690"/>
            <a:ext cx="8436117" cy="541695"/>
          </a:xfrm>
          <a:prstGeom prst="rect">
            <a:avLst/>
          </a:prstGeom>
        </p:spPr>
        <p:txBody>
          <a:bodyPr vert="horz" lIns="91440" tIns="45720" rIns="91440" bIns="45720" rtlCol="0" anchor="b">
            <a:noAutofit/>
          </a:bodyPr>
          <a:lst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Clr>
                <a:srgbClr val="E7E6E6">
                  <a:lumMod val="75000"/>
                </a:srgbClr>
              </a:buClr>
              <a:buNone/>
            </a:pPr>
            <a:r>
              <a:rPr lang="en-US" sz="2000" b="1" dirty="0">
                <a:solidFill>
                  <a:srgbClr val="000000"/>
                </a:solidFill>
                <a:latin typeface="Arial"/>
                <a:cs typeface="Arial"/>
              </a:rPr>
              <a:t>Strategic value</a:t>
            </a:r>
            <a:endParaRPr lang="en-US" sz="1800" b="1" dirty="0">
              <a:solidFill>
                <a:srgbClr val="000000"/>
              </a:solidFill>
            </a:endParaRPr>
          </a:p>
        </p:txBody>
      </p:sp>
      <p:sp>
        <p:nvSpPr>
          <p:cNvPr id="5" name="Slide Number Placeholder 4">
            <a:extLst>
              <a:ext uri="{FF2B5EF4-FFF2-40B4-BE49-F238E27FC236}">
                <a16:creationId xmlns:a16="http://schemas.microsoft.com/office/drawing/2014/main" id="{CF821367-095D-027B-F200-E927A998CA45}"/>
              </a:ext>
            </a:extLst>
          </p:cNvPr>
          <p:cNvSpPr>
            <a:spLocks noGrp="1"/>
          </p:cNvSpPr>
          <p:nvPr>
            <p:ph type="sldNum" sz="quarter" idx="12"/>
          </p:nvPr>
        </p:nvSpPr>
        <p:spPr>
          <a:xfrm>
            <a:off x="1825082" y="6446837"/>
            <a:ext cx="2057400" cy="218070"/>
          </a:xfrm>
        </p:spPr>
        <p:txBody>
          <a:bodyPr vert="horz" lIns="0" tIns="0" rIns="0" bIns="0" rtlCol="0" anchor="b" anchorCtr="0">
            <a:normAutofit/>
          </a:bodyPr>
          <a:lstStyle/>
          <a:p>
            <a:pPr>
              <a:spcAft>
                <a:spcPts val="600"/>
              </a:spcAft>
            </a:pPr>
            <a:fld id="{BAE26A2A-DE5F-EA41-900F-AB5C4F1D9848}" type="slidenum">
              <a:rPr lang="en-US">
                <a:solidFill>
                  <a:srgbClr val="E7E6E6">
                    <a:lumMod val="75000"/>
                  </a:srgbClr>
                </a:solidFill>
              </a:rPr>
              <a:pPr>
                <a:spcAft>
                  <a:spcPts val="600"/>
                </a:spcAft>
              </a:pPr>
              <a:t>74</a:t>
            </a:fld>
            <a:endParaRPr lang="en-US">
              <a:solidFill>
                <a:srgbClr val="E7E6E6">
                  <a:lumMod val="75000"/>
                </a:srgbClr>
              </a:solidFill>
            </a:endParaRPr>
          </a:p>
        </p:txBody>
      </p:sp>
      <p:sp>
        <p:nvSpPr>
          <p:cNvPr id="2" name="Rectangle: Rounded Corners 1">
            <a:extLst>
              <a:ext uri="{FF2B5EF4-FFF2-40B4-BE49-F238E27FC236}">
                <a16:creationId xmlns:a16="http://schemas.microsoft.com/office/drawing/2014/main" id="{7C1EAB3A-F969-D627-4B80-BE6CA798CC6B}"/>
              </a:ext>
            </a:extLst>
          </p:cNvPr>
          <p:cNvSpPr/>
          <p:nvPr/>
        </p:nvSpPr>
        <p:spPr>
          <a:xfrm>
            <a:off x="2521527" y="4294909"/>
            <a:ext cx="6941128" cy="135923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FFFF"/>
                </a:solidFill>
                <a:latin typeface="Calibri" panose="020F0502020204030204"/>
              </a:rPr>
              <a:t>“Trust takes time to build and moments to lose.”</a:t>
            </a:r>
            <a:endParaRPr lang="en-CA" sz="2800" dirty="0">
              <a:solidFill>
                <a:srgbClr val="FFFFFF"/>
              </a:solidFill>
              <a:latin typeface="Calibri" panose="020F0502020204030204"/>
            </a:endParaRPr>
          </a:p>
        </p:txBody>
      </p:sp>
    </p:spTree>
    <p:extLst>
      <p:ext uri="{BB962C8B-B14F-4D97-AF65-F5344CB8AC3E}">
        <p14:creationId xmlns:p14="http://schemas.microsoft.com/office/powerpoint/2010/main" val="230778413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2BE61-0049-E3E2-A35A-C00D28506CC5}"/>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3B05C678-5D84-399D-5885-D5D93BE4FA13}"/>
              </a:ext>
            </a:extLst>
          </p:cNvPr>
          <p:cNvSpPr>
            <a:spLocks noGrp="1"/>
          </p:cNvSpPr>
          <p:nvPr>
            <p:ph type="title"/>
          </p:nvPr>
        </p:nvSpPr>
        <p:spPr>
          <a:xfrm>
            <a:off x="1792014" y="574590"/>
            <a:ext cx="8607972" cy="951617"/>
          </a:xfrm>
        </p:spPr>
        <p:txBody>
          <a:bodyPr vert="horz" lIns="0" tIns="0" rIns="0" bIns="0" rtlCol="0" anchor="t" anchorCtr="0">
            <a:normAutofit/>
          </a:bodyPr>
          <a:lstStyle/>
          <a:p>
            <a:r>
              <a:rPr lang="en-US" sz="3200" b="1" dirty="0">
                <a:latin typeface="Arial" panose="020B0604020202020204" pitchFamily="34" charset="0"/>
              </a:rPr>
              <a:t>Practical Recommendations</a:t>
            </a:r>
          </a:p>
        </p:txBody>
      </p:sp>
      <p:sp>
        <p:nvSpPr>
          <p:cNvPr id="3" name="TextBox 2">
            <a:extLst>
              <a:ext uri="{FF2B5EF4-FFF2-40B4-BE49-F238E27FC236}">
                <a16:creationId xmlns:a16="http://schemas.microsoft.com/office/drawing/2014/main" id="{3E8877EF-A147-0A28-1C8B-83078C8C7700}"/>
              </a:ext>
            </a:extLst>
          </p:cNvPr>
          <p:cNvSpPr txBox="1"/>
          <p:nvPr/>
        </p:nvSpPr>
        <p:spPr>
          <a:xfrm>
            <a:off x="1825082" y="2233620"/>
            <a:ext cx="8436116" cy="3167231"/>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Define verification and rejection standards</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Promote shared authentication guidance</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Embed AI governance early</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Support blended digital/paper models</a:t>
            </a:r>
          </a:p>
          <a:p>
            <a:pPr marL="514985" indent="-342900" defTabSz="685766">
              <a:lnSpc>
                <a:spcPct val="90000"/>
              </a:lnSpc>
              <a:spcAft>
                <a:spcPts val="600"/>
              </a:spcAft>
              <a:buClr>
                <a:srgbClr val="E7E6E6">
                  <a:lumMod val="75000"/>
                </a:srgbClr>
              </a:buClr>
              <a:buSzPct val="110000"/>
              <a:buFont typeface="Arial" panose="020B0604020202020204" pitchFamily="34" charset="0"/>
              <a:buChar char="•"/>
            </a:pPr>
            <a:r>
              <a:rPr lang="en-US" sz="2000" dirty="0">
                <a:solidFill>
                  <a:srgbClr val="000000"/>
                </a:solidFill>
                <a:latin typeface="Arial"/>
                <a:cs typeface="Arial"/>
              </a:rPr>
              <a:t>Invest in institutional capacity</a:t>
            </a:r>
            <a:endParaRPr lang="en-US" sz="2400" b="1" dirty="0">
              <a:solidFill>
                <a:srgbClr val="000000"/>
              </a:solidFill>
              <a:latin typeface="Arial"/>
              <a:cs typeface="Arial"/>
            </a:endParaRPr>
          </a:p>
        </p:txBody>
      </p:sp>
      <p:sp>
        <p:nvSpPr>
          <p:cNvPr id="6" name="Text Placeholder 3">
            <a:extLst>
              <a:ext uri="{FF2B5EF4-FFF2-40B4-BE49-F238E27FC236}">
                <a16:creationId xmlns:a16="http://schemas.microsoft.com/office/drawing/2014/main" id="{64EE8E67-3A24-F7C4-62E3-D40F09FCF4A1}"/>
              </a:ext>
            </a:extLst>
          </p:cNvPr>
          <p:cNvSpPr txBox="1">
            <a:spLocks/>
          </p:cNvSpPr>
          <p:nvPr/>
        </p:nvSpPr>
        <p:spPr>
          <a:xfrm>
            <a:off x="1825083" y="1303690"/>
            <a:ext cx="8436117" cy="541695"/>
          </a:xfrm>
          <a:prstGeom prst="rect">
            <a:avLst/>
          </a:prstGeom>
        </p:spPr>
        <p:txBody>
          <a:bodyPr vert="horz" lIns="91440" tIns="45720" rIns="91440" bIns="45720" rtlCol="0" anchor="b">
            <a:noAutofit/>
          </a:bodyPr>
          <a:lst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Clr>
                <a:srgbClr val="E7E6E6">
                  <a:lumMod val="75000"/>
                </a:srgbClr>
              </a:buClr>
              <a:buNone/>
            </a:pPr>
            <a:r>
              <a:rPr lang="en-US" sz="2000" b="1" dirty="0">
                <a:solidFill>
                  <a:srgbClr val="000000"/>
                </a:solidFill>
                <a:latin typeface="Arial"/>
                <a:cs typeface="Arial"/>
              </a:rPr>
              <a:t>Next steps for qualification authorities</a:t>
            </a:r>
            <a:endParaRPr lang="en-US" sz="1800" b="1" dirty="0">
              <a:solidFill>
                <a:srgbClr val="000000"/>
              </a:solidFill>
            </a:endParaRPr>
          </a:p>
        </p:txBody>
      </p:sp>
      <p:sp>
        <p:nvSpPr>
          <p:cNvPr id="5" name="Slide Number Placeholder 4">
            <a:extLst>
              <a:ext uri="{FF2B5EF4-FFF2-40B4-BE49-F238E27FC236}">
                <a16:creationId xmlns:a16="http://schemas.microsoft.com/office/drawing/2014/main" id="{FCDED4CF-F009-17F0-2104-1793D2ED688D}"/>
              </a:ext>
            </a:extLst>
          </p:cNvPr>
          <p:cNvSpPr>
            <a:spLocks noGrp="1"/>
          </p:cNvSpPr>
          <p:nvPr>
            <p:ph type="sldNum" sz="quarter" idx="12"/>
          </p:nvPr>
        </p:nvSpPr>
        <p:spPr>
          <a:xfrm>
            <a:off x="1825082" y="6446837"/>
            <a:ext cx="2057400" cy="218070"/>
          </a:xfrm>
        </p:spPr>
        <p:txBody>
          <a:bodyPr vert="horz" lIns="0" tIns="0" rIns="0" bIns="0" rtlCol="0" anchor="b" anchorCtr="0">
            <a:normAutofit/>
          </a:bodyPr>
          <a:lstStyle/>
          <a:p>
            <a:pPr>
              <a:spcAft>
                <a:spcPts val="600"/>
              </a:spcAft>
            </a:pPr>
            <a:fld id="{BAE26A2A-DE5F-EA41-900F-AB5C4F1D9848}" type="slidenum">
              <a:rPr lang="en-US">
                <a:solidFill>
                  <a:srgbClr val="E7E6E6">
                    <a:lumMod val="75000"/>
                  </a:srgbClr>
                </a:solidFill>
              </a:rPr>
              <a:pPr>
                <a:spcAft>
                  <a:spcPts val="600"/>
                </a:spcAft>
              </a:pPr>
              <a:t>75</a:t>
            </a:fld>
            <a:endParaRPr lang="en-US">
              <a:solidFill>
                <a:srgbClr val="E7E6E6">
                  <a:lumMod val="75000"/>
                </a:srgbClr>
              </a:solidFill>
            </a:endParaRPr>
          </a:p>
        </p:txBody>
      </p:sp>
      <p:sp>
        <p:nvSpPr>
          <p:cNvPr id="2" name="Rectangle: Rounded Corners 1">
            <a:extLst>
              <a:ext uri="{FF2B5EF4-FFF2-40B4-BE49-F238E27FC236}">
                <a16:creationId xmlns:a16="http://schemas.microsoft.com/office/drawing/2014/main" id="{58CCA2CF-1F53-A6E5-B9C7-A3A54C57E28E}"/>
              </a:ext>
            </a:extLst>
          </p:cNvPr>
          <p:cNvSpPr/>
          <p:nvPr/>
        </p:nvSpPr>
        <p:spPr>
          <a:xfrm>
            <a:off x="2521527" y="4294909"/>
            <a:ext cx="6941128" cy="135923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FFFF"/>
                </a:solidFill>
                <a:latin typeface="Calibri" panose="020F0502020204030204"/>
              </a:rPr>
              <a:t>“It’s about clarity and consistency.”</a:t>
            </a:r>
            <a:endParaRPr lang="en-CA" sz="2800" dirty="0">
              <a:solidFill>
                <a:srgbClr val="FFFFFF"/>
              </a:solidFill>
              <a:latin typeface="Calibri" panose="020F0502020204030204"/>
            </a:endParaRPr>
          </a:p>
        </p:txBody>
      </p:sp>
    </p:spTree>
    <p:extLst>
      <p:ext uri="{BB962C8B-B14F-4D97-AF65-F5344CB8AC3E}">
        <p14:creationId xmlns:p14="http://schemas.microsoft.com/office/powerpoint/2010/main" val="42580679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EA9DB-D774-3871-56E0-6F4CA6F07FB1}"/>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A2CDE37-EC59-A86F-C995-C2F33EA8FFE5}"/>
              </a:ext>
            </a:extLst>
          </p:cNvPr>
          <p:cNvSpPr>
            <a:spLocks noGrp="1"/>
          </p:cNvSpPr>
          <p:nvPr>
            <p:ph type="sldNum" sz="quarter" idx="12"/>
          </p:nvPr>
        </p:nvSpPr>
        <p:spPr>
          <a:xfrm>
            <a:off x="1825082" y="6446837"/>
            <a:ext cx="2057400" cy="218070"/>
          </a:xfrm>
        </p:spPr>
        <p:txBody>
          <a:bodyPr vert="horz" lIns="0" tIns="0" rIns="0" bIns="0" rtlCol="0" anchor="b" anchorCtr="0">
            <a:normAutofit/>
          </a:bodyPr>
          <a:lstStyle/>
          <a:p>
            <a:pPr>
              <a:spcAft>
                <a:spcPts val="600"/>
              </a:spcAft>
            </a:pPr>
            <a:fld id="{BAE26A2A-DE5F-EA41-900F-AB5C4F1D9848}" type="slidenum">
              <a:rPr lang="en-US">
                <a:solidFill>
                  <a:srgbClr val="E7E6E6">
                    <a:lumMod val="75000"/>
                  </a:srgbClr>
                </a:solidFill>
              </a:rPr>
              <a:pPr>
                <a:spcAft>
                  <a:spcPts val="600"/>
                </a:spcAft>
              </a:pPr>
              <a:t>76</a:t>
            </a:fld>
            <a:endParaRPr lang="en-US">
              <a:solidFill>
                <a:srgbClr val="E7E6E6">
                  <a:lumMod val="75000"/>
                </a:srgbClr>
              </a:solidFill>
            </a:endParaRPr>
          </a:p>
        </p:txBody>
      </p:sp>
      <p:sp>
        <p:nvSpPr>
          <p:cNvPr id="7" name="Rectangle 6">
            <a:extLst>
              <a:ext uri="{FF2B5EF4-FFF2-40B4-BE49-F238E27FC236}">
                <a16:creationId xmlns:a16="http://schemas.microsoft.com/office/drawing/2014/main" id="{DF7E0B6E-6C82-015D-ADFE-406A34B8A8D5}"/>
              </a:ext>
            </a:extLst>
          </p:cNvPr>
          <p:cNvSpPr/>
          <p:nvPr/>
        </p:nvSpPr>
        <p:spPr>
          <a:xfrm>
            <a:off x="1413164" y="2286000"/>
            <a:ext cx="9365673" cy="247996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solidFill>
                <a:srgbClr val="FFFFFF"/>
              </a:solidFill>
              <a:latin typeface="Calibri" panose="020F0502020204030204"/>
            </a:endParaRPr>
          </a:p>
        </p:txBody>
      </p:sp>
      <p:sp>
        <p:nvSpPr>
          <p:cNvPr id="9" name="TextBox 8">
            <a:extLst>
              <a:ext uri="{FF2B5EF4-FFF2-40B4-BE49-F238E27FC236}">
                <a16:creationId xmlns:a16="http://schemas.microsoft.com/office/drawing/2014/main" id="{CA8B2E8D-70F5-9FB7-2178-2D408A5210CC}"/>
              </a:ext>
            </a:extLst>
          </p:cNvPr>
          <p:cNvSpPr txBox="1"/>
          <p:nvPr/>
        </p:nvSpPr>
        <p:spPr>
          <a:xfrm>
            <a:off x="2078182" y="2812990"/>
            <a:ext cx="7869382" cy="1620465"/>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fontScale="92500"/>
          </a:bodyPr>
          <a:lstStyle/>
          <a:p>
            <a:pPr algn="ctr" defTabSz="685766">
              <a:lnSpc>
                <a:spcPct val="90000"/>
              </a:lnSpc>
              <a:spcBef>
                <a:spcPts val="750"/>
              </a:spcBef>
              <a:spcAft>
                <a:spcPts val="600"/>
              </a:spcAft>
              <a:buClr>
                <a:srgbClr val="E7E6E6">
                  <a:lumMod val="75000"/>
                </a:srgbClr>
              </a:buClr>
              <a:buSzPct val="110000"/>
            </a:pPr>
            <a:r>
              <a:rPr lang="en-US" sz="3200" i="1" dirty="0">
                <a:solidFill>
                  <a:srgbClr val="000000"/>
                </a:solidFill>
                <a:latin typeface="Arial" panose="020B0604020202020204" pitchFamily="34" charset="0"/>
                <a:cs typeface="Arial" panose="020B0604020202020204" pitchFamily="34" charset="0"/>
              </a:rPr>
              <a:t>“Digital credentials deliver their greatest value when </a:t>
            </a:r>
            <a:r>
              <a:rPr lang="en-US" sz="3200" b="1" i="1" dirty="0">
                <a:solidFill>
                  <a:srgbClr val="000000"/>
                </a:solidFill>
                <a:latin typeface="Arial" panose="020B0604020202020204" pitchFamily="34" charset="0"/>
                <a:cs typeface="Arial" panose="020B0604020202020204" pitchFamily="34" charset="0"/>
              </a:rPr>
              <a:t>trust</a:t>
            </a:r>
            <a:r>
              <a:rPr lang="en-US" sz="3200" i="1" dirty="0">
                <a:solidFill>
                  <a:srgbClr val="000000"/>
                </a:solidFill>
                <a:latin typeface="Arial" panose="020B0604020202020204" pitchFamily="34" charset="0"/>
                <a:cs typeface="Arial" panose="020B0604020202020204" pitchFamily="34" charset="0"/>
              </a:rPr>
              <a:t>, </a:t>
            </a:r>
            <a:r>
              <a:rPr lang="en-US" sz="3200" b="1" i="1" dirty="0">
                <a:solidFill>
                  <a:srgbClr val="000000"/>
                </a:solidFill>
                <a:latin typeface="Arial" panose="020B0604020202020204" pitchFamily="34" charset="0"/>
                <a:cs typeface="Arial" panose="020B0604020202020204" pitchFamily="34" charset="0"/>
              </a:rPr>
              <a:t>evidence</a:t>
            </a:r>
            <a:r>
              <a:rPr lang="en-US" sz="3200" i="1" dirty="0">
                <a:solidFill>
                  <a:srgbClr val="000000"/>
                </a:solidFill>
                <a:latin typeface="Arial" panose="020B0604020202020204" pitchFamily="34" charset="0"/>
                <a:cs typeface="Arial" panose="020B0604020202020204" pitchFamily="34" charset="0"/>
              </a:rPr>
              <a:t>, and </a:t>
            </a:r>
            <a:r>
              <a:rPr lang="en-US" sz="3200" b="1" i="1" dirty="0">
                <a:solidFill>
                  <a:srgbClr val="000000"/>
                </a:solidFill>
                <a:latin typeface="Arial" panose="020B0604020202020204" pitchFamily="34" charset="0"/>
                <a:cs typeface="Arial" panose="020B0604020202020204" pitchFamily="34" charset="0"/>
              </a:rPr>
              <a:t>governance</a:t>
            </a:r>
            <a:r>
              <a:rPr lang="en-US" sz="3200" i="1" dirty="0">
                <a:solidFill>
                  <a:srgbClr val="000000"/>
                </a:solidFill>
                <a:latin typeface="Arial" panose="020B0604020202020204" pitchFamily="34" charset="0"/>
                <a:cs typeface="Arial" panose="020B0604020202020204" pitchFamily="34" charset="0"/>
              </a:rPr>
              <a:t> are embedded from the start.”</a:t>
            </a:r>
            <a:endParaRPr lang="en-US" sz="3200" b="1" i="1"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652381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82FCA-8B1F-6A49-8F11-2CA9EE8D3D8A}"/>
              </a:ext>
            </a:extLst>
          </p:cNvPr>
          <p:cNvSpPr>
            <a:spLocks noGrp="1"/>
          </p:cNvSpPr>
          <p:nvPr>
            <p:ph type="body" sz="quarter" idx="10"/>
          </p:nvPr>
        </p:nvSpPr>
        <p:spPr>
          <a:xfrm>
            <a:off x="2016125" y="1364470"/>
            <a:ext cx="8159750" cy="1744980"/>
          </a:xfrm>
        </p:spPr>
        <p:txBody>
          <a:bodyPr anchor="b">
            <a:normAutofit/>
          </a:bodyPr>
          <a:lstStyle/>
          <a:p>
            <a:r>
              <a:rPr lang="en-US" sz="6000" dirty="0"/>
              <a:t>Thank you! </a:t>
            </a:r>
          </a:p>
        </p:txBody>
      </p:sp>
      <p:sp>
        <p:nvSpPr>
          <p:cNvPr id="7" name="Slide Number Placeholder 6" hidden="1">
            <a:extLst>
              <a:ext uri="{FF2B5EF4-FFF2-40B4-BE49-F238E27FC236}">
                <a16:creationId xmlns:a16="http://schemas.microsoft.com/office/drawing/2014/main" id="{7AC95744-BB20-A082-DA30-C5CC63F2A583}"/>
              </a:ext>
            </a:extLst>
          </p:cNvPr>
          <p:cNvSpPr>
            <a:spLocks noGrp="1"/>
          </p:cNvSpPr>
          <p:nvPr>
            <p:ph type="sldNum" sz="quarter" idx="4294967295"/>
          </p:nvPr>
        </p:nvSpPr>
        <p:spPr>
          <a:xfrm>
            <a:off x="1825082" y="6446837"/>
            <a:ext cx="2057400" cy="218070"/>
          </a:xfrm>
        </p:spPr>
        <p:txBody>
          <a:bodyPr/>
          <a:lstStyle/>
          <a:p>
            <a:pPr>
              <a:spcAft>
                <a:spcPts val="600"/>
              </a:spcAft>
            </a:pPr>
            <a:fld id="{BAE26A2A-DE5F-EA41-900F-AB5C4F1D9848}" type="slidenum">
              <a:rPr lang="en-US">
                <a:solidFill>
                  <a:srgbClr val="E7E6E6">
                    <a:lumMod val="75000"/>
                  </a:srgbClr>
                </a:solidFill>
              </a:rPr>
              <a:pPr>
                <a:spcAft>
                  <a:spcPts val="600"/>
                </a:spcAft>
              </a:pPr>
              <a:t>77</a:t>
            </a:fld>
            <a:endParaRPr lang="en-US">
              <a:solidFill>
                <a:srgbClr val="E7E6E6">
                  <a:lumMod val="75000"/>
                </a:srgbClr>
              </a:solidFill>
            </a:endParaRPr>
          </a:p>
        </p:txBody>
      </p:sp>
      <p:sp>
        <p:nvSpPr>
          <p:cNvPr id="3" name="Title 1">
            <a:extLst>
              <a:ext uri="{FF2B5EF4-FFF2-40B4-BE49-F238E27FC236}">
                <a16:creationId xmlns:a16="http://schemas.microsoft.com/office/drawing/2014/main" id="{77120D63-4C6B-9742-1B7C-C9481B091872}"/>
              </a:ext>
            </a:extLst>
          </p:cNvPr>
          <p:cNvSpPr txBox="1">
            <a:spLocks/>
          </p:cNvSpPr>
          <p:nvPr/>
        </p:nvSpPr>
        <p:spPr>
          <a:xfrm>
            <a:off x="2016125" y="2999307"/>
            <a:ext cx="8159750" cy="1744980"/>
          </a:xfrm>
          <a:prstGeom prst="rect">
            <a:avLst/>
          </a:prstGeom>
        </p:spPr>
        <p:txBody>
          <a:bodyPr vert="horz" lIns="0" tIns="0" rIns="0" bIns="0" rtlCol="0" anchor="b" anchorCtr="0">
            <a:normAutofit/>
          </a:bodyPr>
          <a:lstStyle>
            <a:lvl1pPr marL="0" indent="0" algn="ctr" defTabSz="685766" rtl="0" eaLnBrk="1" latinLnBrk="0" hangingPunct="1">
              <a:lnSpc>
                <a:spcPct val="90000"/>
              </a:lnSpc>
              <a:spcBef>
                <a:spcPts val="750"/>
              </a:spcBef>
              <a:buClr>
                <a:schemeClr val="bg2">
                  <a:lumMod val="75000"/>
                </a:schemeClr>
              </a:buClr>
              <a:buSzPct val="110000"/>
              <a:buFont typeface="Arial" panose="020B0604020202020204" pitchFamily="34" charset="0"/>
              <a:buNone/>
              <a:defRPr sz="5200" b="1" kern="1200">
                <a:solidFill>
                  <a:schemeClr val="bg1"/>
                </a:solidFill>
                <a:latin typeface="Rockwell" panose="02060603020205020403" pitchFamily="18" charset="77"/>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
                <a:srgbClr val="E7E6E6">
                  <a:lumMod val="75000"/>
                </a:srgbClr>
              </a:buClr>
            </a:pPr>
            <a:r>
              <a:rPr lang="en-US" sz="2400" dirty="0">
                <a:solidFill>
                  <a:srgbClr val="FFFFFF"/>
                </a:solidFill>
              </a:rPr>
              <a:t>Lindsay Calder</a:t>
            </a:r>
          </a:p>
          <a:p>
            <a:pPr>
              <a:buClr>
                <a:srgbClr val="E7E6E6">
                  <a:lumMod val="75000"/>
                </a:srgbClr>
              </a:buClr>
            </a:pPr>
            <a:r>
              <a:rPr lang="en-US" sz="2400" b="0" dirty="0">
                <a:solidFill>
                  <a:srgbClr val="FFFFFF"/>
                </a:solidFill>
              </a:rPr>
              <a:t>International Senior Program Manager</a:t>
            </a:r>
          </a:p>
          <a:p>
            <a:pPr>
              <a:buClr>
                <a:srgbClr val="E7E6E6">
                  <a:lumMod val="75000"/>
                </a:srgbClr>
              </a:buClr>
            </a:pPr>
            <a:r>
              <a:rPr lang="en-US" sz="2400" b="0" dirty="0">
                <a:solidFill>
                  <a:srgbClr val="FFFFFF"/>
                </a:solidFill>
              </a:rPr>
              <a:t>Lindsay.calder@ged.com</a:t>
            </a:r>
          </a:p>
        </p:txBody>
      </p:sp>
    </p:spTree>
    <p:extLst>
      <p:ext uri="{BB962C8B-B14F-4D97-AF65-F5344CB8AC3E}">
        <p14:creationId xmlns:p14="http://schemas.microsoft.com/office/powerpoint/2010/main" val="352880967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DF71161A-A511-E94C-854D-F1073AF32968}"/>
              </a:ext>
            </a:extLst>
          </p:cNvPr>
          <p:cNvPicPr>
            <a:picLocks noGrp="1" noChangeAspect="1"/>
          </p:cNvPicPr>
          <p:nvPr>
            <p:ph type="pic" sz="quarter" idx="11"/>
          </p:nvPr>
        </p:nvPicPr>
        <p:blipFill>
          <a:blip r:embed="rId2"/>
          <a:srcRect l="29351" r="29351"/>
          <a:stretch/>
        </p:blipFill>
        <p:spPr>
          <a:xfrm>
            <a:off x="6567491" y="230261"/>
            <a:ext cx="4100513" cy="6627666"/>
          </a:xfrm>
          <a:noFill/>
        </p:spPr>
      </p:pic>
      <p:sp>
        <p:nvSpPr>
          <p:cNvPr id="9" name="Title 4">
            <a:extLst>
              <a:ext uri="{FF2B5EF4-FFF2-40B4-BE49-F238E27FC236}">
                <a16:creationId xmlns:a16="http://schemas.microsoft.com/office/drawing/2014/main" id="{2F4A5885-F2BF-76A8-6ADF-CFE3A1821616}"/>
              </a:ext>
            </a:extLst>
          </p:cNvPr>
          <p:cNvSpPr>
            <a:spLocks noGrp="1"/>
          </p:cNvSpPr>
          <p:nvPr>
            <p:ph type="title"/>
          </p:nvPr>
        </p:nvSpPr>
        <p:spPr>
          <a:xfrm>
            <a:off x="1825086" y="880954"/>
            <a:ext cx="4742404" cy="3681529"/>
          </a:xfrm>
        </p:spPr>
        <p:txBody>
          <a:bodyPr vert="horz" lIns="0" tIns="0" rIns="0" bIns="0" rtlCol="0" anchor="b" anchorCtr="0">
            <a:normAutofit/>
          </a:bodyPr>
          <a:lstStyle/>
          <a:p>
            <a:r>
              <a:rPr lang="en-US" spc="-75" dirty="0"/>
              <a:t>What Credentials do GED graduates receive? </a:t>
            </a:r>
            <a:endParaRPr lang="en-US" kern="1200" dirty="0">
              <a:latin typeface="Rockwell" panose="02060603020205020403" pitchFamily="18" charset="77"/>
              <a:ea typeface="+mj-ea"/>
              <a:cs typeface="Arial" panose="020B0604020202020204" pitchFamily="34" charset="0"/>
            </a:endParaRPr>
          </a:p>
        </p:txBody>
      </p:sp>
      <p:sp>
        <p:nvSpPr>
          <p:cNvPr id="11" name="Text Placeholder 5">
            <a:extLst>
              <a:ext uri="{FF2B5EF4-FFF2-40B4-BE49-F238E27FC236}">
                <a16:creationId xmlns:a16="http://schemas.microsoft.com/office/drawing/2014/main" id="{85469520-4722-2EE8-6D69-CAA95AFA6EE0}"/>
              </a:ext>
            </a:extLst>
          </p:cNvPr>
          <p:cNvSpPr txBox="1">
            <a:spLocks/>
          </p:cNvSpPr>
          <p:nvPr/>
        </p:nvSpPr>
        <p:spPr>
          <a:xfrm>
            <a:off x="1825087" y="4716966"/>
            <a:ext cx="4457701" cy="1092820"/>
          </a:xfrm>
          <a:prstGeom prst="rect">
            <a:avLst/>
          </a:prstGeom>
        </p:spPr>
        <p:txBody>
          <a:bodyPr vert="horz" lIns="0" tIns="0" rIns="0" bIns="0" rtlCol="0">
            <a:normAutofit/>
          </a:bodyPr>
          <a:lst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0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Clr>
                <a:srgbClr val="E7E6E6">
                  <a:lumMod val="75000"/>
                </a:srgbClr>
              </a:buClr>
              <a:buNone/>
            </a:pPr>
            <a:r>
              <a:rPr lang="en-US" i="1" dirty="0">
                <a:solidFill>
                  <a:srgbClr val="FFFFFF"/>
                </a:solidFill>
              </a:rPr>
              <a:t>Diploma and Transcript</a:t>
            </a:r>
          </a:p>
        </p:txBody>
      </p:sp>
      <p:sp>
        <p:nvSpPr>
          <p:cNvPr id="4" name="Slide Number Placeholder 3">
            <a:extLst>
              <a:ext uri="{FF2B5EF4-FFF2-40B4-BE49-F238E27FC236}">
                <a16:creationId xmlns:a16="http://schemas.microsoft.com/office/drawing/2014/main" id="{EB7B61B4-9869-3C41-87C0-024B62A89814}"/>
              </a:ext>
            </a:extLst>
          </p:cNvPr>
          <p:cNvSpPr>
            <a:spLocks noGrp="1"/>
          </p:cNvSpPr>
          <p:nvPr>
            <p:ph type="sldNum" sz="quarter" idx="10"/>
          </p:nvPr>
        </p:nvSpPr>
        <p:spPr>
          <a:xfrm>
            <a:off x="1825082" y="6446837"/>
            <a:ext cx="2057400" cy="218070"/>
          </a:xfrm>
        </p:spPr>
        <p:txBody>
          <a:bodyPr vert="horz" lIns="0" tIns="0" rIns="0" bIns="0" rtlCol="0" anchor="b" anchorCtr="0">
            <a:normAutofit/>
          </a:bodyPr>
          <a:lstStyle/>
          <a:p>
            <a:pPr>
              <a:spcAft>
                <a:spcPts val="600"/>
              </a:spcAft>
            </a:pPr>
            <a:fld id="{BAE26A2A-DE5F-EA41-900F-AB5C4F1D9848}" type="slidenum">
              <a:rPr lang="en-US">
                <a:solidFill>
                  <a:srgbClr val="E7E6E6">
                    <a:lumMod val="75000"/>
                  </a:srgbClr>
                </a:solidFill>
              </a:rPr>
              <a:pPr>
                <a:spcAft>
                  <a:spcPts val="600"/>
                </a:spcAft>
              </a:pPr>
              <a:t>78</a:t>
            </a:fld>
            <a:endParaRPr lang="en-US">
              <a:solidFill>
                <a:srgbClr val="E7E6E6">
                  <a:lumMod val="75000"/>
                </a:srgbClr>
              </a:solidFill>
            </a:endParaRPr>
          </a:p>
        </p:txBody>
      </p:sp>
    </p:spTree>
    <p:extLst>
      <p:ext uri="{BB962C8B-B14F-4D97-AF65-F5344CB8AC3E}">
        <p14:creationId xmlns:p14="http://schemas.microsoft.com/office/powerpoint/2010/main" val="311911257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EB768E1-2031-024A-B024-04A47028F9D5}"/>
              </a:ext>
            </a:extLst>
          </p:cNvPr>
          <p:cNvSpPr>
            <a:spLocks noGrp="1"/>
          </p:cNvSpPr>
          <p:nvPr>
            <p:ph type="sldNum" sz="quarter" idx="12"/>
          </p:nvPr>
        </p:nvSpPr>
        <p:spPr/>
        <p:txBody>
          <a:bodyPr/>
          <a:lstStyle/>
          <a:p>
            <a:fld id="{BAE26A2A-DE5F-EA41-900F-AB5C4F1D9848}" type="slidenum">
              <a:rPr lang="en-US">
                <a:solidFill>
                  <a:srgbClr val="E7E6E6">
                    <a:lumMod val="75000"/>
                  </a:srgbClr>
                </a:solidFill>
              </a:rPr>
              <a:pPr/>
              <a:t>79</a:t>
            </a:fld>
            <a:endParaRPr lang="en-US">
              <a:solidFill>
                <a:srgbClr val="E7E6E6">
                  <a:lumMod val="75000"/>
                </a:srgbClr>
              </a:solidFill>
            </a:endParaRPr>
          </a:p>
        </p:txBody>
      </p:sp>
      <p:sp>
        <p:nvSpPr>
          <p:cNvPr id="12" name="Title 2">
            <a:extLst>
              <a:ext uri="{FF2B5EF4-FFF2-40B4-BE49-F238E27FC236}">
                <a16:creationId xmlns:a16="http://schemas.microsoft.com/office/drawing/2014/main" id="{925A0353-4A22-6C0F-55D4-74C9C0CBFEA0}"/>
              </a:ext>
            </a:extLst>
          </p:cNvPr>
          <p:cNvSpPr txBox="1">
            <a:spLocks/>
          </p:cNvSpPr>
          <p:nvPr/>
        </p:nvSpPr>
        <p:spPr>
          <a:xfrm>
            <a:off x="1739901" y="382385"/>
            <a:ext cx="7180373" cy="465514"/>
          </a:xfrm>
          <a:prstGeom prst="rect">
            <a:avLst/>
          </a:prstGeom>
        </p:spPr>
        <p:txBody>
          <a:bodyPr vert="horz" lIns="0" tIns="0" rIns="0" bIns="0" rtlCol="0" anchor="t" anchorCtr="0">
            <a:noAutofit/>
          </a:bodyPr>
          <a:lstStyle>
            <a:lvl1pPr algn="l" defTabSz="685766" rtl="0" eaLnBrk="1" latinLnBrk="0" hangingPunct="1">
              <a:lnSpc>
                <a:spcPct val="90000"/>
              </a:lnSpc>
              <a:spcBef>
                <a:spcPct val="0"/>
              </a:spcBef>
              <a:buNone/>
              <a:defRPr sz="3300" kern="1200">
                <a:solidFill>
                  <a:schemeClr val="tx1"/>
                </a:solidFill>
                <a:latin typeface="Rockwell" panose="02060603020205020403" pitchFamily="18" charset="77"/>
                <a:ea typeface="+mj-ea"/>
                <a:cs typeface="Arial" panose="020B0604020202020204" pitchFamily="34" charset="0"/>
              </a:defRPr>
            </a:lvl1pPr>
          </a:lstStyle>
          <a:p>
            <a:r>
              <a:rPr lang="en-US" sz="3200" dirty="0">
                <a:solidFill>
                  <a:srgbClr val="000000"/>
                </a:solidFill>
                <a:latin typeface="Arial" panose="020B0604020202020204" pitchFamily="34" charset="0"/>
              </a:rPr>
              <a:t>Sample of a GED Diploma </a:t>
            </a:r>
            <a:endParaRPr lang="en-GB" sz="3200" dirty="0">
              <a:solidFill>
                <a:srgbClr val="000000"/>
              </a:solidFill>
              <a:latin typeface="Arial" panose="020B0604020202020204" pitchFamily="34" charset="0"/>
            </a:endParaRPr>
          </a:p>
        </p:txBody>
      </p:sp>
      <p:pic>
        <p:nvPicPr>
          <p:cNvPr id="3" name="Picture 2">
            <a:extLst>
              <a:ext uri="{FF2B5EF4-FFF2-40B4-BE49-F238E27FC236}">
                <a16:creationId xmlns:a16="http://schemas.microsoft.com/office/drawing/2014/main" id="{35E7315F-5C78-E95C-45A7-72FB1D008EC3}"/>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019764" y="847900"/>
            <a:ext cx="7378236" cy="5676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90060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7391400" y="0"/>
            <a:ext cx="4800600" cy="6858000"/>
          </a:xfrm>
          <a:prstGeom prst="rect">
            <a:avLst/>
          </a:prstGeom>
          <a:solidFill>
            <a:srgbClr val="FFFFF4"/>
          </a:solidFill>
          <a:ln/>
        </p:spPr>
      </p:sp>
      <p:pic>
        <p:nvPicPr>
          <p:cNvPr id="3" name="Image 0" descr="preencoded.png"/>
          <p:cNvPicPr>
            <a:picLocks noChangeAspect="1"/>
          </p:cNvPicPr>
          <p:nvPr/>
        </p:nvPicPr>
        <p:blipFill>
          <a:blip r:embed="rId3"/>
          <a:stretch>
            <a:fillRect/>
          </a:stretch>
        </p:blipFill>
        <p:spPr>
          <a:xfrm>
            <a:off x="7163791" y="785019"/>
            <a:ext cx="4945461" cy="7418330"/>
          </a:xfrm>
          <a:prstGeom prst="rect">
            <a:avLst/>
          </a:prstGeom>
        </p:spPr>
      </p:pic>
      <p:sp>
        <p:nvSpPr>
          <p:cNvPr id="4" name="Text 1"/>
          <p:cNvSpPr/>
          <p:nvPr/>
        </p:nvSpPr>
        <p:spPr>
          <a:xfrm>
            <a:off x="578843" y="620217"/>
            <a:ext cx="6462316" cy="1236266"/>
          </a:xfrm>
          <a:prstGeom prst="rect">
            <a:avLst/>
          </a:prstGeom>
          <a:noFill/>
          <a:ln/>
        </p:spPr>
        <p:txBody>
          <a:bodyPr wrap="square" lIns="0" tIns="0" rIns="0" bIns="0" rtlCol="0" anchor="t"/>
          <a:lstStyle/>
          <a:p>
            <a:pPr defTabSz="761970">
              <a:lnSpc>
                <a:spcPts val="4833"/>
              </a:lnSpc>
            </a:pPr>
            <a:r>
              <a:rPr lang="en-US" sz="3708" dirty="0">
                <a:solidFill>
                  <a:srgbClr val="532418"/>
                </a:solidFill>
                <a:latin typeface="Marcellus" pitchFamily="34" charset="0"/>
                <a:ea typeface="Marcellus" pitchFamily="34" charset="-122"/>
                <a:cs typeface="Marcellus" pitchFamily="34" charset="-120"/>
              </a:rPr>
              <a:t>Multifactor Authentication Framework</a:t>
            </a:r>
            <a:endParaRPr lang="en-US" sz="3708" dirty="0">
              <a:solidFill>
                <a:prstClr val="black"/>
              </a:solidFill>
              <a:latin typeface="Calibri" panose="020F0502020204030204"/>
            </a:endParaRPr>
          </a:p>
        </p:txBody>
      </p:sp>
      <p:sp>
        <p:nvSpPr>
          <p:cNvPr id="5" name="Shape 2"/>
          <p:cNvSpPr/>
          <p:nvPr/>
        </p:nvSpPr>
        <p:spPr>
          <a:xfrm>
            <a:off x="578843" y="2073473"/>
            <a:ext cx="3303488" cy="2009775"/>
          </a:xfrm>
          <a:prstGeom prst="roundRect">
            <a:avLst>
              <a:gd name="adj" fmla="val 3456"/>
            </a:avLst>
          </a:prstGeom>
          <a:solidFill>
            <a:srgbClr val="FFFFF4"/>
          </a:solidFill>
          <a:ln w="22860">
            <a:solidFill>
              <a:srgbClr val="FFE0CC"/>
            </a:solidFill>
            <a:prstDash val="solid"/>
          </a:ln>
        </p:spPr>
      </p:sp>
      <p:sp>
        <p:nvSpPr>
          <p:cNvPr id="6" name="Shape 3"/>
          <p:cNvSpPr/>
          <p:nvPr/>
        </p:nvSpPr>
        <p:spPr>
          <a:xfrm>
            <a:off x="763191" y="2257822"/>
            <a:ext cx="496094" cy="496094"/>
          </a:xfrm>
          <a:prstGeom prst="roundRect">
            <a:avLst>
              <a:gd name="adj" fmla="val 15358451"/>
            </a:avLst>
          </a:prstGeom>
          <a:solidFill>
            <a:srgbClr val="FF954F"/>
          </a:solidFill>
          <a:ln/>
        </p:spPr>
      </p:sp>
      <p:pic>
        <p:nvPicPr>
          <p:cNvPr id="7"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99617" y="2394149"/>
            <a:ext cx="223243" cy="223243"/>
          </a:xfrm>
          <a:prstGeom prst="rect">
            <a:avLst/>
          </a:prstGeom>
        </p:spPr>
      </p:pic>
      <p:sp>
        <p:nvSpPr>
          <p:cNvPr id="8" name="Text 4"/>
          <p:cNvSpPr/>
          <p:nvPr/>
        </p:nvSpPr>
        <p:spPr>
          <a:xfrm>
            <a:off x="763191" y="2709628"/>
            <a:ext cx="2377480" cy="308968"/>
          </a:xfrm>
          <a:prstGeom prst="rect">
            <a:avLst/>
          </a:prstGeom>
          <a:noFill/>
          <a:ln/>
        </p:spPr>
        <p:txBody>
          <a:bodyPr wrap="none" lIns="0" tIns="0" rIns="0" bIns="0" rtlCol="0" anchor="t"/>
          <a:lstStyle/>
          <a:p>
            <a:pPr defTabSz="761970">
              <a:lnSpc>
                <a:spcPts val="2417"/>
              </a:lnSpc>
            </a:pPr>
            <a:r>
              <a:rPr lang="en-US" sz="2000" b="1" dirty="0">
                <a:solidFill>
                  <a:srgbClr val="67534F"/>
                </a:solidFill>
                <a:latin typeface="Marcellus" pitchFamily="34" charset="0"/>
                <a:ea typeface="Marcellus" pitchFamily="34" charset="-122"/>
                <a:cs typeface="Marcellus" pitchFamily="34" charset="-120"/>
              </a:rPr>
              <a:t>Knowledge Factor</a:t>
            </a:r>
            <a:endParaRPr lang="en-US" sz="2000" b="1" dirty="0">
              <a:solidFill>
                <a:prstClr val="black"/>
              </a:solidFill>
              <a:latin typeface="Calibri" panose="020F0502020204030204"/>
            </a:endParaRPr>
          </a:p>
        </p:txBody>
      </p:sp>
      <p:sp>
        <p:nvSpPr>
          <p:cNvPr id="9" name="Text 5"/>
          <p:cNvSpPr/>
          <p:nvPr/>
        </p:nvSpPr>
        <p:spPr>
          <a:xfrm>
            <a:off x="741959" y="2983973"/>
            <a:ext cx="3140371" cy="604540"/>
          </a:xfrm>
          <a:prstGeom prst="rect">
            <a:avLst/>
          </a:prstGeom>
          <a:noFill/>
          <a:ln/>
        </p:spPr>
        <p:txBody>
          <a:bodyPr wrap="square" lIns="0" tIns="0" rIns="0" bIns="0" rtlCol="0" anchor="t"/>
          <a:lstStyle/>
          <a:p>
            <a:pPr defTabSz="761970"/>
            <a:r>
              <a:rPr lang="en-US" sz="2000" dirty="0">
                <a:solidFill>
                  <a:srgbClr val="67534F"/>
                </a:solidFill>
                <a:latin typeface="Montserrat" pitchFamily="34" charset="0"/>
                <a:ea typeface="Montserrat" pitchFamily="34" charset="-122"/>
                <a:cs typeface="Montserrat" pitchFamily="34" charset="-120"/>
              </a:rPr>
              <a:t>Passwords and PINs as the first layer of issuer, holder, and verifier authentication.</a:t>
            </a:r>
            <a:endParaRPr lang="en-US" sz="2000" dirty="0">
              <a:solidFill>
                <a:prstClr val="black"/>
              </a:solidFill>
              <a:latin typeface="Calibri" panose="020F0502020204030204"/>
            </a:endParaRPr>
          </a:p>
        </p:txBody>
      </p:sp>
      <p:sp>
        <p:nvSpPr>
          <p:cNvPr id="10" name="Shape 6"/>
          <p:cNvSpPr/>
          <p:nvPr/>
        </p:nvSpPr>
        <p:spPr>
          <a:xfrm>
            <a:off x="3882330" y="2033786"/>
            <a:ext cx="3158828" cy="2009775"/>
          </a:xfrm>
          <a:prstGeom prst="roundRect">
            <a:avLst>
              <a:gd name="adj" fmla="val 3456"/>
            </a:avLst>
          </a:prstGeom>
          <a:solidFill>
            <a:srgbClr val="FFFFF4"/>
          </a:solidFill>
          <a:ln w="22860">
            <a:solidFill>
              <a:srgbClr val="FFE0CC"/>
            </a:solidFill>
            <a:prstDash val="solid"/>
          </a:ln>
        </p:spPr>
      </p:sp>
      <p:sp>
        <p:nvSpPr>
          <p:cNvPr id="11" name="Shape 7"/>
          <p:cNvSpPr/>
          <p:nvPr/>
        </p:nvSpPr>
        <p:spPr>
          <a:xfrm>
            <a:off x="4066680" y="2257822"/>
            <a:ext cx="496094" cy="496094"/>
          </a:xfrm>
          <a:prstGeom prst="roundRect">
            <a:avLst>
              <a:gd name="adj" fmla="val 15358451"/>
            </a:avLst>
          </a:prstGeom>
          <a:solidFill>
            <a:srgbClr val="FF954F"/>
          </a:solidFill>
          <a:ln/>
        </p:spPr>
      </p:sp>
      <p:pic>
        <p:nvPicPr>
          <p:cNvPr id="12"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203105" y="2394149"/>
            <a:ext cx="223243" cy="223243"/>
          </a:xfrm>
          <a:prstGeom prst="rect">
            <a:avLst/>
          </a:prstGeom>
        </p:spPr>
      </p:pic>
      <p:sp>
        <p:nvSpPr>
          <p:cNvPr id="13" name="Text 8"/>
          <p:cNvSpPr/>
          <p:nvPr/>
        </p:nvSpPr>
        <p:spPr>
          <a:xfrm>
            <a:off x="4045447" y="2808089"/>
            <a:ext cx="2377480" cy="308968"/>
          </a:xfrm>
          <a:prstGeom prst="rect">
            <a:avLst/>
          </a:prstGeom>
          <a:noFill/>
          <a:ln/>
        </p:spPr>
        <p:txBody>
          <a:bodyPr wrap="none" lIns="0" tIns="0" rIns="0" bIns="0" rtlCol="0" anchor="t"/>
          <a:lstStyle/>
          <a:p>
            <a:pPr defTabSz="761970">
              <a:lnSpc>
                <a:spcPts val="2417"/>
              </a:lnSpc>
            </a:pPr>
            <a:r>
              <a:rPr lang="en-US" sz="2000" b="1" dirty="0">
                <a:solidFill>
                  <a:srgbClr val="67534F"/>
                </a:solidFill>
                <a:latin typeface="Marcellus" pitchFamily="34" charset="0"/>
                <a:ea typeface="Marcellus" pitchFamily="34" charset="-122"/>
                <a:cs typeface="Marcellus" pitchFamily="34" charset="-120"/>
              </a:rPr>
              <a:t>Possession Factor</a:t>
            </a:r>
            <a:endParaRPr lang="en-US" sz="2000" b="1" dirty="0">
              <a:solidFill>
                <a:prstClr val="black"/>
              </a:solidFill>
              <a:latin typeface="Calibri" panose="020F0502020204030204"/>
            </a:endParaRPr>
          </a:p>
        </p:txBody>
      </p:sp>
      <p:sp>
        <p:nvSpPr>
          <p:cNvPr id="14" name="Text 9"/>
          <p:cNvSpPr/>
          <p:nvPr/>
        </p:nvSpPr>
        <p:spPr>
          <a:xfrm>
            <a:off x="4004965" y="3038673"/>
            <a:ext cx="3036194" cy="604540"/>
          </a:xfrm>
          <a:prstGeom prst="rect">
            <a:avLst/>
          </a:prstGeom>
          <a:noFill/>
          <a:ln/>
        </p:spPr>
        <p:txBody>
          <a:bodyPr wrap="square" lIns="0" tIns="0" rIns="0" bIns="0" rtlCol="0" anchor="t"/>
          <a:lstStyle/>
          <a:p>
            <a:pPr defTabSz="761970"/>
            <a:r>
              <a:rPr lang="en-US" sz="2000" dirty="0">
                <a:solidFill>
                  <a:srgbClr val="67534F"/>
                </a:solidFill>
                <a:latin typeface="Montserrat" pitchFamily="34" charset="0"/>
                <a:ea typeface="Montserrat" pitchFamily="34" charset="-122"/>
                <a:cs typeface="Montserrat" pitchFamily="34" charset="-120"/>
              </a:rPr>
              <a:t>Device-bound tokens and hardware keys to confirm identity at critical workflow steps.</a:t>
            </a:r>
            <a:endParaRPr lang="en-US" sz="2000" dirty="0">
              <a:solidFill>
                <a:prstClr val="black"/>
              </a:solidFill>
              <a:latin typeface="Calibri" panose="020F0502020204030204"/>
            </a:endParaRPr>
          </a:p>
        </p:txBody>
      </p:sp>
      <p:sp>
        <p:nvSpPr>
          <p:cNvPr id="15" name="Shape 10"/>
          <p:cNvSpPr/>
          <p:nvPr/>
        </p:nvSpPr>
        <p:spPr>
          <a:xfrm>
            <a:off x="578843" y="4267764"/>
            <a:ext cx="6462316" cy="2009775"/>
          </a:xfrm>
          <a:prstGeom prst="roundRect">
            <a:avLst>
              <a:gd name="adj" fmla="val 3456"/>
            </a:avLst>
          </a:prstGeom>
          <a:solidFill>
            <a:srgbClr val="FFFFF4"/>
          </a:solidFill>
          <a:ln w="22860">
            <a:solidFill>
              <a:srgbClr val="FFE0CC"/>
            </a:solidFill>
            <a:prstDash val="solid"/>
          </a:ln>
        </p:spPr>
      </p:sp>
      <p:sp>
        <p:nvSpPr>
          <p:cNvPr id="16" name="Shape 11"/>
          <p:cNvSpPr/>
          <p:nvPr/>
        </p:nvSpPr>
        <p:spPr>
          <a:xfrm>
            <a:off x="763191" y="4412258"/>
            <a:ext cx="496094" cy="496094"/>
          </a:xfrm>
          <a:prstGeom prst="roundRect">
            <a:avLst>
              <a:gd name="adj" fmla="val 15358451"/>
            </a:avLst>
          </a:prstGeom>
          <a:solidFill>
            <a:srgbClr val="FF954F"/>
          </a:solidFill>
          <a:ln/>
        </p:spPr>
      </p:sp>
      <p:pic>
        <p:nvPicPr>
          <p:cNvPr id="17"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99617" y="4548584"/>
            <a:ext cx="223243" cy="223243"/>
          </a:xfrm>
          <a:prstGeom prst="rect">
            <a:avLst/>
          </a:prstGeom>
        </p:spPr>
      </p:pic>
      <p:sp>
        <p:nvSpPr>
          <p:cNvPr id="18" name="Text 12"/>
          <p:cNvSpPr/>
          <p:nvPr/>
        </p:nvSpPr>
        <p:spPr>
          <a:xfrm>
            <a:off x="1504851" y="4410435"/>
            <a:ext cx="2377480" cy="308968"/>
          </a:xfrm>
          <a:prstGeom prst="rect">
            <a:avLst/>
          </a:prstGeom>
          <a:noFill/>
          <a:ln/>
        </p:spPr>
        <p:txBody>
          <a:bodyPr wrap="none" lIns="0" tIns="0" rIns="0" bIns="0" rtlCol="0" anchor="t"/>
          <a:lstStyle/>
          <a:p>
            <a:pPr defTabSz="761970">
              <a:lnSpc>
                <a:spcPts val="2417"/>
              </a:lnSpc>
            </a:pPr>
            <a:r>
              <a:rPr lang="en-US" sz="2000" b="1" dirty="0">
                <a:solidFill>
                  <a:srgbClr val="67534F"/>
                </a:solidFill>
                <a:latin typeface="Marcellus" pitchFamily="34" charset="0"/>
                <a:ea typeface="Marcellus" pitchFamily="34" charset="-122"/>
                <a:cs typeface="Marcellus" pitchFamily="34" charset="-120"/>
              </a:rPr>
              <a:t>Inherence Factor</a:t>
            </a:r>
            <a:endParaRPr lang="en-US" sz="2000" b="1" dirty="0">
              <a:solidFill>
                <a:prstClr val="black"/>
              </a:solidFill>
              <a:latin typeface="Calibri" panose="020F0502020204030204"/>
            </a:endParaRPr>
          </a:p>
        </p:txBody>
      </p:sp>
      <p:sp>
        <p:nvSpPr>
          <p:cNvPr id="19" name="Text 13"/>
          <p:cNvSpPr/>
          <p:nvPr/>
        </p:nvSpPr>
        <p:spPr>
          <a:xfrm>
            <a:off x="741958" y="5044678"/>
            <a:ext cx="6299200" cy="604540"/>
          </a:xfrm>
          <a:prstGeom prst="rect">
            <a:avLst/>
          </a:prstGeom>
          <a:noFill/>
          <a:ln/>
        </p:spPr>
        <p:txBody>
          <a:bodyPr wrap="square" lIns="0" tIns="0" rIns="0" bIns="0" rtlCol="0" anchor="t"/>
          <a:lstStyle/>
          <a:p>
            <a:pPr defTabSz="761970"/>
            <a:r>
              <a:rPr lang="en-US" sz="2000" dirty="0">
                <a:solidFill>
                  <a:srgbClr val="67534F"/>
                </a:solidFill>
                <a:latin typeface="Montserrat" pitchFamily="34" charset="0"/>
                <a:ea typeface="Montserrat" pitchFamily="34" charset="-122"/>
                <a:cs typeface="Montserrat" pitchFamily="34" charset="-120"/>
              </a:rPr>
              <a:t>Biometrics combined with zero-knowledge proofs and non-transferable tokens to bind credentials to verified identities while preserving privacy (Rivera et al., 2024).</a:t>
            </a:r>
            <a:endParaRPr lang="en-US" sz="2000" dirty="0">
              <a:solidFill>
                <a:prstClr val="black"/>
              </a:solidFill>
              <a:latin typeface="Calibri" panose="020F0502020204030204"/>
            </a:endParaRPr>
          </a:p>
        </p:txBody>
      </p:sp>
      <p:pic>
        <p:nvPicPr>
          <p:cNvPr id="20" name="Picture 19">
            <a:extLst>
              <a:ext uri="{FF2B5EF4-FFF2-40B4-BE49-F238E27FC236}">
                <a16:creationId xmlns:a16="http://schemas.microsoft.com/office/drawing/2014/main" id="{AACE9E18-32AA-29C7-E1C6-F9BC78D01AFB}"/>
              </a:ext>
            </a:extLst>
          </p:cNvPr>
          <p:cNvPicPr>
            <a:picLocks noChangeAspect="1"/>
          </p:cNvPicPr>
          <p:nvPr/>
        </p:nvPicPr>
        <p:blipFill>
          <a:blip r:embed="rId7"/>
          <a:stretch>
            <a:fillRect/>
          </a:stretch>
        </p:blipFill>
        <p:spPr>
          <a:xfrm>
            <a:off x="10135678" y="6067547"/>
            <a:ext cx="2056323" cy="790453"/>
          </a:xfrm>
          <a:prstGeom prst="rect">
            <a:avLst/>
          </a:prstGeom>
        </p:spPr>
      </p:pic>
      <p:pic>
        <p:nvPicPr>
          <p:cNvPr id="21" name="Picture 20">
            <a:extLst>
              <a:ext uri="{FF2B5EF4-FFF2-40B4-BE49-F238E27FC236}">
                <a16:creationId xmlns:a16="http://schemas.microsoft.com/office/drawing/2014/main" id="{67BF544E-DB0C-7C12-CC91-AFD5F96D3873}"/>
              </a:ext>
            </a:extLst>
          </p:cNvPr>
          <p:cNvPicPr>
            <a:picLocks noChangeAspect="1"/>
          </p:cNvPicPr>
          <p:nvPr/>
        </p:nvPicPr>
        <p:blipFill>
          <a:blip r:embed="rId8"/>
          <a:stretch>
            <a:fillRect/>
          </a:stretch>
        </p:blipFill>
        <p:spPr>
          <a:xfrm>
            <a:off x="8355262" y="134127"/>
            <a:ext cx="3836738" cy="1080189"/>
          </a:xfrm>
          <a:prstGeom prst="rect">
            <a:avLst/>
          </a:prstGeom>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EB768E1-2031-024A-B024-04A47028F9D5}"/>
              </a:ext>
            </a:extLst>
          </p:cNvPr>
          <p:cNvSpPr>
            <a:spLocks noGrp="1"/>
          </p:cNvSpPr>
          <p:nvPr>
            <p:ph type="sldNum" sz="quarter" idx="12"/>
          </p:nvPr>
        </p:nvSpPr>
        <p:spPr/>
        <p:txBody>
          <a:bodyPr/>
          <a:lstStyle/>
          <a:p>
            <a:fld id="{BAE26A2A-DE5F-EA41-900F-AB5C4F1D9848}" type="slidenum">
              <a:rPr lang="en-US">
                <a:solidFill>
                  <a:srgbClr val="E7E6E6">
                    <a:lumMod val="75000"/>
                  </a:srgbClr>
                </a:solidFill>
              </a:rPr>
              <a:pPr/>
              <a:t>80</a:t>
            </a:fld>
            <a:endParaRPr lang="en-US">
              <a:solidFill>
                <a:srgbClr val="E7E6E6">
                  <a:lumMod val="75000"/>
                </a:srgbClr>
              </a:solidFill>
            </a:endParaRPr>
          </a:p>
        </p:txBody>
      </p:sp>
      <p:sp>
        <p:nvSpPr>
          <p:cNvPr id="12" name="Title 2">
            <a:extLst>
              <a:ext uri="{FF2B5EF4-FFF2-40B4-BE49-F238E27FC236}">
                <a16:creationId xmlns:a16="http://schemas.microsoft.com/office/drawing/2014/main" id="{925A0353-4A22-6C0F-55D4-74C9C0CBFEA0}"/>
              </a:ext>
            </a:extLst>
          </p:cNvPr>
          <p:cNvSpPr txBox="1">
            <a:spLocks/>
          </p:cNvSpPr>
          <p:nvPr/>
        </p:nvSpPr>
        <p:spPr>
          <a:xfrm>
            <a:off x="1739901" y="285022"/>
            <a:ext cx="7180373" cy="465514"/>
          </a:xfrm>
          <a:prstGeom prst="rect">
            <a:avLst/>
          </a:prstGeom>
        </p:spPr>
        <p:txBody>
          <a:bodyPr vert="horz" lIns="0" tIns="0" rIns="0" bIns="0" rtlCol="0" anchor="t" anchorCtr="0">
            <a:noAutofit/>
          </a:bodyPr>
          <a:lstStyle>
            <a:lvl1pPr algn="l" defTabSz="685766" rtl="0" eaLnBrk="1" latinLnBrk="0" hangingPunct="1">
              <a:lnSpc>
                <a:spcPct val="90000"/>
              </a:lnSpc>
              <a:spcBef>
                <a:spcPct val="0"/>
              </a:spcBef>
              <a:buNone/>
              <a:defRPr sz="3300" kern="1200">
                <a:solidFill>
                  <a:schemeClr val="tx1"/>
                </a:solidFill>
                <a:latin typeface="Rockwell" panose="02060603020205020403" pitchFamily="18" charset="77"/>
                <a:ea typeface="+mj-ea"/>
                <a:cs typeface="Arial" panose="020B0604020202020204" pitchFamily="34" charset="0"/>
              </a:defRPr>
            </a:lvl1pPr>
          </a:lstStyle>
          <a:p>
            <a:r>
              <a:rPr lang="en-US" sz="3200" dirty="0">
                <a:solidFill>
                  <a:srgbClr val="000000"/>
                </a:solidFill>
                <a:latin typeface="Rockwell"/>
              </a:rPr>
              <a:t>Sample of a GED Transcript </a:t>
            </a:r>
            <a:endParaRPr lang="en-US" sz="3200" dirty="0">
              <a:solidFill>
                <a:srgbClr val="000000"/>
              </a:solidFill>
            </a:endParaRPr>
          </a:p>
        </p:txBody>
      </p:sp>
      <p:pic>
        <p:nvPicPr>
          <p:cNvPr id="6" name="Picture Placeholder 6">
            <a:extLst>
              <a:ext uri="{FF2B5EF4-FFF2-40B4-BE49-F238E27FC236}">
                <a16:creationId xmlns:a16="http://schemas.microsoft.com/office/drawing/2014/main" id="{855EE08B-801D-DCBE-DFD1-CA91304D78A2}"/>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2155508" y="1027224"/>
            <a:ext cx="7537132" cy="4990527"/>
          </a:xfrm>
          <a:prstGeom prst="rect">
            <a:avLst/>
          </a:prstGeom>
        </p:spPr>
      </p:pic>
    </p:spTree>
    <p:extLst>
      <p:ext uri="{BB962C8B-B14F-4D97-AF65-F5344CB8AC3E}">
        <p14:creationId xmlns:p14="http://schemas.microsoft.com/office/powerpoint/2010/main" val="286335389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009AD-7129-C876-BB8E-0D1A0964DB98}"/>
            </a:ext>
          </a:extLst>
        </p:cNvPr>
        <p:cNvGrpSpPr/>
        <p:nvPr/>
      </p:nvGrpSpPr>
      <p:grpSpPr>
        <a:xfrm>
          <a:off x="0" y="0"/>
          <a:ext cx="0" cy="0"/>
          <a:chOff x="0" y="0"/>
          <a:chExt cx="0" cy="0"/>
        </a:xfrm>
      </p:grpSpPr>
    </p:spTree>
    <p:extLst>
      <p:ext uri="{BB962C8B-B14F-4D97-AF65-F5344CB8AC3E}">
        <p14:creationId xmlns:p14="http://schemas.microsoft.com/office/powerpoint/2010/main" val="282213898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2192000" cy="6858000"/>
          </a:xfrm>
          <a:prstGeom prst="rect">
            <a:avLst/>
          </a:prstGeom>
        </p:spPr>
      </p:pic>
      <p:pic>
        <p:nvPicPr>
          <p:cNvPr id="3" name="object 3"/>
          <p:cNvPicPr/>
          <p:nvPr/>
        </p:nvPicPr>
        <p:blipFill>
          <a:blip r:embed="rId3" cstate="print"/>
          <a:stretch>
            <a:fillRect/>
          </a:stretch>
        </p:blipFill>
        <p:spPr>
          <a:xfrm>
            <a:off x="952500" y="4781550"/>
            <a:ext cx="8572499" cy="1123949"/>
          </a:xfrm>
          <a:prstGeom prst="rect">
            <a:avLst/>
          </a:prstGeom>
        </p:spPr>
      </p:pic>
      <p:sp>
        <p:nvSpPr>
          <p:cNvPr id="4" name="object 4"/>
          <p:cNvSpPr txBox="1">
            <a:spLocks noGrp="1"/>
          </p:cNvSpPr>
          <p:nvPr>
            <p:ph type="title"/>
          </p:nvPr>
        </p:nvSpPr>
        <p:spPr>
          <a:xfrm>
            <a:off x="939800" y="1664700"/>
            <a:ext cx="5838190" cy="1836420"/>
          </a:xfrm>
          <a:prstGeom prst="rect">
            <a:avLst/>
          </a:prstGeom>
        </p:spPr>
        <p:txBody>
          <a:bodyPr vert="horz" wrap="square" lIns="0" tIns="12700" rIns="0" bIns="0" rtlCol="0">
            <a:spAutoFit/>
          </a:bodyPr>
          <a:lstStyle/>
          <a:p>
            <a:pPr marL="12700" marR="5080">
              <a:lnSpc>
                <a:spcPct val="110000"/>
              </a:lnSpc>
              <a:spcBef>
                <a:spcPts val="100"/>
              </a:spcBef>
            </a:pPr>
            <a:r>
              <a:rPr sz="5400" spc="215" dirty="0">
                <a:solidFill>
                  <a:srgbClr val="F3F0DE"/>
                </a:solidFill>
              </a:rPr>
              <a:t>Building</a:t>
            </a:r>
            <a:r>
              <a:rPr sz="5400" spc="110" dirty="0">
                <a:solidFill>
                  <a:srgbClr val="F3F0DE"/>
                </a:solidFill>
              </a:rPr>
              <a:t> </a:t>
            </a:r>
            <a:r>
              <a:rPr sz="5400" spc="210" dirty="0">
                <a:solidFill>
                  <a:srgbClr val="F3F0DE"/>
                </a:solidFill>
              </a:rPr>
              <a:t>Trust</a:t>
            </a:r>
            <a:r>
              <a:rPr sz="5400" spc="114" dirty="0">
                <a:solidFill>
                  <a:srgbClr val="F3F0DE"/>
                </a:solidFill>
              </a:rPr>
              <a:t> </a:t>
            </a:r>
            <a:r>
              <a:rPr sz="5400" spc="225" dirty="0">
                <a:solidFill>
                  <a:srgbClr val="F3F0DE"/>
                </a:solidFill>
              </a:rPr>
              <a:t>in </a:t>
            </a:r>
            <a:r>
              <a:rPr sz="5400" spc="185" dirty="0">
                <a:solidFill>
                  <a:srgbClr val="F3F0DE"/>
                </a:solidFill>
              </a:rPr>
              <a:t>Qualifications</a:t>
            </a:r>
            <a:endParaRPr sz="5400"/>
          </a:p>
        </p:txBody>
      </p:sp>
      <p:sp>
        <p:nvSpPr>
          <p:cNvPr id="5" name="object 5"/>
          <p:cNvSpPr txBox="1"/>
          <p:nvPr/>
        </p:nvSpPr>
        <p:spPr>
          <a:xfrm>
            <a:off x="939800" y="3278378"/>
            <a:ext cx="8211184" cy="1122680"/>
          </a:xfrm>
          <a:prstGeom prst="rect">
            <a:avLst/>
          </a:prstGeom>
        </p:spPr>
        <p:txBody>
          <a:bodyPr vert="horz" wrap="square" lIns="0" tIns="12700" rIns="0" bIns="0" rtlCol="0">
            <a:spAutoFit/>
          </a:bodyPr>
          <a:lstStyle/>
          <a:p>
            <a:pPr marL="12700" marR="5080" lvl="0" indent="0" defTabSz="914400" eaLnBrk="1" fontAlgn="auto" latinLnBrk="0" hangingPunct="1">
              <a:lnSpc>
                <a:spcPct val="150000"/>
              </a:lnSpc>
              <a:spcBef>
                <a:spcPts val="100"/>
              </a:spcBef>
              <a:spcAft>
                <a:spcPts val="0"/>
              </a:spcAft>
              <a:buClrTx/>
              <a:buSzTx/>
              <a:buFontTx/>
              <a:buNone/>
              <a:tabLst/>
              <a:defRPr/>
            </a:pPr>
            <a:r>
              <a:rPr kumimoji="0" sz="2400" b="0" i="0" u="none" strike="noStrike" kern="0" cap="none" spc="0" normalizeH="0" baseline="0" noProof="0" dirty="0">
                <a:ln>
                  <a:noFill/>
                </a:ln>
                <a:solidFill>
                  <a:srgbClr val="F3F0DE"/>
                </a:solidFill>
                <a:effectLst/>
                <a:uLnTx/>
                <a:uFillTx/>
                <a:latin typeface="Arial MT"/>
                <a:cs typeface="Arial MT"/>
              </a:rPr>
              <a:t>A</a:t>
            </a:r>
            <a:r>
              <a:rPr kumimoji="0" sz="2400" b="0" i="0" u="none" strike="noStrike" kern="0" cap="none" spc="25" normalizeH="0" baseline="0" noProof="0" dirty="0">
                <a:ln>
                  <a:noFill/>
                </a:ln>
                <a:solidFill>
                  <a:srgbClr val="F3F0DE"/>
                </a:solidFill>
                <a:effectLst/>
                <a:uLnTx/>
                <a:uFillTx/>
                <a:latin typeface="Arial MT"/>
                <a:cs typeface="Arial MT"/>
              </a:rPr>
              <a:t> </a:t>
            </a:r>
            <a:r>
              <a:rPr kumimoji="0" sz="2400" b="0" i="0" u="none" strike="noStrike" kern="0" cap="none" spc="0" normalizeH="0" baseline="0" noProof="0" dirty="0">
                <a:ln>
                  <a:noFill/>
                </a:ln>
                <a:solidFill>
                  <a:srgbClr val="F3F0DE"/>
                </a:solidFill>
                <a:effectLst/>
                <a:uLnTx/>
                <a:uFillTx/>
                <a:latin typeface="Arial MT"/>
                <a:cs typeface="Arial MT"/>
              </a:rPr>
              <a:t>Digital</a:t>
            </a:r>
            <a:r>
              <a:rPr kumimoji="0" sz="2400" b="0" i="0" u="none" strike="noStrike" kern="0" cap="none" spc="25" normalizeH="0" baseline="0" noProof="0" dirty="0">
                <a:ln>
                  <a:noFill/>
                </a:ln>
                <a:solidFill>
                  <a:srgbClr val="F3F0DE"/>
                </a:solidFill>
                <a:effectLst/>
                <a:uLnTx/>
                <a:uFillTx/>
                <a:latin typeface="Arial MT"/>
                <a:cs typeface="Arial MT"/>
              </a:rPr>
              <a:t> </a:t>
            </a:r>
            <a:r>
              <a:rPr kumimoji="0" sz="2400" b="0" i="0" u="none" strike="noStrike" kern="0" cap="none" spc="65" normalizeH="0" baseline="0" noProof="0" dirty="0">
                <a:ln>
                  <a:noFill/>
                </a:ln>
                <a:solidFill>
                  <a:srgbClr val="F3F0DE"/>
                </a:solidFill>
                <a:effectLst/>
                <a:uLnTx/>
                <a:uFillTx/>
                <a:latin typeface="Arial MT"/>
                <a:cs typeface="Arial MT"/>
              </a:rPr>
              <a:t>Infrastructure</a:t>
            </a:r>
            <a:r>
              <a:rPr kumimoji="0" sz="2400" b="0" i="0" u="none" strike="noStrike" kern="0" cap="none" spc="25" normalizeH="0" baseline="0" noProof="0" dirty="0">
                <a:ln>
                  <a:noFill/>
                </a:ln>
                <a:solidFill>
                  <a:srgbClr val="F3F0DE"/>
                </a:solidFill>
                <a:effectLst/>
                <a:uLnTx/>
                <a:uFillTx/>
                <a:latin typeface="Arial MT"/>
                <a:cs typeface="Arial MT"/>
              </a:rPr>
              <a:t> </a:t>
            </a:r>
            <a:r>
              <a:rPr kumimoji="0" sz="2400" b="0" i="0" u="none" strike="noStrike" kern="0" cap="none" spc="90" normalizeH="0" baseline="0" noProof="0" dirty="0">
                <a:ln>
                  <a:noFill/>
                </a:ln>
                <a:solidFill>
                  <a:srgbClr val="F3F0DE"/>
                </a:solidFill>
                <a:effectLst/>
                <a:uLnTx/>
                <a:uFillTx/>
                <a:latin typeface="Arial MT"/>
                <a:cs typeface="Arial MT"/>
              </a:rPr>
              <a:t>for</a:t>
            </a:r>
            <a:r>
              <a:rPr kumimoji="0" sz="2400" b="0" i="0" u="none" strike="noStrike" kern="0" cap="none" spc="25" normalizeH="0" baseline="0" noProof="0" dirty="0">
                <a:ln>
                  <a:noFill/>
                </a:ln>
                <a:solidFill>
                  <a:srgbClr val="F3F0DE"/>
                </a:solidFill>
                <a:effectLst/>
                <a:uLnTx/>
                <a:uFillTx/>
                <a:latin typeface="Arial MT"/>
                <a:cs typeface="Arial MT"/>
              </a:rPr>
              <a:t> </a:t>
            </a:r>
            <a:r>
              <a:rPr kumimoji="0" sz="2400" b="0" i="0" u="none" strike="noStrike" kern="0" cap="none" spc="-10" normalizeH="0" baseline="0" noProof="0" dirty="0">
                <a:ln>
                  <a:noFill/>
                </a:ln>
                <a:solidFill>
                  <a:srgbClr val="F3F0DE"/>
                </a:solidFill>
                <a:effectLst/>
                <a:uLnTx/>
                <a:uFillTx/>
                <a:latin typeface="Arial MT"/>
                <a:cs typeface="Arial MT"/>
              </a:rPr>
              <a:t>Real-</a:t>
            </a:r>
            <a:r>
              <a:rPr kumimoji="0" sz="2400" b="0" i="0" u="none" strike="noStrike" kern="0" cap="none" spc="0" normalizeH="0" baseline="0" noProof="0" dirty="0">
                <a:ln>
                  <a:noFill/>
                </a:ln>
                <a:solidFill>
                  <a:srgbClr val="F3F0DE"/>
                </a:solidFill>
                <a:effectLst/>
                <a:uLnTx/>
                <a:uFillTx/>
                <a:latin typeface="Arial MT"/>
                <a:cs typeface="Arial MT"/>
              </a:rPr>
              <a:t>Time</a:t>
            </a:r>
            <a:r>
              <a:rPr kumimoji="0" sz="2400" b="0" i="0" u="none" strike="noStrike" kern="0" cap="none" spc="25" normalizeH="0" baseline="0" noProof="0" dirty="0">
                <a:ln>
                  <a:noFill/>
                </a:ln>
                <a:solidFill>
                  <a:srgbClr val="F3F0DE"/>
                </a:solidFill>
                <a:effectLst/>
                <a:uLnTx/>
                <a:uFillTx/>
                <a:latin typeface="Arial MT"/>
                <a:cs typeface="Arial MT"/>
              </a:rPr>
              <a:t> </a:t>
            </a:r>
            <a:r>
              <a:rPr kumimoji="0" sz="2400" b="0" i="0" u="none" strike="noStrike" kern="0" cap="none" spc="65" normalizeH="0" baseline="0" noProof="0" dirty="0">
                <a:ln>
                  <a:noFill/>
                </a:ln>
                <a:solidFill>
                  <a:srgbClr val="F3F0DE"/>
                </a:solidFill>
                <a:effectLst/>
                <a:uLnTx/>
                <a:uFillTx/>
                <a:latin typeface="Arial MT"/>
                <a:cs typeface="Arial MT"/>
              </a:rPr>
              <a:t>Academic</a:t>
            </a:r>
            <a:r>
              <a:rPr kumimoji="0" sz="2400" b="0" i="0" u="none" strike="noStrike" kern="0" cap="none" spc="25" normalizeH="0" baseline="0" noProof="0" dirty="0">
                <a:ln>
                  <a:noFill/>
                </a:ln>
                <a:solidFill>
                  <a:srgbClr val="F3F0DE"/>
                </a:solidFill>
                <a:effectLst/>
                <a:uLnTx/>
                <a:uFillTx/>
                <a:latin typeface="Arial MT"/>
                <a:cs typeface="Arial MT"/>
              </a:rPr>
              <a:t> </a:t>
            </a:r>
            <a:r>
              <a:rPr kumimoji="0" sz="2400" b="0" i="0" u="none" strike="noStrike" kern="0" cap="none" spc="40" normalizeH="0" baseline="0" noProof="0" dirty="0">
                <a:ln>
                  <a:noFill/>
                </a:ln>
                <a:solidFill>
                  <a:srgbClr val="F3F0DE"/>
                </a:solidFill>
                <a:effectLst/>
                <a:uLnTx/>
                <a:uFillTx/>
                <a:latin typeface="Arial MT"/>
                <a:cs typeface="Arial MT"/>
              </a:rPr>
              <a:t>Credential </a:t>
            </a:r>
            <a:r>
              <a:rPr kumimoji="0" sz="2400" b="0" i="0" u="none" strike="noStrike" kern="0" cap="none" spc="50" normalizeH="0" baseline="0" noProof="0" dirty="0">
                <a:ln>
                  <a:noFill/>
                </a:ln>
                <a:solidFill>
                  <a:srgbClr val="F3F0DE"/>
                </a:solidFill>
                <a:effectLst/>
                <a:uLnTx/>
                <a:uFillTx/>
                <a:latin typeface="Arial MT"/>
                <a:cs typeface="Arial MT"/>
              </a:rPr>
              <a:t>Verification</a:t>
            </a:r>
            <a:r>
              <a:rPr kumimoji="0" sz="2400" b="0" i="0" u="none" strike="noStrike" kern="0" cap="none" spc="30" normalizeH="0" baseline="0" noProof="0" dirty="0">
                <a:ln>
                  <a:noFill/>
                </a:ln>
                <a:solidFill>
                  <a:srgbClr val="F3F0DE"/>
                </a:solidFill>
                <a:effectLst/>
                <a:uLnTx/>
                <a:uFillTx/>
                <a:latin typeface="Arial MT"/>
                <a:cs typeface="Arial MT"/>
              </a:rPr>
              <a:t> </a:t>
            </a:r>
            <a:r>
              <a:rPr kumimoji="0" sz="2400" b="0" i="0" u="none" strike="noStrike" kern="0" cap="none" spc="0" normalizeH="0" baseline="0" noProof="0" dirty="0">
                <a:ln>
                  <a:noFill/>
                </a:ln>
                <a:solidFill>
                  <a:srgbClr val="F3F0DE"/>
                </a:solidFill>
                <a:effectLst/>
                <a:uLnTx/>
                <a:uFillTx/>
                <a:latin typeface="Arial MT"/>
                <a:cs typeface="Arial MT"/>
              </a:rPr>
              <a:t>in</a:t>
            </a:r>
            <a:r>
              <a:rPr kumimoji="0" sz="2400" b="0" i="0" u="none" strike="noStrike" kern="0" cap="none" spc="35" normalizeH="0" baseline="0" noProof="0" dirty="0">
                <a:ln>
                  <a:noFill/>
                </a:ln>
                <a:solidFill>
                  <a:srgbClr val="F3F0DE"/>
                </a:solidFill>
                <a:effectLst/>
                <a:uLnTx/>
                <a:uFillTx/>
                <a:latin typeface="Arial MT"/>
                <a:cs typeface="Arial MT"/>
              </a:rPr>
              <a:t> </a:t>
            </a:r>
            <a:r>
              <a:rPr kumimoji="0" sz="2400" b="0" i="0" u="none" strike="noStrike" kern="0" cap="none" spc="-20" normalizeH="0" baseline="0" noProof="0" dirty="0">
                <a:ln>
                  <a:noFill/>
                </a:ln>
                <a:solidFill>
                  <a:srgbClr val="F3F0DE"/>
                </a:solidFill>
                <a:effectLst/>
                <a:uLnTx/>
                <a:uFillTx/>
                <a:latin typeface="Arial MT"/>
                <a:cs typeface="Arial MT"/>
              </a:rPr>
              <a:t>Kenya</a:t>
            </a:r>
            <a:endParaRPr kumimoji="0" sz="2400" b="0" i="0" u="none" strike="noStrike" kern="0" cap="none" spc="0" normalizeH="0" baseline="0" noProof="0">
              <a:ln>
                <a:noFill/>
              </a:ln>
              <a:solidFill>
                <a:sysClr val="windowText" lastClr="000000"/>
              </a:solidFill>
              <a:effectLst/>
              <a:uLnTx/>
              <a:uFillTx/>
              <a:latin typeface="Arial MT"/>
              <a:cs typeface="Arial MT"/>
            </a:endParaRPr>
          </a:p>
        </p:txBody>
      </p:sp>
      <p:sp>
        <p:nvSpPr>
          <p:cNvPr id="6" name="object 6"/>
          <p:cNvSpPr txBox="1"/>
          <p:nvPr/>
        </p:nvSpPr>
        <p:spPr>
          <a:xfrm>
            <a:off x="939800" y="4977045"/>
            <a:ext cx="3448685" cy="883285"/>
          </a:xfrm>
          <a:prstGeom prst="rect">
            <a:avLst/>
          </a:prstGeom>
        </p:spPr>
        <p:txBody>
          <a:bodyPr vert="horz" wrap="square" lIns="0" tIns="91440" rIns="0" bIns="0" rtlCol="0">
            <a:spAutoFit/>
          </a:bodyPr>
          <a:lstStyle/>
          <a:p>
            <a:pPr marL="12700" marR="0" lvl="0" indent="0" defTabSz="914400" eaLnBrk="1" fontAlgn="auto" latinLnBrk="0" hangingPunct="1">
              <a:lnSpc>
                <a:spcPct val="100000"/>
              </a:lnSpc>
              <a:spcBef>
                <a:spcPts val="720"/>
              </a:spcBef>
              <a:spcAft>
                <a:spcPts val="0"/>
              </a:spcAft>
              <a:buClrTx/>
              <a:buSzTx/>
              <a:buFontTx/>
              <a:buNone/>
              <a:tabLst/>
              <a:defRPr/>
            </a:pPr>
            <a:r>
              <a:rPr kumimoji="0" sz="1650" b="1" i="0" u="none" strike="noStrike" kern="0" cap="none" spc="-40" normalizeH="0" baseline="0" noProof="0" dirty="0">
                <a:ln>
                  <a:noFill/>
                </a:ln>
                <a:solidFill>
                  <a:srgbClr val="C5B358"/>
                </a:solidFill>
                <a:effectLst/>
                <a:uLnTx/>
                <a:uFillTx/>
                <a:latin typeface="Arial"/>
                <a:cs typeface="Arial"/>
              </a:rPr>
              <a:t>Elvis</a:t>
            </a:r>
            <a:r>
              <a:rPr kumimoji="0" sz="1650" b="1" i="0" u="none" strike="noStrike" kern="0" cap="none" spc="-5" normalizeH="0" baseline="0" noProof="0" dirty="0">
                <a:ln>
                  <a:noFill/>
                </a:ln>
                <a:solidFill>
                  <a:srgbClr val="C5B358"/>
                </a:solidFill>
                <a:effectLst/>
                <a:uLnTx/>
                <a:uFillTx/>
                <a:latin typeface="Arial"/>
                <a:cs typeface="Arial"/>
              </a:rPr>
              <a:t> </a:t>
            </a:r>
            <a:r>
              <a:rPr kumimoji="0" sz="1650" b="1" i="0" u="none" strike="noStrike" kern="0" cap="none" spc="0" normalizeH="0" baseline="0" noProof="0" dirty="0">
                <a:ln>
                  <a:noFill/>
                </a:ln>
                <a:solidFill>
                  <a:srgbClr val="C5B358"/>
                </a:solidFill>
                <a:effectLst/>
                <a:uLnTx/>
                <a:uFillTx/>
                <a:latin typeface="Arial"/>
                <a:cs typeface="Arial"/>
              </a:rPr>
              <a:t>Ouma </a:t>
            </a:r>
            <a:r>
              <a:rPr kumimoji="0" sz="1650" b="1" i="0" u="none" strike="noStrike" kern="0" cap="none" spc="-10" normalizeH="0" baseline="0" noProof="0" dirty="0">
                <a:ln>
                  <a:noFill/>
                </a:ln>
                <a:solidFill>
                  <a:srgbClr val="C5B358"/>
                </a:solidFill>
                <a:effectLst/>
                <a:uLnTx/>
                <a:uFillTx/>
                <a:latin typeface="Arial"/>
                <a:cs typeface="Arial"/>
              </a:rPr>
              <a:t>Ombara</a:t>
            </a:r>
            <a:endParaRPr kumimoji="0" sz="1650" b="0" i="0" u="none" strike="noStrike" kern="0" cap="none" spc="0" normalizeH="0" baseline="0" noProof="0">
              <a:ln>
                <a:noFill/>
              </a:ln>
              <a:solidFill>
                <a:sysClr val="windowText" lastClr="000000"/>
              </a:solidFill>
              <a:effectLst/>
              <a:uLnTx/>
              <a:uFillTx/>
              <a:latin typeface="Arial"/>
              <a:cs typeface="Arial"/>
            </a:endParaRPr>
          </a:p>
          <a:p>
            <a:pPr marL="12700" marR="5080" lvl="0" indent="0" defTabSz="914400" eaLnBrk="1" fontAlgn="auto" latinLnBrk="0" hangingPunct="1">
              <a:lnSpc>
                <a:spcPct val="125000"/>
              </a:lnSpc>
              <a:spcBef>
                <a:spcPts val="100"/>
              </a:spcBef>
              <a:spcAft>
                <a:spcPts val="0"/>
              </a:spcAft>
              <a:buClrTx/>
              <a:buSzTx/>
              <a:buFontTx/>
              <a:buNone/>
              <a:tabLst/>
              <a:defRPr/>
            </a:pPr>
            <a:r>
              <a:rPr kumimoji="0" sz="1350" b="0" i="0" u="none" strike="noStrike" kern="0" cap="none" spc="0" normalizeH="0" baseline="0" noProof="0" dirty="0">
                <a:ln>
                  <a:noFill/>
                </a:ln>
                <a:solidFill>
                  <a:srgbClr val="C5B358"/>
                </a:solidFill>
                <a:effectLst/>
                <a:uLnTx/>
                <a:uFillTx/>
                <a:latin typeface="Arial MT"/>
                <a:cs typeface="Arial MT"/>
              </a:rPr>
              <a:t>Independent</a:t>
            </a:r>
            <a:r>
              <a:rPr kumimoji="0" sz="1350" b="0" i="0" u="none" strike="noStrike" kern="0" cap="none" spc="75" normalizeH="0" baseline="0" noProof="0" dirty="0">
                <a:ln>
                  <a:noFill/>
                </a:ln>
                <a:solidFill>
                  <a:srgbClr val="C5B358"/>
                </a:solidFill>
                <a:effectLst/>
                <a:uLnTx/>
                <a:uFillTx/>
                <a:latin typeface="Arial MT"/>
                <a:cs typeface="Arial MT"/>
              </a:rPr>
              <a:t> </a:t>
            </a:r>
            <a:r>
              <a:rPr kumimoji="0" sz="1350" b="0" i="0" u="none" strike="noStrike" kern="0" cap="none" spc="0" normalizeH="0" baseline="0" noProof="0" dirty="0">
                <a:ln>
                  <a:noFill/>
                </a:ln>
                <a:solidFill>
                  <a:srgbClr val="C5B358"/>
                </a:solidFill>
                <a:effectLst/>
                <a:uLnTx/>
                <a:uFillTx/>
                <a:latin typeface="Arial MT"/>
                <a:cs typeface="Arial MT"/>
              </a:rPr>
              <a:t>Researcher</a:t>
            </a:r>
            <a:r>
              <a:rPr kumimoji="0" sz="1350" b="0" i="0" u="none" strike="noStrike" kern="0" cap="none" spc="80" normalizeH="0" baseline="0" noProof="0" dirty="0">
                <a:ln>
                  <a:noFill/>
                </a:ln>
                <a:solidFill>
                  <a:srgbClr val="C5B358"/>
                </a:solidFill>
                <a:effectLst/>
                <a:uLnTx/>
                <a:uFillTx/>
                <a:latin typeface="Arial MT"/>
                <a:cs typeface="Arial MT"/>
              </a:rPr>
              <a:t> </a:t>
            </a:r>
            <a:r>
              <a:rPr kumimoji="0" sz="1350" b="0" i="0" u="none" strike="noStrike" kern="0" cap="none" spc="0" normalizeH="0" baseline="0" noProof="0" dirty="0">
                <a:ln>
                  <a:noFill/>
                </a:ln>
                <a:solidFill>
                  <a:srgbClr val="C5B358"/>
                </a:solidFill>
                <a:effectLst/>
                <a:uLnTx/>
                <a:uFillTx/>
                <a:latin typeface="Arial MT"/>
                <a:cs typeface="Arial MT"/>
              </a:rPr>
              <a:t>|</a:t>
            </a:r>
            <a:r>
              <a:rPr kumimoji="0" sz="1350" b="0" i="0" u="none" strike="noStrike" kern="0" cap="none" spc="80" normalizeH="0" baseline="0" noProof="0" dirty="0">
                <a:ln>
                  <a:noFill/>
                </a:ln>
                <a:solidFill>
                  <a:srgbClr val="C5B358"/>
                </a:solidFill>
                <a:effectLst/>
                <a:uLnTx/>
                <a:uFillTx/>
                <a:latin typeface="Arial MT"/>
                <a:cs typeface="Arial MT"/>
              </a:rPr>
              <a:t> </a:t>
            </a:r>
            <a:r>
              <a:rPr kumimoji="0" sz="1350" b="0" i="0" u="none" strike="noStrike" kern="0" cap="none" spc="-10" normalizeH="0" baseline="0" noProof="0" dirty="0">
                <a:ln>
                  <a:noFill/>
                </a:ln>
                <a:solidFill>
                  <a:srgbClr val="C5B358"/>
                </a:solidFill>
                <a:effectLst/>
                <a:uLnTx/>
                <a:uFillTx/>
                <a:latin typeface="Arial MT"/>
                <a:cs typeface="Arial MT"/>
              </a:rPr>
              <a:t>Kisumu,</a:t>
            </a:r>
            <a:r>
              <a:rPr kumimoji="0" sz="1350" b="0" i="0" u="none" strike="noStrike" kern="0" cap="none" spc="80" normalizeH="0" baseline="0" noProof="0" dirty="0">
                <a:ln>
                  <a:noFill/>
                </a:ln>
                <a:solidFill>
                  <a:srgbClr val="C5B358"/>
                </a:solidFill>
                <a:effectLst/>
                <a:uLnTx/>
                <a:uFillTx/>
                <a:latin typeface="Arial MT"/>
                <a:cs typeface="Arial MT"/>
              </a:rPr>
              <a:t> </a:t>
            </a:r>
            <a:r>
              <a:rPr kumimoji="0" sz="1350" b="0" i="0" u="none" strike="noStrike" kern="0" cap="none" spc="-10" normalizeH="0" baseline="0" noProof="0" dirty="0">
                <a:ln>
                  <a:noFill/>
                </a:ln>
                <a:solidFill>
                  <a:srgbClr val="C5B358"/>
                </a:solidFill>
                <a:effectLst/>
                <a:uLnTx/>
                <a:uFillTx/>
                <a:latin typeface="Arial MT"/>
                <a:cs typeface="Arial MT"/>
              </a:rPr>
              <a:t>Kenya </a:t>
            </a:r>
            <a:r>
              <a:rPr kumimoji="0" sz="1350" b="0" i="0" u="none" strike="noStrike" kern="0" cap="none" spc="0" normalizeH="0" baseline="0" noProof="0" dirty="0">
                <a:ln>
                  <a:noFill/>
                </a:ln>
                <a:solidFill>
                  <a:srgbClr val="C5B358"/>
                </a:solidFill>
                <a:effectLst/>
                <a:uLnTx/>
                <a:uFillTx/>
                <a:latin typeface="Arial MT"/>
                <a:cs typeface="Arial MT"/>
                <a:hlinkClick r:id="rId4"/>
              </a:rPr>
              <a:t>oumaeoo7@gmail.com</a:t>
            </a:r>
            <a:r>
              <a:rPr kumimoji="0" sz="1350" b="0" i="0" u="none" strike="noStrike" kern="0" cap="none" spc="105" normalizeH="0" baseline="0" noProof="0" dirty="0">
                <a:ln>
                  <a:noFill/>
                </a:ln>
                <a:solidFill>
                  <a:srgbClr val="C5B358"/>
                </a:solidFill>
                <a:effectLst/>
                <a:uLnTx/>
                <a:uFillTx/>
                <a:latin typeface="Arial MT"/>
                <a:cs typeface="Arial MT"/>
              </a:rPr>
              <a:t> </a:t>
            </a:r>
            <a:r>
              <a:rPr kumimoji="0" sz="1350" b="0" i="0" u="none" strike="noStrike" kern="0" cap="none" spc="0" normalizeH="0" baseline="0" noProof="0" dirty="0">
                <a:ln>
                  <a:noFill/>
                </a:ln>
                <a:solidFill>
                  <a:srgbClr val="C5B358"/>
                </a:solidFill>
                <a:effectLst/>
                <a:uLnTx/>
                <a:uFillTx/>
                <a:latin typeface="Arial MT"/>
                <a:cs typeface="Arial MT"/>
              </a:rPr>
              <a:t>|</a:t>
            </a:r>
            <a:r>
              <a:rPr kumimoji="0" sz="1350" b="0" i="0" u="none" strike="noStrike" kern="0" cap="none" spc="105" normalizeH="0" baseline="0" noProof="0" dirty="0">
                <a:ln>
                  <a:noFill/>
                </a:ln>
                <a:solidFill>
                  <a:srgbClr val="C5B358"/>
                </a:solidFill>
                <a:effectLst/>
                <a:uLnTx/>
                <a:uFillTx/>
                <a:latin typeface="Arial MT"/>
                <a:cs typeface="Arial MT"/>
              </a:rPr>
              <a:t> </a:t>
            </a:r>
            <a:r>
              <a:rPr kumimoji="0" sz="1350" b="0" i="0" u="none" strike="noStrike" kern="0" cap="none" spc="60" normalizeH="0" baseline="0" noProof="0" dirty="0">
                <a:ln>
                  <a:noFill/>
                </a:ln>
                <a:solidFill>
                  <a:srgbClr val="C5B358"/>
                </a:solidFill>
                <a:effectLst/>
                <a:uLnTx/>
                <a:uFillTx/>
                <a:latin typeface="Arial MT"/>
                <a:cs typeface="Arial MT"/>
              </a:rPr>
              <a:t>+254-</a:t>
            </a:r>
            <a:r>
              <a:rPr kumimoji="0" sz="1350" b="0" i="0" u="none" strike="noStrike" kern="0" cap="none" spc="65" normalizeH="0" baseline="0" noProof="0" dirty="0">
                <a:ln>
                  <a:noFill/>
                </a:ln>
                <a:solidFill>
                  <a:srgbClr val="C5B358"/>
                </a:solidFill>
                <a:effectLst/>
                <a:uLnTx/>
                <a:uFillTx/>
                <a:latin typeface="Arial MT"/>
                <a:cs typeface="Arial MT"/>
              </a:rPr>
              <a:t>795-</a:t>
            </a:r>
            <a:r>
              <a:rPr kumimoji="0" sz="1350" b="0" i="0" u="none" strike="noStrike" kern="0" cap="none" spc="0" normalizeH="0" baseline="0" noProof="0" dirty="0">
                <a:ln>
                  <a:noFill/>
                </a:ln>
                <a:solidFill>
                  <a:srgbClr val="C5B358"/>
                </a:solidFill>
                <a:effectLst/>
                <a:uLnTx/>
                <a:uFillTx/>
                <a:latin typeface="Arial MT"/>
                <a:cs typeface="Arial MT"/>
              </a:rPr>
              <a:t>277-</a:t>
            </a:r>
            <a:r>
              <a:rPr kumimoji="0" sz="1350" b="0" i="0" u="none" strike="noStrike" kern="0" cap="none" spc="-25" normalizeH="0" baseline="0" noProof="0" dirty="0">
                <a:ln>
                  <a:noFill/>
                </a:ln>
                <a:solidFill>
                  <a:srgbClr val="C5B358"/>
                </a:solidFill>
                <a:effectLst/>
                <a:uLnTx/>
                <a:uFillTx/>
                <a:latin typeface="Arial MT"/>
                <a:cs typeface="Arial MT"/>
              </a:rPr>
              <a:t>071</a:t>
            </a:r>
            <a:endParaRPr kumimoji="0" sz="1350" b="0" i="0" u="none" strike="noStrike" kern="0" cap="none" spc="0" normalizeH="0" baseline="0" noProof="0">
              <a:ln>
                <a:noFill/>
              </a:ln>
              <a:solidFill>
                <a:sysClr val="windowText" lastClr="000000"/>
              </a:solidFill>
              <a:effectLst/>
              <a:uLnTx/>
              <a:uFillTx/>
              <a:latin typeface="Arial MT"/>
              <a:cs typeface="Arial MT"/>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6334125" y="1762125"/>
            <a:ext cx="5286374" cy="3809999"/>
          </a:xfrm>
          <a:prstGeom prst="rect">
            <a:avLst/>
          </a:prstGeom>
        </p:spPr>
      </p:pic>
      <p:sp>
        <p:nvSpPr>
          <p:cNvPr id="3" name="object 3"/>
          <p:cNvSpPr txBox="1">
            <a:spLocks noGrp="1"/>
          </p:cNvSpPr>
          <p:nvPr>
            <p:ph type="body" idx="1"/>
          </p:nvPr>
        </p:nvSpPr>
        <p:spPr>
          <a:prstGeom prst="rect">
            <a:avLst/>
          </a:prstGeom>
        </p:spPr>
        <p:txBody>
          <a:bodyPr vert="horz" wrap="square" lIns="0" tIns="12700" rIns="0" bIns="0" rtlCol="0">
            <a:spAutoFit/>
          </a:bodyPr>
          <a:lstStyle/>
          <a:p>
            <a:pPr marL="12700" marR="80010">
              <a:lnSpc>
                <a:spcPct val="150000"/>
              </a:lnSpc>
              <a:spcBef>
                <a:spcPts val="100"/>
              </a:spcBef>
            </a:pPr>
            <a:r>
              <a:rPr dirty="0"/>
              <a:t>Across</a:t>
            </a:r>
            <a:r>
              <a:rPr spc="45" dirty="0"/>
              <a:t> </a:t>
            </a:r>
            <a:r>
              <a:rPr spc="-30" dirty="0"/>
              <a:t>Kenya’s</a:t>
            </a:r>
            <a:r>
              <a:rPr spc="50" dirty="0"/>
              <a:t> </a:t>
            </a:r>
            <a:r>
              <a:rPr spc="60" dirty="0"/>
              <a:t>education</a:t>
            </a:r>
            <a:r>
              <a:rPr spc="45" dirty="0"/>
              <a:t> </a:t>
            </a:r>
            <a:r>
              <a:rPr dirty="0"/>
              <a:t>and</a:t>
            </a:r>
            <a:r>
              <a:rPr spc="50" dirty="0"/>
              <a:t> employment </a:t>
            </a:r>
            <a:r>
              <a:rPr spc="20" dirty="0"/>
              <a:t>ecosystem,</a:t>
            </a:r>
            <a:r>
              <a:rPr spc="100" dirty="0"/>
              <a:t> </a:t>
            </a:r>
            <a:r>
              <a:rPr spc="55" dirty="0"/>
              <a:t>credential</a:t>
            </a:r>
            <a:r>
              <a:rPr spc="100" dirty="0"/>
              <a:t> </a:t>
            </a:r>
            <a:r>
              <a:rPr spc="20" dirty="0"/>
              <a:t>verification</a:t>
            </a:r>
            <a:r>
              <a:rPr spc="100" dirty="0"/>
              <a:t> </a:t>
            </a:r>
            <a:r>
              <a:rPr spc="20" dirty="0"/>
              <a:t>remains</a:t>
            </a:r>
            <a:r>
              <a:rPr spc="100" dirty="0"/>
              <a:t> </a:t>
            </a:r>
            <a:r>
              <a:rPr spc="-10" dirty="0"/>
              <a:t>inefficient:</a:t>
            </a:r>
          </a:p>
          <a:p>
            <a:pPr marL="441325" marR="133350">
              <a:lnSpc>
                <a:spcPct val="150000"/>
              </a:lnSpc>
              <a:spcBef>
                <a:spcPts val="1260"/>
              </a:spcBef>
            </a:pPr>
            <a:r>
              <a:rPr b="1" spc="-50" dirty="0">
                <a:latin typeface="Arial"/>
                <a:cs typeface="Arial"/>
              </a:rPr>
              <a:t>Slow:</a:t>
            </a:r>
            <a:r>
              <a:rPr b="1" spc="100" dirty="0">
                <a:latin typeface="Arial"/>
                <a:cs typeface="Arial"/>
              </a:rPr>
              <a:t> </a:t>
            </a:r>
            <a:r>
              <a:rPr dirty="0"/>
              <a:t>Manual</a:t>
            </a:r>
            <a:r>
              <a:rPr spc="110" dirty="0"/>
              <a:t> </a:t>
            </a:r>
            <a:r>
              <a:rPr dirty="0"/>
              <a:t>processes</a:t>
            </a:r>
            <a:r>
              <a:rPr spc="110" dirty="0"/>
              <a:t> </a:t>
            </a:r>
            <a:r>
              <a:rPr dirty="0"/>
              <a:t>rely</a:t>
            </a:r>
            <a:r>
              <a:rPr spc="110" dirty="0"/>
              <a:t> </a:t>
            </a:r>
            <a:r>
              <a:rPr dirty="0"/>
              <a:t>on</a:t>
            </a:r>
            <a:r>
              <a:rPr spc="110" dirty="0"/>
              <a:t> </a:t>
            </a:r>
            <a:r>
              <a:rPr dirty="0"/>
              <a:t>heavy</a:t>
            </a:r>
            <a:r>
              <a:rPr spc="110" dirty="0"/>
              <a:t> </a:t>
            </a:r>
            <a:r>
              <a:rPr dirty="0"/>
              <a:t>email</a:t>
            </a:r>
            <a:r>
              <a:rPr spc="110" dirty="0"/>
              <a:t> </a:t>
            </a:r>
            <a:r>
              <a:rPr spc="-25" dirty="0"/>
              <a:t>and </a:t>
            </a:r>
            <a:r>
              <a:rPr spc="70" dirty="0"/>
              <a:t>paper-</a:t>
            </a:r>
            <a:r>
              <a:rPr spc="80" dirty="0"/>
              <a:t>based</a:t>
            </a:r>
            <a:r>
              <a:rPr spc="-15" dirty="0"/>
              <a:t> </a:t>
            </a:r>
            <a:r>
              <a:rPr spc="50" dirty="0"/>
              <a:t>request</a:t>
            </a:r>
            <a:r>
              <a:rPr spc="-10" dirty="0"/>
              <a:t> cycles.</a:t>
            </a:r>
          </a:p>
          <a:p>
            <a:pPr marL="441325" marR="5080">
              <a:lnSpc>
                <a:spcPct val="150000"/>
              </a:lnSpc>
              <a:spcBef>
                <a:spcPts val="885"/>
              </a:spcBef>
            </a:pPr>
            <a:r>
              <a:rPr b="1" dirty="0">
                <a:latin typeface="Arial"/>
                <a:cs typeface="Arial"/>
              </a:rPr>
              <a:t>Fragmєntєd:</a:t>
            </a:r>
            <a:r>
              <a:rPr b="1" spc="125" dirty="0">
                <a:latin typeface="Arial"/>
                <a:cs typeface="Arial"/>
              </a:rPr>
              <a:t> </a:t>
            </a:r>
            <a:r>
              <a:rPr spc="50" dirty="0"/>
              <a:t>Institutions</a:t>
            </a:r>
            <a:r>
              <a:rPr spc="130" dirty="0"/>
              <a:t> </a:t>
            </a:r>
            <a:r>
              <a:rPr spc="55" dirty="0"/>
              <a:t>operate</a:t>
            </a:r>
            <a:r>
              <a:rPr spc="135" dirty="0"/>
              <a:t> </a:t>
            </a:r>
            <a:r>
              <a:rPr dirty="0"/>
              <a:t>in</a:t>
            </a:r>
            <a:r>
              <a:rPr spc="130" dirty="0"/>
              <a:t> </a:t>
            </a:r>
            <a:r>
              <a:rPr dirty="0"/>
              <a:t>isolated</a:t>
            </a:r>
            <a:r>
              <a:rPr spc="135" dirty="0"/>
              <a:t> </a:t>
            </a:r>
            <a:r>
              <a:rPr spc="-10" dirty="0"/>
              <a:t>silos </a:t>
            </a:r>
            <a:r>
              <a:rPr spc="80" dirty="0"/>
              <a:t>with</a:t>
            </a:r>
            <a:r>
              <a:rPr spc="25" dirty="0"/>
              <a:t> </a:t>
            </a:r>
            <a:r>
              <a:rPr dirty="0"/>
              <a:t>no</a:t>
            </a:r>
            <a:r>
              <a:rPr spc="25" dirty="0"/>
              <a:t> </a:t>
            </a:r>
            <a:r>
              <a:rPr spc="-10" dirty="0"/>
              <a:t>interoperability.</a:t>
            </a:r>
          </a:p>
          <a:p>
            <a:pPr marL="441325" marR="165735">
              <a:lnSpc>
                <a:spcPct val="150000"/>
              </a:lnSpc>
              <a:spcBef>
                <a:spcPts val="885"/>
              </a:spcBef>
            </a:pPr>
            <a:r>
              <a:rPr b="1" dirty="0">
                <a:latin typeface="Arial"/>
                <a:cs typeface="Arial"/>
              </a:rPr>
              <a:t>Risk-Pronє:</a:t>
            </a:r>
            <a:r>
              <a:rPr b="1" spc="70" dirty="0">
                <a:latin typeface="Arial"/>
                <a:cs typeface="Arial"/>
              </a:rPr>
              <a:t> </a:t>
            </a:r>
            <a:r>
              <a:rPr dirty="0"/>
              <a:t>High</a:t>
            </a:r>
            <a:r>
              <a:rPr spc="75" dirty="0"/>
              <a:t> </a:t>
            </a:r>
            <a:r>
              <a:rPr dirty="0"/>
              <a:t>exposure</a:t>
            </a:r>
            <a:r>
              <a:rPr spc="80" dirty="0"/>
              <a:t> </a:t>
            </a:r>
            <a:r>
              <a:rPr spc="105" dirty="0"/>
              <a:t>to</a:t>
            </a:r>
            <a:r>
              <a:rPr spc="75" dirty="0"/>
              <a:t> </a:t>
            </a:r>
            <a:r>
              <a:rPr dirty="0"/>
              <a:t>altered,</a:t>
            </a:r>
            <a:r>
              <a:rPr spc="75" dirty="0"/>
              <a:t> </a:t>
            </a:r>
            <a:r>
              <a:rPr dirty="0"/>
              <a:t>forged,</a:t>
            </a:r>
            <a:r>
              <a:rPr spc="80" dirty="0"/>
              <a:t> </a:t>
            </a:r>
            <a:r>
              <a:rPr spc="30" dirty="0"/>
              <a:t>or </a:t>
            </a:r>
            <a:r>
              <a:rPr dirty="0"/>
              <a:t>unverifiable</a:t>
            </a:r>
            <a:r>
              <a:rPr spc="310" dirty="0"/>
              <a:t> </a:t>
            </a:r>
            <a:r>
              <a:rPr dirty="0"/>
              <a:t>physical</a:t>
            </a:r>
            <a:r>
              <a:rPr spc="315" dirty="0"/>
              <a:t> </a:t>
            </a:r>
            <a:r>
              <a:rPr spc="40" dirty="0"/>
              <a:t>documents.</a:t>
            </a:r>
          </a:p>
          <a:p>
            <a:pPr marL="12700" marR="146050">
              <a:lnSpc>
                <a:spcPct val="150000"/>
              </a:lnSpc>
              <a:spcBef>
                <a:spcPts val="885"/>
              </a:spcBef>
            </a:pPr>
            <a:r>
              <a:rPr b="1" spc="-25" dirty="0">
                <a:solidFill>
                  <a:srgbClr val="002147"/>
                </a:solidFill>
                <a:latin typeface="Arial"/>
                <a:cs typeface="Arial"/>
              </a:rPr>
              <a:t>Rєsult:</a:t>
            </a:r>
            <a:r>
              <a:rPr b="1" spc="90" dirty="0">
                <a:solidFill>
                  <a:srgbClr val="002147"/>
                </a:solidFill>
                <a:latin typeface="Arial"/>
                <a:cs typeface="Arial"/>
              </a:rPr>
              <a:t> </a:t>
            </a:r>
            <a:r>
              <a:rPr b="1" dirty="0">
                <a:solidFill>
                  <a:srgbClr val="002147"/>
                </a:solidFill>
                <a:latin typeface="Arial"/>
                <a:cs typeface="Arial"/>
              </a:rPr>
              <a:t>Dєlays,</a:t>
            </a:r>
            <a:r>
              <a:rPr b="1" spc="90" dirty="0">
                <a:solidFill>
                  <a:srgbClr val="002147"/>
                </a:solidFill>
                <a:latin typeface="Arial"/>
                <a:cs typeface="Arial"/>
              </a:rPr>
              <a:t> </a:t>
            </a:r>
            <a:r>
              <a:rPr b="1" dirty="0">
                <a:solidFill>
                  <a:srgbClr val="002147"/>
                </a:solidFill>
                <a:latin typeface="Arial"/>
                <a:cs typeface="Arial"/>
              </a:rPr>
              <a:t>administrativє</a:t>
            </a:r>
            <a:r>
              <a:rPr b="1" spc="90" dirty="0">
                <a:solidFill>
                  <a:srgbClr val="002147"/>
                </a:solidFill>
                <a:latin typeface="Arial"/>
                <a:cs typeface="Arial"/>
              </a:rPr>
              <a:t> </a:t>
            </a:r>
            <a:r>
              <a:rPr b="1" dirty="0">
                <a:solidFill>
                  <a:srgbClr val="002147"/>
                </a:solidFill>
                <a:latin typeface="Arial"/>
                <a:cs typeface="Arial"/>
              </a:rPr>
              <a:t>burdєn,</a:t>
            </a:r>
            <a:r>
              <a:rPr b="1" spc="90" dirty="0">
                <a:solidFill>
                  <a:srgbClr val="002147"/>
                </a:solidFill>
                <a:latin typeface="Arial"/>
                <a:cs typeface="Arial"/>
              </a:rPr>
              <a:t> </a:t>
            </a:r>
            <a:r>
              <a:rPr b="1" dirty="0">
                <a:solidFill>
                  <a:srgbClr val="002147"/>
                </a:solidFill>
                <a:latin typeface="Arial"/>
                <a:cs typeface="Arial"/>
              </a:rPr>
              <a:t>and</a:t>
            </a:r>
            <a:r>
              <a:rPr b="1" spc="90" dirty="0">
                <a:solidFill>
                  <a:srgbClr val="002147"/>
                </a:solidFill>
                <a:latin typeface="Arial"/>
                <a:cs typeface="Arial"/>
              </a:rPr>
              <a:t> </a:t>
            </a:r>
            <a:r>
              <a:rPr b="1" spc="-10" dirty="0">
                <a:solidFill>
                  <a:srgbClr val="002147"/>
                </a:solidFill>
                <a:latin typeface="Arial"/>
                <a:cs typeface="Arial"/>
              </a:rPr>
              <a:t>єrodєd trust.</a:t>
            </a:r>
          </a:p>
        </p:txBody>
      </p:sp>
      <p:pic>
        <p:nvPicPr>
          <p:cNvPr id="4" name="object 4"/>
          <p:cNvPicPr/>
          <p:nvPr/>
        </p:nvPicPr>
        <p:blipFill>
          <a:blip r:embed="rId3" cstate="print"/>
          <a:stretch>
            <a:fillRect/>
          </a:stretch>
        </p:blipFill>
        <p:spPr>
          <a:xfrm>
            <a:off x="571500" y="2728912"/>
            <a:ext cx="190499" cy="257174"/>
          </a:xfrm>
          <a:prstGeom prst="rect">
            <a:avLst/>
          </a:prstGeom>
        </p:spPr>
      </p:pic>
      <p:pic>
        <p:nvPicPr>
          <p:cNvPr id="5" name="object 5"/>
          <p:cNvPicPr/>
          <p:nvPr/>
        </p:nvPicPr>
        <p:blipFill>
          <a:blip r:embed="rId4" cstate="print"/>
          <a:stretch>
            <a:fillRect/>
          </a:stretch>
        </p:blipFill>
        <p:spPr>
          <a:xfrm>
            <a:off x="571500" y="3595687"/>
            <a:ext cx="314324" cy="257174"/>
          </a:xfrm>
          <a:prstGeom prst="rect">
            <a:avLst/>
          </a:prstGeom>
        </p:spPr>
      </p:pic>
      <p:pic>
        <p:nvPicPr>
          <p:cNvPr id="6" name="object 6"/>
          <p:cNvPicPr/>
          <p:nvPr/>
        </p:nvPicPr>
        <p:blipFill>
          <a:blip r:embed="rId5" cstate="print"/>
          <a:stretch>
            <a:fillRect/>
          </a:stretch>
        </p:blipFill>
        <p:spPr>
          <a:xfrm>
            <a:off x="571500" y="4462462"/>
            <a:ext cx="247649" cy="257174"/>
          </a:xfrm>
          <a:prstGeom prst="rect">
            <a:avLst/>
          </a:prstGeom>
        </p:spPr>
      </p:pic>
      <p:sp>
        <p:nvSpPr>
          <p:cNvPr id="7" name="object 7"/>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155" dirty="0"/>
              <a:t>The</a:t>
            </a:r>
            <a:r>
              <a:rPr spc="80" dirty="0"/>
              <a:t> </a:t>
            </a:r>
            <a:r>
              <a:rPr spc="90" dirty="0"/>
              <a:t>Current</a:t>
            </a:r>
            <a:r>
              <a:rPr spc="85" dirty="0"/>
              <a:t> Verification</a:t>
            </a:r>
            <a:r>
              <a:rPr spc="80" dirty="0"/>
              <a:t> </a:t>
            </a:r>
            <a:r>
              <a:rPr spc="100" dirty="0"/>
              <a:t>Gap</a:t>
            </a:r>
          </a:p>
        </p:txBody>
      </p:sp>
      <p:sp>
        <p:nvSpPr>
          <p:cNvPr id="8" name="object 8"/>
          <p:cNvSpPr/>
          <p:nvPr/>
        </p:nvSpPr>
        <p:spPr>
          <a:xfrm>
            <a:off x="571500" y="571500"/>
            <a:ext cx="76200" cy="523875"/>
          </a:xfrm>
          <a:custGeom>
            <a:avLst/>
            <a:gdLst/>
            <a:ahLst/>
            <a:cxnLst/>
            <a:rect l="l" t="t" r="r" b="b"/>
            <a:pathLst>
              <a:path w="76200" h="523875">
                <a:moveTo>
                  <a:pt x="76199" y="523874"/>
                </a:moveTo>
                <a:lnTo>
                  <a:pt x="0" y="523874"/>
                </a:lnTo>
                <a:lnTo>
                  <a:pt x="0" y="0"/>
                </a:lnTo>
                <a:lnTo>
                  <a:pt x="76199" y="0"/>
                </a:lnTo>
                <a:lnTo>
                  <a:pt x="76199" y="523874"/>
                </a:lnTo>
                <a:close/>
              </a:path>
            </a:pathLst>
          </a:custGeom>
          <a:solidFill>
            <a:srgbClr val="C5B358"/>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571500" y="2185987"/>
            <a:ext cx="3492548" cy="3295649"/>
          </a:xfrm>
          <a:prstGeom prst="rect">
            <a:avLst/>
          </a:prstGeom>
        </p:spPr>
      </p:pic>
      <p:pic>
        <p:nvPicPr>
          <p:cNvPr id="3" name="object 3"/>
          <p:cNvPicPr/>
          <p:nvPr/>
        </p:nvPicPr>
        <p:blipFill>
          <a:blip r:embed="rId3" cstate="print"/>
          <a:stretch>
            <a:fillRect/>
          </a:stretch>
        </p:blipFill>
        <p:spPr>
          <a:xfrm>
            <a:off x="4349798" y="2185987"/>
            <a:ext cx="3492548" cy="3295649"/>
          </a:xfrm>
          <a:prstGeom prst="rect">
            <a:avLst/>
          </a:prstGeom>
        </p:spPr>
      </p:pic>
      <p:pic>
        <p:nvPicPr>
          <p:cNvPr id="4" name="object 4"/>
          <p:cNvPicPr/>
          <p:nvPr/>
        </p:nvPicPr>
        <p:blipFill>
          <a:blip r:embed="rId4" cstate="print"/>
          <a:stretch>
            <a:fillRect/>
          </a:stretch>
        </p:blipFill>
        <p:spPr>
          <a:xfrm>
            <a:off x="8128099" y="2185987"/>
            <a:ext cx="3492547" cy="3295649"/>
          </a:xfrm>
          <a:prstGeom prst="rect">
            <a:avLst/>
          </a:prstGeom>
        </p:spPr>
      </p:pic>
      <p:sp>
        <p:nvSpPr>
          <p:cNvPr id="5" name="object 5"/>
          <p:cNvSpPr txBox="1"/>
          <p:nvPr/>
        </p:nvSpPr>
        <p:spPr>
          <a:xfrm>
            <a:off x="892175" y="3342194"/>
            <a:ext cx="2569210" cy="1936114"/>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2400" b="1" i="0" u="none" strike="noStrike" kern="0" cap="none" spc="65" normalizeH="0" baseline="0" noProof="0" dirty="0">
                <a:ln>
                  <a:noFill/>
                </a:ln>
                <a:solidFill>
                  <a:srgbClr val="002147"/>
                </a:solidFill>
                <a:effectLst/>
                <a:uLnTx/>
                <a:uFillTx/>
                <a:latin typeface="Cambria"/>
                <a:cs typeface="Cambria"/>
              </a:rPr>
              <a:t>Learner</a:t>
            </a:r>
            <a:r>
              <a:rPr kumimoji="0" sz="2400" b="1" i="0" u="none" strike="noStrike" kern="0" cap="none" spc="40" normalizeH="0" baseline="0" noProof="0" dirty="0">
                <a:ln>
                  <a:noFill/>
                </a:ln>
                <a:solidFill>
                  <a:srgbClr val="002147"/>
                </a:solidFill>
                <a:effectLst/>
                <a:uLnTx/>
                <a:uFillTx/>
                <a:latin typeface="Cambria"/>
                <a:cs typeface="Cambria"/>
              </a:rPr>
              <a:t> </a:t>
            </a:r>
            <a:r>
              <a:rPr kumimoji="0" sz="2400" b="1" i="0" u="none" strike="noStrike" kern="0" cap="none" spc="95" normalizeH="0" baseline="0" noProof="0" dirty="0">
                <a:ln>
                  <a:noFill/>
                </a:ln>
                <a:solidFill>
                  <a:srgbClr val="002147"/>
                </a:solidFill>
                <a:effectLst/>
                <a:uLnTx/>
                <a:uFillTx/>
                <a:latin typeface="Cambria"/>
                <a:cs typeface="Cambria"/>
              </a:rPr>
              <a:t>Mobility</a:t>
            </a:r>
            <a:endParaRPr kumimoji="0" sz="2400" b="0" i="0" u="none" strike="noStrike" kern="0" cap="none" spc="0" normalizeH="0" baseline="0" noProof="0">
              <a:ln>
                <a:noFill/>
              </a:ln>
              <a:solidFill>
                <a:sysClr val="windowText" lastClr="000000"/>
              </a:solidFill>
              <a:effectLst/>
              <a:uLnTx/>
              <a:uFillTx/>
              <a:latin typeface="Cambria"/>
              <a:cs typeface="Cambria"/>
            </a:endParaRPr>
          </a:p>
          <a:p>
            <a:pPr marL="12700" marR="24765" lvl="0" indent="0" defTabSz="914400" eaLnBrk="1" fontAlgn="auto" latinLnBrk="0" hangingPunct="1">
              <a:lnSpc>
                <a:spcPct val="150000"/>
              </a:lnSpc>
              <a:spcBef>
                <a:spcPts val="285"/>
              </a:spcBef>
              <a:spcAft>
                <a:spcPts val="0"/>
              </a:spcAft>
              <a:buClrTx/>
              <a:buSzTx/>
              <a:buFontTx/>
              <a:buNone/>
              <a:tabLst/>
              <a:defRPr/>
            </a:pPr>
            <a:r>
              <a:rPr kumimoji="0" sz="1650" b="0" i="0" u="none" strike="noStrike" kern="0" cap="none" spc="0" normalizeH="0" baseline="0" noProof="0" dirty="0">
                <a:ln>
                  <a:noFill/>
                </a:ln>
                <a:solidFill>
                  <a:srgbClr val="334155"/>
                </a:solidFill>
                <a:effectLst/>
                <a:uLnTx/>
                <a:uFillTx/>
                <a:latin typeface="Arial MT"/>
                <a:cs typeface="Arial MT"/>
              </a:rPr>
              <a:t>Students</a:t>
            </a:r>
            <a:r>
              <a:rPr kumimoji="0" sz="1650" b="0" i="0" u="none" strike="noStrike" kern="0" cap="none" spc="180" normalizeH="0" baseline="0" noProof="0" dirty="0">
                <a:ln>
                  <a:noFill/>
                </a:ln>
                <a:solidFill>
                  <a:srgbClr val="334155"/>
                </a:solidFill>
                <a:effectLst/>
                <a:uLnTx/>
                <a:uFillTx/>
                <a:latin typeface="Arial MT"/>
                <a:cs typeface="Arial MT"/>
              </a:rPr>
              <a:t> </a:t>
            </a:r>
            <a:r>
              <a:rPr kumimoji="0" sz="1650" b="0" i="0" u="none" strike="noStrike" kern="0" cap="none" spc="60" normalizeH="0" baseline="0" noProof="0" dirty="0">
                <a:ln>
                  <a:noFill/>
                </a:ln>
                <a:solidFill>
                  <a:srgbClr val="334155"/>
                </a:solidFill>
                <a:effectLst/>
                <a:uLnTx/>
                <a:uFillTx/>
                <a:latin typeface="Arial MT"/>
                <a:cs typeface="Arial MT"/>
              </a:rPr>
              <a:t>frequently</a:t>
            </a:r>
            <a:r>
              <a:rPr kumimoji="0" sz="1650" b="0" i="0" u="none" strike="noStrike" kern="0" cap="none" spc="185" normalizeH="0" baseline="0" noProof="0" dirty="0">
                <a:ln>
                  <a:noFill/>
                </a:ln>
                <a:solidFill>
                  <a:srgbClr val="334155"/>
                </a:solidFill>
                <a:effectLst/>
                <a:uLnTx/>
                <a:uFillTx/>
                <a:latin typeface="Arial MT"/>
                <a:cs typeface="Arial MT"/>
              </a:rPr>
              <a:t> </a:t>
            </a:r>
            <a:r>
              <a:rPr kumimoji="0" sz="1650" b="0" i="0" u="none" strike="noStrike" kern="0" cap="none" spc="-20" normalizeH="0" baseline="0" noProof="0" dirty="0">
                <a:ln>
                  <a:noFill/>
                </a:ln>
                <a:solidFill>
                  <a:srgbClr val="334155"/>
                </a:solidFill>
                <a:effectLst/>
                <a:uLnTx/>
                <a:uFillTx/>
                <a:latin typeface="Arial MT"/>
                <a:cs typeface="Arial MT"/>
              </a:rPr>
              <a:t>move </a:t>
            </a:r>
            <a:r>
              <a:rPr kumimoji="0" sz="1650" b="0" i="0" u="none" strike="noStrike" kern="0" cap="none" spc="0" normalizeH="0" baseline="0" noProof="0" dirty="0">
                <a:ln>
                  <a:noFill/>
                </a:ln>
                <a:solidFill>
                  <a:srgbClr val="334155"/>
                </a:solidFill>
                <a:effectLst/>
                <a:uLnTx/>
                <a:uFillTx/>
                <a:latin typeface="Arial MT"/>
                <a:cs typeface="Arial MT"/>
              </a:rPr>
              <a:t>across</a:t>
            </a:r>
            <a:r>
              <a:rPr kumimoji="0" sz="1650" b="0" i="0" u="none" strike="noStrike" kern="0" cap="none" spc="90" normalizeH="0" baseline="0" noProof="0" dirty="0">
                <a:ln>
                  <a:noFill/>
                </a:ln>
                <a:solidFill>
                  <a:srgbClr val="334155"/>
                </a:solidFill>
                <a:effectLst/>
                <a:uLnTx/>
                <a:uFillTx/>
                <a:latin typeface="Arial MT"/>
                <a:cs typeface="Arial MT"/>
              </a:rPr>
              <a:t> </a:t>
            </a:r>
            <a:r>
              <a:rPr kumimoji="0" sz="1650" b="0" i="0" u="none" strike="noStrike" kern="0" cap="none" spc="60" normalizeH="0" baseline="0" noProof="0" dirty="0">
                <a:ln>
                  <a:noFill/>
                </a:ln>
                <a:solidFill>
                  <a:srgbClr val="334155"/>
                </a:solidFill>
                <a:effectLst/>
                <a:uLnTx/>
                <a:uFillTx/>
                <a:latin typeface="Arial MT"/>
                <a:cs typeface="Arial MT"/>
              </a:rPr>
              <a:t>institutions</a:t>
            </a:r>
            <a:r>
              <a:rPr kumimoji="0" sz="1650" b="0" i="0" u="none" strike="noStrike" kern="0" cap="none" spc="95" normalizeH="0" baseline="0" noProof="0" dirty="0">
                <a:ln>
                  <a:noFill/>
                </a:ln>
                <a:solidFill>
                  <a:srgbClr val="334155"/>
                </a:solidFill>
                <a:effectLst/>
                <a:uLnTx/>
                <a:uFillTx/>
                <a:latin typeface="Arial MT"/>
                <a:cs typeface="Arial MT"/>
              </a:rPr>
              <a:t> </a:t>
            </a:r>
            <a:r>
              <a:rPr kumimoji="0" sz="1650" b="0" i="0" u="none" strike="noStrike" kern="0" cap="none" spc="-25" normalizeH="0" baseline="0" noProof="0" dirty="0">
                <a:ln>
                  <a:noFill/>
                </a:ln>
                <a:solidFill>
                  <a:srgbClr val="334155"/>
                </a:solidFill>
                <a:effectLst/>
                <a:uLnTx/>
                <a:uFillTx/>
                <a:latin typeface="Arial MT"/>
                <a:cs typeface="Arial MT"/>
              </a:rPr>
              <a:t>and </a:t>
            </a:r>
            <a:r>
              <a:rPr kumimoji="0" sz="1650" b="0" i="0" u="none" strike="noStrike" kern="0" cap="none" spc="0" normalizeH="0" baseline="0" noProof="0" dirty="0">
                <a:ln>
                  <a:noFill/>
                </a:ln>
                <a:solidFill>
                  <a:srgbClr val="334155"/>
                </a:solidFill>
                <a:effectLst/>
                <a:uLnTx/>
                <a:uFillTx/>
                <a:latin typeface="Arial MT"/>
                <a:cs typeface="Arial MT"/>
              </a:rPr>
              <a:t>borders,</a:t>
            </a:r>
            <a:r>
              <a:rPr kumimoji="0" sz="1650" b="0" i="0" u="none" strike="noStrike" kern="0" cap="none" spc="260"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requiring</a:t>
            </a:r>
            <a:r>
              <a:rPr kumimoji="0" sz="1650" b="0" i="0" u="none" strike="noStrike" kern="0" cap="none" spc="265" normalizeH="0" baseline="0" noProof="0" dirty="0">
                <a:ln>
                  <a:noFill/>
                </a:ln>
                <a:solidFill>
                  <a:srgbClr val="334155"/>
                </a:solidFill>
                <a:effectLst/>
                <a:uLnTx/>
                <a:uFillTx/>
                <a:latin typeface="Arial MT"/>
                <a:cs typeface="Arial MT"/>
              </a:rPr>
              <a:t> </a:t>
            </a:r>
            <a:r>
              <a:rPr kumimoji="0" sz="1650" b="0" i="0" u="none" strike="noStrike" kern="0" cap="none" spc="45" normalizeH="0" baseline="0" noProof="0" dirty="0">
                <a:ln>
                  <a:noFill/>
                </a:ln>
                <a:solidFill>
                  <a:srgbClr val="334155"/>
                </a:solidFill>
                <a:effectLst/>
                <a:uLnTx/>
                <a:uFillTx/>
                <a:latin typeface="Arial MT"/>
                <a:cs typeface="Arial MT"/>
              </a:rPr>
              <a:t>instant </a:t>
            </a:r>
            <a:r>
              <a:rPr kumimoji="0" sz="1650" b="0" i="0" u="none" strike="noStrike" kern="0" cap="none" spc="55" normalizeH="0" baseline="0" noProof="0" dirty="0">
                <a:ln>
                  <a:noFill/>
                </a:ln>
                <a:solidFill>
                  <a:srgbClr val="334155"/>
                </a:solidFill>
                <a:effectLst/>
                <a:uLnTx/>
                <a:uFillTx/>
                <a:latin typeface="Arial MT"/>
                <a:cs typeface="Arial MT"/>
              </a:rPr>
              <a:t>credential</a:t>
            </a:r>
            <a:r>
              <a:rPr kumimoji="0" sz="1650" b="0" i="0" u="none" strike="noStrike" kern="0" cap="none" spc="-20" normalizeH="0" baseline="0" noProof="0" dirty="0">
                <a:ln>
                  <a:noFill/>
                </a:ln>
                <a:solidFill>
                  <a:srgbClr val="334155"/>
                </a:solidFill>
                <a:effectLst/>
                <a:uLnTx/>
                <a:uFillTx/>
                <a:latin typeface="Arial MT"/>
                <a:cs typeface="Arial MT"/>
              </a:rPr>
              <a:t> </a:t>
            </a:r>
            <a:r>
              <a:rPr kumimoji="0" sz="1650" b="0" i="0" u="none" strike="noStrike" kern="0" cap="none" spc="-10" normalizeH="0" baseline="0" noProof="0" dirty="0">
                <a:ln>
                  <a:noFill/>
                </a:ln>
                <a:solidFill>
                  <a:srgbClr val="334155"/>
                </a:solidFill>
                <a:effectLst/>
                <a:uLnTx/>
                <a:uFillTx/>
                <a:latin typeface="Arial MT"/>
                <a:cs typeface="Arial MT"/>
              </a:rPr>
              <a:t>portability.</a:t>
            </a:r>
            <a:endParaRPr kumimoji="0" sz="1650" b="0" i="0" u="none" strike="noStrike" kern="0" cap="none" spc="0" normalizeH="0" baseline="0" noProof="0">
              <a:ln>
                <a:noFill/>
              </a:ln>
              <a:solidFill>
                <a:sysClr val="windowText" lastClr="000000"/>
              </a:solidFill>
              <a:effectLst/>
              <a:uLnTx/>
              <a:uFillTx/>
              <a:latin typeface="Arial MT"/>
              <a:cs typeface="Arial MT"/>
            </a:endParaRPr>
          </a:p>
        </p:txBody>
      </p:sp>
      <p:sp>
        <p:nvSpPr>
          <p:cNvPr id="6" name="object 6"/>
          <p:cNvSpPr txBox="1"/>
          <p:nvPr/>
        </p:nvSpPr>
        <p:spPr>
          <a:xfrm>
            <a:off x="4670474" y="3342194"/>
            <a:ext cx="2811145" cy="1936114"/>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2400" b="1" i="0" u="none" strike="noStrike" kern="0" cap="none" spc="70" normalizeH="0" baseline="0" noProof="0" dirty="0">
                <a:ln>
                  <a:noFill/>
                </a:ln>
                <a:solidFill>
                  <a:srgbClr val="002147"/>
                </a:solidFill>
                <a:effectLst/>
                <a:uLnTx/>
                <a:uFillTx/>
                <a:latin typeface="Cambria"/>
                <a:cs typeface="Cambria"/>
              </a:rPr>
              <a:t>Employability</a:t>
            </a:r>
            <a:endParaRPr kumimoji="0" sz="2400" b="0" i="0" u="none" strike="noStrike" kern="0" cap="none" spc="0" normalizeH="0" baseline="0" noProof="0">
              <a:ln>
                <a:noFill/>
              </a:ln>
              <a:solidFill>
                <a:sysClr val="windowText" lastClr="000000"/>
              </a:solidFill>
              <a:effectLst/>
              <a:uLnTx/>
              <a:uFillTx/>
              <a:latin typeface="Cambria"/>
              <a:cs typeface="Cambria"/>
            </a:endParaRPr>
          </a:p>
          <a:p>
            <a:pPr marL="12700" marR="5080" lvl="0" indent="0" defTabSz="914400" eaLnBrk="1" fontAlgn="auto" latinLnBrk="0" hangingPunct="1">
              <a:lnSpc>
                <a:spcPct val="150000"/>
              </a:lnSpc>
              <a:spcBef>
                <a:spcPts val="285"/>
              </a:spcBef>
              <a:spcAft>
                <a:spcPts val="0"/>
              </a:spcAft>
              <a:buClrTx/>
              <a:buSzTx/>
              <a:buFontTx/>
              <a:buNone/>
              <a:tabLst/>
              <a:defRPr/>
            </a:pPr>
            <a:r>
              <a:rPr kumimoji="0" sz="1650" b="0" i="0" u="none" strike="noStrike" kern="0" cap="none" spc="0" normalizeH="0" baseline="0" noProof="0" dirty="0">
                <a:ln>
                  <a:noFill/>
                </a:ln>
                <a:solidFill>
                  <a:srgbClr val="334155"/>
                </a:solidFill>
                <a:effectLst/>
                <a:uLnTx/>
                <a:uFillTx/>
                <a:latin typeface="Arial MT"/>
                <a:cs typeface="Arial MT"/>
              </a:rPr>
              <a:t>Employers</a:t>
            </a:r>
            <a:r>
              <a:rPr kumimoji="0" sz="1650" b="0" i="0" u="none" strike="noStrike" kern="0" cap="none" spc="185"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require</a:t>
            </a:r>
            <a:r>
              <a:rPr kumimoji="0" sz="1650" b="0" i="0" u="none" strike="noStrike" kern="0" cap="none" spc="185"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faster</a:t>
            </a:r>
            <a:r>
              <a:rPr kumimoji="0" sz="1650" b="0" i="0" u="none" strike="noStrike" kern="0" cap="none" spc="185" normalizeH="0" baseline="0" noProof="0" dirty="0">
                <a:ln>
                  <a:noFill/>
                </a:ln>
                <a:solidFill>
                  <a:srgbClr val="334155"/>
                </a:solidFill>
                <a:effectLst/>
                <a:uLnTx/>
                <a:uFillTx/>
                <a:latin typeface="Arial MT"/>
                <a:cs typeface="Arial MT"/>
              </a:rPr>
              <a:t> </a:t>
            </a:r>
            <a:r>
              <a:rPr kumimoji="0" sz="1650" b="0" i="0" u="none" strike="noStrike" kern="0" cap="none" spc="-25" normalizeH="0" baseline="0" noProof="0" dirty="0">
                <a:ln>
                  <a:noFill/>
                </a:ln>
                <a:solidFill>
                  <a:srgbClr val="334155"/>
                </a:solidFill>
                <a:effectLst/>
                <a:uLnTx/>
                <a:uFillTx/>
                <a:latin typeface="Arial MT"/>
                <a:cs typeface="Arial MT"/>
              </a:rPr>
              <a:t>and </a:t>
            </a:r>
            <a:r>
              <a:rPr kumimoji="0" sz="1650" b="0" i="0" u="none" strike="noStrike" kern="0" cap="none" spc="20" normalizeH="0" baseline="0" noProof="0" dirty="0">
                <a:ln>
                  <a:noFill/>
                </a:ln>
                <a:solidFill>
                  <a:srgbClr val="334155"/>
                </a:solidFill>
                <a:effectLst/>
                <a:uLnTx/>
                <a:uFillTx/>
                <a:latin typeface="Arial MT"/>
                <a:cs typeface="Arial MT"/>
              </a:rPr>
              <a:t>more</a:t>
            </a:r>
            <a:r>
              <a:rPr kumimoji="0" sz="1650" b="0" i="0" u="none" strike="noStrike" kern="0" cap="none" spc="150" normalizeH="0" baseline="0" noProof="0" dirty="0">
                <a:ln>
                  <a:noFill/>
                </a:ln>
                <a:solidFill>
                  <a:srgbClr val="334155"/>
                </a:solidFill>
                <a:effectLst/>
                <a:uLnTx/>
                <a:uFillTx/>
                <a:latin typeface="Arial MT"/>
                <a:cs typeface="Arial MT"/>
              </a:rPr>
              <a:t> </a:t>
            </a:r>
            <a:r>
              <a:rPr kumimoji="0" sz="1650" b="0" i="0" u="none" strike="noStrike" kern="0" cap="none" spc="20" normalizeH="0" baseline="0" noProof="0" dirty="0">
                <a:ln>
                  <a:noFill/>
                </a:ln>
                <a:solidFill>
                  <a:srgbClr val="334155"/>
                </a:solidFill>
                <a:effectLst/>
                <a:uLnTx/>
                <a:uFillTx/>
                <a:latin typeface="Arial MT"/>
                <a:cs typeface="Arial MT"/>
              </a:rPr>
              <a:t>reliable</a:t>
            </a:r>
            <a:r>
              <a:rPr kumimoji="0" sz="1650" b="0" i="0" u="none" strike="noStrike" kern="0" cap="none" spc="155" normalizeH="0" baseline="0" noProof="0" dirty="0">
                <a:ln>
                  <a:noFill/>
                </a:ln>
                <a:solidFill>
                  <a:srgbClr val="334155"/>
                </a:solidFill>
                <a:effectLst/>
                <a:uLnTx/>
                <a:uFillTx/>
                <a:latin typeface="Arial MT"/>
                <a:cs typeface="Arial MT"/>
              </a:rPr>
              <a:t> </a:t>
            </a:r>
            <a:r>
              <a:rPr kumimoji="0" sz="1650" b="0" i="0" u="none" strike="noStrike" kern="0" cap="none" spc="20" normalizeH="0" baseline="0" noProof="0" dirty="0">
                <a:ln>
                  <a:noFill/>
                </a:ln>
                <a:solidFill>
                  <a:srgbClr val="334155"/>
                </a:solidFill>
                <a:effectLst/>
                <a:uLnTx/>
                <a:uFillTx/>
                <a:latin typeface="Arial MT"/>
                <a:cs typeface="Arial MT"/>
              </a:rPr>
              <a:t>verification</a:t>
            </a:r>
            <a:r>
              <a:rPr kumimoji="0" sz="1650" b="0" i="0" u="none" strike="noStrike" kern="0" cap="none" spc="155" normalizeH="0" baseline="0" noProof="0" dirty="0">
                <a:ln>
                  <a:noFill/>
                </a:ln>
                <a:solidFill>
                  <a:srgbClr val="334155"/>
                </a:solidFill>
                <a:effectLst/>
                <a:uLnTx/>
                <a:uFillTx/>
                <a:latin typeface="Arial MT"/>
                <a:cs typeface="Arial MT"/>
              </a:rPr>
              <a:t> </a:t>
            </a:r>
            <a:r>
              <a:rPr kumimoji="0" sz="1650" b="0" i="0" u="none" strike="noStrike" kern="0" cap="none" spc="80" normalizeH="0" baseline="0" noProof="0" dirty="0">
                <a:ln>
                  <a:noFill/>
                </a:ln>
                <a:solidFill>
                  <a:srgbClr val="334155"/>
                </a:solidFill>
                <a:effectLst/>
                <a:uLnTx/>
                <a:uFillTx/>
                <a:latin typeface="Arial MT"/>
                <a:cs typeface="Arial MT"/>
              </a:rPr>
              <a:t>to </a:t>
            </a:r>
            <a:r>
              <a:rPr kumimoji="0" sz="1650" b="0" i="0" u="none" strike="noStrike" kern="0" cap="none" spc="0" normalizeH="0" baseline="0" noProof="0" dirty="0">
                <a:ln>
                  <a:noFill/>
                </a:ln>
                <a:solidFill>
                  <a:srgbClr val="334155"/>
                </a:solidFill>
                <a:effectLst/>
                <a:uLnTx/>
                <a:uFillTx/>
                <a:latin typeface="Arial MT"/>
                <a:cs typeface="Arial MT"/>
              </a:rPr>
              <a:t>secure</a:t>
            </a:r>
            <a:r>
              <a:rPr kumimoji="0" sz="1650" b="0" i="0" u="none" strike="noStrike" kern="0" cap="none" spc="40" normalizeH="0" baseline="0" noProof="0" dirty="0">
                <a:ln>
                  <a:noFill/>
                </a:ln>
                <a:solidFill>
                  <a:srgbClr val="334155"/>
                </a:solidFill>
                <a:effectLst/>
                <a:uLnTx/>
                <a:uFillTx/>
                <a:latin typeface="Arial MT"/>
                <a:cs typeface="Arial MT"/>
              </a:rPr>
              <a:t> </a:t>
            </a:r>
            <a:r>
              <a:rPr kumimoji="0" sz="1650" b="0" i="0" u="none" strike="noStrike" kern="0" cap="none" spc="65" normalizeH="0" baseline="0" noProof="0" dirty="0">
                <a:ln>
                  <a:noFill/>
                </a:ln>
                <a:solidFill>
                  <a:srgbClr val="334155"/>
                </a:solidFill>
                <a:effectLst/>
                <a:uLnTx/>
                <a:uFillTx/>
                <a:latin typeface="Arial MT"/>
                <a:cs typeface="Arial MT"/>
              </a:rPr>
              <a:t>talent</a:t>
            </a:r>
            <a:r>
              <a:rPr kumimoji="0" sz="1650" b="0" i="0" u="none" strike="noStrike" kern="0" cap="none" spc="40"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in</a:t>
            </a:r>
            <a:r>
              <a:rPr kumimoji="0" sz="1650" b="0" i="0" u="none" strike="noStrike" kern="0" cap="none" spc="45"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a</a:t>
            </a:r>
            <a:r>
              <a:rPr kumimoji="0" sz="1650" b="0" i="0" u="none" strike="noStrike" kern="0" cap="none" spc="40" normalizeH="0" baseline="0" noProof="0" dirty="0">
                <a:ln>
                  <a:noFill/>
                </a:ln>
                <a:solidFill>
                  <a:srgbClr val="334155"/>
                </a:solidFill>
                <a:effectLst/>
                <a:uLnTx/>
                <a:uFillTx/>
                <a:latin typeface="Arial MT"/>
                <a:cs typeface="Arial MT"/>
              </a:rPr>
              <a:t> </a:t>
            </a:r>
            <a:r>
              <a:rPr kumimoji="0" sz="1650" b="0" i="0" u="none" strike="noStrike" kern="0" cap="none" spc="50" normalizeH="0" baseline="0" noProof="0" dirty="0">
                <a:ln>
                  <a:noFill/>
                </a:ln>
                <a:solidFill>
                  <a:srgbClr val="334155"/>
                </a:solidFill>
                <a:effectLst/>
                <a:uLnTx/>
                <a:uFillTx/>
                <a:latin typeface="Arial MT"/>
                <a:cs typeface="Arial MT"/>
              </a:rPr>
              <a:t>dynamic </a:t>
            </a:r>
            <a:r>
              <a:rPr kumimoji="0" sz="1650" b="0" i="0" u="none" strike="noStrike" kern="0" cap="none" spc="0" normalizeH="0" baseline="0" noProof="0" dirty="0">
                <a:ln>
                  <a:noFill/>
                </a:ln>
                <a:solidFill>
                  <a:srgbClr val="334155"/>
                </a:solidFill>
                <a:effectLst/>
                <a:uLnTx/>
                <a:uFillTx/>
                <a:latin typeface="Arial MT"/>
                <a:cs typeface="Arial MT"/>
              </a:rPr>
              <a:t>labor</a:t>
            </a:r>
            <a:r>
              <a:rPr kumimoji="0" sz="1650" b="0" i="0" u="none" strike="noStrike" kern="0" cap="none" spc="195" normalizeH="0" baseline="0" noProof="0" dirty="0">
                <a:ln>
                  <a:noFill/>
                </a:ln>
                <a:solidFill>
                  <a:srgbClr val="334155"/>
                </a:solidFill>
                <a:effectLst/>
                <a:uLnTx/>
                <a:uFillTx/>
                <a:latin typeface="Arial MT"/>
                <a:cs typeface="Arial MT"/>
              </a:rPr>
              <a:t> </a:t>
            </a:r>
            <a:r>
              <a:rPr kumimoji="0" sz="1650" b="0" i="0" u="none" strike="noStrike" kern="0" cap="none" spc="-10" normalizeH="0" baseline="0" noProof="0" dirty="0">
                <a:ln>
                  <a:noFill/>
                </a:ln>
                <a:solidFill>
                  <a:srgbClr val="334155"/>
                </a:solidFill>
                <a:effectLst/>
                <a:uLnTx/>
                <a:uFillTx/>
                <a:latin typeface="Arial MT"/>
                <a:cs typeface="Arial MT"/>
              </a:rPr>
              <a:t>market.</a:t>
            </a:r>
            <a:endParaRPr kumimoji="0" sz="1650" b="0" i="0" u="none" strike="noStrike" kern="0" cap="none" spc="0" normalizeH="0" baseline="0" noProof="0">
              <a:ln>
                <a:noFill/>
              </a:ln>
              <a:solidFill>
                <a:sysClr val="windowText" lastClr="000000"/>
              </a:solidFill>
              <a:effectLst/>
              <a:uLnTx/>
              <a:uFillTx/>
              <a:latin typeface="Arial MT"/>
              <a:cs typeface="Arial MT"/>
            </a:endParaRPr>
          </a:p>
        </p:txBody>
      </p:sp>
      <p:sp>
        <p:nvSpPr>
          <p:cNvPr id="7" name="object 7"/>
          <p:cNvSpPr txBox="1"/>
          <p:nvPr/>
        </p:nvSpPr>
        <p:spPr>
          <a:xfrm>
            <a:off x="8448774" y="3342194"/>
            <a:ext cx="2729230" cy="1936114"/>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2400" b="1" i="0" u="none" strike="noStrike" kern="0" cap="none" spc="105" normalizeH="0" baseline="0" noProof="0" dirty="0">
                <a:ln>
                  <a:noFill/>
                </a:ln>
                <a:solidFill>
                  <a:srgbClr val="002147"/>
                </a:solidFill>
                <a:effectLst/>
                <a:uLnTx/>
                <a:uFillTx/>
                <a:latin typeface="Cambria"/>
                <a:cs typeface="Cambria"/>
              </a:rPr>
              <a:t>Lifelong</a:t>
            </a:r>
            <a:r>
              <a:rPr kumimoji="0" sz="2400" b="1" i="0" u="none" strike="noStrike" kern="0" cap="none" spc="45" normalizeH="0" baseline="0" noProof="0" dirty="0">
                <a:ln>
                  <a:noFill/>
                </a:ln>
                <a:solidFill>
                  <a:srgbClr val="002147"/>
                </a:solidFill>
                <a:effectLst/>
                <a:uLnTx/>
                <a:uFillTx/>
                <a:latin typeface="Cambria"/>
                <a:cs typeface="Cambria"/>
              </a:rPr>
              <a:t> </a:t>
            </a:r>
            <a:r>
              <a:rPr kumimoji="0" sz="2400" b="1" i="0" u="none" strike="noStrike" kern="0" cap="none" spc="100" normalizeH="0" baseline="0" noProof="0" dirty="0">
                <a:ln>
                  <a:noFill/>
                </a:ln>
                <a:solidFill>
                  <a:srgbClr val="002147"/>
                </a:solidFill>
                <a:effectLst/>
                <a:uLnTx/>
                <a:uFillTx/>
                <a:latin typeface="Cambria"/>
                <a:cs typeface="Cambria"/>
              </a:rPr>
              <a:t>Learning</a:t>
            </a:r>
            <a:endParaRPr kumimoji="0" sz="2400" b="0" i="0" u="none" strike="noStrike" kern="0" cap="none" spc="0" normalizeH="0" baseline="0" noProof="0">
              <a:ln>
                <a:noFill/>
              </a:ln>
              <a:solidFill>
                <a:sysClr val="windowText" lastClr="000000"/>
              </a:solidFill>
              <a:effectLst/>
              <a:uLnTx/>
              <a:uFillTx/>
              <a:latin typeface="Cambria"/>
              <a:cs typeface="Cambria"/>
            </a:endParaRPr>
          </a:p>
          <a:p>
            <a:pPr marL="12700" marR="366395" lvl="0" indent="0" defTabSz="914400" eaLnBrk="1" fontAlgn="auto" latinLnBrk="0" hangingPunct="1">
              <a:lnSpc>
                <a:spcPct val="150000"/>
              </a:lnSpc>
              <a:spcBef>
                <a:spcPts val="285"/>
              </a:spcBef>
              <a:spcAft>
                <a:spcPts val="0"/>
              </a:spcAft>
              <a:buClrTx/>
              <a:buSzTx/>
              <a:buFontTx/>
              <a:buNone/>
              <a:tabLst/>
              <a:defRPr/>
            </a:pPr>
            <a:r>
              <a:rPr kumimoji="0" sz="1650" b="0" i="0" u="none" strike="noStrike" kern="0" cap="none" spc="0" normalizeH="0" baseline="0" noProof="0" dirty="0">
                <a:ln>
                  <a:noFill/>
                </a:ln>
                <a:solidFill>
                  <a:srgbClr val="334155"/>
                </a:solidFill>
                <a:effectLst/>
                <a:uLnTx/>
                <a:uFillTx/>
                <a:latin typeface="Arial MT"/>
                <a:cs typeface="Arial MT"/>
              </a:rPr>
              <a:t>Supports</a:t>
            </a:r>
            <a:r>
              <a:rPr kumimoji="0" sz="1650" b="0" i="0" u="none" strike="noStrike" kern="0" cap="none" spc="310"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Recognition</a:t>
            </a:r>
            <a:r>
              <a:rPr kumimoji="0" sz="1650" b="0" i="0" u="none" strike="noStrike" kern="0" cap="none" spc="315" normalizeH="0" baseline="0" noProof="0" dirty="0">
                <a:ln>
                  <a:noFill/>
                </a:ln>
                <a:solidFill>
                  <a:srgbClr val="334155"/>
                </a:solidFill>
                <a:effectLst/>
                <a:uLnTx/>
                <a:uFillTx/>
                <a:latin typeface="Arial MT"/>
                <a:cs typeface="Arial MT"/>
              </a:rPr>
              <a:t> </a:t>
            </a:r>
            <a:r>
              <a:rPr kumimoji="0" sz="1650" b="0" i="0" u="none" strike="noStrike" kern="0" cap="none" spc="50" normalizeH="0" baseline="0" noProof="0" dirty="0">
                <a:ln>
                  <a:noFill/>
                </a:ln>
                <a:solidFill>
                  <a:srgbClr val="334155"/>
                </a:solidFill>
                <a:effectLst/>
                <a:uLnTx/>
                <a:uFillTx/>
                <a:latin typeface="Arial MT"/>
                <a:cs typeface="Arial MT"/>
              </a:rPr>
              <a:t>of </a:t>
            </a:r>
            <a:r>
              <a:rPr kumimoji="0" sz="1650" b="0" i="0" u="none" strike="noStrike" kern="0" cap="none" spc="0" normalizeH="0" baseline="0" noProof="0" dirty="0">
                <a:ln>
                  <a:noFill/>
                </a:ln>
                <a:solidFill>
                  <a:srgbClr val="334155"/>
                </a:solidFill>
                <a:effectLst/>
                <a:uLnTx/>
                <a:uFillTx/>
                <a:latin typeface="Arial MT"/>
                <a:cs typeface="Arial MT"/>
              </a:rPr>
              <a:t>Prior</a:t>
            </a:r>
            <a:r>
              <a:rPr kumimoji="0" sz="1650" b="0" i="0" u="none" strike="noStrike" kern="0" cap="none" spc="30"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Learning</a:t>
            </a:r>
            <a:r>
              <a:rPr kumimoji="0" sz="1650" b="0" i="0" u="none" strike="noStrike" kern="0" cap="none" spc="30" normalizeH="0" baseline="0" noProof="0" dirty="0">
                <a:ln>
                  <a:noFill/>
                </a:ln>
                <a:solidFill>
                  <a:srgbClr val="334155"/>
                </a:solidFill>
                <a:effectLst/>
                <a:uLnTx/>
                <a:uFillTx/>
                <a:latin typeface="Arial MT"/>
                <a:cs typeface="Arial MT"/>
              </a:rPr>
              <a:t> </a:t>
            </a:r>
            <a:r>
              <a:rPr kumimoji="0" sz="1650" b="0" i="0" u="none" strike="noStrike" kern="0" cap="none" spc="-60" normalizeH="0" baseline="0" noProof="0" dirty="0">
                <a:ln>
                  <a:noFill/>
                </a:ln>
                <a:solidFill>
                  <a:srgbClr val="334155"/>
                </a:solidFill>
                <a:effectLst/>
                <a:uLnTx/>
                <a:uFillTx/>
                <a:latin typeface="Arial MT"/>
                <a:cs typeface="Arial MT"/>
              </a:rPr>
              <a:t>(RPL)</a:t>
            </a:r>
            <a:r>
              <a:rPr kumimoji="0" sz="1650" b="0" i="0" u="none" strike="noStrike" kern="0" cap="none" spc="30" normalizeH="0" baseline="0" noProof="0" dirty="0">
                <a:ln>
                  <a:noFill/>
                </a:ln>
                <a:solidFill>
                  <a:srgbClr val="334155"/>
                </a:solidFill>
                <a:effectLst/>
                <a:uLnTx/>
                <a:uFillTx/>
                <a:latin typeface="Arial MT"/>
                <a:cs typeface="Arial MT"/>
              </a:rPr>
              <a:t> </a:t>
            </a:r>
            <a:r>
              <a:rPr kumimoji="0" sz="1650" b="0" i="0" u="none" strike="noStrike" kern="0" cap="none" spc="-25" normalizeH="0" baseline="0" noProof="0" dirty="0">
                <a:ln>
                  <a:noFill/>
                </a:ln>
                <a:solidFill>
                  <a:srgbClr val="334155"/>
                </a:solidFill>
                <a:effectLst/>
                <a:uLnTx/>
                <a:uFillTx/>
                <a:latin typeface="Arial MT"/>
                <a:cs typeface="Arial MT"/>
              </a:rPr>
              <a:t>and </a:t>
            </a:r>
            <a:r>
              <a:rPr kumimoji="0" sz="1650" b="0" i="0" u="none" strike="noStrike" kern="0" cap="none" spc="0" normalizeH="0" baseline="0" noProof="0" dirty="0">
                <a:ln>
                  <a:noFill/>
                </a:ln>
                <a:solidFill>
                  <a:srgbClr val="334155"/>
                </a:solidFill>
                <a:effectLst/>
                <a:uLnTx/>
                <a:uFillTx/>
                <a:latin typeface="Arial MT"/>
                <a:cs typeface="Arial MT"/>
              </a:rPr>
              <a:t>ﬂexible</a:t>
            </a:r>
            <a:r>
              <a:rPr kumimoji="0" sz="1650" b="0" i="0" u="none" strike="noStrike" kern="0" cap="none" spc="260"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pathways</a:t>
            </a:r>
            <a:r>
              <a:rPr kumimoji="0" sz="1650" b="0" i="0" u="none" strike="noStrike" kern="0" cap="none" spc="265" normalizeH="0" baseline="0" noProof="0" dirty="0">
                <a:ln>
                  <a:noFill/>
                </a:ln>
                <a:solidFill>
                  <a:srgbClr val="334155"/>
                </a:solidFill>
                <a:effectLst/>
                <a:uLnTx/>
                <a:uFillTx/>
                <a:latin typeface="Arial MT"/>
                <a:cs typeface="Arial MT"/>
              </a:rPr>
              <a:t> </a:t>
            </a:r>
            <a:r>
              <a:rPr kumimoji="0" sz="1650" b="0" i="0" u="none" strike="noStrike" kern="0" cap="none" spc="30" normalizeH="0" baseline="0" noProof="0" dirty="0">
                <a:ln>
                  <a:noFill/>
                </a:ln>
                <a:solidFill>
                  <a:srgbClr val="334155"/>
                </a:solidFill>
                <a:effectLst/>
                <a:uLnTx/>
                <a:uFillTx/>
                <a:latin typeface="Arial MT"/>
                <a:cs typeface="Arial MT"/>
              </a:rPr>
              <a:t>for </a:t>
            </a:r>
            <a:r>
              <a:rPr kumimoji="0" sz="1650" b="0" i="0" u="none" strike="noStrike" kern="0" cap="none" spc="0" normalizeH="0" baseline="0" noProof="0" dirty="0">
                <a:ln>
                  <a:noFill/>
                </a:ln>
                <a:solidFill>
                  <a:srgbClr val="334155"/>
                </a:solidFill>
                <a:effectLst/>
                <a:uLnTx/>
                <a:uFillTx/>
                <a:latin typeface="Arial MT"/>
                <a:cs typeface="Arial MT"/>
              </a:rPr>
              <a:t>professional</a:t>
            </a:r>
            <a:r>
              <a:rPr kumimoji="0" sz="1650" b="0" i="0" u="none" strike="noStrike" kern="0" cap="none" spc="360" normalizeH="0" baseline="0" noProof="0" dirty="0">
                <a:ln>
                  <a:noFill/>
                </a:ln>
                <a:solidFill>
                  <a:srgbClr val="334155"/>
                </a:solidFill>
                <a:effectLst/>
                <a:uLnTx/>
                <a:uFillTx/>
                <a:latin typeface="Arial MT"/>
                <a:cs typeface="Arial MT"/>
              </a:rPr>
              <a:t> </a:t>
            </a:r>
            <a:r>
              <a:rPr kumimoji="0" sz="1650" b="0" i="0" u="none" strike="noStrike" kern="0" cap="none" spc="-10" normalizeH="0" baseline="0" noProof="0" dirty="0">
                <a:ln>
                  <a:noFill/>
                </a:ln>
                <a:solidFill>
                  <a:srgbClr val="334155"/>
                </a:solidFill>
                <a:effectLst/>
                <a:uLnTx/>
                <a:uFillTx/>
                <a:latin typeface="Arial MT"/>
                <a:cs typeface="Arial MT"/>
              </a:rPr>
              <a:t>growth.</a:t>
            </a:r>
            <a:endParaRPr kumimoji="0" sz="1650" b="0" i="0" u="none" strike="noStrike" kern="0" cap="none" spc="0" normalizeH="0" baseline="0" noProof="0">
              <a:ln>
                <a:noFill/>
              </a:ln>
              <a:solidFill>
                <a:sysClr val="windowText" lastClr="000000"/>
              </a:solidFill>
              <a:effectLst/>
              <a:uLnTx/>
              <a:uFillTx/>
              <a:latin typeface="Arial MT"/>
              <a:cs typeface="Arial MT"/>
            </a:endParaRPr>
          </a:p>
        </p:txBody>
      </p:sp>
      <p:pic>
        <p:nvPicPr>
          <p:cNvPr id="8" name="object 8"/>
          <p:cNvPicPr/>
          <p:nvPr/>
        </p:nvPicPr>
        <p:blipFill>
          <a:blip r:embed="rId5" cstate="print"/>
          <a:stretch>
            <a:fillRect/>
          </a:stretch>
        </p:blipFill>
        <p:spPr>
          <a:xfrm>
            <a:off x="904875" y="2633662"/>
            <a:ext cx="514349" cy="457199"/>
          </a:xfrm>
          <a:prstGeom prst="rect">
            <a:avLst/>
          </a:prstGeom>
        </p:spPr>
      </p:pic>
      <p:pic>
        <p:nvPicPr>
          <p:cNvPr id="9" name="object 9"/>
          <p:cNvPicPr/>
          <p:nvPr/>
        </p:nvPicPr>
        <p:blipFill>
          <a:blip r:embed="rId6" cstate="print"/>
          <a:stretch>
            <a:fillRect/>
          </a:stretch>
        </p:blipFill>
        <p:spPr>
          <a:xfrm>
            <a:off x="4683173" y="2633662"/>
            <a:ext cx="457199" cy="457199"/>
          </a:xfrm>
          <a:prstGeom prst="rect">
            <a:avLst/>
          </a:prstGeom>
        </p:spPr>
      </p:pic>
      <p:pic>
        <p:nvPicPr>
          <p:cNvPr id="10" name="object 10"/>
          <p:cNvPicPr/>
          <p:nvPr/>
        </p:nvPicPr>
        <p:blipFill>
          <a:blip r:embed="rId7" cstate="print"/>
          <a:stretch>
            <a:fillRect/>
          </a:stretch>
        </p:blipFill>
        <p:spPr>
          <a:xfrm>
            <a:off x="8461474" y="2633662"/>
            <a:ext cx="571499" cy="457199"/>
          </a:xfrm>
          <a:prstGeom prst="rect">
            <a:avLst/>
          </a:prstGeom>
        </p:spPr>
      </p:pic>
      <p:sp>
        <p:nvSpPr>
          <p:cNvPr id="11" name="object 11"/>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155" dirty="0"/>
              <a:t>The</a:t>
            </a:r>
            <a:r>
              <a:rPr spc="60" dirty="0"/>
              <a:t> </a:t>
            </a:r>
            <a:r>
              <a:rPr spc="125" dirty="0"/>
              <a:t>Need</a:t>
            </a:r>
            <a:r>
              <a:rPr spc="55" dirty="0"/>
              <a:t> </a:t>
            </a:r>
            <a:r>
              <a:rPr spc="85" dirty="0"/>
              <a:t>for</a:t>
            </a:r>
            <a:r>
              <a:rPr spc="55" dirty="0"/>
              <a:t> </a:t>
            </a:r>
            <a:r>
              <a:rPr spc="114" dirty="0"/>
              <a:t>Transformation</a:t>
            </a:r>
          </a:p>
        </p:txBody>
      </p:sp>
      <p:sp>
        <p:nvSpPr>
          <p:cNvPr id="12" name="object 12"/>
          <p:cNvSpPr/>
          <p:nvPr/>
        </p:nvSpPr>
        <p:spPr>
          <a:xfrm>
            <a:off x="571500" y="571500"/>
            <a:ext cx="76200" cy="523875"/>
          </a:xfrm>
          <a:custGeom>
            <a:avLst/>
            <a:gdLst/>
            <a:ahLst/>
            <a:cxnLst/>
            <a:rect l="l" t="t" r="r" b="b"/>
            <a:pathLst>
              <a:path w="76200" h="523875">
                <a:moveTo>
                  <a:pt x="76199" y="523874"/>
                </a:moveTo>
                <a:lnTo>
                  <a:pt x="0" y="523874"/>
                </a:lnTo>
                <a:lnTo>
                  <a:pt x="0" y="0"/>
                </a:lnTo>
                <a:lnTo>
                  <a:pt x="76199" y="0"/>
                </a:lnTo>
                <a:lnTo>
                  <a:pt x="76199" y="523874"/>
                </a:lnTo>
                <a:close/>
              </a:path>
            </a:pathLst>
          </a:custGeom>
          <a:solidFill>
            <a:srgbClr val="C5B358"/>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49325" y="2761169"/>
            <a:ext cx="4432300" cy="1810385"/>
          </a:xfrm>
          <a:prstGeom prst="rect">
            <a:avLst/>
          </a:prstGeom>
        </p:spPr>
        <p:txBody>
          <a:bodyPr vert="horz" wrap="square" lIns="0" tIns="12700" rIns="0" bIns="0" rtlCol="0">
            <a:spAutoFit/>
          </a:bodyPr>
          <a:lstStyle/>
          <a:p>
            <a:pPr marL="317500" marR="0" lvl="0" indent="0" defTabSz="914400" eaLnBrk="1" fontAlgn="auto" latinLnBrk="0" hangingPunct="1">
              <a:lnSpc>
                <a:spcPct val="100000"/>
              </a:lnSpc>
              <a:spcBef>
                <a:spcPts val="100"/>
              </a:spcBef>
              <a:spcAft>
                <a:spcPts val="0"/>
              </a:spcAft>
              <a:buClrTx/>
              <a:buSzTx/>
              <a:buFontTx/>
              <a:buNone/>
              <a:tabLst/>
              <a:defRPr/>
            </a:pPr>
            <a:r>
              <a:rPr kumimoji="0" sz="2400" b="1" i="0" u="none" strike="noStrike" kern="0" cap="none" spc="120" normalizeH="0" baseline="0" noProof="0" dirty="0">
                <a:ln>
                  <a:noFill/>
                </a:ln>
                <a:solidFill>
                  <a:srgbClr val="C5B358"/>
                </a:solidFill>
                <a:effectLst/>
                <a:uLnTx/>
                <a:uFillTx/>
                <a:latin typeface="Cambria"/>
                <a:cs typeface="Cambria"/>
              </a:rPr>
              <a:t>Efficiency</a:t>
            </a:r>
            <a:r>
              <a:rPr kumimoji="0" sz="2400" b="1" i="0" u="none" strike="noStrike" kern="0" cap="none" spc="40" normalizeH="0" baseline="0" noProof="0" dirty="0">
                <a:ln>
                  <a:noFill/>
                </a:ln>
                <a:solidFill>
                  <a:srgbClr val="C5B358"/>
                </a:solidFill>
                <a:effectLst/>
                <a:uLnTx/>
                <a:uFillTx/>
                <a:latin typeface="Cambria"/>
                <a:cs typeface="Cambria"/>
              </a:rPr>
              <a:t> </a:t>
            </a:r>
            <a:r>
              <a:rPr kumimoji="0" sz="2400" b="1" i="0" u="none" strike="noStrike" kern="0" cap="none" spc="90" normalizeH="0" baseline="0" noProof="0" dirty="0">
                <a:ln>
                  <a:noFill/>
                </a:ln>
                <a:solidFill>
                  <a:srgbClr val="C5B358"/>
                </a:solidFill>
                <a:effectLst/>
                <a:uLnTx/>
                <a:uFillTx/>
                <a:latin typeface="Cambria"/>
                <a:cs typeface="Cambria"/>
              </a:rPr>
              <a:t>Costs</a:t>
            </a:r>
            <a:endParaRPr kumimoji="0" sz="2400" b="0" i="0" u="none" strike="noStrike" kern="0" cap="none" spc="0" normalizeH="0" baseline="0" noProof="0">
              <a:ln>
                <a:noFill/>
              </a:ln>
              <a:solidFill>
                <a:sysClr val="windowText" lastClr="000000"/>
              </a:solidFill>
              <a:effectLst/>
              <a:uLnTx/>
              <a:uFillTx/>
              <a:latin typeface="Cambria"/>
              <a:cs typeface="Cambria"/>
            </a:endParaRPr>
          </a:p>
          <a:p>
            <a:pPr marL="12700" marR="548005" lvl="0" indent="0" defTabSz="914400" eaLnBrk="1" fontAlgn="auto" latinLnBrk="0" hangingPunct="1">
              <a:lnSpc>
                <a:spcPct val="150000"/>
              </a:lnSpc>
              <a:spcBef>
                <a:spcPts val="285"/>
              </a:spcBef>
              <a:spcAft>
                <a:spcPts val="0"/>
              </a:spcAft>
              <a:buClrTx/>
              <a:buSzTx/>
              <a:buFontTx/>
              <a:buNone/>
              <a:tabLst/>
              <a:defRPr/>
            </a:pPr>
            <a:r>
              <a:rPr kumimoji="0" sz="1650" b="0" i="0" u="none" strike="noStrike" kern="0" cap="none" spc="20" normalizeH="0" baseline="0" noProof="0" dirty="0">
                <a:ln>
                  <a:noFill/>
                </a:ln>
                <a:solidFill>
                  <a:srgbClr val="334155"/>
                </a:solidFill>
                <a:effectLst/>
                <a:uLnTx/>
                <a:uFillTx/>
                <a:latin typeface="Arial MT"/>
                <a:cs typeface="Arial MT"/>
              </a:rPr>
              <a:t>Manual</a:t>
            </a:r>
            <a:r>
              <a:rPr kumimoji="0" sz="1650" b="0" i="0" u="none" strike="noStrike" kern="0" cap="none" spc="70" normalizeH="0" baseline="0" noProof="0" dirty="0">
                <a:ln>
                  <a:noFill/>
                </a:ln>
                <a:solidFill>
                  <a:srgbClr val="334155"/>
                </a:solidFill>
                <a:effectLst/>
                <a:uLnTx/>
                <a:uFillTx/>
                <a:latin typeface="Arial MT"/>
                <a:cs typeface="Arial MT"/>
              </a:rPr>
              <a:t> </a:t>
            </a:r>
            <a:r>
              <a:rPr kumimoji="0" sz="1650" b="0" i="0" u="none" strike="noStrike" kern="0" cap="none" spc="20" normalizeH="0" baseline="0" noProof="0" dirty="0">
                <a:ln>
                  <a:noFill/>
                </a:ln>
                <a:solidFill>
                  <a:srgbClr val="334155"/>
                </a:solidFill>
                <a:effectLst/>
                <a:uLnTx/>
                <a:uFillTx/>
                <a:latin typeface="Arial MT"/>
                <a:cs typeface="Arial MT"/>
              </a:rPr>
              <a:t>verification</a:t>
            </a:r>
            <a:r>
              <a:rPr kumimoji="0" sz="1650" b="0" i="0" u="none" strike="noStrike" kern="0" cap="none" spc="70" normalizeH="0" baseline="0" noProof="0" dirty="0">
                <a:ln>
                  <a:noFill/>
                </a:ln>
                <a:solidFill>
                  <a:srgbClr val="334155"/>
                </a:solidFill>
                <a:effectLst/>
                <a:uLnTx/>
                <a:uFillTx/>
                <a:latin typeface="Arial MT"/>
                <a:cs typeface="Arial MT"/>
              </a:rPr>
              <a:t> </a:t>
            </a:r>
            <a:r>
              <a:rPr kumimoji="0" sz="1650" b="0" i="0" u="none" strike="noStrike" kern="0" cap="none" spc="55" normalizeH="0" baseline="0" noProof="0" dirty="0">
                <a:ln>
                  <a:noFill/>
                </a:ln>
                <a:solidFill>
                  <a:srgbClr val="334155"/>
                </a:solidFill>
                <a:effectLst/>
                <a:uLnTx/>
                <a:uFillTx/>
                <a:latin typeface="Arial MT"/>
                <a:cs typeface="Arial MT"/>
              </a:rPr>
              <a:t>currently</a:t>
            </a:r>
            <a:r>
              <a:rPr kumimoji="0" sz="1650" b="0" i="0" u="none" strike="noStrike" kern="0" cap="none" spc="75" normalizeH="0" baseline="0" noProof="0" dirty="0">
                <a:ln>
                  <a:noFill/>
                </a:ln>
                <a:solidFill>
                  <a:srgbClr val="334155"/>
                </a:solidFill>
                <a:effectLst/>
                <a:uLnTx/>
                <a:uFillTx/>
                <a:latin typeface="Arial MT"/>
                <a:cs typeface="Arial MT"/>
              </a:rPr>
              <a:t> </a:t>
            </a:r>
            <a:r>
              <a:rPr kumimoji="0" sz="1650" b="0" i="0" u="none" strike="noStrike" kern="0" cap="none" spc="20" normalizeH="0" baseline="0" noProof="0" dirty="0">
                <a:ln>
                  <a:noFill/>
                </a:ln>
                <a:solidFill>
                  <a:srgbClr val="334155"/>
                </a:solidFill>
                <a:effectLst/>
                <a:uLnTx/>
                <a:uFillTx/>
                <a:latin typeface="Arial MT"/>
                <a:cs typeface="Arial MT"/>
              </a:rPr>
              <a:t>takes</a:t>
            </a:r>
            <a:r>
              <a:rPr kumimoji="0" sz="1650" b="0" i="0" u="none" strike="noStrike" kern="0" cap="none" spc="70" normalizeH="0" baseline="0" noProof="0" dirty="0">
                <a:ln>
                  <a:noFill/>
                </a:ln>
                <a:solidFill>
                  <a:srgbClr val="334155"/>
                </a:solidFill>
                <a:effectLst/>
                <a:uLnTx/>
                <a:uFillTx/>
                <a:latin typeface="Arial MT"/>
                <a:cs typeface="Arial MT"/>
              </a:rPr>
              <a:t> </a:t>
            </a:r>
            <a:r>
              <a:rPr kumimoji="0" sz="1650" b="0" i="0" u="none" strike="noStrike" kern="0" cap="none" spc="-20" normalizeH="0" baseline="0" noProof="0" dirty="0">
                <a:ln>
                  <a:noFill/>
                </a:ln>
                <a:solidFill>
                  <a:srgbClr val="334155"/>
                </a:solidFill>
                <a:effectLst/>
                <a:uLnTx/>
                <a:uFillTx/>
                <a:latin typeface="Arial MT"/>
                <a:cs typeface="Arial MT"/>
              </a:rPr>
              <a:t>5–10 </a:t>
            </a:r>
            <a:r>
              <a:rPr kumimoji="0" sz="1650" b="0" i="0" u="none" strike="noStrike" kern="0" cap="none" spc="0" normalizeH="0" baseline="0" noProof="0" dirty="0">
                <a:ln>
                  <a:noFill/>
                </a:ln>
                <a:solidFill>
                  <a:srgbClr val="334155"/>
                </a:solidFill>
                <a:effectLst/>
                <a:uLnTx/>
                <a:uFillTx/>
                <a:latin typeface="Arial MT"/>
                <a:cs typeface="Arial MT"/>
              </a:rPr>
              <a:t>working</a:t>
            </a:r>
            <a:r>
              <a:rPr kumimoji="0" sz="1650" b="0" i="0" u="none" strike="noStrike" kern="0" cap="none" spc="114"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days</a:t>
            </a:r>
            <a:r>
              <a:rPr kumimoji="0" sz="1650" b="0" i="0" u="none" strike="noStrike" kern="0" cap="none" spc="120"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on</a:t>
            </a:r>
            <a:r>
              <a:rPr kumimoji="0" sz="1650" b="0" i="0" u="none" strike="noStrike" kern="0" cap="none" spc="120" normalizeH="0" baseline="0" noProof="0" dirty="0">
                <a:ln>
                  <a:noFill/>
                </a:ln>
                <a:solidFill>
                  <a:srgbClr val="334155"/>
                </a:solidFill>
                <a:effectLst/>
                <a:uLnTx/>
                <a:uFillTx/>
                <a:latin typeface="Arial MT"/>
                <a:cs typeface="Arial MT"/>
              </a:rPr>
              <a:t> </a:t>
            </a:r>
            <a:r>
              <a:rPr kumimoji="0" sz="1650" b="0" i="0" u="none" strike="noStrike" kern="0" cap="none" spc="-10" normalizeH="0" baseline="0" noProof="0" dirty="0">
                <a:ln>
                  <a:noFill/>
                </a:ln>
                <a:solidFill>
                  <a:srgbClr val="334155"/>
                </a:solidFill>
                <a:effectLst/>
                <a:uLnTx/>
                <a:uFillTx/>
                <a:latin typeface="Arial MT"/>
                <a:cs typeface="Arial MT"/>
              </a:rPr>
              <a:t>average.</a:t>
            </a:r>
            <a:endParaRPr kumimoji="0" sz="1650" b="0" i="0" u="none" strike="noStrike" kern="0" cap="none" spc="0" normalizeH="0" baseline="0" noProof="0">
              <a:ln>
                <a:noFill/>
              </a:ln>
              <a:solidFill>
                <a:sysClr val="windowText" lastClr="000000"/>
              </a:solidFill>
              <a:effectLst/>
              <a:uLnTx/>
              <a:uFillTx/>
              <a:latin typeface="Arial MT"/>
              <a:cs typeface="Arial MT"/>
            </a:endParaRPr>
          </a:p>
          <a:p>
            <a:pPr marL="12700" marR="0" lvl="0" indent="0" defTabSz="914400" eaLnBrk="1" fontAlgn="auto" latinLnBrk="0" hangingPunct="1">
              <a:lnSpc>
                <a:spcPct val="100000"/>
              </a:lnSpc>
              <a:spcBef>
                <a:spcPts val="0"/>
              </a:spcBef>
              <a:spcAft>
                <a:spcPts val="0"/>
              </a:spcAft>
              <a:buClrTx/>
              <a:buSzTx/>
              <a:buFontTx/>
              <a:buNone/>
              <a:tabLst/>
              <a:defRPr/>
            </a:pPr>
            <a:r>
              <a:rPr kumimoji="0" sz="1650" b="0" i="0" u="none" strike="noStrike" kern="0" cap="none" spc="0" normalizeH="0" baseline="0" noProof="0" dirty="0">
                <a:ln>
                  <a:noFill/>
                </a:ln>
                <a:solidFill>
                  <a:srgbClr val="334155"/>
                </a:solidFill>
                <a:effectLst/>
                <a:uLnTx/>
                <a:uFillTx/>
                <a:latin typeface="Arial MT"/>
                <a:cs typeface="Arial MT"/>
              </a:rPr>
              <a:t>Repeated</a:t>
            </a:r>
            <a:r>
              <a:rPr kumimoji="0" sz="1650" b="0" i="0" u="none" strike="noStrike" kern="0" cap="none" spc="285"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individual</a:t>
            </a:r>
            <a:r>
              <a:rPr kumimoji="0" sz="1650" b="0" i="0" u="none" strike="noStrike" kern="0" cap="none" spc="285"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requests</a:t>
            </a:r>
            <a:r>
              <a:rPr kumimoji="0" sz="1650" b="0" i="0" u="none" strike="noStrike" kern="0" cap="none" spc="285"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create</a:t>
            </a:r>
            <a:r>
              <a:rPr kumimoji="0" sz="1650" b="0" i="0" u="none" strike="noStrike" kern="0" cap="none" spc="285" normalizeH="0" baseline="0" noProof="0" dirty="0">
                <a:ln>
                  <a:noFill/>
                </a:ln>
                <a:solidFill>
                  <a:srgbClr val="334155"/>
                </a:solidFill>
                <a:effectLst/>
                <a:uLnTx/>
                <a:uFillTx/>
                <a:latin typeface="Arial MT"/>
                <a:cs typeface="Arial MT"/>
              </a:rPr>
              <a:t> </a:t>
            </a:r>
            <a:r>
              <a:rPr kumimoji="0" sz="1650" b="0" i="0" u="none" strike="noStrike" kern="0" cap="none" spc="-25" normalizeH="0" baseline="0" noProof="0" dirty="0">
                <a:ln>
                  <a:noFill/>
                </a:ln>
                <a:solidFill>
                  <a:srgbClr val="334155"/>
                </a:solidFill>
                <a:effectLst/>
                <a:uLnTx/>
                <a:uFillTx/>
                <a:latin typeface="Arial MT"/>
                <a:cs typeface="Arial MT"/>
              </a:rPr>
              <a:t>an</a:t>
            </a:r>
            <a:endParaRPr kumimoji="0" sz="1650" b="0" i="0" u="none" strike="noStrike" kern="0" cap="none" spc="0" normalizeH="0" baseline="0" noProof="0">
              <a:ln>
                <a:noFill/>
              </a:ln>
              <a:solidFill>
                <a:sysClr val="windowText" lastClr="000000"/>
              </a:solidFill>
              <a:effectLst/>
              <a:uLnTx/>
              <a:uFillTx/>
              <a:latin typeface="Arial MT"/>
              <a:cs typeface="Arial MT"/>
            </a:endParaRPr>
          </a:p>
          <a:p>
            <a:pPr marL="12700" marR="0" lvl="0" indent="0" defTabSz="914400" eaLnBrk="1" fontAlgn="auto" latinLnBrk="0" hangingPunct="1">
              <a:lnSpc>
                <a:spcPct val="100000"/>
              </a:lnSpc>
              <a:spcBef>
                <a:spcPts val="990"/>
              </a:spcBef>
              <a:spcAft>
                <a:spcPts val="0"/>
              </a:spcAft>
              <a:buClrTx/>
              <a:buSzTx/>
              <a:buFontTx/>
              <a:buNone/>
              <a:tabLst/>
              <a:defRPr/>
            </a:pPr>
            <a:r>
              <a:rPr kumimoji="0" sz="1650" b="0" i="0" u="none" strike="noStrike" kern="0" cap="none" spc="0" normalizeH="0" baseline="0" noProof="0" dirty="0">
                <a:ln>
                  <a:noFill/>
                </a:ln>
                <a:solidFill>
                  <a:srgbClr val="334155"/>
                </a:solidFill>
                <a:effectLst/>
                <a:uLnTx/>
                <a:uFillTx/>
                <a:latin typeface="Arial MT"/>
                <a:cs typeface="Arial MT"/>
              </a:rPr>
              <a:t>exponential</a:t>
            </a:r>
            <a:r>
              <a:rPr kumimoji="0" sz="1650" b="0" i="0" u="none" strike="noStrike" kern="0" cap="none" spc="175"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increase</a:t>
            </a:r>
            <a:r>
              <a:rPr kumimoji="0" sz="1650" b="0" i="0" u="none" strike="noStrike" kern="0" cap="none" spc="175"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in</a:t>
            </a:r>
            <a:r>
              <a:rPr kumimoji="0" sz="1650" b="0" i="0" u="none" strike="noStrike" kern="0" cap="none" spc="175" normalizeH="0" baseline="0" noProof="0" dirty="0">
                <a:ln>
                  <a:noFill/>
                </a:ln>
                <a:solidFill>
                  <a:srgbClr val="334155"/>
                </a:solidFill>
                <a:effectLst/>
                <a:uLnTx/>
                <a:uFillTx/>
                <a:latin typeface="Arial MT"/>
                <a:cs typeface="Arial MT"/>
              </a:rPr>
              <a:t> </a:t>
            </a:r>
            <a:r>
              <a:rPr kumimoji="0" sz="1650" b="0" i="0" u="none" strike="noStrike" kern="0" cap="none" spc="55" normalizeH="0" baseline="0" noProof="0" dirty="0">
                <a:ln>
                  <a:noFill/>
                </a:ln>
                <a:solidFill>
                  <a:srgbClr val="334155"/>
                </a:solidFill>
                <a:effectLst/>
                <a:uLnTx/>
                <a:uFillTx/>
                <a:latin typeface="Arial MT"/>
                <a:cs typeface="Arial MT"/>
              </a:rPr>
              <a:t>institutional</a:t>
            </a:r>
            <a:r>
              <a:rPr kumimoji="0" sz="1650" b="0" i="0" u="none" strike="noStrike" kern="0" cap="none" spc="175" normalizeH="0" baseline="0" noProof="0" dirty="0">
                <a:ln>
                  <a:noFill/>
                </a:ln>
                <a:solidFill>
                  <a:srgbClr val="334155"/>
                </a:solidFill>
                <a:effectLst/>
                <a:uLnTx/>
                <a:uFillTx/>
                <a:latin typeface="Arial MT"/>
                <a:cs typeface="Arial MT"/>
              </a:rPr>
              <a:t> </a:t>
            </a:r>
            <a:r>
              <a:rPr kumimoji="0" sz="1650" b="0" i="0" u="none" strike="noStrike" kern="0" cap="none" spc="-10" normalizeH="0" baseline="0" noProof="0" dirty="0">
                <a:ln>
                  <a:noFill/>
                </a:ln>
                <a:solidFill>
                  <a:srgbClr val="334155"/>
                </a:solidFill>
                <a:effectLst/>
                <a:uLnTx/>
                <a:uFillTx/>
                <a:latin typeface="Arial MT"/>
                <a:cs typeface="Arial MT"/>
              </a:rPr>
              <a:t>workload.</a:t>
            </a:r>
            <a:endParaRPr kumimoji="0" sz="1650" b="0" i="0" u="none" strike="noStrike" kern="0" cap="none" spc="0" normalizeH="0" baseline="0" noProof="0">
              <a:ln>
                <a:noFill/>
              </a:ln>
              <a:solidFill>
                <a:sysClr val="windowText" lastClr="000000"/>
              </a:solidFill>
              <a:effectLst/>
              <a:uLnTx/>
              <a:uFillTx/>
              <a:latin typeface="Arial MT"/>
              <a:cs typeface="Arial MT"/>
            </a:endParaRPr>
          </a:p>
        </p:txBody>
      </p:sp>
      <p:sp>
        <p:nvSpPr>
          <p:cNvPr id="3" name="object 3"/>
          <p:cNvSpPr txBox="1"/>
          <p:nvPr/>
        </p:nvSpPr>
        <p:spPr>
          <a:xfrm>
            <a:off x="6711950" y="2761169"/>
            <a:ext cx="4472940" cy="1810385"/>
          </a:xfrm>
          <a:prstGeom prst="rect">
            <a:avLst/>
          </a:prstGeom>
        </p:spPr>
        <p:txBody>
          <a:bodyPr vert="horz" wrap="square" lIns="0" tIns="12700" rIns="0" bIns="0" rtlCol="0">
            <a:spAutoFit/>
          </a:bodyPr>
          <a:lstStyle/>
          <a:p>
            <a:pPr marL="355600" marR="0" lvl="0" indent="0" defTabSz="914400" eaLnBrk="1" fontAlgn="auto" latinLnBrk="0" hangingPunct="1">
              <a:lnSpc>
                <a:spcPct val="100000"/>
              </a:lnSpc>
              <a:spcBef>
                <a:spcPts val="100"/>
              </a:spcBef>
              <a:spcAft>
                <a:spcPts val="0"/>
              </a:spcAft>
              <a:buClrTx/>
              <a:buSzTx/>
              <a:buFontTx/>
              <a:buNone/>
              <a:tabLst/>
              <a:defRPr/>
            </a:pPr>
            <a:r>
              <a:rPr kumimoji="0" sz="2400" b="1" i="0" u="none" strike="noStrike" kern="0" cap="none" spc="90" normalizeH="0" baseline="0" noProof="0" dirty="0">
                <a:ln>
                  <a:noFill/>
                </a:ln>
                <a:solidFill>
                  <a:srgbClr val="C5B358"/>
                </a:solidFill>
                <a:effectLst/>
                <a:uLnTx/>
                <a:uFillTx/>
                <a:latin typeface="Cambria"/>
                <a:cs typeface="Cambria"/>
              </a:rPr>
              <a:t>Security</a:t>
            </a:r>
            <a:r>
              <a:rPr kumimoji="0" sz="2400" b="1" i="0" u="none" strike="noStrike" kern="0" cap="none" spc="40" normalizeH="0" baseline="0" noProof="0" dirty="0">
                <a:ln>
                  <a:noFill/>
                </a:ln>
                <a:solidFill>
                  <a:srgbClr val="C5B358"/>
                </a:solidFill>
                <a:effectLst/>
                <a:uLnTx/>
                <a:uFillTx/>
                <a:latin typeface="Cambria"/>
                <a:cs typeface="Cambria"/>
              </a:rPr>
              <a:t> </a:t>
            </a:r>
            <a:r>
              <a:rPr kumimoji="0" sz="2400" b="1" i="0" u="none" strike="noStrike" kern="0" cap="none" spc="90" normalizeH="0" baseline="0" noProof="0" dirty="0">
                <a:ln>
                  <a:noFill/>
                </a:ln>
                <a:solidFill>
                  <a:srgbClr val="C5B358"/>
                </a:solidFill>
                <a:effectLst/>
                <a:uLnTx/>
                <a:uFillTx/>
                <a:latin typeface="Cambria"/>
                <a:cs typeface="Cambria"/>
              </a:rPr>
              <a:t>Risks</a:t>
            </a:r>
            <a:endParaRPr kumimoji="0" sz="2400" b="0" i="0" u="none" strike="noStrike" kern="0" cap="none" spc="0" normalizeH="0" baseline="0" noProof="0">
              <a:ln>
                <a:noFill/>
              </a:ln>
              <a:solidFill>
                <a:sysClr val="windowText" lastClr="000000"/>
              </a:solidFill>
              <a:effectLst/>
              <a:uLnTx/>
              <a:uFillTx/>
              <a:latin typeface="Cambria"/>
              <a:cs typeface="Cambria"/>
            </a:endParaRPr>
          </a:p>
          <a:p>
            <a:pPr marL="12700" marR="170815" lvl="0" indent="0" defTabSz="914400" eaLnBrk="1" fontAlgn="auto" latinLnBrk="0" hangingPunct="1">
              <a:lnSpc>
                <a:spcPct val="150000"/>
              </a:lnSpc>
              <a:spcBef>
                <a:spcPts val="285"/>
              </a:spcBef>
              <a:spcAft>
                <a:spcPts val="0"/>
              </a:spcAft>
              <a:buClrTx/>
              <a:buSzTx/>
              <a:buFontTx/>
              <a:buNone/>
              <a:tabLst/>
              <a:defRPr/>
            </a:pPr>
            <a:r>
              <a:rPr kumimoji="0" sz="1650" b="0" i="0" u="none" strike="noStrike" kern="0" cap="none" spc="20" normalizeH="0" baseline="0" noProof="0" dirty="0">
                <a:ln>
                  <a:noFill/>
                </a:ln>
                <a:solidFill>
                  <a:srgbClr val="334155"/>
                </a:solidFill>
                <a:effectLst/>
                <a:uLnTx/>
                <a:uFillTx/>
                <a:latin typeface="Arial MT"/>
                <a:cs typeface="Arial MT"/>
              </a:rPr>
              <a:t>Lack</a:t>
            </a:r>
            <a:r>
              <a:rPr kumimoji="0" sz="1650" b="0" i="0" u="none" strike="noStrike" kern="0" cap="none" spc="90" normalizeH="0" baseline="0" noProof="0" dirty="0">
                <a:ln>
                  <a:noFill/>
                </a:ln>
                <a:solidFill>
                  <a:srgbClr val="334155"/>
                </a:solidFill>
                <a:effectLst/>
                <a:uLnTx/>
                <a:uFillTx/>
                <a:latin typeface="Arial MT"/>
                <a:cs typeface="Arial MT"/>
              </a:rPr>
              <a:t> </a:t>
            </a:r>
            <a:r>
              <a:rPr kumimoji="0" sz="1650" b="0" i="0" u="none" strike="noStrike" kern="0" cap="none" spc="75" normalizeH="0" baseline="0" noProof="0" dirty="0">
                <a:ln>
                  <a:noFill/>
                </a:ln>
                <a:solidFill>
                  <a:srgbClr val="334155"/>
                </a:solidFill>
                <a:effectLst/>
                <a:uLnTx/>
                <a:uFillTx/>
                <a:latin typeface="Arial MT"/>
                <a:cs typeface="Arial MT"/>
              </a:rPr>
              <a:t>of</a:t>
            </a:r>
            <a:r>
              <a:rPr kumimoji="0" sz="1650" b="0" i="0" u="none" strike="noStrike" kern="0" cap="none" spc="95" normalizeH="0" baseline="0" noProof="0" dirty="0">
                <a:ln>
                  <a:noFill/>
                </a:ln>
                <a:solidFill>
                  <a:srgbClr val="334155"/>
                </a:solidFill>
                <a:effectLst/>
                <a:uLnTx/>
                <a:uFillTx/>
                <a:latin typeface="Arial MT"/>
                <a:cs typeface="Arial MT"/>
              </a:rPr>
              <a:t> </a:t>
            </a:r>
            <a:r>
              <a:rPr kumimoji="0" sz="1650" b="0" i="0" u="none" strike="noStrike" kern="0" cap="none" spc="20" normalizeH="0" baseline="0" noProof="0" dirty="0">
                <a:ln>
                  <a:noFill/>
                </a:ln>
                <a:solidFill>
                  <a:srgbClr val="334155"/>
                </a:solidFill>
                <a:effectLst/>
                <a:uLnTx/>
                <a:uFillTx/>
                <a:latin typeface="Arial MT"/>
                <a:cs typeface="Arial MT"/>
              </a:rPr>
              <a:t>shared</a:t>
            </a:r>
            <a:r>
              <a:rPr kumimoji="0" sz="1650" b="0" i="0" u="none" strike="noStrike" kern="0" cap="none" spc="95" normalizeH="0" baseline="0" noProof="0" dirty="0">
                <a:ln>
                  <a:noFill/>
                </a:ln>
                <a:solidFill>
                  <a:srgbClr val="334155"/>
                </a:solidFill>
                <a:effectLst/>
                <a:uLnTx/>
                <a:uFillTx/>
                <a:latin typeface="Arial MT"/>
                <a:cs typeface="Arial MT"/>
              </a:rPr>
              <a:t> </a:t>
            </a:r>
            <a:r>
              <a:rPr kumimoji="0" sz="1650" b="0" i="0" u="none" strike="noStrike" kern="0" cap="none" spc="20" normalizeH="0" baseline="0" noProof="0" dirty="0">
                <a:ln>
                  <a:noFill/>
                </a:ln>
                <a:solidFill>
                  <a:srgbClr val="334155"/>
                </a:solidFill>
                <a:effectLst/>
                <a:uLnTx/>
                <a:uFillTx/>
                <a:latin typeface="Arial MT"/>
                <a:cs typeface="Arial MT"/>
              </a:rPr>
              <a:t>verification</a:t>
            </a:r>
            <a:r>
              <a:rPr kumimoji="0" sz="1650" b="0" i="0" u="none" strike="noStrike" kern="0" cap="none" spc="95" normalizeH="0" baseline="0" noProof="0" dirty="0">
                <a:ln>
                  <a:noFill/>
                </a:ln>
                <a:solidFill>
                  <a:srgbClr val="334155"/>
                </a:solidFill>
                <a:effectLst/>
                <a:uLnTx/>
                <a:uFillTx/>
                <a:latin typeface="Arial MT"/>
                <a:cs typeface="Arial MT"/>
              </a:rPr>
              <a:t> </a:t>
            </a:r>
            <a:r>
              <a:rPr kumimoji="0" sz="1650" b="0" i="0" u="none" strike="noStrike" kern="0" cap="none" spc="20" normalizeH="0" baseline="0" noProof="0" dirty="0">
                <a:ln>
                  <a:noFill/>
                </a:ln>
                <a:solidFill>
                  <a:srgbClr val="334155"/>
                </a:solidFill>
                <a:effectLst/>
                <a:uLnTx/>
                <a:uFillTx/>
                <a:latin typeface="Arial MT"/>
                <a:cs typeface="Arial MT"/>
              </a:rPr>
              <a:t>standards</a:t>
            </a:r>
            <a:r>
              <a:rPr kumimoji="0" sz="1650" b="0" i="0" u="none" strike="noStrike" kern="0" cap="none" spc="95" normalizeH="0" baseline="0" noProof="0" dirty="0">
                <a:ln>
                  <a:noFill/>
                </a:ln>
                <a:solidFill>
                  <a:srgbClr val="334155"/>
                </a:solidFill>
                <a:effectLst/>
                <a:uLnTx/>
                <a:uFillTx/>
                <a:latin typeface="Arial MT"/>
                <a:cs typeface="Arial MT"/>
              </a:rPr>
              <a:t> </a:t>
            </a:r>
            <a:r>
              <a:rPr kumimoji="0" sz="1650" b="0" i="0" u="none" strike="noStrike" kern="0" cap="none" spc="-10" normalizeH="0" baseline="0" noProof="0" dirty="0">
                <a:ln>
                  <a:noFill/>
                </a:ln>
                <a:solidFill>
                  <a:srgbClr val="334155"/>
                </a:solidFill>
                <a:effectLst/>
                <a:uLnTx/>
                <a:uFillTx/>
                <a:latin typeface="Arial MT"/>
                <a:cs typeface="Arial MT"/>
              </a:rPr>
              <a:t>across </a:t>
            </a:r>
            <a:r>
              <a:rPr kumimoji="0" sz="1650" b="0" i="0" u="none" strike="noStrike" kern="0" cap="none" spc="75" normalizeH="0" baseline="0" noProof="0" dirty="0">
                <a:ln>
                  <a:noFill/>
                </a:ln>
                <a:solidFill>
                  <a:srgbClr val="334155"/>
                </a:solidFill>
                <a:effectLst/>
                <a:uLnTx/>
                <a:uFillTx/>
                <a:latin typeface="Arial MT"/>
                <a:cs typeface="Arial MT"/>
              </a:rPr>
              <a:t>the</a:t>
            </a:r>
            <a:r>
              <a:rPr kumimoji="0" sz="1650" b="0" i="0" u="none" strike="noStrike" kern="0" cap="none" spc="114"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national</a:t>
            </a:r>
            <a:r>
              <a:rPr kumimoji="0" sz="1650" b="0" i="0" u="none" strike="noStrike" kern="0" cap="none" spc="114" normalizeH="0" baseline="0" noProof="0" dirty="0">
                <a:ln>
                  <a:noFill/>
                </a:ln>
                <a:solidFill>
                  <a:srgbClr val="334155"/>
                </a:solidFill>
                <a:effectLst/>
                <a:uLnTx/>
                <a:uFillTx/>
                <a:latin typeface="Arial MT"/>
                <a:cs typeface="Arial MT"/>
              </a:rPr>
              <a:t> </a:t>
            </a:r>
            <a:r>
              <a:rPr kumimoji="0" sz="1650" b="0" i="0" u="none" strike="noStrike" kern="0" cap="none" spc="-10" normalizeH="0" baseline="0" noProof="0" dirty="0">
                <a:ln>
                  <a:noFill/>
                </a:ln>
                <a:solidFill>
                  <a:srgbClr val="334155"/>
                </a:solidFill>
                <a:effectLst/>
                <a:uLnTx/>
                <a:uFillTx/>
                <a:latin typeface="Arial MT"/>
                <a:cs typeface="Arial MT"/>
              </a:rPr>
              <a:t>framework.</a:t>
            </a:r>
            <a:endParaRPr kumimoji="0" sz="1650" b="0" i="0" u="none" strike="noStrike" kern="0" cap="none" spc="0" normalizeH="0" baseline="0" noProof="0">
              <a:ln>
                <a:noFill/>
              </a:ln>
              <a:solidFill>
                <a:sysClr val="windowText" lastClr="000000"/>
              </a:solidFill>
              <a:effectLst/>
              <a:uLnTx/>
              <a:uFillTx/>
              <a:latin typeface="Arial MT"/>
              <a:cs typeface="Arial MT"/>
            </a:endParaRPr>
          </a:p>
          <a:p>
            <a:pPr marL="12700" marR="0" lvl="0" indent="0" defTabSz="914400" eaLnBrk="1" fontAlgn="auto" latinLnBrk="0" hangingPunct="1">
              <a:lnSpc>
                <a:spcPct val="100000"/>
              </a:lnSpc>
              <a:spcBef>
                <a:spcPts val="0"/>
              </a:spcBef>
              <a:spcAft>
                <a:spcPts val="0"/>
              </a:spcAft>
              <a:buClrTx/>
              <a:buSzTx/>
              <a:buFontTx/>
              <a:buNone/>
              <a:tabLst/>
              <a:defRPr/>
            </a:pPr>
            <a:r>
              <a:rPr kumimoji="0" sz="1650" b="0" i="0" u="none" strike="noStrike" kern="0" cap="none" spc="0" normalizeH="0" baseline="0" noProof="0" dirty="0">
                <a:ln>
                  <a:noFill/>
                </a:ln>
                <a:solidFill>
                  <a:srgbClr val="334155"/>
                </a:solidFill>
                <a:effectLst/>
                <a:uLnTx/>
                <a:uFillTx/>
                <a:latin typeface="Arial MT"/>
                <a:cs typeface="Arial MT"/>
              </a:rPr>
              <a:t>Paper</a:t>
            </a:r>
            <a:r>
              <a:rPr kumimoji="0" sz="1650" b="0" i="0" u="none" strike="noStrike" kern="0" cap="none" spc="55"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and</a:t>
            </a:r>
            <a:r>
              <a:rPr kumimoji="0" sz="1650" b="0" i="0" u="none" strike="noStrike" kern="0" cap="none" spc="55" normalizeH="0" baseline="0" noProof="0" dirty="0">
                <a:ln>
                  <a:noFill/>
                </a:ln>
                <a:solidFill>
                  <a:srgbClr val="334155"/>
                </a:solidFill>
                <a:effectLst/>
                <a:uLnTx/>
                <a:uFillTx/>
                <a:latin typeface="Arial MT"/>
                <a:cs typeface="Arial MT"/>
              </a:rPr>
              <a:t> </a:t>
            </a:r>
            <a:r>
              <a:rPr kumimoji="0" sz="1650" b="0" i="0" u="none" strike="noStrike" kern="0" cap="none" spc="70" normalizeH="0" baseline="0" noProof="0" dirty="0">
                <a:ln>
                  <a:noFill/>
                </a:ln>
                <a:solidFill>
                  <a:srgbClr val="334155"/>
                </a:solidFill>
                <a:effectLst/>
                <a:uLnTx/>
                <a:uFillTx/>
                <a:latin typeface="Arial MT"/>
                <a:cs typeface="Arial MT"/>
              </a:rPr>
              <a:t>static</a:t>
            </a:r>
            <a:r>
              <a:rPr kumimoji="0" sz="1650" b="0" i="0" u="none" strike="noStrike" kern="0" cap="none" spc="55"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digital</a:t>
            </a:r>
            <a:r>
              <a:rPr kumimoji="0" sz="1650" b="0" i="0" u="none" strike="noStrike" kern="0" cap="none" spc="55" normalizeH="0" baseline="0" noProof="0" dirty="0">
                <a:ln>
                  <a:noFill/>
                </a:ln>
                <a:solidFill>
                  <a:srgbClr val="334155"/>
                </a:solidFill>
                <a:effectLst/>
                <a:uLnTx/>
                <a:uFillTx/>
                <a:latin typeface="Arial MT"/>
                <a:cs typeface="Arial MT"/>
              </a:rPr>
              <a:t> </a:t>
            </a:r>
            <a:r>
              <a:rPr kumimoji="0" sz="1650" b="0" i="0" u="none" strike="noStrike" kern="0" cap="none" spc="70" normalizeH="0" baseline="0" noProof="0" dirty="0">
                <a:ln>
                  <a:noFill/>
                </a:ln>
                <a:solidFill>
                  <a:srgbClr val="334155"/>
                </a:solidFill>
                <a:effectLst/>
                <a:uLnTx/>
                <a:uFillTx/>
                <a:latin typeface="Arial MT"/>
                <a:cs typeface="Arial MT"/>
              </a:rPr>
              <a:t>documents</a:t>
            </a:r>
            <a:r>
              <a:rPr kumimoji="0" sz="1650" b="0" i="0" u="none" strike="noStrike" kern="0" cap="none" spc="55" normalizeH="0" baseline="0" noProof="0" dirty="0">
                <a:ln>
                  <a:noFill/>
                </a:ln>
                <a:solidFill>
                  <a:srgbClr val="334155"/>
                </a:solidFill>
                <a:effectLst/>
                <a:uLnTx/>
                <a:uFillTx/>
                <a:latin typeface="Arial MT"/>
                <a:cs typeface="Arial MT"/>
              </a:rPr>
              <a:t> </a:t>
            </a:r>
            <a:r>
              <a:rPr kumimoji="0" sz="1650" b="0" i="0" u="none" strike="noStrike" kern="0" cap="none" spc="-35" normalizeH="0" baseline="0" noProof="0" dirty="0">
                <a:ln>
                  <a:noFill/>
                </a:ln>
                <a:solidFill>
                  <a:srgbClr val="334155"/>
                </a:solidFill>
                <a:effectLst/>
                <a:uLnTx/>
                <a:uFillTx/>
                <a:latin typeface="Arial MT"/>
                <a:cs typeface="Arial MT"/>
              </a:rPr>
              <a:t>(PDFs)</a:t>
            </a:r>
            <a:r>
              <a:rPr kumimoji="0" sz="1650" b="0" i="0" u="none" strike="noStrike" kern="0" cap="none" spc="55" normalizeH="0" baseline="0" noProof="0" dirty="0">
                <a:ln>
                  <a:noFill/>
                </a:ln>
                <a:solidFill>
                  <a:srgbClr val="334155"/>
                </a:solidFill>
                <a:effectLst/>
                <a:uLnTx/>
                <a:uFillTx/>
                <a:latin typeface="Arial MT"/>
                <a:cs typeface="Arial MT"/>
              </a:rPr>
              <a:t> </a:t>
            </a:r>
            <a:r>
              <a:rPr kumimoji="0" sz="1650" b="0" i="0" u="none" strike="noStrike" kern="0" cap="none" spc="-25" normalizeH="0" baseline="0" noProof="0" dirty="0">
                <a:ln>
                  <a:noFill/>
                </a:ln>
                <a:solidFill>
                  <a:srgbClr val="334155"/>
                </a:solidFill>
                <a:effectLst/>
                <a:uLnTx/>
                <a:uFillTx/>
                <a:latin typeface="Arial MT"/>
                <a:cs typeface="Arial MT"/>
              </a:rPr>
              <a:t>are</a:t>
            </a:r>
            <a:endParaRPr kumimoji="0" sz="1650" b="0" i="0" u="none" strike="noStrike" kern="0" cap="none" spc="0" normalizeH="0" baseline="0" noProof="0">
              <a:ln>
                <a:noFill/>
              </a:ln>
              <a:solidFill>
                <a:sysClr val="windowText" lastClr="000000"/>
              </a:solidFill>
              <a:effectLst/>
              <a:uLnTx/>
              <a:uFillTx/>
              <a:latin typeface="Arial MT"/>
              <a:cs typeface="Arial MT"/>
            </a:endParaRPr>
          </a:p>
          <a:p>
            <a:pPr marL="12700" marR="0" lvl="0" indent="0" defTabSz="914400" eaLnBrk="1" fontAlgn="auto" latinLnBrk="0" hangingPunct="1">
              <a:lnSpc>
                <a:spcPct val="100000"/>
              </a:lnSpc>
              <a:spcBef>
                <a:spcPts val="990"/>
              </a:spcBef>
              <a:spcAft>
                <a:spcPts val="0"/>
              </a:spcAft>
              <a:buClrTx/>
              <a:buSzTx/>
              <a:buFontTx/>
              <a:buNone/>
              <a:tabLst/>
              <a:defRPr/>
            </a:pPr>
            <a:r>
              <a:rPr kumimoji="0" sz="1650" b="0" i="0" u="none" strike="noStrike" kern="0" cap="none" spc="10" normalizeH="0" baseline="0" noProof="0" dirty="0">
                <a:ln>
                  <a:noFill/>
                </a:ln>
                <a:solidFill>
                  <a:srgbClr val="334155"/>
                </a:solidFill>
                <a:effectLst/>
                <a:uLnTx/>
                <a:uFillTx/>
                <a:latin typeface="Arial MT"/>
                <a:cs typeface="Arial MT"/>
              </a:rPr>
              <a:t>highly</a:t>
            </a:r>
            <a:r>
              <a:rPr kumimoji="0" sz="1650" b="0" i="0" u="none" strike="noStrike" kern="0" cap="none" spc="145" normalizeH="0" baseline="0" noProof="0" dirty="0">
                <a:ln>
                  <a:noFill/>
                </a:ln>
                <a:solidFill>
                  <a:srgbClr val="334155"/>
                </a:solidFill>
                <a:effectLst/>
                <a:uLnTx/>
                <a:uFillTx/>
                <a:latin typeface="Arial MT"/>
                <a:cs typeface="Arial MT"/>
              </a:rPr>
              <a:t> </a:t>
            </a:r>
            <a:r>
              <a:rPr kumimoji="0" sz="1650" b="0" i="0" u="none" strike="noStrike" kern="0" cap="none" spc="10" normalizeH="0" baseline="0" noProof="0" dirty="0">
                <a:ln>
                  <a:noFill/>
                </a:ln>
                <a:solidFill>
                  <a:srgbClr val="334155"/>
                </a:solidFill>
                <a:effectLst/>
                <a:uLnTx/>
                <a:uFillTx/>
                <a:latin typeface="Arial MT"/>
                <a:cs typeface="Arial MT"/>
              </a:rPr>
              <a:t>vulnerable</a:t>
            </a:r>
            <a:r>
              <a:rPr kumimoji="0" sz="1650" b="0" i="0" u="none" strike="noStrike" kern="0" cap="none" spc="150" normalizeH="0" baseline="0" noProof="0" dirty="0">
                <a:ln>
                  <a:noFill/>
                </a:ln>
                <a:solidFill>
                  <a:srgbClr val="334155"/>
                </a:solidFill>
                <a:effectLst/>
                <a:uLnTx/>
                <a:uFillTx/>
                <a:latin typeface="Arial MT"/>
                <a:cs typeface="Arial MT"/>
              </a:rPr>
              <a:t> </a:t>
            </a:r>
            <a:r>
              <a:rPr kumimoji="0" sz="1650" b="0" i="0" u="none" strike="noStrike" kern="0" cap="none" spc="105" normalizeH="0" baseline="0" noProof="0" dirty="0">
                <a:ln>
                  <a:noFill/>
                </a:ln>
                <a:solidFill>
                  <a:srgbClr val="334155"/>
                </a:solidFill>
                <a:effectLst/>
                <a:uLnTx/>
                <a:uFillTx/>
                <a:latin typeface="Arial MT"/>
                <a:cs typeface="Arial MT"/>
              </a:rPr>
              <a:t>to</a:t>
            </a:r>
            <a:r>
              <a:rPr kumimoji="0" sz="1650" b="0" i="0" u="none" strike="noStrike" kern="0" cap="none" spc="150" normalizeH="0" baseline="0" noProof="0" dirty="0">
                <a:ln>
                  <a:noFill/>
                </a:ln>
                <a:solidFill>
                  <a:srgbClr val="334155"/>
                </a:solidFill>
                <a:effectLst/>
                <a:uLnTx/>
                <a:uFillTx/>
                <a:latin typeface="Arial MT"/>
                <a:cs typeface="Arial MT"/>
              </a:rPr>
              <a:t> </a:t>
            </a:r>
            <a:r>
              <a:rPr kumimoji="0" sz="1650" b="0" i="0" u="none" strike="noStrike" kern="0" cap="none" spc="10" normalizeH="0" baseline="0" noProof="0" dirty="0">
                <a:ln>
                  <a:noFill/>
                </a:ln>
                <a:solidFill>
                  <a:srgbClr val="334155"/>
                </a:solidFill>
                <a:effectLst/>
                <a:uLnTx/>
                <a:uFillTx/>
                <a:latin typeface="Arial MT"/>
                <a:cs typeface="Arial MT"/>
              </a:rPr>
              <a:t>unauthorized</a:t>
            </a:r>
            <a:r>
              <a:rPr kumimoji="0" sz="1650" b="0" i="0" u="none" strike="noStrike" kern="0" cap="none" spc="150" normalizeH="0" baseline="0" noProof="0" dirty="0">
                <a:ln>
                  <a:noFill/>
                </a:ln>
                <a:solidFill>
                  <a:srgbClr val="334155"/>
                </a:solidFill>
                <a:effectLst/>
                <a:uLnTx/>
                <a:uFillTx/>
                <a:latin typeface="Arial MT"/>
                <a:cs typeface="Arial MT"/>
              </a:rPr>
              <a:t> </a:t>
            </a:r>
            <a:r>
              <a:rPr kumimoji="0" sz="1650" b="0" i="0" u="none" strike="noStrike" kern="0" cap="none" spc="-10" normalizeH="0" baseline="0" noProof="0" dirty="0">
                <a:ln>
                  <a:noFill/>
                </a:ln>
                <a:solidFill>
                  <a:srgbClr val="334155"/>
                </a:solidFill>
                <a:effectLst/>
                <a:uLnTx/>
                <a:uFillTx/>
                <a:latin typeface="Arial MT"/>
                <a:cs typeface="Arial MT"/>
              </a:rPr>
              <a:t>alteration.</a:t>
            </a:r>
            <a:endParaRPr kumimoji="0" sz="1650" b="0" i="0" u="none" strike="noStrike" kern="0" cap="none" spc="0" normalizeH="0" baseline="0" noProof="0">
              <a:ln>
                <a:noFill/>
              </a:ln>
              <a:solidFill>
                <a:sysClr val="windowText" lastClr="000000"/>
              </a:solidFill>
              <a:effectLst/>
              <a:uLnTx/>
              <a:uFillTx/>
              <a:latin typeface="Arial MT"/>
              <a:cs typeface="Arial MT"/>
            </a:endParaRPr>
          </a:p>
        </p:txBody>
      </p:sp>
      <p:pic>
        <p:nvPicPr>
          <p:cNvPr id="4" name="object 4"/>
          <p:cNvPicPr/>
          <p:nvPr/>
        </p:nvPicPr>
        <p:blipFill>
          <a:blip r:embed="rId2" cstate="print"/>
          <a:stretch>
            <a:fillRect/>
          </a:stretch>
        </p:blipFill>
        <p:spPr>
          <a:xfrm>
            <a:off x="962025" y="2814637"/>
            <a:ext cx="304799" cy="304799"/>
          </a:xfrm>
          <a:prstGeom prst="rect">
            <a:avLst/>
          </a:prstGeom>
        </p:spPr>
      </p:pic>
      <p:pic>
        <p:nvPicPr>
          <p:cNvPr id="5" name="object 5"/>
          <p:cNvPicPr/>
          <p:nvPr/>
        </p:nvPicPr>
        <p:blipFill>
          <a:blip r:embed="rId3" cstate="print"/>
          <a:stretch>
            <a:fillRect/>
          </a:stretch>
        </p:blipFill>
        <p:spPr>
          <a:xfrm>
            <a:off x="6724650" y="2814637"/>
            <a:ext cx="342899" cy="304799"/>
          </a:xfrm>
          <a:prstGeom prst="rect">
            <a:avLst/>
          </a:prstGeom>
        </p:spPr>
      </p:pic>
      <p:sp>
        <p:nvSpPr>
          <p:cNvPr id="6" name="object 6"/>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140" dirty="0"/>
              <a:t>Limitations</a:t>
            </a:r>
            <a:r>
              <a:rPr spc="65" dirty="0"/>
              <a:t> </a:t>
            </a:r>
            <a:r>
              <a:rPr spc="145" dirty="0"/>
              <a:t>of</a:t>
            </a:r>
            <a:r>
              <a:rPr spc="70" dirty="0"/>
              <a:t> </a:t>
            </a:r>
            <a:r>
              <a:rPr spc="90" dirty="0"/>
              <a:t>Current</a:t>
            </a:r>
            <a:r>
              <a:rPr spc="70" dirty="0"/>
              <a:t> </a:t>
            </a:r>
            <a:r>
              <a:rPr spc="170" dirty="0"/>
              <a:t>Methods</a:t>
            </a:r>
          </a:p>
        </p:txBody>
      </p:sp>
      <p:sp>
        <p:nvSpPr>
          <p:cNvPr id="7" name="object 7"/>
          <p:cNvSpPr/>
          <p:nvPr/>
        </p:nvSpPr>
        <p:spPr>
          <a:xfrm>
            <a:off x="571500" y="571500"/>
            <a:ext cx="76200" cy="523875"/>
          </a:xfrm>
          <a:custGeom>
            <a:avLst/>
            <a:gdLst/>
            <a:ahLst/>
            <a:cxnLst/>
            <a:rect l="l" t="t" r="r" b="b"/>
            <a:pathLst>
              <a:path w="76200" h="523875">
                <a:moveTo>
                  <a:pt x="76199" y="523874"/>
                </a:moveTo>
                <a:lnTo>
                  <a:pt x="0" y="523874"/>
                </a:lnTo>
                <a:lnTo>
                  <a:pt x="0" y="0"/>
                </a:lnTo>
                <a:lnTo>
                  <a:pt x="76199" y="0"/>
                </a:lnTo>
                <a:lnTo>
                  <a:pt x="76199" y="523874"/>
                </a:lnTo>
                <a:close/>
              </a:path>
            </a:pathLst>
          </a:custGeom>
          <a:solidFill>
            <a:srgbClr val="C5B358"/>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571500" y="2152650"/>
            <a:ext cx="3492548" cy="3362324"/>
          </a:xfrm>
          <a:prstGeom prst="rect">
            <a:avLst/>
          </a:prstGeom>
        </p:spPr>
      </p:pic>
      <p:pic>
        <p:nvPicPr>
          <p:cNvPr id="3" name="object 3"/>
          <p:cNvPicPr/>
          <p:nvPr/>
        </p:nvPicPr>
        <p:blipFill>
          <a:blip r:embed="rId3" cstate="print"/>
          <a:stretch>
            <a:fillRect/>
          </a:stretch>
        </p:blipFill>
        <p:spPr>
          <a:xfrm>
            <a:off x="4349798" y="2152650"/>
            <a:ext cx="3492548" cy="3362324"/>
          </a:xfrm>
          <a:prstGeom prst="rect">
            <a:avLst/>
          </a:prstGeom>
        </p:spPr>
      </p:pic>
      <p:pic>
        <p:nvPicPr>
          <p:cNvPr id="4" name="object 4"/>
          <p:cNvPicPr/>
          <p:nvPr/>
        </p:nvPicPr>
        <p:blipFill>
          <a:blip r:embed="rId4" cstate="print"/>
          <a:stretch>
            <a:fillRect/>
          </a:stretch>
        </p:blipFill>
        <p:spPr>
          <a:xfrm>
            <a:off x="8128099" y="2152650"/>
            <a:ext cx="3492547" cy="3362324"/>
          </a:xfrm>
          <a:prstGeom prst="rect">
            <a:avLst/>
          </a:prstGeom>
        </p:spPr>
      </p:pic>
      <p:sp>
        <p:nvSpPr>
          <p:cNvPr id="5" name="object 5"/>
          <p:cNvSpPr txBox="1"/>
          <p:nvPr/>
        </p:nvSpPr>
        <p:spPr>
          <a:xfrm>
            <a:off x="892175" y="3308858"/>
            <a:ext cx="2794635" cy="1939925"/>
          </a:xfrm>
          <a:prstGeom prst="rect">
            <a:avLst/>
          </a:prstGeom>
        </p:spPr>
        <p:txBody>
          <a:bodyPr vert="horz" wrap="square" lIns="0" tIns="12700" rIns="0" bIns="0" rtlCol="0">
            <a:spAutoFit/>
          </a:bodyPr>
          <a:lstStyle/>
          <a:p>
            <a:pPr marL="12700" marR="869315" lvl="0" indent="0" defTabSz="914400" eaLnBrk="1" fontAlgn="auto" latinLnBrk="0" hangingPunct="1">
              <a:lnSpc>
                <a:spcPct val="100000"/>
              </a:lnSpc>
              <a:spcBef>
                <a:spcPts val="100"/>
              </a:spcBef>
              <a:spcAft>
                <a:spcPts val="0"/>
              </a:spcAft>
              <a:buClrTx/>
              <a:buSzTx/>
              <a:buFontTx/>
              <a:buNone/>
              <a:tabLst/>
              <a:defRPr/>
            </a:pPr>
            <a:r>
              <a:rPr kumimoji="0" sz="2400" b="1" i="0" u="none" strike="noStrike" kern="0" cap="none" spc="75" normalizeH="0" baseline="0" noProof="0" dirty="0">
                <a:ln>
                  <a:noFill/>
                </a:ln>
                <a:solidFill>
                  <a:srgbClr val="002147"/>
                </a:solidFill>
                <a:effectLst/>
                <a:uLnTx/>
                <a:uFillTx/>
                <a:latin typeface="Cambria"/>
                <a:cs typeface="Cambria"/>
              </a:rPr>
              <a:t>Institutional </a:t>
            </a:r>
            <a:r>
              <a:rPr kumimoji="0" sz="2400" b="1" i="0" u="none" strike="noStrike" kern="0" cap="none" spc="65" normalizeH="0" baseline="0" noProof="0" dirty="0">
                <a:ln>
                  <a:noFill/>
                </a:ln>
                <a:solidFill>
                  <a:srgbClr val="002147"/>
                </a:solidFill>
                <a:effectLst/>
                <a:uLnTx/>
                <a:uFillTx/>
                <a:latin typeface="Cambria"/>
                <a:cs typeface="Cambria"/>
              </a:rPr>
              <a:t>Authority</a:t>
            </a:r>
            <a:endParaRPr kumimoji="0" sz="2400" b="0" i="0" u="none" strike="noStrike" kern="0" cap="none" spc="0" normalizeH="0" baseline="0" noProof="0">
              <a:ln>
                <a:noFill/>
              </a:ln>
              <a:solidFill>
                <a:sysClr val="windowText" lastClr="000000"/>
              </a:solidFill>
              <a:effectLst/>
              <a:uLnTx/>
              <a:uFillTx/>
              <a:latin typeface="Cambria"/>
              <a:cs typeface="Cambria"/>
            </a:endParaRPr>
          </a:p>
          <a:p>
            <a:pPr marL="12700" marR="5080" lvl="0" indent="0" defTabSz="914400" eaLnBrk="1" fontAlgn="auto" latinLnBrk="0" hangingPunct="1">
              <a:lnSpc>
                <a:spcPct val="150000"/>
              </a:lnSpc>
              <a:spcBef>
                <a:spcPts val="405"/>
              </a:spcBef>
              <a:spcAft>
                <a:spcPts val="0"/>
              </a:spcAft>
              <a:buClrTx/>
              <a:buSzTx/>
              <a:buFontTx/>
              <a:buNone/>
              <a:tabLst/>
              <a:defRPr/>
            </a:pPr>
            <a:r>
              <a:rPr kumimoji="0" sz="1650" b="0" i="0" u="none" strike="noStrike" kern="0" cap="none" spc="0" normalizeH="0" baseline="0" noProof="0" dirty="0">
                <a:ln>
                  <a:noFill/>
                </a:ln>
                <a:solidFill>
                  <a:srgbClr val="334155"/>
                </a:solidFill>
                <a:effectLst/>
                <a:uLnTx/>
                <a:uFillTx/>
                <a:latin typeface="Arial MT"/>
                <a:cs typeface="Arial MT"/>
              </a:rPr>
              <a:t>Credentials</a:t>
            </a:r>
            <a:r>
              <a:rPr kumimoji="0" sz="1650" b="0" i="0" u="none" strike="noStrike" kern="0" cap="none" spc="270"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remain</a:t>
            </a:r>
            <a:r>
              <a:rPr kumimoji="0" sz="1650" b="0" i="0" u="none" strike="noStrike" kern="0" cap="none" spc="270" normalizeH="0" baseline="0" noProof="0" dirty="0">
                <a:ln>
                  <a:noFill/>
                </a:ln>
                <a:solidFill>
                  <a:srgbClr val="334155"/>
                </a:solidFill>
                <a:effectLst/>
                <a:uLnTx/>
                <a:uFillTx/>
                <a:latin typeface="Arial MT"/>
                <a:cs typeface="Arial MT"/>
              </a:rPr>
              <a:t> </a:t>
            </a:r>
            <a:r>
              <a:rPr kumimoji="0" sz="1650" b="0" i="0" u="none" strike="noStrike" kern="0" cap="none" spc="65" normalizeH="0" baseline="0" noProof="0" dirty="0">
                <a:ln>
                  <a:noFill/>
                </a:ln>
                <a:solidFill>
                  <a:srgbClr val="334155"/>
                </a:solidFill>
                <a:effectLst/>
                <a:uLnTx/>
                <a:uFillTx/>
                <a:latin typeface="Arial MT"/>
                <a:cs typeface="Arial MT"/>
              </a:rPr>
              <a:t>strictly </a:t>
            </a:r>
            <a:r>
              <a:rPr kumimoji="0" sz="1650" b="0" i="0" u="none" strike="noStrike" kern="0" cap="none" spc="0" normalizeH="0" baseline="0" noProof="0" dirty="0">
                <a:ln>
                  <a:noFill/>
                </a:ln>
                <a:solidFill>
                  <a:srgbClr val="334155"/>
                </a:solidFill>
                <a:effectLst/>
                <a:uLnTx/>
                <a:uFillTx/>
                <a:latin typeface="Arial MT"/>
                <a:cs typeface="Arial MT"/>
              </a:rPr>
              <a:t>issued</a:t>
            </a:r>
            <a:r>
              <a:rPr kumimoji="0" sz="1650" b="0" i="0" u="none" strike="noStrike" kern="0" cap="none" spc="65"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and</a:t>
            </a:r>
            <a:r>
              <a:rPr kumimoji="0" sz="1650" b="0" i="0" u="none" strike="noStrike" kern="0" cap="none" spc="70" normalizeH="0" baseline="0" noProof="0" dirty="0">
                <a:ln>
                  <a:noFill/>
                </a:ln>
                <a:solidFill>
                  <a:srgbClr val="334155"/>
                </a:solidFill>
                <a:effectLst/>
                <a:uLnTx/>
                <a:uFillTx/>
                <a:latin typeface="Arial MT"/>
                <a:cs typeface="Arial MT"/>
              </a:rPr>
              <a:t> </a:t>
            </a:r>
            <a:r>
              <a:rPr kumimoji="0" sz="1650" b="0" i="0" u="none" strike="noStrike" kern="0" cap="none" spc="60" normalizeH="0" baseline="0" noProof="0" dirty="0">
                <a:ln>
                  <a:noFill/>
                </a:ln>
                <a:solidFill>
                  <a:srgbClr val="334155"/>
                </a:solidFill>
                <a:effectLst/>
                <a:uLnTx/>
                <a:uFillTx/>
                <a:latin typeface="Arial MT"/>
                <a:cs typeface="Arial MT"/>
              </a:rPr>
              <a:t>controlled</a:t>
            </a:r>
            <a:r>
              <a:rPr kumimoji="0" sz="1650" b="0" i="0" u="none" strike="noStrike" kern="0" cap="none" spc="70" normalizeH="0" baseline="0" noProof="0" dirty="0">
                <a:ln>
                  <a:noFill/>
                </a:ln>
                <a:solidFill>
                  <a:srgbClr val="334155"/>
                </a:solidFill>
                <a:effectLst/>
                <a:uLnTx/>
                <a:uFillTx/>
                <a:latin typeface="Arial MT"/>
                <a:cs typeface="Arial MT"/>
              </a:rPr>
              <a:t> </a:t>
            </a:r>
            <a:r>
              <a:rPr kumimoji="0" sz="1650" b="0" i="0" u="none" strike="noStrike" kern="0" cap="none" spc="65" normalizeH="0" baseline="0" noProof="0" dirty="0">
                <a:ln>
                  <a:noFill/>
                </a:ln>
                <a:solidFill>
                  <a:srgbClr val="334155"/>
                </a:solidFill>
                <a:effectLst/>
                <a:uLnTx/>
                <a:uFillTx/>
                <a:latin typeface="Arial MT"/>
                <a:cs typeface="Arial MT"/>
              </a:rPr>
              <a:t>by </a:t>
            </a:r>
            <a:r>
              <a:rPr kumimoji="0" sz="1650" b="0" i="0" u="none" strike="noStrike" kern="0" cap="none" spc="30" normalizeH="0" baseline="0" noProof="0" dirty="0">
                <a:ln>
                  <a:noFill/>
                </a:ln>
                <a:solidFill>
                  <a:srgbClr val="334155"/>
                </a:solidFill>
                <a:effectLst/>
                <a:uLnTx/>
                <a:uFillTx/>
                <a:latin typeface="Arial MT"/>
                <a:cs typeface="Arial MT"/>
              </a:rPr>
              <a:t>the </a:t>
            </a:r>
            <a:r>
              <a:rPr kumimoji="0" sz="1650" b="0" i="0" u="none" strike="noStrike" kern="0" cap="none" spc="0" normalizeH="0" baseline="0" noProof="0" dirty="0">
                <a:ln>
                  <a:noFill/>
                </a:ln>
                <a:solidFill>
                  <a:srgbClr val="334155"/>
                </a:solidFill>
                <a:effectLst/>
                <a:uLnTx/>
                <a:uFillTx/>
                <a:latin typeface="Arial MT"/>
                <a:cs typeface="Arial MT"/>
              </a:rPr>
              <a:t>originating</a:t>
            </a:r>
            <a:r>
              <a:rPr kumimoji="0" sz="1650" b="0" i="0" u="none" strike="noStrike" kern="0" cap="none" spc="390" normalizeH="0" baseline="0" noProof="0" dirty="0">
                <a:ln>
                  <a:noFill/>
                </a:ln>
                <a:solidFill>
                  <a:srgbClr val="334155"/>
                </a:solidFill>
                <a:effectLst/>
                <a:uLnTx/>
                <a:uFillTx/>
                <a:latin typeface="Arial MT"/>
                <a:cs typeface="Arial MT"/>
              </a:rPr>
              <a:t> </a:t>
            </a:r>
            <a:r>
              <a:rPr kumimoji="0" sz="1650" b="0" i="0" u="none" strike="noStrike" kern="0" cap="none" spc="-10" normalizeH="0" baseline="0" noProof="0" dirty="0">
                <a:ln>
                  <a:noFill/>
                </a:ln>
                <a:solidFill>
                  <a:srgbClr val="334155"/>
                </a:solidFill>
                <a:effectLst/>
                <a:uLnTx/>
                <a:uFillTx/>
                <a:latin typeface="Arial MT"/>
                <a:cs typeface="Arial MT"/>
              </a:rPr>
              <a:t>institutions.</a:t>
            </a:r>
            <a:endParaRPr kumimoji="0" sz="1650" b="0" i="0" u="none" strike="noStrike" kern="0" cap="none" spc="0" normalizeH="0" baseline="0" noProof="0">
              <a:ln>
                <a:noFill/>
              </a:ln>
              <a:solidFill>
                <a:sysClr val="windowText" lastClr="000000"/>
              </a:solidFill>
              <a:effectLst/>
              <a:uLnTx/>
              <a:uFillTx/>
              <a:latin typeface="Arial MT"/>
              <a:cs typeface="Arial MT"/>
            </a:endParaRPr>
          </a:p>
        </p:txBody>
      </p:sp>
      <p:sp>
        <p:nvSpPr>
          <p:cNvPr id="6" name="object 6"/>
          <p:cNvSpPr txBox="1"/>
          <p:nvPr/>
        </p:nvSpPr>
        <p:spPr>
          <a:xfrm>
            <a:off x="4670474" y="3308858"/>
            <a:ext cx="2781300" cy="1939925"/>
          </a:xfrm>
          <a:prstGeom prst="rect">
            <a:avLst/>
          </a:prstGeom>
        </p:spPr>
        <p:txBody>
          <a:bodyPr vert="horz" wrap="square" lIns="0" tIns="12700" rIns="0" bIns="0" rtlCol="0">
            <a:spAutoFit/>
          </a:bodyPr>
          <a:lstStyle/>
          <a:p>
            <a:pPr marL="12700" marR="834390" lvl="0" indent="0" defTabSz="914400" eaLnBrk="1" fontAlgn="auto" latinLnBrk="0" hangingPunct="1">
              <a:lnSpc>
                <a:spcPct val="100000"/>
              </a:lnSpc>
              <a:spcBef>
                <a:spcPts val="100"/>
              </a:spcBef>
              <a:spcAft>
                <a:spcPts val="0"/>
              </a:spcAft>
              <a:buClrTx/>
              <a:buSzTx/>
              <a:buFontTx/>
              <a:buNone/>
              <a:tabLst/>
              <a:defRPr/>
            </a:pPr>
            <a:r>
              <a:rPr kumimoji="0" sz="2400" b="1" i="0" u="none" strike="noStrike" kern="0" cap="none" spc="70" normalizeH="0" baseline="0" noProof="0" dirty="0">
                <a:ln>
                  <a:noFill/>
                </a:ln>
                <a:solidFill>
                  <a:srgbClr val="002147"/>
                </a:solidFill>
                <a:effectLst/>
                <a:uLnTx/>
                <a:uFillTx/>
                <a:latin typeface="Cambria"/>
                <a:cs typeface="Cambria"/>
              </a:rPr>
              <a:t>Independent </a:t>
            </a:r>
            <a:r>
              <a:rPr kumimoji="0" sz="2400" b="1" i="0" u="none" strike="noStrike" kern="0" cap="none" spc="45" normalizeH="0" baseline="0" noProof="0" dirty="0">
                <a:ln>
                  <a:noFill/>
                </a:ln>
                <a:solidFill>
                  <a:srgbClr val="002147"/>
                </a:solidFill>
                <a:effectLst/>
                <a:uLnTx/>
                <a:uFillTx/>
                <a:latin typeface="Cambria"/>
                <a:cs typeface="Cambria"/>
              </a:rPr>
              <a:t>Verifiability</a:t>
            </a:r>
            <a:endParaRPr kumimoji="0" sz="2400" b="0" i="0" u="none" strike="noStrike" kern="0" cap="none" spc="0" normalizeH="0" baseline="0" noProof="0">
              <a:ln>
                <a:noFill/>
              </a:ln>
              <a:solidFill>
                <a:sysClr val="windowText" lastClr="000000"/>
              </a:solidFill>
              <a:effectLst/>
              <a:uLnTx/>
              <a:uFillTx/>
              <a:latin typeface="Cambria"/>
              <a:cs typeface="Cambria"/>
            </a:endParaRPr>
          </a:p>
          <a:p>
            <a:pPr marL="12700" marR="5080" lvl="0" indent="0" defTabSz="914400" eaLnBrk="1" fontAlgn="auto" latinLnBrk="0" hangingPunct="1">
              <a:lnSpc>
                <a:spcPct val="150000"/>
              </a:lnSpc>
              <a:spcBef>
                <a:spcPts val="405"/>
              </a:spcBef>
              <a:spcAft>
                <a:spcPts val="0"/>
              </a:spcAft>
              <a:buClrTx/>
              <a:buSzTx/>
              <a:buFontTx/>
              <a:buNone/>
              <a:tabLst/>
              <a:defRPr/>
            </a:pPr>
            <a:r>
              <a:rPr kumimoji="0" sz="1650" b="0" i="0" u="none" strike="noStrike" kern="0" cap="none" spc="0" normalizeH="0" baseline="0" noProof="0" dirty="0">
                <a:ln>
                  <a:noFill/>
                </a:ln>
                <a:solidFill>
                  <a:srgbClr val="334155"/>
                </a:solidFill>
                <a:effectLst/>
                <a:uLnTx/>
                <a:uFillTx/>
                <a:latin typeface="Arial MT"/>
                <a:cs typeface="Arial MT"/>
              </a:rPr>
              <a:t>Credentials</a:t>
            </a:r>
            <a:r>
              <a:rPr kumimoji="0" sz="1650" b="0" i="0" u="none" strike="noStrike" kern="0" cap="none" spc="250"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can</a:t>
            </a:r>
            <a:r>
              <a:rPr kumimoji="0" sz="1650" b="0" i="0" u="none" strike="noStrike" kern="0" cap="none" spc="254" normalizeH="0" baseline="0" noProof="0" dirty="0">
                <a:ln>
                  <a:noFill/>
                </a:ln>
                <a:solidFill>
                  <a:srgbClr val="334155"/>
                </a:solidFill>
                <a:effectLst/>
                <a:uLnTx/>
                <a:uFillTx/>
                <a:latin typeface="Arial MT"/>
                <a:cs typeface="Arial MT"/>
              </a:rPr>
              <a:t> </a:t>
            </a:r>
            <a:r>
              <a:rPr kumimoji="0" sz="1650" b="0" i="0" u="none" strike="noStrike" kern="0" cap="none" spc="35" normalizeH="0" baseline="0" noProof="0" dirty="0">
                <a:ln>
                  <a:noFill/>
                </a:ln>
                <a:solidFill>
                  <a:srgbClr val="334155"/>
                </a:solidFill>
                <a:effectLst/>
                <a:uLnTx/>
                <a:uFillTx/>
                <a:latin typeface="Arial MT"/>
                <a:cs typeface="Arial MT"/>
              </a:rPr>
              <a:t>be </a:t>
            </a:r>
            <a:r>
              <a:rPr kumimoji="0" sz="1650" b="0" i="0" u="none" strike="noStrike" kern="0" cap="none" spc="60" normalizeH="0" baseline="0" noProof="0" dirty="0">
                <a:ln>
                  <a:noFill/>
                </a:ln>
                <a:solidFill>
                  <a:srgbClr val="334155"/>
                </a:solidFill>
                <a:effectLst/>
                <a:uLnTx/>
                <a:uFillTx/>
                <a:latin typeface="Arial MT"/>
                <a:cs typeface="Arial MT"/>
              </a:rPr>
              <a:t>confirmed</a:t>
            </a:r>
            <a:r>
              <a:rPr kumimoji="0" sz="1650" b="0" i="0" u="none" strike="noStrike" kern="0" cap="none" spc="15" normalizeH="0" baseline="0" noProof="0" dirty="0">
                <a:ln>
                  <a:noFill/>
                </a:ln>
                <a:solidFill>
                  <a:srgbClr val="334155"/>
                </a:solidFill>
                <a:effectLst/>
                <a:uLnTx/>
                <a:uFillTx/>
                <a:latin typeface="Arial MT"/>
                <a:cs typeface="Arial MT"/>
              </a:rPr>
              <a:t> </a:t>
            </a:r>
            <a:r>
              <a:rPr kumimoji="0" sz="1650" b="0" i="0" u="none" strike="noStrike" kern="0" cap="none" spc="60" normalizeH="0" baseline="0" noProof="0" dirty="0">
                <a:ln>
                  <a:noFill/>
                </a:ln>
                <a:solidFill>
                  <a:srgbClr val="334155"/>
                </a:solidFill>
                <a:effectLst/>
                <a:uLnTx/>
                <a:uFillTx/>
                <a:latin typeface="Arial MT"/>
                <a:cs typeface="Arial MT"/>
              </a:rPr>
              <a:t>independently</a:t>
            </a:r>
            <a:r>
              <a:rPr kumimoji="0" sz="1650" b="0" i="0" u="none" strike="noStrike" kern="0" cap="none" spc="20" normalizeH="0" baseline="0" noProof="0" dirty="0">
                <a:ln>
                  <a:noFill/>
                </a:ln>
                <a:solidFill>
                  <a:srgbClr val="334155"/>
                </a:solidFill>
                <a:effectLst/>
                <a:uLnTx/>
                <a:uFillTx/>
                <a:latin typeface="Arial MT"/>
                <a:cs typeface="Arial MT"/>
              </a:rPr>
              <a:t> </a:t>
            </a:r>
            <a:r>
              <a:rPr kumimoji="0" sz="1650" b="0" i="0" u="none" strike="noStrike" kern="0" cap="none" spc="40" normalizeH="0" baseline="0" noProof="0" dirty="0">
                <a:ln>
                  <a:noFill/>
                </a:ln>
                <a:solidFill>
                  <a:srgbClr val="334155"/>
                </a:solidFill>
                <a:effectLst/>
                <a:uLnTx/>
                <a:uFillTx/>
                <a:latin typeface="Arial MT"/>
                <a:cs typeface="Arial MT"/>
              </a:rPr>
              <a:t>by </a:t>
            </a:r>
            <a:r>
              <a:rPr kumimoji="0" sz="1650" b="0" i="0" u="none" strike="noStrike" kern="0" cap="none" spc="75" normalizeH="0" baseline="0" noProof="0" dirty="0">
                <a:ln>
                  <a:noFill/>
                </a:ln>
                <a:solidFill>
                  <a:srgbClr val="334155"/>
                </a:solidFill>
                <a:effectLst/>
                <a:uLnTx/>
                <a:uFillTx/>
                <a:latin typeface="Arial MT"/>
                <a:cs typeface="Arial MT"/>
              </a:rPr>
              <a:t>third</a:t>
            </a:r>
            <a:r>
              <a:rPr kumimoji="0" sz="1650" b="0" i="0" u="none" strike="noStrike" kern="0" cap="none" spc="5" normalizeH="0" baseline="0" noProof="0" dirty="0">
                <a:ln>
                  <a:noFill/>
                </a:ln>
                <a:solidFill>
                  <a:srgbClr val="334155"/>
                </a:solidFill>
                <a:effectLst/>
                <a:uLnTx/>
                <a:uFillTx/>
                <a:latin typeface="Arial MT"/>
                <a:cs typeface="Arial MT"/>
              </a:rPr>
              <a:t> </a:t>
            </a:r>
            <a:r>
              <a:rPr kumimoji="0" sz="1650" b="0" i="0" u="none" strike="noStrike" kern="0" cap="none" spc="55" normalizeH="0" baseline="0" noProof="0" dirty="0">
                <a:ln>
                  <a:noFill/>
                </a:ln>
                <a:solidFill>
                  <a:srgbClr val="334155"/>
                </a:solidFill>
                <a:effectLst/>
                <a:uLnTx/>
                <a:uFillTx/>
                <a:latin typeface="Arial MT"/>
                <a:cs typeface="Arial MT"/>
              </a:rPr>
              <a:t>parties</a:t>
            </a:r>
            <a:r>
              <a:rPr kumimoji="0" sz="1650" b="0" i="0" u="none" strike="noStrike" kern="0" cap="none" spc="10"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in</a:t>
            </a:r>
            <a:r>
              <a:rPr kumimoji="0" sz="1650" b="0" i="0" u="none" strike="noStrike" kern="0" cap="none" spc="10"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real</a:t>
            </a:r>
            <a:r>
              <a:rPr kumimoji="0" sz="1650" b="0" i="0" u="none" strike="noStrike" kern="0" cap="none" spc="10" normalizeH="0" baseline="0" noProof="0" dirty="0">
                <a:ln>
                  <a:noFill/>
                </a:ln>
                <a:solidFill>
                  <a:srgbClr val="334155"/>
                </a:solidFill>
                <a:effectLst/>
                <a:uLnTx/>
                <a:uFillTx/>
                <a:latin typeface="Arial MT"/>
                <a:cs typeface="Arial MT"/>
              </a:rPr>
              <a:t> </a:t>
            </a:r>
            <a:r>
              <a:rPr kumimoji="0" sz="1650" b="0" i="0" u="none" strike="noStrike" kern="0" cap="none" spc="-10" normalizeH="0" baseline="0" noProof="0" dirty="0">
                <a:ln>
                  <a:noFill/>
                </a:ln>
                <a:solidFill>
                  <a:srgbClr val="334155"/>
                </a:solidFill>
                <a:effectLst/>
                <a:uLnTx/>
                <a:uFillTx/>
                <a:latin typeface="Arial MT"/>
                <a:cs typeface="Arial MT"/>
              </a:rPr>
              <a:t>time.</a:t>
            </a:r>
            <a:endParaRPr kumimoji="0" sz="1650" b="0" i="0" u="none" strike="noStrike" kern="0" cap="none" spc="0" normalizeH="0" baseline="0" noProof="0">
              <a:ln>
                <a:noFill/>
              </a:ln>
              <a:solidFill>
                <a:sysClr val="windowText" lastClr="000000"/>
              </a:solidFill>
              <a:effectLst/>
              <a:uLnTx/>
              <a:uFillTx/>
              <a:latin typeface="Arial MT"/>
              <a:cs typeface="Arial MT"/>
            </a:endParaRPr>
          </a:p>
        </p:txBody>
      </p:sp>
      <p:sp>
        <p:nvSpPr>
          <p:cNvPr id="7" name="object 7"/>
          <p:cNvSpPr txBox="1"/>
          <p:nvPr/>
        </p:nvSpPr>
        <p:spPr>
          <a:xfrm>
            <a:off x="8448774" y="3308858"/>
            <a:ext cx="2743200" cy="1558925"/>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2400" b="1" i="0" u="none" strike="noStrike" kern="0" cap="none" spc="45" normalizeH="0" baseline="0" noProof="0" dirty="0">
                <a:ln>
                  <a:noFill/>
                </a:ln>
                <a:solidFill>
                  <a:srgbClr val="002147"/>
                </a:solidFill>
                <a:effectLst/>
                <a:uLnTx/>
                <a:uFillTx/>
                <a:latin typeface="Cambria"/>
                <a:cs typeface="Cambria"/>
              </a:rPr>
              <a:t>Portability</a:t>
            </a:r>
            <a:endParaRPr kumimoji="0" sz="2400" b="0" i="0" u="none" strike="noStrike" kern="0" cap="none" spc="0" normalizeH="0" baseline="0" noProof="0">
              <a:ln>
                <a:noFill/>
              </a:ln>
              <a:solidFill>
                <a:sysClr val="windowText" lastClr="000000"/>
              </a:solidFill>
              <a:effectLst/>
              <a:uLnTx/>
              <a:uFillTx/>
              <a:latin typeface="Cambria"/>
              <a:cs typeface="Cambria"/>
            </a:endParaRPr>
          </a:p>
          <a:p>
            <a:pPr marL="12700" marR="5080" lvl="0" indent="0" defTabSz="914400" eaLnBrk="1" fontAlgn="auto" latinLnBrk="0" hangingPunct="1">
              <a:lnSpc>
                <a:spcPct val="150000"/>
              </a:lnSpc>
              <a:spcBef>
                <a:spcPts val="285"/>
              </a:spcBef>
              <a:spcAft>
                <a:spcPts val="0"/>
              </a:spcAft>
              <a:buClrTx/>
              <a:buSzTx/>
              <a:buFontTx/>
              <a:buNone/>
              <a:tabLst/>
              <a:defRPr/>
            </a:pPr>
            <a:r>
              <a:rPr kumimoji="0" sz="1650" b="0" i="0" u="none" strike="noStrike" kern="0" cap="none" spc="0" normalizeH="0" baseline="0" noProof="0" dirty="0">
                <a:ln>
                  <a:noFill/>
                </a:ln>
                <a:solidFill>
                  <a:srgbClr val="334155"/>
                </a:solidFill>
                <a:effectLst/>
                <a:uLnTx/>
                <a:uFillTx/>
                <a:latin typeface="Arial MT"/>
                <a:cs typeface="Arial MT"/>
              </a:rPr>
              <a:t>Learners</a:t>
            </a:r>
            <a:r>
              <a:rPr kumimoji="0" sz="1650" b="0" i="0" u="none" strike="noStrike" kern="0" cap="none" spc="145"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can</a:t>
            </a:r>
            <a:r>
              <a:rPr kumimoji="0" sz="1650" b="0" i="0" u="none" strike="noStrike" kern="0" cap="none" spc="145"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securely</a:t>
            </a:r>
            <a:r>
              <a:rPr kumimoji="0" sz="1650" b="0" i="0" u="none" strike="noStrike" kern="0" cap="none" spc="145" normalizeH="0" baseline="0" noProof="0" dirty="0">
                <a:ln>
                  <a:noFill/>
                </a:ln>
                <a:solidFill>
                  <a:srgbClr val="334155"/>
                </a:solidFill>
                <a:effectLst/>
                <a:uLnTx/>
                <a:uFillTx/>
                <a:latin typeface="Arial MT"/>
                <a:cs typeface="Arial MT"/>
              </a:rPr>
              <a:t> </a:t>
            </a:r>
            <a:r>
              <a:rPr kumimoji="0" sz="1650" b="0" i="0" u="none" strike="noStrike" kern="0" cap="none" spc="-10" normalizeH="0" baseline="0" noProof="0" dirty="0">
                <a:ln>
                  <a:noFill/>
                </a:ln>
                <a:solidFill>
                  <a:srgbClr val="334155"/>
                </a:solidFill>
                <a:effectLst/>
                <a:uLnTx/>
                <a:uFillTx/>
                <a:latin typeface="Arial MT"/>
                <a:cs typeface="Arial MT"/>
              </a:rPr>
              <a:t>reuse </a:t>
            </a:r>
            <a:r>
              <a:rPr kumimoji="0" sz="1650" b="0" i="0" u="none" strike="noStrike" kern="0" cap="none" spc="0" normalizeH="0" baseline="0" noProof="0" dirty="0">
                <a:ln>
                  <a:noFill/>
                </a:ln>
                <a:solidFill>
                  <a:srgbClr val="334155"/>
                </a:solidFill>
                <a:effectLst/>
                <a:uLnTx/>
                <a:uFillTx/>
                <a:latin typeface="Arial MT"/>
                <a:cs typeface="Arial MT"/>
              </a:rPr>
              <a:t>verified</a:t>
            </a:r>
            <a:r>
              <a:rPr kumimoji="0" sz="1650" b="0" i="0" u="none" strike="noStrike" kern="0" cap="none" spc="325"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digital</a:t>
            </a:r>
            <a:r>
              <a:rPr kumimoji="0" sz="1650" b="0" i="0" u="none" strike="noStrike" kern="0" cap="none" spc="330" normalizeH="0" baseline="0" noProof="0" dirty="0">
                <a:ln>
                  <a:noFill/>
                </a:ln>
                <a:solidFill>
                  <a:srgbClr val="334155"/>
                </a:solidFill>
                <a:effectLst/>
                <a:uLnTx/>
                <a:uFillTx/>
                <a:latin typeface="Arial MT"/>
                <a:cs typeface="Arial MT"/>
              </a:rPr>
              <a:t> </a:t>
            </a:r>
            <a:r>
              <a:rPr kumimoji="0" sz="1650" b="0" i="0" u="none" strike="noStrike" kern="0" cap="none" spc="40" normalizeH="0" baseline="0" noProof="0" dirty="0">
                <a:ln>
                  <a:noFill/>
                </a:ln>
                <a:solidFill>
                  <a:srgbClr val="334155"/>
                </a:solidFill>
                <a:effectLst/>
                <a:uLnTx/>
                <a:uFillTx/>
                <a:latin typeface="Arial MT"/>
                <a:cs typeface="Arial MT"/>
              </a:rPr>
              <a:t>records </a:t>
            </a:r>
            <a:r>
              <a:rPr kumimoji="0" sz="1650" b="0" i="0" u="none" strike="noStrike" kern="0" cap="none" spc="0" normalizeH="0" baseline="0" noProof="0" dirty="0">
                <a:ln>
                  <a:noFill/>
                </a:ln>
                <a:solidFill>
                  <a:srgbClr val="334155"/>
                </a:solidFill>
                <a:effectLst/>
                <a:uLnTx/>
                <a:uFillTx/>
                <a:latin typeface="Arial MT"/>
                <a:cs typeface="Arial MT"/>
              </a:rPr>
              <a:t>across</a:t>
            </a:r>
            <a:r>
              <a:rPr kumimoji="0" sz="1650" b="0" i="0" u="none" strike="noStrike" kern="0" cap="none" spc="75" normalizeH="0" baseline="0" noProof="0" dirty="0">
                <a:ln>
                  <a:noFill/>
                </a:ln>
                <a:solidFill>
                  <a:srgbClr val="334155"/>
                </a:solidFill>
                <a:effectLst/>
                <a:uLnTx/>
                <a:uFillTx/>
                <a:latin typeface="Arial MT"/>
                <a:cs typeface="Arial MT"/>
              </a:rPr>
              <a:t> </a:t>
            </a:r>
            <a:r>
              <a:rPr kumimoji="0" sz="1650" b="0" i="0" u="none" strike="noStrike" kern="0" cap="none" spc="55" normalizeH="0" baseline="0" noProof="0" dirty="0">
                <a:ln>
                  <a:noFill/>
                </a:ln>
                <a:solidFill>
                  <a:srgbClr val="334155"/>
                </a:solidFill>
                <a:effectLst/>
                <a:uLnTx/>
                <a:uFillTx/>
                <a:latin typeface="Arial MT"/>
                <a:cs typeface="Arial MT"/>
              </a:rPr>
              <a:t>multiple</a:t>
            </a:r>
            <a:r>
              <a:rPr kumimoji="0" sz="1650" b="0" i="0" u="none" strike="noStrike" kern="0" cap="none" spc="75" normalizeH="0" baseline="0" noProof="0" dirty="0">
                <a:ln>
                  <a:noFill/>
                </a:ln>
                <a:solidFill>
                  <a:srgbClr val="334155"/>
                </a:solidFill>
                <a:effectLst/>
                <a:uLnTx/>
                <a:uFillTx/>
                <a:latin typeface="Arial MT"/>
                <a:cs typeface="Arial MT"/>
              </a:rPr>
              <a:t> </a:t>
            </a:r>
            <a:r>
              <a:rPr kumimoji="0" sz="1650" b="0" i="0" u="none" strike="noStrike" kern="0" cap="none" spc="-10" normalizeH="0" baseline="0" noProof="0" dirty="0">
                <a:ln>
                  <a:noFill/>
                </a:ln>
                <a:solidFill>
                  <a:srgbClr val="334155"/>
                </a:solidFill>
                <a:effectLst/>
                <a:uLnTx/>
                <a:uFillTx/>
                <a:latin typeface="Arial MT"/>
                <a:cs typeface="Arial MT"/>
              </a:rPr>
              <a:t>contexts.</a:t>
            </a:r>
            <a:endParaRPr kumimoji="0" sz="1650" b="0" i="0" u="none" strike="noStrike" kern="0" cap="none" spc="0" normalizeH="0" baseline="0" noProof="0">
              <a:ln>
                <a:noFill/>
              </a:ln>
              <a:solidFill>
                <a:sysClr val="windowText" lastClr="000000"/>
              </a:solidFill>
              <a:effectLst/>
              <a:uLnTx/>
              <a:uFillTx/>
              <a:latin typeface="Arial MT"/>
              <a:cs typeface="Arial MT"/>
            </a:endParaRPr>
          </a:p>
        </p:txBody>
      </p:sp>
      <p:pic>
        <p:nvPicPr>
          <p:cNvPr id="8" name="object 8"/>
          <p:cNvPicPr/>
          <p:nvPr/>
        </p:nvPicPr>
        <p:blipFill>
          <a:blip r:embed="rId5" cstate="print"/>
          <a:stretch>
            <a:fillRect/>
          </a:stretch>
        </p:blipFill>
        <p:spPr>
          <a:xfrm>
            <a:off x="904875" y="2600325"/>
            <a:ext cx="457199" cy="457199"/>
          </a:xfrm>
          <a:prstGeom prst="rect">
            <a:avLst/>
          </a:prstGeom>
        </p:spPr>
      </p:pic>
      <p:pic>
        <p:nvPicPr>
          <p:cNvPr id="9" name="object 9"/>
          <p:cNvPicPr/>
          <p:nvPr/>
        </p:nvPicPr>
        <p:blipFill>
          <a:blip r:embed="rId6" cstate="print"/>
          <a:stretch>
            <a:fillRect/>
          </a:stretch>
        </p:blipFill>
        <p:spPr>
          <a:xfrm>
            <a:off x="4683173" y="2600325"/>
            <a:ext cx="400049" cy="457199"/>
          </a:xfrm>
          <a:prstGeom prst="rect">
            <a:avLst/>
          </a:prstGeom>
        </p:spPr>
      </p:pic>
      <p:pic>
        <p:nvPicPr>
          <p:cNvPr id="10" name="object 10"/>
          <p:cNvPicPr/>
          <p:nvPr/>
        </p:nvPicPr>
        <p:blipFill>
          <a:blip r:embed="rId7" cstate="print"/>
          <a:stretch>
            <a:fillRect/>
          </a:stretch>
        </p:blipFill>
        <p:spPr>
          <a:xfrm>
            <a:off x="8461474" y="2600325"/>
            <a:ext cx="514349" cy="457199"/>
          </a:xfrm>
          <a:prstGeom prst="rect">
            <a:avLst/>
          </a:prstGeom>
        </p:spPr>
      </p:pic>
      <p:sp>
        <p:nvSpPr>
          <p:cNvPr id="11" name="object 11"/>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155" dirty="0"/>
              <a:t>Guiding</a:t>
            </a:r>
            <a:r>
              <a:rPr spc="55" dirty="0"/>
              <a:t> </a:t>
            </a:r>
            <a:r>
              <a:rPr spc="80" dirty="0"/>
              <a:t>Principles</a:t>
            </a:r>
          </a:p>
        </p:txBody>
      </p:sp>
      <p:sp>
        <p:nvSpPr>
          <p:cNvPr id="12" name="object 12"/>
          <p:cNvSpPr/>
          <p:nvPr/>
        </p:nvSpPr>
        <p:spPr>
          <a:xfrm>
            <a:off x="571500" y="571500"/>
            <a:ext cx="76200" cy="523875"/>
          </a:xfrm>
          <a:custGeom>
            <a:avLst/>
            <a:gdLst/>
            <a:ahLst/>
            <a:cxnLst/>
            <a:rect l="l" t="t" r="r" b="b"/>
            <a:pathLst>
              <a:path w="76200" h="523875">
                <a:moveTo>
                  <a:pt x="76199" y="523874"/>
                </a:moveTo>
                <a:lnTo>
                  <a:pt x="0" y="523874"/>
                </a:lnTo>
                <a:lnTo>
                  <a:pt x="0" y="0"/>
                </a:lnTo>
                <a:lnTo>
                  <a:pt x="76199" y="0"/>
                </a:lnTo>
                <a:lnTo>
                  <a:pt x="76199" y="523874"/>
                </a:lnTo>
                <a:close/>
              </a:path>
            </a:pathLst>
          </a:custGeom>
          <a:solidFill>
            <a:srgbClr val="C5B358"/>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071562" y="1690687"/>
            <a:ext cx="4286250" cy="4286250"/>
            <a:chOff x="1071562" y="1690687"/>
            <a:chExt cx="4286250" cy="4286250"/>
          </a:xfrm>
        </p:grpSpPr>
        <p:pic>
          <p:nvPicPr>
            <p:cNvPr id="3" name="object 3"/>
            <p:cNvPicPr/>
            <p:nvPr/>
          </p:nvPicPr>
          <p:blipFill>
            <a:blip r:embed="rId2" cstate="print"/>
            <a:stretch>
              <a:fillRect/>
            </a:stretch>
          </p:blipFill>
          <p:spPr>
            <a:xfrm>
              <a:off x="1071562" y="1690687"/>
              <a:ext cx="4286249" cy="4286249"/>
            </a:xfrm>
            <a:prstGeom prst="rect">
              <a:avLst/>
            </a:prstGeom>
          </p:spPr>
        </p:pic>
        <p:pic>
          <p:nvPicPr>
            <p:cNvPr id="4" name="object 4"/>
            <p:cNvPicPr/>
            <p:nvPr/>
          </p:nvPicPr>
          <p:blipFill>
            <a:blip r:embed="rId3" cstate="print"/>
            <a:stretch>
              <a:fillRect/>
            </a:stretch>
          </p:blipFill>
          <p:spPr>
            <a:xfrm>
              <a:off x="1166812" y="1785937"/>
              <a:ext cx="4095749" cy="4095749"/>
            </a:xfrm>
            <a:prstGeom prst="rect">
              <a:avLst/>
            </a:prstGeom>
          </p:spPr>
        </p:pic>
      </p:grpSp>
      <p:sp>
        <p:nvSpPr>
          <p:cNvPr id="5" name="object 5"/>
          <p:cNvSpPr txBox="1"/>
          <p:nvPr/>
        </p:nvSpPr>
        <p:spPr>
          <a:xfrm>
            <a:off x="6750050" y="2072512"/>
            <a:ext cx="4853940" cy="3141980"/>
          </a:xfrm>
          <a:prstGeom prst="rect">
            <a:avLst/>
          </a:prstGeom>
        </p:spPr>
        <p:txBody>
          <a:bodyPr vert="horz" wrap="square" lIns="0" tIns="12700" rIns="0" bIns="0" rtlCol="0">
            <a:spAutoFit/>
          </a:bodyPr>
          <a:lstStyle/>
          <a:p>
            <a:pPr marL="12700" marR="62230" lvl="0" indent="0" defTabSz="914400" eaLnBrk="1" fontAlgn="auto" latinLnBrk="0" hangingPunct="1">
              <a:lnSpc>
                <a:spcPct val="150000"/>
              </a:lnSpc>
              <a:spcBef>
                <a:spcPts val="100"/>
              </a:spcBef>
              <a:spcAft>
                <a:spcPts val="0"/>
              </a:spcAft>
              <a:buClrTx/>
              <a:buSzTx/>
              <a:buFontTx/>
              <a:buNone/>
              <a:tabLst/>
              <a:defRPr/>
            </a:pPr>
            <a:r>
              <a:rPr kumimoji="0" sz="1650" b="1" i="0" u="none" strike="noStrike" kern="0" cap="none" spc="10" normalizeH="0" baseline="0" noProof="0" dirty="0">
                <a:ln>
                  <a:noFill/>
                </a:ln>
                <a:solidFill>
                  <a:srgbClr val="334155"/>
                </a:solidFill>
                <a:effectLst/>
                <a:uLnTx/>
                <a:uFillTx/>
                <a:latin typeface="Arial"/>
                <a:cs typeface="Arial"/>
              </a:rPr>
              <a:t>Institutional</a:t>
            </a:r>
            <a:r>
              <a:rPr kumimoji="0" sz="1650" b="1" i="0" u="none" strike="noStrike" kern="0" cap="none" spc="-15" normalizeH="0" baseline="0" noProof="0" dirty="0">
                <a:ln>
                  <a:noFill/>
                </a:ln>
                <a:solidFill>
                  <a:srgbClr val="334155"/>
                </a:solidFill>
                <a:effectLst/>
                <a:uLnTx/>
                <a:uFillTx/>
                <a:latin typeface="Arial"/>
                <a:cs typeface="Arial"/>
              </a:rPr>
              <a:t> </a:t>
            </a:r>
            <a:r>
              <a:rPr kumimoji="0" sz="1650" b="1" i="0" u="none" strike="noStrike" kern="0" cap="none" spc="10" normalizeH="0" baseline="0" noProof="0" dirty="0">
                <a:ln>
                  <a:noFill/>
                </a:ln>
                <a:solidFill>
                  <a:srgbClr val="334155"/>
                </a:solidFill>
                <a:effectLst/>
                <a:uLnTx/>
                <a:uFillTx/>
                <a:latin typeface="Arial"/>
                <a:cs typeface="Arial"/>
              </a:rPr>
              <a:t>Issuancє:</a:t>
            </a:r>
            <a:r>
              <a:rPr kumimoji="0" sz="1650" b="1" i="0" u="none" strike="noStrike" kern="0" cap="none" spc="50" normalizeH="0" baseline="0" noProof="0" dirty="0">
                <a:ln>
                  <a:noFill/>
                </a:ln>
                <a:solidFill>
                  <a:srgbClr val="334155"/>
                </a:solidFill>
                <a:effectLst/>
                <a:uLnTx/>
                <a:uFillTx/>
                <a:latin typeface="Arial"/>
                <a:cs typeface="Arial"/>
              </a:rPr>
              <a:t> </a:t>
            </a:r>
            <a:r>
              <a:rPr kumimoji="0" sz="1650" b="0" i="0" u="none" strike="noStrike" kern="0" cap="none" spc="10" normalizeH="0" baseline="0" noProof="0" dirty="0">
                <a:ln>
                  <a:noFill/>
                </a:ln>
                <a:solidFill>
                  <a:srgbClr val="334155"/>
                </a:solidFill>
                <a:effectLst/>
                <a:uLnTx/>
                <a:uFillTx/>
                <a:latin typeface="Arial MT"/>
                <a:cs typeface="Arial MT"/>
              </a:rPr>
              <a:t>Records</a:t>
            </a:r>
            <a:r>
              <a:rPr kumimoji="0" sz="1650" b="0" i="0" u="none" strike="noStrike" kern="0" cap="none" spc="50" normalizeH="0" baseline="0" noProof="0" dirty="0">
                <a:ln>
                  <a:noFill/>
                </a:ln>
                <a:solidFill>
                  <a:srgbClr val="334155"/>
                </a:solidFill>
                <a:effectLst/>
                <a:uLnTx/>
                <a:uFillTx/>
                <a:latin typeface="Arial MT"/>
                <a:cs typeface="Arial MT"/>
              </a:rPr>
              <a:t> </a:t>
            </a:r>
            <a:r>
              <a:rPr kumimoji="0" sz="1650" b="0" i="0" u="none" strike="noStrike" kern="0" cap="none" spc="10" normalizeH="0" baseline="0" noProof="0" dirty="0">
                <a:ln>
                  <a:noFill/>
                </a:ln>
                <a:solidFill>
                  <a:srgbClr val="334155"/>
                </a:solidFill>
                <a:effectLst/>
                <a:uLnTx/>
                <a:uFillTx/>
                <a:latin typeface="Arial MT"/>
                <a:cs typeface="Arial MT"/>
              </a:rPr>
              <a:t>are</a:t>
            </a:r>
            <a:r>
              <a:rPr kumimoji="0" sz="1650" b="0" i="0" u="none" strike="noStrike" kern="0" cap="none" spc="50" normalizeH="0" baseline="0" noProof="0" dirty="0">
                <a:ln>
                  <a:noFill/>
                </a:ln>
                <a:solidFill>
                  <a:srgbClr val="334155"/>
                </a:solidFill>
                <a:effectLst/>
                <a:uLnTx/>
                <a:uFillTx/>
                <a:latin typeface="Arial MT"/>
                <a:cs typeface="Arial MT"/>
              </a:rPr>
              <a:t> </a:t>
            </a:r>
            <a:r>
              <a:rPr kumimoji="0" sz="1650" b="0" i="0" u="none" strike="noStrike" kern="0" cap="none" spc="10" normalizeH="0" baseline="0" noProof="0" dirty="0">
                <a:ln>
                  <a:noFill/>
                </a:ln>
                <a:solidFill>
                  <a:srgbClr val="334155"/>
                </a:solidFill>
                <a:effectLst/>
                <a:uLnTx/>
                <a:uFillTx/>
                <a:latin typeface="Arial MT"/>
                <a:cs typeface="Arial MT"/>
              </a:rPr>
              <a:t>issued</a:t>
            </a:r>
            <a:r>
              <a:rPr kumimoji="0" sz="1650" b="0" i="0" u="none" strike="noStrike" kern="0" cap="none" spc="50" normalizeH="0" baseline="0" noProof="0" dirty="0">
                <a:ln>
                  <a:noFill/>
                </a:ln>
                <a:solidFill>
                  <a:srgbClr val="334155"/>
                </a:solidFill>
                <a:effectLst/>
                <a:uLnTx/>
                <a:uFillTx/>
                <a:latin typeface="Arial MT"/>
                <a:cs typeface="Arial MT"/>
              </a:rPr>
              <a:t> </a:t>
            </a:r>
            <a:r>
              <a:rPr kumimoji="0" sz="1650" b="0" i="0" u="none" strike="noStrike" kern="0" cap="none" spc="-25" normalizeH="0" baseline="0" noProof="0" dirty="0">
                <a:ln>
                  <a:noFill/>
                </a:ln>
                <a:solidFill>
                  <a:srgbClr val="334155"/>
                </a:solidFill>
                <a:effectLst/>
                <a:uLnTx/>
                <a:uFillTx/>
                <a:latin typeface="Arial MT"/>
                <a:cs typeface="Arial MT"/>
              </a:rPr>
              <a:t>as </a:t>
            </a:r>
            <a:r>
              <a:rPr kumimoji="0" sz="1650" b="0" i="0" u="none" strike="noStrike" kern="0" cap="none" spc="-10" normalizeH="0" baseline="0" noProof="0" dirty="0">
                <a:ln>
                  <a:noFill/>
                </a:ln>
                <a:solidFill>
                  <a:srgbClr val="334155"/>
                </a:solidFill>
                <a:effectLst/>
                <a:uLnTx/>
                <a:uFillTx/>
                <a:latin typeface="Arial MT"/>
                <a:cs typeface="Arial MT"/>
              </a:rPr>
              <a:t>usual,</a:t>
            </a:r>
            <a:r>
              <a:rPr kumimoji="0" sz="1650" b="0" i="0" u="none" strike="noStrike" kern="0" cap="none" spc="60" normalizeH="0" baseline="0" noProof="0" dirty="0">
                <a:ln>
                  <a:noFill/>
                </a:ln>
                <a:solidFill>
                  <a:srgbClr val="334155"/>
                </a:solidFill>
                <a:effectLst/>
                <a:uLnTx/>
                <a:uFillTx/>
                <a:latin typeface="Arial MT"/>
                <a:cs typeface="Arial MT"/>
              </a:rPr>
              <a:t> </a:t>
            </a:r>
            <a:r>
              <a:rPr kumimoji="0" sz="1650" b="0" i="0" u="none" strike="noStrike" kern="0" cap="none" spc="55" normalizeH="0" baseline="0" noProof="0" dirty="0">
                <a:ln>
                  <a:noFill/>
                </a:ln>
                <a:solidFill>
                  <a:srgbClr val="334155"/>
                </a:solidFill>
                <a:effectLst/>
                <a:uLnTx/>
                <a:uFillTx/>
                <a:latin typeface="Arial MT"/>
                <a:cs typeface="Arial MT"/>
              </a:rPr>
              <a:t>supplemented</a:t>
            </a:r>
            <a:r>
              <a:rPr kumimoji="0" sz="1650" b="0" i="0" u="none" strike="noStrike" kern="0" cap="none" spc="65" normalizeH="0" baseline="0" noProof="0" dirty="0">
                <a:ln>
                  <a:noFill/>
                </a:ln>
                <a:solidFill>
                  <a:srgbClr val="334155"/>
                </a:solidFill>
                <a:effectLst/>
                <a:uLnTx/>
                <a:uFillTx/>
                <a:latin typeface="Arial MT"/>
                <a:cs typeface="Arial MT"/>
              </a:rPr>
              <a:t> by </a:t>
            </a:r>
            <a:r>
              <a:rPr kumimoji="0" sz="1650" b="0" i="0" u="none" strike="noStrike" kern="0" cap="none" spc="0" normalizeH="0" baseline="0" noProof="0" dirty="0">
                <a:ln>
                  <a:noFill/>
                </a:ln>
                <a:solidFill>
                  <a:srgbClr val="334155"/>
                </a:solidFill>
                <a:effectLst/>
                <a:uLnTx/>
                <a:uFillTx/>
                <a:latin typeface="Arial MT"/>
                <a:cs typeface="Arial MT"/>
              </a:rPr>
              <a:t>a</a:t>
            </a:r>
            <a:r>
              <a:rPr kumimoji="0" sz="1650" b="0" i="0" u="none" strike="noStrike" kern="0" cap="none" spc="65"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secure</a:t>
            </a:r>
            <a:r>
              <a:rPr kumimoji="0" sz="1650" b="0" i="0" u="none" strike="noStrike" kern="0" cap="none" spc="65"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verifiable</a:t>
            </a:r>
            <a:r>
              <a:rPr kumimoji="0" sz="1650" b="0" i="0" u="none" strike="noStrike" kern="0" cap="none" spc="65" normalizeH="0" baseline="0" noProof="0" dirty="0">
                <a:ln>
                  <a:noFill/>
                </a:ln>
                <a:solidFill>
                  <a:srgbClr val="334155"/>
                </a:solidFill>
                <a:effectLst/>
                <a:uLnTx/>
                <a:uFillTx/>
                <a:latin typeface="Arial MT"/>
                <a:cs typeface="Arial MT"/>
              </a:rPr>
              <a:t> </a:t>
            </a:r>
            <a:r>
              <a:rPr kumimoji="0" sz="1650" b="0" i="0" u="none" strike="noStrike" kern="0" cap="none" spc="-10" normalizeH="0" baseline="0" noProof="0" dirty="0">
                <a:ln>
                  <a:noFill/>
                </a:ln>
                <a:solidFill>
                  <a:srgbClr val="334155"/>
                </a:solidFill>
                <a:effectLst/>
                <a:uLnTx/>
                <a:uFillTx/>
                <a:latin typeface="Arial MT"/>
                <a:cs typeface="Arial MT"/>
              </a:rPr>
              <a:t>digital record.</a:t>
            </a:r>
            <a:endParaRPr kumimoji="0" sz="1650" b="0" i="0" u="none" strike="noStrike" kern="0" cap="none" spc="0" normalizeH="0" baseline="0" noProof="0">
              <a:ln>
                <a:noFill/>
              </a:ln>
              <a:solidFill>
                <a:sysClr val="windowText" lastClr="000000"/>
              </a:solidFill>
              <a:effectLst/>
              <a:uLnTx/>
              <a:uFillTx/>
              <a:latin typeface="Arial MT"/>
              <a:cs typeface="Arial MT"/>
            </a:endParaRPr>
          </a:p>
          <a:p>
            <a:pPr marL="12700" marR="5080" lvl="0" indent="0" defTabSz="914400" eaLnBrk="1" fontAlgn="auto" latinLnBrk="0" hangingPunct="1">
              <a:lnSpc>
                <a:spcPct val="150000"/>
              </a:lnSpc>
              <a:spcBef>
                <a:spcPts val="390"/>
              </a:spcBef>
              <a:spcAft>
                <a:spcPts val="0"/>
              </a:spcAft>
              <a:buClrTx/>
              <a:buSzTx/>
              <a:buFontTx/>
              <a:buNone/>
              <a:tabLst/>
              <a:defRPr/>
            </a:pPr>
            <a:r>
              <a:rPr kumimoji="0" sz="1650" b="1" i="0" u="none" strike="noStrike" kern="0" cap="none" spc="50" normalizeH="0" baseline="0" noProof="0" dirty="0">
                <a:ln>
                  <a:noFill/>
                </a:ln>
                <a:solidFill>
                  <a:srgbClr val="334155"/>
                </a:solidFill>
                <a:effectLst/>
                <a:uLnTx/>
                <a:uFillTx/>
                <a:latin typeface="Arial"/>
                <a:cs typeface="Arial"/>
              </a:rPr>
              <a:t>Indєpєndєnt</a:t>
            </a:r>
            <a:r>
              <a:rPr kumimoji="0" sz="1650" b="1" i="0" u="none" strike="noStrike" kern="0" cap="none" spc="125" normalizeH="0" baseline="0" noProof="0" dirty="0">
                <a:ln>
                  <a:noFill/>
                </a:ln>
                <a:solidFill>
                  <a:srgbClr val="334155"/>
                </a:solidFill>
                <a:effectLst/>
                <a:uLnTx/>
                <a:uFillTx/>
                <a:latin typeface="Arial"/>
                <a:cs typeface="Arial"/>
              </a:rPr>
              <a:t> </a:t>
            </a:r>
            <a:r>
              <a:rPr kumimoji="0" sz="1650" b="1" i="0" u="none" strike="noStrike" kern="0" cap="none" spc="0" normalizeH="0" baseline="0" noProof="0" dirty="0">
                <a:ln>
                  <a:noFill/>
                </a:ln>
                <a:solidFill>
                  <a:srgbClr val="334155"/>
                </a:solidFill>
                <a:effectLst/>
                <a:uLnTx/>
                <a:uFillTx/>
                <a:latin typeface="Arial"/>
                <a:cs typeface="Arial"/>
              </a:rPr>
              <a:t>Vєrification:</a:t>
            </a:r>
            <a:r>
              <a:rPr kumimoji="0" sz="1650" b="1" i="0" u="none" strike="noStrike" kern="0" cap="none" spc="215" normalizeH="0" baseline="0" noProof="0" dirty="0">
                <a:ln>
                  <a:noFill/>
                </a:ln>
                <a:solidFill>
                  <a:srgbClr val="334155"/>
                </a:solidFill>
                <a:effectLst/>
                <a:uLnTx/>
                <a:uFillTx/>
                <a:latin typeface="Arial"/>
                <a:cs typeface="Arial"/>
              </a:rPr>
              <a:t> </a:t>
            </a:r>
            <a:r>
              <a:rPr kumimoji="0" sz="1650" b="0" i="0" u="none" strike="noStrike" kern="0" cap="none" spc="0" normalizeH="0" baseline="0" noProof="0" dirty="0">
                <a:ln>
                  <a:noFill/>
                </a:ln>
                <a:solidFill>
                  <a:srgbClr val="334155"/>
                </a:solidFill>
                <a:effectLst/>
                <a:uLnTx/>
                <a:uFillTx/>
                <a:latin typeface="Arial MT"/>
                <a:cs typeface="Arial MT"/>
              </a:rPr>
              <a:t>Authorized</a:t>
            </a:r>
            <a:r>
              <a:rPr kumimoji="0" sz="1650" b="0" i="0" u="none" strike="noStrike" kern="0" cap="none" spc="210" normalizeH="0" baseline="0" noProof="0" dirty="0">
                <a:ln>
                  <a:noFill/>
                </a:ln>
                <a:solidFill>
                  <a:srgbClr val="334155"/>
                </a:solidFill>
                <a:effectLst/>
                <a:uLnTx/>
                <a:uFillTx/>
                <a:latin typeface="Arial MT"/>
                <a:cs typeface="Arial MT"/>
              </a:rPr>
              <a:t> </a:t>
            </a:r>
            <a:r>
              <a:rPr kumimoji="0" sz="1650" b="0" i="0" u="none" strike="noStrike" kern="0" cap="none" spc="45" normalizeH="0" baseline="0" noProof="0" dirty="0">
                <a:ln>
                  <a:noFill/>
                </a:ln>
                <a:solidFill>
                  <a:srgbClr val="334155"/>
                </a:solidFill>
                <a:effectLst/>
                <a:uLnTx/>
                <a:uFillTx/>
                <a:latin typeface="Arial MT"/>
                <a:cs typeface="Arial MT"/>
              </a:rPr>
              <a:t>parties </a:t>
            </a:r>
            <a:r>
              <a:rPr kumimoji="0" sz="1650" b="0" i="0" u="none" strike="noStrike" kern="0" cap="none" spc="0" normalizeH="0" baseline="0" noProof="0" dirty="0">
                <a:ln>
                  <a:noFill/>
                </a:ln>
                <a:solidFill>
                  <a:srgbClr val="334155"/>
                </a:solidFill>
                <a:effectLst/>
                <a:uLnTx/>
                <a:uFillTx/>
                <a:latin typeface="Arial MT"/>
                <a:cs typeface="Arial MT"/>
              </a:rPr>
              <a:t>(Employers)</a:t>
            </a:r>
            <a:r>
              <a:rPr kumimoji="0" sz="1650" b="0" i="0" u="none" strike="noStrike" kern="0" cap="none" spc="35" normalizeH="0" baseline="0" noProof="0" dirty="0">
                <a:ln>
                  <a:noFill/>
                </a:ln>
                <a:solidFill>
                  <a:srgbClr val="334155"/>
                </a:solidFill>
                <a:effectLst/>
                <a:uLnTx/>
                <a:uFillTx/>
                <a:latin typeface="Arial MT"/>
                <a:cs typeface="Arial MT"/>
              </a:rPr>
              <a:t> </a:t>
            </a:r>
            <a:r>
              <a:rPr kumimoji="0" sz="1650" b="0" i="0" u="none" strike="noStrike" kern="0" cap="none" spc="60" normalizeH="0" baseline="0" noProof="0" dirty="0">
                <a:ln>
                  <a:noFill/>
                </a:ln>
                <a:solidFill>
                  <a:srgbClr val="334155"/>
                </a:solidFill>
                <a:effectLst/>
                <a:uLnTx/>
                <a:uFillTx/>
                <a:latin typeface="Arial MT"/>
                <a:cs typeface="Arial MT"/>
              </a:rPr>
              <a:t>confirm</a:t>
            </a:r>
            <a:r>
              <a:rPr kumimoji="0" sz="1650" b="0" i="0" u="none" strike="noStrike" kern="0" cap="none" spc="40" normalizeH="0" baseline="0" noProof="0" dirty="0">
                <a:ln>
                  <a:noFill/>
                </a:ln>
                <a:solidFill>
                  <a:srgbClr val="334155"/>
                </a:solidFill>
                <a:effectLst/>
                <a:uLnTx/>
                <a:uFillTx/>
                <a:latin typeface="Arial MT"/>
                <a:cs typeface="Arial MT"/>
              </a:rPr>
              <a:t> </a:t>
            </a:r>
            <a:r>
              <a:rPr kumimoji="0" sz="1650" b="0" i="0" u="none" strike="noStrike" kern="0" cap="none" spc="75" normalizeH="0" baseline="0" noProof="0" dirty="0">
                <a:ln>
                  <a:noFill/>
                </a:ln>
                <a:solidFill>
                  <a:srgbClr val="334155"/>
                </a:solidFill>
                <a:effectLst/>
                <a:uLnTx/>
                <a:uFillTx/>
                <a:latin typeface="Arial MT"/>
                <a:cs typeface="Arial MT"/>
              </a:rPr>
              <a:t>authenticity</a:t>
            </a:r>
            <a:r>
              <a:rPr kumimoji="0" sz="1650" b="0" i="0" u="none" strike="noStrike" kern="0" cap="none" spc="40"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in</a:t>
            </a:r>
            <a:r>
              <a:rPr kumimoji="0" sz="1650" b="0" i="0" u="none" strike="noStrike" kern="0" cap="none" spc="40"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real</a:t>
            </a:r>
            <a:r>
              <a:rPr kumimoji="0" sz="1650" b="0" i="0" u="none" strike="noStrike" kern="0" cap="none" spc="35" normalizeH="0" baseline="0" noProof="0" dirty="0">
                <a:ln>
                  <a:noFill/>
                </a:ln>
                <a:solidFill>
                  <a:srgbClr val="334155"/>
                </a:solidFill>
                <a:effectLst/>
                <a:uLnTx/>
                <a:uFillTx/>
                <a:latin typeface="Arial MT"/>
                <a:cs typeface="Arial MT"/>
              </a:rPr>
              <a:t> </a:t>
            </a:r>
            <a:r>
              <a:rPr kumimoji="0" sz="1650" b="0" i="0" u="none" strike="noStrike" kern="0" cap="none" spc="75" normalizeH="0" baseline="0" noProof="0" dirty="0">
                <a:ln>
                  <a:noFill/>
                </a:ln>
                <a:solidFill>
                  <a:srgbClr val="334155"/>
                </a:solidFill>
                <a:effectLst/>
                <a:uLnTx/>
                <a:uFillTx/>
                <a:latin typeface="Arial MT"/>
                <a:cs typeface="Arial MT"/>
              </a:rPr>
              <a:t>time</a:t>
            </a:r>
            <a:r>
              <a:rPr kumimoji="0" sz="1650" b="0" i="0" u="none" strike="noStrike" kern="0" cap="none" spc="40"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via</a:t>
            </a:r>
            <a:r>
              <a:rPr kumimoji="0" sz="1650" b="0" i="0" u="none" strike="noStrike" kern="0" cap="none" spc="40" normalizeH="0" baseline="0" noProof="0" dirty="0">
                <a:ln>
                  <a:noFill/>
                </a:ln>
                <a:solidFill>
                  <a:srgbClr val="334155"/>
                </a:solidFill>
                <a:effectLst/>
                <a:uLnTx/>
                <a:uFillTx/>
                <a:latin typeface="Arial MT"/>
                <a:cs typeface="Arial MT"/>
              </a:rPr>
              <a:t> </a:t>
            </a:r>
            <a:r>
              <a:rPr kumimoji="0" sz="1650" b="0" i="0" u="none" strike="noStrike" kern="0" cap="none" spc="-50" normalizeH="0" baseline="0" noProof="0" dirty="0">
                <a:ln>
                  <a:noFill/>
                </a:ln>
                <a:solidFill>
                  <a:srgbClr val="334155"/>
                </a:solidFill>
                <a:effectLst/>
                <a:uLnTx/>
                <a:uFillTx/>
                <a:latin typeface="Arial MT"/>
                <a:cs typeface="Arial MT"/>
              </a:rPr>
              <a:t>a </a:t>
            </a:r>
            <a:r>
              <a:rPr kumimoji="0" sz="1650" b="0" i="0" u="none" strike="noStrike" kern="0" cap="none" spc="0" normalizeH="0" baseline="0" noProof="0" dirty="0">
                <a:ln>
                  <a:noFill/>
                </a:ln>
                <a:solidFill>
                  <a:srgbClr val="334155"/>
                </a:solidFill>
                <a:effectLst/>
                <a:uLnTx/>
                <a:uFillTx/>
                <a:latin typeface="Arial MT"/>
                <a:cs typeface="Arial MT"/>
              </a:rPr>
              <a:t>secure</a:t>
            </a:r>
            <a:r>
              <a:rPr kumimoji="0" sz="1650" b="0" i="0" u="none" strike="noStrike" kern="0" cap="none" spc="165" normalizeH="0" baseline="0" noProof="0" dirty="0">
                <a:ln>
                  <a:noFill/>
                </a:ln>
                <a:solidFill>
                  <a:srgbClr val="334155"/>
                </a:solidFill>
                <a:effectLst/>
                <a:uLnTx/>
                <a:uFillTx/>
                <a:latin typeface="Arial MT"/>
                <a:cs typeface="Arial MT"/>
              </a:rPr>
              <a:t> </a:t>
            </a:r>
            <a:r>
              <a:rPr kumimoji="0" sz="1650" b="0" i="0" u="none" strike="noStrike" kern="0" cap="none" spc="-10" normalizeH="0" baseline="0" noProof="0" dirty="0">
                <a:ln>
                  <a:noFill/>
                </a:ln>
                <a:solidFill>
                  <a:srgbClr val="334155"/>
                </a:solidFill>
                <a:effectLst/>
                <a:uLnTx/>
                <a:uFillTx/>
                <a:latin typeface="Arial MT"/>
                <a:cs typeface="Arial MT"/>
              </a:rPr>
              <a:t>layer.</a:t>
            </a:r>
            <a:endParaRPr kumimoji="0" sz="1650" b="0" i="0" u="none" strike="noStrike" kern="0" cap="none" spc="0" normalizeH="0" baseline="0" noProof="0">
              <a:ln>
                <a:noFill/>
              </a:ln>
              <a:solidFill>
                <a:sysClr val="windowText" lastClr="000000"/>
              </a:solidFill>
              <a:effectLst/>
              <a:uLnTx/>
              <a:uFillTx/>
              <a:latin typeface="Arial MT"/>
              <a:cs typeface="Arial MT"/>
            </a:endParaRPr>
          </a:p>
          <a:p>
            <a:pPr marL="12700" marR="363220" lvl="0" indent="0" defTabSz="914400" eaLnBrk="1" fontAlgn="auto" latinLnBrk="0" hangingPunct="1">
              <a:lnSpc>
                <a:spcPct val="150000"/>
              </a:lnSpc>
              <a:spcBef>
                <a:spcPts val="390"/>
              </a:spcBef>
              <a:spcAft>
                <a:spcPts val="0"/>
              </a:spcAft>
              <a:buClrTx/>
              <a:buSzTx/>
              <a:buFontTx/>
              <a:buNone/>
              <a:tabLst/>
              <a:defRPr/>
            </a:pPr>
            <a:r>
              <a:rPr kumimoji="0" sz="1650" b="1" i="0" u="none" strike="noStrike" kern="0" cap="none" spc="0" normalizeH="0" baseline="0" noProof="0" dirty="0">
                <a:ln>
                  <a:noFill/>
                </a:ln>
                <a:solidFill>
                  <a:srgbClr val="334155"/>
                </a:solidFill>
                <a:effectLst/>
                <a:uLnTx/>
                <a:uFillTx/>
                <a:latin typeface="Arial"/>
                <a:cs typeface="Arial"/>
              </a:rPr>
              <a:t>Lєarnєr</a:t>
            </a:r>
            <a:r>
              <a:rPr kumimoji="0" sz="1650" b="1" i="0" u="none" strike="noStrike" kern="0" cap="none" spc="30" normalizeH="0" baseline="0" noProof="0" dirty="0">
                <a:ln>
                  <a:noFill/>
                </a:ln>
                <a:solidFill>
                  <a:srgbClr val="334155"/>
                </a:solidFill>
                <a:effectLst/>
                <a:uLnTx/>
                <a:uFillTx/>
                <a:latin typeface="Arial"/>
                <a:cs typeface="Arial"/>
              </a:rPr>
              <a:t> </a:t>
            </a:r>
            <a:r>
              <a:rPr kumimoji="0" sz="1650" b="1" i="0" u="none" strike="noStrike" kern="0" cap="none" spc="0" normalizeH="0" baseline="0" noProof="0" dirty="0">
                <a:ln>
                  <a:noFill/>
                </a:ln>
                <a:solidFill>
                  <a:srgbClr val="334155"/>
                </a:solidFill>
                <a:effectLst/>
                <a:uLnTx/>
                <a:uFillTx/>
                <a:latin typeface="Arial"/>
                <a:cs typeface="Arial"/>
              </a:rPr>
              <a:t>Portability:</a:t>
            </a:r>
            <a:r>
              <a:rPr kumimoji="0" sz="1650" b="1" i="0" u="none" strike="noStrike" kern="0" cap="none" spc="95" normalizeH="0" baseline="0" noProof="0" dirty="0">
                <a:ln>
                  <a:noFill/>
                </a:ln>
                <a:solidFill>
                  <a:srgbClr val="334155"/>
                </a:solidFill>
                <a:effectLst/>
                <a:uLnTx/>
                <a:uFillTx/>
                <a:latin typeface="Arial"/>
                <a:cs typeface="Arial"/>
              </a:rPr>
              <a:t> </a:t>
            </a:r>
            <a:r>
              <a:rPr kumimoji="0" sz="1650" b="0" i="0" u="none" strike="noStrike" kern="0" cap="none" spc="0" normalizeH="0" baseline="0" noProof="0" dirty="0">
                <a:ln>
                  <a:noFill/>
                </a:ln>
                <a:solidFill>
                  <a:srgbClr val="334155"/>
                </a:solidFill>
                <a:effectLst/>
                <a:uLnTx/>
                <a:uFillTx/>
                <a:latin typeface="Arial MT"/>
                <a:cs typeface="Arial MT"/>
              </a:rPr>
              <a:t>Learners</a:t>
            </a:r>
            <a:r>
              <a:rPr kumimoji="0" sz="1650" b="0" i="0" u="none" strike="noStrike" kern="0" cap="none" spc="105"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own</a:t>
            </a:r>
            <a:r>
              <a:rPr kumimoji="0" sz="1650" b="0" i="0" u="none" strike="noStrike" kern="0" cap="none" spc="105" normalizeH="0" baseline="0" noProof="0" dirty="0">
                <a:ln>
                  <a:noFill/>
                </a:ln>
                <a:solidFill>
                  <a:srgbClr val="334155"/>
                </a:solidFill>
                <a:effectLst/>
                <a:uLnTx/>
                <a:uFillTx/>
                <a:latin typeface="Arial MT"/>
                <a:cs typeface="Arial MT"/>
              </a:rPr>
              <a:t> </a:t>
            </a:r>
            <a:r>
              <a:rPr kumimoji="0" sz="1650" b="0" i="0" u="none" strike="noStrike" kern="0" cap="none" spc="60" normalizeH="0" baseline="0" noProof="0" dirty="0">
                <a:ln>
                  <a:noFill/>
                </a:ln>
                <a:solidFill>
                  <a:srgbClr val="334155"/>
                </a:solidFill>
                <a:effectLst/>
                <a:uLnTx/>
                <a:uFillTx/>
                <a:latin typeface="Arial MT"/>
                <a:cs typeface="Arial MT"/>
              </a:rPr>
              <a:t>their</a:t>
            </a:r>
            <a:r>
              <a:rPr kumimoji="0" sz="1650" b="0" i="0" u="none" strike="noStrike" kern="0" cap="none" spc="100" normalizeH="0" baseline="0" noProof="0" dirty="0">
                <a:ln>
                  <a:noFill/>
                </a:ln>
                <a:solidFill>
                  <a:srgbClr val="334155"/>
                </a:solidFill>
                <a:effectLst/>
                <a:uLnTx/>
                <a:uFillTx/>
                <a:latin typeface="Arial MT"/>
                <a:cs typeface="Arial MT"/>
              </a:rPr>
              <a:t> </a:t>
            </a:r>
            <a:r>
              <a:rPr kumimoji="0" sz="1650" b="0" i="0" u="none" strike="noStrike" kern="0" cap="none" spc="-10" normalizeH="0" baseline="0" noProof="0" dirty="0">
                <a:ln>
                  <a:noFill/>
                </a:ln>
                <a:solidFill>
                  <a:srgbClr val="334155"/>
                </a:solidFill>
                <a:effectLst/>
                <a:uLnTx/>
                <a:uFillTx/>
                <a:latin typeface="Arial MT"/>
                <a:cs typeface="Arial MT"/>
              </a:rPr>
              <a:t>digital </a:t>
            </a:r>
            <a:r>
              <a:rPr kumimoji="0" sz="1650" b="0" i="0" u="none" strike="noStrike" kern="0" cap="none" spc="0" normalizeH="0" baseline="0" noProof="0" dirty="0">
                <a:ln>
                  <a:noFill/>
                </a:ln>
                <a:solidFill>
                  <a:srgbClr val="334155"/>
                </a:solidFill>
                <a:effectLst/>
                <a:uLnTx/>
                <a:uFillTx/>
                <a:latin typeface="Arial MT"/>
                <a:cs typeface="Arial MT"/>
              </a:rPr>
              <a:t>"proof"</a:t>
            </a:r>
            <a:r>
              <a:rPr kumimoji="0" sz="1650" b="0" i="0" u="none" strike="noStrike" kern="0" cap="none" spc="70"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and</a:t>
            </a:r>
            <a:r>
              <a:rPr kumimoji="0" sz="1650" b="0" i="0" u="none" strike="noStrike" kern="0" cap="none" spc="75" normalizeH="0" baseline="0" noProof="0" dirty="0">
                <a:ln>
                  <a:noFill/>
                </a:ln>
                <a:solidFill>
                  <a:srgbClr val="334155"/>
                </a:solidFill>
                <a:effectLst/>
                <a:uLnTx/>
                <a:uFillTx/>
                <a:latin typeface="Arial MT"/>
                <a:cs typeface="Arial MT"/>
              </a:rPr>
              <a:t> </a:t>
            </a:r>
            <a:r>
              <a:rPr kumimoji="0" sz="1650" b="0" i="0" u="none" strike="noStrike" kern="0" cap="none" spc="55" normalizeH="0" baseline="0" noProof="0" dirty="0">
                <a:ln>
                  <a:noFill/>
                </a:ln>
                <a:solidFill>
                  <a:srgbClr val="334155"/>
                </a:solidFill>
                <a:effectLst/>
                <a:uLnTx/>
                <a:uFillTx/>
                <a:latin typeface="Arial MT"/>
                <a:cs typeface="Arial MT"/>
              </a:rPr>
              <a:t>present</a:t>
            </a:r>
            <a:r>
              <a:rPr kumimoji="0" sz="1650" b="0" i="0" u="none" strike="noStrike" kern="0" cap="none" spc="75" normalizeH="0" baseline="0" noProof="0" dirty="0">
                <a:ln>
                  <a:noFill/>
                </a:ln>
                <a:solidFill>
                  <a:srgbClr val="334155"/>
                </a:solidFill>
                <a:effectLst/>
                <a:uLnTx/>
                <a:uFillTx/>
                <a:latin typeface="Arial MT"/>
                <a:cs typeface="Arial MT"/>
              </a:rPr>
              <a:t> </a:t>
            </a:r>
            <a:r>
              <a:rPr kumimoji="0" sz="1650" b="0" i="0" u="none" strike="noStrike" kern="0" cap="none" spc="105" normalizeH="0" baseline="0" noProof="0" dirty="0">
                <a:ln>
                  <a:noFill/>
                </a:ln>
                <a:solidFill>
                  <a:srgbClr val="334155"/>
                </a:solidFill>
                <a:effectLst/>
                <a:uLnTx/>
                <a:uFillTx/>
                <a:latin typeface="Arial MT"/>
                <a:cs typeface="Arial MT"/>
              </a:rPr>
              <a:t>it</a:t>
            </a:r>
            <a:r>
              <a:rPr kumimoji="0" sz="1650" b="0" i="0" u="none" strike="noStrike" kern="0" cap="none" spc="75"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whenever</a:t>
            </a:r>
            <a:r>
              <a:rPr kumimoji="0" sz="1650" b="0" i="0" u="none" strike="noStrike" kern="0" cap="none" spc="70" normalizeH="0" baseline="0" noProof="0" dirty="0">
                <a:ln>
                  <a:noFill/>
                </a:ln>
                <a:solidFill>
                  <a:srgbClr val="334155"/>
                </a:solidFill>
                <a:effectLst/>
                <a:uLnTx/>
                <a:uFillTx/>
                <a:latin typeface="Arial MT"/>
                <a:cs typeface="Arial MT"/>
              </a:rPr>
              <a:t> </a:t>
            </a:r>
            <a:r>
              <a:rPr kumimoji="0" sz="1650" b="0" i="0" u="none" strike="noStrike" kern="0" cap="none" spc="-10" normalizeH="0" baseline="0" noProof="0" dirty="0">
                <a:ln>
                  <a:noFill/>
                </a:ln>
                <a:solidFill>
                  <a:srgbClr val="334155"/>
                </a:solidFill>
                <a:effectLst/>
                <a:uLnTx/>
                <a:uFillTx/>
                <a:latin typeface="Arial MT"/>
                <a:cs typeface="Arial MT"/>
              </a:rPr>
              <a:t>needed.</a:t>
            </a:r>
            <a:endParaRPr kumimoji="0" sz="1650" b="0" i="0" u="none" strike="noStrike" kern="0" cap="none" spc="0" normalizeH="0" baseline="0" noProof="0">
              <a:ln>
                <a:noFill/>
              </a:ln>
              <a:solidFill>
                <a:sysClr val="windowText" lastClr="000000"/>
              </a:solidFill>
              <a:effectLst/>
              <a:uLnTx/>
              <a:uFillTx/>
              <a:latin typeface="Arial MT"/>
              <a:cs typeface="Arial MT"/>
            </a:endParaRPr>
          </a:p>
        </p:txBody>
      </p:sp>
      <p:pic>
        <p:nvPicPr>
          <p:cNvPr id="6" name="object 6"/>
          <p:cNvPicPr/>
          <p:nvPr/>
        </p:nvPicPr>
        <p:blipFill>
          <a:blip r:embed="rId4" cstate="print"/>
          <a:stretch>
            <a:fillRect/>
          </a:stretch>
        </p:blipFill>
        <p:spPr>
          <a:xfrm>
            <a:off x="6334125" y="2271712"/>
            <a:ext cx="247649" cy="257174"/>
          </a:xfrm>
          <a:prstGeom prst="rect">
            <a:avLst/>
          </a:prstGeom>
        </p:spPr>
      </p:pic>
      <p:pic>
        <p:nvPicPr>
          <p:cNvPr id="7" name="object 7"/>
          <p:cNvPicPr/>
          <p:nvPr/>
        </p:nvPicPr>
        <p:blipFill>
          <a:blip r:embed="rId4" cstate="print"/>
          <a:stretch>
            <a:fillRect/>
          </a:stretch>
        </p:blipFill>
        <p:spPr>
          <a:xfrm>
            <a:off x="6334125" y="3452812"/>
            <a:ext cx="247649" cy="257174"/>
          </a:xfrm>
          <a:prstGeom prst="rect">
            <a:avLst/>
          </a:prstGeom>
        </p:spPr>
      </p:pic>
      <p:pic>
        <p:nvPicPr>
          <p:cNvPr id="8" name="object 8"/>
          <p:cNvPicPr/>
          <p:nvPr/>
        </p:nvPicPr>
        <p:blipFill>
          <a:blip r:embed="rId4" cstate="print"/>
          <a:stretch>
            <a:fillRect/>
          </a:stretch>
        </p:blipFill>
        <p:spPr>
          <a:xfrm>
            <a:off x="6334125" y="4633912"/>
            <a:ext cx="247649" cy="257174"/>
          </a:xfrm>
          <a:prstGeom prst="rect">
            <a:avLst/>
          </a:prstGeom>
        </p:spPr>
      </p:pic>
      <p:sp>
        <p:nvSpPr>
          <p:cNvPr id="9" name="object 9"/>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155" dirty="0"/>
              <a:t>The</a:t>
            </a:r>
            <a:r>
              <a:rPr spc="80" dirty="0"/>
              <a:t> </a:t>
            </a:r>
            <a:r>
              <a:rPr spc="125" dirty="0"/>
              <a:t>Digital</a:t>
            </a:r>
            <a:r>
              <a:rPr spc="85" dirty="0"/>
              <a:t> Verification</a:t>
            </a:r>
            <a:r>
              <a:rPr spc="80" dirty="0"/>
              <a:t> </a:t>
            </a:r>
            <a:r>
              <a:rPr spc="150" dirty="0"/>
              <a:t>Model</a:t>
            </a:r>
          </a:p>
        </p:txBody>
      </p:sp>
      <p:sp>
        <p:nvSpPr>
          <p:cNvPr id="10" name="object 10"/>
          <p:cNvSpPr/>
          <p:nvPr/>
        </p:nvSpPr>
        <p:spPr>
          <a:xfrm>
            <a:off x="571500" y="571500"/>
            <a:ext cx="76200" cy="523875"/>
          </a:xfrm>
          <a:custGeom>
            <a:avLst/>
            <a:gdLst/>
            <a:ahLst/>
            <a:cxnLst/>
            <a:rect l="l" t="t" r="r" b="b"/>
            <a:pathLst>
              <a:path w="76200" h="523875">
                <a:moveTo>
                  <a:pt x="76199" y="523874"/>
                </a:moveTo>
                <a:lnTo>
                  <a:pt x="0" y="523874"/>
                </a:lnTo>
                <a:lnTo>
                  <a:pt x="0" y="0"/>
                </a:lnTo>
                <a:lnTo>
                  <a:pt x="76199" y="0"/>
                </a:lnTo>
                <a:lnTo>
                  <a:pt x="76199" y="523874"/>
                </a:lnTo>
                <a:close/>
              </a:path>
            </a:pathLst>
          </a:custGeom>
          <a:solidFill>
            <a:srgbClr val="C5B358"/>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8305800" y="3490912"/>
            <a:ext cx="3314699" cy="1847849"/>
          </a:xfrm>
          <a:prstGeom prst="rect">
            <a:avLst/>
          </a:prstGeom>
        </p:spPr>
      </p:pic>
      <p:sp>
        <p:nvSpPr>
          <p:cNvPr id="3" name="object 3"/>
          <p:cNvSpPr/>
          <p:nvPr/>
        </p:nvSpPr>
        <p:spPr>
          <a:xfrm>
            <a:off x="571500" y="3043236"/>
            <a:ext cx="11049000" cy="38100"/>
          </a:xfrm>
          <a:custGeom>
            <a:avLst/>
            <a:gdLst/>
            <a:ahLst/>
            <a:cxnLst/>
            <a:rect l="l" t="t" r="r" b="b"/>
            <a:pathLst>
              <a:path w="11049000" h="38100">
                <a:moveTo>
                  <a:pt x="11048999" y="38099"/>
                </a:moveTo>
                <a:lnTo>
                  <a:pt x="0" y="38099"/>
                </a:lnTo>
                <a:lnTo>
                  <a:pt x="0" y="0"/>
                </a:lnTo>
                <a:lnTo>
                  <a:pt x="11048999" y="0"/>
                </a:lnTo>
                <a:lnTo>
                  <a:pt x="11048999" y="38099"/>
                </a:lnTo>
                <a:close/>
              </a:path>
            </a:pathLst>
          </a:custGeom>
          <a:solidFill>
            <a:srgbClr val="00214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p:cNvSpPr txBox="1"/>
          <p:nvPr/>
        </p:nvSpPr>
        <p:spPr>
          <a:xfrm>
            <a:off x="825152" y="3656519"/>
            <a:ext cx="2808605" cy="1558925"/>
          </a:xfrm>
          <a:prstGeom prst="rect">
            <a:avLst/>
          </a:prstGeom>
        </p:spPr>
        <p:txBody>
          <a:bodyPr vert="horz" wrap="square" lIns="0" tIns="12700" rIns="0" bIns="0" rtlCol="0">
            <a:spAutoFit/>
          </a:bodyPr>
          <a:lstStyle/>
          <a:p>
            <a:pPr marL="593090" marR="0" lvl="0" indent="0" defTabSz="914400" eaLnBrk="1" fontAlgn="auto" latinLnBrk="0" hangingPunct="1">
              <a:lnSpc>
                <a:spcPct val="100000"/>
              </a:lnSpc>
              <a:spcBef>
                <a:spcPts val="100"/>
              </a:spcBef>
              <a:spcAft>
                <a:spcPts val="0"/>
              </a:spcAft>
              <a:buClrTx/>
              <a:buSzTx/>
              <a:buFontTx/>
              <a:buNone/>
              <a:tabLst/>
              <a:defRPr/>
            </a:pPr>
            <a:r>
              <a:rPr kumimoji="0" sz="2400" b="1" i="0" u="none" strike="noStrike" kern="0" cap="none" spc="-20" normalizeH="0" baseline="0" noProof="0" dirty="0">
                <a:ln>
                  <a:noFill/>
                </a:ln>
                <a:solidFill>
                  <a:srgbClr val="002147"/>
                </a:solidFill>
                <a:effectLst/>
                <a:uLnTx/>
                <a:uFillTx/>
                <a:latin typeface="Cambria"/>
                <a:cs typeface="Cambria"/>
              </a:rPr>
              <a:t>1.</a:t>
            </a:r>
            <a:r>
              <a:rPr kumimoji="0" sz="2400" b="1" i="0" u="none" strike="noStrike" kern="0" cap="none" spc="-110" normalizeH="0" baseline="0" noProof="0" dirty="0">
                <a:ln>
                  <a:noFill/>
                </a:ln>
                <a:solidFill>
                  <a:srgbClr val="002147"/>
                </a:solidFill>
                <a:effectLst/>
                <a:uLnTx/>
                <a:uFillTx/>
                <a:latin typeface="Cambria"/>
                <a:cs typeface="Cambria"/>
              </a:rPr>
              <a:t> </a:t>
            </a:r>
            <a:r>
              <a:rPr kumimoji="0" sz="2400" b="1" i="0" u="none" strike="noStrike" kern="0" cap="none" spc="75" normalizeH="0" baseline="0" noProof="0" dirty="0">
                <a:ln>
                  <a:noFill/>
                </a:ln>
                <a:solidFill>
                  <a:srgbClr val="002147"/>
                </a:solidFill>
                <a:effectLst/>
                <a:uLnTx/>
                <a:uFillTx/>
                <a:latin typeface="Cambria"/>
                <a:cs typeface="Cambria"/>
              </a:rPr>
              <a:t>Issuance</a:t>
            </a:r>
            <a:endParaRPr kumimoji="0" sz="2400" b="0" i="0" u="none" strike="noStrike" kern="0" cap="none" spc="0" normalizeH="0" baseline="0" noProof="0">
              <a:ln>
                <a:noFill/>
              </a:ln>
              <a:solidFill>
                <a:sysClr val="windowText" lastClr="000000"/>
              </a:solidFill>
              <a:effectLst/>
              <a:uLnTx/>
              <a:uFillTx/>
              <a:latin typeface="Cambria"/>
              <a:cs typeface="Cambria"/>
            </a:endParaRPr>
          </a:p>
          <a:p>
            <a:pPr marL="12700" marR="5080" lvl="0" indent="5715" algn="just" defTabSz="914400" eaLnBrk="1" fontAlgn="auto" latinLnBrk="0" hangingPunct="1">
              <a:lnSpc>
                <a:spcPct val="150000"/>
              </a:lnSpc>
              <a:spcBef>
                <a:spcPts val="285"/>
              </a:spcBef>
              <a:spcAft>
                <a:spcPts val="0"/>
              </a:spcAft>
              <a:buClrTx/>
              <a:buSzTx/>
              <a:buFontTx/>
              <a:buNone/>
              <a:tabLst/>
              <a:defRPr/>
            </a:pPr>
            <a:r>
              <a:rPr kumimoji="0" sz="1650" b="0" i="0" u="none" strike="noStrike" kern="0" cap="none" spc="0" normalizeH="0" baseline="0" noProof="0" dirty="0">
                <a:ln>
                  <a:noFill/>
                </a:ln>
                <a:solidFill>
                  <a:srgbClr val="334155"/>
                </a:solidFill>
                <a:effectLst/>
                <a:uLnTx/>
                <a:uFillTx/>
                <a:latin typeface="Arial MT"/>
                <a:cs typeface="Arial MT"/>
              </a:rPr>
              <a:t>At</a:t>
            </a:r>
            <a:r>
              <a:rPr kumimoji="0" sz="1650" b="0" i="0" u="none" strike="noStrike" kern="0" cap="none" spc="105"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graduation,</a:t>
            </a:r>
            <a:r>
              <a:rPr kumimoji="0" sz="1650" b="0" i="0" u="none" strike="noStrike" kern="0" cap="none" spc="110" normalizeH="0" baseline="0" noProof="0" dirty="0">
                <a:ln>
                  <a:noFill/>
                </a:ln>
                <a:solidFill>
                  <a:srgbClr val="334155"/>
                </a:solidFill>
                <a:effectLst/>
                <a:uLnTx/>
                <a:uFillTx/>
                <a:latin typeface="Arial MT"/>
                <a:cs typeface="Arial MT"/>
              </a:rPr>
              <a:t> </a:t>
            </a:r>
            <a:r>
              <a:rPr kumimoji="0" sz="1650" b="0" i="0" u="none" strike="noStrike" kern="0" cap="none" spc="75" normalizeH="0" baseline="0" noProof="0" dirty="0">
                <a:ln>
                  <a:noFill/>
                </a:ln>
                <a:solidFill>
                  <a:srgbClr val="334155"/>
                </a:solidFill>
                <a:effectLst/>
                <a:uLnTx/>
                <a:uFillTx/>
                <a:latin typeface="Arial MT"/>
                <a:cs typeface="Arial MT"/>
              </a:rPr>
              <a:t>the</a:t>
            </a:r>
            <a:r>
              <a:rPr kumimoji="0" sz="1650" b="0" i="0" u="none" strike="noStrike" kern="0" cap="none" spc="110" normalizeH="0" baseline="0" noProof="0" dirty="0">
                <a:ln>
                  <a:noFill/>
                </a:ln>
                <a:solidFill>
                  <a:srgbClr val="334155"/>
                </a:solidFill>
                <a:effectLst/>
                <a:uLnTx/>
                <a:uFillTx/>
                <a:latin typeface="Arial MT"/>
                <a:cs typeface="Arial MT"/>
              </a:rPr>
              <a:t> </a:t>
            </a:r>
            <a:r>
              <a:rPr kumimoji="0" sz="1650" b="0" i="0" u="none" strike="noStrike" kern="0" cap="none" spc="55" normalizeH="0" baseline="0" noProof="0" dirty="0">
                <a:ln>
                  <a:noFill/>
                </a:ln>
                <a:solidFill>
                  <a:srgbClr val="334155"/>
                </a:solidFill>
                <a:effectLst/>
                <a:uLnTx/>
                <a:uFillTx/>
                <a:latin typeface="Arial MT"/>
                <a:cs typeface="Arial MT"/>
              </a:rPr>
              <a:t>institution </a:t>
            </a:r>
            <a:r>
              <a:rPr kumimoji="0" sz="1650" b="0" i="0" u="none" strike="noStrike" kern="0" cap="none" spc="0" normalizeH="0" baseline="0" noProof="0" dirty="0">
                <a:ln>
                  <a:noFill/>
                </a:ln>
                <a:solidFill>
                  <a:srgbClr val="334155"/>
                </a:solidFill>
                <a:effectLst/>
                <a:uLnTx/>
                <a:uFillTx/>
                <a:latin typeface="Arial MT"/>
                <a:cs typeface="Arial MT"/>
              </a:rPr>
              <a:t>generates</a:t>
            </a:r>
            <a:r>
              <a:rPr kumimoji="0" sz="1650" b="0" i="0" u="none" strike="noStrike" kern="0" cap="none" spc="105"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a</a:t>
            </a:r>
            <a:r>
              <a:rPr kumimoji="0" sz="1650" b="0" i="0" u="none" strike="noStrike" kern="0" cap="none" spc="114"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secure</a:t>
            </a:r>
            <a:r>
              <a:rPr kumimoji="0" sz="1650" b="0" i="0" u="none" strike="noStrike" kern="0" cap="none" spc="120" normalizeH="0" baseline="0" noProof="0" dirty="0">
                <a:ln>
                  <a:noFill/>
                </a:ln>
                <a:solidFill>
                  <a:srgbClr val="334155"/>
                </a:solidFill>
                <a:effectLst/>
                <a:uLnTx/>
                <a:uFillTx/>
                <a:latin typeface="Arial MT"/>
                <a:cs typeface="Arial MT"/>
              </a:rPr>
              <a:t> </a:t>
            </a:r>
            <a:r>
              <a:rPr kumimoji="0" sz="1650" b="0" i="0" u="none" strike="noStrike" kern="0" cap="none" spc="-10" normalizeH="0" baseline="0" noProof="0" dirty="0">
                <a:ln>
                  <a:noFill/>
                </a:ln>
                <a:solidFill>
                  <a:srgbClr val="334155"/>
                </a:solidFill>
                <a:effectLst/>
                <a:uLnTx/>
                <a:uFillTx/>
                <a:latin typeface="Arial MT"/>
                <a:cs typeface="Arial MT"/>
              </a:rPr>
              <a:t>verifiable </a:t>
            </a:r>
            <a:r>
              <a:rPr kumimoji="0" sz="1650" b="0" i="0" u="none" strike="noStrike" kern="0" cap="none" spc="60" normalizeH="0" baseline="0" noProof="0" dirty="0">
                <a:ln>
                  <a:noFill/>
                </a:ln>
                <a:solidFill>
                  <a:srgbClr val="334155"/>
                </a:solidFill>
                <a:effectLst/>
                <a:uLnTx/>
                <a:uFillTx/>
                <a:latin typeface="Arial MT"/>
                <a:cs typeface="Arial MT"/>
              </a:rPr>
              <a:t>record</a:t>
            </a:r>
            <a:r>
              <a:rPr kumimoji="0" sz="1650" b="0" i="0" u="none" strike="noStrike" kern="0" cap="none" spc="25"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linked</a:t>
            </a:r>
            <a:r>
              <a:rPr kumimoji="0" sz="1650" b="0" i="0" u="none" strike="noStrike" kern="0" cap="none" spc="25" normalizeH="0" baseline="0" noProof="0" dirty="0">
                <a:ln>
                  <a:noFill/>
                </a:ln>
                <a:solidFill>
                  <a:srgbClr val="334155"/>
                </a:solidFill>
                <a:effectLst/>
                <a:uLnTx/>
                <a:uFillTx/>
                <a:latin typeface="Arial MT"/>
                <a:cs typeface="Arial MT"/>
              </a:rPr>
              <a:t> </a:t>
            </a:r>
            <a:r>
              <a:rPr kumimoji="0" sz="1650" b="0" i="0" u="none" strike="noStrike" kern="0" cap="none" spc="105" normalizeH="0" baseline="0" noProof="0" dirty="0">
                <a:ln>
                  <a:noFill/>
                </a:ln>
                <a:solidFill>
                  <a:srgbClr val="334155"/>
                </a:solidFill>
                <a:effectLst/>
                <a:uLnTx/>
                <a:uFillTx/>
                <a:latin typeface="Arial MT"/>
                <a:cs typeface="Arial MT"/>
              </a:rPr>
              <a:t>to</a:t>
            </a:r>
            <a:r>
              <a:rPr kumimoji="0" sz="1650" b="0" i="0" u="none" strike="noStrike" kern="0" cap="none" spc="30" normalizeH="0" baseline="0" noProof="0" dirty="0">
                <a:ln>
                  <a:noFill/>
                </a:ln>
                <a:solidFill>
                  <a:srgbClr val="334155"/>
                </a:solidFill>
                <a:effectLst/>
                <a:uLnTx/>
                <a:uFillTx/>
                <a:latin typeface="Arial MT"/>
                <a:cs typeface="Arial MT"/>
              </a:rPr>
              <a:t> </a:t>
            </a:r>
            <a:r>
              <a:rPr kumimoji="0" sz="1650" b="0" i="0" u="none" strike="noStrike" kern="0" cap="none" spc="70" normalizeH="0" baseline="0" noProof="0" dirty="0">
                <a:ln>
                  <a:noFill/>
                </a:ln>
                <a:solidFill>
                  <a:srgbClr val="334155"/>
                </a:solidFill>
                <a:effectLst/>
                <a:uLnTx/>
                <a:uFillTx/>
                <a:latin typeface="Arial MT"/>
                <a:cs typeface="Arial MT"/>
              </a:rPr>
              <a:t>its</a:t>
            </a:r>
            <a:r>
              <a:rPr kumimoji="0" sz="1650" b="0" i="0" u="none" strike="noStrike" kern="0" cap="none" spc="25" normalizeH="0" baseline="0" noProof="0" dirty="0">
                <a:ln>
                  <a:noFill/>
                </a:ln>
                <a:solidFill>
                  <a:srgbClr val="334155"/>
                </a:solidFill>
                <a:effectLst/>
                <a:uLnTx/>
                <a:uFillTx/>
                <a:latin typeface="Arial MT"/>
                <a:cs typeface="Arial MT"/>
              </a:rPr>
              <a:t> </a:t>
            </a:r>
            <a:r>
              <a:rPr kumimoji="0" sz="1650" b="0" i="0" u="none" strike="noStrike" kern="0" cap="none" spc="-10" normalizeH="0" baseline="0" noProof="0" dirty="0">
                <a:ln>
                  <a:noFill/>
                </a:ln>
                <a:solidFill>
                  <a:srgbClr val="334155"/>
                </a:solidFill>
                <a:effectLst/>
                <a:uLnTx/>
                <a:uFillTx/>
                <a:latin typeface="Arial MT"/>
                <a:cs typeface="Arial MT"/>
              </a:rPr>
              <a:t>registry.</a:t>
            </a:r>
            <a:endParaRPr kumimoji="0" sz="1650" b="0" i="0" u="none" strike="noStrike" kern="0" cap="none" spc="0" normalizeH="0" baseline="0" noProof="0">
              <a:ln>
                <a:noFill/>
              </a:ln>
              <a:solidFill>
                <a:sysClr val="windowText" lastClr="000000"/>
              </a:solidFill>
              <a:effectLst/>
              <a:uLnTx/>
              <a:uFillTx/>
              <a:latin typeface="Arial MT"/>
              <a:cs typeface="Arial MT"/>
            </a:endParaRPr>
          </a:p>
        </p:txBody>
      </p:sp>
      <p:sp>
        <p:nvSpPr>
          <p:cNvPr id="5" name="object 5"/>
          <p:cNvSpPr txBox="1"/>
          <p:nvPr/>
        </p:nvSpPr>
        <p:spPr>
          <a:xfrm>
            <a:off x="4677843" y="3656519"/>
            <a:ext cx="2837180" cy="1558925"/>
          </a:xfrm>
          <a:prstGeom prst="rect">
            <a:avLst/>
          </a:prstGeom>
        </p:spPr>
        <p:txBody>
          <a:bodyPr vert="horz" wrap="square" lIns="0" tIns="12700" rIns="0" bIns="0" rtlCol="0">
            <a:spAutoFit/>
          </a:bodyPr>
          <a:lstStyle/>
          <a:p>
            <a:pPr marL="365760" marR="0" lvl="0" indent="0" defTabSz="914400" eaLnBrk="1" fontAlgn="auto" latinLnBrk="0" hangingPunct="1">
              <a:lnSpc>
                <a:spcPct val="100000"/>
              </a:lnSpc>
              <a:spcBef>
                <a:spcPts val="100"/>
              </a:spcBef>
              <a:spcAft>
                <a:spcPts val="0"/>
              </a:spcAft>
              <a:buClrTx/>
              <a:buSzTx/>
              <a:buFontTx/>
              <a:buNone/>
              <a:tabLst/>
              <a:defRPr/>
            </a:pPr>
            <a:r>
              <a:rPr kumimoji="0" sz="2400" b="1" i="0" u="none" strike="noStrike" kern="0" cap="none" spc="0" normalizeH="0" baseline="0" noProof="0" dirty="0">
                <a:ln>
                  <a:noFill/>
                </a:ln>
                <a:solidFill>
                  <a:srgbClr val="002147"/>
                </a:solidFill>
                <a:effectLst/>
                <a:uLnTx/>
                <a:uFillTx/>
                <a:latin typeface="Cambria"/>
                <a:cs typeface="Cambria"/>
              </a:rPr>
              <a:t>2.</a:t>
            </a:r>
            <a:r>
              <a:rPr kumimoji="0" sz="2400" b="1" i="0" u="none" strike="noStrike" kern="0" cap="none" spc="135" normalizeH="0" baseline="0" noProof="0" dirty="0">
                <a:ln>
                  <a:noFill/>
                </a:ln>
                <a:solidFill>
                  <a:srgbClr val="002147"/>
                </a:solidFill>
                <a:effectLst/>
                <a:uLnTx/>
                <a:uFillTx/>
                <a:latin typeface="Cambria"/>
                <a:cs typeface="Cambria"/>
              </a:rPr>
              <a:t> </a:t>
            </a:r>
            <a:r>
              <a:rPr kumimoji="0" sz="2400" b="1" i="0" u="none" strike="noStrike" kern="0" cap="none" spc="50" normalizeH="0" baseline="0" noProof="0" dirty="0">
                <a:ln>
                  <a:noFill/>
                </a:ln>
                <a:solidFill>
                  <a:srgbClr val="002147"/>
                </a:solidFill>
                <a:effectLst/>
                <a:uLnTx/>
                <a:uFillTx/>
                <a:latin typeface="Cambria"/>
                <a:cs typeface="Cambria"/>
              </a:rPr>
              <a:t>Verification</a:t>
            </a:r>
            <a:endParaRPr kumimoji="0" sz="2400" b="0" i="0" u="none" strike="noStrike" kern="0" cap="none" spc="0" normalizeH="0" baseline="0" noProof="0">
              <a:ln>
                <a:noFill/>
              </a:ln>
              <a:solidFill>
                <a:sysClr val="windowText" lastClr="000000"/>
              </a:solidFill>
              <a:effectLst/>
              <a:uLnTx/>
              <a:uFillTx/>
              <a:latin typeface="Cambria"/>
              <a:cs typeface="Cambria"/>
            </a:endParaRPr>
          </a:p>
          <a:p>
            <a:pPr marL="12700" marR="5080" lvl="0" indent="-635" algn="ctr" defTabSz="914400" eaLnBrk="1" fontAlgn="auto" latinLnBrk="0" hangingPunct="1">
              <a:lnSpc>
                <a:spcPct val="150000"/>
              </a:lnSpc>
              <a:spcBef>
                <a:spcPts val="285"/>
              </a:spcBef>
              <a:spcAft>
                <a:spcPts val="0"/>
              </a:spcAft>
              <a:buClrTx/>
              <a:buSzTx/>
              <a:buFontTx/>
              <a:buNone/>
              <a:tabLst/>
              <a:defRPr/>
            </a:pPr>
            <a:r>
              <a:rPr kumimoji="0" sz="1650" b="0" i="0" u="none" strike="noStrike" kern="0" cap="none" spc="0" normalizeH="0" baseline="0" noProof="0" dirty="0">
                <a:ln>
                  <a:noFill/>
                </a:ln>
                <a:solidFill>
                  <a:srgbClr val="334155"/>
                </a:solidFill>
                <a:effectLst/>
                <a:uLnTx/>
                <a:uFillTx/>
                <a:latin typeface="Arial MT"/>
                <a:cs typeface="Arial MT"/>
              </a:rPr>
              <a:t>Authorized</a:t>
            </a:r>
            <a:r>
              <a:rPr kumimoji="0" sz="1650" b="0" i="0" u="none" strike="noStrike" kern="0" cap="none" spc="204" normalizeH="0" baseline="0" noProof="0" dirty="0">
                <a:ln>
                  <a:noFill/>
                </a:ln>
                <a:solidFill>
                  <a:srgbClr val="334155"/>
                </a:solidFill>
                <a:effectLst/>
                <a:uLnTx/>
                <a:uFillTx/>
                <a:latin typeface="Arial MT"/>
                <a:cs typeface="Arial MT"/>
              </a:rPr>
              <a:t> </a:t>
            </a:r>
            <a:r>
              <a:rPr kumimoji="0" sz="1650" b="0" i="0" u="none" strike="noStrike" kern="0" cap="none" spc="55" normalizeH="0" baseline="0" noProof="0" dirty="0">
                <a:ln>
                  <a:noFill/>
                </a:ln>
                <a:solidFill>
                  <a:srgbClr val="334155"/>
                </a:solidFill>
                <a:effectLst/>
                <a:uLnTx/>
                <a:uFillTx/>
                <a:latin typeface="Arial MT"/>
                <a:cs typeface="Arial MT"/>
              </a:rPr>
              <a:t>parties</a:t>
            </a:r>
            <a:r>
              <a:rPr kumimoji="0" sz="1650" b="0" i="0" u="none" strike="noStrike" kern="0" cap="none" spc="204" normalizeH="0" baseline="0" noProof="0" dirty="0">
                <a:ln>
                  <a:noFill/>
                </a:ln>
                <a:solidFill>
                  <a:srgbClr val="334155"/>
                </a:solidFill>
                <a:effectLst/>
                <a:uLnTx/>
                <a:uFillTx/>
                <a:latin typeface="Arial MT"/>
                <a:cs typeface="Arial MT"/>
              </a:rPr>
              <a:t> </a:t>
            </a:r>
            <a:r>
              <a:rPr kumimoji="0" sz="1650" b="0" i="0" u="none" strike="noStrike" kern="0" cap="none" spc="50" normalizeH="0" baseline="0" noProof="0" dirty="0">
                <a:ln>
                  <a:noFill/>
                </a:ln>
                <a:solidFill>
                  <a:srgbClr val="334155"/>
                </a:solidFill>
                <a:effectLst/>
                <a:uLnTx/>
                <a:uFillTx/>
                <a:latin typeface="Arial MT"/>
                <a:cs typeface="Arial MT"/>
              </a:rPr>
              <a:t>confirm </a:t>
            </a:r>
            <a:r>
              <a:rPr kumimoji="0" sz="1650" b="0" i="0" u="none" strike="noStrike" kern="0" cap="none" spc="75" normalizeH="0" baseline="0" noProof="0" dirty="0">
                <a:ln>
                  <a:noFill/>
                </a:ln>
                <a:solidFill>
                  <a:srgbClr val="334155"/>
                </a:solidFill>
                <a:effectLst/>
                <a:uLnTx/>
                <a:uFillTx/>
                <a:latin typeface="Arial MT"/>
                <a:cs typeface="Arial MT"/>
              </a:rPr>
              <a:t>the</a:t>
            </a:r>
            <a:r>
              <a:rPr kumimoji="0" sz="1650" b="0" i="0" u="none" strike="noStrike" kern="0" cap="none" spc="-20" normalizeH="0" baseline="0" noProof="0" dirty="0">
                <a:ln>
                  <a:noFill/>
                </a:ln>
                <a:solidFill>
                  <a:srgbClr val="334155"/>
                </a:solidFill>
                <a:effectLst/>
                <a:uLnTx/>
                <a:uFillTx/>
                <a:latin typeface="Arial MT"/>
                <a:cs typeface="Arial MT"/>
              </a:rPr>
              <a:t> </a:t>
            </a:r>
            <a:r>
              <a:rPr kumimoji="0" sz="1650" b="0" i="0" u="none" strike="noStrike" kern="0" cap="none" spc="55" normalizeH="0" baseline="0" noProof="0" dirty="0">
                <a:ln>
                  <a:noFill/>
                </a:ln>
                <a:solidFill>
                  <a:srgbClr val="334155"/>
                </a:solidFill>
                <a:effectLst/>
                <a:uLnTx/>
                <a:uFillTx/>
                <a:latin typeface="Arial MT"/>
                <a:cs typeface="Arial MT"/>
              </a:rPr>
              <a:t>credential</a:t>
            </a:r>
            <a:r>
              <a:rPr kumimoji="0" sz="1650" b="0" i="0" u="none" strike="noStrike" kern="0" cap="none" spc="-15" normalizeH="0" baseline="0" noProof="0" dirty="0">
                <a:ln>
                  <a:noFill/>
                </a:ln>
                <a:solidFill>
                  <a:srgbClr val="334155"/>
                </a:solidFill>
                <a:effectLst/>
                <a:uLnTx/>
                <a:uFillTx/>
                <a:latin typeface="Arial MT"/>
                <a:cs typeface="Arial MT"/>
              </a:rPr>
              <a:t> </a:t>
            </a:r>
            <a:r>
              <a:rPr kumimoji="0" sz="1650" b="0" i="0" u="none" strike="noStrike" kern="0" cap="none" spc="55" normalizeH="0" baseline="0" noProof="0" dirty="0">
                <a:ln>
                  <a:noFill/>
                </a:ln>
                <a:solidFill>
                  <a:srgbClr val="334155"/>
                </a:solidFill>
                <a:effectLst/>
                <a:uLnTx/>
                <a:uFillTx/>
                <a:latin typeface="Arial MT"/>
                <a:cs typeface="Arial MT"/>
              </a:rPr>
              <a:t>instantly</a:t>
            </a:r>
            <a:r>
              <a:rPr kumimoji="0" sz="1650" b="0" i="0" u="none" strike="noStrike" kern="0" cap="none" spc="-15" normalizeH="0" baseline="0" noProof="0" dirty="0">
                <a:ln>
                  <a:noFill/>
                </a:ln>
                <a:solidFill>
                  <a:srgbClr val="334155"/>
                </a:solidFill>
                <a:effectLst/>
                <a:uLnTx/>
                <a:uFillTx/>
                <a:latin typeface="Arial MT"/>
                <a:cs typeface="Arial MT"/>
              </a:rPr>
              <a:t> </a:t>
            </a:r>
            <a:r>
              <a:rPr kumimoji="0" sz="1650" b="0" i="0" u="none" strike="noStrike" kern="0" cap="none" spc="-10" normalizeH="0" baseline="0" noProof="0" dirty="0">
                <a:ln>
                  <a:noFill/>
                </a:ln>
                <a:solidFill>
                  <a:srgbClr val="334155"/>
                </a:solidFill>
                <a:effectLst/>
                <a:uLnTx/>
                <a:uFillTx/>
                <a:latin typeface="Arial MT"/>
                <a:cs typeface="Arial MT"/>
              </a:rPr>
              <a:t>using </a:t>
            </a:r>
            <a:r>
              <a:rPr kumimoji="0" sz="1650" b="0" i="0" u="none" strike="noStrike" kern="0" cap="none" spc="75" normalizeH="0" baseline="0" noProof="0" dirty="0">
                <a:ln>
                  <a:noFill/>
                </a:ln>
                <a:solidFill>
                  <a:srgbClr val="334155"/>
                </a:solidFill>
                <a:effectLst/>
                <a:uLnTx/>
                <a:uFillTx/>
                <a:latin typeface="Arial MT"/>
                <a:cs typeface="Arial MT"/>
              </a:rPr>
              <a:t>the</a:t>
            </a:r>
            <a:r>
              <a:rPr kumimoji="0" sz="1650" b="0" i="0" u="none" strike="noStrike" kern="0" cap="none" spc="150"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digital</a:t>
            </a:r>
            <a:r>
              <a:rPr kumimoji="0" sz="1650" b="0" i="0" u="none" strike="noStrike" kern="0" cap="none" spc="155" normalizeH="0" baseline="0" noProof="0" dirty="0">
                <a:ln>
                  <a:noFill/>
                </a:ln>
                <a:solidFill>
                  <a:srgbClr val="334155"/>
                </a:solidFill>
                <a:effectLst/>
                <a:uLnTx/>
                <a:uFillTx/>
                <a:latin typeface="Arial MT"/>
                <a:cs typeface="Arial MT"/>
              </a:rPr>
              <a:t> </a:t>
            </a:r>
            <a:r>
              <a:rPr kumimoji="0" sz="1650" b="0" i="0" u="none" strike="noStrike" kern="0" cap="none" spc="-10" normalizeH="0" baseline="0" noProof="0" dirty="0">
                <a:ln>
                  <a:noFill/>
                </a:ln>
                <a:solidFill>
                  <a:srgbClr val="334155"/>
                </a:solidFill>
                <a:effectLst/>
                <a:uLnTx/>
                <a:uFillTx/>
                <a:latin typeface="Arial MT"/>
                <a:cs typeface="Arial MT"/>
              </a:rPr>
              <a:t>record.</a:t>
            </a:r>
            <a:endParaRPr kumimoji="0" sz="1650" b="0" i="0" u="none" strike="noStrike" kern="0" cap="none" spc="0" normalizeH="0" baseline="0" noProof="0">
              <a:ln>
                <a:noFill/>
              </a:ln>
              <a:solidFill>
                <a:sysClr val="windowText" lastClr="000000"/>
              </a:solidFill>
              <a:effectLst/>
              <a:uLnTx/>
              <a:uFillTx/>
              <a:latin typeface="Arial MT"/>
              <a:cs typeface="Arial MT"/>
            </a:endParaRPr>
          </a:p>
        </p:txBody>
      </p:sp>
      <p:sp>
        <p:nvSpPr>
          <p:cNvPr id="6" name="object 6"/>
          <p:cNvSpPr txBox="1"/>
          <p:nvPr/>
        </p:nvSpPr>
        <p:spPr>
          <a:xfrm>
            <a:off x="8859004" y="3656519"/>
            <a:ext cx="2209165" cy="1558925"/>
          </a:xfrm>
          <a:prstGeom prst="rect">
            <a:avLst/>
          </a:prstGeom>
        </p:spPr>
        <p:txBody>
          <a:bodyPr vert="horz" wrap="square" lIns="0" tIns="12700" rIns="0" bIns="0" rtlCol="0">
            <a:spAutoFit/>
          </a:bodyPr>
          <a:lstStyle/>
          <a:p>
            <a:pPr marL="0" marR="0" lvl="0" indent="0" algn="ctr" defTabSz="914400" eaLnBrk="1" fontAlgn="auto" latinLnBrk="0" hangingPunct="1">
              <a:lnSpc>
                <a:spcPct val="100000"/>
              </a:lnSpc>
              <a:spcBef>
                <a:spcPts val="100"/>
              </a:spcBef>
              <a:spcAft>
                <a:spcPts val="0"/>
              </a:spcAft>
              <a:buClrTx/>
              <a:buSzTx/>
              <a:buFontTx/>
              <a:buNone/>
              <a:tabLst/>
              <a:defRPr/>
            </a:pPr>
            <a:r>
              <a:rPr kumimoji="0" sz="2400" b="1" i="0" u="none" strike="noStrike" kern="0" cap="none" spc="90" normalizeH="0" baseline="0" noProof="0" dirty="0">
                <a:ln>
                  <a:noFill/>
                </a:ln>
                <a:solidFill>
                  <a:srgbClr val="002147"/>
                </a:solidFill>
                <a:effectLst/>
                <a:uLnTx/>
                <a:uFillTx/>
                <a:latin typeface="Cambria"/>
                <a:cs typeface="Cambria"/>
              </a:rPr>
              <a:t>Optimization</a:t>
            </a:r>
            <a:endParaRPr kumimoji="0" sz="2400" b="0" i="0" u="none" strike="noStrike" kern="0" cap="none" spc="0" normalizeH="0" baseline="0" noProof="0">
              <a:ln>
                <a:noFill/>
              </a:ln>
              <a:solidFill>
                <a:sysClr val="windowText" lastClr="000000"/>
              </a:solidFill>
              <a:effectLst/>
              <a:uLnTx/>
              <a:uFillTx/>
              <a:latin typeface="Cambria"/>
              <a:cs typeface="Cambria"/>
            </a:endParaRPr>
          </a:p>
          <a:p>
            <a:pPr marL="12700" marR="5080" lvl="0" indent="-635" algn="ctr" defTabSz="914400" eaLnBrk="1" fontAlgn="auto" latinLnBrk="0" hangingPunct="1">
              <a:lnSpc>
                <a:spcPct val="150000"/>
              </a:lnSpc>
              <a:spcBef>
                <a:spcPts val="285"/>
              </a:spcBef>
              <a:spcAft>
                <a:spcPts val="0"/>
              </a:spcAft>
              <a:buClrTx/>
              <a:buSzTx/>
              <a:buFontTx/>
              <a:buNone/>
              <a:tabLst/>
              <a:defRPr/>
            </a:pPr>
            <a:r>
              <a:rPr kumimoji="0" sz="1650" b="0" i="0" u="none" strike="noStrike" kern="0" cap="none" spc="-10" normalizeH="0" baseline="0" noProof="0" dirty="0">
                <a:ln>
                  <a:noFill/>
                </a:ln>
                <a:solidFill>
                  <a:srgbClr val="334155"/>
                </a:solidFill>
                <a:effectLst/>
                <a:uLnTx/>
                <a:uFillTx/>
                <a:latin typeface="Arial MT"/>
                <a:cs typeface="Arial MT"/>
              </a:rPr>
              <a:t>Removes</a:t>
            </a:r>
            <a:r>
              <a:rPr kumimoji="0" sz="1650" b="0" i="0" u="none" strike="noStrike" kern="0" cap="none" spc="20" normalizeH="0" baseline="0" noProof="0" dirty="0">
                <a:ln>
                  <a:noFill/>
                </a:ln>
                <a:solidFill>
                  <a:srgbClr val="334155"/>
                </a:solidFill>
                <a:effectLst/>
                <a:uLnTx/>
                <a:uFillTx/>
                <a:latin typeface="Arial MT"/>
                <a:cs typeface="Arial MT"/>
              </a:rPr>
              <a:t> </a:t>
            </a:r>
            <a:r>
              <a:rPr kumimoji="0" sz="1650" b="0" i="0" u="none" strike="noStrike" kern="0" cap="none" spc="75" normalizeH="0" baseline="0" noProof="0" dirty="0">
                <a:ln>
                  <a:noFill/>
                </a:ln>
                <a:solidFill>
                  <a:srgbClr val="334155"/>
                </a:solidFill>
                <a:effectLst/>
                <a:uLnTx/>
                <a:uFillTx/>
                <a:latin typeface="Arial MT"/>
                <a:cs typeface="Arial MT"/>
              </a:rPr>
              <a:t>the</a:t>
            </a:r>
            <a:r>
              <a:rPr kumimoji="0" sz="1650" b="0" i="0" u="none" strike="noStrike" kern="0" cap="none" spc="20"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need</a:t>
            </a:r>
            <a:r>
              <a:rPr kumimoji="0" sz="1650" b="0" i="0" u="none" strike="noStrike" kern="0" cap="none" spc="20" normalizeH="0" baseline="0" noProof="0" dirty="0">
                <a:ln>
                  <a:noFill/>
                </a:ln>
                <a:solidFill>
                  <a:srgbClr val="334155"/>
                </a:solidFill>
                <a:effectLst/>
                <a:uLnTx/>
                <a:uFillTx/>
                <a:latin typeface="Arial MT"/>
                <a:cs typeface="Arial MT"/>
              </a:rPr>
              <a:t> </a:t>
            </a:r>
            <a:r>
              <a:rPr kumimoji="0" sz="1650" b="0" i="0" u="none" strike="noStrike" kern="0" cap="none" spc="30" normalizeH="0" baseline="0" noProof="0" dirty="0">
                <a:ln>
                  <a:noFill/>
                </a:ln>
                <a:solidFill>
                  <a:srgbClr val="334155"/>
                </a:solidFill>
                <a:effectLst/>
                <a:uLnTx/>
                <a:uFillTx/>
                <a:latin typeface="Arial MT"/>
                <a:cs typeface="Arial MT"/>
              </a:rPr>
              <a:t>for </a:t>
            </a:r>
            <a:r>
              <a:rPr kumimoji="0" sz="1650" b="0" i="0" u="none" strike="noStrike" kern="0" cap="none" spc="55" normalizeH="0" baseline="0" noProof="0" dirty="0">
                <a:ln>
                  <a:noFill/>
                </a:ln>
                <a:solidFill>
                  <a:srgbClr val="334155"/>
                </a:solidFill>
                <a:effectLst/>
                <a:uLnTx/>
                <a:uFillTx/>
                <a:latin typeface="Arial MT"/>
                <a:cs typeface="Arial MT"/>
              </a:rPr>
              <a:t>repeated</a:t>
            </a:r>
            <a:r>
              <a:rPr kumimoji="0" sz="1650" b="0" i="0" u="none" strike="noStrike" kern="0" cap="none" spc="-10" normalizeH="0" baseline="0" noProof="0" dirty="0">
                <a:ln>
                  <a:noFill/>
                </a:ln>
                <a:solidFill>
                  <a:srgbClr val="334155"/>
                </a:solidFill>
                <a:effectLst/>
                <a:uLnTx/>
                <a:uFillTx/>
                <a:latin typeface="Arial MT"/>
                <a:cs typeface="Arial MT"/>
              </a:rPr>
              <a:t> manual </a:t>
            </a:r>
            <a:r>
              <a:rPr kumimoji="0" sz="1650" b="0" i="0" u="none" strike="noStrike" kern="0" cap="none" spc="60" normalizeH="0" baseline="0" noProof="0" dirty="0">
                <a:ln>
                  <a:noFill/>
                </a:ln>
                <a:solidFill>
                  <a:srgbClr val="334155"/>
                </a:solidFill>
                <a:effectLst/>
                <a:uLnTx/>
                <a:uFillTx/>
                <a:latin typeface="Arial MT"/>
                <a:cs typeface="Arial MT"/>
              </a:rPr>
              <a:t>confirmation</a:t>
            </a:r>
            <a:r>
              <a:rPr kumimoji="0" sz="1650" b="0" i="0" u="none" strike="noStrike" kern="0" cap="none" spc="-10" normalizeH="0" baseline="0" noProof="0" dirty="0">
                <a:ln>
                  <a:noFill/>
                </a:ln>
                <a:solidFill>
                  <a:srgbClr val="334155"/>
                </a:solidFill>
                <a:effectLst/>
                <a:uLnTx/>
                <a:uFillTx/>
                <a:latin typeface="Arial MT"/>
                <a:cs typeface="Arial MT"/>
              </a:rPr>
              <a:t> requests.</a:t>
            </a:r>
            <a:endParaRPr kumimoji="0" sz="1650" b="0" i="0" u="none" strike="noStrike" kern="0" cap="none" spc="0" normalizeH="0" baseline="0" noProof="0">
              <a:ln>
                <a:noFill/>
              </a:ln>
              <a:solidFill>
                <a:sysClr val="windowText" lastClr="000000"/>
              </a:solidFill>
              <a:effectLst/>
              <a:uLnTx/>
              <a:uFillTx/>
              <a:latin typeface="Arial MT"/>
              <a:cs typeface="Arial MT"/>
            </a:endParaRPr>
          </a:p>
        </p:txBody>
      </p:sp>
      <p:sp>
        <p:nvSpPr>
          <p:cNvPr id="7" name="object 7"/>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155" dirty="0"/>
              <a:t>The</a:t>
            </a:r>
            <a:r>
              <a:rPr spc="60" dirty="0"/>
              <a:t> </a:t>
            </a:r>
            <a:r>
              <a:rPr spc="90" dirty="0"/>
              <a:t>Verification</a:t>
            </a:r>
            <a:r>
              <a:rPr spc="60" dirty="0"/>
              <a:t> </a:t>
            </a:r>
            <a:r>
              <a:rPr spc="105" dirty="0"/>
              <a:t>Workﬂow</a:t>
            </a:r>
          </a:p>
        </p:txBody>
      </p:sp>
      <p:sp>
        <p:nvSpPr>
          <p:cNvPr id="8" name="object 8"/>
          <p:cNvSpPr/>
          <p:nvPr/>
        </p:nvSpPr>
        <p:spPr>
          <a:xfrm>
            <a:off x="571500" y="571500"/>
            <a:ext cx="76200" cy="523875"/>
          </a:xfrm>
          <a:custGeom>
            <a:avLst/>
            <a:gdLst/>
            <a:ahLst/>
            <a:cxnLst/>
            <a:rect l="l" t="t" r="r" b="b"/>
            <a:pathLst>
              <a:path w="76200" h="523875">
                <a:moveTo>
                  <a:pt x="76199" y="523874"/>
                </a:moveTo>
                <a:lnTo>
                  <a:pt x="0" y="523874"/>
                </a:lnTo>
                <a:lnTo>
                  <a:pt x="0" y="0"/>
                </a:lnTo>
                <a:lnTo>
                  <a:pt x="76199" y="0"/>
                </a:lnTo>
                <a:lnTo>
                  <a:pt x="76199" y="523874"/>
                </a:lnTo>
                <a:close/>
              </a:path>
            </a:pathLst>
          </a:custGeom>
          <a:solidFill>
            <a:srgbClr val="C5B358"/>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nvGrpSpPr>
          <p:cNvPr id="9" name="object 9"/>
          <p:cNvGrpSpPr/>
          <p:nvPr/>
        </p:nvGrpSpPr>
        <p:grpSpPr>
          <a:xfrm>
            <a:off x="2095500" y="5557837"/>
            <a:ext cx="266700" cy="266700"/>
            <a:chOff x="2095500" y="5557837"/>
            <a:chExt cx="266700" cy="266700"/>
          </a:xfrm>
        </p:grpSpPr>
        <p:pic>
          <p:nvPicPr>
            <p:cNvPr id="10" name="object 10"/>
            <p:cNvPicPr/>
            <p:nvPr/>
          </p:nvPicPr>
          <p:blipFill>
            <a:blip r:embed="rId3" cstate="print"/>
            <a:stretch>
              <a:fillRect/>
            </a:stretch>
          </p:blipFill>
          <p:spPr>
            <a:xfrm>
              <a:off x="2114549" y="5576887"/>
              <a:ext cx="228599" cy="228599"/>
            </a:xfrm>
            <a:prstGeom prst="rect">
              <a:avLst/>
            </a:prstGeom>
          </p:spPr>
        </p:pic>
        <p:sp>
          <p:nvSpPr>
            <p:cNvPr id="11" name="object 11"/>
            <p:cNvSpPr/>
            <p:nvPr/>
          </p:nvSpPr>
          <p:spPr>
            <a:xfrm>
              <a:off x="2114550" y="5576887"/>
              <a:ext cx="228600" cy="228600"/>
            </a:xfrm>
            <a:custGeom>
              <a:avLst/>
              <a:gdLst/>
              <a:ahLst/>
              <a:cxnLst/>
              <a:rect l="l" t="t" r="r" b="b"/>
              <a:pathLst>
                <a:path w="228600" h="228600">
                  <a:moveTo>
                    <a:pt x="0" y="114299"/>
                  </a:moveTo>
                  <a:lnTo>
                    <a:pt x="8982" y="69809"/>
                  </a:lnTo>
                  <a:lnTo>
                    <a:pt x="33477" y="33477"/>
                  </a:lnTo>
                  <a:lnTo>
                    <a:pt x="69809" y="8982"/>
                  </a:lnTo>
                  <a:lnTo>
                    <a:pt x="114299" y="0"/>
                  </a:lnTo>
                  <a:lnTo>
                    <a:pt x="158040" y="8700"/>
                  </a:lnTo>
                  <a:lnTo>
                    <a:pt x="195122" y="33477"/>
                  </a:lnTo>
                  <a:lnTo>
                    <a:pt x="219899" y="70559"/>
                  </a:lnTo>
                  <a:lnTo>
                    <a:pt x="228599" y="114299"/>
                  </a:lnTo>
                  <a:lnTo>
                    <a:pt x="219617" y="158790"/>
                  </a:lnTo>
                  <a:lnTo>
                    <a:pt x="195122" y="195122"/>
                  </a:lnTo>
                  <a:lnTo>
                    <a:pt x="158790" y="219617"/>
                  </a:lnTo>
                  <a:lnTo>
                    <a:pt x="114299" y="228599"/>
                  </a:lnTo>
                  <a:lnTo>
                    <a:pt x="69809" y="219617"/>
                  </a:lnTo>
                  <a:lnTo>
                    <a:pt x="33477" y="195122"/>
                  </a:lnTo>
                  <a:lnTo>
                    <a:pt x="8982" y="158790"/>
                  </a:lnTo>
                  <a:lnTo>
                    <a:pt x="0" y="114299"/>
                  </a:lnTo>
                  <a:close/>
                </a:path>
              </a:pathLst>
            </a:custGeom>
            <a:ln w="38099">
              <a:solidFill>
                <a:srgbClr val="F3F0DE"/>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12" name="object 12"/>
          <p:cNvGrpSpPr/>
          <p:nvPr/>
        </p:nvGrpSpPr>
        <p:grpSpPr>
          <a:xfrm>
            <a:off x="5962650" y="5557837"/>
            <a:ext cx="266700" cy="266700"/>
            <a:chOff x="5962650" y="5557837"/>
            <a:chExt cx="266700" cy="266700"/>
          </a:xfrm>
        </p:grpSpPr>
        <p:pic>
          <p:nvPicPr>
            <p:cNvPr id="13" name="object 13"/>
            <p:cNvPicPr/>
            <p:nvPr/>
          </p:nvPicPr>
          <p:blipFill>
            <a:blip r:embed="rId3" cstate="print"/>
            <a:stretch>
              <a:fillRect/>
            </a:stretch>
          </p:blipFill>
          <p:spPr>
            <a:xfrm>
              <a:off x="5981699" y="5576887"/>
              <a:ext cx="228599" cy="228599"/>
            </a:xfrm>
            <a:prstGeom prst="rect">
              <a:avLst/>
            </a:prstGeom>
          </p:spPr>
        </p:pic>
        <p:sp>
          <p:nvSpPr>
            <p:cNvPr id="14" name="object 14"/>
            <p:cNvSpPr/>
            <p:nvPr/>
          </p:nvSpPr>
          <p:spPr>
            <a:xfrm>
              <a:off x="5981700" y="5576887"/>
              <a:ext cx="228600" cy="228600"/>
            </a:xfrm>
            <a:custGeom>
              <a:avLst/>
              <a:gdLst/>
              <a:ahLst/>
              <a:cxnLst/>
              <a:rect l="l" t="t" r="r" b="b"/>
              <a:pathLst>
                <a:path w="228600" h="228600">
                  <a:moveTo>
                    <a:pt x="0" y="114299"/>
                  </a:moveTo>
                  <a:lnTo>
                    <a:pt x="8982" y="69809"/>
                  </a:lnTo>
                  <a:lnTo>
                    <a:pt x="33477" y="33477"/>
                  </a:lnTo>
                  <a:lnTo>
                    <a:pt x="69809" y="8982"/>
                  </a:lnTo>
                  <a:lnTo>
                    <a:pt x="114299" y="0"/>
                  </a:lnTo>
                  <a:lnTo>
                    <a:pt x="158040" y="8700"/>
                  </a:lnTo>
                  <a:lnTo>
                    <a:pt x="195122" y="33477"/>
                  </a:lnTo>
                  <a:lnTo>
                    <a:pt x="219899" y="70559"/>
                  </a:lnTo>
                  <a:lnTo>
                    <a:pt x="228599" y="114299"/>
                  </a:lnTo>
                  <a:lnTo>
                    <a:pt x="219617" y="158790"/>
                  </a:lnTo>
                  <a:lnTo>
                    <a:pt x="195122" y="195122"/>
                  </a:lnTo>
                  <a:lnTo>
                    <a:pt x="158790" y="219617"/>
                  </a:lnTo>
                  <a:lnTo>
                    <a:pt x="114299" y="228599"/>
                  </a:lnTo>
                  <a:lnTo>
                    <a:pt x="69809" y="219617"/>
                  </a:lnTo>
                  <a:lnTo>
                    <a:pt x="33477" y="195122"/>
                  </a:lnTo>
                  <a:lnTo>
                    <a:pt x="8982" y="158790"/>
                  </a:lnTo>
                  <a:lnTo>
                    <a:pt x="0" y="114299"/>
                  </a:lnTo>
                  <a:close/>
                </a:path>
              </a:pathLst>
            </a:custGeom>
            <a:ln w="38099">
              <a:solidFill>
                <a:srgbClr val="F3F0DE"/>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15" name="object 15"/>
          <p:cNvGrpSpPr/>
          <p:nvPr/>
        </p:nvGrpSpPr>
        <p:grpSpPr>
          <a:xfrm>
            <a:off x="9829800" y="5557837"/>
            <a:ext cx="266700" cy="266700"/>
            <a:chOff x="9829800" y="5557837"/>
            <a:chExt cx="266700" cy="266700"/>
          </a:xfrm>
        </p:grpSpPr>
        <p:pic>
          <p:nvPicPr>
            <p:cNvPr id="16" name="object 16"/>
            <p:cNvPicPr/>
            <p:nvPr/>
          </p:nvPicPr>
          <p:blipFill>
            <a:blip r:embed="rId3" cstate="print"/>
            <a:stretch>
              <a:fillRect/>
            </a:stretch>
          </p:blipFill>
          <p:spPr>
            <a:xfrm>
              <a:off x="9848849" y="5576887"/>
              <a:ext cx="228599" cy="228599"/>
            </a:xfrm>
            <a:prstGeom prst="rect">
              <a:avLst/>
            </a:prstGeom>
          </p:spPr>
        </p:pic>
        <p:sp>
          <p:nvSpPr>
            <p:cNvPr id="17" name="object 17"/>
            <p:cNvSpPr/>
            <p:nvPr/>
          </p:nvSpPr>
          <p:spPr>
            <a:xfrm>
              <a:off x="9848850" y="5576887"/>
              <a:ext cx="228600" cy="228600"/>
            </a:xfrm>
            <a:custGeom>
              <a:avLst/>
              <a:gdLst/>
              <a:ahLst/>
              <a:cxnLst/>
              <a:rect l="l" t="t" r="r" b="b"/>
              <a:pathLst>
                <a:path w="228600" h="228600">
                  <a:moveTo>
                    <a:pt x="0" y="114299"/>
                  </a:moveTo>
                  <a:lnTo>
                    <a:pt x="8982" y="69809"/>
                  </a:lnTo>
                  <a:lnTo>
                    <a:pt x="33477" y="33477"/>
                  </a:lnTo>
                  <a:lnTo>
                    <a:pt x="69809" y="8982"/>
                  </a:lnTo>
                  <a:lnTo>
                    <a:pt x="114299" y="0"/>
                  </a:lnTo>
                  <a:lnTo>
                    <a:pt x="158040" y="8700"/>
                  </a:lnTo>
                  <a:lnTo>
                    <a:pt x="195122" y="33477"/>
                  </a:lnTo>
                  <a:lnTo>
                    <a:pt x="219899" y="70559"/>
                  </a:lnTo>
                  <a:lnTo>
                    <a:pt x="228599" y="114299"/>
                  </a:lnTo>
                  <a:lnTo>
                    <a:pt x="219617" y="158790"/>
                  </a:lnTo>
                  <a:lnTo>
                    <a:pt x="195122" y="195122"/>
                  </a:lnTo>
                  <a:lnTo>
                    <a:pt x="158790" y="219617"/>
                  </a:lnTo>
                  <a:lnTo>
                    <a:pt x="114299" y="228599"/>
                  </a:lnTo>
                  <a:lnTo>
                    <a:pt x="69809" y="219617"/>
                  </a:lnTo>
                  <a:lnTo>
                    <a:pt x="33477" y="195122"/>
                  </a:lnTo>
                  <a:lnTo>
                    <a:pt x="8982" y="158790"/>
                  </a:lnTo>
                  <a:lnTo>
                    <a:pt x="0" y="114299"/>
                  </a:lnTo>
                  <a:close/>
                </a:path>
              </a:pathLst>
            </a:custGeom>
            <a:ln w="38099">
              <a:solidFill>
                <a:srgbClr val="F3F0DE"/>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571500" y="1985962"/>
            <a:ext cx="5286374" cy="3695699"/>
          </a:xfrm>
          <a:prstGeom prst="rect">
            <a:avLst/>
          </a:prstGeom>
        </p:spPr>
      </p:pic>
      <p:pic>
        <p:nvPicPr>
          <p:cNvPr id="3" name="object 3"/>
          <p:cNvPicPr/>
          <p:nvPr/>
        </p:nvPicPr>
        <p:blipFill>
          <a:blip r:embed="rId3" cstate="print"/>
          <a:stretch>
            <a:fillRect/>
          </a:stretch>
        </p:blipFill>
        <p:spPr>
          <a:xfrm>
            <a:off x="6334125" y="1985962"/>
            <a:ext cx="5286374" cy="3695699"/>
          </a:xfrm>
          <a:prstGeom prst="rect">
            <a:avLst/>
          </a:prstGeom>
        </p:spPr>
      </p:pic>
      <p:sp>
        <p:nvSpPr>
          <p:cNvPr id="4" name="object 4"/>
          <p:cNvSpPr txBox="1"/>
          <p:nvPr/>
        </p:nvSpPr>
        <p:spPr>
          <a:xfrm>
            <a:off x="949325" y="3170745"/>
            <a:ext cx="4467225" cy="1810385"/>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2400" b="1" i="0" u="none" strike="noStrike" kern="0" cap="none" spc="65" normalizeH="0" baseline="0" noProof="0" dirty="0">
                <a:ln>
                  <a:noFill/>
                </a:ln>
                <a:solidFill>
                  <a:srgbClr val="002147"/>
                </a:solidFill>
                <a:effectLst/>
                <a:uLnTx/>
                <a:uFillTx/>
                <a:latin typeface="Cambria"/>
                <a:cs typeface="Cambria"/>
              </a:rPr>
              <a:t>Decentralized</a:t>
            </a:r>
            <a:r>
              <a:rPr kumimoji="0" sz="2400" b="1" i="0" u="none" strike="noStrike" kern="0" cap="none" spc="95" normalizeH="0" baseline="0" noProof="0" dirty="0">
                <a:ln>
                  <a:noFill/>
                </a:ln>
                <a:solidFill>
                  <a:srgbClr val="002147"/>
                </a:solidFill>
                <a:effectLst/>
                <a:uLnTx/>
                <a:uFillTx/>
                <a:latin typeface="Cambria"/>
                <a:cs typeface="Cambria"/>
              </a:rPr>
              <a:t> </a:t>
            </a:r>
            <a:r>
              <a:rPr kumimoji="0" sz="2400" b="1" i="0" u="none" strike="noStrike" kern="0" cap="none" spc="75" normalizeH="0" baseline="0" noProof="0" dirty="0">
                <a:ln>
                  <a:noFill/>
                </a:ln>
                <a:solidFill>
                  <a:srgbClr val="002147"/>
                </a:solidFill>
                <a:effectLst/>
                <a:uLnTx/>
                <a:uFillTx/>
                <a:latin typeface="Cambria"/>
                <a:cs typeface="Cambria"/>
              </a:rPr>
              <a:t>Ownership</a:t>
            </a:r>
            <a:endParaRPr kumimoji="0" sz="2400" b="0" i="0" u="none" strike="noStrike" kern="0" cap="none" spc="0" normalizeH="0" baseline="0" noProof="0">
              <a:ln>
                <a:noFill/>
              </a:ln>
              <a:solidFill>
                <a:sysClr val="windowText" lastClr="000000"/>
              </a:solidFill>
              <a:effectLst/>
              <a:uLnTx/>
              <a:uFillTx/>
              <a:latin typeface="Cambria"/>
              <a:cs typeface="Cambria"/>
            </a:endParaRPr>
          </a:p>
          <a:p>
            <a:pPr marL="12700" marR="5080" lvl="0" indent="0" defTabSz="914400" eaLnBrk="1" fontAlgn="auto" latinLnBrk="0" hangingPunct="1">
              <a:lnSpc>
                <a:spcPct val="150000"/>
              </a:lnSpc>
              <a:spcBef>
                <a:spcPts val="284"/>
              </a:spcBef>
              <a:spcAft>
                <a:spcPts val="0"/>
              </a:spcAft>
              <a:buClrTx/>
              <a:buSzTx/>
              <a:buFontTx/>
              <a:buNone/>
              <a:tabLst/>
              <a:defRPr/>
            </a:pPr>
            <a:r>
              <a:rPr kumimoji="0" sz="1650" b="0" i="0" u="none" strike="noStrike" kern="0" cap="none" spc="10" normalizeH="0" baseline="0" noProof="0" dirty="0">
                <a:ln>
                  <a:noFill/>
                </a:ln>
                <a:solidFill>
                  <a:srgbClr val="334155"/>
                </a:solidFill>
                <a:effectLst/>
                <a:uLnTx/>
                <a:uFillTx/>
                <a:latin typeface="Arial MT"/>
                <a:cs typeface="Arial MT"/>
              </a:rPr>
              <a:t>No</a:t>
            </a:r>
            <a:r>
              <a:rPr kumimoji="0" sz="1650" b="0" i="0" u="none" strike="noStrike" kern="0" cap="none" spc="90" normalizeH="0" baseline="0" noProof="0" dirty="0">
                <a:ln>
                  <a:noFill/>
                </a:ln>
                <a:solidFill>
                  <a:srgbClr val="334155"/>
                </a:solidFill>
                <a:effectLst/>
                <a:uLnTx/>
                <a:uFillTx/>
                <a:latin typeface="Arial MT"/>
                <a:cs typeface="Arial MT"/>
              </a:rPr>
              <a:t> </a:t>
            </a:r>
            <a:r>
              <a:rPr kumimoji="0" sz="1650" b="0" i="0" u="none" strike="noStrike" kern="0" cap="none" spc="10" normalizeH="0" baseline="0" noProof="0" dirty="0">
                <a:ln>
                  <a:noFill/>
                </a:ln>
                <a:solidFill>
                  <a:srgbClr val="334155"/>
                </a:solidFill>
                <a:effectLst/>
                <a:uLnTx/>
                <a:uFillTx/>
                <a:latin typeface="Arial MT"/>
                <a:cs typeface="Arial MT"/>
              </a:rPr>
              <a:t>centralized</a:t>
            </a:r>
            <a:r>
              <a:rPr kumimoji="0" sz="1650" b="0" i="0" u="none" strike="noStrike" kern="0" cap="none" spc="90" normalizeH="0" baseline="0" noProof="0" dirty="0">
                <a:ln>
                  <a:noFill/>
                </a:ln>
                <a:solidFill>
                  <a:srgbClr val="334155"/>
                </a:solidFill>
                <a:effectLst/>
                <a:uLnTx/>
                <a:uFillTx/>
                <a:latin typeface="Arial MT"/>
                <a:cs typeface="Arial MT"/>
              </a:rPr>
              <a:t> </a:t>
            </a:r>
            <a:r>
              <a:rPr kumimoji="0" sz="1650" b="0" i="0" u="none" strike="noStrike" kern="0" cap="none" spc="10" normalizeH="0" baseline="0" noProof="0" dirty="0">
                <a:ln>
                  <a:noFill/>
                </a:ln>
                <a:solidFill>
                  <a:srgbClr val="334155"/>
                </a:solidFill>
                <a:effectLst/>
                <a:uLnTx/>
                <a:uFillTx/>
                <a:latin typeface="Arial MT"/>
                <a:cs typeface="Arial MT"/>
              </a:rPr>
              <a:t>database</a:t>
            </a:r>
            <a:r>
              <a:rPr kumimoji="0" sz="1650" b="0" i="0" u="none" strike="noStrike" kern="0" cap="none" spc="90" normalizeH="0" baseline="0" noProof="0" dirty="0">
                <a:ln>
                  <a:noFill/>
                </a:ln>
                <a:solidFill>
                  <a:srgbClr val="334155"/>
                </a:solidFill>
                <a:effectLst/>
                <a:uLnTx/>
                <a:uFillTx/>
                <a:latin typeface="Arial MT"/>
                <a:cs typeface="Arial MT"/>
              </a:rPr>
              <a:t> </a:t>
            </a:r>
            <a:r>
              <a:rPr kumimoji="0" sz="1650" b="0" i="0" u="none" strike="noStrike" kern="0" cap="none" spc="75" normalizeH="0" baseline="0" noProof="0" dirty="0">
                <a:ln>
                  <a:noFill/>
                </a:ln>
                <a:solidFill>
                  <a:srgbClr val="334155"/>
                </a:solidFill>
                <a:effectLst/>
                <a:uLnTx/>
                <a:uFillTx/>
                <a:latin typeface="Arial MT"/>
                <a:cs typeface="Arial MT"/>
              </a:rPr>
              <a:t>of</a:t>
            </a:r>
            <a:r>
              <a:rPr kumimoji="0" sz="1650" b="0" i="0" u="none" strike="noStrike" kern="0" cap="none" spc="95" normalizeH="0" baseline="0" noProof="0" dirty="0">
                <a:ln>
                  <a:noFill/>
                </a:ln>
                <a:solidFill>
                  <a:srgbClr val="334155"/>
                </a:solidFill>
                <a:effectLst/>
                <a:uLnTx/>
                <a:uFillTx/>
                <a:latin typeface="Arial MT"/>
                <a:cs typeface="Arial MT"/>
              </a:rPr>
              <a:t> </a:t>
            </a:r>
            <a:r>
              <a:rPr kumimoji="0" sz="1650" b="0" i="0" u="none" strike="noStrike" kern="0" cap="none" spc="70" normalizeH="0" baseline="0" noProof="0" dirty="0">
                <a:ln>
                  <a:noFill/>
                </a:ln>
                <a:solidFill>
                  <a:srgbClr val="334155"/>
                </a:solidFill>
                <a:effectLst/>
                <a:uLnTx/>
                <a:uFillTx/>
                <a:latin typeface="Arial MT"/>
                <a:cs typeface="Arial MT"/>
              </a:rPr>
              <a:t>student</a:t>
            </a:r>
            <a:r>
              <a:rPr kumimoji="0" sz="1650" b="0" i="0" u="none" strike="noStrike" kern="0" cap="none" spc="90" normalizeH="0" baseline="0" noProof="0" dirty="0">
                <a:ln>
                  <a:noFill/>
                </a:ln>
                <a:solidFill>
                  <a:srgbClr val="334155"/>
                </a:solidFill>
                <a:effectLst/>
                <a:uLnTx/>
                <a:uFillTx/>
                <a:latin typeface="Arial MT"/>
                <a:cs typeface="Arial MT"/>
              </a:rPr>
              <a:t> </a:t>
            </a:r>
            <a:r>
              <a:rPr kumimoji="0" sz="1650" b="0" i="0" u="none" strike="noStrike" kern="0" cap="none" spc="50" normalizeH="0" baseline="0" noProof="0" dirty="0">
                <a:ln>
                  <a:noFill/>
                </a:ln>
                <a:solidFill>
                  <a:srgbClr val="334155"/>
                </a:solidFill>
                <a:effectLst/>
                <a:uLnTx/>
                <a:uFillTx/>
                <a:latin typeface="Arial MT"/>
                <a:cs typeface="Arial MT"/>
              </a:rPr>
              <a:t>records</a:t>
            </a:r>
            <a:r>
              <a:rPr kumimoji="0" sz="1650" b="0" i="0" u="none" strike="noStrike" kern="0" cap="none" spc="90" normalizeH="0" baseline="0" noProof="0" dirty="0">
                <a:ln>
                  <a:noFill/>
                </a:ln>
                <a:solidFill>
                  <a:srgbClr val="334155"/>
                </a:solidFill>
                <a:effectLst/>
                <a:uLnTx/>
                <a:uFillTx/>
                <a:latin typeface="Arial MT"/>
                <a:cs typeface="Arial MT"/>
              </a:rPr>
              <a:t> </a:t>
            </a:r>
            <a:r>
              <a:rPr kumimoji="0" sz="1650" b="0" i="0" u="none" strike="noStrike" kern="0" cap="none" spc="-25" normalizeH="0" baseline="0" noProof="0" dirty="0">
                <a:ln>
                  <a:noFill/>
                </a:ln>
                <a:solidFill>
                  <a:srgbClr val="334155"/>
                </a:solidFill>
                <a:effectLst/>
                <a:uLnTx/>
                <a:uFillTx/>
                <a:latin typeface="Arial MT"/>
                <a:cs typeface="Arial MT"/>
              </a:rPr>
              <a:t>is </a:t>
            </a:r>
            <a:r>
              <a:rPr kumimoji="0" sz="1650" b="0" i="0" u="none" strike="noStrike" kern="0" cap="none" spc="0" normalizeH="0" baseline="0" noProof="0" dirty="0">
                <a:ln>
                  <a:noFill/>
                </a:ln>
                <a:solidFill>
                  <a:srgbClr val="334155"/>
                </a:solidFill>
                <a:effectLst/>
                <a:uLnTx/>
                <a:uFillTx/>
                <a:latin typeface="Arial MT"/>
                <a:cs typeface="Arial MT"/>
              </a:rPr>
              <a:t>created;</a:t>
            </a:r>
            <a:r>
              <a:rPr kumimoji="0" sz="1650" b="0" i="0" u="none" strike="noStrike" kern="0" cap="none" spc="75" normalizeH="0" baseline="0" noProof="0" dirty="0">
                <a:ln>
                  <a:noFill/>
                </a:ln>
                <a:solidFill>
                  <a:srgbClr val="334155"/>
                </a:solidFill>
                <a:effectLst/>
                <a:uLnTx/>
                <a:uFillTx/>
                <a:latin typeface="Arial MT"/>
                <a:cs typeface="Arial MT"/>
              </a:rPr>
              <a:t> </a:t>
            </a:r>
            <a:r>
              <a:rPr kumimoji="0" sz="1650" b="0" i="0" u="none" strike="noStrike" kern="0" cap="none" spc="55" normalizeH="0" baseline="0" noProof="0" dirty="0">
                <a:ln>
                  <a:noFill/>
                </a:ln>
                <a:solidFill>
                  <a:srgbClr val="334155"/>
                </a:solidFill>
                <a:effectLst/>
                <a:uLnTx/>
                <a:uFillTx/>
                <a:latin typeface="Arial MT"/>
                <a:cs typeface="Arial MT"/>
              </a:rPr>
              <a:t>data</a:t>
            </a:r>
            <a:r>
              <a:rPr kumimoji="0" sz="1650" b="0" i="0" u="none" strike="noStrike" kern="0" cap="none" spc="80"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stays</a:t>
            </a:r>
            <a:r>
              <a:rPr kumimoji="0" sz="1650" b="0" i="0" u="none" strike="noStrike" kern="0" cap="none" spc="80" normalizeH="0" baseline="0" noProof="0" dirty="0">
                <a:ln>
                  <a:noFill/>
                </a:ln>
                <a:solidFill>
                  <a:srgbClr val="334155"/>
                </a:solidFill>
                <a:effectLst/>
                <a:uLnTx/>
                <a:uFillTx/>
                <a:latin typeface="Arial MT"/>
                <a:cs typeface="Arial MT"/>
              </a:rPr>
              <a:t> </a:t>
            </a:r>
            <a:r>
              <a:rPr kumimoji="0" sz="1650" b="0" i="0" u="none" strike="noStrike" kern="0" cap="none" spc="65" normalizeH="0" baseline="0" noProof="0" dirty="0">
                <a:ln>
                  <a:noFill/>
                </a:ln>
                <a:solidFill>
                  <a:srgbClr val="334155"/>
                </a:solidFill>
                <a:effectLst/>
                <a:uLnTx/>
                <a:uFillTx/>
                <a:latin typeface="Arial MT"/>
                <a:cs typeface="Arial MT"/>
              </a:rPr>
              <a:t>at</a:t>
            </a:r>
            <a:r>
              <a:rPr kumimoji="0" sz="1650" b="0" i="0" u="none" strike="noStrike" kern="0" cap="none" spc="75" normalizeH="0" baseline="0" noProof="0" dirty="0">
                <a:ln>
                  <a:noFill/>
                </a:ln>
                <a:solidFill>
                  <a:srgbClr val="334155"/>
                </a:solidFill>
                <a:effectLst/>
                <a:uLnTx/>
                <a:uFillTx/>
                <a:latin typeface="Arial MT"/>
                <a:cs typeface="Arial MT"/>
              </a:rPr>
              <a:t> the</a:t>
            </a:r>
            <a:r>
              <a:rPr kumimoji="0" sz="1650" b="0" i="0" u="none" strike="noStrike" kern="0" cap="none" spc="80" normalizeH="0" baseline="0" noProof="0" dirty="0">
                <a:ln>
                  <a:noFill/>
                </a:ln>
                <a:solidFill>
                  <a:srgbClr val="334155"/>
                </a:solidFill>
                <a:effectLst/>
                <a:uLnTx/>
                <a:uFillTx/>
                <a:latin typeface="Arial MT"/>
                <a:cs typeface="Arial MT"/>
              </a:rPr>
              <a:t> </a:t>
            </a:r>
            <a:r>
              <a:rPr kumimoji="0" sz="1650" b="0" i="0" u="none" strike="noStrike" kern="0" cap="none" spc="-10" normalizeH="0" baseline="0" noProof="0" dirty="0">
                <a:ln>
                  <a:noFill/>
                </a:ln>
                <a:solidFill>
                  <a:srgbClr val="334155"/>
                </a:solidFill>
                <a:effectLst/>
                <a:uLnTx/>
                <a:uFillTx/>
                <a:latin typeface="Arial MT"/>
                <a:cs typeface="Arial MT"/>
              </a:rPr>
              <a:t>source.</a:t>
            </a:r>
            <a:endParaRPr kumimoji="0" sz="1650" b="0" i="0" u="none" strike="noStrike" kern="0" cap="none" spc="0" normalizeH="0" baseline="0" noProof="0">
              <a:ln>
                <a:noFill/>
              </a:ln>
              <a:solidFill>
                <a:sysClr val="windowText" lastClr="000000"/>
              </a:solidFill>
              <a:effectLst/>
              <a:uLnTx/>
              <a:uFillTx/>
              <a:latin typeface="Arial MT"/>
              <a:cs typeface="Arial MT"/>
            </a:endParaRPr>
          </a:p>
          <a:p>
            <a:pPr marL="12700" marR="0" lvl="0" indent="0" defTabSz="914400" eaLnBrk="1" fontAlgn="auto" latinLnBrk="0" hangingPunct="1">
              <a:lnSpc>
                <a:spcPct val="100000"/>
              </a:lnSpc>
              <a:spcBef>
                <a:spcPts val="0"/>
              </a:spcBef>
              <a:spcAft>
                <a:spcPts val="0"/>
              </a:spcAft>
              <a:buClrTx/>
              <a:buSzTx/>
              <a:buFontTx/>
              <a:buNone/>
              <a:tabLst/>
              <a:defRPr/>
            </a:pPr>
            <a:r>
              <a:rPr kumimoji="0" sz="1650" b="0" i="0" u="none" strike="noStrike" kern="0" cap="none" spc="50" normalizeH="0" baseline="0" noProof="0" dirty="0">
                <a:ln>
                  <a:noFill/>
                </a:ln>
                <a:solidFill>
                  <a:srgbClr val="334155"/>
                </a:solidFill>
                <a:effectLst/>
                <a:uLnTx/>
                <a:uFillTx/>
                <a:latin typeface="Arial MT"/>
                <a:cs typeface="Arial MT"/>
              </a:rPr>
              <a:t>Institutions</a:t>
            </a:r>
            <a:r>
              <a:rPr kumimoji="0" sz="1650" b="0" i="0" u="none" strike="noStrike" kern="0" cap="none" spc="80"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retain</a:t>
            </a:r>
            <a:r>
              <a:rPr kumimoji="0" sz="1650" b="0" i="0" u="none" strike="noStrike" kern="0" cap="none" spc="80"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full</a:t>
            </a:r>
            <a:r>
              <a:rPr kumimoji="0" sz="1650" b="0" i="0" u="none" strike="noStrike" kern="0" cap="none" spc="85" normalizeH="0" baseline="0" noProof="0" dirty="0">
                <a:ln>
                  <a:noFill/>
                </a:ln>
                <a:solidFill>
                  <a:srgbClr val="334155"/>
                </a:solidFill>
                <a:effectLst/>
                <a:uLnTx/>
                <a:uFillTx/>
                <a:latin typeface="Arial MT"/>
                <a:cs typeface="Arial MT"/>
              </a:rPr>
              <a:t> </a:t>
            </a:r>
            <a:r>
              <a:rPr kumimoji="0" sz="1650" b="0" i="0" u="none" strike="noStrike" kern="0" cap="none" spc="70" normalizeH="0" baseline="0" noProof="0" dirty="0">
                <a:ln>
                  <a:noFill/>
                </a:ln>
                <a:solidFill>
                  <a:srgbClr val="334155"/>
                </a:solidFill>
                <a:effectLst/>
                <a:uLnTx/>
                <a:uFillTx/>
                <a:latin typeface="Arial MT"/>
                <a:cs typeface="Arial MT"/>
              </a:rPr>
              <a:t>authority</a:t>
            </a:r>
            <a:r>
              <a:rPr kumimoji="0" sz="1650" b="0" i="0" u="none" strike="noStrike" kern="0" cap="none" spc="80"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over</a:t>
            </a:r>
            <a:r>
              <a:rPr kumimoji="0" sz="1650" b="0" i="0" u="none" strike="noStrike" kern="0" cap="none" spc="85" normalizeH="0" baseline="0" noProof="0" dirty="0">
                <a:ln>
                  <a:noFill/>
                </a:ln>
                <a:solidFill>
                  <a:srgbClr val="334155"/>
                </a:solidFill>
                <a:effectLst/>
                <a:uLnTx/>
                <a:uFillTx/>
                <a:latin typeface="Arial MT"/>
                <a:cs typeface="Arial MT"/>
              </a:rPr>
              <a:t> </a:t>
            </a:r>
            <a:r>
              <a:rPr kumimoji="0" sz="1650" b="0" i="0" u="none" strike="noStrike" kern="0" cap="none" spc="50" normalizeH="0" baseline="0" noProof="0" dirty="0">
                <a:ln>
                  <a:noFill/>
                </a:ln>
                <a:solidFill>
                  <a:srgbClr val="334155"/>
                </a:solidFill>
                <a:effectLst/>
                <a:uLnTx/>
                <a:uFillTx/>
                <a:latin typeface="Arial MT"/>
                <a:cs typeface="Arial MT"/>
              </a:rPr>
              <a:t>their</a:t>
            </a:r>
            <a:endParaRPr kumimoji="0" sz="1650" b="0" i="0" u="none" strike="noStrike" kern="0" cap="none" spc="0" normalizeH="0" baseline="0" noProof="0">
              <a:ln>
                <a:noFill/>
              </a:ln>
              <a:solidFill>
                <a:sysClr val="windowText" lastClr="000000"/>
              </a:solidFill>
              <a:effectLst/>
              <a:uLnTx/>
              <a:uFillTx/>
              <a:latin typeface="Arial MT"/>
              <a:cs typeface="Arial MT"/>
            </a:endParaRPr>
          </a:p>
          <a:p>
            <a:pPr marL="12700" marR="0" lvl="0" indent="0" defTabSz="914400" eaLnBrk="1" fontAlgn="auto" latinLnBrk="0" hangingPunct="1">
              <a:lnSpc>
                <a:spcPct val="100000"/>
              </a:lnSpc>
              <a:spcBef>
                <a:spcPts val="990"/>
              </a:spcBef>
              <a:spcAft>
                <a:spcPts val="0"/>
              </a:spcAft>
              <a:buClrTx/>
              <a:buSzTx/>
              <a:buFontTx/>
              <a:buNone/>
              <a:tabLst/>
              <a:defRPr/>
            </a:pPr>
            <a:r>
              <a:rPr kumimoji="0" sz="1650" b="0" i="0" u="none" strike="noStrike" kern="0" cap="none" spc="60" normalizeH="0" baseline="0" noProof="0" dirty="0">
                <a:ln>
                  <a:noFill/>
                </a:ln>
                <a:solidFill>
                  <a:srgbClr val="334155"/>
                </a:solidFill>
                <a:effectLst/>
                <a:uLnTx/>
                <a:uFillTx/>
                <a:latin typeface="Arial MT"/>
                <a:cs typeface="Arial MT"/>
              </a:rPr>
              <a:t>proprietary</a:t>
            </a:r>
            <a:r>
              <a:rPr kumimoji="0" sz="1650" b="0" i="0" u="none" strike="noStrike" kern="0" cap="none" spc="30" normalizeH="0" baseline="0" noProof="0" dirty="0">
                <a:ln>
                  <a:noFill/>
                </a:ln>
                <a:solidFill>
                  <a:srgbClr val="334155"/>
                </a:solidFill>
                <a:effectLst/>
                <a:uLnTx/>
                <a:uFillTx/>
                <a:latin typeface="Arial MT"/>
                <a:cs typeface="Arial MT"/>
              </a:rPr>
              <a:t> </a:t>
            </a:r>
            <a:r>
              <a:rPr kumimoji="0" sz="1650" b="0" i="0" u="none" strike="noStrike" kern="0" cap="none" spc="-10" normalizeH="0" baseline="0" noProof="0" dirty="0">
                <a:ln>
                  <a:noFill/>
                </a:ln>
                <a:solidFill>
                  <a:srgbClr val="334155"/>
                </a:solidFill>
                <a:effectLst/>
                <a:uLnTx/>
                <a:uFillTx/>
                <a:latin typeface="Arial MT"/>
                <a:cs typeface="Arial MT"/>
              </a:rPr>
              <a:t>credentials.</a:t>
            </a:r>
            <a:endParaRPr kumimoji="0" sz="1650" b="0" i="0" u="none" strike="noStrike" kern="0" cap="none" spc="0" normalizeH="0" baseline="0" noProof="0">
              <a:ln>
                <a:noFill/>
              </a:ln>
              <a:solidFill>
                <a:sysClr val="windowText" lastClr="000000"/>
              </a:solidFill>
              <a:effectLst/>
              <a:uLnTx/>
              <a:uFillTx/>
              <a:latin typeface="Arial MT"/>
              <a:cs typeface="Arial MT"/>
            </a:endParaRPr>
          </a:p>
        </p:txBody>
      </p:sp>
      <p:sp>
        <p:nvSpPr>
          <p:cNvPr id="5" name="object 5"/>
          <p:cNvSpPr txBox="1"/>
          <p:nvPr/>
        </p:nvSpPr>
        <p:spPr>
          <a:xfrm>
            <a:off x="6711950" y="3170745"/>
            <a:ext cx="4511675" cy="1181735"/>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2400" b="1" i="0" u="none" strike="noStrike" kern="0" cap="none" spc="85" normalizeH="0" baseline="0" noProof="0" dirty="0">
                <a:ln>
                  <a:noFill/>
                </a:ln>
                <a:solidFill>
                  <a:srgbClr val="002147"/>
                </a:solidFill>
                <a:effectLst/>
                <a:uLnTx/>
                <a:uFillTx/>
                <a:latin typeface="Cambria"/>
                <a:cs typeface="Cambria"/>
              </a:rPr>
              <a:t>Trust-</a:t>
            </a:r>
            <a:r>
              <a:rPr kumimoji="0" sz="2400" b="1" i="0" u="none" strike="noStrike" kern="0" cap="none" spc="80" normalizeH="0" baseline="0" noProof="0" dirty="0">
                <a:ln>
                  <a:noFill/>
                </a:ln>
                <a:solidFill>
                  <a:srgbClr val="002147"/>
                </a:solidFill>
                <a:effectLst/>
                <a:uLnTx/>
                <a:uFillTx/>
                <a:latin typeface="Cambria"/>
                <a:cs typeface="Cambria"/>
              </a:rPr>
              <a:t>Based</a:t>
            </a:r>
            <a:r>
              <a:rPr kumimoji="0" sz="2400" b="1" i="0" u="none" strike="noStrike" kern="0" cap="none" spc="65" normalizeH="0" baseline="0" noProof="0" dirty="0">
                <a:ln>
                  <a:noFill/>
                </a:ln>
                <a:solidFill>
                  <a:srgbClr val="002147"/>
                </a:solidFill>
                <a:effectLst/>
                <a:uLnTx/>
                <a:uFillTx/>
                <a:latin typeface="Cambria"/>
                <a:cs typeface="Cambria"/>
              </a:rPr>
              <a:t> </a:t>
            </a:r>
            <a:r>
              <a:rPr kumimoji="0" sz="2400" b="1" i="0" u="none" strike="noStrike" kern="0" cap="none" spc="50" normalizeH="0" baseline="0" noProof="0" dirty="0">
                <a:ln>
                  <a:noFill/>
                </a:ln>
                <a:solidFill>
                  <a:srgbClr val="002147"/>
                </a:solidFill>
                <a:effectLst/>
                <a:uLnTx/>
                <a:uFillTx/>
                <a:latin typeface="Cambria"/>
                <a:cs typeface="Cambria"/>
              </a:rPr>
              <a:t>Verification</a:t>
            </a:r>
            <a:endParaRPr kumimoji="0" sz="2400" b="0" i="0" u="none" strike="noStrike" kern="0" cap="none" spc="0" normalizeH="0" baseline="0" noProof="0">
              <a:ln>
                <a:noFill/>
              </a:ln>
              <a:solidFill>
                <a:sysClr val="windowText" lastClr="000000"/>
              </a:solidFill>
              <a:effectLst/>
              <a:uLnTx/>
              <a:uFillTx/>
              <a:latin typeface="Cambria"/>
              <a:cs typeface="Cambria"/>
            </a:endParaRPr>
          </a:p>
          <a:p>
            <a:pPr marL="12700" marR="5080" lvl="0" indent="0" defTabSz="914400" eaLnBrk="1" fontAlgn="auto" latinLnBrk="0" hangingPunct="1">
              <a:lnSpc>
                <a:spcPct val="150000"/>
              </a:lnSpc>
              <a:spcBef>
                <a:spcPts val="284"/>
              </a:spcBef>
              <a:spcAft>
                <a:spcPts val="0"/>
              </a:spcAft>
              <a:buClrTx/>
              <a:buSzTx/>
              <a:buFontTx/>
              <a:buNone/>
              <a:tabLst/>
              <a:defRPr/>
            </a:pPr>
            <a:r>
              <a:rPr kumimoji="0" sz="1650" b="0" i="0" u="none" strike="noStrike" kern="0" cap="none" spc="10" normalizeH="0" baseline="0" noProof="0" dirty="0">
                <a:ln>
                  <a:noFill/>
                </a:ln>
                <a:solidFill>
                  <a:srgbClr val="334155"/>
                </a:solidFill>
                <a:effectLst/>
                <a:uLnTx/>
                <a:uFillTx/>
                <a:latin typeface="Arial MT"/>
                <a:cs typeface="Arial MT"/>
              </a:rPr>
              <a:t>Verification</a:t>
            </a:r>
            <a:r>
              <a:rPr kumimoji="0" sz="1650" b="0" i="0" u="none" strike="noStrike" kern="0" cap="none" spc="114" normalizeH="0" baseline="0" noProof="0" dirty="0">
                <a:ln>
                  <a:noFill/>
                </a:ln>
                <a:solidFill>
                  <a:srgbClr val="334155"/>
                </a:solidFill>
                <a:effectLst/>
                <a:uLnTx/>
                <a:uFillTx/>
                <a:latin typeface="Arial MT"/>
                <a:cs typeface="Arial MT"/>
              </a:rPr>
              <a:t> </a:t>
            </a:r>
            <a:r>
              <a:rPr kumimoji="0" sz="1650" b="0" i="0" u="none" strike="noStrike" kern="0" cap="none" spc="50" normalizeH="0" baseline="0" noProof="0" dirty="0">
                <a:ln>
                  <a:noFill/>
                </a:ln>
                <a:solidFill>
                  <a:srgbClr val="334155"/>
                </a:solidFill>
                <a:effectLst/>
                <a:uLnTx/>
                <a:uFillTx/>
                <a:latin typeface="Arial MT"/>
                <a:cs typeface="Arial MT"/>
              </a:rPr>
              <a:t>confirms</a:t>
            </a:r>
            <a:r>
              <a:rPr kumimoji="0" sz="1650" b="0" i="0" u="none" strike="noStrike" kern="0" cap="none" spc="114" normalizeH="0" baseline="0" noProof="0" dirty="0">
                <a:ln>
                  <a:noFill/>
                </a:ln>
                <a:solidFill>
                  <a:srgbClr val="334155"/>
                </a:solidFill>
                <a:effectLst/>
                <a:uLnTx/>
                <a:uFillTx/>
                <a:latin typeface="Arial MT"/>
                <a:cs typeface="Arial MT"/>
              </a:rPr>
              <a:t> </a:t>
            </a:r>
            <a:r>
              <a:rPr kumimoji="0" sz="1650" b="0" i="0" u="none" strike="noStrike" kern="0" cap="none" spc="75" normalizeH="0" baseline="0" noProof="0" dirty="0">
                <a:ln>
                  <a:noFill/>
                </a:ln>
                <a:solidFill>
                  <a:srgbClr val="334155"/>
                </a:solidFill>
                <a:effectLst/>
                <a:uLnTx/>
                <a:uFillTx/>
                <a:latin typeface="Arial MT"/>
                <a:cs typeface="Arial MT"/>
              </a:rPr>
              <a:t>authenticity</a:t>
            </a:r>
            <a:r>
              <a:rPr kumimoji="0" sz="1650" b="0" i="0" u="none" strike="noStrike" kern="0" cap="none" spc="120" normalizeH="0" baseline="0" noProof="0" dirty="0">
                <a:ln>
                  <a:noFill/>
                </a:ln>
                <a:solidFill>
                  <a:srgbClr val="334155"/>
                </a:solidFill>
                <a:effectLst/>
                <a:uLnTx/>
                <a:uFillTx/>
                <a:latin typeface="Arial MT"/>
                <a:cs typeface="Arial MT"/>
              </a:rPr>
              <a:t> </a:t>
            </a:r>
            <a:r>
              <a:rPr kumimoji="0" sz="1650" b="0" i="0" u="none" strike="noStrike" kern="0" cap="none" spc="70" normalizeH="0" baseline="0" noProof="0" dirty="0">
                <a:ln>
                  <a:noFill/>
                </a:ln>
                <a:solidFill>
                  <a:srgbClr val="334155"/>
                </a:solidFill>
                <a:effectLst/>
                <a:uLnTx/>
                <a:uFillTx/>
                <a:latin typeface="Arial MT"/>
                <a:cs typeface="Arial MT"/>
              </a:rPr>
              <a:t>without </a:t>
            </a:r>
            <a:r>
              <a:rPr kumimoji="0" sz="1650" b="0" i="0" u="none" strike="noStrike" kern="0" cap="none" spc="10" normalizeH="0" baseline="0" noProof="0" dirty="0">
                <a:ln>
                  <a:noFill/>
                </a:ln>
                <a:solidFill>
                  <a:srgbClr val="334155"/>
                </a:solidFill>
                <a:effectLst/>
                <a:uLnTx/>
                <a:uFillTx/>
                <a:latin typeface="Arial MT"/>
                <a:cs typeface="Arial MT"/>
              </a:rPr>
              <a:t>transferring</a:t>
            </a:r>
            <a:r>
              <a:rPr kumimoji="0" sz="1650" b="0" i="0" u="none" strike="noStrike" kern="0" cap="none" spc="110" normalizeH="0" baseline="0" noProof="0" dirty="0">
                <a:ln>
                  <a:noFill/>
                </a:ln>
                <a:solidFill>
                  <a:srgbClr val="334155"/>
                </a:solidFill>
                <a:effectLst/>
                <a:uLnTx/>
                <a:uFillTx/>
                <a:latin typeface="Arial MT"/>
                <a:cs typeface="Arial MT"/>
              </a:rPr>
              <a:t> </a:t>
            </a:r>
            <a:r>
              <a:rPr kumimoji="0" sz="1650" b="0" i="0" u="none" strike="noStrike" kern="0" cap="none" spc="75" normalizeH="0" baseline="0" noProof="0" dirty="0">
                <a:ln>
                  <a:noFill/>
                </a:ln>
                <a:solidFill>
                  <a:srgbClr val="334155"/>
                </a:solidFill>
                <a:effectLst/>
                <a:uLnTx/>
                <a:uFillTx/>
                <a:latin typeface="Arial MT"/>
                <a:cs typeface="Arial MT"/>
              </a:rPr>
              <a:t>the</a:t>
            </a:r>
            <a:r>
              <a:rPr kumimoji="0" sz="1650" b="0" i="0" u="none" strike="noStrike" kern="0" cap="none" spc="114" normalizeH="0" baseline="0" noProof="0" dirty="0">
                <a:ln>
                  <a:noFill/>
                </a:ln>
                <a:solidFill>
                  <a:srgbClr val="334155"/>
                </a:solidFill>
                <a:effectLst/>
                <a:uLnTx/>
                <a:uFillTx/>
                <a:latin typeface="Arial MT"/>
                <a:cs typeface="Arial MT"/>
              </a:rPr>
              <a:t> </a:t>
            </a:r>
            <a:r>
              <a:rPr kumimoji="0" sz="1650" b="0" i="0" u="none" strike="noStrike" kern="0" cap="none" spc="10" normalizeH="0" baseline="0" noProof="0" dirty="0">
                <a:ln>
                  <a:noFill/>
                </a:ln>
                <a:solidFill>
                  <a:srgbClr val="334155"/>
                </a:solidFill>
                <a:effectLst/>
                <a:uLnTx/>
                <a:uFillTx/>
                <a:latin typeface="Arial MT"/>
                <a:cs typeface="Arial MT"/>
              </a:rPr>
              <a:t>ownership</a:t>
            </a:r>
            <a:r>
              <a:rPr kumimoji="0" sz="1650" b="0" i="0" u="none" strike="noStrike" kern="0" cap="none" spc="110" normalizeH="0" baseline="0" noProof="0" dirty="0">
                <a:ln>
                  <a:noFill/>
                </a:ln>
                <a:solidFill>
                  <a:srgbClr val="334155"/>
                </a:solidFill>
                <a:effectLst/>
                <a:uLnTx/>
                <a:uFillTx/>
                <a:latin typeface="Arial MT"/>
                <a:cs typeface="Arial MT"/>
              </a:rPr>
              <a:t> </a:t>
            </a:r>
            <a:r>
              <a:rPr kumimoji="0" sz="1650" b="0" i="0" u="none" strike="noStrike" kern="0" cap="none" spc="75" normalizeH="0" baseline="0" noProof="0" dirty="0">
                <a:ln>
                  <a:noFill/>
                </a:ln>
                <a:solidFill>
                  <a:srgbClr val="334155"/>
                </a:solidFill>
                <a:effectLst/>
                <a:uLnTx/>
                <a:uFillTx/>
                <a:latin typeface="Arial MT"/>
                <a:cs typeface="Arial MT"/>
              </a:rPr>
              <a:t>of</a:t>
            </a:r>
            <a:r>
              <a:rPr kumimoji="0" sz="1650" b="0" i="0" u="none" strike="noStrike" kern="0" cap="none" spc="114" normalizeH="0" baseline="0" noProof="0" dirty="0">
                <a:ln>
                  <a:noFill/>
                </a:ln>
                <a:solidFill>
                  <a:srgbClr val="334155"/>
                </a:solidFill>
                <a:effectLst/>
                <a:uLnTx/>
                <a:uFillTx/>
                <a:latin typeface="Arial MT"/>
                <a:cs typeface="Arial MT"/>
              </a:rPr>
              <a:t> </a:t>
            </a:r>
            <a:r>
              <a:rPr kumimoji="0" sz="1650" b="0" i="0" u="none" strike="noStrike" kern="0" cap="none" spc="75" normalizeH="0" baseline="0" noProof="0" dirty="0">
                <a:ln>
                  <a:noFill/>
                </a:ln>
                <a:solidFill>
                  <a:srgbClr val="334155"/>
                </a:solidFill>
                <a:effectLst/>
                <a:uLnTx/>
                <a:uFillTx/>
                <a:latin typeface="Arial MT"/>
                <a:cs typeface="Arial MT"/>
              </a:rPr>
              <a:t>the</a:t>
            </a:r>
            <a:r>
              <a:rPr kumimoji="0" sz="1650" b="0" i="0" u="none" strike="noStrike" kern="0" cap="none" spc="110" normalizeH="0" baseline="0" noProof="0" dirty="0">
                <a:ln>
                  <a:noFill/>
                </a:ln>
                <a:solidFill>
                  <a:srgbClr val="334155"/>
                </a:solidFill>
                <a:effectLst/>
                <a:uLnTx/>
                <a:uFillTx/>
                <a:latin typeface="Arial MT"/>
                <a:cs typeface="Arial MT"/>
              </a:rPr>
              <a:t> </a:t>
            </a:r>
            <a:r>
              <a:rPr kumimoji="0" sz="1650" b="0" i="0" u="none" strike="noStrike" kern="0" cap="none" spc="10" normalizeH="0" baseline="0" noProof="0" dirty="0">
                <a:ln>
                  <a:noFill/>
                </a:ln>
                <a:solidFill>
                  <a:srgbClr val="334155"/>
                </a:solidFill>
                <a:effectLst/>
                <a:uLnTx/>
                <a:uFillTx/>
                <a:latin typeface="Arial MT"/>
                <a:cs typeface="Arial MT"/>
              </a:rPr>
              <a:t>original</a:t>
            </a:r>
            <a:r>
              <a:rPr kumimoji="0" sz="1650" b="0" i="0" u="none" strike="noStrike" kern="0" cap="none" spc="114" normalizeH="0" baseline="0" noProof="0" dirty="0">
                <a:ln>
                  <a:noFill/>
                </a:ln>
                <a:solidFill>
                  <a:srgbClr val="334155"/>
                </a:solidFill>
                <a:effectLst/>
                <a:uLnTx/>
                <a:uFillTx/>
                <a:latin typeface="Arial MT"/>
                <a:cs typeface="Arial MT"/>
              </a:rPr>
              <a:t> </a:t>
            </a:r>
            <a:r>
              <a:rPr kumimoji="0" sz="1650" b="0" i="0" u="none" strike="noStrike" kern="0" cap="none" spc="-10" normalizeH="0" baseline="0" noProof="0" dirty="0">
                <a:ln>
                  <a:noFill/>
                </a:ln>
                <a:solidFill>
                  <a:srgbClr val="334155"/>
                </a:solidFill>
                <a:effectLst/>
                <a:uLnTx/>
                <a:uFillTx/>
                <a:latin typeface="Arial MT"/>
                <a:cs typeface="Arial MT"/>
              </a:rPr>
              <a:t>data.</a:t>
            </a:r>
            <a:endParaRPr kumimoji="0" sz="1650" b="0" i="0" u="none" strike="noStrike" kern="0" cap="none" spc="0" normalizeH="0" baseline="0" noProof="0">
              <a:ln>
                <a:noFill/>
              </a:ln>
              <a:solidFill>
                <a:sysClr val="windowText" lastClr="000000"/>
              </a:solidFill>
              <a:effectLst/>
              <a:uLnTx/>
              <a:uFillTx/>
              <a:latin typeface="Arial MT"/>
              <a:cs typeface="Arial MT"/>
            </a:endParaRPr>
          </a:p>
        </p:txBody>
      </p:sp>
      <p:sp>
        <p:nvSpPr>
          <p:cNvPr id="6" name="object 6"/>
          <p:cNvSpPr txBox="1"/>
          <p:nvPr/>
        </p:nvSpPr>
        <p:spPr>
          <a:xfrm>
            <a:off x="6711950" y="4515675"/>
            <a:ext cx="3763010" cy="779780"/>
          </a:xfrm>
          <a:prstGeom prst="rect">
            <a:avLst/>
          </a:prstGeom>
        </p:spPr>
        <p:txBody>
          <a:bodyPr vert="horz" wrap="square" lIns="0" tIns="12700" rIns="0" bIns="0" rtlCol="0">
            <a:spAutoFit/>
          </a:bodyPr>
          <a:lstStyle/>
          <a:p>
            <a:pPr marL="12700" marR="5080" lvl="0" indent="0" defTabSz="914400" eaLnBrk="1" fontAlgn="auto" latinLnBrk="0" hangingPunct="1">
              <a:lnSpc>
                <a:spcPct val="150000"/>
              </a:lnSpc>
              <a:spcBef>
                <a:spcPts val="100"/>
              </a:spcBef>
              <a:spcAft>
                <a:spcPts val="0"/>
              </a:spcAft>
              <a:buClrTx/>
              <a:buSzTx/>
              <a:buFontTx/>
              <a:buNone/>
              <a:tabLst/>
              <a:defRPr/>
            </a:pPr>
            <a:r>
              <a:rPr kumimoji="0" sz="1650" b="0" i="0" u="none" strike="noStrike" kern="0" cap="none" spc="0" normalizeH="0" baseline="0" noProof="0" dirty="0">
                <a:ln>
                  <a:noFill/>
                </a:ln>
                <a:solidFill>
                  <a:srgbClr val="334155"/>
                </a:solidFill>
                <a:effectLst/>
                <a:uLnTx/>
                <a:uFillTx/>
                <a:latin typeface="Arial MT"/>
                <a:cs typeface="Arial MT"/>
              </a:rPr>
              <a:t>Ensures</a:t>
            </a:r>
            <a:r>
              <a:rPr kumimoji="0" sz="1650" b="0" i="0" u="none" strike="noStrike" kern="0" cap="none" spc="40" normalizeH="0" baseline="0" noProof="0" dirty="0">
                <a:ln>
                  <a:noFill/>
                </a:ln>
                <a:solidFill>
                  <a:srgbClr val="334155"/>
                </a:solidFill>
                <a:effectLst/>
                <a:uLnTx/>
                <a:uFillTx/>
                <a:latin typeface="Arial MT"/>
                <a:cs typeface="Arial MT"/>
              </a:rPr>
              <a:t> </a:t>
            </a:r>
            <a:r>
              <a:rPr kumimoji="0" sz="1650" b="0" i="0" u="none" strike="noStrike" kern="0" cap="none" spc="55" normalizeH="0" baseline="0" noProof="0" dirty="0">
                <a:ln>
                  <a:noFill/>
                </a:ln>
                <a:solidFill>
                  <a:srgbClr val="334155"/>
                </a:solidFill>
                <a:effectLst/>
                <a:uLnTx/>
                <a:uFillTx/>
                <a:latin typeface="Arial MT"/>
                <a:cs typeface="Arial MT"/>
              </a:rPr>
              <a:t>compliance</a:t>
            </a:r>
            <a:r>
              <a:rPr kumimoji="0" sz="1650" b="0" i="0" u="none" strike="noStrike" kern="0" cap="none" spc="40" normalizeH="0" baseline="0" noProof="0" dirty="0">
                <a:ln>
                  <a:noFill/>
                </a:ln>
                <a:solidFill>
                  <a:srgbClr val="334155"/>
                </a:solidFill>
                <a:effectLst/>
                <a:uLnTx/>
                <a:uFillTx/>
                <a:latin typeface="Arial MT"/>
                <a:cs typeface="Arial MT"/>
              </a:rPr>
              <a:t> </a:t>
            </a:r>
            <a:r>
              <a:rPr kumimoji="0" sz="1650" b="0" i="0" u="none" strike="noStrike" kern="0" cap="none" spc="80" normalizeH="0" baseline="0" noProof="0" dirty="0">
                <a:ln>
                  <a:noFill/>
                </a:ln>
                <a:solidFill>
                  <a:srgbClr val="334155"/>
                </a:solidFill>
                <a:effectLst/>
                <a:uLnTx/>
                <a:uFillTx/>
                <a:latin typeface="Arial MT"/>
                <a:cs typeface="Arial MT"/>
              </a:rPr>
              <a:t>with</a:t>
            </a:r>
            <a:r>
              <a:rPr kumimoji="0" sz="1650" b="0" i="0" u="none" strike="noStrike" kern="0" cap="none" spc="40"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national</a:t>
            </a:r>
            <a:r>
              <a:rPr kumimoji="0" sz="1650" b="0" i="0" u="none" strike="noStrike" kern="0" cap="none" spc="45" normalizeH="0" baseline="0" noProof="0" dirty="0">
                <a:ln>
                  <a:noFill/>
                </a:ln>
                <a:solidFill>
                  <a:srgbClr val="334155"/>
                </a:solidFill>
                <a:effectLst/>
                <a:uLnTx/>
                <a:uFillTx/>
                <a:latin typeface="Arial MT"/>
                <a:cs typeface="Arial MT"/>
              </a:rPr>
              <a:t> </a:t>
            </a:r>
            <a:r>
              <a:rPr kumimoji="0" sz="1650" b="0" i="0" u="none" strike="noStrike" kern="0" cap="none" spc="-20" normalizeH="0" baseline="0" noProof="0" dirty="0">
                <a:ln>
                  <a:noFill/>
                </a:ln>
                <a:solidFill>
                  <a:srgbClr val="334155"/>
                </a:solidFill>
                <a:effectLst/>
                <a:uLnTx/>
                <a:uFillTx/>
                <a:latin typeface="Arial MT"/>
                <a:cs typeface="Arial MT"/>
              </a:rPr>
              <a:t>data </a:t>
            </a:r>
            <a:r>
              <a:rPr kumimoji="0" sz="1650" b="0" i="0" u="none" strike="noStrike" kern="0" cap="none" spc="50" normalizeH="0" baseline="0" noProof="0" dirty="0">
                <a:ln>
                  <a:noFill/>
                </a:ln>
                <a:solidFill>
                  <a:srgbClr val="334155"/>
                </a:solidFill>
                <a:effectLst/>
                <a:uLnTx/>
                <a:uFillTx/>
                <a:latin typeface="Arial MT"/>
                <a:cs typeface="Arial MT"/>
              </a:rPr>
              <a:t>privacy</a:t>
            </a:r>
            <a:r>
              <a:rPr kumimoji="0" sz="1650" b="0" i="0" u="none" strike="noStrike" kern="0" cap="none" spc="0" normalizeH="0" baseline="0" noProof="0" dirty="0">
                <a:ln>
                  <a:noFill/>
                </a:ln>
                <a:solidFill>
                  <a:srgbClr val="334155"/>
                </a:solidFill>
                <a:effectLst/>
                <a:uLnTx/>
                <a:uFillTx/>
                <a:latin typeface="Arial MT"/>
                <a:cs typeface="Arial MT"/>
              </a:rPr>
              <a:t> </a:t>
            </a:r>
            <a:r>
              <a:rPr kumimoji="0" sz="1650" b="0" i="0" u="none" strike="noStrike" kern="0" cap="none" spc="-10" normalizeH="0" baseline="0" noProof="0" dirty="0">
                <a:ln>
                  <a:noFill/>
                </a:ln>
                <a:solidFill>
                  <a:srgbClr val="334155"/>
                </a:solidFill>
                <a:effectLst/>
                <a:uLnTx/>
                <a:uFillTx/>
                <a:latin typeface="Arial MT"/>
                <a:cs typeface="Arial MT"/>
              </a:rPr>
              <a:t>standards.</a:t>
            </a:r>
            <a:endParaRPr kumimoji="0" sz="1650" b="0" i="0" u="none" strike="noStrike" kern="0" cap="none" spc="0" normalizeH="0" baseline="0" noProof="0">
              <a:ln>
                <a:noFill/>
              </a:ln>
              <a:solidFill>
                <a:sysClr val="windowText" lastClr="000000"/>
              </a:solidFill>
              <a:effectLst/>
              <a:uLnTx/>
              <a:uFillTx/>
              <a:latin typeface="Arial MT"/>
              <a:cs typeface="Arial MT"/>
            </a:endParaRPr>
          </a:p>
        </p:txBody>
      </p:sp>
      <p:pic>
        <p:nvPicPr>
          <p:cNvPr id="7" name="object 7"/>
          <p:cNvPicPr/>
          <p:nvPr/>
        </p:nvPicPr>
        <p:blipFill>
          <a:blip r:embed="rId4" cstate="print"/>
          <a:stretch>
            <a:fillRect/>
          </a:stretch>
        </p:blipFill>
        <p:spPr>
          <a:xfrm>
            <a:off x="962025" y="2433637"/>
            <a:ext cx="476249" cy="476249"/>
          </a:xfrm>
          <a:prstGeom prst="rect">
            <a:avLst/>
          </a:prstGeom>
        </p:spPr>
      </p:pic>
      <p:pic>
        <p:nvPicPr>
          <p:cNvPr id="8" name="object 8"/>
          <p:cNvPicPr/>
          <p:nvPr/>
        </p:nvPicPr>
        <p:blipFill>
          <a:blip r:embed="rId5" cstate="print"/>
          <a:stretch>
            <a:fillRect/>
          </a:stretch>
        </p:blipFill>
        <p:spPr>
          <a:xfrm>
            <a:off x="6724650" y="2433637"/>
            <a:ext cx="533399" cy="476249"/>
          </a:xfrm>
          <a:prstGeom prst="rect">
            <a:avLst/>
          </a:prstGeom>
        </p:spPr>
      </p:pic>
      <p:sp>
        <p:nvSpPr>
          <p:cNvPr id="9" name="object 9"/>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100" dirty="0"/>
              <a:t>Data</a:t>
            </a:r>
            <a:r>
              <a:rPr spc="70" dirty="0"/>
              <a:t> </a:t>
            </a:r>
            <a:r>
              <a:rPr spc="90" dirty="0"/>
              <a:t>Control</a:t>
            </a:r>
            <a:r>
              <a:rPr spc="75" dirty="0"/>
              <a:t> </a:t>
            </a:r>
            <a:r>
              <a:rPr spc="120" dirty="0"/>
              <a:t>and</a:t>
            </a:r>
            <a:r>
              <a:rPr spc="65" dirty="0"/>
              <a:t> </a:t>
            </a:r>
            <a:r>
              <a:rPr spc="120" dirty="0"/>
              <a:t>Trust</a:t>
            </a:r>
          </a:p>
        </p:txBody>
      </p:sp>
      <p:sp>
        <p:nvSpPr>
          <p:cNvPr id="10" name="object 10"/>
          <p:cNvSpPr/>
          <p:nvPr/>
        </p:nvSpPr>
        <p:spPr>
          <a:xfrm>
            <a:off x="571500" y="571500"/>
            <a:ext cx="76200" cy="523875"/>
          </a:xfrm>
          <a:custGeom>
            <a:avLst/>
            <a:gdLst/>
            <a:ahLst/>
            <a:cxnLst/>
            <a:rect l="l" t="t" r="r" b="b"/>
            <a:pathLst>
              <a:path w="76200" h="523875">
                <a:moveTo>
                  <a:pt x="76199" y="523874"/>
                </a:moveTo>
                <a:lnTo>
                  <a:pt x="0" y="523874"/>
                </a:lnTo>
                <a:lnTo>
                  <a:pt x="0" y="0"/>
                </a:lnTo>
                <a:lnTo>
                  <a:pt x="76199" y="0"/>
                </a:lnTo>
                <a:lnTo>
                  <a:pt x="76199" y="523874"/>
                </a:lnTo>
                <a:close/>
              </a:path>
            </a:pathLst>
          </a:custGeom>
          <a:solidFill>
            <a:srgbClr val="C5B358"/>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591" y="503734"/>
            <a:ext cx="5434409" cy="706438"/>
          </a:xfrm>
          <a:prstGeom prst="rect">
            <a:avLst/>
          </a:prstGeom>
          <a:noFill/>
          <a:ln/>
        </p:spPr>
        <p:txBody>
          <a:bodyPr wrap="none" lIns="0" tIns="0" rIns="0" bIns="0" rtlCol="0" anchor="t"/>
          <a:lstStyle/>
          <a:p>
            <a:pPr defTabSz="761970">
              <a:lnSpc>
                <a:spcPts val="5541"/>
              </a:lnSpc>
            </a:pPr>
            <a:r>
              <a:rPr lang="en-US" sz="4250" dirty="0">
                <a:solidFill>
                  <a:srgbClr val="532418"/>
                </a:solidFill>
                <a:latin typeface="Marcellus" pitchFamily="34" charset="0"/>
                <a:ea typeface="Marcellus" pitchFamily="34" charset="-122"/>
                <a:cs typeface="Marcellus" pitchFamily="34" charset="-120"/>
              </a:rPr>
              <a:t>Expected Impact</a:t>
            </a:r>
            <a:endParaRPr lang="en-US" sz="4250" dirty="0">
              <a:solidFill>
                <a:prstClr val="black"/>
              </a:solidFill>
              <a:latin typeface="Calibri" panose="020F0502020204030204"/>
            </a:endParaRPr>
          </a:p>
        </p:txBody>
      </p:sp>
      <p:sp>
        <p:nvSpPr>
          <p:cNvPr id="3" name="Text 1"/>
          <p:cNvSpPr/>
          <p:nvPr/>
        </p:nvSpPr>
        <p:spPr>
          <a:xfrm>
            <a:off x="287338" y="1214151"/>
            <a:ext cx="3465513" cy="623689"/>
          </a:xfrm>
          <a:prstGeom prst="rect">
            <a:avLst/>
          </a:prstGeom>
          <a:noFill/>
          <a:ln/>
        </p:spPr>
        <p:txBody>
          <a:bodyPr wrap="none" lIns="0" tIns="0" rIns="0" bIns="0" rtlCol="0" anchor="t"/>
          <a:lstStyle/>
          <a:p>
            <a:pPr algn="ctr" defTabSz="761970">
              <a:lnSpc>
                <a:spcPts val="4875"/>
              </a:lnSpc>
            </a:pPr>
            <a:r>
              <a:rPr lang="en-US" sz="4875" dirty="0">
                <a:solidFill>
                  <a:srgbClr val="67534F"/>
                </a:solidFill>
                <a:latin typeface="Marcellus" pitchFamily="34" charset="0"/>
                <a:ea typeface="Marcellus" pitchFamily="34" charset="-122"/>
                <a:cs typeface="Marcellus" pitchFamily="34" charset="-120"/>
              </a:rPr>
              <a:t>80%</a:t>
            </a:r>
            <a:endParaRPr lang="en-US" sz="4875" dirty="0">
              <a:solidFill>
                <a:prstClr val="black"/>
              </a:solidFill>
              <a:latin typeface="Calibri" panose="020F0502020204030204"/>
            </a:endParaRPr>
          </a:p>
        </p:txBody>
      </p:sp>
      <p:sp>
        <p:nvSpPr>
          <p:cNvPr id="4" name="Text 2"/>
          <p:cNvSpPr/>
          <p:nvPr/>
        </p:nvSpPr>
        <p:spPr>
          <a:xfrm>
            <a:off x="781645" y="2119521"/>
            <a:ext cx="2717205" cy="353219"/>
          </a:xfrm>
          <a:prstGeom prst="rect">
            <a:avLst/>
          </a:prstGeom>
          <a:noFill/>
          <a:ln/>
        </p:spPr>
        <p:txBody>
          <a:bodyPr wrap="none" lIns="0" tIns="0" rIns="0" bIns="0" rtlCol="0" anchor="t"/>
          <a:lstStyle/>
          <a:p>
            <a:pPr algn="ctr" defTabSz="761970">
              <a:lnSpc>
                <a:spcPts val="2750"/>
              </a:lnSpc>
            </a:pPr>
            <a:r>
              <a:rPr lang="en-US" sz="2000" b="1" dirty="0">
                <a:solidFill>
                  <a:srgbClr val="67534F"/>
                </a:solidFill>
                <a:latin typeface="Marcellus" pitchFamily="34" charset="0"/>
                <a:ea typeface="Marcellus" pitchFamily="34" charset="-122"/>
                <a:cs typeface="Marcellus" pitchFamily="34" charset="-120"/>
              </a:rPr>
              <a:t>Institutions Affected</a:t>
            </a:r>
            <a:endParaRPr lang="en-US" sz="2000" b="1" dirty="0">
              <a:solidFill>
                <a:prstClr val="black"/>
              </a:solidFill>
              <a:latin typeface="Calibri" panose="020F0502020204030204"/>
            </a:endParaRPr>
          </a:p>
        </p:txBody>
      </p:sp>
      <p:sp>
        <p:nvSpPr>
          <p:cNvPr id="5" name="Text 3"/>
          <p:cNvSpPr/>
          <p:nvPr/>
        </p:nvSpPr>
        <p:spPr>
          <a:xfrm>
            <a:off x="287338" y="2540606"/>
            <a:ext cx="3465513" cy="491332"/>
          </a:xfrm>
          <a:prstGeom prst="rect">
            <a:avLst/>
          </a:prstGeom>
          <a:noFill/>
          <a:ln/>
        </p:spPr>
        <p:txBody>
          <a:bodyPr wrap="square" lIns="0" tIns="0" rIns="0" bIns="0" rtlCol="0" anchor="t"/>
          <a:lstStyle/>
          <a:p>
            <a:pPr algn="ctr" defTabSz="761970">
              <a:lnSpc>
                <a:spcPts val="1917"/>
              </a:lnSpc>
            </a:pPr>
            <a:r>
              <a:rPr lang="en-US" sz="2000" dirty="0">
                <a:solidFill>
                  <a:srgbClr val="67534F"/>
                </a:solidFill>
                <a:latin typeface="Montserrat" pitchFamily="34" charset="0"/>
                <a:ea typeface="Montserrat" pitchFamily="34" charset="-122"/>
                <a:cs typeface="Montserrat" pitchFamily="34" charset="-120"/>
              </a:rPr>
              <a:t>Current rate of credential fraud encounters in Kenyan universities</a:t>
            </a:r>
            <a:endParaRPr lang="en-US" sz="2000" dirty="0">
              <a:solidFill>
                <a:prstClr val="black"/>
              </a:solidFill>
              <a:latin typeface="Calibri" panose="020F0502020204030204"/>
            </a:endParaRPr>
          </a:p>
        </p:txBody>
      </p:sp>
      <p:sp>
        <p:nvSpPr>
          <p:cNvPr id="6" name="Text 4"/>
          <p:cNvSpPr/>
          <p:nvPr/>
        </p:nvSpPr>
        <p:spPr>
          <a:xfrm>
            <a:off x="4363244" y="1214151"/>
            <a:ext cx="3465513" cy="623689"/>
          </a:xfrm>
          <a:prstGeom prst="rect">
            <a:avLst/>
          </a:prstGeom>
          <a:noFill/>
          <a:ln/>
        </p:spPr>
        <p:txBody>
          <a:bodyPr wrap="none" lIns="0" tIns="0" rIns="0" bIns="0" rtlCol="0" anchor="t"/>
          <a:lstStyle/>
          <a:p>
            <a:pPr algn="ctr" defTabSz="761970">
              <a:lnSpc>
                <a:spcPts val="4875"/>
              </a:lnSpc>
            </a:pPr>
            <a:r>
              <a:rPr lang="en-US" sz="4875" dirty="0">
                <a:solidFill>
                  <a:srgbClr val="67534F"/>
                </a:solidFill>
                <a:latin typeface="Marcellus" pitchFamily="34" charset="0"/>
                <a:ea typeface="Marcellus" pitchFamily="34" charset="-122"/>
                <a:cs typeface="Marcellus" pitchFamily="34" charset="-120"/>
              </a:rPr>
              <a:t>1</a:t>
            </a:r>
            <a:endParaRPr lang="en-US" sz="4875" dirty="0">
              <a:solidFill>
                <a:prstClr val="black"/>
              </a:solidFill>
              <a:latin typeface="Calibri" panose="020F0502020204030204"/>
            </a:endParaRPr>
          </a:p>
        </p:txBody>
      </p:sp>
      <p:sp>
        <p:nvSpPr>
          <p:cNvPr id="7" name="Text 5"/>
          <p:cNvSpPr/>
          <p:nvPr/>
        </p:nvSpPr>
        <p:spPr>
          <a:xfrm>
            <a:off x="4737398" y="2073981"/>
            <a:ext cx="2717205" cy="353219"/>
          </a:xfrm>
          <a:prstGeom prst="rect">
            <a:avLst/>
          </a:prstGeom>
          <a:noFill/>
          <a:ln/>
        </p:spPr>
        <p:txBody>
          <a:bodyPr wrap="none" lIns="0" tIns="0" rIns="0" bIns="0" rtlCol="0" anchor="t"/>
          <a:lstStyle/>
          <a:p>
            <a:pPr algn="ctr" defTabSz="761970">
              <a:lnSpc>
                <a:spcPts val="2750"/>
              </a:lnSpc>
            </a:pPr>
            <a:r>
              <a:rPr lang="en-US" sz="2125" b="1" dirty="0">
                <a:solidFill>
                  <a:srgbClr val="67534F"/>
                </a:solidFill>
                <a:latin typeface="Marcellus" pitchFamily="34" charset="0"/>
                <a:ea typeface="Marcellus" pitchFamily="34" charset="-122"/>
                <a:cs typeface="Marcellus" pitchFamily="34" charset="-120"/>
              </a:rPr>
              <a:t>Single Query</a:t>
            </a:r>
            <a:endParaRPr lang="en-US" sz="2125" b="1" dirty="0">
              <a:solidFill>
                <a:prstClr val="black"/>
              </a:solidFill>
              <a:latin typeface="Calibri" panose="020F0502020204030204"/>
            </a:endParaRPr>
          </a:p>
        </p:txBody>
      </p:sp>
      <p:sp>
        <p:nvSpPr>
          <p:cNvPr id="8" name="Text 6"/>
          <p:cNvSpPr/>
          <p:nvPr/>
        </p:nvSpPr>
        <p:spPr>
          <a:xfrm>
            <a:off x="4363244" y="2540606"/>
            <a:ext cx="3465513" cy="982663"/>
          </a:xfrm>
          <a:prstGeom prst="rect">
            <a:avLst/>
          </a:prstGeom>
          <a:noFill/>
          <a:ln/>
        </p:spPr>
        <p:txBody>
          <a:bodyPr wrap="square" lIns="0" tIns="0" rIns="0" bIns="0" rtlCol="0" anchor="t"/>
          <a:lstStyle/>
          <a:p>
            <a:pPr algn="ctr" defTabSz="761970">
              <a:lnSpc>
                <a:spcPts val="1917"/>
              </a:lnSpc>
            </a:pPr>
            <a:r>
              <a:rPr lang="en-US" sz="2000" dirty="0">
                <a:solidFill>
                  <a:srgbClr val="67534F"/>
                </a:solidFill>
                <a:latin typeface="Montserrat" pitchFamily="34" charset="0"/>
                <a:ea typeface="Montserrat" pitchFamily="34" charset="-122"/>
                <a:cs typeface="Montserrat" pitchFamily="34" charset="-120"/>
              </a:rPr>
              <a:t>Employers validate a full credential portfolio via one standardized ledger query, not multiple manual checks</a:t>
            </a:r>
            <a:endParaRPr lang="en-US" sz="2000" dirty="0">
              <a:solidFill>
                <a:prstClr val="black"/>
              </a:solidFill>
              <a:latin typeface="Calibri" panose="020F0502020204030204"/>
            </a:endParaRPr>
          </a:p>
        </p:txBody>
      </p:sp>
      <p:sp>
        <p:nvSpPr>
          <p:cNvPr id="9" name="Text 7"/>
          <p:cNvSpPr/>
          <p:nvPr/>
        </p:nvSpPr>
        <p:spPr>
          <a:xfrm>
            <a:off x="7828757" y="1210172"/>
            <a:ext cx="3465513" cy="623689"/>
          </a:xfrm>
          <a:prstGeom prst="rect">
            <a:avLst/>
          </a:prstGeom>
          <a:noFill/>
          <a:ln/>
        </p:spPr>
        <p:txBody>
          <a:bodyPr wrap="none" lIns="0" tIns="0" rIns="0" bIns="0" rtlCol="0" anchor="t"/>
          <a:lstStyle/>
          <a:p>
            <a:pPr algn="ctr" defTabSz="761970">
              <a:lnSpc>
                <a:spcPts val="4875"/>
              </a:lnSpc>
            </a:pPr>
            <a:r>
              <a:rPr lang="en-US" sz="4875" dirty="0">
                <a:solidFill>
                  <a:srgbClr val="67534F"/>
                </a:solidFill>
                <a:latin typeface="Marcellus" pitchFamily="34" charset="0"/>
                <a:ea typeface="Marcellus" pitchFamily="34" charset="-122"/>
                <a:cs typeface="Marcellus" pitchFamily="34" charset="-120"/>
              </a:rPr>
              <a:t>0</a:t>
            </a:r>
            <a:endParaRPr lang="en-US" sz="4875" dirty="0">
              <a:solidFill>
                <a:prstClr val="black"/>
              </a:solidFill>
              <a:latin typeface="Calibri" panose="020F0502020204030204"/>
            </a:endParaRPr>
          </a:p>
        </p:txBody>
      </p:sp>
      <p:sp>
        <p:nvSpPr>
          <p:cNvPr id="10" name="Text 8"/>
          <p:cNvSpPr/>
          <p:nvPr/>
        </p:nvSpPr>
        <p:spPr>
          <a:xfrm>
            <a:off x="8202910" y="1987473"/>
            <a:ext cx="2717205" cy="353219"/>
          </a:xfrm>
          <a:prstGeom prst="rect">
            <a:avLst/>
          </a:prstGeom>
          <a:noFill/>
          <a:ln/>
        </p:spPr>
        <p:txBody>
          <a:bodyPr wrap="none" lIns="0" tIns="0" rIns="0" bIns="0" rtlCol="0" anchor="t"/>
          <a:lstStyle/>
          <a:p>
            <a:pPr algn="ctr" defTabSz="761970">
              <a:lnSpc>
                <a:spcPts val="2750"/>
              </a:lnSpc>
            </a:pPr>
            <a:r>
              <a:rPr lang="en-US" sz="2125" b="1" dirty="0">
                <a:solidFill>
                  <a:srgbClr val="67534F"/>
                </a:solidFill>
                <a:latin typeface="Marcellus" pitchFamily="34" charset="0"/>
                <a:ea typeface="Marcellus" pitchFamily="34" charset="-122"/>
                <a:cs typeface="Marcellus" pitchFamily="34" charset="-120"/>
              </a:rPr>
              <a:t>Repeat Checks</a:t>
            </a:r>
            <a:endParaRPr lang="en-US" sz="2125" b="1" dirty="0">
              <a:solidFill>
                <a:prstClr val="black"/>
              </a:solidFill>
              <a:latin typeface="Calibri" panose="020F0502020204030204"/>
            </a:endParaRPr>
          </a:p>
        </p:txBody>
      </p:sp>
      <p:sp>
        <p:nvSpPr>
          <p:cNvPr id="11" name="Text 9"/>
          <p:cNvSpPr/>
          <p:nvPr/>
        </p:nvSpPr>
        <p:spPr>
          <a:xfrm>
            <a:off x="8064996" y="2540606"/>
            <a:ext cx="3465513" cy="1678980"/>
          </a:xfrm>
          <a:prstGeom prst="rect">
            <a:avLst/>
          </a:prstGeom>
          <a:noFill/>
          <a:ln/>
        </p:spPr>
        <p:txBody>
          <a:bodyPr wrap="square" lIns="0" tIns="0" rIns="0" bIns="0" rtlCol="0" anchor="t"/>
          <a:lstStyle/>
          <a:p>
            <a:pPr algn="ctr" defTabSz="761970">
              <a:lnSpc>
                <a:spcPts val="1917"/>
              </a:lnSpc>
            </a:pPr>
            <a:r>
              <a:rPr lang="en-US" sz="2000" dirty="0">
                <a:solidFill>
                  <a:srgbClr val="67534F"/>
                </a:solidFill>
                <a:latin typeface="Montserrat" pitchFamily="34" charset="0"/>
                <a:ea typeface="Montserrat" pitchFamily="34" charset="-122"/>
                <a:cs typeface="Montserrat" pitchFamily="34" charset="-120"/>
              </a:rPr>
              <a:t>Target: credentials issued once, verified once, and securely re-used by all stakeholders</a:t>
            </a:r>
            <a:endParaRPr lang="en-US" sz="2000" dirty="0">
              <a:solidFill>
                <a:prstClr val="black"/>
              </a:solidFill>
              <a:latin typeface="Calibri" panose="020F0502020204030204"/>
            </a:endParaRPr>
          </a:p>
        </p:txBody>
      </p:sp>
      <p:sp>
        <p:nvSpPr>
          <p:cNvPr id="12" name="Text 10"/>
          <p:cNvSpPr/>
          <p:nvPr/>
        </p:nvSpPr>
        <p:spPr>
          <a:xfrm>
            <a:off x="661492" y="3968848"/>
            <a:ext cx="10869018" cy="1678980"/>
          </a:xfrm>
          <a:prstGeom prst="rect">
            <a:avLst/>
          </a:prstGeom>
          <a:noFill/>
          <a:ln/>
        </p:spPr>
        <p:txBody>
          <a:bodyPr wrap="square" lIns="0" tIns="0" rIns="0" bIns="0" rtlCol="0" anchor="t"/>
          <a:lstStyle/>
          <a:p>
            <a:pPr defTabSz="761970"/>
            <a:r>
              <a:rPr lang="en-US" sz="2000" dirty="0">
                <a:solidFill>
                  <a:srgbClr val="67534F"/>
                </a:solidFill>
                <a:latin typeface="Montserrat" pitchFamily="34" charset="0"/>
                <a:ea typeface="Montserrat" pitchFamily="34" charset="-122"/>
                <a:cs typeface="Montserrat" pitchFamily="34" charset="-120"/>
              </a:rPr>
              <a:t>International prototypes show blockchain-based systems can cut verification latency from </a:t>
            </a:r>
            <a:r>
              <a:rPr lang="en-US" sz="2000" b="1" dirty="0">
                <a:solidFill>
                  <a:srgbClr val="67534F"/>
                </a:solidFill>
                <a:latin typeface="Montserrat" pitchFamily="34" charset="0"/>
                <a:ea typeface="Montserrat" pitchFamily="34" charset="-122"/>
                <a:cs typeface="Montserrat" pitchFamily="34" charset="-120"/>
              </a:rPr>
              <a:t>days or weeks to seconds</a:t>
            </a:r>
            <a:r>
              <a:rPr lang="en-US" sz="2000" dirty="0">
                <a:solidFill>
                  <a:srgbClr val="67534F"/>
                </a:solidFill>
                <a:latin typeface="Montserrat" pitchFamily="34" charset="0"/>
                <a:ea typeface="Montserrat" pitchFamily="34" charset="-122"/>
                <a:cs typeface="Montserrat" pitchFamily="34" charset="-120"/>
              </a:rPr>
              <a:t>, while hybrid designs lower operating costs and facilitate gradual migration from legacy systems (Said et al., 2025; Sruthi et al., 2025; Moya et al., 2025).</a:t>
            </a:r>
            <a:endParaRPr lang="en-US" sz="2000" dirty="0">
              <a:solidFill>
                <a:prstClr val="black"/>
              </a:solidFill>
              <a:latin typeface="Calibri" panose="020F0502020204030204"/>
            </a:endParaRPr>
          </a:p>
        </p:txBody>
      </p:sp>
      <p:pic>
        <p:nvPicPr>
          <p:cNvPr id="13" name="Picture 12">
            <a:extLst>
              <a:ext uri="{FF2B5EF4-FFF2-40B4-BE49-F238E27FC236}">
                <a16:creationId xmlns:a16="http://schemas.microsoft.com/office/drawing/2014/main" id="{6A08382F-84A1-35E6-17AD-B67DD814887E}"/>
              </a:ext>
            </a:extLst>
          </p:cNvPr>
          <p:cNvPicPr>
            <a:picLocks noChangeAspect="1"/>
          </p:cNvPicPr>
          <p:nvPr/>
        </p:nvPicPr>
        <p:blipFill>
          <a:blip r:embed="rId3"/>
          <a:stretch>
            <a:fillRect/>
          </a:stretch>
        </p:blipFill>
        <p:spPr>
          <a:xfrm>
            <a:off x="10135678" y="6067547"/>
            <a:ext cx="2056323" cy="790453"/>
          </a:xfrm>
          <a:prstGeom prst="rect">
            <a:avLst/>
          </a:prstGeom>
        </p:spPr>
      </p:pic>
      <p:pic>
        <p:nvPicPr>
          <p:cNvPr id="14" name="Picture 13">
            <a:extLst>
              <a:ext uri="{FF2B5EF4-FFF2-40B4-BE49-F238E27FC236}">
                <a16:creationId xmlns:a16="http://schemas.microsoft.com/office/drawing/2014/main" id="{5347E04C-3C17-A76B-4556-996D34EC1CDA}"/>
              </a:ext>
            </a:extLst>
          </p:cNvPr>
          <p:cNvPicPr>
            <a:picLocks noChangeAspect="1"/>
          </p:cNvPicPr>
          <p:nvPr/>
        </p:nvPicPr>
        <p:blipFill>
          <a:blip r:embed="rId4"/>
          <a:stretch>
            <a:fillRect/>
          </a:stretch>
        </p:blipFill>
        <p:spPr>
          <a:xfrm>
            <a:off x="8355262" y="134127"/>
            <a:ext cx="3836738" cy="1080189"/>
          </a:xfrm>
          <a:prstGeom prst="rect">
            <a:avLst/>
          </a:prstGeom>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571500" y="2185987"/>
            <a:ext cx="3492548" cy="3295649"/>
          </a:xfrm>
          <a:prstGeom prst="rect">
            <a:avLst/>
          </a:prstGeom>
        </p:spPr>
      </p:pic>
      <p:pic>
        <p:nvPicPr>
          <p:cNvPr id="3" name="object 3"/>
          <p:cNvPicPr/>
          <p:nvPr/>
        </p:nvPicPr>
        <p:blipFill>
          <a:blip r:embed="rId3" cstate="print"/>
          <a:stretch>
            <a:fillRect/>
          </a:stretch>
        </p:blipFill>
        <p:spPr>
          <a:xfrm>
            <a:off x="4349798" y="2185987"/>
            <a:ext cx="3492548" cy="3295649"/>
          </a:xfrm>
          <a:prstGeom prst="rect">
            <a:avLst/>
          </a:prstGeom>
        </p:spPr>
      </p:pic>
      <p:pic>
        <p:nvPicPr>
          <p:cNvPr id="4" name="object 4"/>
          <p:cNvPicPr/>
          <p:nvPr/>
        </p:nvPicPr>
        <p:blipFill>
          <a:blip r:embed="rId4" cstate="print"/>
          <a:stretch>
            <a:fillRect/>
          </a:stretch>
        </p:blipFill>
        <p:spPr>
          <a:xfrm>
            <a:off x="8128099" y="2185987"/>
            <a:ext cx="3492547" cy="3295649"/>
          </a:xfrm>
          <a:prstGeom prst="rect">
            <a:avLst/>
          </a:prstGeom>
        </p:spPr>
      </p:pic>
      <p:sp>
        <p:nvSpPr>
          <p:cNvPr id="5" name="object 5"/>
          <p:cNvSpPr txBox="1"/>
          <p:nvPr/>
        </p:nvSpPr>
        <p:spPr>
          <a:xfrm>
            <a:off x="892175" y="3342194"/>
            <a:ext cx="2776220" cy="1936114"/>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2400" b="1" i="0" u="none" strike="noStrike" kern="0" cap="none" spc="85" normalizeH="0" baseline="0" noProof="0" dirty="0">
                <a:ln>
                  <a:noFill/>
                </a:ln>
                <a:solidFill>
                  <a:srgbClr val="002147"/>
                </a:solidFill>
                <a:effectLst/>
                <a:uLnTx/>
                <a:uFillTx/>
                <a:latin typeface="Cambria"/>
                <a:cs typeface="Cambria"/>
              </a:rPr>
              <a:t>Institutions</a:t>
            </a:r>
            <a:endParaRPr kumimoji="0" sz="2400" b="0" i="0" u="none" strike="noStrike" kern="0" cap="none" spc="0" normalizeH="0" baseline="0" noProof="0">
              <a:ln>
                <a:noFill/>
              </a:ln>
              <a:solidFill>
                <a:sysClr val="windowText" lastClr="000000"/>
              </a:solidFill>
              <a:effectLst/>
              <a:uLnTx/>
              <a:uFillTx/>
              <a:latin typeface="Cambria"/>
              <a:cs typeface="Cambria"/>
            </a:endParaRPr>
          </a:p>
          <a:p>
            <a:pPr marL="12700" marR="5080" lvl="0" indent="0" defTabSz="914400" eaLnBrk="1" fontAlgn="auto" latinLnBrk="0" hangingPunct="1">
              <a:lnSpc>
                <a:spcPct val="150000"/>
              </a:lnSpc>
              <a:spcBef>
                <a:spcPts val="285"/>
              </a:spcBef>
              <a:spcAft>
                <a:spcPts val="0"/>
              </a:spcAft>
              <a:buClrTx/>
              <a:buSzTx/>
              <a:buFontTx/>
              <a:buNone/>
              <a:tabLst/>
              <a:defRPr/>
            </a:pPr>
            <a:r>
              <a:rPr kumimoji="0" sz="1650" b="0" i="0" u="none" strike="noStrike" kern="0" cap="none" spc="0" normalizeH="0" baseline="0" noProof="0" dirty="0">
                <a:ln>
                  <a:noFill/>
                </a:ln>
                <a:solidFill>
                  <a:srgbClr val="334155"/>
                </a:solidFill>
                <a:effectLst/>
                <a:uLnTx/>
                <a:uFillTx/>
                <a:latin typeface="Arial MT"/>
                <a:cs typeface="Arial MT"/>
              </a:rPr>
              <a:t>Reduced</a:t>
            </a:r>
            <a:r>
              <a:rPr kumimoji="0" sz="1650" b="0" i="0" u="none" strike="noStrike" kern="0" cap="none" spc="114"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manual</a:t>
            </a:r>
            <a:r>
              <a:rPr kumimoji="0" sz="1650" b="0" i="0" u="none" strike="noStrike" kern="0" cap="none" spc="120" normalizeH="0" baseline="0" noProof="0" dirty="0">
                <a:ln>
                  <a:noFill/>
                </a:ln>
                <a:solidFill>
                  <a:srgbClr val="334155"/>
                </a:solidFill>
                <a:effectLst/>
                <a:uLnTx/>
                <a:uFillTx/>
                <a:latin typeface="Arial MT"/>
                <a:cs typeface="Arial MT"/>
              </a:rPr>
              <a:t> </a:t>
            </a:r>
            <a:r>
              <a:rPr kumimoji="0" sz="1650" b="0" i="0" u="none" strike="noStrike" kern="0" cap="none" spc="-10" normalizeH="0" baseline="0" noProof="0" dirty="0">
                <a:ln>
                  <a:noFill/>
                </a:ln>
                <a:solidFill>
                  <a:srgbClr val="334155"/>
                </a:solidFill>
                <a:effectLst/>
                <a:uLnTx/>
                <a:uFillTx/>
                <a:latin typeface="Arial MT"/>
                <a:cs typeface="Arial MT"/>
              </a:rPr>
              <a:t>verification </a:t>
            </a:r>
            <a:r>
              <a:rPr kumimoji="0" sz="1650" b="0" i="0" u="none" strike="noStrike" kern="0" cap="none" spc="0" normalizeH="0" baseline="0" noProof="0" dirty="0">
                <a:ln>
                  <a:noFill/>
                </a:ln>
                <a:solidFill>
                  <a:srgbClr val="334155"/>
                </a:solidFill>
                <a:effectLst/>
                <a:uLnTx/>
                <a:uFillTx/>
                <a:latin typeface="Arial MT"/>
                <a:cs typeface="Arial MT"/>
              </a:rPr>
              <a:t>workload</a:t>
            </a:r>
            <a:r>
              <a:rPr kumimoji="0" sz="1650" b="0" i="0" u="none" strike="noStrike" kern="0" cap="none" spc="200"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and</a:t>
            </a:r>
            <a:r>
              <a:rPr kumimoji="0" sz="1650" b="0" i="0" u="none" strike="noStrike" kern="0" cap="none" spc="204" normalizeH="0" baseline="0" noProof="0" dirty="0">
                <a:ln>
                  <a:noFill/>
                </a:ln>
                <a:solidFill>
                  <a:srgbClr val="334155"/>
                </a:solidFill>
                <a:effectLst/>
                <a:uLnTx/>
                <a:uFillTx/>
                <a:latin typeface="Arial MT"/>
                <a:cs typeface="Arial MT"/>
              </a:rPr>
              <a:t> </a:t>
            </a:r>
            <a:r>
              <a:rPr kumimoji="0" sz="1650" b="0" i="0" u="none" strike="noStrike" kern="0" cap="none" spc="40" normalizeH="0" baseline="0" noProof="0" dirty="0">
                <a:ln>
                  <a:noFill/>
                </a:ln>
                <a:solidFill>
                  <a:srgbClr val="334155"/>
                </a:solidFill>
                <a:effectLst/>
                <a:uLnTx/>
                <a:uFillTx/>
                <a:latin typeface="Arial MT"/>
                <a:cs typeface="Arial MT"/>
              </a:rPr>
              <a:t>improved </a:t>
            </a:r>
            <a:r>
              <a:rPr kumimoji="0" sz="1650" b="0" i="0" u="none" strike="noStrike" kern="0" cap="none" spc="0" normalizeH="0" baseline="0" noProof="0" dirty="0">
                <a:ln>
                  <a:noFill/>
                </a:ln>
                <a:solidFill>
                  <a:srgbClr val="334155"/>
                </a:solidFill>
                <a:effectLst/>
                <a:uLnTx/>
                <a:uFillTx/>
                <a:latin typeface="Arial MT"/>
                <a:cs typeface="Arial MT"/>
              </a:rPr>
              <a:t>overall</a:t>
            </a:r>
            <a:r>
              <a:rPr kumimoji="0" sz="1650" b="0" i="0" u="none" strike="noStrike" kern="0" cap="none" spc="55" normalizeH="0" baseline="0" noProof="0" dirty="0">
                <a:ln>
                  <a:noFill/>
                </a:ln>
                <a:solidFill>
                  <a:srgbClr val="334155"/>
                </a:solidFill>
                <a:effectLst/>
                <a:uLnTx/>
                <a:uFillTx/>
                <a:latin typeface="Arial MT"/>
                <a:cs typeface="Arial MT"/>
              </a:rPr>
              <a:t> </a:t>
            </a:r>
            <a:r>
              <a:rPr kumimoji="0" sz="1650" b="0" i="0" u="none" strike="noStrike" kern="0" cap="none" spc="35" normalizeH="0" baseline="0" noProof="0" dirty="0">
                <a:ln>
                  <a:noFill/>
                </a:ln>
                <a:solidFill>
                  <a:srgbClr val="334155"/>
                </a:solidFill>
                <a:effectLst/>
                <a:uLnTx/>
                <a:uFillTx/>
                <a:latin typeface="Arial MT"/>
                <a:cs typeface="Arial MT"/>
              </a:rPr>
              <a:t>administrative </a:t>
            </a:r>
            <a:r>
              <a:rPr kumimoji="0" sz="1650" b="0" i="0" u="none" strike="noStrike" kern="0" cap="none" spc="-10" normalizeH="0" baseline="0" noProof="0" dirty="0">
                <a:ln>
                  <a:noFill/>
                </a:ln>
                <a:solidFill>
                  <a:srgbClr val="334155"/>
                </a:solidFill>
                <a:effectLst/>
                <a:uLnTx/>
                <a:uFillTx/>
                <a:latin typeface="Arial MT"/>
                <a:cs typeface="Arial MT"/>
              </a:rPr>
              <a:t>efficiency.</a:t>
            </a:r>
            <a:endParaRPr kumimoji="0" sz="1650" b="0" i="0" u="none" strike="noStrike" kern="0" cap="none" spc="0" normalizeH="0" baseline="0" noProof="0">
              <a:ln>
                <a:noFill/>
              </a:ln>
              <a:solidFill>
                <a:sysClr val="windowText" lastClr="000000"/>
              </a:solidFill>
              <a:effectLst/>
              <a:uLnTx/>
              <a:uFillTx/>
              <a:latin typeface="Arial MT"/>
              <a:cs typeface="Arial MT"/>
            </a:endParaRPr>
          </a:p>
        </p:txBody>
      </p:sp>
      <p:sp>
        <p:nvSpPr>
          <p:cNvPr id="6" name="object 6"/>
          <p:cNvSpPr txBox="1"/>
          <p:nvPr/>
        </p:nvSpPr>
        <p:spPr>
          <a:xfrm>
            <a:off x="4670474" y="3342194"/>
            <a:ext cx="2827655" cy="1558925"/>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2400" b="1" i="0" u="none" strike="noStrike" kern="0" cap="none" spc="70" normalizeH="0" baseline="0" noProof="0" dirty="0">
                <a:ln>
                  <a:noFill/>
                </a:ln>
                <a:solidFill>
                  <a:srgbClr val="002147"/>
                </a:solidFill>
                <a:effectLst/>
                <a:uLnTx/>
                <a:uFillTx/>
                <a:latin typeface="Cambria"/>
                <a:cs typeface="Cambria"/>
              </a:rPr>
              <a:t>Employers</a:t>
            </a:r>
            <a:endParaRPr kumimoji="0" sz="2400" b="0" i="0" u="none" strike="noStrike" kern="0" cap="none" spc="0" normalizeH="0" baseline="0" noProof="0">
              <a:ln>
                <a:noFill/>
              </a:ln>
              <a:solidFill>
                <a:sysClr val="windowText" lastClr="000000"/>
              </a:solidFill>
              <a:effectLst/>
              <a:uLnTx/>
              <a:uFillTx/>
              <a:latin typeface="Cambria"/>
              <a:cs typeface="Cambria"/>
            </a:endParaRPr>
          </a:p>
          <a:p>
            <a:pPr marL="12700" marR="5080" lvl="0" indent="0" defTabSz="914400" eaLnBrk="1" fontAlgn="auto" latinLnBrk="0" hangingPunct="1">
              <a:lnSpc>
                <a:spcPct val="150000"/>
              </a:lnSpc>
              <a:spcBef>
                <a:spcPts val="285"/>
              </a:spcBef>
              <a:spcAft>
                <a:spcPts val="0"/>
              </a:spcAft>
              <a:buClrTx/>
              <a:buSzTx/>
              <a:buFontTx/>
              <a:buNone/>
              <a:tabLst/>
              <a:defRPr/>
            </a:pPr>
            <a:r>
              <a:rPr kumimoji="0" sz="1650" b="0" i="0" u="none" strike="noStrike" kern="0" cap="none" spc="-30" normalizeH="0" baseline="0" noProof="0" dirty="0">
                <a:ln>
                  <a:noFill/>
                </a:ln>
                <a:solidFill>
                  <a:srgbClr val="334155"/>
                </a:solidFill>
                <a:effectLst/>
                <a:uLnTx/>
                <a:uFillTx/>
                <a:latin typeface="Arial MT"/>
                <a:cs typeface="Arial MT"/>
              </a:rPr>
              <a:t>Faster,</a:t>
            </a:r>
            <a:r>
              <a:rPr kumimoji="0" sz="1650" b="0" i="0" u="none" strike="noStrike" kern="0" cap="none" spc="75"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reliable</a:t>
            </a:r>
            <a:r>
              <a:rPr kumimoji="0" sz="1650" b="0" i="0" u="none" strike="noStrike" kern="0" cap="none" spc="75" normalizeH="0" baseline="0" noProof="0" dirty="0">
                <a:ln>
                  <a:noFill/>
                </a:ln>
                <a:solidFill>
                  <a:srgbClr val="334155"/>
                </a:solidFill>
                <a:effectLst/>
                <a:uLnTx/>
                <a:uFillTx/>
                <a:latin typeface="Arial MT"/>
                <a:cs typeface="Arial MT"/>
              </a:rPr>
              <a:t> </a:t>
            </a:r>
            <a:r>
              <a:rPr kumimoji="0" sz="1650" b="0" i="0" u="none" strike="noStrike" kern="0" cap="none" spc="-10" normalizeH="0" baseline="0" noProof="0" dirty="0">
                <a:ln>
                  <a:noFill/>
                </a:ln>
                <a:solidFill>
                  <a:srgbClr val="334155"/>
                </a:solidFill>
                <a:effectLst/>
                <a:uLnTx/>
                <a:uFillTx/>
                <a:latin typeface="Arial MT"/>
                <a:cs typeface="Arial MT"/>
              </a:rPr>
              <a:t>hiring </a:t>
            </a:r>
            <a:r>
              <a:rPr kumimoji="0" sz="1650" b="0" i="0" u="none" strike="noStrike" kern="0" cap="none" spc="0" normalizeH="0" baseline="0" noProof="0" dirty="0">
                <a:ln>
                  <a:noFill/>
                </a:ln>
                <a:solidFill>
                  <a:srgbClr val="334155"/>
                </a:solidFill>
                <a:effectLst/>
                <a:uLnTx/>
                <a:uFillTx/>
                <a:latin typeface="Arial MT"/>
                <a:cs typeface="Arial MT"/>
              </a:rPr>
              <a:t>decisions</a:t>
            </a:r>
            <a:r>
              <a:rPr kumimoji="0" sz="1650" b="0" i="0" u="none" strike="noStrike" kern="0" cap="none" spc="185" normalizeH="0" baseline="0" noProof="0" dirty="0">
                <a:ln>
                  <a:noFill/>
                </a:ln>
                <a:solidFill>
                  <a:srgbClr val="334155"/>
                </a:solidFill>
                <a:effectLst/>
                <a:uLnTx/>
                <a:uFillTx/>
                <a:latin typeface="Arial MT"/>
                <a:cs typeface="Arial MT"/>
              </a:rPr>
              <a:t> </a:t>
            </a:r>
            <a:r>
              <a:rPr kumimoji="0" sz="1650" b="0" i="0" u="none" strike="noStrike" kern="0" cap="none" spc="80" normalizeH="0" baseline="0" noProof="0" dirty="0">
                <a:ln>
                  <a:noFill/>
                </a:ln>
                <a:solidFill>
                  <a:srgbClr val="334155"/>
                </a:solidFill>
                <a:effectLst/>
                <a:uLnTx/>
                <a:uFillTx/>
                <a:latin typeface="Arial MT"/>
                <a:cs typeface="Arial MT"/>
              </a:rPr>
              <a:t>with</a:t>
            </a:r>
            <a:r>
              <a:rPr kumimoji="0" sz="1650" b="0" i="0" u="none" strike="noStrike" kern="0" cap="none" spc="190" normalizeH="0" baseline="0" noProof="0" dirty="0">
                <a:ln>
                  <a:noFill/>
                </a:ln>
                <a:solidFill>
                  <a:srgbClr val="334155"/>
                </a:solidFill>
                <a:effectLst/>
                <a:uLnTx/>
                <a:uFillTx/>
                <a:latin typeface="Arial MT"/>
                <a:cs typeface="Arial MT"/>
              </a:rPr>
              <a:t> </a:t>
            </a:r>
            <a:r>
              <a:rPr kumimoji="0" sz="1650" b="0" i="0" u="none" strike="noStrike" kern="0" cap="none" spc="50" normalizeH="0" baseline="0" noProof="0" dirty="0">
                <a:ln>
                  <a:noFill/>
                </a:ln>
                <a:solidFill>
                  <a:srgbClr val="334155"/>
                </a:solidFill>
                <a:effectLst/>
                <a:uLnTx/>
                <a:uFillTx/>
                <a:latin typeface="Arial MT"/>
                <a:cs typeface="Arial MT"/>
              </a:rPr>
              <a:t>near-</a:t>
            </a:r>
            <a:r>
              <a:rPr kumimoji="0" sz="1650" b="0" i="0" u="none" strike="noStrike" kern="0" cap="none" spc="0" normalizeH="0" baseline="0" noProof="0" dirty="0">
                <a:ln>
                  <a:noFill/>
                </a:ln>
                <a:solidFill>
                  <a:srgbClr val="334155"/>
                </a:solidFill>
                <a:effectLst/>
                <a:uLnTx/>
                <a:uFillTx/>
                <a:latin typeface="Arial MT"/>
                <a:cs typeface="Arial MT"/>
              </a:rPr>
              <a:t>zero</a:t>
            </a:r>
            <a:r>
              <a:rPr kumimoji="0" sz="1650" b="0" i="0" u="none" strike="noStrike" kern="0" cap="none" spc="190" normalizeH="0" baseline="0" noProof="0" dirty="0">
                <a:ln>
                  <a:noFill/>
                </a:ln>
                <a:solidFill>
                  <a:srgbClr val="334155"/>
                </a:solidFill>
                <a:effectLst/>
                <a:uLnTx/>
                <a:uFillTx/>
                <a:latin typeface="Arial MT"/>
                <a:cs typeface="Arial MT"/>
              </a:rPr>
              <a:t> </a:t>
            </a:r>
            <a:r>
              <a:rPr kumimoji="0" sz="1650" b="0" i="0" u="none" strike="noStrike" kern="0" cap="none" spc="-20" normalizeH="0" baseline="0" noProof="0" dirty="0">
                <a:ln>
                  <a:noFill/>
                </a:ln>
                <a:solidFill>
                  <a:srgbClr val="334155"/>
                </a:solidFill>
                <a:effectLst/>
                <a:uLnTx/>
                <a:uFillTx/>
                <a:latin typeface="Arial MT"/>
                <a:cs typeface="Arial MT"/>
              </a:rPr>
              <a:t>risk </a:t>
            </a:r>
            <a:r>
              <a:rPr kumimoji="0" sz="1650" b="0" i="0" u="none" strike="noStrike" kern="0" cap="none" spc="75" normalizeH="0" baseline="0" noProof="0" dirty="0">
                <a:ln>
                  <a:noFill/>
                </a:ln>
                <a:solidFill>
                  <a:srgbClr val="334155"/>
                </a:solidFill>
                <a:effectLst/>
                <a:uLnTx/>
                <a:uFillTx/>
                <a:latin typeface="Arial MT"/>
                <a:cs typeface="Arial MT"/>
              </a:rPr>
              <a:t>of</a:t>
            </a:r>
            <a:r>
              <a:rPr kumimoji="0" sz="1650" b="0" i="0" u="none" strike="noStrike" kern="0" cap="none" spc="165"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unverifiable</a:t>
            </a:r>
            <a:r>
              <a:rPr kumimoji="0" sz="1650" b="0" i="0" u="none" strike="noStrike" kern="0" cap="none" spc="170" normalizeH="0" baseline="0" noProof="0" dirty="0">
                <a:ln>
                  <a:noFill/>
                </a:ln>
                <a:solidFill>
                  <a:srgbClr val="334155"/>
                </a:solidFill>
                <a:effectLst/>
                <a:uLnTx/>
                <a:uFillTx/>
                <a:latin typeface="Arial MT"/>
                <a:cs typeface="Arial MT"/>
              </a:rPr>
              <a:t> </a:t>
            </a:r>
            <a:r>
              <a:rPr kumimoji="0" sz="1650" b="0" i="0" u="none" strike="noStrike" kern="0" cap="none" spc="-10" normalizeH="0" baseline="0" noProof="0" dirty="0">
                <a:ln>
                  <a:noFill/>
                </a:ln>
                <a:solidFill>
                  <a:srgbClr val="334155"/>
                </a:solidFill>
                <a:effectLst/>
                <a:uLnTx/>
                <a:uFillTx/>
                <a:latin typeface="Arial MT"/>
                <a:cs typeface="Arial MT"/>
              </a:rPr>
              <a:t>credentials.</a:t>
            </a:r>
            <a:endParaRPr kumimoji="0" sz="1650" b="0" i="0" u="none" strike="noStrike" kern="0" cap="none" spc="0" normalizeH="0" baseline="0" noProof="0">
              <a:ln>
                <a:noFill/>
              </a:ln>
              <a:solidFill>
                <a:sysClr val="windowText" lastClr="000000"/>
              </a:solidFill>
              <a:effectLst/>
              <a:uLnTx/>
              <a:uFillTx/>
              <a:latin typeface="Arial MT"/>
              <a:cs typeface="Arial MT"/>
            </a:endParaRPr>
          </a:p>
        </p:txBody>
      </p:sp>
      <p:sp>
        <p:nvSpPr>
          <p:cNvPr id="7" name="object 7"/>
          <p:cNvSpPr txBox="1"/>
          <p:nvPr/>
        </p:nvSpPr>
        <p:spPr>
          <a:xfrm>
            <a:off x="8448774" y="3342194"/>
            <a:ext cx="2734310" cy="1936114"/>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2400" b="1" i="0" u="none" strike="noStrike" kern="0" cap="none" spc="60" normalizeH="0" baseline="0" noProof="0" dirty="0">
                <a:ln>
                  <a:noFill/>
                </a:ln>
                <a:solidFill>
                  <a:srgbClr val="002147"/>
                </a:solidFill>
                <a:effectLst/>
                <a:uLnTx/>
                <a:uFillTx/>
                <a:latin typeface="Cambria"/>
                <a:cs typeface="Cambria"/>
              </a:rPr>
              <a:t>Learners</a:t>
            </a:r>
            <a:endParaRPr kumimoji="0" sz="2400" b="0" i="0" u="none" strike="noStrike" kern="0" cap="none" spc="0" normalizeH="0" baseline="0" noProof="0">
              <a:ln>
                <a:noFill/>
              </a:ln>
              <a:solidFill>
                <a:sysClr val="windowText" lastClr="000000"/>
              </a:solidFill>
              <a:effectLst/>
              <a:uLnTx/>
              <a:uFillTx/>
              <a:latin typeface="Cambria"/>
              <a:cs typeface="Cambria"/>
            </a:endParaRPr>
          </a:p>
          <a:p>
            <a:pPr marL="12700" marR="5080" lvl="0" indent="0" defTabSz="914400" eaLnBrk="1" fontAlgn="auto" latinLnBrk="0" hangingPunct="1">
              <a:lnSpc>
                <a:spcPct val="150000"/>
              </a:lnSpc>
              <a:spcBef>
                <a:spcPts val="285"/>
              </a:spcBef>
              <a:spcAft>
                <a:spcPts val="0"/>
              </a:spcAft>
              <a:buClrTx/>
              <a:buSzTx/>
              <a:buFontTx/>
              <a:buNone/>
              <a:tabLst/>
              <a:defRPr/>
            </a:pPr>
            <a:r>
              <a:rPr kumimoji="0" sz="1650" b="0" i="0" u="none" strike="noStrike" kern="0" cap="none" spc="0" normalizeH="0" baseline="0" noProof="0" dirty="0">
                <a:ln>
                  <a:noFill/>
                </a:ln>
                <a:solidFill>
                  <a:srgbClr val="334155"/>
                </a:solidFill>
                <a:effectLst/>
                <a:uLnTx/>
                <a:uFillTx/>
                <a:latin typeface="Arial MT"/>
                <a:cs typeface="Arial MT"/>
              </a:rPr>
              <a:t>Portable,</a:t>
            </a:r>
            <a:r>
              <a:rPr kumimoji="0" sz="1650" b="0" i="0" u="none" strike="noStrike" kern="0" cap="none" spc="60" normalizeH="0" baseline="0" noProof="0" dirty="0">
                <a:ln>
                  <a:noFill/>
                </a:ln>
                <a:solidFill>
                  <a:srgbClr val="334155"/>
                </a:solidFill>
                <a:effectLst/>
                <a:uLnTx/>
                <a:uFillTx/>
                <a:latin typeface="Arial MT"/>
                <a:cs typeface="Arial MT"/>
              </a:rPr>
              <a:t> </a:t>
            </a:r>
            <a:r>
              <a:rPr kumimoji="0" sz="1650" b="0" i="0" u="none" strike="noStrike" kern="0" cap="none" spc="-10" normalizeH="0" baseline="0" noProof="0" dirty="0">
                <a:ln>
                  <a:noFill/>
                </a:ln>
                <a:solidFill>
                  <a:srgbClr val="334155"/>
                </a:solidFill>
                <a:effectLst/>
                <a:uLnTx/>
                <a:uFillTx/>
                <a:latin typeface="Arial MT"/>
                <a:cs typeface="Arial MT"/>
              </a:rPr>
              <a:t>reusable </a:t>
            </a:r>
            <a:r>
              <a:rPr kumimoji="0" sz="1650" b="0" i="0" u="none" strike="noStrike" kern="0" cap="none" spc="10" normalizeH="0" baseline="0" noProof="0" dirty="0">
                <a:ln>
                  <a:noFill/>
                </a:ln>
                <a:solidFill>
                  <a:srgbClr val="334155"/>
                </a:solidFill>
                <a:effectLst/>
                <a:uLnTx/>
                <a:uFillTx/>
                <a:latin typeface="Arial MT"/>
                <a:cs typeface="Arial MT"/>
              </a:rPr>
              <a:t>credentials</a:t>
            </a:r>
            <a:r>
              <a:rPr kumimoji="0" sz="1650" b="0" i="0" u="none" strike="noStrike" kern="0" cap="none" spc="170" normalizeH="0" baseline="0" noProof="0" dirty="0">
                <a:ln>
                  <a:noFill/>
                </a:ln>
                <a:solidFill>
                  <a:srgbClr val="334155"/>
                </a:solidFill>
                <a:effectLst/>
                <a:uLnTx/>
                <a:uFillTx/>
                <a:latin typeface="Arial MT"/>
                <a:cs typeface="Arial MT"/>
              </a:rPr>
              <a:t> </a:t>
            </a:r>
            <a:r>
              <a:rPr kumimoji="0" sz="1650" b="0" i="0" u="none" strike="noStrike" kern="0" cap="none" spc="10" normalizeH="0" baseline="0" noProof="0" dirty="0">
                <a:ln>
                  <a:noFill/>
                </a:ln>
                <a:solidFill>
                  <a:srgbClr val="334155"/>
                </a:solidFill>
                <a:effectLst/>
                <a:uLnTx/>
                <a:uFillTx/>
                <a:latin typeface="Arial MT"/>
                <a:cs typeface="Arial MT"/>
              </a:rPr>
              <a:t>leading</a:t>
            </a:r>
            <a:r>
              <a:rPr kumimoji="0" sz="1650" b="0" i="0" u="none" strike="noStrike" kern="0" cap="none" spc="175" normalizeH="0" baseline="0" noProof="0" dirty="0">
                <a:ln>
                  <a:noFill/>
                </a:ln>
                <a:solidFill>
                  <a:srgbClr val="334155"/>
                </a:solidFill>
                <a:effectLst/>
                <a:uLnTx/>
                <a:uFillTx/>
                <a:latin typeface="Arial MT"/>
                <a:cs typeface="Arial MT"/>
              </a:rPr>
              <a:t> </a:t>
            </a:r>
            <a:r>
              <a:rPr kumimoji="0" sz="1650" b="0" i="0" u="none" strike="noStrike" kern="0" cap="none" spc="105" normalizeH="0" baseline="0" noProof="0" dirty="0">
                <a:ln>
                  <a:noFill/>
                </a:ln>
                <a:solidFill>
                  <a:srgbClr val="334155"/>
                </a:solidFill>
                <a:effectLst/>
                <a:uLnTx/>
                <a:uFillTx/>
                <a:latin typeface="Arial MT"/>
                <a:cs typeface="Arial MT"/>
              </a:rPr>
              <a:t>to</a:t>
            </a:r>
            <a:r>
              <a:rPr kumimoji="0" sz="1650" b="0" i="0" u="none" strike="noStrike" kern="0" cap="none" spc="175" normalizeH="0" baseline="0" noProof="0" dirty="0">
                <a:ln>
                  <a:noFill/>
                </a:ln>
                <a:solidFill>
                  <a:srgbClr val="334155"/>
                </a:solidFill>
                <a:effectLst/>
                <a:uLnTx/>
                <a:uFillTx/>
                <a:latin typeface="Arial MT"/>
                <a:cs typeface="Arial MT"/>
              </a:rPr>
              <a:t> </a:t>
            </a:r>
            <a:r>
              <a:rPr kumimoji="0" sz="1650" b="0" i="0" u="none" strike="noStrike" kern="0" cap="none" spc="-10" normalizeH="0" baseline="0" noProof="0" dirty="0">
                <a:ln>
                  <a:noFill/>
                </a:ln>
                <a:solidFill>
                  <a:srgbClr val="334155"/>
                </a:solidFill>
                <a:effectLst/>
                <a:uLnTx/>
                <a:uFillTx/>
                <a:latin typeface="Arial MT"/>
                <a:cs typeface="Arial MT"/>
              </a:rPr>
              <a:t>faster </a:t>
            </a:r>
            <a:r>
              <a:rPr kumimoji="0" sz="1650" b="0" i="0" u="none" strike="noStrike" kern="0" cap="none" spc="0" normalizeH="0" baseline="0" noProof="0" dirty="0">
                <a:ln>
                  <a:noFill/>
                </a:ln>
                <a:solidFill>
                  <a:srgbClr val="334155"/>
                </a:solidFill>
                <a:effectLst/>
                <a:uLnTx/>
                <a:uFillTx/>
                <a:latin typeface="Arial MT"/>
                <a:cs typeface="Arial MT"/>
              </a:rPr>
              <a:t>access</a:t>
            </a:r>
            <a:r>
              <a:rPr kumimoji="0" sz="1650" b="0" i="0" u="none" strike="noStrike" kern="0" cap="none" spc="85" normalizeH="0" baseline="0" noProof="0" dirty="0">
                <a:ln>
                  <a:noFill/>
                </a:ln>
                <a:solidFill>
                  <a:srgbClr val="334155"/>
                </a:solidFill>
                <a:effectLst/>
                <a:uLnTx/>
                <a:uFillTx/>
                <a:latin typeface="Arial MT"/>
                <a:cs typeface="Arial MT"/>
              </a:rPr>
              <a:t> </a:t>
            </a:r>
            <a:r>
              <a:rPr kumimoji="0" sz="1650" b="0" i="0" u="none" strike="noStrike" kern="0" cap="none" spc="105" normalizeH="0" baseline="0" noProof="0" dirty="0">
                <a:ln>
                  <a:noFill/>
                </a:ln>
                <a:solidFill>
                  <a:srgbClr val="334155"/>
                </a:solidFill>
                <a:effectLst/>
                <a:uLnTx/>
                <a:uFillTx/>
                <a:latin typeface="Arial MT"/>
                <a:cs typeface="Arial MT"/>
              </a:rPr>
              <a:t>to</a:t>
            </a:r>
            <a:r>
              <a:rPr kumimoji="0" sz="1650" b="0" i="0" u="none" strike="noStrike" kern="0" cap="none" spc="85" normalizeH="0" baseline="0" noProof="0" dirty="0">
                <a:ln>
                  <a:noFill/>
                </a:ln>
                <a:solidFill>
                  <a:srgbClr val="334155"/>
                </a:solidFill>
                <a:effectLst/>
                <a:uLnTx/>
                <a:uFillTx/>
                <a:latin typeface="Arial MT"/>
                <a:cs typeface="Arial MT"/>
              </a:rPr>
              <a:t> </a:t>
            </a:r>
            <a:r>
              <a:rPr kumimoji="0" sz="1650" b="0" i="0" u="none" strike="noStrike" kern="0" cap="none" spc="50" normalizeH="0" baseline="0" noProof="0" dirty="0">
                <a:ln>
                  <a:noFill/>
                </a:ln>
                <a:solidFill>
                  <a:srgbClr val="334155"/>
                </a:solidFill>
                <a:effectLst/>
                <a:uLnTx/>
                <a:uFillTx/>
                <a:latin typeface="Arial MT"/>
                <a:cs typeface="Arial MT"/>
              </a:rPr>
              <a:t>employment </a:t>
            </a:r>
            <a:r>
              <a:rPr kumimoji="0" sz="1650" b="0" i="0" u="none" strike="noStrike" kern="0" cap="none" spc="45" normalizeH="0" baseline="0" noProof="0" dirty="0">
                <a:ln>
                  <a:noFill/>
                </a:ln>
                <a:solidFill>
                  <a:srgbClr val="334155"/>
                </a:solidFill>
                <a:effectLst/>
                <a:uLnTx/>
                <a:uFillTx/>
                <a:latin typeface="Arial MT"/>
                <a:cs typeface="Arial MT"/>
              </a:rPr>
              <a:t>opportunities.</a:t>
            </a:r>
            <a:endParaRPr kumimoji="0" sz="1650" b="0" i="0" u="none" strike="noStrike" kern="0" cap="none" spc="0" normalizeH="0" baseline="0" noProof="0">
              <a:ln>
                <a:noFill/>
              </a:ln>
              <a:solidFill>
                <a:sysClr val="windowText" lastClr="000000"/>
              </a:solidFill>
              <a:effectLst/>
              <a:uLnTx/>
              <a:uFillTx/>
              <a:latin typeface="Arial MT"/>
              <a:cs typeface="Arial MT"/>
            </a:endParaRPr>
          </a:p>
        </p:txBody>
      </p:sp>
      <p:pic>
        <p:nvPicPr>
          <p:cNvPr id="8" name="object 8"/>
          <p:cNvPicPr/>
          <p:nvPr/>
        </p:nvPicPr>
        <p:blipFill>
          <a:blip r:embed="rId5" cstate="print"/>
          <a:stretch>
            <a:fillRect/>
          </a:stretch>
        </p:blipFill>
        <p:spPr>
          <a:xfrm>
            <a:off x="904875" y="2633662"/>
            <a:ext cx="457199" cy="457199"/>
          </a:xfrm>
          <a:prstGeom prst="rect">
            <a:avLst/>
          </a:prstGeom>
        </p:spPr>
      </p:pic>
      <p:pic>
        <p:nvPicPr>
          <p:cNvPr id="9" name="object 9"/>
          <p:cNvPicPr/>
          <p:nvPr/>
        </p:nvPicPr>
        <p:blipFill>
          <a:blip r:embed="rId6" cstate="print"/>
          <a:stretch>
            <a:fillRect/>
          </a:stretch>
        </p:blipFill>
        <p:spPr>
          <a:xfrm>
            <a:off x="4683173" y="2633662"/>
            <a:ext cx="400049" cy="457199"/>
          </a:xfrm>
          <a:prstGeom prst="rect">
            <a:avLst/>
          </a:prstGeom>
        </p:spPr>
      </p:pic>
      <p:pic>
        <p:nvPicPr>
          <p:cNvPr id="10" name="object 10"/>
          <p:cNvPicPr/>
          <p:nvPr/>
        </p:nvPicPr>
        <p:blipFill>
          <a:blip r:embed="rId7" cstate="print"/>
          <a:stretch>
            <a:fillRect/>
          </a:stretch>
        </p:blipFill>
        <p:spPr>
          <a:xfrm>
            <a:off x="8461474" y="2633662"/>
            <a:ext cx="400049" cy="457199"/>
          </a:xfrm>
          <a:prstGeom prst="rect">
            <a:avLst/>
          </a:prstGeom>
        </p:spPr>
      </p:pic>
      <p:sp>
        <p:nvSpPr>
          <p:cNvPr id="11" name="object 11"/>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90" dirty="0"/>
              <a:t>Stakeholder</a:t>
            </a:r>
            <a:r>
              <a:rPr spc="50" dirty="0"/>
              <a:t> </a:t>
            </a:r>
            <a:r>
              <a:rPr spc="130" dirty="0"/>
              <a:t>Benefits</a:t>
            </a:r>
          </a:p>
        </p:txBody>
      </p:sp>
      <p:sp>
        <p:nvSpPr>
          <p:cNvPr id="12" name="object 12"/>
          <p:cNvSpPr/>
          <p:nvPr/>
        </p:nvSpPr>
        <p:spPr>
          <a:xfrm>
            <a:off x="571500" y="571500"/>
            <a:ext cx="76200" cy="523875"/>
          </a:xfrm>
          <a:custGeom>
            <a:avLst/>
            <a:gdLst/>
            <a:ahLst/>
            <a:cxnLst/>
            <a:rect l="l" t="t" r="r" b="b"/>
            <a:pathLst>
              <a:path w="76200" h="523875">
                <a:moveTo>
                  <a:pt x="76199" y="523874"/>
                </a:moveTo>
                <a:lnTo>
                  <a:pt x="0" y="523874"/>
                </a:lnTo>
                <a:lnTo>
                  <a:pt x="0" y="0"/>
                </a:lnTo>
                <a:lnTo>
                  <a:pt x="76199" y="0"/>
                </a:lnTo>
                <a:lnTo>
                  <a:pt x="76199" y="523874"/>
                </a:lnTo>
                <a:close/>
              </a:path>
            </a:pathLst>
          </a:custGeom>
          <a:solidFill>
            <a:srgbClr val="C5B358"/>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6334125" y="1928812"/>
            <a:ext cx="5286374" cy="3809999"/>
          </a:xfrm>
          <a:prstGeom prst="rect">
            <a:avLst/>
          </a:prstGeom>
        </p:spPr>
      </p:pic>
      <p:sp>
        <p:nvSpPr>
          <p:cNvPr id="3" name="object 3"/>
          <p:cNvSpPr txBox="1">
            <a:spLocks noGrp="1"/>
          </p:cNvSpPr>
          <p:nvPr>
            <p:ph type="body" idx="1"/>
          </p:nvPr>
        </p:nvSpPr>
        <p:spPr>
          <a:prstGeom prst="rect">
            <a:avLst/>
          </a:prstGeom>
        </p:spPr>
        <p:txBody>
          <a:bodyPr vert="horz" wrap="square" lIns="0" tIns="305117" rIns="0" bIns="0" rtlCol="0">
            <a:spAutoFit/>
          </a:bodyPr>
          <a:lstStyle/>
          <a:p>
            <a:pPr marL="12700">
              <a:lnSpc>
                <a:spcPct val="100000"/>
              </a:lnSpc>
              <a:spcBef>
                <a:spcPts val="1090"/>
              </a:spcBef>
            </a:pPr>
            <a:r>
              <a:rPr dirty="0"/>
              <a:t>Consider</a:t>
            </a:r>
            <a:r>
              <a:rPr spc="135" dirty="0"/>
              <a:t> </a:t>
            </a:r>
            <a:r>
              <a:rPr dirty="0"/>
              <a:t>a</a:t>
            </a:r>
            <a:r>
              <a:rPr spc="135" dirty="0"/>
              <a:t> </a:t>
            </a:r>
            <a:r>
              <a:rPr spc="-10" dirty="0"/>
              <a:t>Kenyan</a:t>
            </a:r>
            <a:r>
              <a:rPr spc="135" dirty="0"/>
              <a:t> </a:t>
            </a:r>
            <a:r>
              <a:rPr dirty="0"/>
              <a:t>graduate</a:t>
            </a:r>
            <a:r>
              <a:rPr spc="140" dirty="0"/>
              <a:t> </a:t>
            </a:r>
            <a:r>
              <a:rPr dirty="0"/>
              <a:t>applying</a:t>
            </a:r>
            <a:r>
              <a:rPr spc="135" dirty="0"/>
              <a:t> </a:t>
            </a:r>
            <a:r>
              <a:rPr spc="55" dirty="0"/>
              <a:t>for</a:t>
            </a:r>
            <a:r>
              <a:rPr spc="135" dirty="0"/>
              <a:t> </a:t>
            </a:r>
            <a:r>
              <a:rPr spc="-50" dirty="0"/>
              <a:t>a</a:t>
            </a:r>
          </a:p>
          <a:p>
            <a:pPr marL="12700">
              <a:lnSpc>
                <a:spcPct val="100000"/>
              </a:lnSpc>
              <a:spcBef>
                <a:spcPts val="990"/>
              </a:spcBef>
            </a:pPr>
            <a:r>
              <a:rPr spc="70" dirty="0"/>
              <a:t>high-</a:t>
            </a:r>
            <a:r>
              <a:rPr dirty="0"/>
              <a:t>stakes</a:t>
            </a:r>
            <a:r>
              <a:rPr spc="50" dirty="0"/>
              <a:t> </a:t>
            </a:r>
            <a:r>
              <a:rPr dirty="0"/>
              <a:t>role</a:t>
            </a:r>
            <a:r>
              <a:rPr spc="55" dirty="0"/>
              <a:t> </a:t>
            </a:r>
            <a:r>
              <a:rPr spc="65" dirty="0"/>
              <a:t>at</a:t>
            </a:r>
            <a:r>
              <a:rPr spc="50" dirty="0"/>
              <a:t> </a:t>
            </a:r>
            <a:r>
              <a:rPr dirty="0"/>
              <a:t>a</a:t>
            </a:r>
            <a:r>
              <a:rPr spc="55" dirty="0"/>
              <a:t> </a:t>
            </a:r>
            <a:r>
              <a:rPr dirty="0"/>
              <a:t>leading</a:t>
            </a:r>
            <a:r>
              <a:rPr spc="55" dirty="0"/>
              <a:t> </a:t>
            </a:r>
            <a:r>
              <a:rPr spc="60" dirty="0"/>
              <a:t>firm</a:t>
            </a:r>
            <a:r>
              <a:rPr spc="50" dirty="0"/>
              <a:t> </a:t>
            </a:r>
            <a:r>
              <a:rPr dirty="0"/>
              <a:t>like</a:t>
            </a:r>
            <a:r>
              <a:rPr spc="55" dirty="0"/>
              <a:t> </a:t>
            </a:r>
            <a:r>
              <a:rPr spc="-10" dirty="0"/>
              <a:t>Safaricom:</a:t>
            </a:r>
          </a:p>
          <a:p>
            <a:pPr marL="441325" marR="5080">
              <a:lnSpc>
                <a:spcPct val="150000"/>
              </a:lnSpc>
              <a:spcBef>
                <a:spcPts val="1260"/>
              </a:spcBef>
            </a:pPr>
            <a:r>
              <a:rPr b="1" dirty="0">
                <a:latin typeface="Arial"/>
                <a:cs typeface="Arial"/>
              </a:rPr>
              <a:t>Erficiєncy:</a:t>
            </a:r>
            <a:r>
              <a:rPr b="1" spc="20" dirty="0">
                <a:latin typeface="Arial"/>
                <a:cs typeface="Arial"/>
              </a:rPr>
              <a:t> </a:t>
            </a:r>
            <a:r>
              <a:rPr dirty="0"/>
              <a:t>No</a:t>
            </a:r>
            <a:r>
              <a:rPr spc="20" dirty="0"/>
              <a:t> </a:t>
            </a:r>
            <a:r>
              <a:rPr dirty="0"/>
              <a:t>need</a:t>
            </a:r>
            <a:r>
              <a:rPr spc="20" dirty="0"/>
              <a:t> </a:t>
            </a:r>
            <a:r>
              <a:rPr spc="55" dirty="0"/>
              <a:t>for</a:t>
            </a:r>
            <a:r>
              <a:rPr spc="20" dirty="0"/>
              <a:t> </a:t>
            </a:r>
            <a:r>
              <a:rPr spc="-10" dirty="0"/>
              <a:t>slow,</a:t>
            </a:r>
            <a:r>
              <a:rPr spc="20" dirty="0"/>
              <a:t> </a:t>
            </a:r>
            <a:r>
              <a:rPr dirty="0"/>
              <a:t>manual</a:t>
            </a:r>
            <a:r>
              <a:rPr spc="20" dirty="0"/>
              <a:t> </a:t>
            </a:r>
            <a:r>
              <a:rPr spc="40" dirty="0"/>
              <a:t>institutional </a:t>
            </a:r>
            <a:r>
              <a:rPr spc="20" dirty="0"/>
              <a:t>verification</a:t>
            </a:r>
            <a:r>
              <a:rPr spc="335" dirty="0"/>
              <a:t> </a:t>
            </a:r>
            <a:r>
              <a:rPr spc="-10" dirty="0"/>
              <a:t>requests.</a:t>
            </a:r>
          </a:p>
          <a:p>
            <a:pPr marL="441325" marR="356235">
              <a:lnSpc>
                <a:spcPct val="150000"/>
              </a:lnSpc>
              <a:spcBef>
                <a:spcPts val="885"/>
              </a:spcBef>
            </a:pPr>
            <a:r>
              <a:rPr b="1" dirty="0">
                <a:latin typeface="Arial"/>
                <a:cs typeface="Arial"/>
              </a:rPr>
              <a:t>Spєєd:</a:t>
            </a:r>
            <a:r>
              <a:rPr b="1" spc="45" dirty="0">
                <a:latin typeface="Arial"/>
                <a:cs typeface="Arial"/>
              </a:rPr>
              <a:t> </a:t>
            </a:r>
            <a:r>
              <a:rPr dirty="0"/>
              <a:t>The</a:t>
            </a:r>
            <a:r>
              <a:rPr spc="50" dirty="0"/>
              <a:t> </a:t>
            </a:r>
            <a:r>
              <a:rPr dirty="0"/>
              <a:t>employer</a:t>
            </a:r>
            <a:r>
              <a:rPr spc="50" dirty="0"/>
              <a:t> confirms </a:t>
            </a:r>
            <a:r>
              <a:rPr spc="75" dirty="0"/>
              <a:t>the</a:t>
            </a:r>
            <a:r>
              <a:rPr spc="50" dirty="0"/>
              <a:t> </a:t>
            </a:r>
            <a:r>
              <a:rPr spc="40" dirty="0"/>
              <a:t>credential </a:t>
            </a:r>
            <a:r>
              <a:rPr spc="75" dirty="0"/>
              <a:t>authenticity</a:t>
            </a:r>
            <a:r>
              <a:rPr spc="15" dirty="0"/>
              <a:t> </a:t>
            </a:r>
            <a:r>
              <a:rPr dirty="0"/>
              <a:t>in</a:t>
            </a:r>
            <a:r>
              <a:rPr spc="15" dirty="0"/>
              <a:t> </a:t>
            </a:r>
            <a:r>
              <a:rPr dirty="0"/>
              <a:t>real</a:t>
            </a:r>
            <a:r>
              <a:rPr spc="20" dirty="0"/>
              <a:t> </a:t>
            </a:r>
            <a:r>
              <a:rPr spc="-10" dirty="0"/>
              <a:t>time.</a:t>
            </a:r>
          </a:p>
          <a:p>
            <a:pPr marL="441325" marR="81280">
              <a:lnSpc>
                <a:spcPct val="150000"/>
              </a:lnSpc>
              <a:spcBef>
                <a:spcPts val="885"/>
              </a:spcBef>
            </a:pPr>
            <a:r>
              <a:rPr b="1" dirty="0">
                <a:latin typeface="Arial"/>
                <a:cs typeface="Arial"/>
              </a:rPr>
              <a:t>Confidєncє:</a:t>
            </a:r>
            <a:r>
              <a:rPr b="1" spc="280" dirty="0">
                <a:latin typeface="Arial"/>
                <a:cs typeface="Arial"/>
              </a:rPr>
              <a:t> </a:t>
            </a:r>
            <a:r>
              <a:rPr dirty="0"/>
              <a:t>Immediate</a:t>
            </a:r>
            <a:r>
              <a:rPr spc="280" dirty="0"/>
              <a:t> </a:t>
            </a:r>
            <a:r>
              <a:rPr dirty="0"/>
              <a:t>hiring</a:t>
            </a:r>
            <a:r>
              <a:rPr spc="280" dirty="0"/>
              <a:t> </a:t>
            </a:r>
            <a:r>
              <a:rPr dirty="0"/>
              <a:t>decisions</a:t>
            </a:r>
            <a:r>
              <a:rPr spc="280" dirty="0"/>
              <a:t> </a:t>
            </a:r>
            <a:r>
              <a:rPr spc="-10" dirty="0"/>
              <a:t>backed </a:t>
            </a:r>
            <a:r>
              <a:rPr spc="65" dirty="0"/>
              <a:t>by</a:t>
            </a:r>
            <a:r>
              <a:rPr spc="-5" dirty="0"/>
              <a:t> </a:t>
            </a:r>
            <a:r>
              <a:rPr spc="90" dirty="0"/>
              <a:t>high-</a:t>
            </a:r>
            <a:r>
              <a:rPr spc="65" dirty="0"/>
              <a:t>integrity</a:t>
            </a:r>
            <a:r>
              <a:rPr dirty="0"/>
              <a:t> </a:t>
            </a:r>
            <a:r>
              <a:rPr spc="-10" dirty="0"/>
              <a:t>qualifications.</a:t>
            </a:r>
          </a:p>
        </p:txBody>
      </p:sp>
      <p:pic>
        <p:nvPicPr>
          <p:cNvPr id="4" name="object 4"/>
          <p:cNvPicPr/>
          <p:nvPr/>
        </p:nvPicPr>
        <p:blipFill>
          <a:blip r:embed="rId3" cstate="print"/>
          <a:stretch>
            <a:fillRect/>
          </a:stretch>
        </p:blipFill>
        <p:spPr>
          <a:xfrm>
            <a:off x="571500" y="2895600"/>
            <a:ext cx="219074" cy="257174"/>
          </a:xfrm>
          <a:prstGeom prst="rect">
            <a:avLst/>
          </a:prstGeom>
        </p:spPr>
      </p:pic>
      <p:pic>
        <p:nvPicPr>
          <p:cNvPr id="5" name="object 5"/>
          <p:cNvPicPr/>
          <p:nvPr/>
        </p:nvPicPr>
        <p:blipFill>
          <a:blip r:embed="rId3" cstate="print"/>
          <a:stretch>
            <a:fillRect/>
          </a:stretch>
        </p:blipFill>
        <p:spPr>
          <a:xfrm>
            <a:off x="571500" y="3762375"/>
            <a:ext cx="219074" cy="257174"/>
          </a:xfrm>
          <a:prstGeom prst="rect">
            <a:avLst/>
          </a:prstGeom>
        </p:spPr>
      </p:pic>
      <p:pic>
        <p:nvPicPr>
          <p:cNvPr id="6" name="object 6"/>
          <p:cNvPicPr/>
          <p:nvPr/>
        </p:nvPicPr>
        <p:blipFill>
          <a:blip r:embed="rId3" cstate="print"/>
          <a:stretch>
            <a:fillRect/>
          </a:stretch>
        </p:blipFill>
        <p:spPr>
          <a:xfrm>
            <a:off x="571500" y="4629150"/>
            <a:ext cx="219074" cy="257174"/>
          </a:xfrm>
          <a:prstGeom prst="rect">
            <a:avLst/>
          </a:prstGeom>
        </p:spPr>
      </p:pic>
      <p:sp>
        <p:nvSpPr>
          <p:cNvPr id="7" name="object 7"/>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114" dirty="0"/>
              <a:t>Use</a:t>
            </a:r>
            <a:r>
              <a:rPr spc="75" dirty="0"/>
              <a:t> </a:t>
            </a:r>
            <a:r>
              <a:rPr spc="110" dirty="0"/>
              <a:t>Case:</a:t>
            </a:r>
            <a:r>
              <a:rPr spc="80" dirty="0"/>
              <a:t> </a:t>
            </a:r>
            <a:r>
              <a:rPr spc="114" dirty="0"/>
              <a:t>Recruitment</a:t>
            </a:r>
            <a:r>
              <a:rPr spc="75" dirty="0"/>
              <a:t> </a:t>
            </a:r>
            <a:r>
              <a:rPr spc="80" dirty="0"/>
              <a:t>at </a:t>
            </a:r>
            <a:r>
              <a:rPr spc="135" dirty="0"/>
              <a:t>Safaricom</a:t>
            </a:r>
          </a:p>
        </p:txBody>
      </p:sp>
      <p:sp>
        <p:nvSpPr>
          <p:cNvPr id="8" name="object 8"/>
          <p:cNvSpPr/>
          <p:nvPr/>
        </p:nvSpPr>
        <p:spPr>
          <a:xfrm>
            <a:off x="571500" y="571500"/>
            <a:ext cx="76200" cy="523875"/>
          </a:xfrm>
          <a:custGeom>
            <a:avLst/>
            <a:gdLst/>
            <a:ahLst/>
            <a:cxnLst/>
            <a:rect l="l" t="t" r="r" b="b"/>
            <a:pathLst>
              <a:path w="76200" h="523875">
                <a:moveTo>
                  <a:pt x="76199" y="523874"/>
                </a:moveTo>
                <a:lnTo>
                  <a:pt x="0" y="523874"/>
                </a:lnTo>
                <a:lnTo>
                  <a:pt x="0" y="0"/>
                </a:lnTo>
                <a:lnTo>
                  <a:pt x="76199" y="0"/>
                </a:lnTo>
                <a:lnTo>
                  <a:pt x="76199" y="523874"/>
                </a:lnTo>
                <a:close/>
              </a:path>
            </a:pathLst>
          </a:custGeom>
          <a:solidFill>
            <a:srgbClr val="C5B358"/>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71500" y="3076575"/>
            <a:ext cx="11049000" cy="38100"/>
          </a:xfrm>
          <a:custGeom>
            <a:avLst/>
            <a:gdLst/>
            <a:ahLst/>
            <a:cxnLst/>
            <a:rect l="l" t="t" r="r" b="b"/>
            <a:pathLst>
              <a:path w="11049000" h="38100">
                <a:moveTo>
                  <a:pt x="11048999" y="38099"/>
                </a:moveTo>
                <a:lnTo>
                  <a:pt x="0" y="38099"/>
                </a:lnTo>
                <a:lnTo>
                  <a:pt x="0" y="0"/>
                </a:lnTo>
                <a:lnTo>
                  <a:pt x="11048999" y="0"/>
                </a:lnTo>
                <a:lnTo>
                  <a:pt x="11048999" y="38099"/>
                </a:lnTo>
                <a:close/>
              </a:path>
            </a:pathLst>
          </a:custGeom>
          <a:solidFill>
            <a:srgbClr val="00214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 name="object 3"/>
          <p:cNvSpPr txBox="1"/>
          <p:nvPr/>
        </p:nvSpPr>
        <p:spPr>
          <a:xfrm>
            <a:off x="788899" y="3499358"/>
            <a:ext cx="2936240" cy="1842135"/>
          </a:xfrm>
          <a:prstGeom prst="rect">
            <a:avLst/>
          </a:prstGeom>
        </p:spPr>
        <p:txBody>
          <a:bodyPr vert="horz" wrap="square" lIns="0" tIns="12700" rIns="0" bIns="0" rtlCol="0">
            <a:spAutoFit/>
          </a:bodyPr>
          <a:lstStyle/>
          <a:p>
            <a:pPr marL="0" marR="48895" lvl="0" indent="0" algn="ctr" defTabSz="914400" eaLnBrk="1" fontAlgn="auto" latinLnBrk="0" hangingPunct="1">
              <a:lnSpc>
                <a:spcPct val="100000"/>
              </a:lnSpc>
              <a:spcBef>
                <a:spcPts val="100"/>
              </a:spcBef>
              <a:spcAft>
                <a:spcPts val="0"/>
              </a:spcAft>
              <a:buClrTx/>
              <a:buSzTx/>
              <a:buFontTx/>
              <a:buNone/>
              <a:tabLst/>
              <a:defRPr/>
            </a:pPr>
            <a:r>
              <a:rPr kumimoji="0" sz="2400" b="1" i="0" u="none" strike="noStrike" kern="0" cap="none" spc="85" normalizeH="0" baseline="0" noProof="0" dirty="0">
                <a:ln>
                  <a:noFill/>
                </a:ln>
                <a:solidFill>
                  <a:srgbClr val="002147"/>
                </a:solidFill>
                <a:effectLst/>
                <a:uLnTx/>
                <a:uFillTx/>
                <a:latin typeface="Cambria"/>
                <a:cs typeface="Cambria"/>
              </a:rPr>
              <a:t>Phase</a:t>
            </a:r>
            <a:r>
              <a:rPr kumimoji="0" sz="2400" b="1" i="0" u="none" strike="noStrike" kern="0" cap="none" spc="50" normalizeH="0" baseline="0" noProof="0" dirty="0">
                <a:ln>
                  <a:noFill/>
                </a:ln>
                <a:solidFill>
                  <a:srgbClr val="002147"/>
                </a:solidFill>
                <a:effectLst/>
                <a:uLnTx/>
                <a:uFillTx/>
                <a:latin typeface="Cambria"/>
                <a:cs typeface="Cambria"/>
              </a:rPr>
              <a:t> </a:t>
            </a:r>
            <a:r>
              <a:rPr kumimoji="0" sz="2400" b="1" i="0" u="none" strike="noStrike" kern="0" cap="none" spc="-365" normalizeH="0" baseline="0" noProof="0" dirty="0">
                <a:ln>
                  <a:noFill/>
                </a:ln>
                <a:solidFill>
                  <a:srgbClr val="002147"/>
                </a:solidFill>
                <a:effectLst/>
                <a:uLnTx/>
                <a:uFillTx/>
                <a:latin typeface="Cambria"/>
                <a:cs typeface="Cambria"/>
              </a:rPr>
              <a:t>1</a:t>
            </a:r>
            <a:endParaRPr kumimoji="0" sz="2400" b="0" i="0" u="none" strike="noStrike" kern="0" cap="none" spc="0" normalizeH="0" baseline="0" noProof="0">
              <a:ln>
                <a:noFill/>
              </a:ln>
              <a:solidFill>
                <a:sysClr val="windowText" lastClr="000000"/>
              </a:solidFill>
              <a:effectLst/>
              <a:uLnTx/>
              <a:uFillTx/>
              <a:latin typeface="Cambria"/>
              <a:cs typeface="Cambria"/>
            </a:endParaRPr>
          </a:p>
          <a:p>
            <a:pPr marL="0" marR="48260" lvl="0" indent="0" algn="ctr" defTabSz="914400" eaLnBrk="1" fontAlgn="auto" latinLnBrk="0" hangingPunct="1">
              <a:lnSpc>
                <a:spcPct val="100000"/>
              </a:lnSpc>
              <a:spcBef>
                <a:spcPts val="1275"/>
              </a:spcBef>
              <a:spcAft>
                <a:spcPts val="0"/>
              </a:spcAft>
              <a:buClrTx/>
              <a:buSzTx/>
              <a:buFontTx/>
              <a:buNone/>
              <a:tabLst/>
              <a:defRPr/>
            </a:pPr>
            <a:r>
              <a:rPr kumimoji="0" sz="1650" b="1" i="0" u="none" strike="noStrike" kern="0" cap="none" spc="180" normalizeH="0" baseline="0" noProof="0" dirty="0">
                <a:ln>
                  <a:noFill/>
                </a:ln>
                <a:solidFill>
                  <a:srgbClr val="334155"/>
                </a:solidFill>
                <a:effectLst/>
                <a:uLnTx/>
                <a:uFillTx/>
                <a:latin typeface="Arial"/>
                <a:cs typeface="Arial"/>
              </a:rPr>
              <a:t>0–3</a:t>
            </a:r>
            <a:r>
              <a:rPr kumimoji="0" sz="1650" b="1" i="0" u="none" strike="noStrike" kern="0" cap="none" spc="-70" normalizeH="0" baseline="0" noProof="0" dirty="0">
                <a:ln>
                  <a:noFill/>
                </a:ln>
                <a:solidFill>
                  <a:srgbClr val="334155"/>
                </a:solidFill>
                <a:effectLst/>
                <a:uLnTx/>
                <a:uFillTx/>
                <a:latin typeface="Arial"/>
                <a:cs typeface="Arial"/>
              </a:rPr>
              <a:t> </a:t>
            </a:r>
            <a:r>
              <a:rPr kumimoji="0" sz="1650" b="1" i="0" u="none" strike="noStrike" kern="0" cap="none" spc="-10" normalizeH="0" baseline="0" noProof="0" dirty="0">
                <a:ln>
                  <a:noFill/>
                </a:ln>
                <a:solidFill>
                  <a:srgbClr val="334155"/>
                </a:solidFill>
                <a:effectLst/>
                <a:uLnTx/>
                <a:uFillTx/>
                <a:latin typeface="Arial"/>
                <a:cs typeface="Arial"/>
              </a:rPr>
              <a:t>Months</a:t>
            </a:r>
            <a:endParaRPr kumimoji="0" sz="1650" b="0" i="0" u="none" strike="noStrike" kern="0" cap="none" spc="0" normalizeH="0" baseline="0" noProof="0">
              <a:ln>
                <a:noFill/>
              </a:ln>
              <a:solidFill>
                <a:sysClr val="windowText" lastClr="000000"/>
              </a:solidFill>
              <a:effectLst/>
              <a:uLnTx/>
              <a:uFillTx/>
              <a:latin typeface="Arial"/>
              <a:cs typeface="Arial"/>
            </a:endParaRPr>
          </a:p>
          <a:p>
            <a:pPr marL="0" marR="0" lvl="0" indent="0" algn="ctr" defTabSz="914400" eaLnBrk="1" fontAlgn="auto" latinLnBrk="0" hangingPunct="1">
              <a:lnSpc>
                <a:spcPct val="100000"/>
              </a:lnSpc>
              <a:spcBef>
                <a:spcPts val="740"/>
              </a:spcBef>
              <a:spcAft>
                <a:spcPts val="0"/>
              </a:spcAft>
              <a:buClrTx/>
              <a:buSzTx/>
              <a:buFontTx/>
              <a:buNone/>
              <a:tabLst/>
              <a:defRPr/>
            </a:pPr>
            <a:r>
              <a:rPr kumimoji="0" sz="1650" b="0" i="0" u="none" strike="noStrike" kern="0" cap="none" spc="0" normalizeH="0" baseline="0" noProof="0" dirty="0">
                <a:ln>
                  <a:noFill/>
                </a:ln>
                <a:solidFill>
                  <a:srgbClr val="334155"/>
                </a:solidFill>
                <a:effectLst/>
                <a:uLnTx/>
                <a:uFillTx/>
                <a:latin typeface="Arial MT"/>
                <a:cs typeface="Arial MT"/>
              </a:rPr>
              <a:t>Onboard</a:t>
            </a:r>
            <a:r>
              <a:rPr kumimoji="0" sz="1650" b="0" i="0" u="none" strike="noStrike" kern="0" cap="none" spc="75" normalizeH="0" baseline="0" noProof="0" dirty="0">
                <a:ln>
                  <a:noFill/>
                </a:ln>
                <a:solidFill>
                  <a:srgbClr val="334155"/>
                </a:solidFill>
                <a:effectLst/>
                <a:uLnTx/>
                <a:uFillTx/>
                <a:latin typeface="Arial MT"/>
                <a:cs typeface="Arial MT"/>
              </a:rPr>
              <a:t> </a:t>
            </a:r>
            <a:r>
              <a:rPr kumimoji="0" sz="1650" b="0" i="0" u="none" strike="noStrike" kern="0" cap="none" spc="-50" normalizeH="0" baseline="0" noProof="0" dirty="0">
                <a:ln>
                  <a:noFill/>
                </a:ln>
                <a:solidFill>
                  <a:srgbClr val="334155"/>
                </a:solidFill>
                <a:effectLst/>
                <a:uLnTx/>
                <a:uFillTx/>
                <a:latin typeface="Arial MT"/>
                <a:cs typeface="Arial MT"/>
              </a:rPr>
              <a:t>1–2</a:t>
            </a:r>
            <a:r>
              <a:rPr kumimoji="0" sz="1650" b="0" i="0" u="none" strike="noStrike" kern="0" cap="none" spc="75" normalizeH="0" baseline="0" noProof="0" dirty="0">
                <a:ln>
                  <a:noFill/>
                </a:ln>
                <a:solidFill>
                  <a:srgbClr val="334155"/>
                </a:solidFill>
                <a:effectLst/>
                <a:uLnTx/>
                <a:uFillTx/>
                <a:latin typeface="Arial MT"/>
                <a:cs typeface="Arial MT"/>
              </a:rPr>
              <a:t> </a:t>
            </a:r>
            <a:r>
              <a:rPr kumimoji="0" sz="1650" b="0" i="0" u="none" strike="noStrike" kern="0" cap="none" spc="65" normalizeH="0" baseline="0" noProof="0" dirty="0">
                <a:ln>
                  <a:noFill/>
                </a:ln>
                <a:solidFill>
                  <a:srgbClr val="334155"/>
                </a:solidFill>
                <a:effectLst/>
                <a:uLnTx/>
                <a:uFillTx/>
                <a:latin typeface="Arial MT"/>
                <a:cs typeface="Arial MT"/>
              </a:rPr>
              <a:t>pilot</a:t>
            </a:r>
            <a:r>
              <a:rPr kumimoji="0" sz="1650" b="0" i="0" u="none" strike="noStrike" kern="0" cap="none" spc="80" normalizeH="0" baseline="0" noProof="0" dirty="0">
                <a:ln>
                  <a:noFill/>
                </a:ln>
                <a:solidFill>
                  <a:srgbClr val="334155"/>
                </a:solidFill>
                <a:effectLst/>
                <a:uLnTx/>
                <a:uFillTx/>
                <a:latin typeface="Arial MT"/>
                <a:cs typeface="Arial MT"/>
              </a:rPr>
              <a:t> </a:t>
            </a:r>
            <a:r>
              <a:rPr kumimoji="0" sz="1650" b="0" i="0" u="none" strike="noStrike" kern="0" cap="none" spc="-10" normalizeH="0" baseline="0" noProof="0" dirty="0">
                <a:ln>
                  <a:noFill/>
                </a:ln>
                <a:solidFill>
                  <a:srgbClr val="334155"/>
                </a:solidFill>
                <a:effectLst/>
                <a:uLnTx/>
                <a:uFillTx/>
                <a:latin typeface="Arial MT"/>
                <a:cs typeface="Arial MT"/>
              </a:rPr>
              <a:t>institutions.</a:t>
            </a:r>
            <a:endParaRPr kumimoji="0" sz="1650" b="0" i="0" u="none" strike="noStrike" kern="0" cap="none" spc="0" normalizeH="0" baseline="0" noProof="0">
              <a:ln>
                <a:noFill/>
              </a:ln>
              <a:solidFill>
                <a:sysClr val="windowText" lastClr="000000"/>
              </a:solidFill>
              <a:effectLst/>
              <a:uLnTx/>
              <a:uFillTx/>
              <a:latin typeface="Arial MT"/>
              <a:cs typeface="Arial MT"/>
            </a:endParaRPr>
          </a:p>
          <a:p>
            <a:pPr marL="231140" marR="279400" lvl="0" indent="0" algn="ctr" defTabSz="914400" eaLnBrk="1" fontAlgn="auto" latinLnBrk="0" hangingPunct="1">
              <a:lnSpc>
                <a:spcPct val="137500"/>
              </a:lnSpc>
              <a:spcBef>
                <a:spcPts val="0"/>
              </a:spcBef>
              <a:spcAft>
                <a:spcPts val="0"/>
              </a:spcAft>
              <a:buClrTx/>
              <a:buSzTx/>
              <a:buFontTx/>
              <a:buNone/>
              <a:tabLst/>
              <a:defRPr/>
            </a:pPr>
            <a:r>
              <a:rPr kumimoji="0" sz="1650" b="0" i="0" u="none" strike="noStrike" kern="0" cap="none" spc="0" normalizeH="0" baseline="0" noProof="0" dirty="0">
                <a:ln>
                  <a:noFill/>
                </a:ln>
                <a:solidFill>
                  <a:srgbClr val="334155"/>
                </a:solidFill>
                <a:effectLst/>
                <a:uLnTx/>
                <a:uFillTx/>
                <a:latin typeface="Arial MT"/>
                <a:cs typeface="Arial MT"/>
              </a:rPr>
              <a:t>Align</a:t>
            </a:r>
            <a:r>
              <a:rPr kumimoji="0" sz="1650" b="0" i="0" u="none" strike="noStrike" kern="0" cap="none" spc="165"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workﬂows</a:t>
            </a:r>
            <a:r>
              <a:rPr kumimoji="0" sz="1650" b="0" i="0" u="none" strike="noStrike" kern="0" cap="none" spc="170"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and</a:t>
            </a:r>
            <a:r>
              <a:rPr kumimoji="0" sz="1650" b="0" i="0" u="none" strike="noStrike" kern="0" cap="none" spc="165" normalizeH="0" baseline="0" noProof="0" dirty="0">
                <a:ln>
                  <a:noFill/>
                </a:ln>
                <a:solidFill>
                  <a:srgbClr val="334155"/>
                </a:solidFill>
                <a:effectLst/>
                <a:uLnTx/>
                <a:uFillTx/>
                <a:latin typeface="Arial MT"/>
                <a:cs typeface="Arial MT"/>
              </a:rPr>
              <a:t> </a:t>
            </a:r>
            <a:r>
              <a:rPr kumimoji="0" sz="1650" b="0" i="0" u="none" strike="noStrike" kern="0" cap="none" spc="45" normalizeH="0" baseline="0" noProof="0" dirty="0">
                <a:ln>
                  <a:noFill/>
                </a:ln>
                <a:solidFill>
                  <a:srgbClr val="334155"/>
                </a:solidFill>
                <a:effectLst/>
                <a:uLnTx/>
                <a:uFillTx/>
                <a:latin typeface="Arial MT"/>
                <a:cs typeface="Arial MT"/>
              </a:rPr>
              <a:t>train administrative</a:t>
            </a:r>
            <a:r>
              <a:rPr kumimoji="0" sz="1650" b="0" i="0" u="none" strike="noStrike" kern="0" cap="none" spc="5" normalizeH="0" baseline="0" noProof="0" dirty="0">
                <a:ln>
                  <a:noFill/>
                </a:ln>
                <a:solidFill>
                  <a:srgbClr val="334155"/>
                </a:solidFill>
                <a:effectLst/>
                <a:uLnTx/>
                <a:uFillTx/>
                <a:latin typeface="Arial MT"/>
                <a:cs typeface="Arial MT"/>
              </a:rPr>
              <a:t> </a:t>
            </a:r>
            <a:r>
              <a:rPr kumimoji="0" sz="1650" b="0" i="0" u="none" strike="noStrike" kern="0" cap="none" spc="-10" normalizeH="0" baseline="0" noProof="0" dirty="0">
                <a:ln>
                  <a:noFill/>
                </a:ln>
                <a:solidFill>
                  <a:srgbClr val="334155"/>
                </a:solidFill>
                <a:effectLst/>
                <a:uLnTx/>
                <a:uFillTx/>
                <a:latin typeface="Arial MT"/>
                <a:cs typeface="Arial MT"/>
              </a:rPr>
              <a:t>staff.</a:t>
            </a:r>
            <a:endParaRPr kumimoji="0" sz="1650" b="0" i="0" u="none" strike="noStrike" kern="0" cap="none" spc="0" normalizeH="0" baseline="0" noProof="0">
              <a:ln>
                <a:noFill/>
              </a:ln>
              <a:solidFill>
                <a:sysClr val="windowText" lastClr="000000"/>
              </a:solidFill>
              <a:effectLst/>
              <a:uLnTx/>
              <a:uFillTx/>
              <a:latin typeface="Arial MT"/>
              <a:cs typeface="Arial MT"/>
            </a:endParaRPr>
          </a:p>
        </p:txBody>
      </p:sp>
      <p:sp>
        <p:nvSpPr>
          <p:cNvPr id="4" name="object 4"/>
          <p:cNvSpPr txBox="1"/>
          <p:nvPr/>
        </p:nvSpPr>
        <p:spPr>
          <a:xfrm>
            <a:off x="4471959" y="3499358"/>
            <a:ext cx="3304540" cy="1842135"/>
          </a:xfrm>
          <a:prstGeom prst="rect">
            <a:avLst/>
          </a:prstGeom>
        </p:spPr>
        <p:txBody>
          <a:bodyPr vert="horz" wrap="square" lIns="0" tIns="12700" rIns="0" bIns="0" rtlCol="0">
            <a:spAutoFit/>
          </a:bodyPr>
          <a:lstStyle/>
          <a:p>
            <a:pPr marL="0" marR="48895" lvl="0" indent="0" algn="ctr" defTabSz="914400" eaLnBrk="1" fontAlgn="auto" latinLnBrk="0" hangingPunct="1">
              <a:lnSpc>
                <a:spcPct val="100000"/>
              </a:lnSpc>
              <a:spcBef>
                <a:spcPts val="100"/>
              </a:spcBef>
              <a:spcAft>
                <a:spcPts val="0"/>
              </a:spcAft>
              <a:buClrTx/>
              <a:buSzTx/>
              <a:buFontTx/>
              <a:buNone/>
              <a:tabLst/>
              <a:defRPr/>
            </a:pPr>
            <a:r>
              <a:rPr kumimoji="0" sz="2400" b="1" i="0" u="none" strike="noStrike" kern="0" cap="none" spc="85" normalizeH="0" baseline="0" noProof="0" dirty="0">
                <a:ln>
                  <a:noFill/>
                </a:ln>
                <a:solidFill>
                  <a:srgbClr val="002147"/>
                </a:solidFill>
                <a:effectLst/>
                <a:uLnTx/>
                <a:uFillTx/>
                <a:latin typeface="Cambria"/>
                <a:cs typeface="Cambria"/>
              </a:rPr>
              <a:t>Phase</a:t>
            </a:r>
            <a:r>
              <a:rPr kumimoji="0" sz="2400" b="1" i="0" u="none" strike="noStrike" kern="0" cap="none" spc="50" normalizeH="0" baseline="0" noProof="0" dirty="0">
                <a:ln>
                  <a:noFill/>
                </a:ln>
                <a:solidFill>
                  <a:srgbClr val="002147"/>
                </a:solidFill>
                <a:effectLst/>
                <a:uLnTx/>
                <a:uFillTx/>
                <a:latin typeface="Cambria"/>
                <a:cs typeface="Cambria"/>
              </a:rPr>
              <a:t> </a:t>
            </a:r>
            <a:r>
              <a:rPr kumimoji="0" sz="2400" b="1" i="0" u="none" strike="noStrike" kern="0" cap="none" spc="-50" normalizeH="0" baseline="0" noProof="0" dirty="0">
                <a:ln>
                  <a:noFill/>
                </a:ln>
                <a:solidFill>
                  <a:srgbClr val="002147"/>
                </a:solidFill>
                <a:effectLst/>
                <a:uLnTx/>
                <a:uFillTx/>
                <a:latin typeface="Cambria"/>
                <a:cs typeface="Cambria"/>
              </a:rPr>
              <a:t>2</a:t>
            </a:r>
            <a:endParaRPr kumimoji="0" sz="2400" b="0" i="0" u="none" strike="noStrike" kern="0" cap="none" spc="0" normalizeH="0" baseline="0" noProof="0">
              <a:ln>
                <a:noFill/>
              </a:ln>
              <a:solidFill>
                <a:sysClr val="windowText" lastClr="000000"/>
              </a:solidFill>
              <a:effectLst/>
              <a:uLnTx/>
              <a:uFillTx/>
              <a:latin typeface="Cambria"/>
              <a:cs typeface="Cambria"/>
            </a:endParaRPr>
          </a:p>
          <a:p>
            <a:pPr marL="0" marR="48260" lvl="0" indent="0" algn="ctr" defTabSz="914400" eaLnBrk="1" fontAlgn="auto" latinLnBrk="0" hangingPunct="1">
              <a:lnSpc>
                <a:spcPct val="100000"/>
              </a:lnSpc>
              <a:spcBef>
                <a:spcPts val="1275"/>
              </a:spcBef>
              <a:spcAft>
                <a:spcPts val="0"/>
              </a:spcAft>
              <a:buClrTx/>
              <a:buSzTx/>
              <a:buFontTx/>
              <a:buNone/>
              <a:tabLst/>
              <a:defRPr/>
            </a:pPr>
            <a:r>
              <a:rPr kumimoji="0" sz="1650" b="1" i="0" u="none" strike="noStrike" kern="0" cap="none" spc="145" normalizeH="0" baseline="0" noProof="0" dirty="0">
                <a:ln>
                  <a:noFill/>
                </a:ln>
                <a:solidFill>
                  <a:srgbClr val="334155"/>
                </a:solidFill>
                <a:effectLst/>
                <a:uLnTx/>
                <a:uFillTx/>
                <a:latin typeface="Arial"/>
                <a:cs typeface="Arial"/>
              </a:rPr>
              <a:t>3–6</a:t>
            </a:r>
            <a:r>
              <a:rPr kumimoji="0" sz="1650" b="1" i="0" u="none" strike="noStrike" kern="0" cap="none" spc="-75" normalizeH="0" baseline="0" noProof="0" dirty="0">
                <a:ln>
                  <a:noFill/>
                </a:ln>
                <a:solidFill>
                  <a:srgbClr val="334155"/>
                </a:solidFill>
                <a:effectLst/>
                <a:uLnTx/>
                <a:uFillTx/>
                <a:latin typeface="Arial"/>
                <a:cs typeface="Arial"/>
              </a:rPr>
              <a:t> </a:t>
            </a:r>
            <a:r>
              <a:rPr kumimoji="0" sz="1650" b="1" i="0" u="none" strike="noStrike" kern="0" cap="none" spc="-10" normalizeH="0" baseline="0" noProof="0" dirty="0">
                <a:ln>
                  <a:noFill/>
                </a:ln>
                <a:solidFill>
                  <a:srgbClr val="334155"/>
                </a:solidFill>
                <a:effectLst/>
                <a:uLnTx/>
                <a:uFillTx/>
                <a:latin typeface="Arial"/>
                <a:cs typeface="Arial"/>
              </a:rPr>
              <a:t>Months</a:t>
            </a:r>
            <a:endParaRPr kumimoji="0" sz="1650" b="0" i="0" u="none" strike="noStrike" kern="0" cap="none" spc="0" normalizeH="0" baseline="0" noProof="0">
              <a:ln>
                <a:noFill/>
              </a:ln>
              <a:solidFill>
                <a:sysClr val="windowText" lastClr="000000"/>
              </a:solidFill>
              <a:effectLst/>
              <a:uLnTx/>
              <a:uFillTx/>
              <a:latin typeface="Arial"/>
              <a:cs typeface="Arial"/>
            </a:endParaRPr>
          </a:p>
          <a:p>
            <a:pPr marL="12700" marR="5080" lvl="0" indent="-635" algn="ctr" defTabSz="914400" eaLnBrk="1" fontAlgn="auto" latinLnBrk="0" hangingPunct="1">
              <a:lnSpc>
                <a:spcPct val="137500"/>
              </a:lnSpc>
              <a:spcBef>
                <a:spcPts val="0"/>
              </a:spcBef>
              <a:spcAft>
                <a:spcPts val="0"/>
              </a:spcAft>
              <a:buClrTx/>
              <a:buSzTx/>
              <a:buFontTx/>
              <a:buNone/>
              <a:tabLst/>
              <a:defRPr/>
            </a:pPr>
            <a:r>
              <a:rPr kumimoji="0" sz="1650" b="0" i="0" u="none" strike="noStrike" kern="0" cap="none" spc="0" normalizeH="0" baseline="0" noProof="0" dirty="0">
                <a:ln>
                  <a:noFill/>
                </a:ln>
                <a:solidFill>
                  <a:srgbClr val="334155"/>
                </a:solidFill>
                <a:effectLst/>
                <a:uLnTx/>
                <a:uFillTx/>
                <a:latin typeface="Arial MT"/>
                <a:cs typeface="Arial MT"/>
              </a:rPr>
              <a:t>Issue</a:t>
            </a:r>
            <a:r>
              <a:rPr kumimoji="0" sz="1650" b="0" i="0" u="none" strike="noStrike" kern="0" cap="none" spc="130"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verifiable</a:t>
            </a:r>
            <a:r>
              <a:rPr kumimoji="0" sz="1650" b="0" i="0" u="none" strike="noStrike" kern="0" cap="none" spc="130" normalizeH="0" baseline="0" noProof="0" dirty="0">
                <a:ln>
                  <a:noFill/>
                </a:ln>
                <a:solidFill>
                  <a:srgbClr val="334155"/>
                </a:solidFill>
                <a:effectLst/>
                <a:uLnTx/>
                <a:uFillTx/>
                <a:latin typeface="Arial MT"/>
                <a:cs typeface="Arial MT"/>
              </a:rPr>
              <a:t> </a:t>
            </a:r>
            <a:r>
              <a:rPr kumimoji="0" sz="1650" b="0" i="0" u="none" strike="noStrike" kern="0" cap="none" spc="-10" normalizeH="0" baseline="0" noProof="0" dirty="0">
                <a:ln>
                  <a:noFill/>
                </a:ln>
                <a:solidFill>
                  <a:srgbClr val="334155"/>
                </a:solidFill>
                <a:effectLst/>
                <a:uLnTx/>
                <a:uFillTx/>
                <a:latin typeface="Arial MT"/>
                <a:cs typeface="Arial MT"/>
              </a:rPr>
              <a:t>credentials </a:t>
            </a:r>
            <a:r>
              <a:rPr kumimoji="0" sz="1650" b="0" i="0" u="none" strike="noStrike" kern="0" cap="none" spc="0" normalizeH="0" baseline="0" noProof="0" dirty="0">
                <a:ln>
                  <a:noFill/>
                </a:ln>
                <a:solidFill>
                  <a:srgbClr val="334155"/>
                </a:solidFill>
                <a:effectLst/>
                <a:uLnTx/>
                <a:uFillTx/>
                <a:latin typeface="Arial MT"/>
                <a:cs typeface="Arial MT"/>
              </a:rPr>
              <a:t>alongside</a:t>
            </a:r>
            <a:r>
              <a:rPr kumimoji="0" sz="1650" b="0" i="0" u="none" strike="noStrike" kern="0" cap="none" spc="210"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existing</a:t>
            </a:r>
            <a:r>
              <a:rPr kumimoji="0" sz="1650" b="0" i="0" u="none" strike="noStrike" kern="0" cap="none" spc="210"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processes.</a:t>
            </a:r>
            <a:r>
              <a:rPr kumimoji="0" sz="1650" b="0" i="0" u="none" strike="noStrike" kern="0" cap="none" spc="204" normalizeH="0" baseline="0" noProof="0" dirty="0">
                <a:ln>
                  <a:noFill/>
                </a:ln>
                <a:solidFill>
                  <a:srgbClr val="334155"/>
                </a:solidFill>
                <a:effectLst/>
                <a:uLnTx/>
                <a:uFillTx/>
                <a:latin typeface="Arial MT"/>
                <a:cs typeface="Arial MT"/>
              </a:rPr>
              <a:t> </a:t>
            </a:r>
            <a:r>
              <a:rPr kumimoji="0" sz="1650" b="0" i="0" u="none" strike="noStrike" kern="0" cap="none" spc="-20" normalizeH="0" baseline="0" noProof="0" dirty="0">
                <a:ln>
                  <a:noFill/>
                </a:ln>
                <a:solidFill>
                  <a:srgbClr val="334155"/>
                </a:solidFill>
                <a:effectLst/>
                <a:uLnTx/>
                <a:uFillTx/>
                <a:latin typeface="Arial MT"/>
                <a:cs typeface="Arial MT"/>
              </a:rPr>
              <a:t>Test </a:t>
            </a:r>
            <a:r>
              <a:rPr kumimoji="0" sz="1650" b="0" i="0" u="none" strike="noStrike" kern="0" cap="none" spc="80" normalizeH="0" baseline="0" noProof="0" dirty="0">
                <a:ln>
                  <a:noFill/>
                </a:ln>
                <a:solidFill>
                  <a:srgbClr val="334155"/>
                </a:solidFill>
                <a:effectLst/>
                <a:uLnTx/>
                <a:uFillTx/>
                <a:latin typeface="Arial MT"/>
                <a:cs typeface="Arial MT"/>
              </a:rPr>
              <a:t>with</a:t>
            </a:r>
            <a:r>
              <a:rPr kumimoji="0" sz="1650" b="0" i="0" u="none" strike="noStrike" kern="0" cap="none" spc="-5" normalizeH="0" baseline="0" noProof="0" dirty="0">
                <a:ln>
                  <a:noFill/>
                </a:ln>
                <a:solidFill>
                  <a:srgbClr val="334155"/>
                </a:solidFill>
                <a:effectLst/>
                <a:uLnTx/>
                <a:uFillTx/>
                <a:latin typeface="Arial MT"/>
                <a:cs typeface="Arial MT"/>
              </a:rPr>
              <a:t> </a:t>
            </a:r>
            <a:r>
              <a:rPr kumimoji="0" sz="1650" b="0" i="0" u="none" strike="noStrike" kern="0" cap="none" spc="50" normalizeH="0" baseline="0" noProof="0" dirty="0">
                <a:ln>
                  <a:noFill/>
                </a:ln>
                <a:solidFill>
                  <a:srgbClr val="334155"/>
                </a:solidFill>
                <a:effectLst/>
                <a:uLnTx/>
                <a:uFillTx/>
                <a:latin typeface="Arial MT"/>
                <a:cs typeface="Arial MT"/>
              </a:rPr>
              <a:t>selected</a:t>
            </a:r>
            <a:r>
              <a:rPr kumimoji="0" sz="1650" b="0" i="0" u="none" strike="noStrike" kern="0" cap="none" spc="-5" normalizeH="0" baseline="0" noProof="0" dirty="0">
                <a:ln>
                  <a:noFill/>
                </a:ln>
                <a:solidFill>
                  <a:srgbClr val="334155"/>
                </a:solidFill>
                <a:effectLst/>
                <a:uLnTx/>
                <a:uFillTx/>
                <a:latin typeface="Arial MT"/>
                <a:cs typeface="Arial MT"/>
              </a:rPr>
              <a:t> </a:t>
            </a:r>
            <a:r>
              <a:rPr kumimoji="0" sz="1650" b="0" i="0" u="none" strike="noStrike" kern="0" cap="none" spc="-10" normalizeH="0" baseline="0" noProof="0" dirty="0">
                <a:ln>
                  <a:noFill/>
                </a:ln>
                <a:solidFill>
                  <a:srgbClr val="334155"/>
                </a:solidFill>
                <a:effectLst/>
                <a:uLnTx/>
                <a:uFillTx/>
                <a:latin typeface="Arial MT"/>
                <a:cs typeface="Arial MT"/>
              </a:rPr>
              <a:t>employers.</a:t>
            </a:r>
            <a:endParaRPr kumimoji="0" sz="1650" b="0" i="0" u="none" strike="noStrike" kern="0" cap="none" spc="0" normalizeH="0" baseline="0" noProof="0">
              <a:ln>
                <a:noFill/>
              </a:ln>
              <a:solidFill>
                <a:sysClr val="windowText" lastClr="000000"/>
              </a:solidFill>
              <a:effectLst/>
              <a:uLnTx/>
              <a:uFillTx/>
              <a:latin typeface="Arial MT"/>
              <a:cs typeface="Arial MT"/>
            </a:endParaRPr>
          </a:p>
        </p:txBody>
      </p:sp>
      <p:sp>
        <p:nvSpPr>
          <p:cNvPr id="5" name="object 5"/>
          <p:cNvSpPr txBox="1"/>
          <p:nvPr/>
        </p:nvSpPr>
        <p:spPr>
          <a:xfrm>
            <a:off x="8506121" y="3499358"/>
            <a:ext cx="2915285" cy="1842135"/>
          </a:xfrm>
          <a:prstGeom prst="rect">
            <a:avLst/>
          </a:prstGeom>
        </p:spPr>
        <p:txBody>
          <a:bodyPr vert="horz" wrap="square" lIns="0" tIns="12700" rIns="0" bIns="0" rtlCol="0">
            <a:spAutoFit/>
          </a:bodyPr>
          <a:lstStyle/>
          <a:p>
            <a:pPr marL="885190" marR="0" lvl="0" indent="0" defTabSz="914400" eaLnBrk="1" fontAlgn="auto" latinLnBrk="0" hangingPunct="1">
              <a:lnSpc>
                <a:spcPct val="100000"/>
              </a:lnSpc>
              <a:spcBef>
                <a:spcPts val="100"/>
              </a:spcBef>
              <a:spcAft>
                <a:spcPts val="0"/>
              </a:spcAft>
              <a:buClrTx/>
              <a:buSzTx/>
              <a:buFontTx/>
              <a:buNone/>
              <a:tabLst/>
              <a:defRPr/>
            </a:pPr>
            <a:r>
              <a:rPr kumimoji="0" sz="2400" b="1" i="0" u="none" strike="noStrike" kern="0" cap="none" spc="85" normalizeH="0" baseline="0" noProof="0" dirty="0">
                <a:ln>
                  <a:noFill/>
                </a:ln>
                <a:solidFill>
                  <a:srgbClr val="002147"/>
                </a:solidFill>
                <a:effectLst/>
                <a:uLnTx/>
                <a:uFillTx/>
                <a:latin typeface="Cambria"/>
                <a:cs typeface="Cambria"/>
              </a:rPr>
              <a:t>Phase</a:t>
            </a:r>
            <a:r>
              <a:rPr kumimoji="0" sz="2400" b="1" i="0" u="none" strike="noStrike" kern="0" cap="none" spc="50" normalizeH="0" baseline="0" noProof="0" dirty="0">
                <a:ln>
                  <a:noFill/>
                </a:ln>
                <a:solidFill>
                  <a:srgbClr val="002147"/>
                </a:solidFill>
                <a:effectLst/>
                <a:uLnTx/>
                <a:uFillTx/>
                <a:latin typeface="Cambria"/>
                <a:cs typeface="Cambria"/>
              </a:rPr>
              <a:t> </a:t>
            </a:r>
            <a:r>
              <a:rPr kumimoji="0" sz="2400" b="1" i="0" u="none" strike="noStrike" kern="0" cap="none" spc="-50" normalizeH="0" baseline="0" noProof="0" dirty="0">
                <a:ln>
                  <a:noFill/>
                </a:ln>
                <a:solidFill>
                  <a:srgbClr val="002147"/>
                </a:solidFill>
                <a:effectLst/>
                <a:uLnTx/>
                <a:uFillTx/>
                <a:latin typeface="Cambria"/>
                <a:cs typeface="Cambria"/>
              </a:rPr>
              <a:t>3</a:t>
            </a:r>
            <a:endParaRPr kumimoji="0" sz="2400" b="0" i="0" u="none" strike="noStrike" kern="0" cap="none" spc="0" normalizeH="0" baseline="0" noProof="0">
              <a:ln>
                <a:noFill/>
              </a:ln>
              <a:solidFill>
                <a:sysClr val="windowText" lastClr="000000"/>
              </a:solidFill>
              <a:effectLst/>
              <a:uLnTx/>
              <a:uFillTx/>
              <a:latin typeface="Cambria"/>
              <a:cs typeface="Cambria"/>
            </a:endParaRPr>
          </a:p>
          <a:p>
            <a:pPr marL="12700" marR="5080" lvl="0" indent="794385" defTabSz="914400" eaLnBrk="1" fontAlgn="auto" latinLnBrk="0" hangingPunct="1">
              <a:lnSpc>
                <a:spcPct val="137500"/>
              </a:lnSpc>
              <a:spcBef>
                <a:spcPts val="530"/>
              </a:spcBef>
              <a:spcAft>
                <a:spcPts val="0"/>
              </a:spcAft>
              <a:buClrTx/>
              <a:buSzTx/>
              <a:buFontTx/>
              <a:buNone/>
              <a:tabLst/>
              <a:defRPr/>
            </a:pPr>
            <a:r>
              <a:rPr kumimoji="0" sz="1650" b="1" i="0" u="none" strike="noStrike" kern="0" cap="none" spc="0" normalizeH="0" baseline="0" noProof="0" dirty="0">
                <a:ln>
                  <a:noFill/>
                </a:ln>
                <a:solidFill>
                  <a:srgbClr val="334155"/>
                </a:solidFill>
                <a:effectLst/>
                <a:uLnTx/>
                <a:uFillTx/>
                <a:latin typeface="Arial"/>
                <a:cs typeface="Arial"/>
              </a:rPr>
              <a:t>6–12</a:t>
            </a:r>
            <a:r>
              <a:rPr kumimoji="0" sz="1650" b="1" i="0" u="none" strike="noStrike" kern="0" cap="none" spc="-5" normalizeH="0" baseline="0" noProof="0" dirty="0">
                <a:ln>
                  <a:noFill/>
                </a:ln>
                <a:solidFill>
                  <a:srgbClr val="334155"/>
                </a:solidFill>
                <a:effectLst/>
                <a:uLnTx/>
                <a:uFillTx/>
                <a:latin typeface="Arial"/>
                <a:cs typeface="Arial"/>
              </a:rPr>
              <a:t> </a:t>
            </a:r>
            <a:r>
              <a:rPr kumimoji="0" sz="1650" b="1" i="0" u="none" strike="noStrike" kern="0" cap="none" spc="-10" normalizeH="0" baseline="0" noProof="0" dirty="0">
                <a:ln>
                  <a:noFill/>
                </a:ln>
                <a:solidFill>
                  <a:srgbClr val="334155"/>
                </a:solidFill>
                <a:effectLst/>
                <a:uLnTx/>
                <a:uFillTx/>
                <a:latin typeface="Arial"/>
                <a:cs typeface="Arial"/>
              </a:rPr>
              <a:t>Months </a:t>
            </a:r>
            <a:r>
              <a:rPr kumimoji="0" sz="1650" b="0" i="0" u="none" strike="noStrike" kern="0" cap="none" spc="0" normalizeH="0" baseline="0" noProof="0" dirty="0">
                <a:ln>
                  <a:noFill/>
                </a:ln>
                <a:solidFill>
                  <a:srgbClr val="334155"/>
                </a:solidFill>
                <a:effectLst/>
                <a:uLnTx/>
                <a:uFillTx/>
                <a:latin typeface="Arial MT"/>
                <a:cs typeface="Arial MT"/>
              </a:rPr>
              <a:t>Evaluate</a:t>
            </a:r>
            <a:r>
              <a:rPr kumimoji="0" sz="1650" b="0" i="0" u="none" strike="noStrike" kern="0" cap="none" spc="-20" normalizeH="0" baseline="0" noProof="0" dirty="0">
                <a:ln>
                  <a:noFill/>
                </a:ln>
                <a:solidFill>
                  <a:srgbClr val="334155"/>
                </a:solidFill>
                <a:effectLst/>
                <a:uLnTx/>
                <a:uFillTx/>
                <a:latin typeface="Arial MT"/>
                <a:cs typeface="Arial MT"/>
              </a:rPr>
              <a:t> </a:t>
            </a:r>
            <a:r>
              <a:rPr kumimoji="0" sz="1650" b="0" i="0" u="none" strike="noStrike" kern="0" cap="none" spc="65" normalizeH="0" baseline="0" noProof="0" dirty="0">
                <a:ln>
                  <a:noFill/>
                </a:ln>
                <a:solidFill>
                  <a:srgbClr val="334155"/>
                </a:solidFill>
                <a:effectLst/>
                <a:uLnTx/>
                <a:uFillTx/>
                <a:latin typeface="Arial MT"/>
                <a:cs typeface="Arial MT"/>
              </a:rPr>
              <a:t>pilot</a:t>
            </a:r>
            <a:r>
              <a:rPr kumimoji="0" sz="1650" b="0" i="0" u="none" strike="noStrike" kern="0" cap="none" spc="-15" normalizeH="0" baseline="0" noProof="0" dirty="0">
                <a:ln>
                  <a:noFill/>
                </a:ln>
                <a:solidFill>
                  <a:srgbClr val="334155"/>
                </a:solidFill>
                <a:effectLst/>
                <a:uLnTx/>
                <a:uFillTx/>
                <a:latin typeface="Arial MT"/>
                <a:cs typeface="Arial MT"/>
              </a:rPr>
              <a:t> </a:t>
            </a:r>
            <a:r>
              <a:rPr kumimoji="0" sz="1650" b="0" i="0" u="none" strike="noStrike" kern="0" cap="none" spc="65" normalizeH="0" baseline="0" noProof="0" dirty="0">
                <a:ln>
                  <a:noFill/>
                </a:ln>
                <a:solidFill>
                  <a:srgbClr val="334155"/>
                </a:solidFill>
                <a:effectLst/>
                <a:uLnTx/>
                <a:uFillTx/>
                <a:latin typeface="Arial MT"/>
                <a:cs typeface="Arial MT"/>
              </a:rPr>
              <a:t>outcomes</a:t>
            </a:r>
            <a:r>
              <a:rPr kumimoji="0" sz="1650" b="0" i="0" u="none" strike="noStrike" kern="0" cap="none" spc="-15" normalizeH="0" baseline="0" noProof="0" dirty="0">
                <a:ln>
                  <a:noFill/>
                </a:ln>
                <a:solidFill>
                  <a:srgbClr val="334155"/>
                </a:solidFill>
                <a:effectLst/>
                <a:uLnTx/>
                <a:uFillTx/>
                <a:latin typeface="Arial MT"/>
                <a:cs typeface="Arial MT"/>
              </a:rPr>
              <a:t> </a:t>
            </a:r>
            <a:r>
              <a:rPr kumimoji="0" sz="1650" b="0" i="0" u="none" strike="noStrike" kern="0" cap="none" spc="-25" normalizeH="0" baseline="0" noProof="0" dirty="0">
                <a:ln>
                  <a:noFill/>
                </a:ln>
                <a:solidFill>
                  <a:srgbClr val="334155"/>
                </a:solidFill>
                <a:effectLst/>
                <a:uLnTx/>
                <a:uFillTx/>
                <a:latin typeface="Arial MT"/>
                <a:cs typeface="Arial MT"/>
              </a:rPr>
              <a:t>and </a:t>
            </a:r>
            <a:r>
              <a:rPr kumimoji="0" sz="1650" b="0" i="0" u="none" strike="noStrike" kern="0" cap="none" spc="0" normalizeH="0" baseline="0" noProof="0" dirty="0">
                <a:ln>
                  <a:noFill/>
                </a:ln>
                <a:solidFill>
                  <a:srgbClr val="334155"/>
                </a:solidFill>
                <a:effectLst/>
                <a:uLnTx/>
                <a:uFillTx/>
                <a:latin typeface="Arial MT"/>
                <a:cs typeface="Arial MT"/>
              </a:rPr>
              <a:t>expand</a:t>
            </a:r>
            <a:r>
              <a:rPr kumimoji="0" sz="1650" b="0" i="0" u="none" strike="noStrike" kern="0" cap="none" spc="45" normalizeH="0" baseline="0" noProof="0" dirty="0">
                <a:ln>
                  <a:noFill/>
                </a:ln>
                <a:solidFill>
                  <a:srgbClr val="334155"/>
                </a:solidFill>
                <a:effectLst/>
                <a:uLnTx/>
                <a:uFillTx/>
                <a:latin typeface="Arial MT"/>
                <a:cs typeface="Arial MT"/>
              </a:rPr>
              <a:t> </a:t>
            </a:r>
            <a:r>
              <a:rPr kumimoji="0" sz="1650" b="0" i="0" u="none" strike="noStrike" kern="0" cap="none" spc="75" normalizeH="0" baseline="0" noProof="0" dirty="0">
                <a:ln>
                  <a:noFill/>
                </a:ln>
                <a:solidFill>
                  <a:srgbClr val="334155"/>
                </a:solidFill>
                <a:effectLst/>
                <a:uLnTx/>
                <a:uFillTx/>
                <a:latin typeface="Arial MT"/>
                <a:cs typeface="Arial MT"/>
              </a:rPr>
              <a:t>the</a:t>
            </a:r>
            <a:r>
              <a:rPr kumimoji="0" sz="1650" b="0" i="0" u="none" strike="noStrike" kern="0" cap="none" spc="45"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layer</a:t>
            </a:r>
            <a:r>
              <a:rPr kumimoji="0" sz="1650" b="0" i="0" u="none" strike="noStrike" kern="0" cap="none" spc="45" normalizeH="0" baseline="0" noProof="0" dirty="0">
                <a:ln>
                  <a:noFill/>
                </a:ln>
                <a:solidFill>
                  <a:srgbClr val="334155"/>
                </a:solidFill>
                <a:effectLst/>
                <a:uLnTx/>
                <a:uFillTx/>
                <a:latin typeface="Arial MT"/>
                <a:cs typeface="Arial MT"/>
              </a:rPr>
              <a:t> </a:t>
            </a:r>
            <a:r>
              <a:rPr kumimoji="0" sz="1650" b="0" i="0" u="none" strike="noStrike" kern="0" cap="none" spc="105" normalizeH="0" baseline="0" noProof="0" dirty="0">
                <a:ln>
                  <a:noFill/>
                </a:ln>
                <a:solidFill>
                  <a:srgbClr val="334155"/>
                </a:solidFill>
                <a:effectLst/>
                <a:uLnTx/>
                <a:uFillTx/>
                <a:latin typeface="Arial MT"/>
                <a:cs typeface="Arial MT"/>
              </a:rPr>
              <a:t>to</a:t>
            </a:r>
            <a:r>
              <a:rPr kumimoji="0" sz="1650" b="0" i="0" u="none" strike="noStrike" kern="0" cap="none" spc="45" normalizeH="0" baseline="0" noProof="0" dirty="0">
                <a:ln>
                  <a:noFill/>
                </a:ln>
                <a:solidFill>
                  <a:srgbClr val="334155"/>
                </a:solidFill>
                <a:effectLst/>
                <a:uLnTx/>
                <a:uFillTx/>
                <a:latin typeface="Arial MT"/>
                <a:cs typeface="Arial MT"/>
              </a:rPr>
              <a:t> additional</a:t>
            </a:r>
            <a:endParaRPr kumimoji="0" sz="1650" b="0" i="0" u="none" strike="noStrike" kern="0" cap="none" spc="0" normalizeH="0" baseline="0" noProof="0">
              <a:ln>
                <a:noFill/>
              </a:ln>
              <a:solidFill>
                <a:sysClr val="windowText" lastClr="000000"/>
              </a:solidFill>
              <a:effectLst/>
              <a:uLnTx/>
              <a:uFillTx/>
              <a:latin typeface="Arial MT"/>
              <a:cs typeface="Arial MT"/>
            </a:endParaRPr>
          </a:p>
          <a:p>
            <a:pPr marL="329565" marR="0" lvl="0" indent="0" defTabSz="914400" eaLnBrk="1" fontAlgn="auto" latinLnBrk="0" hangingPunct="1">
              <a:lnSpc>
                <a:spcPct val="100000"/>
              </a:lnSpc>
              <a:spcBef>
                <a:spcPts val="745"/>
              </a:spcBef>
              <a:spcAft>
                <a:spcPts val="0"/>
              </a:spcAft>
              <a:buClrTx/>
              <a:buSzTx/>
              <a:buFontTx/>
              <a:buNone/>
              <a:tabLst/>
              <a:defRPr/>
            </a:pPr>
            <a:r>
              <a:rPr kumimoji="0" sz="1650" b="0" i="0" u="none" strike="noStrike" kern="0" cap="none" spc="60" normalizeH="0" baseline="0" noProof="0" dirty="0">
                <a:ln>
                  <a:noFill/>
                </a:ln>
                <a:solidFill>
                  <a:srgbClr val="334155"/>
                </a:solidFill>
                <a:effectLst/>
                <a:uLnTx/>
                <a:uFillTx/>
                <a:latin typeface="Arial MT"/>
                <a:cs typeface="Arial MT"/>
              </a:rPr>
              <a:t>institutions</a:t>
            </a:r>
            <a:r>
              <a:rPr kumimoji="0" sz="1650" b="0" i="0" u="none" strike="noStrike" kern="0" cap="none" spc="25" normalizeH="0" baseline="0" noProof="0" dirty="0">
                <a:ln>
                  <a:noFill/>
                </a:ln>
                <a:solidFill>
                  <a:srgbClr val="334155"/>
                </a:solidFill>
                <a:effectLst/>
                <a:uLnTx/>
                <a:uFillTx/>
                <a:latin typeface="Arial MT"/>
                <a:cs typeface="Arial MT"/>
              </a:rPr>
              <a:t> </a:t>
            </a:r>
            <a:r>
              <a:rPr kumimoji="0" sz="1650" b="0" i="0" u="none" strike="noStrike" kern="0" cap="none" spc="-10" normalizeH="0" baseline="0" noProof="0" dirty="0">
                <a:ln>
                  <a:noFill/>
                </a:ln>
                <a:solidFill>
                  <a:srgbClr val="334155"/>
                </a:solidFill>
                <a:effectLst/>
                <a:uLnTx/>
                <a:uFillTx/>
                <a:latin typeface="Arial MT"/>
                <a:cs typeface="Arial MT"/>
              </a:rPr>
              <a:t>nationwide.</a:t>
            </a:r>
            <a:endParaRPr kumimoji="0" sz="1650" b="0" i="0" u="none" strike="noStrike" kern="0" cap="none" spc="0" normalizeH="0" baseline="0" noProof="0">
              <a:ln>
                <a:noFill/>
              </a:ln>
              <a:solidFill>
                <a:sysClr val="windowText" lastClr="000000"/>
              </a:solidFill>
              <a:effectLst/>
              <a:uLnTx/>
              <a:uFillTx/>
              <a:latin typeface="Arial MT"/>
              <a:cs typeface="Arial MT"/>
            </a:endParaRPr>
          </a:p>
        </p:txBody>
      </p:sp>
      <p:sp>
        <p:nvSpPr>
          <p:cNvPr id="6" name="object 6"/>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125" dirty="0"/>
              <a:t>Implementation</a:t>
            </a:r>
            <a:r>
              <a:rPr spc="70" dirty="0"/>
              <a:t> </a:t>
            </a:r>
            <a:r>
              <a:rPr spc="95" dirty="0"/>
              <a:t>Pathway</a:t>
            </a:r>
          </a:p>
        </p:txBody>
      </p:sp>
      <p:sp>
        <p:nvSpPr>
          <p:cNvPr id="7" name="object 7"/>
          <p:cNvSpPr/>
          <p:nvPr/>
        </p:nvSpPr>
        <p:spPr>
          <a:xfrm>
            <a:off x="571500" y="571500"/>
            <a:ext cx="76200" cy="523875"/>
          </a:xfrm>
          <a:custGeom>
            <a:avLst/>
            <a:gdLst/>
            <a:ahLst/>
            <a:cxnLst/>
            <a:rect l="l" t="t" r="r" b="b"/>
            <a:pathLst>
              <a:path w="76200" h="523875">
                <a:moveTo>
                  <a:pt x="76199" y="523874"/>
                </a:moveTo>
                <a:lnTo>
                  <a:pt x="0" y="523874"/>
                </a:lnTo>
                <a:lnTo>
                  <a:pt x="0" y="0"/>
                </a:lnTo>
                <a:lnTo>
                  <a:pt x="76199" y="0"/>
                </a:lnTo>
                <a:lnTo>
                  <a:pt x="76199" y="523874"/>
                </a:lnTo>
                <a:close/>
              </a:path>
            </a:pathLst>
          </a:custGeom>
          <a:solidFill>
            <a:srgbClr val="C5B358"/>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nvGrpSpPr>
          <p:cNvPr id="8" name="object 8"/>
          <p:cNvGrpSpPr/>
          <p:nvPr/>
        </p:nvGrpSpPr>
        <p:grpSpPr>
          <a:xfrm>
            <a:off x="2095500" y="5524500"/>
            <a:ext cx="266700" cy="266700"/>
            <a:chOff x="2095500" y="5524500"/>
            <a:chExt cx="266700" cy="266700"/>
          </a:xfrm>
        </p:grpSpPr>
        <p:pic>
          <p:nvPicPr>
            <p:cNvPr id="9" name="object 9"/>
            <p:cNvPicPr/>
            <p:nvPr/>
          </p:nvPicPr>
          <p:blipFill>
            <a:blip r:embed="rId2" cstate="print"/>
            <a:stretch>
              <a:fillRect/>
            </a:stretch>
          </p:blipFill>
          <p:spPr>
            <a:xfrm>
              <a:off x="2114549" y="5543549"/>
              <a:ext cx="228599" cy="228599"/>
            </a:xfrm>
            <a:prstGeom prst="rect">
              <a:avLst/>
            </a:prstGeom>
          </p:spPr>
        </p:pic>
        <p:sp>
          <p:nvSpPr>
            <p:cNvPr id="10" name="object 10"/>
            <p:cNvSpPr/>
            <p:nvPr/>
          </p:nvSpPr>
          <p:spPr>
            <a:xfrm>
              <a:off x="2114550" y="5543550"/>
              <a:ext cx="228600" cy="228600"/>
            </a:xfrm>
            <a:custGeom>
              <a:avLst/>
              <a:gdLst/>
              <a:ahLst/>
              <a:cxnLst/>
              <a:rect l="l" t="t" r="r" b="b"/>
              <a:pathLst>
                <a:path w="228600" h="228600">
                  <a:moveTo>
                    <a:pt x="0" y="114299"/>
                  </a:moveTo>
                  <a:lnTo>
                    <a:pt x="8982" y="69809"/>
                  </a:lnTo>
                  <a:lnTo>
                    <a:pt x="33477" y="33477"/>
                  </a:lnTo>
                  <a:lnTo>
                    <a:pt x="69809" y="8982"/>
                  </a:lnTo>
                  <a:lnTo>
                    <a:pt x="114299" y="0"/>
                  </a:lnTo>
                  <a:lnTo>
                    <a:pt x="158040" y="8700"/>
                  </a:lnTo>
                  <a:lnTo>
                    <a:pt x="195122" y="33477"/>
                  </a:lnTo>
                  <a:lnTo>
                    <a:pt x="219899" y="70559"/>
                  </a:lnTo>
                  <a:lnTo>
                    <a:pt x="228599" y="114299"/>
                  </a:lnTo>
                  <a:lnTo>
                    <a:pt x="219617" y="158790"/>
                  </a:lnTo>
                  <a:lnTo>
                    <a:pt x="195122" y="195122"/>
                  </a:lnTo>
                  <a:lnTo>
                    <a:pt x="158790" y="219617"/>
                  </a:lnTo>
                  <a:lnTo>
                    <a:pt x="114299" y="228599"/>
                  </a:lnTo>
                  <a:lnTo>
                    <a:pt x="69809" y="219617"/>
                  </a:lnTo>
                  <a:lnTo>
                    <a:pt x="33477" y="195122"/>
                  </a:lnTo>
                  <a:lnTo>
                    <a:pt x="8982" y="158790"/>
                  </a:lnTo>
                  <a:lnTo>
                    <a:pt x="0" y="114299"/>
                  </a:lnTo>
                  <a:close/>
                </a:path>
              </a:pathLst>
            </a:custGeom>
            <a:ln w="38099">
              <a:solidFill>
                <a:srgbClr val="F3F0DE"/>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11" name="object 11"/>
          <p:cNvGrpSpPr/>
          <p:nvPr/>
        </p:nvGrpSpPr>
        <p:grpSpPr>
          <a:xfrm>
            <a:off x="5962650" y="5524500"/>
            <a:ext cx="266700" cy="266700"/>
            <a:chOff x="5962650" y="5524500"/>
            <a:chExt cx="266700" cy="266700"/>
          </a:xfrm>
        </p:grpSpPr>
        <p:pic>
          <p:nvPicPr>
            <p:cNvPr id="12" name="object 12"/>
            <p:cNvPicPr/>
            <p:nvPr/>
          </p:nvPicPr>
          <p:blipFill>
            <a:blip r:embed="rId2" cstate="print"/>
            <a:stretch>
              <a:fillRect/>
            </a:stretch>
          </p:blipFill>
          <p:spPr>
            <a:xfrm>
              <a:off x="5981699" y="5543549"/>
              <a:ext cx="228599" cy="228599"/>
            </a:xfrm>
            <a:prstGeom prst="rect">
              <a:avLst/>
            </a:prstGeom>
          </p:spPr>
        </p:pic>
        <p:sp>
          <p:nvSpPr>
            <p:cNvPr id="13" name="object 13"/>
            <p:cNvSpPr/>
            <p:nvPr/>
          </p:nvSpPr>
          <p:spPr>
            <a:xfrm>
              <a:off x="5981700" y="5543550"/>
              <a:ext cx="228600" cy="228600"/>
            </a:xfrm>
            <a:custGeom>
              <a:avLst/>
              <a:gdLst/>
              <a:ahLst/>
              <a:cxnLst/>
              <a:rect l="l" t="t" r="r" b="b"/>
              <a:pathLst>
                <a:path w="228600" h="228600">
                  <a:moveTo>
                    <a:pt x="0" y="114299"/>
                  </a:moveTo>
                  <a:lnTo>
                    <a:pt x="8982" y="69809"/>
                  </a:lnTo>
                  <a:lnTo>
                    <a:pt x="33477" y="33477"/>
                  </a:lnTo>
                  <a:lnTo>
                    <a:pt x="69809" y="8982"/>
                  </a:lnTo>
                  <a:lnTo>
                    <a:pt x="114299" y="0"/>
                  </a:lnTo>
                  <a:lnTo>
                    <a:pt x="158040" y="8700"/>
                  </a:lnTo>
                  <a:lnTo>
                    <a:pt x="195122" y="33477"/>
                  </a:lnTo>
                  <a:lnTo>
                    <a:pt x="219899" y="70559"/>
                  </a:lnTo>
                  <a:lnTo>
                    <a:pt x="228599" y="114299"/>
                  </a:lnTo>
                  <a:lnTo>
                    <a:pt x="219617" y="158790"/>
                  </a:lnTo>
                  <a:lnTo>
                    <a:pt x="195122" y="195122"/>
                  </a:lnTo>
                  <a:lnTo>
                    <a:pt x="158790" y="219617"/>
                  </a:lnTo>
                  <a:lnTo>
                    <a:pt x="114299" y="228599"/>
                  </a:lnTo>
                  <a:lnTo>
                    <a:pt x="69809" y="219617"/>
                  </a:lnTo>
                  <a:lnTo>
                    <a:pt x="33477" y="195122"/>
                  </a:lnTo>
                  <a:lnTo>
                    <a:pt x="8982" y="158790"/>
                  </a:lnTo>
                  <a:lnTo>
                    <a:pt x="0" y="114299"/>
                  </a:lnTo>
                  <a:close/>
                </a:path>
              </a:pathLst>
            </a:custGeom>
            <a:ln w="38099">
              <a:solidFill>
                <a:srgbClr val="F3F0DE"/>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14" name="object 14"/>
          <p:cNvGrpSpPr/>
          <p:nvPr/>
        </p:nvGrpSpPr>
        <p:grpSpPr>
          <a:xfrm>
            <a:off x="9829800" y="5524500"/>
            <a:ext cx="266700" cy="266700"/>
            <a:chOff x="9829800" y="5524500"/>
            <a:chExt cx="266700" cy="266700"/>
          </a:xfrm>
        </p:grpSpPr>
        <p:pic>
          <p:nvPicPr>
            <p:cNvPr id="15" name="object 15"/>
            <p:cNvPicPr/>
            <p:nvPr/>
          </p:nvPicPr>
          <p:blipFill>
            <a:blip r:embed="rId2" cstate="print"/>
            <a:stretch>
              <a:fillRect/>
            </a:stretch>
          </p:blipFill>
          <p:spPr>
            <a:xfrm>
              <a:off x="9848849" y="5543549"/>
              <a:ext cx="228599" cy="228599"/>
            </a:xfrm>
            <a:prstGeom prst="rect">
              <a:avLst/>
            </a:prstGeom>
          </p:spPr>
        </p:pic>
        <p:sp>
          <p:nvSpPr>
            <p:cNvPr id="16" name="object 16"/>
            <p:cNvSpPr/>
            <p:nvPr/>
          </p:nvSpPr>
          <p:spPr>
            <a:xfrm>
              <a:off x="9848850" y="5543550"/>
              <a:ext cx="228600" cy="228600"/>
            </a:xfrm>
            <a:custGeom>
              <a:avLst/>
              <a:gdLst/>
              <a:ahLst/>
              <a:cxnLst/>
              <a:rect l="l" t="t" r="r" b="b"/>
              <a:pathLst>
                <a:path w="228600" h="228600">
                  <a:moveTo>
                    <a:pt x="0" y="114299"/>
                  </a:moveTo>
                  <a:lnTo>
                    <a:pt x="8982" y="69809"/>
                  </a:lnTo>
                  <a:lnTo>
                    <a:pt x="33477" y="33477"/>
                  </a:lnTo>
                  <a:lnTo>
                    <a:pt x="69809" y="8982"/>
                  </a:lnTo>
                  <a:lnTo>
                    <a:pt x="114299" y="0"/>
                  </a:lnTo>
                  <a:lnTo>
                    <a:pt x="158040" y="8700"/>
                  </a:lnTo>
                  <a:lnTo>
                    <a:pt x="195122" y="33477"/>
                  </a:lnTo>
                  <a:lnTo>
                    <a:pt x="219899" y="70559"/>
                  </a:lnTo>
                  <a:lnTo>
                    <a:pt x="228599" y="114299"/>
                  </a:lnTo>
                  <a:lnTo>
                    <a:pt x="219617" y="158790"/>
                  </a:lnTo>
                  <a:lnTo>
                    <a:pt x="195122" y="195122"/>
                  </a:lnTo>
                  <a:lnTo>
                    <a:pt x="158790" y="219617"/>
                  </a:lnTo>
                  <a:lnTo>
                    <a:pt x="114299" y="228599"/>
                  </a:lnTo>
                  <a:lnTo>
                    <a:pt x="69809" y="219617"/>
                  </a:lnTo>
                  <a:lnTo>
                    <a:pt x="33477" y="195122"/>
                  </a:lnTo>
                  <a:lnTo>
                    <a:pt x="8982" y="158790"/>
                  </a:lnTo>
                  <a:lnTo>
                    <a:pt x="0" y="114299"/>
                  </a:lnTo>
                  <a:close/>
                </a:path>
              </a:pathLst>
            </a:custGeom>
            <a:ln w="38099">
              <a:solidFill>
                <a:srgbClr val="F3F0DE"/>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571500" y="1381125"/>
            <a:ext cx="11048999" cy="4905374"/>
          </a:xfrm>
          <a:prstGeom prst="rect">
            <a:avLst/>
          </a:prstGeom>
        </p:spPr>
      </p:pic>
      <p:sp>
        <p:nvSpPr>
          <p:cNvPr id="3" name="object 3"/>
          <p:cNvSpPr txBox="1"/>
          <p:nvPr/>
        </p:nvSpPr>
        <p:spPr>
          <a:xfrm>
            <a:off x="987425" y="4444238"/>
            <a:ext cx="4984750" cy="779780"/>
          </a:xfrm>
          <a:prstGeom prst="rect">
            <a:avLst/>
          </a:prstGeom>
        </p:spPr>
        <p:txBody>
          <a:bodyPr vert="horz" wrap="square" lIns="0" tIns="12700" rIns="0" bIns="0" rtlCol="0">
            <a:spAutoFit/>
          </a:bodyPr>
          <a:lstStyle/>
          <a:p>
            <a:pPr marL="12700" marR="5080" lvl="0" indent="0" defTabSz="914400" eaLnBrk="1" fontAlgn="auto" latinLnBrk="0" hangingPunct="1">
              <a:lnSpc>
                <a:spcPct val="150000"/>
              </a:lnSpc>
              <a:spcBef>
                <a:spcPts val="100"/>
              </a:spcBef>
              <a:spcAft>
                <a:spcPts val="0"/>
              </a:spcAft>
              <a:buClrTx/>
              <a:buSzTx/>
              <a:buFontTx/>
              <a:buNone/>
              <a:tabLst/>
              <a:defRPr/>
            </a:pPr>
            <a:r>
              <a:rPr kumimoji="0" sz="1650" b="0" i="0" u="none" strike="noStrike" kern="0" cap="none" spc="0" normalizeH="0" baseline="0" noProof="0" dirty="0">
                <a:ln>
                  <a:noFill/>
                </a:ln>
                <a:solidFill>
                  <a:srgbClr val="334155"/>
                </a:solidFill>
                <a:effectLst/>
                <a:uLnTx/>
                <a:uFillTx/>
                <a:latin typeface="Arial MT"/>
                <a:cs typeface="Arial MT"/>
              </a:rPr>
              <a:t>Reduced</a:t>
            </a:r>
            <a:r>
              <a:rPr kumimoji="0" sz="1650" b="0" i="0" u="none" strike="noStrike" kern="0" cap="none" spc="85"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volume</a:t>
            </a:r>
            <a:r>
              <a:rPr kumimoji="0" sz="1650" b="0" i="0" u="none" strike="noStrike" kern="0" cap="none" spc="90" normalizeH="0" baseline="0" noProof="0" dirty="0">
                <a:ln>
                  <a:noFill/>
                </a:ln>
                <a:solidFill>
                  <a:srgbClr val="334155"/>
                </a:solidFill>
                <a:effectLst/>
                <a:uLnTx/>
                <a:uFillTx/>
                <a:latin typeface="Arial MT"/>
                <a:cs typeface="Arial MT"/>
              </a:rPr>
              <a:t> </a:t>
            </a:r>
            <a:r>
              <a:rPr kumimoji="0" sz="1650" b="0" i="0" u="none" strike="noStrike" kern="0" cap="none" spc="75" normalizeH="0" baseline="0" noProof="0" dirty="0">
                <a:ln>
                  <a:noFill/>
                </a:ln>
                <a:solidFill>
                  <a:srgbClr val="334155"/>
                </a:solidFill>
                <a:effectLst/>
                <a:uLnTx/>
                <a:uFillTx/>
                <a:latin typeface="Arial MT"/>
                <a:cs typeface="Arial MT"/>
              </a:rPr>
              <a:t>of</a:t>
            </a:r>
            <a:r>
              <a:rPr kumimoji="0" sz="1650" b="0" i="0" u="none" strike="noStrike" kern="0" cap="none" spc="90"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manual</a:t>
            </a:r>
            <a:r>
              <a:rPr kumimoji="0" sz="1650" b="0" i="0" u="none" strike="noStrike" kern="0" cap="none" spc="90" normalizeH="0" baseline="0" noProof="0" dirty="0">
                <a:ln>
                  <a:noFill/>
                </a:ln>
                <a:solidFill>
                  <a:srgbClr val="334155"/>
                </a:solidFill>
                <a:effectLst/>
                <a:uLnTx/>
                <a:uFillTx/>
                <a:latin typeface="Arial MT"/>
                <a:cs typeface="Arial MT"/>
              </a:rPr>
              <a:t> </a:t>
            </a:r>
            <a:r>
              <a:rPr kumimoji="0" sz="1650" b="0" i="0" u="none" strike="noStrike" kern="0" cap="none" spc="55" normalizeH="0" baseline="0" noProof="0" dirty="0">
                <a:ln>
                  <a:noFill/>
                </a:ln>
                <a:solidFill>
                  <a:srgbClr val="334155"/>
                </a:solidFill>
                <a:effectLst/>
                <a:uLnTx/>
                <a:uFillTx/>
                <a:latin typeface="Arial MT"/>
                <a:cs typeface="Arial MT"/>
              </a:rPr>
              <a:t>institutional</a:t>
            </a:r>
            <a:r>
              <a:rPr kumimoji="0" sz="1650" b="0" i="0" u="none" strike="noStrike" kern="0" cap="none" spc="85" normalizeH="0" baseline="0" noProof="0" dirty="0">
                <a:ln>
                  <a:noFill/>
                </a:ln>
                <a:solidFill>
                  <a:srgbClr val="334155"/>
                </a:solidFill>
                <a:effectLst/>
                <a:uLnTx/>
                <a:uFillTx/>
                <a:latin typeface="Arial MT"/>
                <a:cs typeface="Arial MT"/>
              </a:rPr>
              <a:t> </a:t>
            </a:r>
            <a:r>
              <a:rPr kumimoji="0" sz="1650" b="0" i="0" u="none" strike="noStrike" kern="0" cap="none" spc="35" normalizeH="0" baseline="0" noProof="0" dirty="0">
                <a:ln>
                  <a:noFill/>
                </a:ln>
                <a:solidFill>
                  <a:srgbClr val="334155"/>
                </a:solidFill>
                <a:effectLst/>
                <a:uLnTx/>
                <a:uFillTx/>
                <a:latin typeface="Arial MT"/>
                <a:cs typeface="Arial MT"/>
              </a:rPr>
              <a:t>verification </a:t>
            </a:r>
            <a:r>
              <a:rPr kumimoji="0" sz="1650" b="0" i="0" u="none" strike="noStrike" kern="0" cap="none" spc="-10" normalizeH="0" baseline="0" noProof="0" dirty="0">
                <a:ln>
                  <a:noFill/>
                </a:ln>
                <a:solidFill>
                  <a:srgbClr val="334155"/>
                </a:solidFill>
                <a:effectLst/>
                <a:uLnTx/>
                <a:uFillTx/>
                <a:latin typeface="Arial MT"/>
                <a:cs typeface="Arial MT"/>
              </a:rPr>
              <a:t>requests.</a:t>
            </a:r>
            <a:endParaRPr kumimoji="0" sz="1650" b="0" i="0" u="none" strike="noStrike" kern="0" cap="none" spc="0" normalizeH="0" baseline="0" noProof="0">
              <a:ln>
                <a:noFill/>
              </a:ln>
              <a:solidFill>
                <a:sysClr val="windowText" lastClr="000000"/>
              </a:solidFill>
              <a:effectLst/>
              <a:uLnTx/>
              <a:uFillTx/>
              <a:latin typeface="Arial MT"/>
              <a:cs typeface="Arial MT"/>
            </a:endParaRPr>
          </a:p>
        </p:txBody>
      </p:sp>
      <p:sp>
        <p:nvSpPr>
          <p:cNvPr id="4" name="object 4"/>
          <p:cNvSpPr txBox="1"/>
          <p:nvPr/>
        </p:nvSpPr>
        <p:spPr>
          <a:xfrm>
            <a:off x="6607175" y="4444238"/>
            <a:ext cx="4867910" cy="779780"/>
          </a:xfrm>
          <a:prstGeom prst="rect">
            <a:avLst/>
          </a:prstGeom>
        </p:spPr>
        <p:txBody>
          <a:bodyPr vert="horz" wrap="square" lIns="0" tIns="12700" rIns="0" bIns="0" rtlCol="0">
            <a:spAutoFit/>
          </a:bodyPr>
          <a:lstStyle/>
          <a:p>
            <a:pPr marL="12700" marR="5080" lvl="0" indent="0" defTabSz="914400" eaLnBrk="1" fontAlgn="auto" latinLnBrk="0" hangingPunct="1">
              <a:lnSpc>
                <a:spcPct val="150000"/>
              </a:lnSpc>
              <a:spcBef>
                <a:spcPts val="100"/>
              </a:spcBef>
              <a:spcAft>
                <a:spcPts val="0"/>
              </a:spcAft>
              <a:buClrTx/>
              <a:buSzTx/>
              <a:buFontTx/>
              <a:buNone/>
              <a:tabLst/>
              <a:defRPr/>
            </a:pPr>
            <a:r>
              <a:rPr kumimoji="0" sz="1650" b="0" i="0" u="none" strike="noStrike" kern="0" cap="none" spc="0" normalizeH="0" baseline="0" noProof="0" dirty="0">
                <a:ln>
                  <a:noFill/>
                </a:ln>
                <a:solidFill>
                  <a:srgbClr val="334155"/>
                </a:solidFill>
                <a:effectLst/>
                <a:uLnTx/>
                <a:uFillTx/>
                <a:latin typeface="Arial MT"/>
                <a:cs typeface="Arial MT"/>
              </a:rPr>
              <a:t>Improved</a:t>
            </a:r>
            <a:r>
              <a:rPr kumimoji="0" sz="1650" b="0" i="0" u="none" strike="noStrike" kern="0" cap="none" spc="60" normalizeH="0" baseline="0" noProof="0" dirty="0">
                <a:ln>
                  <a:noFill/>
                </a:ln>
                <a:solidFill>
                  <a:srgbClr val="334155"/>
                </a:solidFill>
                <a:effectLst/>
                <a:uLnTx/>
                <a:uFillTx/>
                <a:latin typeface="Arial MT"/>
                <a:cs typeface="Arial MT"/>
              </a:rPr>
              <a:t> </a:t>
            </a:r>
            <a:r>
              <a:rPr kumimoji="0" sz="1650" b="0" i="0" u="none" strike="noStrike" kern="0" cap="none" spc="75" normalizeH="0" baseline="0" noProof="0" dirty="0">
                <a:ln>
                  <a:noFill/>
                </a:ln>
                <a:solidFill>
                  <a:srgbClr val="334155"/>
                </a:solidFill>
                <a:effectLst/>
                <a:uLnTx/>
                <a:uFillTx/>
                <a:latin typeface="Arial MT"/>
                <a:cs typeface="Arial MT"/>
              </a:rPr>
              <a:t>detection</a:t>
            </a:r>
            <a:r>
              <a:rPr kumimoji="0" sz="1650" b="0" i="0" u="none" strike="noStrike" kern="0" cap="none" spc="60" normalizeH="0" baseline="0" noProof="0" dirty="0">
                <a:ln>
                  <a:noFill/>
                </a:ln>
                <a:solidFill>
                  <a:srgbClr val="334155"/>
                </a:solidFill>
                <a:effectLst/>
                <a:uLnTx/>
                <a:uFillTx/>
                <a:latin typeface="Arial MT"/>
                <a:cs typeface="Arial MT"/>
              </a:rPr>
              <a:t> </a:t>
            </a:r>
            <a:r>
              <a:rPr kumimoji="0" sz="1650" b="0" i="0" u="none" strike="noStrike" kern="0" cap="none" spc="75" normalizeH="0" baseline="0" noProof="0" dirty="0">
                <a:ln>
                  <a:noFill/>
                </a:ln>
                <a:solidFill>
                  <a:srgbClr val="334155"/>
                </a:solidFill>
                <a:effectLst/>
                <a:uLnTx/>
                <a:uFillTx/>
                <a:latin typeface="Arial MT"/>
                <a:cs typeface="Arial MT"/>
              </a:rPr>
              <a:t>of</a:t>
            </a:r>
            <a:r>
              <a:rPr kumimoji="0" sz="1650" b="0" i="0" u="none" strike="noStrike" kern="0" cap="none" spc="65" normalizeH="0" baseline="0" noProof="0" dirty="0">
                <a:ln>
                  <a:noFill/>
                </a:ln>
                <a:solidFill>
                  <a:srgbClr val="334155"/>
                </a:solidFill>
                <a:effectLst/>
                <a:uLnTx/>
                <a:uFillTx/>
                <a:latin typeface="Arial MT"/>
                <a:cs typeface="Arial MT"/>
              </a:rPr>
              <a:t> </a:t>
            </a:r>
            <a:r>
              <a:rPr kumimoji="0" sz="1650" b="0" i="0" u="none" strike="noStrike" kern="0" cap="none" spc="50" normalizeH="0" baseline="0" noProof="0" dirty="0">
                <a:ln>
                  <a:noFill/>
                </a:ln>
                <a:solidFill>
                  <a:srgbClr val="334155"/>
                </a:solidFill>
                <a:effectLst/>
                <a:uLnTx/>
                <a:uFillTx/>
                <a:latin typeface="Arial MT"/>
                <a:cs typeface="Arial MT"/>
              </a:rPr>
              <a:t>inconsistent</a:t>
            </a:r>
            <a:r>
              <a:rPr kumimoji="0" sz="1650" b="0" i="0" u="none" strike="noStrike" kern="0" cap="none" spc="60" normalizeH="0" baseline="0" noProof="0" dirty="0">
                <a:ln>
                  <a:noFill/>
                </a:ln>
                <a:solidFill>
                  <a:srgbClr val="334155"/>
                </a:solidFill>
                <a:effectLst/>
                <a:uLnTx/>
                <a:uFillTx/>
                <a:latin typeface="Arial MT"/>
                <a:cs typeface="Arial MT"/>
              </a:rPr>
              <a:t> </a:t>
            </a:r>
            <a:r>
              <a:rPr kumimoji="0" sz="1650" b="0" i="0" u="none" strike="noStrike" kern="0" cap="none" spc="55" normalizeH="0" baseline="0" noProof="0" dirty="0">
                <a:ln>
                  <a:noFill/>
                </a:ln>
                <a:solidFill>
                  <a:srgbClr val="334155"/>
                </a:solidFill>
                <a:effectLst/>
                <a:uLnTx/>
                <a:uFillTx/>
                <a:latin typeface="Arial MT"/>
                <a:cs typeface="Arial MT"/>
              </a:rPr>
              <a:t>or</a:t>
            </a:r>
            <a:r>
              <a:rPr kumimoji="0" sz="1650" b="0" i="0" u="none" strike="noStrike" kern="0" cap="none" spc="65" normalizeH="0" baseline="0" noProof="0" dirty="0">
                <a:ln>
                  <a:noFill/>
                </a:ln>
                <a:solidFill>
                  <a:srgbClr val="334155"/>
                </a:solidFill>
                <a:effectLst/>
                <a:uLnTx/>
                <a:uFillTx/>
                <a:latin typeface="Arial MT"/>
                <a:cs typeface="Arial MT"/>
              </a:rPr>
              <a:t> </a:t>
            </a:r>
            <a:r>
              <a:rPr kumimoji="0" sz="1650" b="0" i="0" u="none" strike="noStrike" kern="0" cap="none" spc="-10" normalizeH="0" baseline="0" noProof="0" dirty="0">
                <a:ln>
                  <a:noFill/>
                </a:ln>
                <a:solidFill>
                  <a:srgbClr val="334155"/>
                </a:solidFill>
                <a:effectLst/>
                <a:uLnTx/>
                <a:uFillTx/>
                <a:latin typeface="Arial MT"/>
                <a:cs typeface="Arial MT"/>
              </a:rPr>
              <a:t>unverifiable credentials.</a:t>
            </a:r>
            <a:endParaRPr kumimoji="0" sz="1650" b="0" i="0" u="none" strike="noStrike" kern="0" cap="none" spc="0" normalizeH="0" baseline="0" noProof="0">
              <a:ln>
                <a:noFill/>
              </a:ln>
              <a:solidFill>
                <a:sysClr val="windowText" lastClr="000000"/>
              </a:solidFill>
              <a:effectLst/>
              <a:uLnTx/>
              <a:uFillTx/>
              <a:latin typeface="Arial MT"/>
              <a:cs typeface="Arial MT"/>
            </a:endParaRPr>
          </a:p>
        </p:txBody>
      </p:sp>
      <p:grpSp>
        <p:nvGrpSpPr>
          <p:cNvPr id="5" name="object 5"/>
          <p:cNvGrpSpPr/>
          <p:nvPr/>
        </p:nvGrpSpPr>
        <p:grpSpPr>
          <a:xfrm>
            <a:off x="571500" y="4643437"/>
            <a:ext cx="5867400" cy="257175"/>
            <a:chOff x="571500" y="4643437"/>
            <a:chExt cx="5867400" cy="257175"/>
          </a:xfrm>
        </p:grpSpPr>
        <p:pic>
          <p:nvPicPr>
            <p:cNvPr id="6" name="object 6"/>
            <p:cNvPicPr/>
            <p:nvPr/>
          </p:nvPicPr>
          <p:blipFill>
            <a:blip r:embed="rId3" cstate="print"/>
            <a:stretch>
              <a:fillRect/>
            </a:stretch>
          </p:blipFill>
          <p:spPr>
            <a:xfrm>
              <a:off x="571500" y="4643437"/>
              <a:ext cx="247649" cy="257174"/>
            </a:xfrm>
            <a:prstGeom prst="rect">
              <a:avLst/>
            </a:prstGeom>
          </p:spPr>
        </p:pic>
        <p:pic>
          <p:nvPicPr>
            <p:cNvPr id="7" name="object 7"/>
            <p:cNvPicPr/>
            <p:nvPr/>
          </p:nvPicPr>
          <p:blipFill>
            <a:blip r:embed="rId4" cstate="print"/>
            <a:stretch>
              <a:fillRect/>
            </a:stretch>
          </p:blipFill>
          <p:spPr>
            <a:xfrm>
              <a:off x="6191250" y="4643437"/>
              <a:ext cx="247649" cy="257174"/>
            </a:xfrm>
            <a:prstGeom prst="rect">
              <a:avLst/>
            </a:prstGeom>
          </p:spPr>
        </p:pic>
      </p:grpSp>
      <p:sp>
        <p:nvSpPr>
          <p:cNvPr id="8" name="object 8"/>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100" dirty="0"/>
              <a:t>Measurable</a:t>
            </a:r>
            <a:r>
              <a:rPr spc="80" dirty="0"/>
              <a:t> </a:t>
            </a:r>
            <a:r>
              <a:rPr spc="114" dirty="0"/>
              <a:t>Outcomes</a:t>
            </a:r>
          </a:p>
        </p:txBody>
      </p:sp>
      <p:sp>
        <p:nvSpPr>
          <p:cNvPr id="9" name="object 9"/>
          <p:cNvSpPr/>
          <p:nvPr/>
        </p:nvSpPr>
        <p:spPr>
          <a:xfrm>
            <a:off x="571500" y="571500"/>
            <a:ext cx="76200" cy="523875"/>
          </a:xfrm>
          <a:custGeom>
            <a:avLst/>
            <a:gdLst/>
            <a:ahLst/>
            <a:cxnLst/>
            <a:rect l="l" t="t" r="r" b="b"/>
            <a:pathLst>
              <a:path w="76200" h="523875">
                <a:moveTo>
                  <a:pt x="76199" y="523874"/>
                </a:moveTo>
                <a:lnTo>
                  <a:pt x="0" y="523874"/>
                </a:lnTo>
                <a:lnTo>
                  <a:pt x="0" y="0"/>
                </a:lnTo>
                <a:lnTo>
                  <a:pt x="76199" y="0"/>
                </a:lnTo>
                <a:lnTo>
                  <a:pt x="76199" y="523874"/>
                </a:lnTo>
                <a:close/>
              </a:path>
            </a:pathLst>
          </a:custGeom>
          <a:solidFill>
            <a:srgbClr val="C5B358"/>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87425" y="2707830"/>
            <a:ext cx="8709025" cy="193421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650" b="1" i="0" u="none" strike="noStrike" kern="0" cap="none" spc="0" normalizeH="0" baseline="0" noProof="0" dirty="0">
                <a:ln>
                  <a:noFill/>
                </a:ln>
                <a:solidFill>
                  <a:srgbClr val="334155"/>
                </a:solidFill>
                <a:effectLst/>
                <a:uLnTx/>
                <a:uFillTx/>
                <a:latin typeface="Arial"/>
                <a:cs typeface="Arial"/>
              </a:rPr>
              <a:t>Institutional</a:t>
            </a:r>
            <a:r>
              <a:rPr kumimoji="0" sz="1650" b="1" i="0" u="none" strike="noStrike" kern="0" cap="none" spc="15" normalizeH="0" baseline="0" noProof="0" dirty="0">
                <a:ln>
                  <a:noFill/>
                </a:ln>
                <a:solidFill>
                  <a:srgbClr val="334155"/>
                </a:solidFill>
                <a:effectLst/>
                <a:uLnTx/>
                <a:uFillTx/>
                <a:latin typeface="Arial"/>
                <a:cs typeface="Arial"/>
              </a:rPr>
              <a:t> </a:t>
            </a:r>
            <a:r>
              <a:rPr kumimoji="0" sz="1650" b="1" i="0" u="none" strike="noStrike" kern="0" cap="none" spc="-10" normalizeH="0" baseline="0" noProof="0" dirty="0">
                <a:ln>
                  <a:noFill/>
                </a:ln>
                <a:solidFill>
                  <a:srgbClr val="334155"/>
                </a:solidFill>
                <a:effectLst/>
                <a:uLnTx/>
                <a:uFillTx/>
                <a:latin typeface="Arial"/>
                <a:cs typeface="Arial"/>
              </a:rPr>
              <a:t>Rєadinєss:</a:t>
            </a:r>
            <a:r>
              <a:rPr kumimoji="0" sz="1650" b="1" i="0" u="none" strike="noStrike" kern="0" cap="none" spc="90" normalizeH="0" baseline="0" noProof="0" dirty="0">
                <a:ln>
                  <a:noFill/>
                </a:ln>
                <a:solidFill>
                  <a:srgbClr val="334155"/>
                </a:solidFill>
                <a:effectLst/>
                <a:uLnTx/>
                <a:uFillTx/>
                <a:latin typeface="Arial"/>
                <a:cs typeface="Arial"/>
              </a:rPr>
              <a:t> </a:t>
            </a:r>
            <a:r>
              <a:rPr kumimoji="0" sz="1650" b="0" i="0" u="none" strike="noStrike" kern="0" cap="none" spc="0" normalizeH="0" baseline="0" noProof="0" dirty="0">
                <a:ln>
                  <a:noFill/>
                </a:ln>
                <a:solidFill>
                  <a:srgbClr val="334155"/>
                </a:solidFill>
                <a:effectLst/>
                <a:uLnTx/>
                <a:uFillTx/>
                <a:latin typeface="Arial MT"/>
                <a:cs typeface="Arial MT"/>
              </a:rPr>
              <a:t>Digital</a:t>
            </a:r>
            <a:r>
              <a:rPr kumimoji="0" sz="1650" b="0" i="0" u="none" strike="noStrike" kern="0" cap="none" spc="90" normalizeH="0" baseline="0" noProof="0" dirty="0">
                <a:ln>
                  <a:noFill/>
                </a:ln>
                <a:solidFill>
                  <a:srgbClr val="334155"/>
                </a:solidFill>
                <a:effectLst/>
                <a:uLnTx/>
                <a:uFillTx/>
                <a:latin typeface="Arial MT"/>
                <a:cs typeface="Arial MT"/>
              </a:rPr>
              <a:t> </a:t>
            </a:r>
            <a:r>
              <a:rPr kumimoji="0" sz="1650" b="0" i="0" u="none" strike="noStrike" kern="0" cap="none" spc="55" normalizeH="0" baseline="0" noProof="0" dirty="0">
                <a:ln>
                  <a:noFill/>
                </a:ln>
                <a:solidFill>
                  <a:srgbClr val="334155"/>
                </a:solidFill>
                <a:effectLst/>
                <a:uLnTx/>
                <a:uFillTx/>
                <a:latin typeface="Arial MT"/>
                <a:cs typeface="Arial MT"/>
              </a:rPr>
              <a:t>infrastructure</a:t>
            </a:r>
            <a:r>
              <a:rPr kumimoji="0" sz="1650" b="0" i="0" u="none" strike="noStrike" kern="0" cap="none" spc="90" normalizeH="0" baseline="0" noProof="0" dirty="0">
                <a:ln>
                  <a:noFill/>
                </a:ln>
                <a:solidFill>
                  <a:srgbClr val="334155"/>
                </a:solidFill>
                <a:effectLst/>
                <a:uLnTx/>
                <a:uFillTx/>
                <a:latin typeface="Arial MT"/>
                <a:cs typeface="Arial MT"/>
              </a:rPr>
              <a:t> </a:t>
            </a:r>
            <a:r>
              <a:rPr kumimoji="0" sz="1650" b="0" i="0" u="none" strike="noStrike" kern="0" cap="none" spc="75" normalizeH="0" baseline="0" noProof="0" dirty="0">
                <a:ln>
                  <a:noFill/>
                </a:ln>
                <a:solidFill>
                  <a:srgbClr val="334155"/>
                </a:solidFill>
                <a:effectLst/>
                <a:uLnTx/>
                <a:uFillTx/>
                <a:latin typeface="Arial MT"/>
                <a:cs typeface="Arial MT"/>
              </a:rPr>
              <a:t>maturity</a:t>
            </a:r>
            <a:r>
              <a:rPr kumimoji="0" sz="1650" b="0" i="0" u="none" strike="noStrike" kern="0" cap="none" spc="85"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varies</a:t>
            </a:r>
            <a:r>
              <a:rPr kumimoji="0" sz="1650" b="0" i="0" u="none" strike="noStrike" kern="0" cap="none" spc="90"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across</a:t>
            </a:r>
            <a:r>
              <a:rPr kumimoji="0" sz="1650" b="0" i="0" u="none" strike="noStrike" kern="0" cap="none" spc="90" normalizeH="0" baseline="0" noProof="0" dirty="0">
                <a:ln>
                  <a:noFill/>
                </a:ln>
                <a:solidFill>
                  <a:srgbClr val="334155"/>
                </a:solidFill>
                <a:effectLst/>
                <a:uLnTx/>
                <a:uFillTx/>
                <a:latin typeface="Arial MT"/>
                <a:cs typeface="Arial MT"/>
              </a:rPr>
              <a:t> </a:t>
            </a:r>
            <a:r>
              <a:rPr kumimoji="0" sz="1650" b="0" i="0" u="none" strike="noStrike" kern="0" cap="none" spc="-30" normalizeH="0" baseline="0" noProof="0" dirty="0">
                <a:ln>
                  <a:noFill/>
                </a:ln>
                <a:solidFill>
                  <a:srgbClr val="334155"/>
                </a:solidFill>
                <a:effectLst/>
                <a:uLnTx/>
                <a:uFillTx/>
                <a:latin typeface="Arial MT"/>
                <a:cs typeface="Arial MT"/>
              </a:rPr>
              <a:t>Kenya’s</a:t>
            </a:r>
            <a:r>
              <a:rPr kumimoji="0" sz="1650" b="0" i="0" u="none" strike="noStrike" kern="0" cap="none" spc="85" normalizeH="0" baseline="0" noProof="0" dirty="0">
                <a:ln>
                  <a:noFill/>
                </a:ln>
                <a:solidFill>
                  <a:srgbClr val="334155"/>
                </a:solidFill>
                <a:effectLst/>
                <a:uLnTx/>
                <a:uFillTx/>
                <a:latin typeface="Arial MT"/>
                <a:cs typeface="Arial MT"/>
              </a:rPr>
              <a:t> </a:t>
            </a:r>
            <a:r>
              <a:rPr kumimoji="0" sz="1650" b="0" i="0" u="none" strike="noStrike" kern="0" cap="none" spc="-10" normalizeH="0" baseline="0" noProof="0" dirty="0">
                <a:ln>
                  <a:noFill/>
                </a:ln>
                <a:solidFill>
                  <a:srgbClr val="334155"/>
                </a:solidFill>
                <a:effectLst/>
                <a:uLnTx/>
                <a:uFillTx/>
                <a:latin typeface="Arial MT"/>
                <a:cs typeface="Arial MT"/>
              </a:rPr>
              <a:t>universities.</a:t>
            </a:r>
            <a:endParaRPr kumimoji="0" sz="1650" b="0" i="0" u="none" strike="noStrike" kern="0" cap="none" spc="0" normalizeH="0" baseline="0" noProof="0">
              <a:ln>
                <a:noFill/>
              </a:ln>
              <a:solidFill>
                <a:sysClr val="windowText" lastClr="000000"/>
              </a:solidFill>
              <a:effectLst/>
              <a:uLnTx/>
              <a:uFillTx/>
              <a:latin typeface="Arial MT"/>
              <a:cs typeface="Arial MT"/>
            </a:endParaRPr>
          </a:p>
          <a:p>
            <a:pPr marL="0" marR="0" lvl="0" indent="0" defTabSz="914400" eaLnBrk="1" fontAlgn="auto" latinLnBrk="0" hangingPunct="1">
              <a:lnSpc>
                <a:spcPct val="100000"/>
              </a:lnSpc>
              <a:spcBef>
                <a:spcPts val="470"/>
              </a:spcBef>
              <a:spcAft>
                <a:spcPts val="0"/>
              </a:spcAft>
              <a:buClrTx/>
              <a:buSzTx/>
              <a:buFontTx/>
              <a:buNone/>
              <a:tabLst/>
              <a:defRPr/>
            </a:pPr>
            <a:endParaRPr kumimoji="0" sz="1650" b="0" i="0" u="none" strike="noStrike" kern="0" cap="none" spc="0" normalizeH="0" baseline="0" noProof="0">
              <a:ln>
                <a:noFill/>
              </a:ln>
              <a:solidFill>
                <a:sysClr val="windowText" lastClr="000000"/>
              </a:solidFill>
              <a:effectLst/>
              <a:uLnTx/>
              <a:uFillTx/>
              <a:latin typeface="Arial MT"/>
              <a:cs typeface="Arial MT"/>
            </a:endParaRPr>
          </a:p>
          <a:p>
            <a:pPr marL="12700" marR="0" lvl="0" indent="0" defTabSz="914400" eaLnBrk="1" fontAlgn="auto" latinLnBrk="0" hangingPunct="1">
              <a:lnSpc>
                <a:spcPct val="100000"/>
              </a:lnSpc>
              <a:spcBef>
                <a:spcPts val="0"/>
              </a:spcBef>
              <a:spcAft>
                <a:spcPts val="0"/>
              </a:spcAft>
              <a:buClrTx/>
              <a:buSzTx/>
              <a:buFontTx/>
              <a:buNone/>
              <a:tabLst/>
              <a:defRPr/>
            </a:pPr>
            <a:r>
              <a:rPr kumimoji="0" sz="1650" b="1" i="0" u="none" strike="noStrike" kern="0" cap="none" spc="0" normalizeH="0" baseline="0" noProof="0" dirty="0">
                <a:ln>
                  <a:noFill/>
                </a:ln>
                <a:solidFill>
                  <a:srgbClr val="334155"/>
                </a:solidFill>
                <a:effectLst/>
                <a:uLnTx/>
                <a:uFillTx/>
                <a:latin typeface="Arial"/>
                <a:cs typeface="Arial"/>
              </a:rPr>
              <a:t>Workfiow</a:t>
            </a:r>
            <a:r>
              <a:rPr kumimoji="0" sz="1650" b="1" i="0" u="none" strike="noStrike" kern="0" cap="none" spc="45" normalizeH="0" baseline="0" noProof="0" dirty="0">
                <a:ln>
                  <a:noFill/>
                </a:ln>
                <a:solidFill>
                  <a:srgbClr val="334155"/>
                </a:solidFill>
                <a:effectLst/>
                <a:uLnTx/>
                <a:uFillTx/>
                <a:latin typeface="Arial"/>
                <a:cs typeface="Arial"/>
              </a:rPr>
              <a:t> </a:t>
            </a:r>
            <a:r>
              <a:rPr kumimoji="0" sz="1650" b="1" i="0" u="none" strike="noStrike" kern="0" cap="none" spc="0" normalizeH="0" baseline="0" noProof="0" dirty="0">
                <a:ln>
                  <a:noFill/>
                </a:ln>
                <a:solidFill>
                  <a:srgbClr val="334155"/>
                </a:solidFill>
                <a:effectLst/>
                <a:uLnTx/>
                <a:uFillTx/>
                <a:latin typeface="Arial"/>
                <a:cs typeface="Arial"/>
              </a:rPr>
              <a:t>Adaptation:</a:t>
            </a:r>
            <a:r>
              <a:rPr kumimoji="0" sz="1650" b="1" i="0" u="none" strike="noStrike" kern="0" cap="none" spc="110" normalizeH="0" baseline="0" noProof="0" dirty="0">
                <a:ln>
                  <a:noFill/>
                </a:ln>
                <a:solidFill>
                  <a:srgbClr val="334155"/>
                </a:solidFill>
                <a:effectLst/>
                <a:uLnTx/>
                <a:uFillTx/>
                <a:latin typeface="Arial"/>
                <a:cs typeface="Arial"/>
              </a:rPr>
              <a:t> </a:t>
            </a:r>
            <a:r>
              <a:rPr kumimoji="0" sz="1650" b="0" i="0" u="none" strike="noStrike" kern="0" cap="none" spc="0" normalizeH="0" baseline="0" noProof="0" dirty="0">
                <a:ln>
                  <a:noFill/>
                </a:ln>
                <a:solidFill>
                  <a:srgbClr val="334155"/>
                </a:solidFill>
                <a:effectLst/>
                <a:uLnTx/>
                <a:uFillTx/>
                <a:latin typeface="Arial MT"/>
                <a:cs typeface="Arial MT"/>
              </a:rPr>
              <a:t>Staff</a:t>
            </a:r>
            <a:r>
              <a:rPr kumimoji="0" sz="1650" b="0" i="0" u="none" strike="noStrike" kern="0" cap="none" spc="120"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require</a:t>
            </a:r>
            <a:r>
              <a:rPr kumimoji="0" sz="1650" b="0" i="0" u="none" strike="noStrike" kern="0" cap="none" spc="120" normalizeH="0" baseline="0" noProof="0" dirty="0">
                <a:ln>
                  <a:noFill/>
                </a:ln>
                <a:solidFill>
                  <a:srgbClr val="334155"/>
                </a:solidFill>
                <a:effectLst/>
                <a:uLnTx/>
                <a:uFillTx/>
                <a:latin typeface="Arial MT"/>
                <a:cs typeface="Arial MT"/>
              </a:rPr>
              <a:t> </a:t>
            </a:r>
            <a:r>
              <a:rPr kumimoji="0" sz="1650" b="0" i="0" u="none" strike="noStrike" kern="0" cap="none" spc="75" normalizeH="0" baseline="0" noProof="0" dirty="0">
                <a:ln>
                  <a:noFill/>
                </a:ln>
                <a:solidFill>
                  <a:srgbClr val="334155"/>
                </a:solidFill>
                <a:effectLst/>
                <a:uLnTx/>
                <a:uFillTx/>
                <a:latin typeface="Arial MT"/>
                <a:cs typeface="Arial MT"/>
              </a:rPr>
              <a:t>support</a:t>
            </a:r>
            <a:r>
              <a:rPr kumimoji="0" sz="1650" b="0" i="0" u="none" strike="noStrike" kern="0" cap="none" spc="120" normalizeH="0" baseline="0" noProof="0" dirty="0">
                <a:ln>
                  <a:noFill/>
                </a:ln>
                <a:solidFill>
                  <a:srgbClr val="334155"/>
                </a:solidFill>
                <a:effectLst/>
                <a:uLnTx/>
                <a:uFillTx/>
                <a:latin typeface="Arial MT"/>
                <a:cs typeface="Arial MT"/>
              </a:rPr>
              <a:t> </a:t>
            </a:r>
            <a:r>
              <a:rPr kumimoji="0" sz="1650" b="0" i="0" u="none" strike="noStrike" kern="0" cap="none" spc="105" normalizeH="0" baseline="0" noProof="0" dirty="0">
                <a:ln>
                  <a:noFill/>
                </a:ln>
                <a:solidFill>
                  <a:srgbClr val="334155"/>
                </a:solidFill>
                <a:effectLst/>
                <a:uLnTx/>
                <a:uFillTx/>
                <a:latin typeface="Arial MT"/>
                <a:cs typeface="Arial MT"/>
              </a:rPr>
              <a:t>to</a:t>
            </a:r>
            <a:r>
              <a:rPr kumimoji="0" sz="1650" b="0" i="0" u="none" strike="noStrike" kern="0" cap="none" spc="114" normalizeH="0" baseline="0" noProof="0" dirty="0">
                <a:ln>
                  <a:noFill/>
                </a:ln>
                <a:solidFill>
                  <a:srgbClr val="334155"/>
                </a:solidFill>
                <a:effectLst/>
                <a:uLnTx/>
                <a:uFillTx/>
                <a:latin typeface="Arial MT"/>
                <a:cs typeface="Arial MT"/>
              </a:rPr>
              <a:t> </a:t>
            </a:r>
            <a:r>
              <a:rPr kumimoji="0" sz="1650" b="0" i="0" u="none" strike="noStrike" kern="0" cap="none" spc="65" normalizeH="0" baseline="0" noProof="0" dirty="0">
                <a:ln>
                  <a:noFill/>
                </a:ln>
                <a:solidFill>
                  <a:srgbClr val="334155"/>
                </a:solidFill>
                <a:effectLst/>
                <a:uLnTx/>
                <a:uFillTx/>
                <a:latin typeface="Arial MT"/>
                <a:cs typeface="Arial MT"/>
              </a:rPr>
              <a:t>adapt</a:t>
            </a:r>
            <a:r>
              <a:rPr kumimoji="0" sz="1650" b="0" i="0" u="none" strike="noStrike" kern="0" cap="none" spc="120" normalizeH="0" baseline="0" noProof="0" dirty="0">
                <a:ln>
                  <a:noFill/>
                </a:ln>
                <a:solidFill>
                  <a:srgbClr val="334155"/>
                </a:solidFill>
                <a:effectLst/>
                <a:uLnTx/>
                <a:uFillTx/>
                <a:latin typeface="Arial MT"/>
                <a:cs typeface="Arial MT"/>
              </a:rPr>
              <a:t> </a:t>
            </a:r>
            <a:r>
              <a:rPr kumimoji="0" sz="1650" b="0" i="0" u="none" strike="noStrike" kern="0" cap="none" spc="105" normalizeH="0" baseline="0" noProof="0" dirty="0">
                <a:ln>
                  <a:noFill/>
                </a:ln>
                <a:solidFill>
                  <a:srgbClr val="334155"/>
                </a:solidFill>
                <a:effectLst/>
                <a:uLnTx/>
                <a:uFillTx/>
                <a:latin typeface="Arial MT"/>
                <a:cs typeface="Arial MT"/>
              </a:rPr>
              <a:t>to</a:t>
            </a:r>
            <a:r>
              <a:rPr kumimoji="0" sz="1650" b="0" i="0" u="none" strike="noStrike" kern="0" cap="none" spc="120" normalizeH="0" baseline="0" noProof="0" dirty="0">
                <a:ln>
                  <a:noFill/>
                </a:ln>
                <a:solidFill>
                  <a:srgbClr val="334155"/>
                </a:solidFill>
                <a:effectLst/>
                <a:uLnTx/>
                <a:uFillTx/>
                <a:latin typeface="Arial MT"/>
                <a:cs typeface="Arial MT"/>
              </a:rPr>
              <a:t> </a:t>
            </a:r>
            <a:r>
              <a:rPr kumimoji="0" sz="1650" b="0" i="0" u="none" strike="noStrike" kern="0" cap="none" spc="70" normalizeH="0" baseline="0" noProof="0" dirty="0">
                <a:ln>
                  <a:noFill/>
                </a:ln>
                <a:solidFill>
                  <a:srgbClr val="334155"/>
                </a:solidFill>
                <a:effectLst/>
                <a:uLnTx/>
                <a:uFillTx/>
                <a:latin typeface="Arial MT"/>
                <a:cs typeface="Arial MT"/>
              </a:rPr>
              <a:t>digital-</a:t>
            </a:r>
            <a:r>
              <a:rPr kumimoji="0" sz="1650" b="0" i="0" u="none" strike="noStrike" kern="0" cap="none" spc="80" normalizeH="0" baseline="0" noProof="0" dirty="0">
                <a:ln>
                  <a:noFill/>
                </a:ln>
                <a:solidFill>
                  <a:srgbClr val="334155"/>
                </a:solidFill>
                <a:effectLst/>
                <a:uLnTx/>
                <a:uFillTx/>
                <a:latin typeface="Arial MT"/>
                <a:cs typeface="Arial MT"/>
              </a:rPr>
              <a:t>first</a:t>
            </a:r>
            <a:r>
              <a:rPr kumimoji="0" sz="1650" b="0" i="0" u="none" strike="noStrike" kern="0" cap="none" spc="120"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validation</a:t>
            </a:r>
            <a:r>
              <a:rPr kumimoji="0" sz="1650" b="0" i="0" u="none" strike="noStrike" kern="0" cap="none" spc="114" normalizeH="0" baseline="0" noProof="0" dirty="0">
                <a:ln>
                  <a:noFill/>
                </a:ln>
                <a:solidFill>
                  <a:srgbClr val="334155"/>
                </a:solidFill>
                <a:effectLst/>
                <a:uLnTx/>
                <a:uFillTx/>
                <a:latin typeface="Arial MT"/>
                <a:cs typeface="Arial MT"/>
              </a:rPr>
              <a:t> </a:t>
            </a:r>
            <a:r>
              <a:rPr kumimoji="0" sz="1650" b="0" i="0" u="none" strike="noStrike" kern="0" cap="none" spc="-10" normalizeH="0" baseline="0" noProof="0" dirty="0">
                <a:ln>
                  <a:noFill/>
                </a:ln>
                <a:solidFill>
                  <a:srgbClr val="334155"/>
                </a:solidFill>
                <a:effectLst/>
                <a:uLnTx/>
                <a:uFillTx/>
                <a:latin typeface="Arial MT"/>
                <a:cs typeface="Arial MT"/>
              </a:rPr>
              <a:t>processes.</a:t>
            </a:r>
            <a:endParaRPr kumimoji="0" sz="1650" b="0" i="0" u="none" strike="noStrike" kern="0" cap="none" spc="0" normalizeH="0" baseline="0" noProof="0">
              <a:ln>
                <a:noFill/>
              </a:ln>
              <a:solidFill>
                <a:sysClr val="windowText" lastClr="000000"/>
              </a:solidFill>
              <a:effectLst/>
              <a:uLnTx/>
              <a:uFillTx/>
              <a:latin typeface="Arial MT"/>
              <a:cs typeface="Arial MT"/>
            </a:endParaRPr>
          </a:p>
          <a:p>
            <a:pPr marL="0" marR="0" lvl="0" indent="0" defTabSz="914400" eaLnBrk="1" fontAlgn="auto" latinLnBrk="0" hangingPunct="1">
              <a:lnSpc>
                <a:spcPct val="100000"/>
              </a:lnSpc>
              <a:spcBef>
                <a:spcPts val="475"/>
              </a:spcBef>
              <a:spcAft>
                <a:spcPts val="0"/>
              </a:spcAft>
              <a:buClrTx/>
              <a:buSzTx/>
              <a:buFontTx/>
              <a:buNone/>
              <a:tabLst/>
              <a:defRPr/>
            </a:pPr>
            <a:endParaRPr kumimoji="0" sz="1650" b="0" i="0" u="none" strike="noStrike" kern="0" cap="none" spc="0" normalizeH="0" baseline="0" noProof="0">
              <a:ln>
                <a:noFill/>
              </a:ln>
              <a:solidFill>
                <a:sysClr val="windowText" lastClr="000000"/>
              </a:solidFill>
              <a:effectLst/>
              <a:uLnTx/>
              <a:uFillTx/>
              <a:latin typeface="Arial MT"/>
              <a:cs typeface="Arial MT"/>
            </a:endParaRPr>
          </a:p>
          <a:p>
            <a:pPr marL="12700" marR="0" lvl="0" indent="0" defTabSz="914400" eaLnBrk="1" fontAlgn="auto" latinLnBrk="0" hangingPunct="1">
              <a:lnSpc>
                <a:spcPct val="100000"/>
              </a:lnSpc>
              <a:spcBef>
                <a:spcPts val="0"/>
              </a:spcBef>
              <a:spcAft>
                <a:spcPts val="0"/>
              </a:spcAft>
              <a:buClrTx/>
              <a:buSzTx/>
              <a:buFontTx/>
              <a:buNone/>
              <a:tabLst/>
              <a:defRPr/>
            </a:pPr>
            <a:r>
              <a:rPr kumimoji="0" sz="1650" b="1" i="0" u="none" strike="noStrike" kern="0" cap="none" spc="0" normalizeH="0" baseline="0" noProof="0" dirty="0">
                <a:ln>
                  <a:noFill/>
                </a:ln>
                <a:solidFill>
                  <a:srgbClr val="334155"/>
                </a:solidFill>
                <a:effectLst/>
                <a:uLnTx/>
                <a:uFillTx/>
                <a:latin typeface="Arial"/>
                <a:cs typeface="Arial"/>
              </a:rPr>
              <a:t>Govєrnancє:</a:t>
            </a:r>
            <a:r>
              <a:rPr kumimoji="0" sz="1650" b="1" i="0" u="none" strike="noStrike" kern="0" cap="none" spc="85" normalizeH="0" baseline="0" noProof="0" dirty="0">
                <a:ln>
                  <a:noFill/>
                </a:ln>
                <a:solidFill>
                  <a:srgbClr val="334155"/>
                </a:solidFill>
                <a:effectLst/>
                <a:uLnTx/>
                <a:uFillTx/>
                <a:latin typeface="Arial"/>
                <a:cs typeface="Arial"/>
              </a:rPr>
              <a:t> </a:t>
            </a:r>
            <a:r>
              <a:rPr kumimoji="0" sz="1650" b="0" i="0" u="none" strike="noStrike" kern="0" cap="none" spc="0" normalizeH="0" baseline="0" noProof="0" dirty="0">
                <a:ln>
                  <a:noFill/>
                </a:ln>
                <a:solidFill>
                  <a:srgbClr val="334155"/>
                </a:solidFill>
                <a:effectLst/>
                <a:uLnTx/>
                <a:uFillTx/>
                <a:latin typeface="Arial MT"/>
                <a:cs typeface="Arial MT"/>
              </a:rPr>
              <a:t>Establishing</a:t>
            </a:r>
            <a:r>
              <a:rPr kumimoji="0" sz="1650" b="0" i="0" u="none" strike="noStrike" kern="0" cap="none" spc="95"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clear</a:t>
            </a:r>
            <a:r>
              <a:rPr kumimoji="0" sz="1650" b="0" i="0" u="none" strike="noStrike" kern="0" cap="none" spc="90"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access</a:t>
            </a:r>
            <a:r>
              <a:rPr kumimoji="0" sz="1650" b="0" i="0" u="none" strike="noStrike" kern="0" cap="none" spc="95" normalizeH="0" baseline="0" noProof="0" dirty="0">
                <a:ln>
                  <a:noFill/>
                </a:ln>
                <a:solidFill>
                  <a:srgbClr val="334155"/>
                </a:solidFill>
                <a:effectLst/>
                <a:uLnTx/>
                <a:uFillTx/>
                <a:latin typeface="Arial MT"/>
                <a:cs typeface="Arial MT"/>
              </a:rPr>
              <a:t> </a:t>
            </a:r>
            <a:r>
              <a:rPr kumimoji="0" sz="1650" b="0" i="0" u="none" strike="noStrike" kern="0" cap="none" spc="55" normalizeH="0" baseline="0" noProof="0" dirty="0">
                <a:ln>
                  <a:noFill/>
                </a:ln>
                <a:solidFill>
                  <a:srgbClr val="334155"/>
                </a:solidFill>
                <a:effectLst/>
                <a:uLnTx/>
                <a:uFillTx/>
                <a:latin typeface="Arial MT"/>
                <a:cs typeface="Arial MT"/>
              </a:rPr>
              <a:t>controls</a:t>
            </a:r>
            <a:r>
              <a:rPr kumimoji="0" sz="1650" b="0" i="0" u="none" strike="noStrike" kern="0" cap="none" spc="90"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and</a:t>
            </a:r>
            <a:r>
              <a:rPr kumimoji="0" sz="1650" b="0" i="0" u="none" strike="noStrike" kern="0" cap="none" spc="95" normalizeH="0" baseline="0" noProof="0" dirty="0">
                <a:ln>
                  <a:noFill/>
                </a:ln>
                <a:solidFill>
                  <a:srgbClr val="334155"/>
                </a:solidFill>
                <a:effectLst/>
                <a:uLnTx/>
                <a:uFillTx/>
                <a:latin typeface="Arial MT"/>
                <a:cs typeface="Arial MT"/>
              </a:rPr>
              <a:t> </a:t>
            </a:r>
            <a:r>
              <a:rPr kumimoji="0" sz="1650" b="0" i="0" u="none" strike="noStrike" kern="0" cap="none" spc="55" normalizeH="0" baseline="0" noProof="0" dirty="0">
                <a:ln>
                  <a:noFill/>
                </a:ln>
                <a:solidFill>
                  <a:srgbClr val="334155"/>
                </a:solidFill>
                <a:effectLst/>
                <a:uLnTx/>
                <a:uFillTx/>
                <a:latin typeface="Arial MT"/>
                <a:cs typeface="Arial MT"/>
              </a:rPr>
              <a:t>data</a:t>
            </a:r>
            <a:r>
              <a:rPr kumimoji="0" sz="1650" b="0" i="0" u="none" strike="noStrike" kern="0" cap="none" spc="95" normalizeH="0" baseline="0" noProof="0" dirty="0">
                <a:ln>
                  <a:noFill/>
                </a:ln>
                <a:solidFill>
                  <a:srgbClr val="334155"/>
                </a:solidFill>
                <a:effectLst/>
                <a:uLnTx/>
                <a:uFillTx/>
                <a:latin typeface="Arial MT"/>
                <a:cs typeface="Arial MT"/>
              </a:rPr>
              <a:t> </a:t>
            </a:r>
            <a:r>
              <a:rPr kumimoji="0" sz="1650" b="0" i="0" u="none" strike="noStrike" kern="0" cap="none" spc="75" normalizeH="0" baseline="0" noProof="0" dirty="0">
                <a:ln>
                  <a:noFill/>
                </a:ln>
                <a:solidFill>
                  <a:srgbClr val="334155"/>
                </a:solidFill>
                <a:effectLst/>
                <a:uLnTx/>
                <a:uFillTx/>
                <a:latin typeface="Arial MT"/>
                <a:cs typeface="Arial MT"/>
              </a:rPr>
              <a:t>protection</a:t>
            </a:r>
            <a:r>
              <a:rPr kumimoji="0" sz="1650" b="0" i="0" u="none" strike="noStrike" kern="0" cap="none" spc="90" normalizeH="0" baseline="0" noProof="0" dirty="0">
                <a:ln>
                  <a:noFill/>
                </a:ln>
                <a:solidFill>
                  <a:srgbClr val="334155"/>
                </a:solidFill>
                <a:effectLst/>
                <a:uLnTx/>
                <a:uFillTx/>
                <a:latin typeface="Arial MT"/>
                <a:cs typeface="Arial MT"/>
              </a:rPr>
              <a:t> </a:t>
            </a:r>
            <a:r>
              <a:rPr kumimoji="0" sz="1650" b="0" i="0" u="none" strike="noStrike" kern="0" cap="none" spc="-10" normalizeH="0" baseline="0" noProof="0" dirty="0">
                <a:ln>
                  <a:noFill/>
                </a:ln>
                <a:solidFill>
                  <a:srgbClr val="334155"/>
                </a:solidFill>
                <a:effectLst/>
                <a:uLnTx/>
                <a:uFillTx/>
                <a:latin typeface="Arial MT"/>
                <a:cs typeface="Arial MT"/>
              </a:rPr>
              <a:t>frameworks.</a:t>
            </a:r>
            <a:endParaRPr kumimoji="0" sz="1650" b="0" i="0" u="none" strike="noStrike" kern="0" cap="none" spc="0" normalizeH="0" baseline="0" noProof="0">
              <a:ln>
                <a:noFill/>
              </a:ln>
              <a:solidFill>
                <a:sysClr val="windowText" lastClr="000000"/>
              </a:solidFill>
              <a:effectLst/>
              <a:uLnTx/>
              <a:uFillTx/>
              <a:latin typeface="Arial MT"/>
              <a:cs typeface="Arial MT"/>
            </a:endParaRPr>
          </a:p>
          <a:p>
            <a:pPr marL="0" marR="0" lvl="0" indent="0" defTabSz="914400" eaLnBrk="1" fontAlgn="auto" latinLnBrk="0" hangingPunct="1">
              <a:lnSpc>
                <a:spcPct val="100000"/>
              </a:lnSpc>
              <a:spcBef>
                <a:spcPts val="470"/>
              </a:spcBef>
              <a:spcAft>
                <a:spcPts val="0"/>
              </a:spcAft>
              <a:buClrTx/>
              <a:buSzTx/>
              <a:buFontTx/>
              <a:buNone/>
              <a:tabLst/>
              <a:defRPr/>
            </a:pPr>
            <a:endParaRPr kumimoji="0" sz="1650" b="0" i="0" u="none" strike="noStrike" kern="0" cap="none" spc="0" normalizeH="0" baseline="0" noProof="0">
              <a:ln>
                <a:noFill/>
              </a:ln>
              <a:solidFill>
                <a:sysClr val="windowText" lastClr="000000"/>
              </a:solidFill>
              <a:effectLst/>
              <a:uLnTx/>
              <a:uFillTx/>
              <a:latin typeface="Arial MT"/>
              <a:cs typeface="Arial MT"/>
            </a:endParaRPr>
          </a:p>
          <a:p>
            <a:pPr marL="12700" marR="0" lvl="0" indent="0" defTabSz="914400" eaLnBrk="1" fontAlgn="auto" latinLnBrk="0" hangingPunct="1">
              <a:lnSpc>
                <a:spcPct val="100000"/>
              </a:lnSpc>
              <a:spcBef>
                <a:spcPts val="0"/>
              </a:spcBef>
              <a:spcAft>
                <a:spcPts val="0"/>
              </a:spcAft>
              <a:buClrTx/>
              <a:buSzTx/>
              <a:buFontTx/>
              <a:buNone/>
              <a:tabLst/>
              <a:defRPr/>
            </a:pPr>
            <a:r>
              <a:rPr kumimoji="0" sz="1650" b="1" i="0" u="none" strike="noStrike" kern="0" cap="none" spc="-20" normalizeH="0" baseline="0" noProof="0" dirty="0">
                <a:ln>
                  <a:noFill/>
                </a:ln>
                <a:solidFill>
                  <a:srgbClr val="334155"/>
                </a:solidFill>
                <a:effectLst/>
                <a:uLnTx/>
                <a:uFillTx/>
                <a:latin typeface="Arial"/>
                <a:cs typeface="Arial"/>
              </a:rPr>
              <a:t>Building</a:t>
            </a:r>
            <a:r>
              <a:rPr kumimoji="0" sz="1650" b="1" i="0" u="none" strike="noStrike" kern="0" cap="none" spc="15" normalizeH="0" baseline="0" noProof="0" dirty="0">
                <a:ln>
                  <a:noFill/>
                </a:ln>
                <a:solidFill>
                  <a:srgbClr val="334155"/>
                </a:solidFill>
                <a:effectLst/>
                <a:uLnTx/>
                <a:uFillTx/>
                <a:latin typeface="Arial"/>
                <a:cs typeface="Arial"/>
              </a:rPr>
              <a:t> </a:t>
            </a:r>
            <a:r>
              <a:rPr kumimoji="0" sz="1650" b="1" i="0" u="none" strike="noStrike" kern="0" cap="none" spc="-10" normalizeH="0" baseline="0" noProof="0" dirty="0">
                <a:ln>
                  <a:noFill/>
                </a:ln>
                <a:solidFill>
                  <a:srgbClr val="334155"/>
                </a:solidFill>
                <a:effectLst/>
                <a:uLnTx/>
                <a:uFillTx/>
                <a:latin typeface="Arial"/>
                <a:cs typeface="Arial"/>
              </a:rPr>
              <a:t>Trust:</a:t>
            </a:r>
            <a:r>
              <a:rPr kumimoji="0" sz="1650" b="1" i="0" u="none" strike="noStrike" kern="0" cap="none" spc="80" normalizeH="0" baseline="0" noProof="0" dirty="0">
                <a:ln>
                  <a:noFill/>
                </a:ln>
                <a:solidFill>
                  <a:srgbClr val="334155"/>
                </a:solidFill>
                <a:effectLst/>
                <a:uLnTx/>
                <a:uFillTx/>
                <a:latin typeface="Arial"/>
                <a:cs typeface="Arial"/>
              </a:rPr>
              <a:t> </a:t>
            </a:r>
            <a:r>
              <a:rPr kumimoji="0" sz="1650" b="0" i="0" u="none" strike="noStrike" kern="0" cap="none" spc="0" normalizeH="0" baseline="0" noProof="0" dirty="0">
                <a:ln>
                  <a:noFill/>
                </a:ln>
                <a:solidFill>
                  <a:srgbClr val="334155"/>
                </a:solidFill>
                <a:effectLst/>
                <a:uLnTx/>
                <a:uFillTx/>
                <a:latin typeface="Arial MT"/>
                <a:cs typeface="Arial MT"/>
              </a:rPr>
              <a:t>Ensuring</a:t>
            </a:r>
            <a:r>
              <a:rPr kumimoji="0" sz="1650" b="0" i="0" u="none" strike="noStrike" kern="0" cap="none" spc="90" normalizeH="0" baseline="0" noProof="0" dirty="0">
                <a:ln>
                  <a:noFill/>
                </a:ln>
                <a:solidFill>
                  <a:srgbClr val="334155"/>
                </a:solidFill>
                <a:effectLst/>
                <a:uLnTx/>
                <a:uFillTx/>
                <a:latin typeface="Arial MT"/>
                <a:cs typeface="Arial MT"/>
              </a:rPr>
              <a:t> </a:t>
            </a:r>
            <a:r>
              <a:rPr kumimoji="0" sz="1650" b="0" i="0" u="none" strike="noStrike" kern="0" cap="none" spc="105" normalizeH="0" baseline="0" noProof="0" dirty="0">
                <a:ln>
                  <a:noFill/>
                </a:ln>
                <a:solidFill>
                  <a:srgbClr val="334155"/>
                </a:solidFill>
                <a:effectLst/>
                <a:uLnTx/>
                <a:uFillTx/>
                <a:latin typeface="Arial MT"/>
                <a:cs typeface="Arial MT"/>
              </a:rPr>
              <a:t>long-</a:t>
            </a:r>
            <a:r>
              <a:rPr kumimoji="0" sz="1650" b="0" i="0" u="none" strike="noStrike" kern="0" cap="none" spc="50" normalizeH="0" baseline="0" noProof="0" dirty="0">
                <a:ln>
                  <a:noFill/>
                </a:ln>
                <a:solidFill>
                  <a:srgbClr val="334155"/>
                </a:solidFill>
                <a:effectLst/>
                <a:uLnTx/>
                <a:uFillTx/>
                <a:latin typeface="Arial MT"/>
                <a:cs typeface="Arial MT"/>
              </a:rPr>
              <a:t>term</a:t>
            </a:r>
            <a:r>
              <a:rPr kumimoji="0" sz="1650" b="0" i="0" u="none" strike="noStrike" kern="0" cap="none" spc="85" normalizeH="0" baseline="0" noProof="0" dirty="0">
                <a:ln>
                  <a:noFill/>
                </a:ln>
                <a:solidFill>
                  <a:srgbClr val="334155"/>
                </a:solidFill>
                <a:effectLst/>
                <a:uLnTx/>
                <a:uFillTx/>
                <a:latin typeface="Arial MT"/>
                <a:cs typeface="Arial MT"/>
              </a:rPr>
              <a:t> </a:t>
            </a:r>
            <a:r>
              <a:rPr kumimoji="0" sz="1650" b="0" i="0" u="none" strike="noStrike" kern="0" cap="none" spc="60" normalizeH="0" baseline="0" noProof="0" dirty="0">
                <a:ln>
                  <a:noFill/>
                </a:ln>
                <a:solidFill>
                  <a:srgbClr val="334155"/>
                </a:solidFill>
                <a:effectLst/>
                <a:uLnTx/>
                <a:uFillTx/>
                <a:latin typeface="Arial MT"/>
                <a:cs typeface="Arial MT"/>
              </a:rPr>
              <a:t>confidence</a:t>
            </a:r>
            <a:r>
              <a:rPr kumimoji="0" sz="1650" b="0" i="0" u="none" strike="noStrike" kern="0" cap="none" spc="90"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among</a:t>
            </a:r>
            <a:r>
              <a:rPr kumimoji="0" sz="1650" b="0" i="0" u="none" strike="noStrike" kern="0" cap="none" spc="85"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all</a:t>
            </a:r>
            <a:r>
              <a:rPr kumimoji="0" sz="1650" b="0" i="0" u="none" strike="noStrike" kern="0" cap="none" spc="85" normalizeH="0" baseline="0" noProof="0" dirty="0">
                <a:ln>
                  <a:noFill/>
                </a:ln>
                <a:solidFill>
                  <a:srgbClr val="334155"/>
                </a:solidFill>
                <a:effectLst/>
                <a:uLnTx/>
                <a:uFillTx/>
                <a:latin typeface="Arial MT"/>
                <a:cs typeface="Arial MT"/>
              </a:rPr>
              <a:t> </a:t>
            </a:r>
            <a:r>
              <a:rPr kumimoji="0" sz="1650" b="0" i="0" u="none" strike="noStrike" kern="0" cap="none" spc="0" normalizeH="0" baseline="0" noProof="0" dirty="0">
                <a:ln>
                  <a:noFill/>
                </a:ln>
                <a:solidFill>
                  <a:srgbClr val="334155"/>
                </a:solidFill>
                <a:effectLst/>
                <a:uLnTx/>
                <a:uFillTx/>
                <a:latin typeface="Arial MT"/>
                <a:cs typeface="Arial MT"/>
              </a:rPr>
              <a:t>qualifications</a:t>
            </a:r>
            <a:r>
              <a:rPr kumimoji="0" sz="1650" b="0" i="0" u="none" strike="noStrike" kern="0" cap="none" spc="90" normalizeH="0" baseline="0" noProof="0" dirty="0">
                <a:ln>
                  <a:noFill/>
                </a:ln>
                <a:solidFill>
                  <a:srgbClr val="334155"/>
                </a:solidFill>
                <a:effectLst/>
                <a:uLnTx/>
                <a:uFillTx/>
                <a:latin typeface="Arial MT"/>
                <a:cs typeface="Arial MT"/>
              </a:rPr>
              <a:t> </a:t>
            </a:r>
            <a:r>
              <a:rPr kumimoji="0" sz="1650" b="0" i="0" u="none" strike="noStrike" kern="0" cap="none" spc="-10" normalizeH="0" baseline="0" noProof="0" dirty="0">
                <a:ln>
                  <a:noFill/>
                </a:ln>
                <a:solidFill>
                  <a:srgbClr val="334155"/>
                </a:solidFill>
                <a:effectLst/>
                <a:uLnTx/>
                <a:uFillTx/>
                <a:latin typeface="Arial MT"/>
                <a:cs typeface="Arial MT"/>
              </a:rPr>
              <a:t>stakeholders.</a:t>
            </a:r>
            <a:endParaRPr kumimoji="0" sz="1650" b="0" i="0" u="none" strike="noStrike" kern="0" cap="none" spc="0" normalizeH="0" baseline="0" noProof="0">
              <a:ln>
                <a:noFill/>
              </a:ln>
              <a:solidFill>
                <a:sysClr val="windowText" lastClr="000000"/>
              </a:solidFill>
              <a:effectLst/>
              <a:uLnTx/>
              <a:uFillTx/>
              <a:latin typeface="Arial MT"/>
              <a:cs typeface="Arial MT"/>
            </a:endParaRPr>
          </a:p>
        </p:txBody>
      </p:sp>
      <p:pic>
        <p:nvPicPr>
          <p:cNvPr id="3" name="object 3"/>
          <p:cNvPicPr/>
          <p:nvPr/>
        </p:nvPicPr>
        <p:blipFill>
          <a:blip r:embed="rId2" cstate="print"/>
          <a:stretch>
            <a:fillRect/>
          </a:stretch>
        </p:blipFill>
        <p:spPr>
          <a:xfrm>
            <a:off x="571500" y="2781300"/>
            <a:ext cx="247649" cy="257174"/>
          </a:xfrm>
          <a:prstGeom prst="rect">
            <a:avLst/>
          </a:prstGeom>
        </p:spPr>
      </p:pic>
      <p:pic>
        <p:nvPicPr>
          <p:cNvPr id="4" name="object 4"/>
          <p:cNvPicPr/>
          <p:nvPr/>
        </p:nvPicPr>
        <p:blipFill>
          <a:blip r:embed="rId3" cstate="print"/>
          <a:stretch>
            <a:fillRect/>
          </a:stretch>
        </p:blipFill>
        <p:spPr>
          <a:xfrm>
            <a:off x="571500" y="3333750"/>
            <a:ext cx="314324" cy="257174"/>
          </a:xfrm>
          <a:prstGeom prst="rect">
            <a:avLst/>
          </a:prstGeom>
        </p:spPr>
      </p:pic>
      <p:pic>
        <p:nvPicPr>
          <p:cNvPr id="5" name="object 5"/>
          <p:cNvPicPr/>
          <p:nvPr/>
        </p:nvPicPr>
        <p:blipFill>
          <a:blip r:embed="rId4" cstate="print"/>
          <a:stretch>
            <a:fillRect/>
          </a:stretch>
        </p:blipFill>
        <p:spPr>
          <a:xfrm>
            <a:off x="571500" y="3886200"/>
            <a:ext cx="219074" cy="257174"/>
          </a:xfrm>
          <a:prstGeom prst="rect">
            <a:avLst/>
          </a:prstGeom>
        </p:spPr>
      </p:pic>
      <p:pic>
        <p:nvPicPr>
          <p:cNvPr id="6" name="object 6"/>
          <p:cNvPicPr/>
          <p:nvPr/>
        </p:nvPicPr>
        <p:blipFill>
          <a:blip r:embed="rId5" cstate="print"/>
          <a:stretch>
            <a:fillRect/>
          </a:stretch>
        </p:blipFill>
        <p:spPr>
          <a:xfrm>
            <a:off x="571500" y="4438650"/>
            <a:ext cx="314324" cy="257174"/>
          </a:xfrm>
          <a:prstGeom prst="rect">
            <a:avLst/>
          </a:prstGeom>
        </p:spPr>
      </p:pic>
      <p:sp>
        <p:nvSpPr>
          <p:cNvPr id="7" name="object 7"/>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140" dirty="0"/>
              <a:t>Challenges</a:t>
            </a:r>
            <a:r>
              <a:rPr spc="60" dirty="0"/>
              <a:t> </a:t>
            </a:r>
            <a:r>
              <a:rPr spc="120" dirty="0"/>
              <a:t>and</a:t>
            </a:r>
            <a:r>
              <a:rPr spc="60" dirty="0"/>
              <a:t> </a:t>
            </a:r>
            <a:r>
              <a:rPr spc="95" dirty="0"/>
              <a:t>Considerations</a:t>
            </a:r>
          </a:p>
        </p:txBody>
      </p:sp>
      <p:sp>
        <p:nvSpPr>
          <p:cNvPr id="8" name="object 8"/>
          <p:cNvSpPr/>
          <p:nvPr/>
        </p:nvSpPr>
        <p:spPr>
          <a:xfrm>
            <a:off x="571500" y="571500"/>
            <a:ext cx="76200" cy="523875"/>
          </a:xfrm>
          <a:custGeom>
            <a:avLst/>
            <a:gdLst/>
            <a:ahLst/>
            <a:cxnLst/>
            <a:rect l="l" t="t" r="r" b="b"/>
            <a:pathLst>
              <a:path w="76200" h="523875">
                <a:moveTo>
                  <a:pt x="76199" y="523874"/>
                </a:moveTo>
                <a:lnTo>
                  <a:pt x="0" y="523874"/>
                </a:lnTo>
                <a:lnTo>
                  <a:pt x="0" y="0"/>
                </a:lnTo>
                <a:lnTo>
                  <a:pt x="76199" y="0"/>
                </a:lnTo>
                <a:lnTo>
                  <a:pt x="76199" y="523874"/>
                </a:lnTo>
                <a:close/>
              </a:path>
            </a:pathLst>
          </a:custGeom>
          <a:solidFill>
            <a:srgbClr val="C5B358"/>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619750" y="857250"/>
            <a:ext cx="952500" cy="57150"/>
          </a:xfrm>
          <a:custGeom>
            <a:avLst/>
            <a:gdLst/>
            <a:ahLst/>
            <a:cxnLst/>
            <a:rect l="l" t="t" r="r" b="b"/>
            <a:pathLst>
              <a:path w="952500" h="57150">
                <a:moveTo>
                  <a:pt x="952499" y="57149"/>
                </a:moveTo>
                <a:lnTo>
                  <a:pt x="0" y="57149"/>
                </a:lnTo>
                <a:lnTo>
                  <a:pt x="0" y="0"/>
                </a:lnTo>
                <a:lnTo>
                  <a:pt x="952499" y="0"/>
                </a:lnTo>
                <a:lnTo>
                  <a:pt x="952499" y="57149"/>
                </a:lnTo>
                <a:close/>
              </a:path>
            </a:pathLst>
          </a:custGeom>
          <a:solidFill>
            <a:srgbClr val="C5B358"/>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 name="object 3"/>
          <p:cNvSpPr txBox="1">
            <a:spLocks noGrp="1"/>
          </p:cNvSpPr>
          <p:nvPr>
            <p:ph type="title"/>
          </p:nvPr>
        </p:nvSpPr>
        <p:spPr>
          <a:xfrm>
            <a:off x="558800" y="1178305"/>
            <a:ext cx="1280160" cy="299720"/>
          </a:xfrm>
          <a:prstGeom prst="rect">
            <a:avLst/>
          </a:prstGeom>
        </p:spPr>
        <p:txBody>
          <a:bodyPr vert="horz" wrap="square" lIns="0" tIns="12700" rIns="0" bIns="0" rtlCol="0">
            <a:spAutoFit/>
          </a:bodyPr>
          <a:lstStyle/>
          <a:p>
            <a:pPr marL="12700">
              <a:lnSpc>
                <a:spcPct val="100000"/>
              </a:lnSpc>
              <a:spcBef>
                <a:spcPts val="100"/>
              </a:spcBef>
            </a:pPr>
            <a:r>
              <a:rPr sz="1800" spc="-10" dirty="0">
                <a:solidFill>
                  <a:srgbClr val="000000"/>
                </a:solidFill>
                <a:latin typeface="Arial"/>
                <a:cs typeface="Arial"/>
              </a:rPr>
              <a:t>Conclusion</a:t>
            </a:r>
            <a:endParaRPr sz="1800">
              <a:latin typeface="Arial"/>
              <a:cs typeface="Arial"/>
            </a:endParaRPr>
          </a:p>
        </p:txBody>
      </p:sp>
      <p:sp>
        <p:nvSpPr>
          <p:cNvPr id="4" name="object 4"/>
          <p:cNvSpPr txBox="1"/>
          <p:nvPr/>
        </p:nvSpPr>
        <p:spPr>
          <a:xfrm>
            <a:off x="558800" y="1597787"/>
            <a:ext cx="10395585" cy="1430020"/>
          </a:xfrm>
          <a:prstGeom prst="rect">
            <a:avLst/>
          </a:prstGeom>
        </p:spPr>
        <p:txBody>
          <a:bodyPr vert="horz" wrap="square" lIns="0" tIns="12700" rIns="0" bIns="0" rtlCol="0">
            <a:spAutoFit/>
          </a:bodyPr>
          <a:lstStyle/>
          <a:p>
            <a:pPr marL="12700" marR="5080" lvl="0" indent="0" defTabSz="914400" eaLnBrk="1" fontAlgn="auto" latinLnBrk="0" hangingPunct="1">
              <a:lnSpc>
                <a:spcPct val="150000"/>
              </a:lnSpc>
              <a:spcBef>
                <a:spcPts val="100"/>
              </a:spcBef>
              <a:spcAft>
                <a:spcPts val="0"/>
              </a:spcAft>
              <a:buClrTx/>
              <a:buSzTx/>
              <a:buFontTx/>
              <a:buNone/>
              <a:tabLst/>
              <a:defRPr/>
            </a:pPr>
            <a:r>
              <a:rPr kumimoji="0" sz="2100" b="0" i="0" u="none" strike="noStrike" kern="0" cap="none" spc="0" normalizeH="0" baseline="0" noProof="0" dirty="0">
                <a:ln>
                  <a:noFill/>
                </a:ln>
                <a:solidFill>
                  <a:srgbClr val="334155"/>
                </a:solidFill>
                <a:effectLst/>
                <a:uLnTx/>
                <a:uFillTx/>
                <a:latin typeface="Arial MT"/>
                <a:cs typeface="Arial MT"/>
              </a:rPr>
              <a:t>The</a:t>
            </a:r>
            <a:r>
              <a:rPr kumimoji="0" sz="2100" b="0" i="0" u="none" strike="noStrike" kern="0" cap="none" spc="30" normalizeH="0" baseline="0" noProof="0" dirty="0">
                <a:ln>
                  <a:noFill/>
                </a:ln>
                <a:solidFill>
                  <a:srgbClr val="334155"/>
                </a:solidFill>
                <a:effectLst/>
                <a:uLnTx/>
                <a:uFillTx/>
                <a:latin typeface="Arial MT"/>
                <a:cs typeface="Arial MT"/>
              </a:rPr>
              <a:t> </a:t>
            </a:r>
            <a:r>
              <a:rPr kumimoji="0" sz="2100" b="0" i="0" u="none" strike="noStrike" kern="0" cap="none" spc="80" normalizeH="0" baseline="0" noProof="0" dirty="0">
                <a:ln>
                  <a:noFill/>
                </a:ln>
                <a:solidFill>
                  <a:srgbClr val="334155"/>
                </a:solidFill>
                <a:effectLst/>
                <a:uLnTx/>
                <a:uFillTx/>
                <a:latin typeface="Arial MT"/>
                <a:cs typeface="Arial MT"/>
              </a:rPr>
              <a:t>proposed</a:t>
            </a:r>
            <a:r>
              <a:rPr kumimoji="0" sz="2100" b="0" i="0" u="none" strike="noStrike" kern="0" cap="none" spc="30" normalizeH="0" baseline="0" noProof="0" dirty="0">
                <a:ln>
                  <a:noFill/>
                </a:ln>
                <a:solidFill>
                  <a:srgbClr val="334155"/>
                </a:solidFill>
                <a:effectLst/>
                <a:uLnTx/>
                <a:uFillTx/>
                <a:latin typeface="Arial MT"/>
                <a:cs typeface="Arial MT"/>
              </a:rPr>
              <a:t> </a:t>
            </a:r>
            <a:r>
              <a:rPr kumimoji="0" sz="2100" b="0" i="0" u="none" strike="noStrike" kern="0" cap="none" spc="65" normalizeH="0" baseline="0" noProof="0" dirty="0">
                <a:ln>
                  <a:noFill/>
                </a:ln>
                <a:solidFill>
                  <a:srgbClr val="334155"/>
                </a:solidFill>
                <a:effectLst/>
                <a:uLnTx/>
                <a:uFillTx/>
                <a:latin typeface="Arial MT"/>
                <a:cs typeface="Arial MT"/>
              </a:rPr>
              <a:t>model</a:t>
            </a:r>
            <a:r>
              <a:rPr kumimoji="0" sz="2100" b="0" i="0" u="none" strike="noStrike" kern="0" cap="none" spc="30" normalizeH="0" baseline="0" noProof="0" dirty="0">
                <a:ln>
                  <a:noFill/>
                </a:ln>
                <a:solidFill>
                  <a:srgbClr val="334155"/>
                </a:solidFill>
                <a:effectLst/>
                <a:uLnTx/>
                <a:uFillTx/>
                <a:latin typeface="Arial MT"/>
                <a:cs typeface="Arial MT"/>
              </a:rPr>
              <a:t> </a:t>
            </a:r>
            <a:r>
              <a:rPr kumimoji="0" sz="2100" b="0" i="0" u="none" strike="noStrike" kern="0" cap="none" spc="55" normalizeH="0" baseline="0" noProof="0" dirty="0">
                <a:ln>
                  <a:noFill/>
                </a:ln>
                <a:solidFill>
                  <a:srgbClr val="334155"/>
                </a:solidFill>
                <a:effectLst/>
                <a:uLnTx/>
                <a:uFillTx/>
                <a:latin typeface="Arial MT"/>
                <a:cs typeface="Arial MT"/>
              </a:rPr>
              <a:t>provides</a:t>
            </a:r>
            <a:r>
              <a:rPr kumimoji="0" sz="2100" b="0" i="0" u="none" strike="noStrike" kern="0" cap="none" spc="30" normalizeH="0" baseline="0" noProof="0" dirty="0">
                <a:ln>
                  <a:noFill/>
                </a:ln>
                <a:solidFill>
                  <a:srgbClr val="334155"/>
                </a:solidFill>
                <a:effectLst/>
                <a:uLnTx/>
                <a:uFillTx/>
                <a:latin typeface="Arial MT"/>
                <a:cs typeface="Arial MT"/>
              </a:rPr>
              <a:t> </a:t>
            </a:r>
            <a:r>
              <a:rPr kumimoji="0" sz="2100" b="0" i="0" u="none" strike="noStrike" kern="0" cap="none" spc="0" normalizeH="0" baseline="0" noProof="0" dirty="0">
                <a:ln>
                  <a:noFill/>
                </a:ln>
                <a:solidFill>
                  <a:srgbClr val="334155"/>
                </a:solidFill>
                <a:effectLst/>
                <a:uLnTx/>
                <a:uFillTx/>
                <a:latin typeface="Arial MT"/>
                <a:cs typeface="Arial MT"/>
              </a:rPr>
              <a:t>a</a:t>
            </a:r>
            <a:r>
              <a:rPr kumimoji="0" sz="2100" b="0" i="0" u="none" strike="noStrike" kern="0" cap="none" spc="30" normalizeH="0" baseline="0" noProof="0" dirty="0">
                <a:ln>
                  <a:noFill/>
                </a:ln>
                <a:solidFill>
                  <a:srgbClr val="334155"/>
                </a:solidFill>
                <a:effectLst/>
                <a:uLnTx/>
                <a:uFillTx/>
                <a:latin typeface="Arial MT"/>
                <a:cs typeface="Arial MT"/>
              </a:rPr>
              <a:t> </a:t>
            </a:r>
            <a:r>
              <a:rPr kumimoji="0" sz="2100" b="0" i="0" u="none" strike="noStrike" kern="0" cap="none" spc="0" normalizeH="0" baseline="0" noProof="0" dirty="0">
                <a:ln>
                  <a:noFill/>
                </a:ln>
                <a:solidFill>
                  <a:srgbClr val="334155"/>
                </a:solidFill>
                <a:effectLst/>
                <a:uLnTx/>
                <a:uFillTx/>
                <a:latin typeface="Arial MT"/>
                <a:cs typeface="Arial MT"/>
              </a:rPr>
              <a:t>practical,</a:t>
            </a:r>
            <a:r>
              <a:rPr kumimoji="0" sz="2100" b="0" i="0" u="none" strike="noStrike" kern="0" cap="none" spc="30" normalizeH="0" baseline="0" noProof="0" dirty="0">
                <a:ln>
                  <a:noFill/>
                </a:ln>
                <a:solidFill>
                  <a:srgbClr val="334155"/>
                </a:solidFill>
                <a:effectLst/>
                <a:uLnTx/>
                <a:uFillTx/>
                <a:latin typeface="Arial MT"/>
                <a:cs typeface="Arial MT"/>
              </a:rPr>
              <a:t> </a:t>
            </a:r>
            <a:r>
              <a:rPr kumimoji="0" sz="2100" b="0" i="0" u="none" strike="noStrike" kern="0" cap="none" spc="100" normalizeH="0" baseline="0" noProof="0" dirty="0">
                <a:ln>
                  <a:noFill/>
                </a:ln>
                <a:solidFill>
                  <a:srgbClr val="334155"/>
                </a:solidFill>
                <a:effectLst/>
                <a:uLnTx/>
                <a:uFillTx/>
                <a:latin typeface="Arial MT"/>
                <a:cs typeface="Arial MT"/>
              </a:rPr>
              <a:t>institution-</a:t>
            </a:r>
            <a:r>
              <a:rPr kumimoji="0" sz="2100" b="0" i="0" u="none" strike="noStrike" kern="0" cap="none" spc="105" normalizeH="0" baseline="0" noProof="0" dirty="0">
                <a:ln>
                  <a:noFill/>
                </a:ln>
                <a:solidFill>
                  <a:srgbClr val="334155"/>
                </a:solidFill>
                <a:effectLst/>
                <a:uLnTx/>
                <a:uFillTx/>
                <a:latin typeface="Arial MT"/>
                <a:cs typeface="Arial MT"/>
              </a:rPr>
              <a:t>centered</a:t>
            </a:r>
            <a:r>
              <a:rPr kumimoji="0" sz="2100" b="0" i="0" u="none" strike="noStrike" kern="0" cap="none" spc="30" normalizeH="0" baseline="0" noProof="0" dirty="0">
                <a:ln>
                  <a:noFill/>
                </a:ln>
                <a:solidFill>
                  <a:srgbClr val="334155"/>
                </a:solidFill>
                <a:effectLst/>
                <a:uLnTx/>
                <a:uFillTx/>
                <a:latin typeface="Arial MT"/>
                <a:cs typeface="Arial MT"/>
              </a:rPr>
              <a:t> </a:t>
            </a:r>
            <a:r>
              <a:rPr kumimoji="0" sz="2100" b="0" i="0" u="none" strike="noStrike" kern="0" cap="none" spc="65" normalizeH="0" baseline="0" noProof="0" dirty="0">
                <a:ln>
                  <a:noFill/>
                </a:ln>
                <a:solidFill>
                  <a:srgbClr val="334155"/>
                </a:solidFill>
                <a:effectLst/>
                <a:uLnTx/>
                <a:uFillTx/>
                <a:latin typeface="Arial MT"/>
                <a:cs typeface="Arial MT"/>
              </a:rPr>
              <a:t>approach</a:t>
            </a:r>
            <a:r>
              <a:rPr kumimoji="0" sz="2100" b="0" i="0" u="none" strike="noStrike" kern="0" cap="none" spc="30" normalizeH="0" baseline="0" noProof="0" dirty="0">
                <a:ln>
                  <a:noFill/>
                </a:ln>
                <a:solidFill>
                  <a:srgbClr val="334155"/>
                </a:solidFill>
                <a:effectLst/>
                <a:uLnTx/>
                <a:uFillTx/>
                <a:latin typeface="Arial MT"/>
                <a:cs typeface="Arial MT"/>
              </a:rPr>
              <a:t> </a:t>
            </a:r>
            <a:r>
              <a:rPr kumimoji="0" sz="2100" b="0" i="0" u="none" strike="noStrike" kern="0" cap="none" spc="140" normalizeH="0" baseline="0" noProof="0" dirty="0">
                <a:ln>
                  <a:noFill/>
                </a:ln>
                <a:solidFill>
                  <a:srgbClr val="334155"/>
                </a:solidFill>
                <a:effectLst/>
                <a:uLnTx/>
                <a:uFillTx/>
                <a:latin typeface="Arial MT"/>
                <a:cs typeface="Arial MT"/>
              </a:rPr>
              <a:t>to</a:t>
            </a:r>
            <a:r>
              <a:rPr kumimoji="0" sz="2100" b="0" i="0" u="none" strike="noStrike" kern="0" cap="none" spc="30" normalizeH="0" baseline="0" noProof="0" dirty="0">
                <a:ln>
                  <a:noFill/>
                </a:ln>
                <a:solidFill>
                  <a:srgbClr val="334155"/>
                </a:solidFill>
                <a:effectLst/>
                <a:uLnTx/>
                <a:uFillTx/>
                <a:latin typeface="Arial MT"/>
                <a:cs typeface="Arial MT"/>
              </a:rPr>
              <a:t> </a:t>
            </a:r>
            <a:r>
              <a:rPr kumimoji="0" sz="2100" b="0" i="0" u="none" strike="noStrike" kern="0" cap="none" spc="-10" normalizeH="0" baseline="0" noProof="0" dirty="0">
                <a:ln>
                  <a:noFill/>
                </a:ln>
                <a:solidFill>
                  <a:srgbClr val="334155"/>
                </a:solidFill>
                <a:effectLst/>
                <a:uLnTx/>
                <a:uFillTx/>
                <a:latin typeface="Arial MT"/>
                <a:cs typeface="Arial MT"/>
              </a:rPr>
              <a:t>improve </a:t>
            </a:r>
            <a:r>
              <a:rPr kumimoji="0" sz="2100" b="0" i="0" u="none" strike="noStrike" kern="0" cap="none" spc="60" normalizeH="0" baseline="0" noProof="0" dirty="0">
                <a:ln>
                  <a:noFill/>
                </a:ln>
                <a:solidFill>
                  <a:srgbClr val="334155"/>
                </a:solidFill>
                <a:effectLst/>
                <a:uLnTx/>
                <a:uFillTx/>
                <a:latin typeface="Arial MT"/>
                <a:cs typeface="Arial MT"/>
              </a:rPr>
              <a:t>verification</a:t>
            </a:r>
            <a:r>
              <a:rPr kumimoji="0" sz="2100" b="0" i="0" u="none" strike="noStrike" kern="0" cap="none" spc="55" normalizeH="0" baseline="0" noProof="0" dirty="0">
                <a:ln>
                  <a:noFill/>
                </a:ln>
                <a:solidFill>
                  <a:srgbClr val="334155"/>
                </a:solidFill>
                <a:effectLst/>
                <a:uLnTx/>
                <a:uFillTx/>
                <a:latin typeface="Arial MT"/>
                <a:cs typeface="Arial MT"/>
              </a:rPr>
              <a:t> </a:t>
            </a:r>
            <a:r>
              <a:rPr kumimoji="0" sz="2100" b="0" i="0" u="none" strike="noStrike" kern="0" cap="none" spc="0" normalizeH="0" baseline="0" noProof="0" dirty="0">
                <a:ln>
                  <a:noFill/>
                </a:ln>
                <a:solidFill>
                  <a:srgbClr val="334155"/>
                </a:solidFill>
                <a:effectLst/>
                <a:uLnTx/>
                <a:uFillTx/>
                <a:latin typeface="Arial MT"/>
                <a:cs typeface="Arial MT"/>
              </a:rPr>
              <a:t>efficiency,</a:t>
            </a:r>
            <a:r>
              <a:rPr kumimoji="0" sz="2100" b="0" i="0" u="none" strike="noStrike" kern="0" cap="none" spc="55" normalizeH="0" baseline="0" noProof="0" dirty="0">
                <a:ln>
                  <a:noFill/>
                </a:ln>
                <a:solidFill>
                  <a:srgbClr val="334155"/>
                </a:solidFill>
                <a:effectLst/>
                <a:uLnTx/>
                <a:uFillTx/>
                <a:latin typeface="Arial MT"/>
                <a:cs typeface="Arial MT"/>
              </a:rPr>
              <a:t> </a:t>
            </a:r>
            <a:r>
              <a:rPr kumimoji="0" sz="2100" b="0" i="0" u="none" strike="noStrike" kern="0" cap="none" spc="70" normalizeH="0" baseline="0" noProof="0" dirty="0">
                <a:ln>
                  <a:noFill/>
                </a:ln>
                <a:solidFill>
                  <a:srgbClr val="334155"/>
                </a:solidFill>
                <a:effectLst/>
                <a:uLnTx/>
                <a:uFillTx/>
                <a:latin typeface="Arial MT"/>
                <a:cs typeface="Arial MT"/>
              </a:rPr>
              <a:t>reduce</a:t>
            </a:r>
            <a:r>
              <a:rPr kumimoji="0" sz="2100" b="0" i="0" u="none" strike="noStrike" kern="0" cap="none" spc="60" normalizeH="0" baseline="0" noProof="0" dirty="0">
                <a:ln>
                  <a:noFill/>
                </a:ln>
                <a:solidFill>
                  <a:srgbClr val="334155"/>
                </a:solidFill>
                <a:effectLst/>
                <a:uLnTx/>
                <a:uFillTx/>
                <a:latin typeface="Arial MT"/>
                <a:cs typeface="Arial MT"/>
              </a:rPr>
              <a:t> </a:t>
            </a:r>
            <a:r>
              <a:rPr kumimoji="0" sz="2100" b="0" i="0" u="none" strike="noStrike" kern="0" cap="none" spc="65" normalizeH="0" baseline="0" noProof="0" dirty="0">
                <a:ln>
                  <a:noFill/>
                </a:ln>
                <a:solidFill>
                  <a:srgbClr val="334155"/>
                </a:solidFill>
                <a:effectLst/>
                <a:uLnTx/>
                <a:uFillTx/>
                <a:latin typeface="Arial MT"/>
                <a:cs typeface="Arial MT"/>
              </a:rPr>
              <a:t>fraud</a:t>
            </a:r>
            <a:r>
              <a:rPr kumimoji="0" sz="2100" b="0" i="0" u="none" strike="noStrike" kern="0" cap="none" spc="55" normalizeH="0" baseline="0" noProof="0" dirty="0">
                <a:ln>
                  <a:noFill/>
                </a:ln>
                <a:solidFill>
                  <a:srgbClr val="334155"/>
                </a:solidFill>
                <a:effectLst/>
                <a:uLnTx/>
                <a:uFillTx/>
                <a:latin typeface="Arial MT"/>
                <a:cs typeface="Arial MT"/>
              </a:rPr>
              <a:t> </a:t>
            </a:r>
            <a:r>
              <a:rPr kumimoji="0" sz="2100" b="0" i="0" u="none" strike="noStrike" kern="0" cap="none" spc="-10" normalizeH="0" baseline="0" noProof="0" dirty="0">
                <a:ln>
                  <a:noFill/>
                </a:ln>
                <a:solidFill>
                  <a:srgbClr val="334155"/>
                </a:solidFill>
                <a:effectLst/>
                <a:uLnTx/>
                <a:uFillTx/>
                <a:latin typeface="Arial MT"/>
                <a:cs typeface="Arial MT"/>
              </a:rPr>
              <a:t>risks,</a:t>
            </a:r>
            <a:r>
              <a:rPr kumimoji="0" sz="2100" b="0" i="0" u="none" strike="noStrike" kern="0" cap="none" spc="60" normalizeH="0" baseline="0" noProof="0" dirty="0">
                <a:ln>
                  <a:noFill/>
                </a:ln>
                <a:solidFill>
                  <a:srgbClr val="334155"/>
                </a:solidFill>
                <a:effectLst/>
                <a:uLnTx/>
                <a:uFillTx/>
                <a:latin typeface="Arial MT"/>
                <a:cs typeface="Arial MT"/>
              </a:rPr>
              <a:t> </a:t>
            </a:r>
            <a:r>
              <a:rPr kumimoji="0" sz="2100" b="0" i="0" u="none" strike="noStrike" kern="0" cap="none" spc="55" normalizeH="0" baseline="0" noProof="0" dirty="0">
                <a:ln>
                  <a:noFill/>
                </a:ln>
                <a:solidFill>
                  <a:srgbClr val="334155"/>
                </a:solidFill>
                <a:effectLst/>
                <a:uLnTx/>
                <a:uFillTx/>
                <a:latin typeface="Arial MT"/>
                <a:cs typeface="Arial MT"/>
              </a:rPr>
              <a:t>and </a:t>
            </a:r>
            <a:r>
              <a:rPr kumimoji="0" sz="2100" b="0" i="0" u="none" strike="noStrike" kern="0" cap="none" spc="95" normalizeH="0" baseline="0" noProof="0" dirty="0">
                <a:ln>
                  <a:noFill/>
                </a:ln>
                <a:solidFill>
                  <a:srgbClr val="334155"/>
                </a:solidFill>
                <a:effectLst/>
                <a:uLnTx/>
                <a:uFillTx/>
                <a:latin typeface="Arial MT"/>
                <a:cs typeface="Arial MT"/>
              </a:rPr>
              <a:t>support</a:t>
            </a:r>
            <a:r>
              <a:rPr kumimoji="0" sz="2100" b="0" i="0" u="none" strike="noStrike" kern="0" cap="none" spc="60" normalizeH="0" baseline="0" noProof="0" dirty="0">
                <a:ln>
                  <a:noFill/>
                </a:ln>
                <a:solidFill>
                  <a:srgbClr val="334155"/>
                </a:solidFill>
                <a:effectLst/>
                <a:uLnTx/>
                <a:uFillTx/>
                <a:latin typeface="Arial MT"/>
                <a:cs typeface="Arial MT"/>
              </a:rPr>
              <a:t> </a:t>
            </a:r>
            <a:r>
              <a:rPr kumimoji="0" sz="2100" b="0" i="0" u="none" strike="noStrike" kern="0" cap="none" spc="0" normalizeH="0" baseline="0" noProof="0" dirty="0">
                <a:ln>
                  <a:noFill/>
                </a:ln>
                <a:solidFill>
                  <a:srgbClr val="334155"/>
                </a:solidFill>
                <a:effectLst/>
                <a:uLnTx/>
                <a:uFillTx/>
                <a:latin typeface="Arial MT"/>
                <a:cs typeface="Arial MT"/>
              </a:rPr>
              <a:t>learner</a:t>
            </a:r>
            <a:r>
              <a:rPr kumimoji="0" sz="2100" b="0" i="0" u="none" strike="noStrike" kern="0" cap="none" spc="55" normalizeH="0" baseline="0" noProof="0" dirty="0">
                <a:ln>
                  <a:noFill/>
                </a:ln>
                <a:solidFill>
                  <a:srgbClr val="334155"/>
                </a:solidFill>
                <a:effectLst/>
                <a:uLnTx/>
                <a:uFillTx/>
                <a:latin typeface="Arial MT"/>
                <a:cs typeface="Arial MT"/>
              </a:rPr>
              <a:t> </a:t>
            </a:r>
            <a:r>
              <a:rPr kumimoji="0" sz="2100" b="0" i="0" u="none" strike="noStrike" kern="0" cap="none" spc="40" normalizeH="0" baseline="0" noProof="0" dirty="0">
                <a:ln>
                  <a:noFill/>
                </a:ln>
                <a:solidFill>
                  <a:srgbClr val="334155"/>
                </a:solidFill>
                <a:effectLst/>
                <a:uLnTx/>
                <a:uFillTx/>
                <a:latin typeface="Arial MT"/>
                <a:cs typeface="Arial MT"/>
              </a:rPr>
              <a:t>mobility.</a:t>
            </a:r>
            <a:endParaRPr kumimoji="0" sz="2100" b="0" i="0" u="none" strike="noStrike" kern="0" cap="none" spc="0" normalizeH="0" baseline="0" noProof="0">
              <a:ln>
                <a:noFill/>
              </a:ln>
              <a:solidFill>
                <a:sysClr val="windowText" lastClr="000000"/>
              </a:solidFill>
              <a:effectLst/>
              <a:uLnTx/>
              <a:uFillTx/>
              <a:latin typeface="Arial MT"/>
              <a:cs typeface="Arial MT"/>
            </a:endParaRPr>
          </a:p>
          <a:p>
            <a:pPr marL="12700" marR="0" lvl="0" indent="0" defTabSz="914400" eaLnBrk="1" fontAlgn="auto" latinLnBrk="0" hangingPunct="1">
              <a:lnSpc>
                <a:spcPct val="100000"/>
              </a:lnSpc>
              <a:spcBef>
                <a:spcPts val="1515"/>
              </a:spcBef>
              <a:spcAft>
                <a:spcPts val="0"/>
              </a:spcAft>
              <a:buClrTx/>
              <a:buSzTx/>
              <a:buFontTx/>
              <a:buNone/>
              <a:tabLst/>
              <a:defRPr/>
            </a:pPr>
            <a:r>
              <a:rPr kumimoji="0" sz="1650" b="1" i="0" u="none" strike="noStrike" kern="0" cap="none" spc="0" normalizeH="0" baseline="0" noProof="0" dirty="0">
                <a:ln>
                  <a:noFill/>
                </a:ln>
                <a:solidFill>
                  <a:srgbClr val="002147"/>
                </a:solidFill>
                <a:effectLst/>
                <a:uLnTx/>
                <a:uFillTx/>
                <a:latin typeface="Arial"/>
                <a:cs typeface="Arial"/>
              </a:rPr>
              <a:t>A</a:t>
            </a:r>
            <a:r>
              <a:rPr kumimoji="0" sz="1650" b="1" i="0" u="none" strike="noStrike" kern="0" cap="none" spc="55" normalizeH="0" baseline="0" noProof="0" dirty="0">
                <a:ln>
                  <a:noFill/>
                </a:ln>
                <a:solidFill>
                  <a:srgbClr val="002147"/>
                </a:solidFill>
                <a:effectLst/>
                <a:uLnTx/>
                <a:uFillTx/>
                <a:latin typeface="Arial"/>
                <a:cs typeface="Arial"/>
              </a:rPr>
              <a:t> </a:t>
            </a:r>
            <a:r>
              <a:rPr kumimoji="0" sz="1650" b="1" i="0" u="none" strike="noStrike" kern="0" cap="none" spc="0" normalizeH="0" baseline="0" noProof="0" dirty="0">
                <a:ln>
                  <a:noFill/>
                </a:ln>
                <a:solidFill>
                  <a:srgbClr val="002147"/>
                </a:solidFill>
                <a:effectLst/>
                <a:uLnTx/>
                <a:uFillTx/>
                <a:latin typeface="Arial"/>
                <a:cs typeface="Arial"/>
              </a:rPr>
              <a:t>rєalistic</a:t>
            </a:r>
            <a:r>
              <a:rPr kumimoji="0" sz="1650" b="1" i="0" u="none" strike="noStrike" kern="0" cap="none" spc="60" normalizeH="0" baseline="0" noProof="0" dirty="0">
                <a:ln>
                  <a:noFill/>
                </a:ln>
                <a:solidFill>
                  <a:srgbClr val="002147"/>
                </a:solidFill>
                <a:effectLst/>
                <a:uLnTx/>
                <a:uFillTx/>
                <a:latin typeface="Arial"/>
                <a:cs typeface="Arial"/>
              </a:rPr>
              <a:t> </a:t>
            </a:r>
            <a:r>
              <a:rPr kumimoji="0" sz="1650" b="1" i="0" u="none" strike="noStrike" kern="0" cap="none" spc="55" normalizeH="0" baseline="0" noProof="0" dirty="0">
                <a:ln>
                  <a:noFill/>
                </a:ln>
                <a:solidFill>
                  <a:srgbClr val="002147"/>
                </a:solidFill>
                <a:effectLst/>
                <a:uLnTx/>
                <a:uFillTx/>
                <a:latin typeface="Arial"/>
                <a:cs typeface="Arial"/>
              </a:rPr>
              <a:t>pathway </a:t>
            </a:r>
            <a:r>
              <a:rPr kumimoji="0" sz="1650" b="1" i="0" u="none" strike="noStrike" kern="0" cap="none" spc="0" normalizeH="0" baseline="0" noProof="0" dirty="0">
                <a:ln>
                  <a:noFill/>
                </a:ln>
                <a:solidFill>
                  <a:srgbClr val="002147"/>
                </a:solidFill>
                <a:effectLst/>
                <a:uLnTx/>
                <a:uFillTx/>
                <a:latin typeface="Arial"/>
                <a:cs typeface="Arial"/>
              </a:rPr>
              <a:t>toward</a:t>
            </a:r>
            <a:r>
              <a:rPr kumimoji="0" sz="1650" b="1" i="0" u="none" strike="noStrike" kern="0" cap="none" spc="60" normalizeH="0" baseline="0" noProof="0" dirty="0">
                <a:ln>
                  <a:noFill/>
                </a:ln>
                <a:solidFill>
                  <a:srgbClr val="002147"/>
                </a:solidFill>
                <a:effectLst/>
                <a:uLnTx/>
                <a:uFillTx/>
                <a:latin typeface="Arial"/>
                <a:cs typeface="Arial"/>
              </a:rPr>
              <a:t> </a:t>
            </a:r>
            <a:r>
              <a:rPr kumimoji="0" sz="1650" b="1" i="0" u="none" strike="noStrike" kern="0" cap="none" spc="0" normalizeH="0" baseline="0" noProof="0" dirty="0">
                <a:ln>
                  <a:noFill/>
                </a:ln>
                <a:solidFill>
                  <a:srgbClr val="002147"/>
                </a:solidFill>
                <a:effectLst/>
                <a:uLnTx/>
                <a:uFillTx/>
                <a:latin typeface="Arial"/>
                <a:cs typeface="Arial"/>
              </a:rPr>
              <a:t>a</a:t>
            </a:r>
            <a:r>
              <a:rPr kumimoji="0" sz="1650" b="1" i="0" u="none" strike="noStrike" kern="0" cap="none" spc="55" normalizeH="0" baseline="0" noProof="0" dirty="0">
                <a:ln>
                  <a:noFill/>
                </a:ln>
                <a:solidFill>
                  <a:srgbClr val="002147"/>
                </a:solidFill>
                <a:effectLst/>
                <a:uLnTx/>
                <a:uFillTx/>
                <a:latin typeface="Arial"/>
                <a:cs typeface="Arial"/>
              </a:rPr>
              <a:t> trustєd</a:t>
            </a:r>
            <a:r>
              <a:rPr kumimoji="0" sz="1650" b="1" i="0" u="none" strike="noStrike" kern="0" cap="none" spc="60" normalizeH="0" baseline="0" noProof="0" dirty="0">
                <a:ln>
                  <a:noFill/>
                </a:ln>
                <a:solidFill>
                  <a:srgbClr val="002147"/>
                </a:solidFill>
                <a:effectLst/>
                <a:uLnTx/>
                <a:uFillTx/>
                <a:latin typeface="Arial"/>
                <a:cs typeface="Arial"/>
              </a:rPr>
              <a:t> </a:t>
            </a:r>
            <a:r>
              <a:rPr kumimoji="0" sz="1650" b="1" i="0" u="none" strike="noStrike" kern="0" cap="none" spc="0" normalizeH="0" baseline="0" noProof="0" dirty="0">
                <a:ln>
                  <a:noFill/>
                </a:ln>
                <a:solidFill>
                  <a:srgbClr val="002147"/>
                </a:solidFill>
                <a:effectLst/>
                <a:uLnTx/>
                <a:uFillTx/>
                <a:latin typeface="Arial"/>
                <a:cs typeface="Arial"/>
              </a:rPr>
              <a:t>qualifications</a:t>
            </a:r>
            <a:r>
              <a:rPr kumimoji="0" sz="1650" b="1" i="0" u="none" strike="noStrike" kern="0" cap="none" spc="55" normalizeH="0" baseline="0" noProof="0" dirty="0">
                <a:ln>
                  <a:noFill/>
                </a:ln>
                <a:solidFill>
                  <a:srgbClr val="002147"/>
                </a:solidFill>
                <a:effectLst/>
                <a:uLnTx/>
                <a:uFillTx/>
                <a:latin typeface="Arial"/>
                <a:cs typeface="Arial"/>
              </a:rPr>
              <a:t> </a:t>
            </a:r>
            <a:r>
              <a:rPr kumimoji="0" sz="1650" b="1" i="0" u="none" strike="noStrike" kern="0" cap="none" spc="0" normalizeH="0" baseline="0" noProof="0" dirty="0">
                <a:ln>
                  <a:noFill/>
                </a:ln>
                <a:solidFill>
                  <a:srgbClr val="002147"/>
                </a:solidFill>
                <a:effectLst/>
                <a:uLnTx/>
                <a:uFillTx/>
                <a:latin typeface="Arial"/>
                <a:cs typeface="Arial"/>
              </a:rPr>
              <a:t>єcosystєm</a:t>
            </a:r>
            <a:r>
              <a:rPr kumimoji="0" sz="1650" b="1" i="0" u="none" strike="noStrike" kern="0" cap="none" spc="60" normalizeH="0" baseline="0" noProof="0" dirty="0">
                <a:ln>
                  <a:noFill/>
                </a:ln>
                <a:solidFill>
                  <a:srgbClr val="002147"/>
                </a:solidFill>
                <a:effectLst/>
                <a:uLnTx/>
                <a:uFillTx/>
                <a:latin typeface="Arial"/>
                <a:cs typeface="Arial"/>
              </a:rPr>
              <a:t> </a:t>
            </a:r>
            <a:r>
              <a:rPr kumimoji="0" sz="1650" b="1" i="0" u="none" strike="noStrike" kern="0" cap="none" spc="0" normalizeH="0" baseline="0" noProof="0" dirty="0">
                <a:ln>
                  <a:noFill/>
                </a:ln>
                <a:solidFill>
                  <a:srgbClr val="002147"/>
                </a:solidFill>
                <a:effectLst/>
                <a:uLnTx/>
                <a:uFillTx/>
                <a:latin typeface="Arial"/>
                <a:cs typeface="Arial"/>
              </a:rPr>
              <a:t>in</a:t>
            </a:r>
            <a:r>
              <a:rPr kumimoji="0" sz="1650" b="1" i="0" u="none" strike="noStrike" kern="0" cap="none" spc="55" normalizeH="0" baseline="0" noProof="0" dirty="0">
                <a:ln>
                  <a:noFill/>
                </a:ln>
                <a:solidFill>
                  <a:srgbClr val="002147"/>
                </a:solidFill>
                <a:effectLst/>
                <a:uLnTx/>
                <a:uFillTx/>
                <a:latin typeface="Arial"/>
                <a:cs typeface="Arial"/>
              </a:rPr>
              <a:t> </a:t>
            </a:r>
            <a:r>
              <a:rPr kumimoji="0" sz="1650" b="1" i="0" u="none" strike="noStrike" kern="0" cap="none" spc="-10" normalizeH="0" baseline="0" noProof="0" dirty="0">
                <a:ln>
                  <a:noFill/>
                </a:ln>
                <a:solidFill>
                  <a:srgbClr val="002147"/>
                </a:solidFill>
                <a:effectLst/>
                <a:uLnTx/>
                <a:uFillTx/>
                <a:latin typeface="Arial"/>
                <a:cs typeface="Arial"/>
              </a:rPr>
              <a:t>Kєnya.</a:t>
            </a:r>
            <a:endParaRPr kumimoji="0" sz="1650" b="0" i="0" u="none" strike="noStrike" kern="0" cap="none" spc="0" normalizeH="0" baseline="0" noProof="0">
              <a:ln>
                <a:noFill/>
              </a:ln>
              <a:solidFill>
                <a:sysClr val="windowText" lastClr="000000"/>
              </a:solidFill>
              <a:effectLst/>
              <a:uLnTx/>
              <a:uFillTx/>
              <a:latin typeface="Arial"/>
              <a:cs typeface="Arial"/>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4700587" y="2819400"/>
            <a:ext cx="2790824" cy="1638299"/>
          </a:xfrm>
          <a:prstGeom prst="rect">
            <a:avLst/>
          </a:prstGeom>
        </p:spPr>
      </p:pic>
      <p:sp>
        <p:nvSpPr>
          <p:cNvPr id="3" name="object 3"/>
          <p:cNvSpPr txBox="1">
            <a:spLocks noGrp="1"/>
          </p:cNvSpPr>
          <p:nvPr>
            <p:ph type="title"/>
          </p:nvPr>
        </p:nvSpPr>
        <p:spPr>
          <a:prstGeom prst="rect">
            <a:avLst/>
          </a:prstGeom>
        </p:spPr>
        <p:txBody>
          <a:bodyPr vert="horz" wrap="square" lIns="0" tIns="12700" rIns="0" bIns="0" rtlCol="0">
            <a:spAutoFit/>
          </a:bodyPr>
          <a:lstStyle/>
          <a:p>
            <a:pPr marL="3440429">
              <a:lnSpc>
                <a:spcPct val="100000"/>
              </a:lnSpc>
              <a:spcBef>
                <a:spcPts val="100"/>
              </a:spcBef>
            </a:pPr>
            <a:r>
              <a:rPr sz="6000" dirty="0">
                <a:latin typeface="Arial"/>
                <a:cs typeface="Arial"/>
              </a:rPr>
              <a:t>Thank</a:t>
            </a:r>
            <a:r>
              <a:rPr sz="6000" spc="-85" dirty="0">
                <a:latin typeface="Arial"/>
                <a:cs typeface="Arial"/>
              </a:rPr>
              <a:t> </a:t>
            </a:r>
            <a:r>
              <a:rPr sz="6000" spc="-665" dirty="0">
                <a:latin typeface="Arial"/>
                <a:cs typeface="Arial"/>
              </a:rPr>
              <a:t>Y</a:t>
            </a:r>
            <a:r>
              <a:rPr sz="6000" spc="-95" dirty="0">
                <a:latin typeface="Arial"/>
                <a:cs typeface="Arial"/>
              </a:rPr>
              <a:t>ou</a:t>
            </a:r>
            <a:endParaRPr sz="6000">
              <a:latin typeface="Arial"/>
              <a:cs typeface="Arial"/>
            </a:endParaRPr>
          </a:p>
        </p:txBody>
      </p:sp>
      <p:sp>
        <p:nvSpPr>
          <p:cNvPr id="4" name="object 4"/>
          <p:cNvSpPr txBox="1"/>
          <p:nvPr/>
        </p:nvSpPr>
        <p:spPr>
          <a:xfrm>
            <a:off x="4314538" y="1729232"/>
            <a:ext cx="3564254" cy="34544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2100" b="0" i="0" u="none" strike="noStrike" kern="0" cap="none" spc="0" normalizeH="0" baseline="0" noProof="0" dirty="0">
                <a:ln>
                  <a:noFill/>
                </a:ln>
                <a:solidFill>
                  <a:srgbClr val="334155"/>
                </a:solidFill>
                <a:effectLst/>
                <a:uLnTx/>
                <a:uFillTx/>
                <a:latin typeface="Arial MT"/>
                <a:cs typeface="Arial MT"/>
              </a:rPr>
              <a:t>Thank</a:t>
            </a:r>
            <a:r>
              <a:rPr kumimoji="0" sz="2100" b="0" i="0" u="none" strike="noStrike" kern="0" cap="none" spc="40" normalizeH="0" baseline="0" noProof="0" dirty="0">
                <a:ln>
                  <a:noFill/>
                </a:ln>
                <a:solidFill>
                  <a:srgbClr val="334155"/>
                </a:solidFill>
                <a:effectLst/>
                <a:uLnTx/>
                <a:uFillTx/>
                <a:latin typeface="Arial MT"/>
                <a:cs typeface="Arial MT"/>
              </a:rPr>
              <a:t> </a:t>
            </a:r>
            <a:r>
              <a:rPr kumimoji="0" sz="2100" b="0" i="0" u="none" strike="noStrike" kern="0" cap="none" spc="0" normalizeH="0" baseline="0" noProof="0" dirty="0">
                <a:ln>
                  <a:noFill/>
                </a:ln>
                <a:solidFill>
                  <a:srgbClr val="334155"/>
                </a:solidFill>
                <a:effectLst/>
                <a:uLnTx/>
                <a:uFillTx/>
                <a:latin typeface="Arial MT"/>
                <a:cs typeface="Arial MT"/>
              </a:rPr>
              <a:t>you</a:t>
            </a:r>
            <a:r>
              <a:rPr kumimoji="0" sz="2100" b="0" i="0" u="none" strike="noStrike" kern="0" cap="none" spc="45" normalizeH="0" baseline="0" noProof="0" dirty="0">
                <a:ln>
                  <a:noFill/>
                </a:ln>
                <a:solidFill>
                  <a:srgbClr val="334155"/>
                </a:solidFill>
                <a:effectLst/>
                <a:uLnTx/>
                <a:uFillTx/>
                <a:latin typeface="Arial MT"/>
                <a:cs typeface="Arial MT"/>
              </a:rPr>
              <a:t> </a:t>
            </a:r>
            <a:r>
              <a:rPr kumimoji="0" sz="2100" b="0" i="0" u="none" strike="noStrike" kern="0" cap="none" spc="75" normalizeH="0" baseline="0" noProof="0" dirty="0">
                <a:ln>
                  <a:noFill/>
                </a:ln>
                <a:solidFill>
                  <a:srgbClr val="334155"/>
                </a:solidFill>
                <a:effectLst/>
                <a:uLnTx/>
                <a:uFillTx/>
                <a:latin typeface="Arial MT"/>
                <a:cs typeface="Arial MT"/>
              </a:rPr>
              <a:t>for</a:t>
            </a:r>
            <a:r>
              <a:rPr kumimoji="0" sz="2100" b="0" i="0" u="none" strike="noStrike" kern="0" cap="none" spc="45" normalizeH="0" baseline="0" noProof="0" dirty="0">
                <a:ln>
                  <a:noFill/>
                </a:ln>
                <a:solidFill>
                  <a:srgbClr val="334155"/>
                </a:solidFill>
                <a:effectLst/>
                <a:uLnTx/>
                <a:uFillTx/>
                <a:latin typeface="Arial MT"/>
                <a:cs typeface="Arial MT"/>
              </a:rPr>
              <a:t> </a:t>
            </a:r>
            <a:r>
              <a:rPr kumimoji="0" sz="2100" b="0" i="0" u="none" strike="noStrike" kern="0" cap="none" spc="0" normalizeH="0" baseline="0" noProof="0" dirty="0">
                <a:ln>
                  <a:noFill/>
                </a:ln>
                <a:solidFill>
                  <a:srgbClr val="334155"/>
                </a:solidFill>
                <a:effectLst/>
                <a:uLnTx/>
                <a:uFillTx/>
                <a:latin typeface="Arial MT"/>
                <a:cs typeface="Arial MT"/>
              </a:rPr>
              <a:t>your</a:t>
            </a:r>
            <a:r>
              <a:rPr kumimoji="0" sz="2100" b="0" i="0" u="none" strike="noStrike" kern="0" cap="none" spc="45" normalizeH="0" baseline="0" noProof="0" dirty="0">
                <a:ln>
                  <a:noFill/>
                </a:ln>
                <a:solidFill>
                  <a:srgbClr val="334155"/>
                </a:solidFill>
                <a:effectLst/>
                <a:uLnTx/>
                <a:uFillTx/>
                <a:latin typeface="Arial MT"/>
                <a:cs typeface="Arial MT"/>
              </a:rPr>
              <a:t> </a:t>
            </a:r>
            <a:r>
              <a:rPr kumimoji="0" sz="2100" b="0" i="0" u="none" strike="noStrike" kern="0" cap="none" spc="50" normalizeH="0" baseline="0" noProof="0" dirty="0">
                <a:ln>
                  <a:noFill/>
                </a:ln>
                <a:solidFill>
                  <a:srgbClr val="334155"/>
                </a:solidFill>
                <a:effectLst/>
                <a:uLnTx/>
                <a:uFillTx/>
                <a:latin typeface="Arial MT"/>
                <a:cs typeface="Arial MT"/>
              </a:rPr>
              <a:t>attention.</a:t>
            </a:r>
            <a:endParaRPr kumimoji="0" sz="2100" b="0" i="0" u="none" strike="noStrike" kern="0" cap="none" spc="0" normalizeH="0" baseline="0" noProof="0">
              <a:ln>
                <a:noFill/>
              </a:ln>
              <a:solidFill>
                <a:sysClr val="windowText" lastClr="000000"/>
              </a:solidFill>
              <a:effectLst/>
              <a:uLnTx/>
              <a:uFillTx/>
              <a:latin typeface="Arial MT"/>
              <a:cs typeface="Arial MT"/>
            </a:endParaRPr>
          </a:p>
        </p:txBody>
      </p:sp>
      <p:sp>
        <p:nvSpPr>
          <p:cNvPr id="5" name="object 5"/>
          <p:cNvSpPr txBox="1"/>
          <p:nvPr/>
        </p:nvSpPr>
        <p:spPr>
          <a:xfrm>
            <a:off x="4988423" y="3083305"/>
            <a:ext cx="2215515" cy="1030605"/>
          </a:xfrm>
          <a:prstGeom prst="rect">
            <a:avLst/>
          </a:prstGeom>
        </p:spPr>
        <p:txBody>
          <a:bodyPr vert="horz" wrap="square" lIns="0" tIns="12700" rIns="0" bIns="0" rtlCol="0">
            <a:spAutoFit/>
          </a:bodyPr>
          <a:lstStyle/>
          <a:p>
            <a:pPr marL="0" marR="0" lvl="0" indent="0" algn="ctr" defTabSz="914400" eaLnBrk="1" fontAlgn="auto" latinLnBrk="0" hangingPunct="1">
              <a:lnSpc>
                <a:spcPct val="100000"/>
              </a:lnSpc>
              <a:spcBef>
                <a:spcPts val="100"/>
              </a:spcBef>
              <a:spcAft>
                <a:spcPts val="0"/>
              </a:spcAft>
              <a:buClrTx/>
              <a:buSzTx/>
              <a:buFontTx/>
              <a:buNone/>
              <a:tabLst/>
              <a:defRPr/>
            </a:pPr>
            <a:r>
              <a:rPr kumimoji="0" sz="1800" b="1" i="0" u="none" strike="noStrike" kern="0" cap="none" spc="-50" normalizeH="0" baseline="0" noProof="0" dirty="0">
                <a:ln>
                  <a:noFill/>
                </a:ln>
                <a:solidFill>
                  <a:srgbClr val="002147"/>
                </a:solidFill>
                <a:effectLst/>
                <a:uLnTx/>
                <a:uFillTx/>
                <a:latin typeface="Arial"/>
                <a:cs typeface="Arial"/>
              </a:rPr>
              <a:t>Elvis</a:t>
            </a:r>
            <a:r>
              <a:rPr kumimoji="0" sz="1800" b="1" i="0" u="none" strike="noStrike" kern="0" cap="none" spc="15" normalizeH="0" baseline="0" noProof="0" dirty="0">
                <a:ln>
                  <a:noFill/>
                </a:ln>
                <a:solidFill>
                  <a:srgbClr val="002147"/>
                </a:solidFill>
                <a:effectLst/>
                <a:uLnTx/>
                <a:uFillTx/>
                <a:latin typeface="Arial"/>
                <a:cs typeface="Arial"/>
              </a:rPr>
              <a:t> </a:t>
            </a:r>
            <a:r>
              <a:rPr kumimoji="0" sz="1800" b="1" i="0" u="none" strike="noStrike" kern="0" cap="none" spc="0" normalizeH="0" baseline="0" noProof="0" dirty="0">
                <a:ln>
                  <a:noFill/>
                </a:ln>
                <a:solidFill>
                  <a:srgbClr val="002147"/>
                </a:solidFill>
                <a:effectLst/>
                <a:uLnTx/>
                <a:uFillTx/>
                <a:latin typeface="Arial"/>
                <a:cs typeface="Arial"/>
              </a:rPr>
              <a:t>Ouma</a:t>
            </a:r>
            <a:r>
              <a:rPr kumimoji="0" sz="1800" b="1" i="0" u="none" strike="noStrike" kern="0" cap="none" spc="15" normalizeH="0" baseline="0" noProof="0" dirty="0">
                <a:ln>
                  <a:noFill/>
                </a:ln>
                <a:solidFill>
                  <a:srgbClr val="002147"/>
                </a:solidFill>
                <a:effectLst/>
                <a:uLnTx/>
                <a:uFillTx/>
                <a:latin typeface="Arial"/>
                <a:cs typeface="Arial"/>
              </a:rPr>
              <a:t> </a:t>
            </a:r>
            <a:r>
              <a:rPr kumimoji="0" sz="1800" b="1" i="0" u="none" strike="noStrike" kern="0" cap="none" spc="-10" normalizeH="0" baseline="0" noProof="0" dirty="0">
                <a:ln>
                  <a:noFill/>
                </a:ln>
                <a:solidFill>
                  <a:srgbClr val="002147"/>
                </a:solidFill>
                <a:effectLst/>
                <a:uLnTx/>
                <a:uFillTx/>
                <a:latin typeface="Arial"/>
                <a:cs typeface="Arial"/>
              </a:rPr>
              <a:t>Ombara</a:t>
            </a:r>
            <a:endParaRPr kumimoji="0" sz="1800" b="0" i="0" u="none" strike="noStrike" kern="0" cap="none" spc="0" normalizeH="0" baseline="0" noProof="0">
              <a:ln>
                <a:noFill/>
              </a:ln>
              <a:solidFill>
                <a:sysClr val="windowText" lastClr="000000"/>
              </a:solidFill>
              <a:effectLst/>
              <a:uLnTx/>
              <a:uFillTx/>
              <a:latin typeface="Arial"/>
              <a:cs typeface="Arial"/>
            </a:endParaRPr>
          </a:p>
          <a:p>
            <a:pPr marL="0" marR="0" lvl="0" indent="0" algn="ctr" defTabSz="914400" eaLnBrk="1" fontAlgn="auto" latinLnBrk="0" hangingPunct="1">
              <a:lnSpc>
                <a:spcPct val="100000"/>
              </a:lnSpc>
              <a:spcBef>
                <a:spcPts val="1295"/>
              </a:spcBef>
              <a:spcAft>
                <a:spcPts val="0"/>
              </a:spcAft>
              <a:buClrTx/>
              <a:buSzTx/>
              <a:buFontTx/>
              <a:buNone/>
              <a:tabLst/>
              <a:defRPr/>
            </a:pPr>
            <a:r>
              <a:rPr kumimoji="0" sz="1650" b="0" i="0" u="none" strike="noStrike" kern="0" cap="none" spc="-10" normalizeH="0" baseline="0" noProof="0" dirty="0">
                <a:ln>
                  <a:noFill/>
                </a:ln>
                <a:solidFill>
                  <a:srgbClr val="334155"/>
                </a:solidFill>
                <a:effectLst/>
                <a:uLnTx/>
                <a:uFillTx/>
                <a:latin typeface="Arial MT"/>
                <a:cs typeface="Arial MT"/>
                <a:hlinkClick r:id="rId3"/>
              </a:rPr>
              <a:t>oumaeoo7@gmail.com</a:t>
            </a:r>
            <a:endParaRPr kumimoji="0" sz="1650" b="0" i="0" u="none" strike="noStrike" kern="0" cap="none" spc="0" normalizeH="0" baseline="0" noProof="0">
              <a:ln>
                <a:noFill/>
              </a:ln>
              <a:solidFill>
                <a:sysClr val="windowText" lastClr="000000"/>
              </a:solidFill>
              <a:effectLst/>
              <a:uLnTx/>
              <a:uFillTx/>
              <a:latin typeface="Arial MT"/>
              <a:cs typeface="Arial MT"/>
            </a:endParaRPr>
          </a:p>
          <a:p>
            <a:pPr marL="0" marR="0" lvl="0" indent="0" algn="ctr" defTabSz="914400" eaLnBrk="1" fontAlgn="auto" latinLnBrk="0" hangingPunct="1">
              <a:lnSpc>
                <a:spcPct val="100000"/>
              </a:lnSpc>
              <a:spcBef>
                <a:spcPts val="495"/>
              </a:spcBef>
              <a:spcAft>
                <a:spcPts val="0"/>
              </a:spcAft>
              <a:buClrTx/>
              <a:buSzTx/>
              <a:buFontTx/>
              <a:buNone/>
              <a:tabLst/>
              <a:defRPr/>
            </a:pPr>
            <a:r>
              <a:rPr kumimoji="0" sz="1650" b="0" i="0" u="none" strike="noStrike" kern="0" cap="none" spc="70" normalizeH="0" baseline="0" noProof="0" dirty="0">
                <a:ln>
                  <a:noFill/>
                </a:ln>
                <a:solidFill>
                  <a:srgbClr val="334155"/>
                </a:solidFill>
                <a:effectLst/>
                <a:uLnTx/>
                <a:uFillTx/>
                <a:latin typeface="Arial MT"/>
                <a:cs typeface="Arial MT"/>
              </a:rPr>
              <a:t>+254-</a:t>
            </a:r>
            <a:r>
              <a:rPr kumimoji="0" sz="1650" b="0" i="0" u="none" strike="noStrike" kern="0" cap="none" spc="85" normalizeH="0" baseline="0" noProof="0" dirty="0">
                <a:ln>
                  <a:noFill/>
                </a:ln>
                <a:solidFill>
                  <a:srgbClr val="334155"/>
                </a:solidFill>
                <a:effectLst/>
                <a:uLnTx/>
                <a:uFillTx/>
                <a:latin typeface="Arial MT"/>
                <a:cs typeface="Arial MT"/>
              </a:rPr>
              <a:t>795-</a:t>
            </a:r>
            <a:r>
              <a:rPr kumimoji="0" sz="1650" b="0" i="0" u="none" strike="noStrike" kern="0" cap="none" spc="50" normalizeH="0" baseline="0" noProof="0" dirty="0">
                <a:ln>
                  <a:noFill/>
                </a:ln>
                <a:solidFill>
                  <a:srgbClr val="334155"/>
                </a:solidFill>
                <a:effectLst/>
                <a:uLnTx/>
                <a:uFillTx/>
                <a:latin typeface="Arial MT"/>
                <a:cs typeface="Arial MT"/>
              </a:rPr>
              <a:t>277-</a:t>
            </a:r>
            <a:r>
              <a:rPr kumimoji="0" sz="1650" b="0" i="0" u="none" strike="noStrike" kern="0" cap="none" spc="-25" normalizeH="0" baseline="0" noProof="0" dirty="0">
                <a:ln>
                  <a:noFill/>
                </a:ln>
                <a:solidFill>
                  <a:srgbClr val="334155"/>
                </a:solidFill>
                <a:effectLst/>
                <a:uLnTx/>
                <a:uFillTx/>
                <a:latin typeface="Arial MT"/>
                <a:cs typeface="Arial MT"/>
              </a:rPr>
              <a:t>071</a:t>
            </a:r>
            <a:endParaRPr kumimoji="0" sz="1650" b="0" i="0" u="none" strike="noStrike" kern="0" cap="none" spc="0" normalizeH="0" baseline="0" noProof="0">
              <a:ln>
                <a:noFill/>
              </a:ln>
              <a:solidFill>
                <a:sysClr val="windowText" lastClr="000000"/>
              </a:solidFill>
              <a:effectLst/>
              <a:uLnTx/>
              <a:uFillTx/>
              <a:latin typeface="Arial MT"/>
              <a:cs typeface="Arial MT"/>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71500" y="3443287"/>
            <a:ext cx="11049000" cy="9525"/>
          </a:xfrm>
          <a:custGeom>
            <a:avLst/>
            <a:gdLst/>
            <a:ahLst/>
            <a:cxnLst/>
            <a:rect l="l" t="t" r="r" b="b"/>
            <a:pathLst>
              <a:path w="11049000" h="9525">
                <a:moveTo>
                  <a:pt x="11049000" y="0"/>
                </a:moveTo>
                <a:lnTo>
                  <a:pt x="0" y="0"/>
                </a:lnTo>
                <a:lnTo>
                  <a:pt x="0" y="9525"/>
                </a:lnTo>
                <a:lnTo>
                  <a:pt x="11049000" y="9525"/>
                </a:lnTo>
                <a:lnTo>
                  <a:pt x="11049000" y="0"/>
                </a:lnTo>
                <a:close/>
              </a:path>
            </a:pathLst>
          </a:custGeom>
          <a:solidFill>
            <a:srgbClr val="757575"/>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 name="object 3"/>
          <p:cNvSpPr/>
          <p:nvPr/>
        </p:nvSpPr>
        <p:spPr>
          <a:xfrm>
            <a:off x="571500" y="4214812"/>
            <a:ext cx="11049000" cy="9525"/>
          </a:xfrm>
          <a:custGeom>
            <a:avLst/>
            <a:gdLst/>
            <a:ahLst/>
            <a:cxnLst/>
            <a:rect l="l" t="t" r="r" b="b"/>
            <a:pathLst>
              <a:path w="11049000" h="9525">
                <a:moveTo>
                  <a:pt x="11049000" y="0"/>
                </a:moveTo>
                <a:lnTo>
                  <a:pt x="0" y="0"/>
                </a:lnTo>
                <a:lnTo>
                  <a:pt x="0" y="9525"/>
                </a:lnTo>
                <a:lnTo>
                  <a:pt x="11049000" y="9525"/>
                </a:lnTo>
                <a:lnTo>
                  <a:pt x="11049000" y="0"/>
                </a:lnTo>
                <a:close/>
              </a:path>
            </a:pathLst>
          </a:custGeom>
          <a:solidFill>
            <a:srgbClr val="757575"/>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4" name="object 4"/>
          <p:cNvPicPr/>
          <p:nvPr/>
        </p:nvPicPr>
        <p:blipFill>
          <a:blip r:embed="rId2" cstate="print"/>
          <a:stretch>
            <a:fillRect/>
          </a:stretch>
        </p:blipFill>
        <p:spPr>
          <a:xfrm>
            <a:off x="571500" y="2824162"/>
            <a:ext cx="857249" cy="476249"/>
          </a:xfrm>
          <a:prstGeom prst="rect">
            <a:avLst/>
          </a:prstGeom>
        </p:spPr>
      </p:pic>
      <p:pic>
        <p:nvPicPr>
          <p:cNvPr id="5" name="object 5"/>
          <p:cNvPicPr/>
          <p:nvPr/>
        </p:nvPicPr>
        <p:blipFill>
          <a:blip r:embed="rId3" cstate="print"/>
          <a:stretch>
            <a:fillRect/>
          </a:stretch>
        </p:blipFill>
        <p:spPr>
          <a:xfrm>
            <a:off x="571500" y="3595687"/>
            <a:ext cx="857249" cy="476249"/>
          </a:xfrm>
          <a:prstGeom prst="rect">
            <a:avLst/>
          </a:prstGeom>
        </p:spPr>
      </p:pic>
      <p:pic>
        <p:nvPicPr>
          <p:cNvPr id="6" name="object 6"/>
          <p:cNvPicPr/>
          <p:nvPr/>
        </p:nvPicPr>
        <p:blipFill>
          <a:blip r:embed="rId4" cstate="print"/>
          <a:stretch>
            <a:fillRect/>
          </a:stretch>
        </p:blipFill>
        <p:spPr>
          <a:xfrm>
            <a:off x="571500" y="4367212"/>
            <a:ext cx="857249" cy="476249"/>
          </a:xfrm>
          <a:prstGeom prst="rect">
            <a:avLst/>
          </a:prstGeom>
        </p:spPr>
      </p:pic>
      <p:sp>
        <p:nvSpPr>
          <p:cNvPr id="7" name="object 7"/>
          <p:cNvSpPr txBox="1"/>
          <p:nvPr/>
        </p:nvSpPr>
        <p:spPr>
          <a:xfrm>
            <a:off x="1654175" y="2745704"/>
            <a:ext cx="9347835" cy="2051685"/>
          </a:xfrm>
          <a:prstGeom prst="rect">
            <a:avLst/>
          </a:prstGeom>
        </p:spPr>
        <p:txBody>
          <a:bodyPr vert="horz" wrap="square" lIns="0" tIns="83820" rIns="0" bIns="0" rtlCol="0">
            <a:spAutoFit/>
          </a:bodyPr>
          <a:lstStyle/>
          <a:p>
            <a:pPr marL="12700" marR="0" lvl="0" indent="0" defTabSz="914400" eaLnBrk="1" fontAlgn="auto" latinLnBrk="0" hangingPunct="1">
              <a:lnSpc>
                <a:spcPct val="100000"/>
              </a:lnSpc>
              <a:spcBef>
                <a:spcPts val="660"/>
              </a:spcBef>
              <a:spcAft>
                <a:spcPts val="0"/>
              </a:spcAft>
              <a:buClrTx/>
              <a:buSzTx/>
              <a:buFontTx/>
              <a:buNone/>
              <a:tabLst/>
              <a:defRPr/>
            </a:pPr>
            <a:r>
              <a:rPr kumimoji="0" sz="950" b="0" i="0" u="none" strike="noStrike" kern="0" cap="none" spc="0" normalizeH="0" baseline="0" noProof="0" dirty="0">
                <a:ln>
                  <a:noFill/>
                </a:ln>
                <a:solidFill>
                  <a:srgbClr val="334155"/>
                </a:solidFill>
                <a:effectLst/>
                <a:uLnTx/>
                <a:uFillTx/>
                <a:latin typeface="Arial MT"/>
                <a:cs typeface="Arial MT"/>
                <a:hlinkClick r:id="rId5"/>
              </a:rPr>
              <a:t>http://mku.ac.ke/wp-</a:t>
            </a:r>
            <a:r>
              <a:rPr kumimoji="0" sz="950" b="0" i="0" u="none" strike="noStrike" kern="0" cap="none" spc="50" normalizeH="0" baseline="0" noProof="0" dirty="0">
                <a:ln>
                  <a:noFill/>
                </a:ln>
                <a:solidFill>
                  <a:srgbClr val="334155"/>
                </a:solidFill>
                <a:effectLst/>
                <a:uLnTx/>
                <a:uFillTx/>
                <a:latin typeface="Arial MT"/>
                <a:cs typeface="Arial MT"/>
                <a:hlinkClick r:id="rId5"/>
              </a:rPr>
              <a:t>content/uploads/2023/06/Graduation-</a:t>
            </a:r>
            <a:r>
              <a:rPr kumimoji="0" sz="950" b="0" i="0" u="none" strike="noStrike" kern="0" cap="none" spc="-10" normalizeH="0" baseline="0" noProof="0" dirty="0">
                <a:ln>
                  <a:noFill/>
                </a:ln>
                <a:solidFill>
                  <a:srgbClr val="334155"/>
                </a:solidFill>
                <a:effectLst/>
                <a:uLnTx/>
                <a:uFillTx/>
                <a:latin typeface="Arial MT"/>
                <a:cs typeface="Arial MT"/>
                <a:hlinkClick r:id="rId5"/>
              </a:rPr>
              <a:t>Slide.png</a:t>
            </a:r>
            <a:endParaRPr kumimoji="0" sz="950" b="0" i="0" u="none" strike="noStrike" kern="0" cap="none" spc="0" normalizeH="0" baseline="0" noProof="0">
              <a:ln>
                <a:noFill/>
              </a:ln>
              <a:solidFill>
                <a:sysClr val="windowText" lastClr="000000"/>
              </a:solidFill>
              <a:effectLst/>
              <a:uLnTx/>
              <a:uFillTx/>
              <a:latin typeface="Arial MT"/>
              <a:cs typeface="Arial MT"/>
            </a:endParaRPr>
          </a:p>
          <a:p>
            <a:pPr marL="12700" marR="0" lvl="0" indent="0" defTabSz="914400" eaLnBrk="1" fontAlgn="auto" latinLnBrk="0" hangingPunct="1">
              <a:lnSpc>
                <a:spcPct val="100000"/>
              </a:lnSpc>
              <a:spcBef>
                <a:spcPts val="660"/>
              </a:spcBef>
              <a:spcAft>
                <a:spcPts val="0"/>
              </a:spcAft>
              <a:buClrTx/>
              <a:buSzTx/>
              <a:buFontTx/>
              <a:buNone/>
              <a:tabLst/>
              <a:defRPr/>
            </a:pPr>
            <a:r>
              <a:rPr kumimoji="0" sz="1200" b="0" i="0" u="none" strike="noStrike" kern="0" cap="none" spc="0" normalizeH="0" baseline="0" noProof="0" dirty="0">
                <a:ln>
                  <a:noFill/>
                </a:ln>
                <a:solidFill>
                  <a:srgbClr val="334155"/>
                </a:solidFill>
                <a:effectLst/>
                <a:uLnTx/>
                <a:uFillTx/>
                <a:latin typeface="Arial MT"/>
                <a:cs typeface="Arial MT"/>
              </a:rPr>
              <a:t>Source:</a:t>
            </a:r>
            <a:r>
              <a:rPr kumimoji="0" sz="1200" b="0" i="0" u="none" strike="noStrike" kern="0" cap="none" spc="-40" normalizeH="0" baseline="0" noProof="0" dirty="0">
                <a:ln>
                  <a:noFill/>
                </a:ln>
                <a:solidFill>
                  <a:srgbClr val="334155"/>
                </a:solidFill>
                <a:effectLst/>
                <a:uLnTx/>
                <a:uFillTx/>
                <a:latin typeface="Arial MT"/>
                <a:cs typeface="Arial MT"/>
              </a:rPr>
              <a:t> </a:t>
            </a:r>
            <a:r>
              <a:rPr kumimoji="0" sz="1200" b="0" i="0" u="none" strike="noStrike" kern="0" cap="none" spc="-10" normalizeH="0" baseline="0" noProof="0" dirty="0">
                <a:ln>
                  <a:noFill/>
                </a:ln>
                <a:solidFill>
                  <a:srgbClr val="4F46E4"/>
                </a:solidFill>
                <a:effectLst/>
                <a:uLnTx/>
                <a:uFillTx/>
                <a:latin typeface="Arial MT"/>
                <a:cs typeface="Arial MT"/>
              </a:rPr>
              <a:t>mku.ac.ke</a:t>
            </a:r>
            <a:endParaRPr kumimoji="0" sz="1200" b="0" i="0" u="none" strike="noStrike" kern="0" cap="none" spc="0" normalizeH="0" baseline="0" noProof="0">
              <a:ln>
                <a:noFill/>
              </a:ln>
              <a:solidFill>
                <a:sysClr val="windowText" lastClr="000000"/>
              </a:solidFill>
              <a:effectLst/>
              <a:uLnTx/>
              <a:uFillTx/>
              <a:latin typeface="Arial MT"/>
              <a:cs typeface="Arial MT"/>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sysClr val="windowText" lastClr="000000"/>
              </a:solidFill>
              <a:effectLst/>
              <a:uLnTx/>
              <a:uFillTx/>
              <a:latin typeface="Arial MT"/>
              <a:cs typeface="Arial MT"/>
            </a:endParaRPr>
          </a:p>
          <a:p>
            <a:pPr marL="0" marR="0" lvl="0" indent="0" defTabSz="914400" eaLnBrk="1" fontAlgn="auto" latinLnBrk="0" hangingPunct="1">
              <a:lnSpc>
                <a:spcPct val="100000"/>
              </a:lnSpc>
              <a:spcBef>
                <a:spcPts val="75"/>
              </a:spcBef>
              <a:spcAft>
                <a:spcPts val="0"/>
              </a:spcAft>
              <a:buClrTx/>
              <a:buSzTx/>
              <a:buFontTx/>
              <a:buNone/>
              <a:tabLst/>
              <a:defRPr/>
            </a:pPr>
            <a:endParaRPr kumimoji="0" sz="1200" b="0" i="0" u="none" strike="noStrike" kern="0" cap="none" spc="0" normalizeH="0" baseline="0" noProof="0">
              <a:ln>
                <a:noFill/>
              </a:ln>
              <a:solidFill>
                <a:sysClr val="windowText" lastClr="000000"/>
              </a:solidFill>
              <a:effectLst/>
              <a:uLnTx/>
              <a:uFillTx/>
              <a:latin typeface="Arial MT"/>
              <a:cs typeface="Arial MT"/>
            </a:endParaRPr>
          </a:p>
          <a:p>
            <a:pPr marL="12700" marR="0" lvl="0" indent="0" defTabSz="914400" eaLnBrk="1" fontAlgn="auto" latinLnBrk="0" hangingPunct="1">
              <a:lnSpc>
                <a:spcPct val="100000"/>
              </a:lnSpc>
              <a:spcBef>
                <a:spcPts val="0"/>
              </a:spcBef>
              <a:spcAft>
                <a:spcPts val="0"/>
              </a:spcAft>
              <a:buClrTx/>
              <a:buSzTx/>
              <a:buFontTx/>
              <a:buNone/>
              <a:tabLst/>
              <a:defRPr/>
            </a:pPr>
            <a:r>
              <a:rPr kumimoji="0" sz="950" b="0" i="0" u="none" strike="noStrike" kern="0" cap="none" spc="50" normalizeH="0" baseline="0" noProof="0" dirty="0">
                <a:ln>
                  <a:noFill/>
                </a:ln>
                <a:solidFill>
                  <a:srgbClr val="334155"/>
                </a:solidFill>
                <a:effectLst/>
                <a:uLnTx/>
                <a:uFillTx/>
                <a:latin typeface="Arial MT"/>
                <a:cs typeface="Arial MT"/>
              </a:rPr>
              <a:t>https://png.pngtree.com/png-</a:t>
            </a:r>
            <a:r>
              <a:rPr kumimoji="0" sz="950" b="0" i="0" u="none" strike="noStrike" kern="0" cap="none" spc="0" normalizeH="0" baseline="0" noProof="0" dirty="0">
                <a:ln>
                  <a:noFill/>
                </a:ln>
                <a:solidFill>
                  <a:srgbClr val="334155"/>
                </a:solidFill>
                <a:effectLst/>
                <a:uLnTx/>
                <a:uFillTx/>
                <a:latin typeface="Arial MT"/>
                <a:cs typeface="Arial MT"/>
              </a:rPr>
              <a:t>clipart/20250517/original/pngtree-</a:t>
            </a:r>
            <a:r>
              <a:rPr kumimoji="0" sz="950" b="0" i="0" u="none" strike="noStrike" kern="0" cap="none" spc="65" normalizeH="0" baseline="0" noProof="0" dirty="0">
                <a:ln>
                  <a:noFill/>
                </a:ln>
                <a:solidFill>
                  <a:srgbClr val="334155"/>
                </a:solidFill>
                <a:effectLst/>
                <a:uLnTx/>
                <a:uFillTx/>
                <a:latin typeface="Arial MT"/>
                <a:cs typeface="Arial MT"/>
              </a:rPr>
              <a:t>shield-</a:t>
            </a:r>
            <a:r>
              <a:rPr kumimoji="0" sz="950" b="0" i="0" u="none" strike="noStrike" kern="0" cap="none" spc="75" normalizeH="0" baseline="0" noProof="0" dirty="0">
                <a:ln>
                  <a:noFill/>
                </a:ln>
                <a:solidFill>
                  <a:srgbClr val="334155"/>
                </a:solidFill>
                <a:effectLst/>
                <a:uLnTx/>
                <a:uFillTx/>
                <a:latin typeface="Arial MT"/>
                <a:cs typeface="Arial MT"/>
              </a:rPr>
              <a:t>check-</a:t>
            </a:r>
            <a:r>
              <a:rPr kumimoji="0" sz="950" b="0" i="0" u="none" strike="noStrike" kern="0" cap="none" spc="80" normalizeH="0" baseline="0" noProof="0" dirty="0">
                <a:ln>
                  <a:noFill/>
                </a:ln>
                <a:solidFill>
                  <a:srgbClr val="334155"/>
                </a:solidFill>
                <a:effectLst/>
                <a:uLnTx/>
                <a:uFillTx/>
                <a:latin typeface="Arial MT"/>
                <a:cs typeface="Arial MT"/>
              </a:rPr>
              <a:t>mark-</a:t>
            </a:r>
            <a:r>
              <a:rPr kumimoji="0" sz="950" b="0" i="0" u="none" strike="noStrike" kern="0" cap="none" spc="65" normalizeH="0" baseline="0" noProof="0" dirty="0">
                <a:ln>
                  <a:noFill/>
                </a:ln>
                <a:solidFill>
                  <a:srgbClr val="334155"/>
                </a:solidFill>
                <a:effectLst/>
                <a:uLnTx/>
                <a:uFillTx/>
                <a:latin typeface="Arial MT"/>
                <a:cs typeface="Arial MT"/>
              </a:rPr>
              <a:t>icon-</a:t>
            </a:r>
            <a:r>
              <a:rPr kumimoji="0" sz="950" b="0" i="0" u="none" strike="noStrike" kern="0" cap="none" spc="60" normalizeH="0" baseline="0" noProof="0" dirty="0">
                <a:ln>
                  <a:noFill/>
                </a:ln>
                <a:solidFill>
                  <a:srgbClr val="334155"/>
                </a:solidFill>
                <a:effectLst/>
                <a:uLnTx/>
                <a:uFillTx/>
                <a:latin typeface="Arial MT"/>
                <a:cs typeface="Arial MT"/>
              </a:rPr>
              <a:t>for-</a:t>
            </a:r>
            <a:r>
              <a:rPr kumimoji="0" sz="950" b="0" i="0" u="none" strike="noStrike" kern="0" cap="none" spc="75" normalizeH="0" baseline="0" noProof="0" dirty="0">
                <a:ln>
                  <a:noFill/>
                </a:ln>
                <a:solidFill>
                  <a:srgbClr val="334155"/>
                </a:solidFill>
                <a:effectLst/>
                <a:uLnTx/>
                <a:uFillTx/>
                <a:latin typeface="Arial MT"/>
                <a:cs typeface="Arial MT"/>
              </a:rPr>
              <a:t>trusted-</a:t>
            </a:r>
            <a:r>
              <a:rPr kumimoji="0" sz="950" b="0" i="0" u="none" strike="noStrike" kern="0" cap="none" spc="70" normalizeH="0" baseline="0" noProof="0" dirty="0">
                <a:ln>
                  <a:noFill/>
                </a:ln>
                <a:solidFill>
                  <a:srgbClr val="334155"/>
                </a:solidFill>
                <a:effectLst/>
                <a:uLnTx/>
                <a:uFillTx/>
                <a:latin typeface="Arial MT"/>
                <a:cs typeface="Arial MT"/>
              </a:rPr>
              <a:t>security-</a:t>
            </a:r>
            <a:r>
              <a:rPr kumimoji="0" sz="950" b="0" i="0" u="none" strike="noStrike" kern="0" cap="none" spc="80" normalizeH="0" baseline="0" noProof="0" dirty="0">
                <a:ln>
                  <a:noFill/>
                </a:ln>
                <a:solidFill>
                  <a:srgbClr val="334155"/>
                </a:solidFill>
                <a:effectLst/>
                <a:uLnTx/>
                <a:uFillTx/>
                <a:latin typeface="Arial MT"/>
                <a:cs typeface="Arial MT"/>
              </a:rPr>
              <a:t>and-</a:t>
            </a:r>
            <a:r>
              <a:rPr kumimoji="0" sz="950" b="0" i="0" u="none" strike="noStrike" kern="0" cap="none" spc="55" normalizeH="0" baseline="0" noProof="0" dirty="0">
                <a:ln>
                  <a:noFill/>
                </a:ln>
                <a:solidFill>
                  <a:srgbClr val="334155"/>
                </a:solidFill>
                <a:effectLst/>
                <a:uLnTx/>
                <a:uFillTx/>
                <a:latin typeface="Arial MT"/>
                <a:cs typeface="Arial MT"/>
              </a:rPr>
              <a:t>protection-</a:t>
            </a:r>
            <a:r>
              <a:rPr kumimoji="0" sz="950" b="0" i="0" u="none" strike="noStrike" kern="0" cap="none" spc="65" normalizeH="0" baseline="0" noProof="0" dirty="0">
                <a:ln>
                  <a:noFill/>
                </a:ln>
                <a:solidFill>
                  <a:srgbClr val="334155"/>
                </a:solidFill>
                <a:effectLst/>
                <a:uLnTx/>
                <a:uFillTx/>
                <a:latin typeface="Arial MT"/>
                <a:cs typeface="Arial MT"/>
              </a:rPr>
              <a:t>design-</a:t>
            </a:r>
            <a:r>
              <a:rPr kumimoji="0" sz="950" b="0" i="0" u="none" strike="noStrike" kern="0" cap="none" spc="70" normalizeH="0" baseline="0" noProof="0" dirty="0">
                <a:ln>
                  <a:noFill/>
                </a:ln>
                <a:solidFill>
                  <a:srgbClr val="334155"/>
                </a:solidFill>
                <a:effectLst/>
                <a:uLnTx/>
                <a:uFillTx/>
                <a:latin typeface="Arial MT"/>
                <a:cs typeface="Arial MT"/>
              </a:rPr>
              <a:t>png-</a:t>
            </a:r>
            <a:r>
              <a:rPr kumimoji="0" sz="950" b="0" i="0" u="none" strike="noStrike" kern="0" cap="none" spc="-10" normalizeH="0" baseline="0" noProof="0" dirty="0">
                <a:ln>
                  <a:noFill/>
                </a:ln>
                <a:solidFill>
                  <a:srgbClr val="334155"/>
                </a:solidFill>
                <a:effectLst/>
                <a:uLnTx/>
                <a:uFillTx/>
                <a:latin typeface="Arial MT"/>
                <a:cs typeface="Arial MT"/>
              </a:rPr>
              <a:t>image_21020231.png</a:t>
            </a:r>
            <a:endParaRPr kumimoji="0" sz="950" b="0" i="0" u="none" strike="noStrike" kern="0" cap="none" spc="0" normalizeH="0" baseline="0" noProof="0">
              <a:ln>
                <a:noFill/>
              </a:ln>
              <a:solidFill>
                <a:sysClr val="windowText" lastClr="000000"/>
              </a:solidFill>
              <a:effectLst/>
              <a:uLnTx/>
              <a:uFillTx/>
              <a:latin typeface="Arial MT"/>
              <a:cs typeface="Arial MT"/>
            </a:endParaRPr>
          </a:p>
          <a:p>
            <a:pPr marL="12700" marR="0" lvl="0" indent="0" defTabSz="914400" eaLnBrk="1" fontAlgn="auto" latinLnBrk="0" hangingPunct="1">
              <a:lnSpc>
                <a:spcPct val="100000"/>
              </a:lnSpc>
              <a:spcBef>
                <a:spcPts val="660"/>
              </a:spcBef>
              <a:spcAft>
                <a:spcPts val="0"/>
              </a:spcAft>
              <a:buClrTx/>
              <a:buSzTx/>
              <a:buFontTx/>
              <a:buNone/>
              <a:tabLst/>
              <a:defRPr/>
            </a:pPr>
            <a:r>
              <a:rPr kumimoji="0" sz="1200" b="0" i="0" u="none" strike="noStrike" kern="0" cap="none" spc="0" normalizeH="0" baseline="0" noProof="0" dirty="0">
                <a:ln>
                  <a:noFill/>
                </a:ln>
                <a:solidFill>
                  <a:srgbClr val="334155"/>
                </a:solidFill>
                <a:effectLst/>
                <a:uLnTx/>
                <a:uFillTx/>
                <a:latin typeface="Arial MT"/>
                <a:cs typeface="Arial MT"/>
              </a:rPr>
              <a:t>Source:</a:t>
            </a:r>
            <a:r>
              <a:rPr kumimoji="0" sz="1200" b="0" i="0" u="none" strike="noStrike" kern="0" cap="none" spc="-40" normalizeH="0" baseline="0" noProof="0" dirty="0">
                <a:ln>
                  <a:noFill/>
                </a:ln>
                <a:solidFill>
                  <a:srgbClr val="334155"/>
                </a:solidFill>
                <a:effectLst/>
                <a:uLnTx/>
                <a:uFillTx/>
                <a:latin typeface="Arial MT"/>
                <a:cs typeface="Arial MT"/>
              </a:rPr>
              <a:t> </a:t>
            </a:r>
            <a:r>
              <a:rPr kumimoji="0" sz="1200" b="0" i="0" u="none" strike="noStrike" kern="0" cap="none" spc="-10" normalizeH="0" baseline="0" noProof="0" dirty="0">
                <a:ln>
                  <a:noFill/>
                </a:ln>
                <a:solidFill>
                  <a:srgbClr val="4F46E4"/>
                </a:solidFill>
                <a:effectLst/>
                <a:uLnTx/>
                <a:uFillTx/>
                <a:latin typeface="Arial MT"/>
                <a:cs typeface="Arial MT"/>
              </a:rPr>
              <a:t>pngtree.com</a:t>
            </a:r>
            <a:endParaRPr kumimoji="0" sz="1200" b="0" i="0" u="none" strike="noStrike" kern="0" cap="none" spc="0" normalizeH="0" baseline="0" noProof="0">
              <a:ln>
                <a:noFill/>
              </a:ln>
              <a:solidFill>
                <a:sysClr val="windowText" lastClr="000000"/>
              </a:solidFill>
              <a:effectLst/>
              <a:uLnTx/>
              <a:uFillTx/>
              <a:latin typeface="Arial MT"/>
              <a:cs typeface="Arial MT"/>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sysClr val="windowText" lastClr="000000"/>
              </a:solidFill>
              <a:effectLst/>
              <a:uLnTx/>
              <a:uFillTx/>
              <a:latin typeface="Arial MT"/>
              <a:cs typeface="Arial MT"/>
            </a:endParaRPr>
          </a:p>
          <a:p>
            <a:pPr marL="0" marR="0" lvl="0" indent="0" defTabSz="914400" eaLnBrk="1" fontAlgn="auto" latinLnBrk="0" hangingPunct="1">
              <a:lnSpc>
                <a:spcPct val="100000"/>
              </a:lnSpc>
              <a:spcBef>
                <a:spcPts val="75"/>
              </a:spcBef>
              <a:spcAft>
                <a:spcPts val="0"/>
              </a:spcAft>
              <a:buClrTx/>
              <a:buSzTx/>
              <a:buFontTx/>
              <a:buNone/>
              <a:tabLst/>
              <a:defRPr/>
            </a:pPr>
            <a:endParaRPr kumimoji="0" sz="1200" b="0" i="0" u="none" strike="noStrike" kern="0" cap="none" spc="0" normalizeH="0" baseline="0" noProof="0">
              <a:ln>
                <a:noFill/>
              </a:ln>
              <a:solidFill>
                <a:sysClr val="windowText" lastClr="000000"/>
              </a:solidFill>
              <a:effectLst/>
              <a:uLnTx/>
              <a:uFillTx/>
              <a:latin typeface="Arial MT"/>
              <a:cs typeface="Arial MT"/>
            </a:endParaRPr>
          </a:p>
          <a:p>
            <a:pPr marL="12700" marR="0" lvl="0" indent="0" defTabSz="914400" eaLnBrk="1" fontAlgn="auto" latinLnBrk="0" hangingPunct="1">
              <a:lnSpc>
                <a:spcPct val="100000"/>
              </a:lnSpc>
              <a:spcBef>
                <a:spcPts val="0"/>
              </a:spcBef>
              <a:spcAft>
                <a:spcPts val="0"/>
              </a:spcAft>
              <a:buClrTx/>
              <a:buSzTx/>
              <a:buFontTx/>
              <a:buNone/>
              <a:tabLst/>
              <a:defRPr/>
            </a:pPr>
            <a:r>
              <a:rPr kumimoji="0" sz="950" b="0" i="0" u="none" strike="noStrike" kern="0" cap="none" spc="60" normalizeH="0" baseline="0" noProof="0" dirty="0">
                <a:ln>
                  <a:noFill/>
                </a:ln>
                <a:solidFill>
                  <a:srgbClr val="334155"/>
                </a:solidFill>
                <a:effectLst/>
                <a:uLnTx/>
                <a:uFillTx/>
                <a:latin typeface="Arial MT"/>
                <a:cs typeface="Arial MT"/>
              </a:rPr>
              <a:t>https://tech-</a:t>
            </a:r>
            <a:r>
              <a:rPr kumimoji="0" sz="950" b="0" i="0" u="none" strike="noStrike" kern="0" cap="none" spc="65" normalizeH="0" baseline="0" noProof="0" dirty="0">
                <a:ln>
                  <a:noFill/>
                </a:ln>
                <a:solidFill>
                  <a:srgbClr val="334155"/>
                </a:solidFill>
                <a:effectLst/>
                <a:uLnTx/>
                <a:uFillTx/>
                <a:latin typeface="Arial MT"/>
                <a:cs typeface="Arial MT"/>
              </a:rPr>
              <a:t>ish.com/wp-</a:t>
            </a:r>
            <a:r>
              <a:rPr kumimoji="0" sz="950" b="0" i="0" u="none" strike="noStrike" kern="0" cap="none" spc="55" normalizeH="0" baseline="0" noProof="0" dirty="0">
                <a:ln>
                  <a:noFill/>
                </a:ln>
                <a:solidFill>
                  <a:srgbClr val="334155"/>
                </a:solidFill>
                <a:effectLst/>
                <a:uLnTx/>
                <a:uFillTx/>
                <a:latin typeface="Arial MT"/>
                <a:cs typeface="Arial MT"/>
              </a:rPr>
              <a:t>content/uploads/2025/03/IMAGE-</a:t>
            </a:r>
            <a:r>
              <a:rPr kumimoji="0" sz="950" b="0" i="0" u="none" strike="noStrike" kern="0" cap="none" spc="0" normalizeH="0" baseline="0" noProof="0" dirty="0">
                <a:ln>
                  <a:noFill/>
                </a:ln>
                <a:solidFill>
                  <a:srgbClr val="334155"/>
                </a:solidFill>
                <a:effectLst/>
                <a:uLnTx/>
                <a:uFillTx/>
                <a:latin typeface="Arial MT"/>
                <a:cs typeface="Arial MT"/>
              </a:rPr>
              <a:t>3-1-Large-</a:t>
            </a:r>
            <a:r>
              <a:rPr kumimoji="0" sz="950" b="0" i="0" u="none" strike="noStrike" kern="0" cap="none" spc="-10" normalizeH="0" baseline="0" noProof="0" dirty="0">
                <a:ln>
                  <a:noFill/>
                </a:ln>
                <a:solidFill>
                  <a:srgbClr val="334155"/>
                </a:solidFill>
                <a:effectLst/>
                <a:uLnTx/>
                <a:uFillTx/>
                <a:latin typeface="Arial MT"/>
                <a:cs typeface="Arial MT"/>
              </a:rPr>
              <a:t>780x470.jpeg</a:t>
            </a:r>
            <a:endParaRPr kumimoji="0" sz="950" b="0" i="0" u="none" strike="noStrike" kern="0" cap="none" spc="0" normalizeH="0" baseline="0" noProof="0">
              <a:ln>
                <a:noFill/>
              </a:ln>
              <a:solidFill>
                <a:sysClr val="windowText" lastClr="000000"/>
              </a:solidFill>
              <a:effectLst/>
              <a:uLnTx/>
              <a:uFillTx/>
              <a:latin typeface="Arial MT"/>
              <a:cs typeface="Arial MT"/>
            </a:endParaRPr>
          </a:p>
          <a:p>
            <a:pPr marL="12700" marR="0" lvl="0" indent="0" defTabSz="914400" eaLnBrk="1" fontAlgn="auto" latinLnBrk="0" hangingPunct="1">
              <a:lnSpc>
                <a:spcPct val="100000"/>
              </a:lnSpc>
              <a:spcBef>
                <a:spcPts val="660"/>
              </a:spcBef>
              <a:spcAft>
                <a:spcPts val="0"/>
              </a:spcAft>
              <a:buClrTx/>
              <a:buSzTx/>
              <a:buFontTx/>
              <a:buNone/>
              <a:tabLst/>
              <a:defRPr/>
            </a:pPr>
            <a:r>
              <a:rPr kumimoji="0" sz="1200" b="0" i="0" u="none" strike="noStrike" kern="0" cap="none" spc="0" normalizeH="0" baseline="0" noProof="0" dirty="0">
                <a:ln>
                  <a:noFill/>
                </a:ln>
                <a:solidFill>
                  <a:srgbClr val="334155"/>
                </a:solidFill>
                <a:effectLst/>
                <a:uLnTx/>
                <a:uFillTx/>
                <a:latin typeface="Arial MT"/>
                <a:cs typeface="Arial MT"/>
              </a:rPr>
              <a:t>Source:</a:t>
            </a:r>
            <a:r>
              <a:rPr kumimoji="0" sz="1200" b="0" i="0" u="none" strike="noStrike" kern="0" cap="none" spc="-20" normalizeH="0" baseline="0" noProof="0" dirty="0">
                <a:ln>
                  <a:noFill/>
                </a:ln>
                <a:solidFill>
                  <a:srgbClr val="334155"/>
                </a:solidFill>
                <a:effectLst/>
                <a:uLnTx/>
                <a:uFillTx/>
                <a:latin typeface="Arial MT"/>
                <a:cs typeface="Arial MT"/>
              </a:rPr>
              <a:t> </a:t>
            </a:r>
            <a:r>
              <a:rPr kumimoji="0" sz="1200" b="0" i="0" u="none" strike="noStrike" kern="0" cap="none" spc="55" normalizeH="0" baseline="0" noProof="0" dirty="0">
                <a:ln>
                  <a:noFill/>
                </a:ln>
                <a:solidFill>
                  <a:srgbClr val="4F46E4"/>
                </a:solidFill>
                <a:effectLst/>
                <a:uLnTx/>
                <a:uFillTx/>
                <a:latin typeface="Arial MT"/>
                <a:cs typeface="Arial MT"/>
              </a:rPr>
              <a:t>tech-</a:t>
            </a:r>
            <a:r>
              <a:rPr kumimoji="0" sz="1200" b="0" i="0" u="none" strike="noStrike" kern="0" cap="none" spc="-10" normalizeH="0" baseline="0" noProof="0" dirty="0">
                <a:ln>
                  <a:noFill/>
                </a:ln>
                <a:solidFill>
                  <a:srgbClr val="4F46E4"/>
                </a:solidFill>
                <a:effectLst/>
                <a:uLnTx/>
                <a:uFillTx/>
                <a:latin typeface="Arial MT"/>
                <a:cs typeface="Arial MT"/>
              </a:rPr>
              <a:t>ish.com</a:t>
            </a:r>
            <a:endParaRPr kumimoji="0" sz="1200" b="0" i="0" u="none" strike="noStrike" kern="0" cap="none" spc="0" normalizeH="0" baseline="0" noProof="0">
              <a:ln>
                <a:noFill/>
              </a:ln>
              <a:solidFill>
                <a:sysClr val="windowText" lastClr="000000"/>
              </a:solidFill>
              <a:effectLst/>
              <a:uLnTx/>
              <a:uFillTx/>
              <a:latin typeface="Arial MT"/>
              <a:cs typeface="Arial MT"/>
            </a:endParaRPr>
          </a:p>
        </p:txBody>
      </p:sp>
      <p:sp>
        <p:nvSpPr>
          <p:cNvPr id="8" name="object 8"/>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165" dirty="0"/>
              <a:t>Image</a:t>
            </a:r>
            <a:r>
              <a:rPr spc="75" dirty="0"/>
              <a:t> </a:t>
            </a:r>
            <a:r>
              <a:rPr spc="100" dirty="0"/>
              <a:t>Sources</a:t>
            </a:r>
          </a:p>
        </p:txBody>
      </p:sp>
      <p:sp>
        <p:nvSpPr>
          <p:cNvPr id="9" name="object 9"/>
          <p:cNvSpPr/>
          <p:nvPr/>
        </p:nvSpPr>
        <p:spPr>
          <a:xfrm>
            <a:off x="571500" y="571500"/>
            <a:ext cx="76200" cy="523875"/>
          </a:xfrm>
          <a:custGeom>
            <a:avLst/>
            <a:gdLst/>
            <a:ahLst/>
            <a:cxnLst/>
            <a:rect l="l" t="t" r="r" b="b"/>
            <a:pathLst>
              <a:path w="76200" h="523875">
                <a:moveTo>
                  <a:pt x="76199" y="523874"/>
                </a:moveTo>
                <a:lnTo>
                  <a:pt x="0" y="523874"/>
                </a:lnTo>
                <a:lnTo>
                  <a:pt x="0" y="0"/>
                </a:lnTo>
                <a:lnTo>
                  <a:pt x="76199" y="0"/>
                </a:lnTo>
                <a:lnTo>
                  <a:pt x="76199" y="523874"/>
                </a:lnTo>
                <a:close/>
              </a:path>
            </a:pathLst>
          </a:custGeom>
          <a:solidFill>
            <a:srgbClr val="C5B358"/>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Tree>
  </p:cSld>
  <p:clrMapOvr>
    <a:masterClrMapping/>
  </p:clrMapOvr>
</p:sld>
</file>

<file path=ppt/theme/theme1.xml><?xml version="1.0" encoding="utf-8"?>
<a:theme xmlns:a="http://schemas.openxmlformats.org/drawingml/2006/main" name="1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GEDTS_theme_2018">
  <a:themeElements>
    <a:clrScheme name="GEDTS BRAND">
      <a:dk1>
        <a:srgbClr val="000000"/>
      </a:dk1>
      <a:lt1>
        <a:srgbClr val="FFFFFF"/>
      </a:lt1>
      <a:dk2>
        <a:srgbClr val="44546A"/>
      </a:dk2>
      <a:lt2>
        <a:srgbClr val="E7E6E6"/>
      </a:lt2>
      <a:accent1>
        <a:srgbClr val="0083A9"/>
      </a:accent1>
      <a:accent2>
        <a:srgbClr val="E86650"/>
      </a:accent2>
      <a:accent3>
        <a:srgbClr val="8E6996"/>
      </a:accent3>
      <a:accent4>
        <a:srgbClr val="FFD65C"/>
      </a:accent4>
      <a:accent5>
        <a:srgbClr val="27BDBE"/>
      </a:accent5>
      <a:accent6>
        <a:srgbClr val="8DC63F"/>
      </a:accent6>
      <a:hlink>
        <a:srgbClr val="0083A9"/>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DTS_Presentation_Template_06-2018" id="{568BC9AD-F185-4D92-ABE7-D71BC5363E39}" vid="{AD9D7FEF-5082-4725-9CF1-A08E4D352E44}"/>
    </a:ext>
  </a:extLst>
</a:theme>
</file>

<file path=ppt/theme/theme4.xml><?xml version="1.0" encoding="utf-8"?>
<a:theme xmlns:a="http://schemas.openxmlformats.org/drawingml/2006/main" name="1_GEDTS_theme_2018">
  <a:themeElements>
    <a:clrScheme name="GEDTS BRAND">
      <a:dk1>
        <a:srgbClr val="000000"/>
      </a:dk1>
      <a:lt1>
        <a:srgbClr val="FFFFFF"/>
      </a:lt1>
      <a:dk2>
        <a:srgbClr val="44546A"/>
      </a:dk2>
      <a:lt2>
        <a:srgbClr val="E7E6E6"/>
      </a:lt2>
      <a:accent1>
        <a:srgbClr val="0083A9"/>
      </a:accent1>
      <a:accent2>
        <a:srgbClr val="E86650"/>
      </a:accent2>
      <a:accent3>
        <a:srgbClr val="8E6996"/>
      </a:accent3>
      <a:accent4>
        <a:srgbClr val="FFD65C"/>
      </a:accent4>
      <a:accent5>
        <a:srgbClr val="27BDBE"/>
      </a:accent5>
      <a:accent6>
        <a:srgbClr val="8DC63F"/>
      </a:accent6>
      <a:hlink>
        <a:srgbClr val="0083A9"/>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DTS_Brand_Slides_Template_2022-05" id="{A9E04E01-193C-E942-BEB7-2636D6D47A64}" vid="{956CD220-4316-854C-8291-357079BDD0AD}"/>
    </a:ext>
  </a:extLst>
</a:theme>
</file>

<file path=ppt/theme/theme5.xml><?xml version="1.0" encoding="utf-8"?>
<a:theme xmlns:a="http://schemas.openxmlformats.org/drawingml/2006/main" name="2_GEDTS_theme_2018">
  <a:themeElements>
    <a:clrScheme name="GEDTS BRAND">
      <a:dk1>
        <a:srgbClr val="000000"/>
      </a:dk1>
      <a:lt1>
        <a:srgbClr val="FFFFFF"/>
      </a:lt1>
      <a:dk2>
        <a:srgbClr val="44546A"/>
      </a:dk2>
      <a:lt2>
        <a:srgbClr val="E7E6E6"/>
      </a:lt2>
      <a:accent1>
        <a:srgbClr val="0083A9"/>
      </a:accent1>
      <a:accent2>
        <a:srgbClr val="E86650"/>
      </a:accent2>
      <a:accent3>
        <a:srgbClr val="8E6996"/>
      </a:accent3>
      <a:accent4>
        <a:srgbClr val="FFD65C"/>
      </a:accent4>
      <a:accent5>
        <a:srgbClr val="27BDBE"/>
      </a:accent5>
      <a:accent6>
        <a:srgbClr val="8DC63F"/>
      </a:accent6>
      <a:hlink>
        <a:srgbClr val="0083A9"/>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DTS_Presentation_Template_09-2018" id="{99782A91-7A4C-984E-9896-ABF248D8B561}" vid="{CD83E085-1B87-874A-9BDD-195D36EE7E21}"/>
    </a:ext>
  </a:ext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TotalTime>
  <Words>9116</Words>
  <Application>Microsoft Office PowerPoint</Application>
  <PresentationFormat>Widescreen</PresentationFormat>
  <Paragraphs>1180</Paragraphs>
  <Slides>97</Slides>
  <Notes>68</Notes>
  <HiddenSlides>0</HiddenSlides>
  <MMClips>0</MMClips>
  <ScaleCrop>false</ScaleCrop>
  <HeadingPairs>
    <vt:vector size="6" baseType="variant">
      <vt:variant>
        <vt:lpstr>Fonts Used</vt:lpstr>
      </vt:variant>
      <vt:variant>
        <vt:i4>11</vt:i4>
      </vt:variant>
      <vt:variant>
        <vt:lpstr>Theme</vt:lpstr>
      </vt:variant>
      <vt:variant>
        <vt:i4>6</vt:i4>
      </vt:variant>
      <vt:variant>
        <vt:lpstr>Slide Titles</vt:lpstr>
      </vt:variant>
      <vt:variant>
        <vt:i4>97</vt:i4>
      </vt:variant>
    </vt:vector>
  </HeadingPairs>
  <TitlesOfParts>
    <vt:vector size="114" baseType="lpstr">
      <vt:lpstr>ＭＳ Ｐゴシック</vt:lpstr>
      <vt:lpstr>Arial</vt:lpstr>
      <vt:lpstr>Arial MT</vt:lpstr>
      <vt:lpstr>Book Antiqua</vt:lpstr>
      <vt:lpstr>Calibri</vt:lpstr>
      <vt:lpstr>Cambria</vt:lpstr>
      <vt:lpstr>Courier New</vt:lpstr>
      <vt:lpstr>Marcellus</vt:lpstr>
      <vt:lpstr>Montserrat</vt:lpstr>
      <vt:lpstr>Rockwell</vt:lpstr>
      <vt:lpstr>Tahoma</vt:lpstr>
      <vt:lpstr>1_Cover Page</vt:lpstr>
      <vt:lpstr>Office Theme</vt:lpstr>
      <vt:lpstr>GEDTS_theme_2018</vt:lpstr>
      <vt:lpstr>1_GEDTS_theme_2018</vt:lpstr>
      <vt:lpstr>2_GEDTS_theme_2018</vt:lpstr>
      <vt:lpstr>1_Office Theme</vt:lpstr>
      <vt:lpstr>Day 3 Break out Room 3 (Kifaru)</vt:lpstr>
      <vt:lpstr>TOWARDS A NATIONAL DIGITAL CREDENTIAL &amp; VERIFICATION ECOSYSTEM FOR KENYA- REDUCING REPEAT CHECKS THROUGH BLOCKCHAIN AND MULTIFACTOR AUTHENTICATION  PRESENTED BY: RONALD YEGO THE ELDORET NATIONAL POLYTECHNIC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This Conversation Is Timely</vt:lpstr>
      <vt:lpstr>The Regulator’s Role in a Digital World</vt:lpstr>
      <vt:lpstr>Kenya &amp; KNQA Context</vt:lpstr>
      <vt:lpstr>Why the GED® as a Reference Model</vt:lpstr>
      <vt:lpstr>Research Purpose &amp; Framing</vt:lpstr>
      <vt:lpstr>Evidence Base &amp; Methodology</vt:lpstr>
      <vt:lpstr>Blue Ribbon Technology: Trust by Design</vt:lpstr>
      <vt:lpstr>SECTION 1  Secure Digital Credentials &amp; Authentication</vt:lpstr>
      <vt:lpstr>CONTRIBUTION 1: Secure Digital Credentials</vt:lpstr>
      <vt:lpstr>Authenticating Electronic GED Credentials</vt:lpstr>
      <vt:lpstr>The Blue Ribbon Explained</vt:lpstr>
      <vt:lpstr>Validation Rule: Accept or Reject</vt:lpstr>
      <vt:lpstr>SECTION 2  Paper Credentials - Still Relevant</vt:lpstr>
      <vt:lpstr>Why Paper Credentials Still Matter</vt:lpstr>
      <vt:lpstr>Authenticating Official Paper Diplomas</vt:lpstr>
      <vt:lpstr>Authenticating Official Paper Transcript</vt:lpstr>
      <vt:lpstr>SECTION 3  Portability, Recognition &amp; Equity</vt:lpstr>
      <vt:lpstr>Contribution 2: Portability &amp; Recognition</vt:lpstr>
      <vt:lpstr>Equity &amp; Inclusion Impacts</vt:lpstr>
      <vt:lpstr>SECTION 4  Responsible AI in Preparation</vt:lpstr>
      <vt:lpstr>Contribution 3: Responsible AI in Preparation</vt:lpstr>
      <vt:lpstr>Learner Analytics as Policy Insight</vt:lpstr>
      <vt:lpstr>SECTION 5  Governance &amp; KNQA Implications</vt:lpstr>
      <vt:lpstr>Governance Is the Enabler</vt:lpstr>
      <vt:lpstr>What This Means for KNQA</vt:lpstr>
      <vt:lpstr>Practical Recommendations</vt:lpstr>
      <vt:lpstr>PowerPoint Presentation</vt:lpstr>
      <vt:lpstr>PowerPoint Presentation</vt:lpstr>
      <vt:lpstr>What Credentials do GED graduates receive? </vt:lpstr>
      <vt:lpstr>PowerPoint Presentation</vt:lpstr>
      <vt:lpstr>PowerPoint Presentation</vt:lpstr>
      <vt:lpstr>PowerPoint Presentation</vt:lpstr>
      <vt:lpstr>Building Trust in Qualifications</vt:lpstr>
      <vt:lpstr>The Current Verification Gap</vt:lpstr>
      <vt:lpstr>The Need for Transformation</vt:lpstr>
      <vt:lpstr>Limitations of Current Methods</vt:lpstr>
      <vt:lpstr>Guiding Principles</vt:lpstr>
      <vt:lpstr>The Digital Verification Model</vt:lpstr>
      <vt:lpstr>The Verification Workﬂow</vt:lpstr>
      <vt:lpstr>Data Control and Trust</vt:lpstr>
      <vt:lpstr>Stakeholder Benefits</vt:lpstr>
      <vt:lpstr>Use Case: Recruitment at Safaricom</vt:lpstr>
      <vt:lpstr>Implementation Pathway</vt:lpstr>
      <vt:lpstr>Measurable Outcomes</vt:lpstr>
      <vt:lpstr>Challenges and Considerations</vt:lpstr>
      <vt:lpstr>Conclusion</vt:lpstr>
      <vt:lpstr>Thank You</vt:lpstr>
      <vt:lpstr>Image 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Bonface Babu</dc:creator>
  <cp:lastModifiedBy>Bonface Babu</cp:lastModifiedBy>
  <cp:revision>9</cp:revision>
  <dcterms:created xsi:type="dcterms:W3CDTF">2026-05-07T16:19:34Z</dcterms:created>
  <dcterms:modified xsi:type="dcterms:W3CDTF">2026-05-07T17:19:11Z</dcterms:modified>
</cp:coreProperties>
</file>