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charts/chart2.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5.xml" ContentType="application/vnd.openxmlformats-officedocument.drawingml.chart+xml"/>
  <Override PartName="/ppt/notesSlides/notesSlide17.xml" ContentType="application/vnd.openxmlformats-officedocument.presentationml.notesSlide+xml"/>
  <Override PartName="/ppt/charts/chart6.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7.xml" ContentType="application/vnd.openxmlformats-officedocument.drawingml.chart+xml"/>
  <Override PartName="/ppt/notesSlides/notesSlide20.xml" ContentType="application/vnd.openxmlformats-officedocument.presentationml.notesSlide+xml"/>
  <Override PartName="/ppt/charts/chart8.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 id="2147483666" r:id="rId4"/>
    <p:sldMasterId id="2147483672" r:id="rId5"/>
    <p:sldMasterId id="2147483674" r:id="rId6"/>
  </p:sldMasterIdLst>
  <p:notesMasterIdLst>
    <p:notesMasterId r:id="rId92"/>
  </p:notesMasterIdLst>
  <p:sldIdLst>
    <p:sldId id="258" r:id="rId7"/>
    <p:sldId id="256" r:id="rId8"/>
    <p:sldId id="265" r:id="rId9"/>
    <p:sldId id="266" r:id="rId10"/>
    <p:sldId id="267" r:id="rId11"/>
    <p:sldId id="268" r:id="rId12"/>
    <p:sldId id="269" r:id="rId13"/>
    <p:sldId id="270" r:id="rId14"/>
    <p:sldId id="271" r:id="rId15"/>
    <p:sldId id="272" r:id="rId16"/>
    <p:sldId id="273" r:id="rId17"/>
    <p:sldId id="274" r:id="rId18"/>
    <p:sldId id="275" r:id="rId19"/>
    <p:sldId id="343"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344" r:id="rId34"/>
    <p:sldId id="289" r:id="rId35"/>
    <p:sldId id="257"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45"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46" r:id="rId82"/>
    <p:sldId id="334" r:id="rId83"/>
    <p:sldId id="335" r:id="rId84"/>
    <p:sldId id="336" r:id="rId85"/>
    <p:sldId id="337" r:id="rId86"/>
    <p:sldId id="338" r:id="rId87"/>
    <p:sldId id="339" r:id="rId88"/>
    <p:sldId id="340" r:id="rId89"/>
    <p:sldId id="341" r:id="rId90"/>
    <p:sldId id="342" r:id="rId91"/>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115"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theme" Target="theme/theme1.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Manufacturing</c:v>
                </c:pt>
              </c:strCache>
            </c:strRef>
          </c:tx>
          <c:spPr>
            <a:ln w="31750" cap="flat">
              <a:solidFill>
                <a:srgbClr val="1A3A5C"/>
              </a:solidFill>
              <a:prstDash val="solid"/>
              <a:round/>
            </a:ln>
            <a:effectLst/>
          </c:spPr>
          <c:marker>
            <c:symbol val="circle"/>
            <c:size val="6"/>
            <c:spPr>
              <a:solidFill>
                <a:srgbClr val="1A3A5C"/>
              </a:solidFill>
              <a:ln w="9525" cap="flat">
                <a:solidFill>
                  <a:srgbClr val="1A3A5C"/>
                </a:solidFill>
                <a:prstDash val="solid"/>
                <a:round/>
              </a:ln>
              <a:effectLst/>
            </c:spPr>
          </c:marker>
          <c:cat>
            <c:strRef>
              <c:f>Sheet1!$A$2:$A$15</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strCache>
            </c:strRef>
          </c:cat>
          <c:val>
            <c:numRef>
              <c:f>Sheet1!$B$2:$B$15</c:f>
              <c:numCache>
                <c:formatCode>General</c:formatCode>
                <c:ptCount val="14"/>
                <c:pt idx="0">
                  <c:v>198.4</c:v>
                </c:pt>
                <c:pt idx="1">
                  <c:v>204.7</c:v>
                </c:pt>
                <c:pt idx="2">
                  <c:v>212.1</c:v>
                </c:pt>
                <c:pt idx="3">
                  <c:v>218.8</c:v>
                </c:pt>
                <c:pt idx="4">
                  <c:v>224.3</c:v>
                </c:pt>
                <c:pt idx="5">
                  <c:v>229.6</c:v>
                </c:pt>
                <c:pt idx="6">
                  <c:v>234.1</c:v>
                </c:pt>
                <c:pt idx="7">
                  <c:v>238.4</c:v>
                </c:pt>
                <c:pt idx="8">
                  <c:v>243.2</c:v>
                </c:pt>
                <c:pt idx="9">
                  <c:v>247.8</c:v>
                </c:pt>
                <c:pt idx="10">
                  <c:v>236.4</c:v>
                </c:pt>
                <c:pt idx="11">
                  <c:v>241.9</c:v>
                </c:pt>
                <c:pt idx="12">
                  <c:v>249.3</c:v>
                </c:pt>
                <c:pt idx="13">
                  <c:v>256.8</c:v>
                </c:pt>
              </c:numCache>
            </c:numRef>
          </c:val>
          <c:smooth val="0"/>
          <c:extLst>
            <c:ext xmlns:c16="http://schemas.microsoft.com/office/drawing/2014/chart" uri="{C3380CC4-5D6E-409C-BE32-E72D297353CC}">
              <c16:uniqueId val="{00000000-E8BD-42CE-8A64-CA6E9FD5B2FF}"/>
            </c:ext>
          </c:extLst>
        </c:ser>
        <c:ser>
          <c:idx val="1"/>
          <c:order val="1"/>
          <c:tx>
            <c:strRef>
              <c:f>Sheet1!$C$1</c:f>
              <c:strCache>
                <c:ptCount val="1"/>
                <c:pt idx="0">
                  <c:v>ICT</c:v>
                </c:pt>
              </c:strCache>
            </c:strRef>
          </c:tx>
          <c:spPr>
            <a:ln w="31750" cap="flat">
              <a:solidFill>
                <a:srgbClr val="17A2B8"/>
              </a:solidFill>
              <a:prstDash val="solid"/>
              <a:round/>
            </a:ln>
            <a:effectLst/>
          </c:spPr>
          <c:marker>
            <c:symbol val="circle"/>
            <c:size val="6"/>
            <c:spPr>
              <a:solidFill>
                <a:srgbClr val="17A2B8"/>
              </a:solidFill>
              <a:ln w="9525" cap="flat">
                <a:solidFill>
                  <a:srgbClr val="17A2B8"/>
                </a:solidFill>
                <a:prstDash val="solid"/>
                <a:round/>
              </a:ln>
              <a:effectLst/>
            </c:spPr>
          </c:marker>
          <c:cat>
            <c:strRef>
              <c:f>Sheet1!$A$2:$A$15</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strCache>
            </c:strRef>
          </c:cat>
          <c:val>
            <c:numRef>
              <c:f>Sheet1!$C$2:$C$15</c:f>
              <c:numCache>
                <c:formatCode>General</c:formatCode>
                <c:ptCount val="14"/>
                <c:pt idx="0">
                  <c:v>11.4</c:v>
                </c:pt>
                <c:pt idx="1">
                  <c:v>12.8</c:v>
                </c:pt>
                <c:pt idx="2">
                  <c:v>14.3</c:v>
                </c:pt>
                <c:pt idx="3">
                  <c:v>16.2</c:v>
                </c:pt>
                <c:pt idx="4">
                  <c:v>18.899999999999999</c:v>
                </c:pt>
                <c:pt idx="5">
                  <c:v>22.4</c:v>
                </c:pt>
                <c:pt idx="6">
                  <c:v>26.8</c:v>
                </c:pt>
                <c:pt idx="7">
                  <c:v>31.2</c:v>
                </c:pt>
                <c:pt idx="8">
                  <c:v>37.6</c:v>
                </c:pt>
                <c:pt idx="9">
                  <c:v>44.1</c:v>
                </c:pt>
                <c:pt idx="10">
                  <c:v>41.3</c:v>
                </c:pt>
                <c:pt idx="11">
                  <c:v>48.2</c:v>
                </c:pt>
                <c:pt idx="12">
                  <c:v>55.7</c:v>
                </c:pt>
                <c:pt idx="13">
                  <c:v>63.1</c:v>
                </c:pt>
              </c:numCache>
            </c:numRef>
          </c:val>
          <c:smooth val="0"/>
          <c:extLst>
            <c:ext xmlns:c16="http://schemas.microsoft.com/office/drawing/2014/chart" uri="{C3380CC4-5D6E-409C-BE32-E72D297353CC}">
              <c16:uniqueId val="{00000001-E8BD-42CE-8A64-CA6E9FD5B2FF}"/>
            </c:ext>
          </c:extLst>
        </c:ser>
        <c:ser>
          <c:idx val="2"/>
          <c:order val="2"/>
          <c:tx>
            <c:strRef>
              <c:f>Sheet1!$D$1</c:f>
              <c:strCache>
                <c:ptCount val="1"/>
                <c:pt idx="0">
                  <c:v>Agriculture (formal)</c:v>
                </c:pt>
              </c:strCache>
            </c:strRef>
          </c:tx>
          <c:spPr>
            <a:ln w="31750" cap="flat">
              <a:solidFill>
                <a:srgbClr val="1E8449"/>
              </a:solidFill>
              <a:prstDash val="solid"/>
              <a:round/>
            </a:ln>
            <a:effectLst/>
          </c:spPr>
          <c:marker>
            <c:symbol val="circle"/>
            <c:size val="6"/>
            <c:spPr>
              <a:solidFill>
                <a:srgbClr val="1E8449"/>
              </a:solidFill>
              <a:ln w="9525" cap="flat">
                <a:solidFill>
                  <a:srgbClr val="1E8449"/>
                </a:solidFill>
                <a:prstDash val="solid"/>
                <a:round/>
              </a:ln>
              <a:effectLst/>
            </c:spPr>
          </c:marker>
          <c:cat>
            <c:strRef>
              <c:f>Sheet1!$A$2:$A$15</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strCache>
            </c:strRef>
          </c:cat>
          <c:val>
            <c:numRef>
              <c:f>Sheet1!$D$2:$D$15</c:f>
              <c:numCache>
                <c:formatCode>General</c:formatCode>
                <c:ptCount val="14"/>
                <c:pt idx="0">
                  <c:v>183.2</c:v>
                </c:pt>
                <c:pt idx="1">
                  <c:v>185.6</c:v>
                </c:pt>
                <c:pt idx="2">
                  <c:v>187.4</c:v>
                </c:pt>
                <c:pt idx="3">
                  <c:v>188.9</c:v>
                </c:pt>
                <c:pt idx="4">
                  <c:v>190.2</c:v>
                </c:pt>
                <c:pt idx="5">
                  <c:v>191.8</c:v>
                </c:pt>
                <c:pt idx="6">
                  <c:v>192.4</c:v>
                </c:pt>
                <c:pt idx="7">
                  <c:v>193.1</c:v>
                </c:pt>
                <c:pt idx="8">
                  <c:v>194.3</c:v>
                </c:pt>
                <c:pt idx="9">
                  <c:v>195.6</c:v>
                </c:pt>
                <c:pt idx="10">
                  <c:v>194.8</c:v>
                </c:pt>
                <c:pt idx="11">
                  <c:v>195.9</c:v>
                </c:pt>
                <c:pt idx="12">
                  <c:v>196.7</c:v>
                </c:pt>
                <c:pt idx="13">
                  <c:v>197.4</c:v>
                </c:pt>
              </c:numCache>
            </c:numRef>
          </c:val>
          <c:smooth val="0"/>
          <c:extLst>
            <c:ext xmlns:c16="http://schemas.microsoft.com/office/drawing/2014/chart" uri="{C3380CC4-5D6E-409C-BE32-E72D297353CC}">
              <c16:uniqueId val="{00000002-E8BD-42CE-8A64-CA6E9FD5B2FF}"/>
            </c:ext>
          </c:extLst>
        </c:ser>
        <c:ser>
          <c:idx val="3"/>
          <c:order val="3"/>
          <c:tx>
            <c:strRef>
              <c:f>Sheet1!$E$1</c:f>
              <c:strCache>
                <c:ptCount val="1"/>
                <c:pt idx="0">
                  <c:v>Blue Economy</c:v>
                </c:pt>
              </c:strCache>
            </c:strRef>
          </c:tx>
          <c:spPr>
            <a:ln w="31750" cap="flat">
              <a:solidFill>
                <a:srgbClr val="D68910"/>
              </a:solidFill>
              <a:prstDash val="solid"/>
              <a:round/>
            </a:ln>
            <a:effectLst/>
          </c:spPr>
          <c:marker>
            <c:symbol val="circle"/>
            <c:size val="6"/>
            <c:spPr>
              <a:solidFill>
                <a:srgbClr val="D68910"/>
              </a:solidFill>
              <a:ln w="9525" cap="flat">
                <a:solidFill>
                  <a:srgbClr val="D68910"/>
                </a:solidFill>
                <a:prstDash val="solid"/>
                <a:round/>
              </a:ln>
              <a:effectLst/>
            </c:spPr>
          </c:marker>
          <c:cat>
            <c:strRef>
              <c:f>Sheet1!$A$2:$A$15</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strCache>
            </c:strRef>
          </c:cat>
          <c:val>
            <c:numRef>
              <c:f>Sheet1!$E$2:$E$15</c:f>
              <c:numCache>
                <c:formatCode>General</c:formatCode>
                <c:ptCount val="14"/>
                <c:pt idx="0">
                  <c:v>6.8</c:v>
                </c:pt>
                <c:pt idx="1">
                  <c:v>7.1</c:v>
                </c:pt>
                <c:pt idx="2">
                  <c:v>7.5</c:v>
                </c:pt>
                <c:pt idx="3">
                  <c:v>7.9</c:v>
                </c:pt>
                <c:pt idx="4">
                  <c:v>8.4</c:v>
                </c:pt>
                <c:pt idx="5">
                  <c:v>8.9</c:v>
                </c:pt>
                <c:pt idx="6">
                  <c:v>9.4</c:v>
                </c:pt>
                <c:pt idx="7">
                  <c:v>10.199999999999999</c:v>
                </c:pt>
                <c:pt idx="8">
                  <c:v>11.1</c:v>
                </c:pt>
                <c:pt idx="9">
                  <c:v>12.3</c:v>
                </c:pt>
                <c:pt idx="10">
                  <c:v>11.4</c:v>
                </c:pt>
                <c:pt idx="11">
                  <c:v>13.1</c:v>
                </c:pt>
                <c:pt idx="12">
                  <c:v>15.2</c:v>
                </c:pt>
                <c:pt idx="13">
                  <c:v>17.399999999999999</c:v>
                </c:pt>
              </c:numCache>
            </c:numRef>
          </c:val>
          <c:smooth val="0"/>
          <c:extLst>
            <c:ext xmlns:c16="http://schemas.microsoft.com/office/drawing/2014/chart" uri="{C3380CC4-5D6E-409C-BE32-E72D297353CC}">
              <c16:uniqueId val="{00000003-E8BD-42CE-8A64-CA6E9FD5B2FF}"/>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Supply (Graduates)</c:v>
                </c:pt>
              </c:strCache>
            </c:strRef>
          </c:tx>
          <c:spPr>
            <a:solidFill>
              <a:srgbClr val="1A3A5C"/>
            </a:solidFill>
            <a:effectLst/>
          </c:spPr>
          <c:invertIfNegative val="0"/>
          <c:dLbls>
            <c:numFmt formatCode="#,##0" sourceLinked="0"/>
            <c:spPr>
              <a:noFill/>
              <a:ln>
                <a:noFill/>
              </a:ln>
              <a:effectLst/>
            </c:spPr>
            <c:txPr>
              <a:bodyPr/>
              <a:lstStyle/>
              <a:p>
                <a:pPr>
                  <a:defRPr sz="900" b="0" i="0" u="none" strike="noStrike">
                    <a:solidFill>
                      <a:srgbClr val="1E293B"/>
                    </a:solidFill>
                    <a:latin typeface="Arial"/>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Manufacturing</c:v>
                </c:pt>
                <c:pt idx="1">
                  <c:v>ICT</c:v>
                </c:pt>
                <c:pt idx="2">
                  <c:v>Agriculture</c:v>
                </c:pt>
                <c:pt idx="3">
                  <c:v>Blue Economy</c:v>
                </c:pt>
              </c:strCache>
            </c:strRef>
          </c:cat>
          <c:val>
            <c:numRef>
              <c:f>Sheet1!$B$2:$B$5</c:f>
              <c:numCache>
                <c:formatCode>General</c:formatCode>
                <c:ptCount val="4"/>
                <c:pt idx="0">
                  <c:v>252.6</c:v>
                </c:pt>
                <c:pt idx="1">
                  <c:v>29.4</c:v>
                </c:pt>
                <c:pt idx="2">
                  <c:v>356.2</c:v>
                </c:pt>
                <c:pt idx="3">
                  <c:v>11.8</c:v>
                </c:pt>
              </c:numCache>
            </c:numRef>
          </c:val>
          <c:extLst>
            <c:ext xmlns:c16="http://schemas.microsoft.com/office/drawing/2014/chart" uri="{C3380CC4-5D6E-409C-BE32-E72D297353CC}">
              <c16:uniqueId val="{00000000-347C-43B8-BA54-2577FA2D6DCD}"/>
            </c:ext>
          </c:extLst>
        </c:ser>
        <c:ser>
          <c:idx val="1"/>
          <c:order val="1"/>
          <c:tx>
            <c:strRef>
              <c:f>Sheet1!$C$1</c:f>
              <c:strCache>
                <c:ptCount val="1"/>
                <c:pt idx="0">
                  <c:v>Demand (Employment)</c:v>
                </c:pt>
              </c:strCache>
            </c:strRef>
          </c:tx>
          <c:spPr>
            <a:solidFill>
              <a:srgbClr val="17A2B8"/>
            </a:solidFill>
            <a:effectLst/>
          </c:spPr>
          <c:invertIfNegative val="0"/>
          <c:dLbls>
            <c:numFmt formatCode="#,##0" sourceLinked="0"/>
            <c:spPr>
              <a:noFill/>
              <a:ln>
                <a:noFill/>
              </a:ln>
              <a:effectLst/>
            </c:spPr>
            <c:txPr>
              <a:bodyPr/>
              <a:lstStyle/>
              <a:p>
                <a:pPr>
                  <a:defRPr sz="900" b="0" i="0" u="none" strike="noStrike">
                    <a:solidFill>
                      <a:srgbClr val="1E293B"/>
                    </a:solidFill>
                    <a:latin typeface="Arial"/>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Manufacturing</c:v>
                </c:pt>
                <c:pt idx="1">
                  <c:v>ICT</c:v>
                </c:pt>
                <c:pt idx="2">
                  <c:v>Agriculture</c:v>
                </c:pt>
                <c:pt idx="3">
                  <c:v>Blue Economy</c:v>
                </c:pt>
              </c:strCache>
            </c:strRef>
          </c:cat>
          <c:val>
            <c:numRef>
              <c:f>Sheet1!$C$2:$C$5</c:f>
              <c:numCache>
                <c:formatCode>General</c:formatCode>
                <c:ptCount val="4"/>
                <c:pt idx="0">
                  <c:v>256.8</c:v>
                </c:pt>
                <c:pt idx="1">
                  <c:v>63.1</c:v>
                </c:pt>
                <c:pt idx="2">
                  <c:v>197.4</c:v>
                </c:pt>
                <c:pt idx="3">
                  <c:v>17.399999999999999</c:v>
                </c:pt>
              </c:numCache>
            </c:numRef>
          </c:val>
          <c:extLst>
            <c:ext xmlns:c16="http://schemas.microsoft.com/office/drawing/2014/chart" uri="{C3380CC4-5D6E-409C-BE32-E72D297353CC}">
              <c16:uniqueId val="{00000001-347C-43B8-BA54-2577FA2D6DCD}"/>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445566"/>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445566"/>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Supply — Graduates (observed &amp; fitted)</c:v>
                </c:pt>
              </c:strCache>
            </c:strRef>
          </c:tx>
          <c:spPr>
            <a:ln w="31750" cap="flat">
              <a:solidFill>
                <a:srgbClr val="1A3A5C"/>
              </a:solidFill>
              <a:prstDash val="solid"/>
              <a:round/>
            </a:ln>
            <a:effectLst/>
          </c:spPr>
          <c:marker>
            <c:symbol val="circle"/>
            <c:size val="6"/>
            <c:spPr>
              <a:solidFill>
                <a:srgbClr val="1A3A5C"/>
              </a:solidFill>
              <a:ln w="9525" cap="flat">
                <a:solidFill>
                  <a:srgbClr val="1A3A5C"/>
                </a:solidFill>
                <a:prstDash val="solid"/>
                <a:round/>
              </a:ln>
              <a:effectLst/>
            </c:spPr>
          </c:marker>
          <c:cat>
            <c:strRef>
              <c:f>Sheet1!$A$2:$A$15</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strCache>
            </c:strRef>
          </c:cat>
          <c:val>
            <c:numRef>
              <c:f>Sheet1!$B$2:$B$15</c:f>
              <c:numCache>
                <c:formatCode>General</c:formatCode>
                <c:ptCount val="14"/>
                <c:pt idx="0">
                  <c:v>8.1999999999999993</c:v>
                </c:pt>
                <c:pt idx="1">
                  <c:v>9.1</c:v>
                </c:pt>
                <c:pt idx="2">
                  <c:v>10.4</c:v>
                </c:pt>
                <c:pt idx="3">
                  <c:v>11.8</c:v>
                </c:pt>
                <c:pt idx="4">
                  <c:v>13.2</c:v>
                </c:pt>
                <c:pt idx="5">
                  <c:v>14.9</c:v>
                </c:pt>
                <c:pt idx="6">
                  <c:v>16.7</c:v>
                </c:pt>
                <c:pt idx="7">
                  <c:v>18.3</c:v>
                </c:pt>
                <c:pt idx="8">
                  <c:v>20.100000000000001</c:v>
                </c:pt>
                <c:pt idx="9">
                  <c:v>21.4</c:v>
                </c:pt>
                <c:pt idx="10">
                  <c:v>19.8</c:v>
                </c:pt>
                <c:pt idx="11">
                  <c:v>22.6</c:v>
                </c:pt>
                <c:pt idx="12">
                  <c:v>26.1</c:v>
                </c:pt>
                <c:pt idx="13">
                  <c:v>29.4</c:v>
                </c:pt>
              </c:numCache>
            </c:numRef>
          </c:val>
          <c:smooth val="0"/>
          <c:extLst>
            <c:ext xmlns:c16="http://schemas.microsoft.com/office/drawing/2014/chart" uri="{C3380CC4-5D6E-409C-BE32-E72D297353CC}">
              <c16:uniqueId val="{00000000-6496-4452-89E4-2EA3427BE755}"/>
            </c:ext>
          </c:extLst>
        </c:ser>
        <c:ser>
          <c:idx val="1"/>
          <c:order val="1"/>
          <c:tx>
            <c:strRef>
              <c:f>Sheet1!$C$1</c:f>
              <c:strCache>
                <c:ptCount val="1"/>
                <c:pt idx="0">
                  <c:v>Demand — Employment (observed &amp; fitted)</c:v>
                </c:pt>
              </c:strCache>
            </c:strRef>
          </c:tx>
          <c:spPr>
            <a:ln w="31750" cap="flat">
              <a:solidFill>
                <a:srgbClr val="C0392B"/>
              </a:solidFill>
              <a:prstDash val="solid"/>
              <a:round/>
            </a:ln>
            <a:effectLst/>
          </c:spPr>
          <c:marker>
            <c:symbol val="circle"/>
            <c:size val="6"/>
            <c:spPr>
              <a:solidFill>
                <a:srgbClr val="C0392B"/>
              </a:solidFill>
              <a:ln w="9525" cap="flat">
                <a:solidFill>
                  <a:srgbClr val="C0392B"/>
                </a:solidFill>
                <a:prstDash val="solid"/>
                <a:round/>
              </a:ln>
              <a:effectLst/>
            </c:spPr>
          </c:marker>
          <c:cat>
            <c:strRef>
              <c:f>Sheet1!$A$2:$A$15</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strCache>
            </c:strRef>
          </c:cat>
          <c:val>
            <c:numRef>
              <c:f>Sheet1!$C$2:$C$15</c:f>
              <c:numCache>
                <c:formatCode>General</c:formatCode>
                <c:ptCount val="14"/>
                <c:pt idx="0">
                  <c:v>11.4</c:v>
                </c:pt>
                <c:pt idx="1">
                  <c:v>12.8</c:v>
                </c:pt>
                <c:pt idx="2">
                  <c:v>14.3</c:v>
                </c:pt>
                <c:pt idx="3">
                  <c:v>16.2</c:v>
                </c:pt>
                <c:pt idx="4">
                  <c:v>18.899999999999999</c:v>
                </c:pt>
                <c:pt idx="5">
                  <c:v>22.4</c:v>
                </c:pt>
                <c:pt idx="6">
                  <c:v>26.8</c:v>
                </c:pt>
                <c:pt idx="7">
                  <c:v>31.2</c:v>
                </c:pt>
                <c:pt idx="8">
                  <c:v>37.6</c:v>
                </c:pt>
                <c:pt idx="9">
                  <c:v>44.1</c:v>
                </c:pt>
                <c:pt idx="10">
                  <c:v>41.3</c:v>
                </c:pt>
                <c:pt idx="11">
                  <c:v>48.2</c:v>
                </c:pt>
                <c:pt idx="12">
                  <c:v>55.7</c:v>
                </c:pt>
                <c:pt idx="13">
                  <c:v>63.1</c:v>
                </c:pt>
              </c:numCache>
            </c:numRef>
          </c:val>
          <c:smooth val="0"/>
          <c:extLst>
            <c:ext xmlns:c16="http://schemas.microsoft.com/office/drawing/2014/chart" uri="{C3380CC4-5D6E-409C-BE32-E72D297353CC}">
              <c16:uniqueId val="{00000001-6496-4452-89E4-2EA3427BE755}"/>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ICT (growing shortage)</c:v>
                </c:pt>
              </c:strCache>
            </c:strRef>
          </c:tx>
          <c:spPr>
            <a:ln w="31750" cap="flat">
              <a:solidFill>
                <a:srgbClr val="1A3A5C"/>
              </a:solidFill>
              <a:prstDash val="solid"/>
              <a:round/>
            </a:ln>
            <a:effectLst/>
          </c:spPr>
          <c:marker>
            <c:symbol val="circle"/>
            <c:size val="6"/>
            <c:spPr>
              <a:solidFill>
                <a:srgbClr val="1A3A5C"/>
              </a:solidFill>
              <a:ln w="9525" cap="flat">
                <a:solidFill>
                  <a:srgbClr val="1A3A5C"/>
                </a:solidFill>
                <a:prstDash val="solid"/>
                <a:round/>
              </a:ln>
              <a:effectLst/>
            </c:spPr>
          </c:marker>
          <c:cat>
            <c:strRef>
              <c:f>Sheet1!$A$2:$A$14</c:f>
              <c:strCache>
                <c:ptCount val="13"/>
                <c:pt idx="0">
                  <c:v>2010</c:v>
                </c:pt>
                <c:pt idx="1">
                  <c:v>2012</c:v>
                </c:pt>
                <c:pt idx="2">
                  <c:v>2014</c:v>
                </c:pt>
                <c:pt idx="3">
                  <c:v>2016</c:v>
                </c:pt>
                <c:pt idx="4">
                  <c:v>2018</c:v>
                </c:pt>
                <c:pt idx="5">
                  <c:v>2020</c:v>
                </c:pt>
                <c:pt idx="6">
                  <c:v>2022</c:v>
                </c:pt>
                <c:pt idx="7">
                  <c:v>2024</c:v>
                </c:pt>
                <c:pt idx="8">
                  <c:v>2026</c:v>
                </c:pt>
                <c:pt idx="9">
                  <c:v>2028</c:v>
                </c:pt>
                <c:pt idx="10">
                  <c:v>2030</c:v>
                </c:pt>
                <c:pt idx="11">
                  <c:v>2032</c:v>
                </c:pt>
                <c:pt idx="12">
                  <c:v>2035</c:v>
                </c:pt>
              </c:strCache>
            </c:strRef>
          </c:cat>
          <c:val>
            <c:numRef>
              <c:f>Sheet1!$B$2:$B$14</c:f>
              <c:numCache>
                <c:formatCode>General</c:formatCode>
                <c:ptCount val="13"/>
                <c:pt idx="0">
                  <c:v>3.2</c:v>
                </c:pt>
                <c:pt idx="1">
                  <c:v>3.9</c:v>
                </c:pt>
                <c:pt idx="2">
                  <c:v>5.7</c:v>
                </c:pt>
                <c:pt idx="3">
                  <c:v>10.1</c:v>
                </c:pt>
                <c:pt idx="4">
                  <c:v>17.5</c:v>
                </c:pt>
                <c:pt idx="5">
                  <c:v>21.5</c:v>
                </c:pt>
                <c:pt idx="6">
                  <c:v>29.6</c:v>
                </c:pt>
                <c:pt idx="7">
                  <c:v>32</c:v>
                </c:pt>
                <c:pt idx="8">
                  <c:v>35.5</c:v>
                </c:pt>
                <c:pt idx="9">
                  <c:v>39.1</c:v>
                </c:pt>
                <c:pt idx="10">
                  <c:v>43.2</c:v>
                </c:pt>
                <c:pt idx="11">
                  <c:v>47.8</c:v>
                </c:pt>
                <c:pt idx="12">
                  <c:v>53.8</c:v>
                </c:pt>
              </c:numCache>
            </c:numRef>
          </c:val>
          <c:smooth val="0"/>
          <c:extLst>
            <c:ext xmlns:c16="http://schemas.microsoft.com/office/drawing/2014/chart" uri="{C3380CC4-5D6E-409C-BE32-E72D297353CC}">
              <c16:uniqueId val="{00000000-5053-4874-BBF5-9DA3D68B8AFE}"/>
            </c:ext>
          </c:extLst>
        </c:ser>
        <c:ser>
          <c:idx val="1"/>
          <c:order val="1"/>
          <c:tx>
            <c:strRef>
              <c:f>Sheet1!$C$1</c:f>
              <c:strCache>
                <c:ptCount val="1"/>
                <c:pt idx="0">
                  <c:v>Manufacturing (converging)</c:v>
                </c:pt>
              </c:strCache>
            </c:strRef>
          </c:tx>
          <c:spPr>
            <a:ln w="31750" cap="flat">
              <a:solidFill>
                <a:srgbClr val="17A2B8"/>
              </a:solidFill>
              <a:prstDash val="solid"/>
              <a:round/>
            </a:ln>
            <a:effectLst/>
          </c:spPr>
          <c:marker>
            <c:symbol val="circle"/>
            <c:size val="6"/>
            <c:spPr>
              <a:solidFill>
                <a:srgbClr val="17A2B8"/>
              </a:solidFill>
              <a:ln w="9525" cap="flat">
                <a:solidFill>
                  <a:srgbClr val="17A2B8"/>
                </a:solidFill>
                <a:prstDash val="solid"/>
                <a:round/>
              </a:ln>
              <a:effectLst/>
            </c:spPr>
          </c:marker>
          <c:cat>
            <c:strRef>
              <c:f>Sheet1!$A$2:$A$14</c:f>
              <c:strCache>
                <c:ptCount val="13"/>
                <c:pt idx="0">
                  <c:v>2010</c:v>
                </c:pt>
                <c:pt idx="1">
                  <c:v>2012</c:v>
                </c:pt>
                <c:pt idx="2">
                  <c:v>2014</c:v>
                </c:pt>
                <c:pt idx="3">
                  <c:v>2016</c:v>
                </c:pt>
                <c:pt idx="4">
                  <c:v>2018</c:v>
                </c:pt>
                <c:pt idx="5">
                  <c:v>2020</c:v>
                </c:pt>
                <c:pt idx="6">
                  <c:v>2022</c:v>
                </c:pt>
                <c:pt idx="7">
                  <c:v>2024</c:v>
                </c:pt>
                <c:pt idx="8">
                  <c:v>2026</c:v>
                </c:pt>
                <c:pt idx="9">
                  <c:v>2028</c:v>
                </c:pt>
                <c:pt idx="10">
                  <c:v>2030</c:v>
                </c:pt>
                <c:pt idx="11">
                  <c:v>2032</c:v>
                </c:pt>
                <c:pt idx="12">
                  <c:v>2035</c:v>
                </c:pt>
              </c:strCache>
            </c:strRef>
          </c:cat>
          <c:val>
            <c:numRef>
              <c:f>Sheet1!$C$2:$C$14</c:f>
              <c:numCache>
                <c:formatCode>General</c:formatCode>
                <c:ptCount val="13"/>
                <c:pt idx="0">
                  <c:v>16.3</c:v>
                </c:pt>
                <c:pt idx="1">
                  <c:v>9.5</c:v>
                </c:pt>
                <c:pt idx="2">
                  <c:v>5.8</c:v>
                </c:pt>
                <c:pt idx="3">
                  <c:v>2.5</c:v>
                </c:pt>
                <c:pt idx="4">
                  <c:v>0</c:v>
                </c:pt>
                <c:pt idx="5">
                  <c:v>-1.5</c:v>
                </c:pt>
                <c:pt idx="6">
                  <c:v>7.5</c:v>
                </c:pt>
                <c:pt idx="7">
                  <c:v>5.8</c:v>
                </c:pt>
                <c:pt idx="8">
                  <c:v>4.4000000000000004</c:v>
                </c:pt>
                <c:pt idx="9">
                  <c:v>3.5</c:v>
                </c:pt>
                <c:pt idx="10">
                  <c:v>2.8</c:v>
                </c:pt>
                <c:pt idx="11">
                  <c:v>2.2000000000000002</c:v>
                </c:pt>
                <c:pt idx="12">
                  <c:v>1.6</c:v>
                </c:pt>
              </c:numCache>
            </c:numRef>
          </c:val>
          <c:smooth val="0"/>
          <c:extLst>
            <c:ext xmlns:c16="http://schemas.microsoft.com/office/drawing/2014/chart" uri="{C3380CC4-5D6E-409C-BE32-E72D297353CC}">
              <c16:uniqueId val="{00000001-5053-4874-BBF5-9DA3D68B8AFE}"/>
            </c:ext>
          </c:extLst>
        </c:ser>
        <c:ser>
          <c:idx val="2"/>
          <c:order val="2"/>
          <c:tx>
            <c:strRef>
              <c:f>Sheet1!$D$1</c:f>
              <c:strCache>
                <c:ptCount val="1"/>
                <c:pt idx="0">
                  <c:v>Agriculture (surplus)</c:v>
                </c:pt>
              </c:strCache>
            </c:strRef>
          </c:tx>
          <c:spPr>
            <a:ln w="31750" cap="flat">
              <a:solidFill>
                <a:srgbClr val="1E8449"/>
              </a:solidFill>
              <a:prstDash val="solid"/>
              <a:round/>
            </a:ln>
            <a:effectLst/>
          </c:spPr>
          <c:marker>
            <c:symbol val="circle"/>
            <c:size val="6"/>
            <c:spPr>
              <a:solidFill>
                <a:srgbClr val="1E8449"/>
              </a:solidFill>
              <a:ln w="9525" cap="flat">
                <a:solidFill>
                  <a:srgbClr val="1E8449"/>
                </a:solidFill>
                <a:prstDash val="solid"/>
                <a:round/>
              </a:ln>
              <a:effectLst/>
            </c:spPr>
          </c:marker>
          <c:cat>
            <c:strRef>
              <c:f>Sheet1!$A$2:$A$14</c:f>
              <c:strCache>
                <c:ptCount val="13"/>
                <c:pt idx="0">
                  <c:v>2010</c:v>
                </c:pt>
                <c:pt idx="1">
                  <c:v>2012</c:v>
                </c:pt>
                <c:pt idx="2">
                  <c:v>2014</c:v>
                </c:pt>
                <c:pt idx="3">
                  <c:v>2016</c:v>
                </c:pt>
                <c:pt idx="4">
                  <c:v>2018</c:v>
                </c:pt>
                <c:pt idx="5">
                  <c:v>2020</c:v>
                </c:pt>
                <c:pt idx="6">
                  <c:v>2022</c:v>
                </c:pt>
                <c:pt idx="7">
                  <c:v>2024</c:v>
                </c:pt>
                <c:pt idx="8">
                  <c:v>2026</c:v>
                </c:pt>
                <c:pt idx="9">
                  <c:v>2028</c:v>
                </c:pt>
                <c:pt idx="10">
                  <c:v>2030</c:v>
                </c:pt>
                <c:pt idx="11">
                  <c:v>2032</c:v>
                </c:pt>
                <c:pt idx="12">
                  <c:v>2035</c:v>
                </c:pt>
              </c:strCache>
            </c:strRef>
          </c:cat>
          <c:val>
            <c:numRef>
              <c:f>Sheet1!$D$2:$D$14</c:f>
              <c:numCache>
                <c:formatCode>General</c:formatCode>
                <c:ptCount val="13"/>
                <c:pt idx="0">
                  <c:v>-41.6</c:v>
                </c:pt>
                <c:pt idx="1">
                  <c:v>-54.3</c:v>
                </c:pt>
                <c:pt idx="2">
                  <c:v>-68.099999999999994</c:v>
                </c:pt>
                <c:pt idx="3">
                  <c:v>-79.599999999999994</c:v>
                </c:pt>
                <c:pt idx="4">
                  <c:v>-108</c:v>
                </c:pt>
                <c:pt idx="5">
                  <c:v>-113.4</c:v>
                </c:pt>
                <c:pt idx="6">
                  <c:v>-141.69999999999999</c:v>
                </c:pt>
                <c:pt idx="7">
                  <c:v>-152</c:v>
                </c:pt>
                <c:pt idx="8">
                  <c:v>-163</c:v>
                </c:pt>
                <c:pt idx="9">
                  <c:v>-173</c:v>
                </c:pt>
                <c:pt idx="10">
                  <c:v>-183</c:v>
                </c:pt>
                <c:pt idx="11">
                  <c:v>-192</c:v>
                </c:pt>
                <c:pt idx="12">
                  <c:v>-205</c:v>
                </c:pt>
              </c:numCache>
            </c:numRef>
          </c:val>
          <c:smooth val="0"/>
          <c:extLst>
            <c:ext xmlns:c16="http://schemas.microsoft.com/office/drawing/2014/chart" uri="{C3380CC4-5D6E-409C-BE32-E72D297353CC}">
              <c16:uniqueId val="{00000002-5053-4874-BBF5-9DA3D68B8AFE}"/>
            </c:ext>
          </c:extLst>
        </c:ser>
        <c:ser>
          <c:idx val="3"/>
          <c:order val="3"/>
          <c:tx>
            <c:strRef>
              <c:f>Sheet1!$E$1</c:f>
              <c:strCache>
                <c:ptCount val="1"/>
                <c:pt idx="0">
                  <c:v>Blue Economy</c:v>
                </c:pt>
              </c:strCache>
            </c:strRef>
          </c:tx>
          <c:spPr>
            <a:ln w="31750" cap="flat">
              <a:solidFill>
                <a:srgbClr val="D68910"/>
              </a:solidFill>
              <a:prstDash val="solid"/>
              <a:round/>
            </a:ln>
            <a:effectLst/>
          </c:spPr>
          <c:marker>
            <c:symbol val="circle"/>
            <c:size val="6"/>
            <c:spPr>
              <a:solidFill>
                <a:srgbClr val="D68910"/>
              </a:solidFill>
              <a:ln w="9525" cap="flat">
                <a:solidFill>
                  <a:srgbClr val="D68910"/>
                </a:solidFill>
                <a:prstDash val="solid"/>
                <a:round/>
              </a:ln>
              <a:effectLst/>
            </c:spPr>
          </c:marker>
          <c:cat>
            <c:strRef>
              <c:f>Sheet1!$A$2:$A$14</c:f>
              <c:strCache>
                <c:ptCount val="13"/>
                <c:pt idx="0">
                  <c:v>2010</c:v>
                </c:pt>
                <c:pt idx="1">
                  <c:v>2012</c:v>
                </c:pt>
                <c:pt idx="2">
                  <c:v>2014</c:v>
                </c:pt>
                <c:pt idx="3">
                  <c:v>2016</c:v>
                </c:pt>
                <c:pt idx="4">
                  <c:v>2018</c:v>
                </c:pt>
                <c:pt idx="5">
                  <c:v>2020</c:v>
                </c:pt>
                <c:pt idx="6">
                  <c:v>2022</c:v>
                </c:pt>
                <c:pt idx="7">
                  <c:v>2024</c:v>
                </c:pt>
                <c:pt idx="8">
                  <c:v>2026</c:v>
                </c:pt>
                <c:pt idx="9">
                  <c:v>2028</c:v>
                </c:pt>
                <c:pt idx="10">
                  <c:v>2030</c:v>
                </c:pt>
                <c:pt idx="11">
                  <c:v>2032</c:v>
                </c:pt>
                <c:pt idx="12">
                  <c:v>2035</c:v>
                </c:pt>
              </c:strCache>
            </c:strRef>
          </c:cat>
          <c:val>
            <c:numRef>
              <c:f>Sheet1!$E$2:$E$14</c:f>
              <c:numCache>
                <c:formatCode>General</c:formatCode>
                <c:ptCount val="13"/>
                <c:pt idx="0">
                  <c:v>-1.7</c:v>
                </c:pt>
                <c:pt idx="1">
                  <c:v>0.2</c:v>
                </c:pt>
                <c:pt idx="2">
                  <c:v>2.2000000000000002</c:v>
                </c:pt>
                <c:pt idx="3">
                  <c:v>4.5999999999999996</c:v>
                </c:pt>
                <c:pt idx="4">
                  <c:v>6.7</c:v>
                </c:pt>
                <c:pt idx="5">
                  <c:v>8</c:v>
                </c:pt>
                <c:pt idx="6">
                  <c:v>10.4</c:v>
                </c:pt>
                <c:pt idx="7">
                  <c:v>10.8</c:v>
                </c:pt>
                <c:pt idx="8">
                  <c:v>10.199999999999999</c:v>
                </c:pt>
                <c:pt idx="9">
                  <c:v>9.6</c:v>
                </c:pt>
                <c:pt idx="10">
                  <c:v>9.1</c:v>
                </c:pt>
                <c:pt idx="11">
                  <c:v>8.6999999999999993</c:v>
                </c:pt>
                <c:pt idx="12">
                  <c:v>8.1999999999999993</c:v>
                </c:pt>
              </c:numCache>
            </c:numRef>
          </c:val>
          <c:smooth val="0"/>
          <c:extLst>
            <c:ext xmlns:c16="http://schemas.microsoft.com/office/drawing/2014/chart" uri="{C3380CC4-5D6E-409C-BE32-E72D297353CC}">
              <c16:uniqueId val="{00000003-5053-4874-BBF5-9DA3D68B8AFE}"/>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9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Supply</c:v>
                </c:pt>
              </c:strCache>
            </c:strRef>
          </c:tx>
          <c:spPr>
            <a:solidFill>
              <a:srgbClr val="1E8449"/>
            </a:solidFill>
            <a:effectLst/>
          </c:spPr>
          <c:invertIfNegative val="0"/>
          <c:dLbls>
            <c:numFmt formatCode="#,##0" sourceLinked="0"/>
            <c:spPr>
              <a:noFill/>
              <a:ln>
                <a:noFill/>
              </a:ln>
              <a:effectLst/>
            </c:spPr>
            <c:txPr>
              <a:bodyPr/>
              <a:lstStyle/>
              <a:p>
                <a:pPr>
                  <a:defRPr sz="900" b="0" i="0" u="none" strike="noStrike">
                    <a:solidFill>
                      <a:srgbClr val="000000"/>
                    </a:solidFill>
                    <a:latin typeface="Arial"/>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2010</c:v>
                </c:pt>
                <c:pt idx="1">
                  <c:v>2013</c:v>
                </c:pt>
                <c:pt idx="2">
                  <c:v>2016</c:v>
                </c:pt>
                <c:pt idx="3">
                  <c:v>2019</c:v>
                </c:pt>
                <c:pt idx="4">
                  <c:v>2022</c:v>
                </c:pt>
                <c:pt idx="5">
                  <c:v>2023</c:v>
                </c:pt>
              </c:strCache>
            </c:strRef>
          </c:cat>
          <c:val>
            <c:numRef>
              <c:f>Sheet1!$B$2:$B$7</c:f>
              <c:numCache>
                <c:formatCode>General</c:formatCode>
                <c:ptCount val="6"/>
                <c:pt idx="0">
                  <c:v>224.8</c:v>
                </c:pt>
                <c:pt idx="1">
                  <c:v>248.4</c:v>
                </c:pt>
                <c:pt idx="2">
                  <c:v>279.10000000000002</c:v>
                </c:pt>
                <c:pt idx="3">
                  <c:v>314.7</c:v>
                </c:pt>
                <c:pt idx="4">
                  <c:v>338.4</c:v>
                </c:pt>
                <c:pt idx="5">
                  <c:v>356.2</c:v>
                </c:pt>
              </c:numCache>
            </c:numRef>
          </c:val>
          <c:extLst>
            <c:ext xmlns:c16="http://schemas.microsoft.com/office/drawing/2014/chart" uri="{C3380CC4-5D6E-409C-BE32-E72D297353CC}">
              <c16:uniqueId val="{00000000-90DB-4DD7-B787-ECB962B982BD}"/>
            </c:ext>
          </c:extLst>
        </c:ser>
        <c:ser>
          <c:idx val="1"/>
          <c:order val="1"/>
          <c:tx>
            <c:strRef>
              <c:f>Sheet1!$C$1</c:f>
              <c:strCache>
                <c:ptCount val="1"/>
                <c:pt idx="0">
                  <c:v>Demand (formal)</c:v>
                </c:pt>
              </c:strCache>
            </c:strRef>
          </c:tx>
          <c:spPr>
            <a:solidFill>
              <a:srgbClr val="1A3A5C"/>
            </a:solidFill>
            <a:effectLst/>
          </c:spPr>
          <c:invertIfNegative val="0"/>
          <c:dLbls>
            <c:numFmt formatCode="#,##0" sourceLinked="0"/>
            <c:spPr>
              <a:noFill/>
              <a:ln>
                <a:noFill/>
              </a:ln>
              <a:effectLst/>
            </c:spPr>
            <c:txPr>
              <a:bodyPr/>
              <a:lstStyle/>
              <a:p>
                <a:pPr>
                  <a:defRPr sz="900" b="0" i="0" u="none" strike="noStrike">
                    <a:solidFill>
                      <a:srgbClr val="000000"/>
                    </a:solidFill>
                    <a:latin typeface="Arial"/>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2010</c:v>
                </c:pt>
                <c:pt idx="1">
                  <c:v>2013</c:v>
                </c:pt>
                <c:pt idx="2">
                  <c:v>2016</c:v>
                </c:pt>
                <c:pt idx="3">
                  <c:v>2019</c:v>
                </c:pt>
                <c:pt idx="4">
                  <c:v>2022</c:v>
                </c:pt>
                <c:pt idx="5">
                  <c:v>2023</c:v>
                </c:pt>
              </c:strCache>
            </c:strRef>
          </c:cat>
          <c:val>
            <c:numRef>
              <c:f>Sheet1!$C$2:$C$7</c:f>
              <c:numCache>
                <c:formatCode>General</c:formatCode>
                <c:ptCount val="6"/>
                <c:pt idx="0">
                  <c:v>183.2</c:v>
                </c:pt>
                <c:pt idx="1">
                  <c:v>188.9</c:v>
                </c:pt>
                <c:pt idx="2">
                  <c:v>192.4</c:v>
                </c:pt>
                <c:pt idx="3">
                  <c:v>195.6</c:v>
                </c:pt>
                <c:pt idx="4">
                  <c:v>196.7</c:v>
                </c:pt>
                <c:pt idx="5">
                  <c:v>197.4</c:v>
                </c:pt>
              </c:numCache>
            </c:numRef>
          </c:val>
          <c:extLst>
            <c:ext xmlns:c16="http://schemas.microsoft.com/office/drawing/2014/chart" uri="{C3380CC4-5D6E-409C-BE32-E72D297353CC}">
              <c16:uniqueId val="{00000001-90DB-4DD7-B787-ECB962B982BD}"/>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legend>
    <c:plotVisOnly val="1"/>
    <c:dispBlanksAs val="span"/>
    <c:showDLblsOverMax val="1"/>
  </c:chart>
  <c:spPr>
    <a:solidFill>
      <a:srgbClr val="FFFFFF"/>
    </a:solid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800" b="0" i="0" u="none" strike="noStrike">
                <a:solidFill>
                  <a:srgbClr val="000000"/>
                </a:solidFill>
                <a:latin typeface="Arial"/>
              </a:defRPr>
            </a:pPr>
            <a:r>
              <a:rPr lang="en-US" sz="1800" b="0" i="0" u="none" strike="noStrike">
                <a:solidFill>
                  <a:srgbClr val="000000"/>
                </a:solidFill>
                <a:latin typeface="Arial"/>
              </a:rPr>
              <a:t>Supply (α) vs. Demand (β) Growth Rates</a:t>
            </a:r>
          </a:p>
        </c:rich>
      </c:tx>
      <c:overlay val="0"/>
    </c:title>
    <c:autoTitleDeleted val="0"/>
    <c:plotArea>
      <c:layout/>
      <c:barChart>
        <c:barDir val="col"/>
        <c:grouping val="clustered"/>
        <c:varyColors val="0"/>
        <c:ser>
          <c:idx val="0"/>
          <c:order val="0"/>
          <c:tx>
            <c:strRef>
              <c:f>Sheet1!$B$1</c:f>
              <c:strCache>
                <c:ptCount val="1"/>
                <c:pt idx="0">
                  <c:v>αₛ Supply growth rate</c:v>
                </c:pt>
              </c:strCache>
            </c:strRef>
          </c:tx>
          <c:spPr>
            <a:solidFill>
              <a:srgbClr val="1A3A5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Manufacturing</c:v>
                </c:pt>
                <c:pt idx="1">
                  <c:v>ICT</c:v>
                </c:pt>
                <c:pt idx="2">
                  <c:v>Agriculture</c:v>
                </c:pt>
                <c:pt idx="3">
                  <c:v>Blue Economy</c:v>
                </c:pt>
              </c:strCache>
            </c:strRef>
          </c:cat>
          <c:val>
            <c:numRef>
              <c:f>Sheet1!$B$2:$B$5</c:f>
              <c:numCache>
                <c:formatCode>General</c:formatCode>
                <c:ptCount val="4"/>
                <c:pt idx="0">
                  <c:v>7.0999999999999994E-2</c:v>
                </c:pt>
                <c:pt idx="1">
                  <c:v>0.112</c:v>
                </c:pt>
                <c:pt idx="2">
                  <c:v>4.8000000000000001E-2</c:v>
                </c:pt>
                <c:pt idx="3">
                  <c:v>8.3000000000000004E-2</c:v>
                </c:pt>
              </c:numCache>
            </c:numRef>
          </c:val>
          <c:extLst>
            <c:ext xmlns:c16="http://schemas.microsoft.com/office/drawing/2014/chart" uri="{C3380CC4-5D6E-409C-BE32-E72D297353CC}">
              <c16:uniqueId val="{00000000-CF25-44D5-8FED-8CB750C16EE1}"/>
            </c:ext>
          </c:extLst>
        </c:ser>
        <c:ser>
          <c:idx val="1"/>
          <c:order val="1"/>
          <c:tx>
            <c:strRef>
              <c:f>Sheet1!$C$1</c:f>
              <c:strCache>
                <c:ptCount val="1"/>
                <c:pt idx="0">
                  <c:v>βₛ Demand growth rate</c:v>
                </c:pt>
              </c:strCache>
            </c:strRef>
          </c:tx>
          <c:spPr>
            <a:solidFill>
              <a:srgbClr val="17A2B8"/>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Manufacturing</c:v>
                </c:pt>
                <c:pt idx="1">
                  <c:v>ICT</c:v>
                </c:pt>
                <c:pt idx="2">
                  <c:v>Agriculture</c:v>
                </c:pt>
                <c:pt idx="3">
                  <c:v>Blue Economy</c:v>
                </c:pt>
              </c:strCache>
            </c:strRef>
          </c:cat>
          <c:val>
            <c:numRef>
              <c:f>Sheet1!$C$2:$C$5</c:f>
              <c:numCache>
                <c:formatCode>General</c:formatCode>
                <c:ptCount val="4"/>
                <c:pt idx="0">
                  <c:v>5.8999999999999997E-2</c:v>
                </c:pt>
                <c:pt idx="1">
                  <c:v>0.13800000000000001</c:v>
                </c:pt>
                <c:pt idx="2">
                  <c:v>3.1E-2</c:v>
                </c:pt>
                <c:pt idx="3">
                  <c:v>9.4E-2</c:v>
                </c:pt>
              </c:numCache>
            </c:numRef>
          </c:val>
          <c:extLst>
            <c:ext xmlns:c16="http://schemas.microsoft.com/office/drawing/2014/chart" uri="{C3380CC4-5D6E-409C-BE32-E72D297353CC}">
              <c16:uniqueId val="{00000001-CF25-44D5-8FED-8CB750C16EE1}"/>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Scenario A — Baseline</c:v>
                </c:pt>
              </c:strCache>
            </c:strRef>
          </c:tx>
          <c:spPr>
            <a:ln w="31750" cap="flat">
              <a:solidFill>
                <a:srgbClr val="445566"/>
              </a:solidFill>
              <a:prstDash val="solid"/>
              <a:round/>
            </a:ln>
            <a:effectLst/>
          </c:spPr>
          <c:marker>
            <c:symbol val="circle"/>
            <c:size val="6"/>
            <c:spPr>
              <a:solidFill>
                <a:srgbClr val="445566"/>
              </a:solidFill>
              <a:ln w="9525" cap="flat">
                <a:solidFill>
                  <a:srgbClr val="445566"/>
                </a:solidFill>
                <a:prstDash val="solid"/>
                <a:round/>
              </a:ln>
              <a:effectLst/>
            </c:spPr>
          </c:marker>
          <c:cat>
            <c:strRef>
              <c:f>Sheet1!$A$2:$A$12</c:f>
              <c:strCache>
                <c:ptCount val="11"/>
                <c:pt idx="0">
                  <c:v>2025</c:v>
                </c:pt>
                <c:pt idx="1">
                  <c:v>2026</c:v>
                </c:pt>
                <c:pt idx="2">
                  <c:v>2027</c:v>
                </c:pt>
                <c:pt idx="3">
                  <c:v>2028</c:v>
                </c:pt>
                <c:pt idx="4">
                  <c:v>2029</c:v>
                </c:pt>
                <c:pt idx="5">
                  <c:v>2030</c:v>
                </c:pt>
                <c:pt idx="6">
                  <c:v>2031</c:v>
                </c:pt>
                <c:pt idx="7">
                  <c:v>2032</c:v>
                </c:pt>
                <c:pt idx="8">
                  <c:v>2033</c:v>
                </c:pt>
                <c:pt idx="9">
                  <c:v>2034</c:v>
                </c:pt>
                <c:pt idx="10">
                  <c:v>2035</c:v>
                </c:pt>
              </c:strCache>
            </c:strRef>
          </c:cat>
          <c:val>
            <c:numRef>
              <c:f>Sheet1!$B$2:$B$12</c:f>
              <c:numCache>
                <c:formatCode>General</c:formatCode>
                <c:ptCount val="11"/>
                <c:pt idx="0">
                  <c:v>18.399999999999999</c:v>
                </c:pt>
                <c:pt idx="1">
                  <c:v>20.100000000000001</c:v>
                </c:pt>
                <c:pt idx="2">
                  <c:v>21.8</c:v>
                </c:pt>
                <c:pt idx="3">
                  <c:v>23.6</c:v>
                </c:pt>
                <c:pt idx="4">
                  <c:v>25.3</c:v>
                </c:pt>
                <c:pt idx="5">
                  <c:v>26.9</c:v>
                </c:pt>
                <c:pt idx="6">
                  <c:v>28.2</c:v>
                </c:pt>
                <c:pt idx="7">
                  <c:v>29.4</c:v>
                </c:pt>
                <c:pt idx="8">
                  <c:v>30.4</c:v>
                </c:pt>
                <c:pt idx="9">
                  <c:v>31.1</c:v>
                </c:pt>
                <c:pt idx="10">
                  <c:v>31.6</c:v>
                </c:pt>
              </c:numCache>
            </c:numRef>
          </c:val>
          <c:smooth val="0"/>
          <c:extLst>
            <c:ext xmlns:c16="http://schemas.microsoft.com/office/drawing/2014/chart" uri="{C3380CC4-5D6E-409C-BE32-E72D297353CC}">
              <c16:uniqueId val="{00000000-0E3B-4E22-A430-B7D904000CB3}"/>
            </c:ext>
          </c:extLst>
        </c:ser>
        <c:ser>
          <c:idx val="1"/>
          <c:order val="1"/>
          <c:tx>
            <c:strRef>
              <c:f>Sheet1!$C$1</c:f>
              <c:strCache>
                <c:ptCount val="1"/>
                <c:pt idx="0">
                  <c:v>Scenario B — Enhanced Supply ✓</c:v>
                </c:pt>
              </c:strCache>
            </c:strRef>
          </c:tx>
          <c:spPr>
            <a:ln w="31750" cap="flat">
              <a:solidFill>
                <a:srgbClr val="0D7C8F"/>
              </a:solidFill>
              <a:prstDash val="solid"/>
              <a:round/>
            </a:ln>
            <a:effectLst/>
          </c:spPr>
          <c:marker>
            <c:symbol val="circle"/>
            <c:size val="6"/>
            <c:spPr>
              <a:solidFill>
                <a:srgbClr val="0D7C8F"/>
              </a:solidFill>
              <a:ln w="9525" cap="flat">
                <a:solidFill>
                  <a:srgbClr val="0D7C8F"/>
                </a:solidFill>
                <a:prstDash val="solid"/>
                <a:round/>
              </a:ln>
              <a:effectLst/>
            </c:spPr>
          </c:marker>
          <c:cat>
            <c:strRef>
              <c:f>Sheet1!$A$2:$A$12</c:f>
              <c:strCache>
                <c:ptCount val="11"/>
                <c:pt idx="0">
                  <c:v>2025</c:v>
                </c:pt>
                <c:pt idx="1">
                  <c:v>2026</c:v>
                </c:pt>
                <c:pt idx="2">
                  <c:v>2027</c:v>
                </c:pt>
                <c:pt idx="3">
                  <c:v>2028</c:v>
                </c:pt>
                <c:pt idx="4">
                  <c:v>2029</c:v>
                </c:pt>
                <c:pt idx="5">
                  <c:v>2030</c:v>
                </c:pt>
                <c:pt idx="6">
                  <c:v>2031</c:v>
                </c:pt>
                <c:pt idx="7">
                  <c:v>2032</c:v>
                </c:pt>
                <c:pt idx="8">
                  <c:v>2033</c:v>
                </c:pt>
                <c:pt idx="9">
                  <c:v>2034</c:v>
                </c:pt>
                <c:pt idx="10">
                  <c:v>2035</c:v>
                </c:pt>
              </c:strCache>
            </c:strRef>
          </c:cat>
          <c:val>
            <c:numRef>
              <c:f>Sheet1!$C$2:$C$12</c:f>
              <c:numCache>
                <c:formatCode>General</c:formatCode>
                <c:ptCount val="11"/>
                <c:pt idx="0">
                  <c:v>18.399999999999999</c:v>
                </c:pt>
                <c:pt idx="1">
                  <c:v>19.2</c:v>
                </c:pt>
                <c:pt idx="2">
                  <c:v>19.8</c:v>
                </c:pt>
                <c:pt idx="3">
                  <c:v>19.100000000000001</c:v>
                </c:pt>
                <c:pt idx="4">
                  <c:v>17.8</c:v>
                </c:pt>
                <c:pt idx="5">
                  <c:v>15.6</c:v>
                </c:pt>
                <c:pt idx="6">
                  <c:v>12.4</c:v>
                </c:pt>
                <c:pt idx="7">
                  <c:v>9.1</c:v>
                </c:pt>
                <c:pt idx="8">
                  <c:v>5.8</c:v>
                </c:pt>
                <c:pt idx="9">
                  <c:v>2.9</c:v>
                </c:pt>
                <c:pt idx="10">
                  <c:v>0.4</c:v>
                </c:pt>
              </c:numCache>
            </c:numRef>
          </c:val>
          <c:smooth val="0"/>
          <c:extLst>
            <c:ext xmlns:c16="http://schemas.microsoft.com/office/drawing/2014/chart" uri="{C3380CC4-5D6E-409C-BE32-E72D297353CC}">
              <c16:uniqueId val="{00000001-0E3B-4E22-A430-B7D904000CB3}"/>
            </c:ext>
          </c:extLst>
        </c:ser>
        <c:ser>
          <c:idx val="2"/>
          <c:order val="2"/>
          <c:tx>
            <c:strRef>
              <c:f>Sheet1!$D$1</c:f>
              <c:strCache>
                <c:ptCount val="1"/>
                <c:pt idx="0">
                  <c:v>Scenario C — Demand Stimulus ✗</c:v>
                </c:pt>
              </c:strCache>
            </c:strRef>
          </c:tx>
          <c:spPr>
            <a:ln w="31750" cap="flat">
              <a:solidFill>
                <a:srgbClr val="C0392B"/>
              </a:solidFill>
              <a:prstDash val="solid"/>
              <a:round/>
            </a:ln>
            <a:effectLst/>
          </c:spPr>
          <c:marker>
            <c:symbol val="circle"/>
            <c:size val="6"/>
            <c:spPr>
              <a:solidFill>
                <a:srgbClr val="C0392B"/>
              </a:solidFill>
              <a:ln w="9525" cap="flat">
                <a:solidFill>
                  <a:srgbClr val="C0392B"/>
                </a:solidFill>
                <a:prstDash val="solid"/>
                <a:round/>
              </a:ln>
              <a:effectLst/>
            </c:spPr>
          </c:marker>
          <c:cat>
            <c:strRef>
              <c:f>Sheet1!$A$2:$A$12</c:f>
              <c:strCache>
                <c:ptCount val="11"/>
                <c:pt idx="0">
                  <c:v>2025</c:v>
                </c:pt>
                <c:pt idx="1">
                  <c:v>2026</c:v>
                </c:pt>
                <c:pt idx="2">
                  <c:v>2027</c:v>
                </c:pt>
                <c:pt idx="3">
                  <c:v>2028</c:v>
                </c:pt>
                <c:pt idx="4">
                  <c:v>2029</c:v>
                </c:pt>
                <c:pt idx="5">
                  <c:v>2030</c:v>
                </c:pt>
                <c:pt idx="6">
                  <c:v>2031</c:v>
                </c:pt>
                <c:pt idx="7">
                  <c:v>2032</c:v>
                </c:pt>
                <c:pt idx="8">
                  <c:v>2033</c:v>
                </c:pt>
                <c:pt idx="9">
                  <c:v>2034</c:v>
                </c:pt>
                <c:pt idx="10">
                  <c:v>2035</c:v>
                </c:pt>
              </c:strCache>
            </c:strRef>
          </c:cat>
          <c:val>
            <c:numRef>
              <c:f>Sheet1!$D$2:$D$12</c:f>
              <c:numCache>
                <c:formatCode>General</c:formatCode>
                <c:ptCount val="11"/>
                <c:pt idx="0">
                  <c:v>18.399999999999999</c:v>
                </c:pt>
                <c:pt idx="1">
                  <c:v>20.8</c:v>
                </c:pt>
                <c:pt idx="2">
                  <c:v>22.4</c:v>
                </c:pt>
                <c:pt idx="3">
                  <c:v>24.3</c:v>
                </c:pt>
                <c:pt idx="4">
                  <c:v>26.4</c:v>
                </c:pt>
                <c:pt idx="5">
                  <c:v>28.6</c:v>
                </c:pt>
                <c:pt idx="6">
                  <c:v>30.8</c:v>
                </c:pt>
                <c:pt idx="7">
                  <c:v>32.700000000000003</c:v>
                </c:pt>
                <c:pt idx="8">
                  <c:v>34.4</c:v>
                </c:pt>
                <c:pt idx="9">
                  <c:v>35.799999999999997</c:v>
                </c:pt>
                <c:pt idx="10">
                  <c:v>36.9</c:v>
                </c:pt>
              </c:numCache>
            </c:numRef>
          </c:val>
          <c:smooth val="0"/>
          <c:extLst>
            <c:ext xmlns:c16="http://schemas.microsoft.com/office/drawing/2014/chart" uri="{C3380CC4-5D6E-409C-BE32-E72D297353CC}">
              <c16:uniqueId val="{00000002-0E3B-4E22-A430-B7D904000CB3}"/>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Scenario A — Baseline</c:v>
                </c:pt>
              </c:strCache>
            </c:strRef>
          </c:tx>
          <c:spPr>
            <a:ln w="31750" cap="flat">
              <a:solidFill>
                <a:srgbClr val="445566"/>
              </a:solidFill>
              <a:prstDash val="solid"/>
              <a:round/>
            </a:ln>
            <a:effectLst/>
          </c:spPr>
          <c:marker>
            <c:symbol val="circle"/>
            <c:size val="6"/>
            <c:spPr>
              <a:solidFill>
                <a:srgbClr val="445566"/>
              </a:solidFill>
              <a:ln w="9525" cap="flat">
                <a:solidFill>
                  <a:srgbClr val="445566"/>
                </a:solidFill>
                <a:prstDash val="solid"/>
                <a:round/>
              </a:ln>
              <a:effectLst/>
            </c:spPr>
          </c:marker>
          <c:cat>
            <c:strRef>
              <c:f>Sheet1!$A$2:$A$12</c:f>
              <c:strCache>
                <c:ptCount val="11"/>
                <c:pt idx="0">
                  <c:v>2025</c:v>
                </c:pt>
                <c:pt idx="1">
                  <c:v>2026</c:v>
                </c:pt>
                <c:pt idx="2">
                  <c:v>2027</c:v>
                </c:pt>
                <c:pt idx="3">
                  <c:v>2028</c:v>
                </c:pt>
                <c:pt idx="4">
                  <c:v>2029</c:v>
                </c:pt>
                <c:pt idx="5">
                  <c:v>2030</c:v>
                </c:pt>
                <c:pt idx="6">
                  <c:v>2031</c:v>
                </c:pt>
                <c:pt idx="7">
                  <c:v>2032</c:v>
                </c:pt>
                <c:pt idx="8">
                  <c:v>2033</c:v>
                </c:pt>
                <c:pt idx="9">
                  <c:v>2034</c:v>
                </c:pt>
                <c:pt idx="10">
                  <c:v>2035</c:v>
                </c:pt>
              </c:strCache>
            </c:strRef>
          </c:cat>
          <c:val>
            <c:numRef>
              <c:f>Sheet1!$B$2:$B$12</c:f>
              <c:numCache>
                <c:formatCode>General</c:formatCode>
                <c:ptCount val="11"/>
                <c:pt idx="0">
                  <c:v>7.1</c:v>
                </c:pt>
                <c:pt idx="1">
                  <c:v>7.6</c:v>
                </c:pt>
                <c:pt idx="2">
                  <c:v>8.1999999999999993</c:v>
                </c:pt>
                <c:pt idx="3">
                  <c:v>8.6999999999999993</c:v>
                </c:pt>
                <c:pt idx="4">
                  <c:v>9.1</c:v>
                </c:pt>
                <c:pt idx="5">
                  <c:v>9.4</c:v>
                </c:pt>
                <c:pt idx="6">
                  <c:v>9.6</c:v>
                </c:pt>
                <c:pt idx="7">
                  <c:v>9.6999999999999993</c:v>
                </c:pt>
                <c:pt idx="8">
                  <c:v>9.6</c:v>
                </c:pt>
                <c:pt idx="9">
                  <c:v>9.4</c:v>
                </c:pt>
                <c:pt idx="10">
                  <c:v>9.1</c:v>
                </c:pt>
              </c:numCache>
            </c:numRef>
          </c:val>
          <c:smooth val="0"/>
          <c:extLst>
            <c:ext xmlns:c16="http://schemas.microsoft.com/office/drawing/2014/chart" uri="{C3380CC4-5D6E-409C-BE32-E72D297353CC}">
              <c16:uniqueId val="{00000000-68C4-4157-9BA1-213A441B8A1E}"/>
            </c:ext>
          </c:extLst>
        </c:ser>
        <c:ser>
          <c:idx val="1"/>
          <c:order val="1"/>
          <c:tx>
            <c:strRef>
              <c:f>Sheet1!$C$1</c:f>
              <c:strCache>
                <c:ptCount val="1"/>
                <c:pt idx="0">
                  <c:v>Scenario B — Enhanced Supply</c:v>
                </c:pt>
              </c:strCache>
            </c:strRef>
          </c:tx>
          <c:spPr>
            <a:ln w="31750" cap="flat">
              <a:solidFill>
                <a:srgbClr val="0D7C8F"/>
              </a:solidFill>
              <a:prstDash val="solid"/>
              <a:round/>
            </a:ln>
            <a:effectLst/>
          </c:spPr>
          <c:marker>
            <c:symbol val="circle"/>
            <c:size val="6"/>
            <c:spPr>
              <a:solidFill>
                <a:srgbClr val="0D7C8F"/>
              </a:solidFill>
              <a:ln w="9525" cap="flat">
                <a:solidFill>
                  <a:srgbClr val="0D7C8F"/>
                </a:solidFill>
                <a:prstDash val="solid"/>
                <a:round/>
              </a:ln>
              <a:effectLst/>
            </c:spPr>
          </c:marker>
          <c:cat>
            <c:strRef>
              <c:f>Sheet1!$A$2:$A$12</c:f>
              <c:strCache>
                <c:ptCount val="11"/>
                <c:pt idx="0">
                  <c:v>2025</c:v>
                </c:pt>
                <c:pt idx="1">
                  <c:v>2026</c:v>
                </c:pt>
                <c:pt idx="2">
                  <c:v>2027</c:v>
                </c:pt>
                <c:pt idx="3">
                  <c:v>2028</c:v>
                </c:pt>
                <c:pt idx="4">
                  <c:v>2029</c:v>
                </c:pt>
                <c:pt idx="5">
                  <c:v>2030</c:v>
                </c:pt>
                <c:pt idx="6">
                  <c:v>2031</c:v>
                </c:pt>
                <c:pt idx="7">
                  <c:v>2032</c:v>
                </c:pt>
                <c:pt idx="8">
                  <c:v>2033</c:v>
                </c:pt>
                <c:pt idx="9">
                  <c:v>2034</c:v>
                </c:pt>
                <c:pt idx="10">
                  <c:v>2035</c:v>
                </c:pt>
              </c:strCache>
            </c:strRef>
          </c:cat>
          <c:val>
            <c:numRef>
              <c:f>Sheet1!$C$2:$C$12</c:f>
              <c:numCache>
                <c:formatCode>General</c:formatCode>
                <c:ptCount val="11"/>
                <c:pt idx="0">
                  <c:v>7.1</c:v>
                </c:pt>
                <c:pt idx="1">
                  <c:v>7.1</c:v>
                </c:pt>
                <c:pt idx="2">
                  <c:v>7.3</c:v>
                </c:pt>
                <c:pt idx="3">
                  <c:v>6.9</c:v>
                </c:pt>
                <c:pt idx="4">
                  <c:v>6.3</c:v>
                </c:pt>
                <c:pt idx="5">
                  <c:v>5.9</c:v>
                </c:pt>
                <c:pt idx="6">
                  <c:v>5.4</c:v>
                </c:pt>
                <c:pt idx="7">
                  <c:v>4.9000000000000004</c:v>
                </c:pt>
                <c:pt idx="8">
                  <c:v>4.2</c:v>
                </c:pt>
                <c:pt idx="9">
                  <c:v>3.6</c:v>
                </c:pt>
                <c:pt idx="10">
                  <c:v>2.8</c:v>
                </c:pt>
              </c:numCache>
            </c:numRef>
          </c:val>
          <c:smooth val="0"/>
          <c:extLst>
            <c:ext xmlns:c16="http://schemas.microsoft.com/office/drawing/2014/chart" uri="{C3380CC4-5D6E-409C-BE32-E72D297353CC}">
              <c16:uniqueId val="{00000001-68C4-4157-9BA1-213A441B8A1E}"/>
            </c:ext>
          </c:extLst>
        </c:ser>
        <c:ser>
          <c:idx val="2"/>
          <c:order val="2"/>
          <c:tx>
            <c:strRef>
              <c:f>Sheet1!$D$1</c:f>
              <c:strCache>
                <c:ptCount val="1"/>
                <c:pt idx="0">
                  <c:v>Scenario C — Demand Stimulus</c:v>
                </c:pt>
              </c:strCache>
            </c:strRef>
          </c:tx>
          <c:spPr>
            <a:ln w="31750" cap="flat">
              <a:solidFill>
                <a:srgbClr val="D68910"/>
              </a:solidFill>
              <a:prstDash val="solid"/>
              <a:round/>
            </a:ln>
            <a:effectLst/>
          </c:spPr>
          <c:marker>
            <c:symbol val="circle"/>
            <c:size val="6"/>
            <c:spPr>
              <a:solidFill>
                <a:srgbClr val="D68910"/>
              </a:solidFill>
              <a:ln w="9525" cap="flat">
                <a:solidFill>
                  <a:srgbClr val="D68910"/>
                </a:solidFill>
                <a:prstDash val="solid"/>
                <a:round/>
              </a:ln>
              <a:effectLst/>
            </c:spPr>
          </c:marker>
          <c:cat>
            <c:strRef>
              <c:f>Sheet1!$A$2:$A$12</c:f>
              <c:strCache>
                <c:ptCount val="11"/>
                <c:pt idx="0">
                  <c:v>2025</c:v>
                </c:pt>
                <c:pt idx="1">
                  <c:v>2026</c:v>
                </c:pt>
                <c:pt idx="2">
                  <c:v>2027</c:v>
                </c:pt>
                <c:pt idx="3">
                  <c:v>2028</c:v>
                </c:pt>
                <c:pt idx="4">
                  <c:v>2029</c:v>
                </c:pt>
                <c:pt idx="5">
                  <c:v>2030</c:v>
                </c:pt>
                <c:pt idx="6">
                  <c:v>2031</c:v>
                </c:pt>
                <c:pt idx="7">
                  <c:v>2032</c:v>
                </c:pt>
                <c:pt idx="8">
                  <c:v>2033</c:v>
                </c:pt>
                <c:pt idx="9">
                  <c:v>2034</c:v>
                </c:pt>
                <c:pt idx="10">
                  <c:v>2035</c:v>
                </c:pt>
              </c:strCache>
            </c:strRef>
          </c:cat>
          <c:val>
            <c:numRef>
              <c:f>Sheet1!$D$2:$D$12</c:f>
              <c:numCache>
                <c:formatCode>General</c:formatCode>
                <c:ptCount val="11"/>
                <c:pt idx="0">
                  <c:v>7.1</c:v>
                </c:pt>
                <c:pt idx="1">
                  <c:v>7.9</c:v>
                </c:pt>
                <c:pt idx="2">
                  <c:v>8.6</c:v>
                </c:pt>
                <c:pt idx="3">
                  <c:v>9.4</c:v>
                </c:pt>
                <c:pt idx="4">
                  <c:v>10.1</c:v>
                </c:pt>
                <c:pt idx="5">
                  <c:v>10.8</c:v>
                </c:pt>
                <c:pt idx="6">
                  <c:v>11.4</c:v>
                </c:pt>
                <c:pt idx="7">
                  <c:v>11.9</c:v>
                </c:pt>
                <c:pt idx="8">
                  <c:v>12.3</c:v>
                </c:pt>
                <c:pt idx="9">
                  <c:v>12.5</c:v>
                </c:pt>
                <c:pt idx="10">
                  <c:v>12.7</c:v>
                </c:pt>
              </c:numCache>
            </c:numRef>
          </c:val>
          <c:smooth val="0"/>
          <c:extLst>
            <c:ext xmlns:c16="http://schemas.microsoft.com/office/drawing/2014/chart" uri="{C3380CC4-5D6E-409C-BE32-E72D297353CC}">
              <c16:uniqueId val="{00000002-68C4-4157-9BA1-213A441B8A1E}"/>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2BF199-87E3-4AF4-837E-C58A8C3727AD}" type="datetimeFigureOut">
              <a:rPr lang="en-KE" smtClean="0"/>
              <a:t>07/05/2026</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951D6D-1F9F-4B14-8B31-010BD20C41E5}" type="slidenum">
              <a:rPr lang="en-KE" smtClean="0"/>
              <a:t>‹#›</a:t>
            </a:fld>
            <a:endParaRPr lang="en-KE"/>
          </a:p>
        </p:txBody>
      </p:sp>
    </p:spTree>
    <p:extLst>
      <p:ext uri="{BB962C8B-B14F-4D97-AF65-F5344CB8AC3E}">
        <p14:creationId xmlns:p14="http://schemas.microsoft.com/office/powerpoint/2010/main" val="3987529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a:t>
            </a:r>
            <a:r>
              <a:rPr lang="en-US" baseline="0" dirty="0"/>
              <a:t> Morning/afternoon/Evening</a:t>
            </a:r>
            <a:r>
              <a:rPr lang="en-US" dirty="0"/>
              <a:t>. My name is Hillary </a:t>
            </a:r>
            <a:r>
              <a:rPr lang="en-US" dirty="0" err="1"/>
              <a:t>Kipchumba</a:t>
            </a:r>
            <a:r>
              <a:rPr lang="en-US" dirty="0"/>
              <a:t>, currently a trainer at a TVET institution. Today I will present findings from my study on evaluating student performance and learning outcomes in competency-based education programs at Rift Valley National Polytechnic.</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9B727-ECD1-4D4D-864A-6EAC58BFD5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91655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Education systems are shifting from theory-based approaches to competency-based models. CBET focuses on what learners can actually do, not just what they know. In Kenya, this approach is critical in addressing the mismatch between training and labor market needs. This aligns with national development goals such as Vision 2030.</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9B727-ECD1-4D4D-864A-6EAC58BFD5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1644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Despite CBET adoption, there is limited empirical evidence on its effectiveness at institutional level. Challenges such as inadequate resources, inconsistent assessment, and weak feedback systems persist. This raises concerns about whether students are achieving the intended competencies.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9B727-ECD1-4D4D-864A-6EAC58BFD5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7854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purpose of this study was to evaluate the effectiveness of CBET implementation. Specifically, I examined assessment methods, practical skills, instructor feedback, and how well the curriculum aligns with industry expectations.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9B727-ECD1-4D4D-864A-6EAC58BFD5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6880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study is guided by two theories. Constructive Alignment emphasizes aligning teaching, learning, and assessment. Experiential Learning highlights learning through experience. Together, they support the CBET approach of practical, outcome-based education.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9B727-ECD1-4D4D-864A-6EAC58BFD5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48543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descriptive survey design was used. Data was collected from trainees, trainers, and departmental heads. Structured questionnaires provided quantitative data, which was analyzed using both descriptive and inferential statistics to identify relationships between variables.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9B727-ECD1-4D4D-864A-6EAC58BFD5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56281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findings show that CBET improves practical skills significantly. However, assessment methods are not fully aligned with competencies. There are also challenges such as limited equipment, inconsistent feedback, and weak collaboration with industry.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9B727-ECD1-4D4D-864A-6EAC58BFD5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7149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conclusion, CBET has strong potential to improve learning outcomes, but its success depends on proper implementation. I recommend improving assessment systems, building trainer capacity, investing in infrastructure, and strengthening collaboration with industry stakeholders.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9B727-ECD1-4D4D-864A-6EAC58BFD5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17304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listening to me.</a:t>
            </a:r>
          </a:p>
          <a:p>
            <a:r>
              <a:rPr lang="en-US" dirty="0"/>
              <a:t>I now</a:t>
            </a:r>
            <a:r>
              <a:rPr lang="en-US" baseline="0" dirty="0"/>
              <a:t> welcome your comments and questions.</a:t>
            </a:r>
          </a:p>
          <a:p>
            <a:r>
              <a:rPr lang="en-US" baseline="0" dirty="0"/>
              <a:t>Be blessed.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89B727-ECD1-4D4D-864A-6EAC58BFD5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4004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6FF68F5B-24CA-47A8-8E5A-3B4028F09BAD}"/>
              </a:ext>
            </a:extLst>
          </p:cNvPr>
          <p:cNvSpPr>
            <a:spLocks noGrp="1"/>
          </p:cNvSpPr>
          <p:nvPr>
            <p:ph type="title"/>
          </p:nvPr>
        </p:nvSpPr>
        <p:spPr>
          <a:xfrm>
            <a:off x="0" y="2759528"/>
            <a:ext cx="12192000"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880428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1796-2AC6-410D-8AF5-A38333B8C6E3}"/>
              </a:ext>
            </a:extLst>
          </p:cNvPr>
          <p:cNvSpPr>
            <a:spLocks noGrp="1"/>
          </p:cNvSpPr>
          <p:nvPr>
            <p:ph type="title"/>
          </p:nvPr>
        </p:nvSpPr>
        <p:spPr>
          <a:xfrm>
            <a:off x="70757" y="172311"/>
            <a:ext cx="7922079" cy="863692"/>
          </a:xfrm>
          <a:ln>
            <a:noFill/>
          </a:ln>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85153D6-14FC-4E0F-94F9-2ACD9DB3CE36}"/>
              </a:ext>
            </a:extLst>
          </p:cNvPr>
          <p:cNvSpPr>
            <a:spLocks noGrp="1"/>
          </p:cNvSpPr>
          <p:nvPr>
            <p:ph idx="1"/>
          </p:nvPr>
        </p:nvSpPr>
        <p:spPr>
          <a:xfrm>
            <a:off x="838200" y="2130878"/>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24455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1796-2AC6-410D-8AF5-A38333B8C6E3}"/>
              </a:ext>
            </a:extLst>
          </p:cNvPr>
          <p:cNvSpPr>
            <a:spLocks noGrp="1"/>
          </p:cNvSpPr>
          <p:nvPr>
            <p:ph type="title"/>
          </p:nvPr>
        </p:nvSpPr>
        <p:spPr>
          <a:xfrm>
            <a:off x="70757" y="172311"/>
            <a:ext cx="7922079" cy="863692"/>
          </a:xfrm>
          <a:ln>
            <a:noFill/>
          </a:ln>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85153D6-14FC-4E0F-94F9-2ACD9DB3CE36}"/>
              </a:ext>
            </a:extLst>
          </p:cNvPr>
          <p:cNvSpPr>
            <a:spLocks noGrp="1"/>
          </p:cNvSpPr>
          <p:nvPr>
            <p:ph idx="1"/>
          </p:nvPr>
        </p:nvSpPr>
        <p:spPr>
          <a:xfrm>
            <a:off x="838200" y="2130878"/>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1645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8304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5506973" y="2172461"/>
            <a:ext cx="1178052" cy="1778000"/>
          </a:xfrm>
          <a:prstGeom prst="rect">
            <a:avLst/>
          </a:prstGeom>
        </p:spPr>
        <p:txBody>
          <a:bodyPr wrap="square" lIns="0" tIns="0" rIns="0" bIns="0">
            <a:spAutoFit/>
          </a:bodyPr>
          <a:lstStyle>
            <a:lvl1pPr>
              <a:defRPr sz="3700" b="1" i="0">
                <a:solidFill>
                  <a:schemeClr val="tx1"/>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16368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85612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6304" y="6650735"/>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000000"/>
          </a:solidFill>
        </p:spPr>
        <p:txBody>
          <a:bodyPr wrap="square" lIns="0" tIns="0" rIns="0" bIns="0" rtlCol="0"/>
          <a:lstStyle/>
          <a:p>
            <a:endParaRPr/>
          </a:p>
        </p:txBody>
      </p:sp>
      <p:sp>
        <p:nvSpPr>
          <p:cNvPr id="17" name="bg object 17"/>
          <p:cNvSpPr/>
          <p:nvPr/>
        </p:nvSpPr>
        <p:spPr>
          <a:xfrm>
            <a:off x="146304" y="6729983"/>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FF0000"/>
          </a:solidFill>
        </p:spPr>
        <p:txBody>
          <a:bodyPr wrap="square" lIns="0" tIns="0" rIns="0" bIns="0" rtlCol="0"/>
          <a:lstStyle/>
          <a:p>
            <a:endParaRPr/>
          </a:p>
        </p:txBody>
      </p:sp>
      <p:sp>
        <p:nvSpPr>
          <p:cNvPr id="18" name="bg object 18"/>
          <p:cNvSpPr/>
          <p:nvPr/>
        </p:nvSpPr>
        <p:spPr>
          <a:xfrm>
            <a:off x="146304" y="6812279"/>
            <a:ext cx="12045950" cy="45720"/>
          </a:xfrm>
          <a:custGeom>
            <a:avLst/>
            <a:gdLst/>
            <a:ahLst/>
            <a:cxnLst/>
            <a:rect l="l" t="t" r="r" b="b"/>
            <a:pathLst>
              <a:path w="12045950" h="45720">
                <a:moveTo>
                  <a:pt x="0" y="45719"/>
                </a:moveTo>
                <a:lnTo>
                  <a:pt x="12045696" y="45719"/>
                </a:lnTo>
                <a:lnTo>
                  <a:pt x="12045696" y="0"/>
                </a:lnTo>
                <a:lnTo>
                  <a:pt x="0" y="0"/>
                </a:lnTo>
                <a:lnTo>
                  <a:pt x="0" y="45719"/>
                </a:lnTo>
                <a:close/>
              </a:path>
            </a:pathLst>
          </a:custGeom>
          <a:solidFill>
            <a:srgbClr val="009900"/>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7995039" y="59511"/>
            <a:ext cx="4036771" cy="1098665"/>
          </a:xfrm>
          <a:prstGeom prst="rect">
            <a:avLst/>
          </a:prstGeom>
        </p:spPr>
      </p:pic>
      <p:sp>
        <p:nvSpPr>
          <p:cNvPr id="20" name="bg object 20"/>
          <p:cNvSpPr/>
          <p:nvPr/>
        </p:nvSpPr>
        <p:spPr>
          <a:xfrm>
            <a:off x="0" y="0"/>
            <a:ext cx="146685" cy="6858000"/>
          </a:xfrm>
          <a:custGeom>
            <a:avLst/>
            <a:gdLst/>
            <a:ahLst/>
            <a:cxnLst/>
            <a:rect l="l" t="t" r="r" b="b"/>
            <a:pathLst>
              <a:path w="146685" h="6858000">
                <a:moveTo>
                  <a:pt x="146304" y="0"/>
                </a:moveTo>
                <a:lnTo>
                  <a:pt x="0" y="0"/>
                </a:lnTo>
                <a:lnTo>
                  <a:pt x="0" y="6858000"/>
                </a:lnTo>
                <a:lnTo>
                  <a:pt x="146304" y="6858000"/>
                </a:lnTo>
                <a:lnTo>
                  <a:pt x="146304" y="0"/>
                </a:lnTo>
                <a:close/>
              </a:path>
            </a:pathLst>
          </a:custGeom>
          <a:solidFill>
            <a:srgbClr val="1F6B75"/>
          </a:solidFill>
        </p:spPr>
        <p:txBody>
          <a:bodyPr wrap="square" lIns="0" tIns="0" rIns="0" bIns="0" rtlCol="0"/>
          <a:lstStyle/>
          <a:p>
            <a:endParaRPr/>
          </a:p>
        </p:txBody>
      </p:sp>
      <p:sp>
        <p:nvSpPr>
          <p:cNvPr id="21" name="bg object 21"/>
          <p:cNvSpPr/>
          <p:nvPr/>
        </p:nvSpPr>
        <p:spPr>
          <a:xfrm>
            <a:off x="0" y="0"/>
            <a:ext cx="146685" cy="6858000"/>
          </a:xfrm>
          <a:custGeom>
            <a:avLst/>
            <a:gdLst/>
            <a:ahLst/>
            <a:cxnLst/>
            <a:rect l="l" t="t" r="r" b="b"/>
            <a:pathLst>
              <a:path w="146685" h="6858000">
                <a:moveTo>
                  <a:pt x="0" y="6858000"/>
                </a:moveTo>
                <a:lnTo>
                  <a:pt x="146304" y="6858000"/>
                </a:lnTo>
                <a:lnTo>
                  <a:pt x="146304" y="0"/>
                </a:lnTo>
                <a:lnTo>
                  <a:pt x="0" y="0"/>
                </a:lnTo>
                <a:lnTo>
                  <a:pt x="0" y="6858000"/>
                </a:lnTo>
                <a:close/>
              </a:path>
            </a:pathLst>
          </a:custGeom>
          <a:ln w="12192">
            <a:solidFill>
              <a:srgbClr val="1F6B75"/>
            </a:solidFill>
          </a:ln>
        </p:spPr>
        <p:txBody>
          <a:bodyPr wrap="square" lIns="0" tIns="0" rIns="0" bIns="0" rtlCol="0"/>
          <a:lstStyle/>
          <a:p>
            <a:endParaRPr/>
          </a:p>
        </p:txBody>
      </p:sp>
      <p:sp>
        <p:nvSpPr>
          <p:cNvPr id="22" name="bg object 22"/>
          <p:cNvSpPr/>
          <p:nvPr/>
        </p:nvSpPr>
        <p:spPr>
          <a:xfrm>
            <a:off x="114300" y="347472"/>
            <a:ext cx="7830820" cy="878205"/>
          </a:xfrm>
          <a:custGeom>
            <a:avLst/>
            <a:gdLst/>
            <a:ahLst/>
            <a:cxnLst/>
            <a:rect l="l" t="t" r="r" b="b"/>
            <a:pathLst>
              <a:path w="7830820" h="878205">
                <a:moveTo>
                  <a:pt x="7830311" y="0"/>
                </a:moveTo>
                <a:lnTo>
                  <a:pt x="0" y="0"/>
                </a:lnTo>
                <a:lnTo>
                  <a:pt x="0" y="877824"/>
                </a:lnTo>
                <a:lnTo>
                  <a:pt x="7830311" y="877824"/>
                </a:lnTo>
                <a:lnTo>
                  <a:pt x="7830311" y="0"/>
                </a:lnTo>
                <a:close/>
              </a:path>
            </a:pathLst>
          </a:custGeom>
          <a:solidFill>
            <a:srgbClr val="1F3863"/>
          </a:solidFill>
        </p:spPr>
        <p:txBody>
          <a:bodyPr wrap="square" lIns="0" tIns="0" rIns="0" bIns="0" rtlCol="0"/>
          <a:lstStyle/>
          <a:p>
            <a:endParaRPr/>
          </a:p>
        </p:txBody>
      </p:sp>
      <p:sp>
        <p:nvSpPr>
          <p:cNvPr id="23" name="bg object 23"/>
          <p:cNvSpPr/>
          <p:nvPr/>
        </p:nvSpPr>
        <p:spPr>
          <a:xfrm>
            <a:off x="114300" y="347472"/>
            <a:ext cx="7830820" cy="878205"/>
          </a:xfrm>
          <a:custGeom>
            <a:avLst/>
            <a:gdLst/>
            <a:ahLst/>
            <a:cxnLst/>
            <a:rect l="l" t="t" r="r" b="b"/>
            <a:pathLst>
              <a:path w="7830820" h="878205">
                <a:moveTo>
                  <a:pt x="0" y="877824"/>
                </a:moveTo>
                <a:lnTo>
                  <a:pt x="7830311" y="877824"/>
                </a:lnTo>
                <a:lnTo>
                  <a:pt x="7830311" y="0"/>
                </a:lnTo>
                <a:lnTo>
                  <a:pt x="0" y="0"/>
                </a:lnTo>
                <a:lnTo>
                  <a:pt x="0" y="877824"/>
                </a:lnTo>
                <a:close/>
              </a:path>
            </a:pathLst>
          </a:custGeom>
          <a:ln w="12192">
            <a:solidFill>
              <a:srgbClr val="1F3863"/>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700" b="1" i="0">
                <a:solidFill>
                  <a:schemeClr val="tx1"/>
                </a:solidFill>
                <a:latin typeface="Arial"/>
                <a:cs typeface="Arial"/>
              </a:defRPr>
            </a:lvl1pPr>
          </a:lstStyle>
          <a:p>
            <a:endParaRPr/>
          </a:p>
        </p:txBody>
      </p:sp>
      <p:sp>
        <p:nvSpPr>
          <p:cNvPr id="3" name="Holder 3"/>
          <p:cNvSpPr>
            <a:spLocks noGrp="1"/>
          </p:cNvSpPr>
          <p:nvPr>
            <p:ph sz="half" idx="2"/>
          </p:nvPr>
        </p:nvSpPr>
        <p:spPr>
          <a:xfrm>
            <a:off x="467055" y="1636852"/>
            <a:ext cx="4711700" cy="4271645"/>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32566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650735"/>
            <a:ext cx="12192000" cy="45720"/>
          </a:xfrm>
          <a:custGeom>
            <a:avLst/>
            <a:gdLst/>
            <a:ahLst/>
            <a:cxnLst/>
            <a:rect l="l" t="t" r="r" b="b"/>
            <a:pathLst>
              <a:path w="12192000" h="45720">
                <a:moveTo>
                  <a:pt x="12192000" y="0"/>
                </a:moveTo>
                <a:lnTo>
                  <a:pt x="0" y="0"/>
                </a:lnTo>
                <a:lnTo>
                  <a:pt x="0" y="45720"/>
                </a:lnTo>
                <a:lnTo>
                  <a:pt x="12192000" y="45720"/>
                </a:lnTo>
                <a:lnTo>
                  <a:pt x="12192000" y="0"/>
                </a:lnTo>
                <a:close/>
              </a:path>
            </a:pathLst>
          </a:custGeom>
          <a:solidFill>
            <a:srgbClr val="000000"/>
          </a:solidFill>
        </p:spPr>
        <p:txBody>
          <a:bodyPr wrap="square" lIns="0" tIns="0" rIns="0" bIns="0" rtlCol="0"/>
          <a:lstStyle/>
          <a:p>
            <a:endParaRPr/>
          </a:p>
        </p:txBody>
      </p:sp>
      <p:sp>
        <p:nvSpPr>
          <p:cNvPr id="17" name="bg object 17"/>
          <p:cNvSpPr/>
          <p:nvPr/>
        </p:nvSpPr>
        <p:spPr>
          <a:xfrm>
            <a:off x="0" y="6729983"/>
            <a:ext cx="12192000" cy="45720"/>
          </a:xfrm>
          <a:custGeom>
            <a:avLst/>
            <a:gdLst/>
            <a:ahLst/>
            <a:cxnLst/>
            <a:rect l="l" t="t" r="r" b="b"/>
            <a:pathLst>
              <a:path w="12192000" h="45720">
                <a:moveTo>
                  <a:pt x="12192000" y="0"/>
                </a:moveTo>
                <a:lnTo>
                  <a:pt x="0" y="0"/>
                </a:lnTo>
                <a:lnTo>
                  <a:pt x="0" y="45720"/>
                </a:lnTo>
                <a:lnTo>
                  <a:pt x="12192000" y="45720"/>
                </a:lnTo>
                <a:lnTo>
                  <a:pt x="12192000" y="0"/>
                </a:lnTo>
                <a:close/>
              </a:path>
            </a:pathLst>
          </a:custGeom>
          <a:solidFill>
            <a:srgbClr val="FF0000"/>
          </a:solidFill>
        </p:spPr>
        <p:txBody>
          <a:bodyPr wrap="square" lIns="0" tIns="0" rIns="0" bIns="0" rtlCol="0"/>
          <a:lstStyle/>
          <a:p>
            <a:endParaRPr/>
          </a:p>
        </p:txBody>
      </p:sp>
      <p:sp>
        <p:nvSpPr>
          <p:cNvPr id="18" name="bg object 18"/>
          <p:cNvSpPr/>
          <p:nvPr/>
        </p:nvSpPr>
        <p:spPr>
          <a:xfrm>
            <a:off x="0" y="6812279"/>
            <a:ext cx="12192000" cy="45720"/>
          </a:xfrm>
          <a:custGeom>
            <a:avLst/>
            <a:gdLst/>
            <a:ahLst/>
            <a:cxnLst/>
            <a:rect l="l" t="t" r="r" b="b"/>
            <a:pathLst>
              <a:path w="12192000" h="45720">
                <a:moveTo>
                  <a:pt x="12192000" y="0"/>
                </a:moveTo>
                <a:lnTo>
                  <a:pt x="0" y="0"/>
                </a:lnTo>
                <a:lnTo>
                  <a:pt x="0" y="45719"/>
                </a:lnTo>
                <a:lnTo>
                  <a:pt x="12192000" y="45719"/>
                </a:lnTo>
                <a:lnTo>
                  <a:pt x="12192000" y="0"/>
                </a:lnTo>
                <a:close/>
              </a:path>
            </a:pathLst>
          </a:custGeom>
          <a:solidFill>
            <a:srgbClr val="009900"/>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7995039" y="59511"/>
            <a:ext cx="4036771" cy="1098665"/>
          </a:xfrm>
          <a:prstGeom prst="rect">
            <a:avLst/>
          </a:prstGeom>
        </p:spPr>
      </p:pic>
      <p:sp>
        <p:nvSpPr>
          <p:cNvPr id="20" name="bg object 20"/>
          <p:cNvSpPr/>
          <p:nvPr/>
        </p:nvSpPr>
        <p:spPr>
          <a:xfrm>
            <a:off x="172973" y="857250"/>
            <a:ext cx="7772400" cy="0"/>
          </a:xfrm>
          <a:custGeom>
            <a:avLst/>
            <a:gdLst/>
            <a:ahLst/>
            <a:cxnLst/>
            <a:rect l="l" t="t" r="r" b="b"/>
            <a:pathLst>
              <a:path w="7772400">
                <a:moveTo>
                  <a:pt x="0" y="0"/>
                </a:moveTo>
                <a:lnTo>
                  <a:pt x="7772400" y="0"/>
                </a:lnTo>
              </a:path>
            </a:pathLst>
          </a:custGeom>
          <a:ln w="38100">
            <a:solidFill>
              <a:srgbClr val="001F5F"/>
            </a:solidFill>
          </a:ln>
        </p:spPr>
        <p:txBody>
          <a:bodyPr wrap="square" lIns="0" tIns="0" rIns="0" bIns="0" rtlCol="0"/>
          <a:lstStyle/>
          <a:p>
            <a:endParaRPr/>
          </a:p>
        </p:txBody>
      </p:sp>
      <p:sp>
        <p:nvSpPr>
          <p:cNvPr id="21" name="bg object 21"/>
          <p:cNvSpPr/>
          <p:nvPr/>
        </p:nvSpPr>
        <p:spPr>
          <a:xfrm>
            <a:off x="3668267" y="4632960"/>
            <a:ext cx="7792720" cy="833755"/>
          </a:xfrm>
          <a:custGeom>
            <a:avLst/>
            <a:gdLst/>
            <a:ahLst/>
            <a:cxnLst/>
            <a:rect l="l" t="t" r="r" b="b"/>
            <a:pathLst>
              <a:path w="7792720" h="833754">
                <a:moveTo>
                  <a:pt x="0" y="833627"/>
                </a:moveTo>
                <a:lnTo>
                  <a:pt x="7792211" y="833627"/>
                </a:lnTo>
                <a:lnTo>
                  <a:pt x="7792211" y="0"/>
                </a:lnTo>
                <a:lnTo>
                  <a:pt x="0" y="0"/>
                </a:lnTo>
                <a:lnTo>
                  <a:pt x="0" y="833627"/>
                </a:lnTo>
                <a:close/>
              </a:path>
            </a:pathLst>
          </a:custGeom>
          <a:solidFill>
            <a:srgbClr val="224081"/>
          </a:solidFill>
        </p:spPr>
        <p:txBody>
          <a:bodyPr wrap="square" lIns="0" tIns="0" rIns="0" bIns="0" rtlCol="0"/>
          <a:lstStyle/>
          <a:p>
            <a:endParaRPr/>
          </a:p>
        </p:txBody>
      </p:sp>
      <p:sp>
        <p:nvSpPr>
          <p:cNvPr id="22" name="bg object 22"/>
          <p:cNvSpPr/>
          <p:nvPr/>
        </p:nvSpPr>
        <p:spPr>
          <a:xfrm>
            <a:off x="3668267" y="4460748"/>
            <a:ext cx="7792720" cy="1005840"/>
          </a:xfrm>
          <a:custGeom>
            <a:avLst/>
            <a:gdLst/>
            <a:ahLst/>
            <a:cxnLst/>
            <a:rect l="l" t="t" r="r" b="b"/>
            <a:pathLst>
              <a:path w="7792720" h="1005839">
                <a:moveTo>
                  <a:pt x="0" y="1005839"/>
                </a:moveTo>
                <a:lnTo>
                  <a:pt x="7792211" y="1005839"/>
                </a:lnTo>
                <a:lnTo>
                  <a:pt x="7792211" y="0"/>
                </a:lnTo>
                <a:lnTo>
                  <a:pt x="0" y="0"/>
                </a:lnTo>
                <a:lnTo>
                  <a:pt x="0" y="1005839"/>
                </a:lnTo>
                <a:close/>
              </a:path>
            </a:pathLst>
          </a:custGeom>
          <a:ln w="12192">
            <a:solidFill>
              <a:srgbClr val="1F6B75"/>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70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25655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28805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3230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7.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4.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9.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6.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4AC241-1A5F-4949-A4F6-CC342AEB46C9}"/>
              </a:ext>
            </a:extLst>
          </p:cNvPr>
          <p:cNvSpPr>
            <a:spLocks noGrp="1"/>
          </p:cNvSpPr>
          <p:nvPr>
            <p:ph type="title"/>
          </p:nvPr>
        </p:nvSpPr>
        <p:spPr>
          <a:xfrm>
            <a:off x="598516" y="2759528"/>
            <a:ext cx="10997739"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pic>
        <p:nvPicPr>
          <p:cNvPr id="7" name="Picture 6">
            <a:extLst>
              <a:ext uri="{FF2B5EF4-FFF2-40B4-BE49-F238E27FC236}">
                <a16:creationId xmlns:a16="http://schemas.microsoft.com/office/drawing/2014/main" id="{63956890-975D-4707-BBFA-C423386F90FA}"/>
              </a:ext>
            </a:extLst>
          </p:cNvPr>
          <p:cNvPicPr>
            <a:picLocks noChangeAspect="1"/>
          </p:cNvPicPr>
          <p:nvPr userDrawn="1"/>
        </p:nvPicPr>
        <p:blipFill>
          <a:blip r:embed="rId3"/>
          <a:stretch>
            <a:fillRect/>
          </a:stretch>
        </p:blipFill>
        <p:spPr>
          <a:xfrm>
            <a:off x="0" y="5348929"/>
            <a:ext cx="12192000" cy="1509071"/>
          </a:xfrm>
          <a:prstGeom prst="rect">
            <a:avLst/>
          </a:prstGeom>
        </p:spPr>
      </p:pic>
      <p:pic>
        <p:nvPicPr>
          <p:cNvPr id="17" name="Picture 16">
            <a:extLst>
              <a:ext uri="{FF2B5EF4-FFF2-40B4-BE49-F238E27FC236}">
                <a16:creationId xmlns:a16="http://schemas.microsoft.com/office/drawing/2014/main" id="{048E346C-A892-412F-9B14-C8AC68A42467}"/>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3221" t="11563" r="4978" b="13270"/>
          <a:stretch/>
        </p:blipFill>
        <p:spPr>
          <a:xfrm>
            <a:off x="1447801" y="0"/>
            <a:ext cx="4648199" cy="1429008"/>
          </a:xfrm>
          <a:prstGeom prst="rect">
            <a:avLst/>
          </a:prstGeom>
        </p:spPr>
      </p:pic>
      <p:sp>
        <p:nvSpPr>
          <p:cNvPr id="5" name="TextBox 4">
            <a:extLst>
              <a:ext uri="{FF2B5EF4-FFF2-40B4-BE49-F238E27FC236}">
                <a16:creationId xmlns:a16="http://schemas.microsoft.com/office/drawing/2014/main" id="{7DF9D2C2-BAAA-450F-8D50-7700A00E6539}"/>
              </a:ext>
            </a:extLst>
          </p:cNvPr>
          <p:cNvSpPr txBox="1"/>
          <p:nvPr userDrawn="1"/>
        </p:nvSpPr>
        <p:spPr>
          <a:xfrm>
            <a:off x="11255493" y="6551164"/>
            <a:ext cx="994182" cy="246221"/>
          </a:xfrm>
          <a:prstGeom prst="rect">
            <a:avLst/>
          </a:prstGeom>
          <a:noFill/>
        </p:spPr>
        <p:txBody>
          <a:bodyPr wrap="none" rtlCol="0">
            <a:spAutoFit/>
          </a:bodyPr>
          <a:lstStyle/>
          <a:p>
            <a:pPr algn="ctr"/>
            <a:r>
              <a:rPr lang="en-US" sz="1000" b="0" dirty="0">
                <a:solidFill>
                  <a:schemeClr val="bg1"/>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1320719129"/>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lnSpc>
          <a:spcPct val="90000"/>
        </a:lnSpc>
        <a:spcBef>
          <a:spcPct val="0"/>
        </a:spcBef>
        <a:buNone/>
        <a:defRPr sz="5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4575C-599A-468C-B0A0-7D49C934CE25}"/>
              </a:ext>
            </a:extLst>
          </p:cNvPr>
          <p:cNvSpPr>
            <a:spLocks noGrp="1"/>
          </p:cNvSpPr>
          <p:nvPr>
            <p:ph type="title"/>
          </p:nvPr>
        </p:nvSpPr>
        <p:spPr>
          <a:xfrm>
            <a:off x="70757" y="172311"/>
            <a:ext cx="10515600" cy="8636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C9B5733-4C10-4111-A9C5-3EB7C544A6EE}"/>
              </a:ext>
            </a:extLst>
          </p:cNvPr>
          <p:cNvSpPr>
            <a:spLocks noGrp="1"/>
          </p:cNvSpPr>
          <p:nvPr>
            <p:ph type="body" idx="1"/>
          </p:nvPr>
        </p:nvSpPr>
        <p:spPr>
          <a:xfrm>
            <a:off x="838200" y="2161199"/>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0A8D9132-24BE-4EE8-82AA-48BF08A97FF4}"/>
              </a:ext>
            </a:extLst>
          </p:cNvPr>
          <p:cNvGrpSpPr/>
          <p:nvPr userDrawn="1"/>
        </p:nvGrpSpPr>
        <p:grpSpPr>
          <a:xfrm>
            <a:off x="0" y="6651489"/>
            <a:ext cx="12192000" cy="206511"/>
            <a:chOff x="-9728" y="6609259"/>
            <a:chExt cx="12192000" cy="206511"/>
          </a:xfrm>
        </p:grpSpPr>
        <p:sp>
          <p:nvSpPr>
            <p:cNvPr id="8" name="Rectangle 7">
              <a:extLst>
                <a:ext uri="{FF2B5EF4-FFF2-40B4-BE49-F238E27FC236}">
                  <a16:creationId xmlns:a16="http://schemas.microsoft.com/office/drawing/2014/main" id="{584646C7-7CC5-4523-B005-EF44391615BC}"/>
                </a:ext>
              </a:extLst>
            </p:cNvPr>
            <p:cNvSpPr/>
            <p:nvPr/>
          </p:nvSpPr>
          <p:spPr>
            <a:xfrm>
              <a:off x="-9728" y="6609259"/>
              <a:ext cx="12192000" cy="457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9" name="Rectangle 8">
              <a:extLst>
                <a:ext uri="{FF2B5EF4-FFF2-40B4-BE49-F238E27FC236}">
                  <a16:creationId xmlns:a16="http://schemas.microsoft.com/office/drawing/2014/main" id="{49DF9835-BF03-4A92-BD4C-8A20F990E91A}"/>
                </a:ext>
              </a:extLst>
            </p:cNvPr>
            <p:cNvSpPr/>
            <p:nvPr/>
          </p:nvSpPr>
          <p:spPr>
            <a:xfrm>
              <a:off x="-9728" y="6687365"/>
              <a:ext cx="12192000" cy="4571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10" name="Rectangle 9">
              <a:extLst>
                <a:ext uri="{FF2B5EF4-FFF2-40B4-BE49-F238E27FC236}">
                  <a16:creationId xmlns:a16="http://schemas.microsoft.com/office/drawing/2014/main" id="{F83D7624-81B0-48DF-A4FF-FBE668C0407F}"/>
                </a:ext>
              </a:extLst>
            </p:cNvPr>
            <p:cNvSpPr/>
            <p:nvPr/>
          </p:nvSpPr>
          <p:spPr>
            <a:xfrm>
              <a:off x="-9728" y="6770050"/>
              <a:ext cx="12192000" cy="45720"/>
            </a:xfrm>
            <a:prstGeom prst="rect">
              <a:avLst/>
            </a:prstGeom>
            <a:solidFill>
              <a:srgbClr val="00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grpSp>
      <p:pic>
        <p:nvPicPr>
          <p:cNvPr id="14" name="Picture 13">
            <a:extLst>
              <a:ext uri="{FF2B5EF4-FFF2-40B4-BE49-F238E27FC236}">
                <a16:creationId xmlns:a16="http://schemas.microsoft.com/office/drawing/2014/main" id="{4E0E7707-966A-4485-B540-B608907AFA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66784" y="0"/>
            <a:ext cx="4325216" cy="1208314"/>
          </a:xfrm>
          <a:prstGeom prst="rect">
            <a:avLst/>
          </a:prstGeom>
        </p:spPr>
      </p:pic>
      <p:cxnSp>
        <p:nvCxnSpPr>
          <p:cNvPr id="5" name="Straight Connector 4">
            <a:extLst>
              <a:ext uri="{FF2B5EF4-FFF2-40B4-BE49-F238E27FC236}">
                <a16:creationId xmlns:a16="http://schemas.microsoft.com/office/drawing/2014/main" id="{1A2A3C92-3394-45BE-8D72-B08A80033C61}"/>
              </a:ext>
            </a:extLst>
          </p:cNvPr>
          <p:cNvCxnSpPr/>
          <p:nvPr userDrawn="1"/>
        </p:nvCxnSpPr>
        <p:spPr>
          <a:xfrm>
            <a:off x="171450" y="855775"/>
            <a:ext cx="77724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942327"/>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3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BFBC74-DA5E-44A1-837B-C785ADD954B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221" t="11563" r="4978" b="13270"/>
          <a:stretch/>
        </p:blipFill>
        <p:spPr>
          <a:xfrm>
            <a:off x="1447800" y="0"/>
            <a:ext cx="4648199" cy="1429008"/>
          </a:xfrm>
          <a:prstGeom prst="rect">
            <a:avLst/>
          </a:prstGeom>
        </p:spPr>
      </p:pic>
      <p:pic>
        <p:nvPicPr>
          <p:cNvPr id="8" name="Picture 7">
            <a:extLst>
              <a:ext uri="{FF2B5EF4-FFF2-40B4-BE49-F238E27FC236}">
                <a16:creationId xmlns:a16="http://schemas.microsoft.com/office/drawing/2014/main" id="{EA0780D1-A3E5-48F0-BC15-DF7B0CE44EA4}"/>
              </a:ext>
            </a:extLst>
          </p:cNvPr>
          <p:cNvPicPr>
            <a:picLocks noChangeAspect="1"/>
          </p:cNvPicPr>
          <p:nvPr userDrawn="1"/>
        </p:nvPicPr>
        <p:blipFill>
          <a:blip r:embed="rId4"/>
          <a:stretch>
            <a:fillRect/>
          </a:stretch>
        </p:blipFill>
        <p:spPr>
          <a:xfrm>
            <a:off x="0" y="5348929"/>
            <a:ext cx="12192000" cy="1509071"/>
          </a:xfrm>
          <a:prstGeom prst="rect">
            <a:avLst/>
          </a:prstGeom>
        </p:spPr>
      </p:pic>
      <p:pic>
        <p:nvPicPr>
          <p:cNvPr id="12" name="Picture 11">
            <a:extLst>
              <a:ext uri="{FF2B5EF4-FFF2-40B4-BE49-F238E27FC236}">
                <a16:creationId xmlns:a16="http://schemas.microsoft.com/office/drawing/2014/main" id="{67931E82-EDE4-4134-9CE7-44D1BF31E8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55497" y="2146751"/>
            <a:ext cx="2114550" cy="2058904"/>
          </a:xfrm>
          <a:prstGeom prst="rect">
            <a:avLst/>
          </a:prstGeom>
        </p:spPr>
      </p:pic>
      <p:pic>
        <p:nvPicPr>
          <p:cNvPr id="14" name="Picture 13">
            <a:extLst>
              <a:ext uri="{FF2B5EF4-FFF2-40B4-BE49-F238E27FC236}">
                <a16:creationId xmlns:a16="http://schemas.microsoft.com/office/drawing/2014/main" id="{7C70A900-813B-4620-920B-A5FDA1F1564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21951" y="1894114"/>
            <a:ext cx="2118496" cy="2246227"/>
          </a:xfrm>
          <a:prstGeom prst="rect">
            <a:avLst/>
          </a:prstGeom>
        </p:spPr>
      </p:pic>
      <p:sp>
        <p:nvSpPr>
          <p:cNvPr id="15" name="TextBox 14">
            <a:extLst>
              <a:ext uri="{FF2B5EF4-FFF2-40B4-BE49-F238E27FC236}">
                <a16:creationId xmlns:a16="http://schemas.microsoft.com/office/drawing/2014/main" id="{656283AA-B535-4FCD-AE32-5747675F49D8}"/>
              </a:ext>
            </a:extLst>
          </p:cNvPr>
          <p:cNvSpPr txBox="1"/>
          <p:nvPr userDrawn="1"/>
        </p:nvSpPr>
        <p:spPr>
          <a:xfrm>
            <a:off x="5427386" y="2146494"/>
            <a:ext cx="1337226" cy="1862048"/>
          </a:xfrm>
          <a:prstGeom prst="rect">
            <a:avLst/>
          </a:prstGeom>
          <a:noFill/>
        </p:spPr>
        <p:txBody>
          <a:bodyPr wrap="none" rtlCol="0">
            <a:spAutoFit/>
          </a:bodyPr>
          <a:lstStyle/>
          <a:p>
            <a:r>
              <a:rPr lang="en-US" sz="1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&amp;</a:t>
            </a:r>
          </a:p>
        </p:txBody>
      </p:sp>
      <p:sp>
        <p:nvSpPr>
          <p:cNvPr id="2" name="TextBox 1">
            <a:extLst>
              <a:ext uri="{FF2B5EF4-FFF2-40B4-BE49-F238E27FC236}">
                <a16:creationId xmlns:a16="http://schemas.microsoft.com/office/drawing/2014/main" id="{45E4D879-DAB4-4C09-BC69-1AEE701D413F}"/>
              </a:ext>
            </a:extLst>
          </p:cNvPr>
          <p:cNvSpPr txBox="1"/>
          <p:nvPr userDrawn="1"/>
        </p:nvSpPr>
        <p:spPr>
          <a:xfrm>
            <a:off x="5395326" y="5025764"/>
            <a:ext cx="1401346" cy="323165"/>
          </a:xfrm>
          <a:prstGeom prst="rect">
            <a:avLst/>
          </a:prstGeom>
          <a:noFill/>
        </p:spPr>
        <p:txBody>
          <a:bodyPr wrap="none" rtlCol="0">
            <a:spAutoFit/>
          </a:bodyPr>
          <a:lstStyle/>
          <a:p>
            <a:pPr algn="ctr"/>
            <a:r>
              <a:rPr lang="en-US" sz="1500" b="0" dirty="0">
                <a:solidFill>
                  <a:srgbClr val="002060"/>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1170833173"/>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650735"/>
            <a:ext cx="12192000" cy="45720"/>
          </a:xfrm>
          <a:custGeom>
            <a:avLst/>
            <a:gdLst/>
            <a:ahLst/>
            <a:cxnLst/>
            <a:rect l="l" t="t" r="r" b="b"/>
            <a:pathLst>
              <a:path w="12192000" h="45720">
                <a:moveTo>
                  <a:pt x="12192000" y="0"/>
                </a:moveTo>
                <a:lnTo>
                  <a:pt x="0" y="0"/>
                </a:lnTo>
                <a:lnTo>
                  <a:pt x="0" y="45720"/>
                </a:lnTo>
                <a:lnTo>
                  <a:pt x="12192000" y="45720"/>
                </a:lnTo>
                <a:lnTo>
                  <a:pt x="12192000" y="0"/>
                </a:lnTo>
                <a:close/>
              </a:path>
            </a:pathLst>
          </a:custGeom>
          <a:solidFill>
            <a:srgbClr val="000000"/>
          </a:solidFill>
        </p:spPr>
        <p:txBody>
          <a:bodyPr wrap="square" lIns="0" tIns="0" rIns="0" bIns="0" rtlCol="0"/>
          <a:lstStyle/>
          <a:p>
            <a:endParaRPr/>
          </a:p>
        </p:txBody>
      </p:sp>
      <p:sp>
        <p:nvSpPr>
          <p:cNvPr id="17" name="bg object 17"/>
          <p:cNvSpPr/>
          <p:nvPr/>
        </p:nvSpPr>
        <p:spPr>
          <a:xfrm>
            <a:off x="0" y="6729983"/>
            <a:ext cx="12192000" cy="45720"/>
          </a:xfrm>
          <a:custGeom>
            <a:avLst/>
            <a:gdLst/>
            <a:ahLst/>
            <a:cxnLst/>
            <a:rect l="l" t="t" r="r" b="b"/>
            <a:pathLst>
              <a:path w="12192000" h="45720">
                <a:moveTo>
                  <a:pt x="12192000" y="0"/>
                </a:moveTo>
                <a:lnTo>
                  <a:pt x="0" y="0"/>
                </a:lnTo>
                <a:lnTo>
                  <a:pt x="0" y="45720"/>
                </a:lnTo>
                <a:lnTo>
                  <a:pt x="12192000" y="45720"/>
                </a:lnTo>
                <a:lnTo>
                  <a:pt x="12192000" y="0"/>
                </a:lnTo>
                <a:close/>
              </a:path>
            </a:pathLst>
          </a:custGeom>
          <a:solidFill>
            <a:srgbClr val="FF0000"/>
          </a:solidFill>
        </p:spPr>
        <p:txBody>
          <a:bodyPr wrap="square" lIns="0" tIns="0" rIns="0" bIns="0" rtlCol="0"/>
          <a:lstStyle/>
          <a:p>
            <a:endParaRPr/>
          </a:p>
        </p:txBody>
      </p:sp>
      <p:sp>
        <p:nvSpPr>
          <p:cNvPr id="18" name="bg object 18"/>
          <p:cNvSpPr/>
          <p:nvPr/>
        </p:nvSpPr>
        <p:spPr>
          <a:xfrm>
            <a:off x="0" y="6812279"/>
            <a:ext cx="12192000" cy="45720"/>
          </a:xfrm>
          <a:custGeom>
            <a:avLst/>
            <a:gdLst/>
            <a:ahLst/>
            <a:cxnLst/>
            <a:rect l="l" t="t" r="r" b="b"/>
            <a:pathLst>
              <a:path w="12192000" h="45720">
                <a:moveTo>
                  <a:pt x="12192000" y="0"/>
                </a:moveTo>
                <a:lnTo>
                  <a:pt x="0" y="0"/>
                </a:lnTo>
                <a:lnTo>
                  <a:pt x="0" y="45719"/>
                </a:lnTo>
                <a:lnTo>
                  <a:pt x="12192000" y="45719"/>
                </a:lnTo>
                <a:lnTo>
                  <a:pt x="12192000" y="0"/>
                </a:lnTo>
                <a:close/>
              </a:path>
            </a:pathLst>
          </a:custGeom>
          <a:solidFill>
            <a:srgbClr val="009900"/>
          </a:solidFill>
        </p:spPr>
        <p:txBody>
          <a:bodyPr wrap="square" lIns="0" tIns="0" rIns="0" bIns="0" rtlCol="0"/>
          <a:lstStyle/>
          <a:p>
            <a:endParaRPr/>
          </a:p>
        </p:txBody>
      </p:sp>
      <p:pic>
        <p:nvPicPr>
          <p:cNvPr id="19" name="bg object 19"/>
          <p:cNvPicPr/>
          <p:nvPr/>
        </p:nvPicPr>
        <p:blipFill>
          <a:blip r:embed="rId7" cstate="print"/>
          <a:stretch>
            <a:fillRect/>
          </a:stretch>
        </p:blipFill>
        <p:spPr>
          <a:xfrm>
            <a:off x="7995039" y="59511"/>
            <a:ext cx="4036771" cy="1098665"/>
          </a:xfrm>
          <a:prstGeom prst="rect">
            <a:avLst/>
          </a:prstGeom>
        </p:spPr>
      </p:pic>
      <p:sp>
        <p:nvSpPr>
          <p:cNvPr id="2" name="Holder 2"/>
          <p:cNvSpPr>
            <a:spLocks noGrp="1"/>
          </p:cNvSpPr>
          <p:nvPr>
            <p:ph type="title"/>
          </p:nvPr>
        </p:nvSpPr>
        <p:spPr>
          <a:xfrm>
            <a:off x="304800" y="-26720"/>
            <a:ext cx="5031740" cy="878840"/>
          </a:xfrm>
          <a:prstGeom prst="rect">
            <a:avLst/>
          </a:prstGeom>
        </p:spPr>
        <p:txBody>
          <a:bodyPr wrap="square" lIns="0" tIns="0" rIns="0" bIns="0">
            <a:spAutoFit/>
          </a:bodyPr>
          <a:lstStyle>
            <a:lvl1pPr>
              <a:defRPr sz="3700" b="1" i="0">
                <a:solidFill>
                  <a:schemeClr val="tx1"/>
                </a:solidFill>
                <a:latin typeface="Arial"/>
                <a:cs typeface="Arial"/>
              </a:defRPr>
            </a:lvl1pPr>
          </a:lstStyle>
          <a:p>
            <a:endParaRPr/>
          </a:p>
        </p:txBody>
      </p:sp>
      <p:sp>
        <p:nvSpPr>
          <p:cNvPr id="3" name="Holder 3"/>
          <p:cNvSpPr>
            <a:spLocks noGrp="1"/>
          </p:cNvSpPr>
          <p:nvPr>
            <p:ph type="body" idx="1"/>
          </p:nvPr>
        </p:nvSpPr>
        <p:spPr>
          <a:xfrm>
            <a:off x="632459" y="1237488"/>
            <a:ext cx="11109960" cy="352996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5/7/2026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7768363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9131580"/>
      </p:ext>
    </p:extLst>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4575C-599A-468C-B0A0-7D49C934CE25}"/>
              </a:ext>
            </a:extLst>
          </p:cNvPr>
          <p:cNvSpPr>
            <a:spLocks noGrp="1"/>
          </p:cNvSpPr>
          <p:nvPr>
            <p:ph type="title"/>
          </p:nvPr>
        </p:nvSpPr>
        <p:spPr>
          <a:xfrm>
            <a:off x="70757" y="172311"/>
            <a:ext cx="10515600" cy="8636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C9B5733-4C10-4111-A9C5-3EB7C544A6EE}"/>
              </a:ext>
            </a:extLst>
          </p:cNvPr>
          <p:cNvSpPr>
            <a:spLocks noGrp="1"/>
          </p:cNvSpPr>
          <p:nvPr>
            <p:ph type="body" idx="1"/>
          </p:nvPr>
        </p:nvSpPr>
        <p:spPr>
          <a:xfrm>
            <a:off x="838200" y="2161199"/>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0A8D9132-24BE-4EE8-82AA-48BF08A97FF4}"/>
              </a:ext>
            </a:extLst>
          </p:cNvPr>
          <p:cNvGrpSpPr/>
          <p:nvPr userDrawn="1"/>
        </p:nvGrpSpPr>
        <p:grpSpPr>
          <a:xfrm>
            <a:off x="0" y="6651489"/>
            <a:ext cx="12192000" cy="206511"/>
            <a:chOff x="-9728" y="6609259"/>
            <a:chExt cx="12192000" cy="206511"/>
          </a:xfrm>
        </p:grpSpPr>
        <p:sp>
          <p:nvSpPr>
            <p:cNvPr id="8" name="Rectangle 7">
              <a:extLst>
                <a:ext uri="{FF2B5EF4-FFF2-40B4-BE49-F238E27FC236}">
                  <a16:creationId xmlns:a16="http://schemas.microsoft.com/office/drawing/2014/main" id="{584646C7-7CC5-4523-B005-EF44391615BC}"/>
                </a:ext>
              </a:extLst>
            </p:cNvPr>
            <p:cNvSpPr/>
            <p:nvPr/>
          </p:nvSpPr>
          <p:spPr>
            <a:xfrm>
              <a:off x="-9728" y="6609259"/>
              <a:ext cx="12192000" cy="457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9" name="Rectangle 8">
              <a:extLst>
                <a:ext uri="{FF2B5EF4-FFF2-40B4-BE49-F238E27FC236}">
                  <a16:creationId xmlns:a16="http://schemas.microsoft.com/office/drawing/2014/main" id="{49DF9835-BF03-4A92-BD4C-8A20F990E91A}"/>
                </a:ext>
              </a:extLst>
            </p:cNvPr>
            <p:cNvSpPr/>
            <p:nvPr/>
          </p:nvSpPr>
          <p:spPr>
            <a:xfrm>
              <a:off x="-9728" y="6687365"/>
              <a:ext cx="12192000" cy="4571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0" name="Rectangle 9">
              <a:extLst>
                <a:ext uri="{FF2B5EF4-FFF2-40B4-BE49-F238E27FC236}">
                  <a16:creationId xmlns:a16="http://schemas.microsoft.com/office/drawing/2014/main" id="{F83D7624-81B0-48DF-A4FF-FBE668C0407F}"/>
                </a:ext>
              </a:extLst>
            </p:cNvPr>
            <p:cNvSpPr/>
            <p:nvPr/>
          </p:nvSpPr>
          <p:spPr>
            <a:xfrm>
              <a:off x="-9728" y="6770050"/>
              <a:ext cx="12192000" cy="45720"/>
            </a:xfrm>
            <a:prstGeom prst="rect">
              <a:avLst/>
            </a:prstGeom>
            <a:solidFill>
              <a:srgbClr val="00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a-ET"/>
            </a:p>
          </p:txBody>
        </p:sp>
      </p:grpSp>
      <p:pic>
        <p:nvPicPr>
          <p:cNvPr id="14" name="Picture 13">
            <a:extLst>
              <a:ext uri="{FF2B5EF4-FFF2-40B4-BE49-F238E27FC236}">
                <a16:creationId xmlns:a16="http://schemas.microsoft.com/office/drawing/2014/main" id="{4E0E7707-966A-4485-B540-B608907AFA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66784" y="0"/>
            <a:ext cx="4325216" cy="1208314"/>
          </a:xfrm>
          <a:prstGeom prst="rect">
            <a:avLst/>
          </a:prstGeom>
        </p:spPr>
      </p:pic>
      <p:cxnSp>
        <p:nvCxnSpPr>
          <p:cNvPr id="5" name="Straight Connector 4">
            <a:extLst>
              <a:ext uri="{FF2B5EF4-FFF2-40B4-BE49-F238E27FC236}">
                <a16:creationId xmlns:a16="http://schemas.microsoft.com/office/drawing/2014/main" id="{1A2A3C92-3394-45BE-8D72-B08A80033C61}"/>
              </a:ext>
            </a:extLst>
          </p:cNvPr>
          <p:cNvCxnSpPr/>
          <p:nvPr userDrawn="1"/>
        </p:nvCxnSpPr>
        <p:spPr>
          <a:xfrm>
            <a:off x="171450" y="855775"/>
            <a:ext cx="77724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9031106"/>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hyperlink" Target="mailto:Maggie.waithaka@gmail.com" TargetMode="External"/><Relationship Id="rId4" Type="http://schemas.openxmlformats.org/officeDocument/2006/relationships/hyperlink" Target="mailto:mercy@careerguidancecollege.co.k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 Id="rId5" Type="http://schemas.openxmlformats.org/officeDocument/2006/relationships/image" Target="../media/image38.png"/><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4.png"/><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9D806-EFD0-5005-83AF-5F055F33C6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93CCD5F-662A-3713-BC1C-D6DA1082713A}"/>
              </a:ext>
            </a:extLst>
          </p:cNvPr>
          <p:cNvSpPr>
            <a:spLocks noGrp="1"/>
          </p:cNvSpPr>
          <p:nvPr>
            <p:ph type="title"/>
          </p:nvPr>
        </p:nvSpPr>
        <p:spPr/>
        <p:txBody>
          <a:bodyPr/>
          <a:lstStyle/>
          <a:p>
            <a:r>
              <a:rPr lang="en-US" dirty="0"/>
              <a:t>Day 3 Break out Room 2 (Pride 2)</a:t>
            </a:r>
            <a:endParaRPr lang="en-KE" dirty="0"/>
          </a:p>
        </p:txBody>
      </p:sp>
    </p:spTree>
    <p:extLst>
      <p:ext uri="{BB962C8B-B14F-4D97-AF65-F5344CB8AC3E}">
        <p14:creationId xmlns:p14="http://schemas.microsoft.com/office/powerpoint/2010/main" val="295631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Implications for KNQA</a:t>
            </a:r>
          </a:p>
        </p:txBody>
      </p:sp>
      <p:sp>
        <p:nvSpPr>
          <p:cNvPr id="3" name="Content Placeholder 2"/>
          <p:cNvSpPr>
            <a:spLocks noGrp="1"/>
          </p:cNvSpPr>
          <p:nvPr>
            <p:ph idx="1"/>
          </p:nvPr>
        </p:nvSpPr>
        <p:spPr>
          <a:xfrm>
            <a:off x="838200" y="1396538"/>
            <a:ext cx="10515600" cy="4588626"/>
          </a:xfrm>
        </p:spPr>
        <p:txBody>
          <a:bodyPr>
            <a:normAutofit lnSpcReduction="10000"/>
          </a:bodyPr>
          <a:lstStyle/>
          <a:p>
            <a:r>
              <a:rPr lang="en-US" dirty="0"/>
              <a:t>KNQA’s existing mandate already covers recognition of foreign qualifications</a:t>
            </a:r>
          </a:p>
          <a:p>
            <a:r>
              <a:rPr lang="en-US" dirty="0"/>
              <a:t>Refugee teacher inclusion can be unlocked without new legislation</a:t>
            </a:r>
          </a:p>
          <a:p>
            <a:r>
              <a:rPr lang="en-US" b="1" dirty="0"/>
              <a:t>Practical Steps</a:t>
            </a:r>
          </a:p>
          <a:p>
            <a:r>
              <a:rPr lang="en-US" dirty="0"/>
              <a:t>Develop a refugee-specific qualifications recognition protocol</a:t>
            </a:r>
          </a:p>
          <a:p>
            <a:r>
              <a:rPr lang="en-US" dirty="0"/>
              <a:t>Establish a tripartite mechanism: KNQA + TSC + UNHCR</a:t>
            </a:r>
          </a:p>
          <a:p>
            <a:r>
              <a:rPr lang="en-US" dirty="0"/>
              <a:t>Pilot credential assessment in Kakuma as a proof of concept</a:t>
            </a:r>
          </a:p>
          <a:p>
            <a:r>
              <a:rPr lang="en-US" dirty="0"/>
              <a:t>Kenya can model NQF-driven refugee inclusion for the African continent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a:xfrm>
            <a:off x="838200" y="1413163"/>
            <a:ext cx="10515600" cy="4705003"/>
          </a:xfrm>
        </p:spPr>
        <p:txBody>
          <a:bodyPr>
            <a:normAutofit lnSpcReduction="10000"/>
          </a:bodyPr>
          <a:lstStyle/>
          <a:p>
            <a:r>
              <a:rPr lang="en-US" dirty="0"/>
              <a:t>Kenya’s legislation contains the building blocks for refugee teacher inclusion</a:t>
            </a:r>
          </a:p>
          <a:p>
            <a:r>
              <a:rPr lang="en-US" dirty="0"/>
              <a:t>What is missing is implementation – bridges between law and practice</a:t>
            </a:r>
          </a:p>
          <a:p>
            <a:r>
              <a:rPr lang="en-US" dirty="0"/>
              <a:t>73% of teachers in Kakuma are uncertified – a crisis KNQA can help address</a:t>
            </a:r>
          </a:p>
          <a:p>
            <a:r>
              <a:rPr lang="en-US" b="1" dirty="0"/>
              <a:t>The Call to Action</a:t>
            </a:r>
          </a:p>
          <a:p>
            <a:r>
              <a:rPr lang="en-US" dirty="0"/>
              <a:t>Operationalise the KNQF as a tool for inclusion, not just compliance</a:t>
            </a:r>
          </a:p>
          <a:p>
            <a:r>
              <a:rPr lang="en-US" dirty="0"/>
              <a:t>Credential recognition + bridging pathways to TSC = transformative change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Authors &amp; Acknowledgements</a:t>
            </a:r>
          </a:p>
        </p:txBody>
      </p:sp>
      <p:sp>
        <p:nvSpPr>
          <p:cNvPr id="3" name="Content Placeholder 2"/>
          <p:cNvSpPr>
            <a:spLocks noGrp="1"/>
          </p:cNvSpPr>
          <p:nvPr>
            <p:ph idx="1"/>
          </p:nvPr>
        </p:nvSpPr>
        <p:spPr>
          <a:xfrm>
            <a:off x="838200" y="1620982"/>
            <a:ext cx="10515600" cy="4389120"/>
          </a:xfrm>
        </p:spPr>
        <p:txBody>
          <a:bodyPr>
            <a:normAutofit lnSpcReduction="10000"/>
          </a:bodyPr>
          <a:lstStyle/>
          <a:p>
            <a:r>
              <a:rPr lang="en-US" b="1" dirty="0"/>
              <a:t>Research Team – African Population Health and Research Centre (APHRC)</a:t>
            </a:r>
          </a:p>
          <a:p>
            <a:r>
              <a:rPr lang="en-US" dirty="0"/>
              <a:t>Abdimalik Farah (Lead) | Erick Makhapila | Lydia Namatende-Sakwa, Ph.D.</a:t>
            </a:r>
          </a:p>
          <a:p>
            <a:r>
              <a:rPr lang="en-US" dirty="0"/>
              <a:t>Kebede Endale, Ph.D. | Moses Ngware | Lucy Wakiaga, Ph.D. | Patricia Wekulo, Ph.D.</a:t>
            </a:r>
          </a:p>
          <a:p>
            <a:r>
              <a:rPr lang="en-US" b="1" dirty="0"/>
              <a:t>Contact</a:t>
            </a:r>
          </a:p>
          <a:p>
            <a:r>
              <a:rPr lang="en-US" dirty="0"/>
              <a:t>Abdimalik Farah | afarah@aphrc.org | +254 724 217 185</a:t>
            </a:r>
          </a:p>
          <a:p>
            <a:r>
              <a:rPr lang="en-US" dirty="0"/>
              <a:t>National Qualifications Conference 2026 | 12–14 May 2026 | Nairobi, Kenya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34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7714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838200" y="1512916"/>
            <a:ext cx="10633364" cy="3574473"/>
          </a:xfrm>
        </p:spPr>
        <p:txBody>
          <a:bodyPr>
            <a:noAutofit/>
          </a:bodyPr>
          <a:lstStyle/>
          <a:p>
            <a:pPr marL="0" marR="0">
              <a:lnSpc>
                <a:spcPct val="115000"/>
              </a:lnSpc>
              <a:spcAft>
                <a:spcPts val="800"/>
              </a:spcAft>
              <a:buNone/>
            </a:pPr>
            <a:b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t>Institutionalizing Industry Linkages in Kenya’s Informal Economy through Standardizing Dual Training Systems and Public–Private Partnerships for Skills Development and Employability</a:t>
            </a:r>
            <a:b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Michael M Kima</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Kenya Methodist University</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2800" dirty="0"/>
          </a:p>
        </p:txBody>
      </p:sp>
    </p:spTree>
    <p:extLst>
      <p:ext uri="{BB962C8B-B14F-4D97-AF65-F5344CB8AC3E}">
        <p14:creationId xmlns:p14="http://schemas.microsoft.com/office/powerpoint/2010/main" val="1990701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The Context - Kenya’s "Invisible" Powerhouse</a:t>
            </a:r>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838200" y="1596044"/>
            <a:ext cx="10515600" cy="3865418"/>
          </a:xfrm>
        </p:spPr>
        <p:txBody>
          <a:bodyPr>
            <a:normAutofit/>
          </a:bodyPr>
          <a:lstStyle/>
          <a:p>
            <a:pPr>
              <a:lnSpc>
                <a:spcPct val="110000"/>
              </a:lnSpc>
              <a:spcBef>
                <a:spcPts val="0"/>
              </a:spcBef>
            </a:pPr>
            <a:r>
              <a:rPr lang="en-US" sz="2400" b="1" dirty="0">
                <a:latin typeface="Times New Roman" panose="02020603050405020304" pitchFamily="18" charset="0"/>
                <a:cs typeface="Times New Roman" panose="02020603050405020304" pitchFamily="18" charset="0"/>
              </a:rPr>
              <a:t>Dominance of Informal Economy</a:t>
            </a:r>
            <a:r>
              <a:rPr lang="en-US" sz="2400" dirty="0">
                <a:latin typeface="Times New Roman" panose="02020603050405020304" pitchFamily="18" charset="0"/>
                <a:cs typeface="Times New Roman" panose="02020603050405020304" pitchFamily="18" charset="0"/>
              </a:rPr>
              <a:t>: Jua Kali sector employs over 80% of Kenya’s workforce and created 90% of new jobs in 2025 (KNBS &amp; World Bank, 2025)</a:t>
            </a:r>
          </a:p>
          <a:p>
            <a:pPr marL="0" indent="0">
              <a:lnSpc>
                <a:spcPct val="110000"/>
              </a:lnSpc>
              <a:spcBef>
                <a:spcPts val="0"/>
              </a:spcBef>
              <a:buNone/>
            </a:pPr>
            <a:endParaRPr lang="en-US" sz="2400" dirty="0">
              <a:latin typeface="Times New Roman" panose="02020603050405020304" pitchFamily="18" charset="0"/>
              <a:cs typeface="Times New Roman" panose="02020603050405020304" pitchFamily="18" charset="0"/>
            </a:endParaRPr>
          </a:p>
          <a:p>
            <a:pPr>
              <a:lnSpc>
                <a:spcPct val="110000"/>
              </a:lnSpc>
              <a:spcBef>
                <a:spcPts val="0"/>
              </a:spcBef>
            </a:pPr>
            <a:r>
              <a:rPr lang="en-US" sz="2400"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Certification Gap</a:t>
            </a:r>
            <a:r>
              <a:rPr lang="en-US" sz="2400" dirty="0">
                <a:latin typeface="Times New Roman" panose="02020603050405020304" pitchFamily="18" charset="0"/>
                <a:cs typeface="Times New Roman" panose="02020603050405020304" pitchFamily="18" charset="0"/>
              </a:rPr>
              <a:t>": Despite being a powerhouse of expertise, these skills remain "</a:t>
            </a:r>
            <a:r>
              <a:rPr lang="en-US" sz="2400" i="1" dirty="0">
                <a:latin typeface="Times New Roman" panose="02020603050405020304" pitchFamily="18" charset="0"/>
                <a:cs typeface="Times New Roman" panose="02020603050405020304" pitchFamily="18" charset="0"/>
              </a:rPr>
              <a:t>invisible</a:t>
            </a:r>
            <a:r>
              <a:rPr lang="en-US" sz="2400" dirty="0">
                <a:latin typeface="Times New Roman" panose="02020603050405020304" pitchFamily="18" charset="0"/>
                <a:cs typeface="Times New Roman" panose="02020603050405020304" pitchFamily="18" charset="0"/>
              </a:rPr>
              <a:t>" to formal labor market (Momany, J., et al. (2024)</a:t>
            </a:r>
          </a:p>
          <a:p>
            <a:pPr>
              <a:lnSpc>
                <a:spcPct val="110000"/>
              </a:lnSpc>
              <a:spcBef>
                <a:spcPts val="0"/>
              </a:spcBef>
            </a:pPr>
            <a:endParaRPr lang="en-US" sz="2400" dirty="0">
              <a:latin typeface="Times New Roman" panose="02020603050405020304" pitchFamily="18" charset="0"/>
              <a:cs typeface="Times New Roman" panose="02020603050405020304" pitchFamily="18" charset="0"/>
            </a:endParaRPr>
          </a:p>
          <a:p>
            <a:pPr>
              <a:lnSpc>
                <a:spcPct val="110000"/>
              </a:lnSpc>
              <a:spcBef>
                <a:spcPts val="0"/>
              </a:spcBef>
            </a:pPr>
            <a:r>
              <a:rPr lang="en-US" sz="2400" b="1" dirty="0">
                <a:latin typeface="Times New Roman" panose="02020603050405020304" pitchFamily="18" charset="0"/>
                <a:cs typeface="Times New Roman" panose="02020603050405020304" pitchFamily="18" charset="0"/>
              </a:rPr>
              <a:t>Problem</a:t>
            </a:r>
            <a:r>
              <a:rPr lang="en-US" sz="2400" dirty="0">
                <a:latin typeface="Times New Roman" panose="02020603050405020304" pitchFamily="18" charset="0"/>
                <a:cs typeface="Times New Roman" panose="02020603050405020304" pitchFamily="18" charset="0"/>
              </a:rPr>
              <a:t>: Persistent mismatch between informal work-based learning and national standards hence "</a:t>
            </a:r>
            <a:r>
              <a:rPr lang="en-US" sz="2400" i="1" dirty="0">
                <a:latin typeface="Times New Roman" panose="02020603050405020304" pitchFamily="18" charset="0"/>
                <a:cs typeface="Times New Roman" panose="02020603050405020304" pitchFamily="18" charset="0"/>
              </a:rPr>
              <a:t>working poverty</a:t>
            </a:r>
            <a:r>
              <a:rPr lang="en-US" sz="2400" dirty="0">
                <a:latin typeface="Times New Roman" panose="02020603050405020304" pitchFamily="18" charset="0"/>
                <a:cs typeface="Times New Roman" panose="02020603050405020304" pitchFamily="18" charset="0"/>
              </a:rPr>
              <a:t>" despite technical competence.</a:t>
            </a:r>
          </a:p>
        </p:txBody>
      </p:sp>
    </p:spTree>
    <p:extLst>
      <p:ext uri="{BB962C8B-B14F-4D97-AF65-F5344CB8AC3E}">
        <p14:creationId xmlns:p14="http://schemas.microsoft.com/office/powerpoint/2010/main" val="471177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Research Objective/focus</a:t>
            </a:r>
          </a:p>
        </p:txBody>
      </p:sp>
      <p:sp>
        <p:nvSpPr>
          <p:cNvPr id="3" name="Content Placeholder 2">
            <a:extLst>
              <a:ext uri="{FF2B5EF4-FFF2-40B4-BE49-F238E27FC236}">
                <a16:creationId xmlns:a16="http://schemas.microsoft.com/office/drawing/2014/main" id="{656FCFF8-4896-4BD0-9D27-E20CF3D5B76A}"/>
              </a:ext>
            </a:extLst>
          </p:cNvPr>
          <p:cNvSpPr>
            <a:spLocks noGrp="1"/>
          </p:cNvSpPr>
          <p:nvPr>
            <p:ph idx="1"/>
          </p:nvPr>
        </p:nvSpPr>
        <p:spPr>
          <a:xfrm>
            <a:off x="515390" y="1321725"/>
            <a:ext cx="10607040" cy="4131424"/>
          </a:xfrm>
        </p:spPr>
        <p:txBody>
          <a:bodyPr>
            <a:normAutofit/>
          </a:bodyPr>
          <a:lstStyle/>
          <a:p>
            <a:pPr>
              <a:lnSpc>
                <a:spcPct val="120000"/>
              </a:lnSpc>
              <a:spcBef>
                <a:spcPts val="0"/>
              </a:spcBef>
            </a:pPr>
            <a:r>
              <a:rPr lang="en-US" sz="2400" b="1" dirty="0">
                <a:latin typeface="Times New Roman" panose="02020603050405020304" pitchFamily="18" charset="0"/>
                <a:cs typeface="Times New Roman" panose="02020603050405020304" pitchFamily="18" charset="0"/>
              </a:rPr>
              <a:t>Main Goal</a:t>
            </a:r>
            <a:r>
              <a:rPr lang="en-US" sz="2400" dirty="0">
                <a:latin typeface="Times New Roman" panose="02020603050405020304" pitchFamily="18" charset="0"/>
                <a:cs typeface="Times New Roman" panose="02020603050405020304" pitchFamily="18" charset="0"/>
              </a:rPr>
              <a:t>: Examine how institutionalized industry linkages can enhance skills 			development and employability.</a:t>
            </a:r>
          </a:p>
          <a:p>
            <a:pPr>
              <a:lnSpc>
                <a:spcPct val="120000"/>
              </a:lnSpc>
              <a:spcBef>
                <a:spcPts val="0"/>
              </a:spcBef>
            </a:pPr>
            <a:endParaRPr lang="en-US" dirty="0">
              <a:latin typeface="Times New Roman" panose="02020603050405020304" pitchFamily="18" charset="0"/>
              <a:cs typeface="Times New Roman" panose="02020603050405020304" pitchFamily="18" charset="0"/>
            </a:endParaRPr>
          </a:p>
          <a:p>
            <a:pPr>
              <a:lnSpc>
                <a:spcPct val="120000"/>
              </a:lnSpc>
              <a:spcBef>
                <a:spcPts val="0"/>
              </a:spcBef>
            </a:pPr>
            <a:r>
              <a:rPr lang="en-US" b="1" dirty="0">
                <a:latin typeface="Times New Roman" panose="02020603050405020304" pitchFamily="18" charset="0"/>
                <a:cs typeface="Times New Roman" panose="02020603050405020304" pitchFamily="18" charset="0"/>
              </a:rPr>
              <a:t>Specific Focus</a:t>
            </a:r>
            <a:r>
              <a:rPr lang="en-US" dirty="0">
                <a:latin typeface="Times New Roman" panose="02020603050405020304" pitchFamily="18" charset="0"/>
                <a:cs typeface="Times New Roman" panose="02020603050405020304" pitchFamily="18" charset="0"/>
              </a:rPr>
              <a:t>:</a:t>
            </a:r>
          </a:p>
          <a:p>
            <a:pPr lvl="1">
              <a:lnSpc>
                <a:spcPct val="120000"/>
              </a:lnSpc>
              <a:spcBef>
                <a:spcPts val="0"/>
              </a:spcBef>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Aligning informal skills with the 10-level KNQF structure.</a:t>
            </a:r>
          </a:p>
          <a:p>
            <a:pPr lvl="1">
              <a:lnSpc>
                <a:spcPct val="120000"/>
              </a:lnSpc>
              <a:spcBef>
                <a:spcPts val="0"/>
              </a:spcBef>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Evaluating the role of PPPs in TVET-industry linkages.</a:t>
            </a:r>
          </a:p>
          <a:p>
            <a:pPr lvl="1">
              <a:lnSpc>
                <a:spcPct val="120000"/>
              </a:lnSpc>
              <a:spcBef>
                <a:spcPts val="0"/>
              </a:spcBef>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Proposing a framework for integrating work-based learning into formal recognition.</a:t>
            </a:r>
          </a:p>
        </p:txBody>
      </p:sp>
    </p:spTree>
    <p:extLst>
      <p:ext uri="{BB962C8B-B14F-4D97-AF65-F5344CB8AC3E}">
        <p14:creationId xmlns:p14="http://schemas.microsoft.com/office/powerpoint/2010/main" val="1859026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Research Methodology</a:t>
            </a:r>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a:xfrm>
            <a:off x="523703" y="1113905"/>
            <a:ext cx="11172304" cy="5278582"/>
          </a:xfrm>
        </p:spPr>
        <p:txBody>
          <a:bodyPr>
            <a:noAutofit/>
          </a:bodyPr>
          <a:lstStyle/>
          <a:p>
            <a:pPr>
              <a:lnSpc>
                <a:spcPct val="100000"/>
              </a:lnSpc>
              <a:spcBef>
                <a:spcPts val="0"/>
              </a:spcBef>
            </a:pPr>
            <a:r>
              <a:rPr lang="en-US" sz="2400" b="1" dirty="0">
                <a:latin typeface="Times New Roman" panose="02020603050405020304" pitchFamily="18" charset="0"/>
                <a:cs typeface="Times New Roman" panose="02020603050405020304" pitchFamily="18" charset="0"/>
              </a:rPr>
              <a:t>Philosophical</a:t>
            </a:r>
            <a:r>
              <a:rPr lang="en-US" sz="2400" dirty="0">
                <a:latin typeface="Times New Roman" panose="02020603050405020304" pitchFamily="18" charset="0"/>
                <a:cs typeface="Times New Roman" panose="02020603050405020304" pitchFamily="18" charset="0"/>
              </a:rPr>
              <a:t>: Interpretivist paradigm for meanings, interpretations within social/ 		institutional context.</a:t>
            </a:r>
          </a:p>
          <a:p>
            <a:pPr>
              <a:lnSpc>
                <a:spcPct val="100000"/>
              </a:lnSpc>
              <a:spcBef>
                <a:spcPts val="0"/>
              </a:spcBef>
            </a:pPr>
            <a:r>
              <a:rPr lang="en-US" sz="2400" b="1" dirty="0">
                <a:latin typeface="Times New Roman" panose="02020603050405020304" pitchFamily="18" charset="0"/>
                <a:cs typeface="Times New Roman" panose="02020603050405020304" pitchFamily="18" charset="0"/>
              </a:rPr>
              <a:t>Design</a:t>
            </a:r>
            <a:r>
              <a:rPr lang="en-US" sz="2400" dirty="0">
                <a:latin typeface="Times New Roman" panose="02020603050405020304" pitchFamily="18" charset="0"/>
                <a:cs typeface="Times New Roman" panose="02020603050405020304" pitchFamily="18" charset="0"/>
              </a:rPr>
              <a:t>: Qualitative design/ Document Analysis/ Qualitative evidence synthesis to 		identify patterns and develop conceptual insights across diverse sources.</a:t>
            </a:r>
          </a:p>
          <a:p>
            <a:pPr>
              <a:lnSpc>
                <a:spcPct val="100000"/>
              </a:lnSpc>
              <a:spcBef>
                <a:spcPts val="0"/>
              </a:spcBef>
            </a:pPr>
            <a:r>
              <a:rPr lang="en-US" sz="2400" b="1" dirty="0">
                <a:latin typeface="Times New Roman" panose="02020603050405020304" pitchFamily="18" charset="0"/>
                <a:cs typeface="Times New Roman" panose="02020603050405020304" pitchFamily="18" charset="0"/>
              </a:rPr>
              <a:t>Data Sources</a:t>
            </a:r>
            <a:r>
              <a:rPr lang="en-US" sz="2400" dirty="0">
                <a:latin typeface="Times New Roman" panose="02020603050405020304" pitchFamily="18" charset="0"/>
                <a:cs typeface="Times New Roman" panose="02020603050405020304" pitchFamily="18" charset="0"/>
              </a:rPr>
              <a:t>: Triangulation across primary (policy documents, government reports), 	secondary (peer-reviewed journals, academic books)/ supplementary sources 	(reputable media, organizational sites).</a:t>
            </a:r>
          </a:p>
          <a:p>
            <a:pPr>
              <a:lnSpc>
                <a:spcPct val="100000"/>
              </a:lnSpc>
              <a:spcBef>
                <a:spcPts val="0"/>
              </a:spcBef>
            </a:pPr>
            <a:r>
              <a:rPr lang="en-US" sz="2400" b="1" dirty="0">
                <a:latin typeface="Times New Roman" panose="02020603050405020304" pitchFamily="18" charset="0"/>
                <a:cs typeface="Times New Roman" panose="02020603050405020304" pitchFamily="18" charset="0"/>
              </a:rPr>
              <a:t>Selection</a:t>
            </a:r>
            <a:r>
              <a:rPr lang="en-US" sz="2400" dirty="0">
                <a:latin typeface="Times New Roman" panose="02020603050405020304" pitchFamily="18" charset="0"/>
                <a:cs typeface="Times New Roman" panose="02020603050405020304" pitchFamily="18" charset="0"/>
              </a:rPr>
              <a:t>: Systematic and purposeful selection based on relevance/ credibility/ 	authenticity/ completeness, maintained through a meticulous document log and 	audit trail.</a:t>
            </a:r>
          </a:p>
          <a:p>
            <a:pPr>
              <a:lnSpc>
                <a:spcPct val="100000"/>
              </a:lnSpc>
              <a:spcBef>
                <a:spcPts val="0"/>
              </a:spcBef>
            </a:pPr>
            <a:r>
              <a:rPr lang="en-US" sz="2400" b="1" dirty="0">
                <a:latin typeface="Times New Roman" panose="02020603050405020304" pitchFamily="18" charset="0"/>
                <a:cs typeface="Times New Roman" panose="02020603050405020304" pitchFamily="18" charset="0"/>
              </a:rPr>
              <a:t>Technique</a:t>
            </a:r>
            <a:r>
              <a:rPr lang="en-US" sz="2400" dirty="0">
                <a:latin typeface="Times New Roman" panose="02020603050405020304" pitchFamily="18" charset="0"/>
                <a:cs typeface="Times New Roman" panose="02020603050405020304" pitchFamily="18" charset="0"/>
              </a:rPr>
              <a:t>: Thematic Analysis/ robust six-phase framework to identify recurring 	patterns while preserving contextual sensitivity.</a:t>
            </a:r>
          </a:p>
          <a:p>
            <a:pPr>
              <a:lnSpc>
                <a:spcPct val="100000"/>
              </a:lnSpc>
              <a:spcBef>
                <a:spcPts val="0"/>
              </a:spcBef>
            </a:pPr>
            <a:r>
              <a:rPr lang="en-US" sz="2400" b="1" dirty="0">
                <a:latin typeface="Times New Roman" panose="02020603050405020304" pitchFamily="18" charset="0"/>
                <a:cs typeface="Times New Roman" panose="02020603050405020304" pitchFamily="18" charset="0"/>
              </a:rPr>
              <a:t>Ethical Integrity</a:t>
            </a:r>
            <a:r>
              <a:rPr lang="en-US" sz="2400" dirty="0">
                <a:latin typeface="Times New Roman" panose="02020603050405020304" pitchFamily="18" charset="0"/>
                <a:cs typeface="Times New Roman" panose="02020603050405020304" pitchFamily="18" charset="0"/>
              </a:rPr>
              <a:t>: Strict academic standards/proper citation/ source credibility, accurate 	representation of original data</a:t>
            </a:r>
          </a:p>
        </p:txBody>
      </p:sp>
    </p:spTree>
    <p:extLst>
      <p:ext uri="{BB962C8B-B14F-4D97-AF65-F5344CB8AC3E}">
        <p14:creationId xmlns:p14="http://schemas.microsoft.com/office/powerpoint/2010/main" val="3285552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Theoretical Underpinnings</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838200" y="1413164"/>
            <a:ext cx="10749742" cy="4015048"/>
          </a:xfrm>
        </p:spPr>
        <p:txBody>
          <a:bodyPr>
            <a:normAutofit/>
          </a:bodyPr>
          <a:lstStyle/>
          <a:p>
            <a:pPr>
              <a:lnSpc>
                <a:spcPct val="100000"/>
              </a:lnSpc>
              <a:spcBef>
                <a:spcPts val="0"/>
              </a:spcBef>
            </a:pPr>
            <a:r>
              <a:rPr lang="en-US" sz="2400" b="1" dirty="0">
                <a:latin typeface="Times New Roman" panose="02020603050405020304" pitchFamily="18" charset="0"/>
                <a:cs typeface="Times New Roman" panose="02020603050405020304" pitchFamily="18" charset="0"/>
              </a:rPr>
              <a:t>Human Capital Theory </a:t>
            </a:r>
            <a:r>
              <a:rPr lang="en-US" sz="2400" dirty="0">
                <a:latin typeface="Times New Roman" panose="02020603050405020304" pitchFamily="18" charset="0"/>
                <a:cs typeface="Times New Roman" panose="02020603050405020304" pitchFamily="18" charset="0"/>
              </a:rPr>
              <a:t>(Becker, 1964): Shifting focus from formal schooling to 	Recognition of Prior Learning (RPL) to tap into the "human capital dividend".</a:t>
            </a:r>
          </a:p>
          <a:p>
            <a:pPr>
              <a:lnSpc>
                <a:spcPct val="100000"/>
              </a:lnSpc>
              <a:spcBef>
                <a:spcPts val="0"/>
              </a:spcBef>
            </a:pPr>
            <a:endParaRPr lang="en-US" sz="2400" dirty="0">
              <a:latin typeface="Times New Roman" panose="02020603050405020304" pitchFamily="18" charset="0"/>
              <a:cs typeface="Times New Roman" panose="02020603050405020304" pitchFamily="18" charset="0"/>
            </a:endParaRPr>
          </a:p>
          <a:p>
            <a:pPr>
              <a:lnSpc>
                <a:spcPct val="100000"/>
              </a:lnSpc>
              <a:spcBef>
                <a:spcPts val="0"/>
              </a:spcBef>
            </a:pPr>
            <a:r>
              <a:rPr lang="en-US" sz="2400" b="1" dirty="0">
                <a:latin typeface="Times New Roman" panose="02020603050405020304" pitchFamily="18" charset="0"/>
                <a:cs typeface="Times New Roman" panose="02020603050405020304" pitchFamily="18" charset="0"/>
              </a:rPr>
              <a:t>Experiential Learning Theory </a:t>
            </a:r>
            <a:r>
              <a:rPr lang="en-US" sz="2400" dirty="0">
                <a:latin typeface="Times New Roman" panose="02020603050405020304" pitchFamily="18" charset="0"/>
                <a:cs typeface="Times New Roman" panose="02020603050405020304" pitchFamily="18" charset="0"/>
              </a:rPr>
              <a:t>(Kolb, 1984): Validating knowledge acquired 	through hands-on practice, observation and mentorship rather than just formal 	instruction.</a:t>
            </a:r>
          </a:p>
          <a:p>
            <a:pPr>
              <a:lnSpc>
                <a:spcPct val="100000"/>
              </a:lnSpc>
              <a:spcBef>
                <a:spcPts val="0"/>
              </a:spcBef>
            </a:pPr>
            <a:endParaRPr lang="en-US" sz="2400" dirty="0">
              <a:latin typeface="Times New Roman" panose="02020603050405020304" pitchFamily="18" charset="0"/>
              <a:cs typeface="Times New Roman" panose="02020603050405020304" pitchFamily="18" charset="0"/>
            </a:endParaRPr>
          </a:p>
          <a:p>
            <a:pPr>
              <a:lnSpc>
                <a:spcPct val="100000"/>
              </a:lnSpc>
              <a:spcBef>
                <a:spcPts val="0"/>
              </a:spcBef>
            </a:pPr>
            <a:r>
              <a:rPr lang="en-US" sz="2400" b="1" dirty="0">
                <a:latin typeface="Times New Roman" panose="02020603050405020304" pitchFamily="18" charset="0"/>
                <a:cs typeface="Times New Roman" panose="02020603050405020304" pitchFamily="18" charset="0"/>
              </a:rPr>
              <a:t>Institutional Theory</a:t>
            </a:r>
            <a:r>
              <a:rPr lang="en-US" sz="2400" dirty="0">
                <a:latin typeface="Times New Roman" panose="02020603050405020304" pitchFamily="18" charset="0"/>
                <a:cs typeface="Times New Roman" panose="02020603050405020304" pitchFamily="18" charset="0"/>
              </a:rPr>
              <a:t> (North, 1990): Reforms like Competency-Based Education 	and Training (CBET) fail in isolation; they require a coordinated "institutional 	ecosystem" to be transformative</a:t>
            </a:r>
          </a:p>
        </p:txBody>
      </p:sp>
    </p:spTree>
    <p:extLst>
      <p:ext uri="{BB962C8B-B14F-4D97-AF65-F5344CB8AC3E}">
        <p14:creationId xmlns:p14="http://schemas.microsoft.com/office/powerpoint/2010/main" val="3201012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838200" y="2360756"/>
            <a:ext cx="10515600" cy="1325563"/>
          </a:xfrm>
        </p:spPr>
        <p:txBody>
          <a:bodyPr>
            <a:normAutofit fontScale="90000"/>
          </a:bodyPr>
          <a:lstStyle/>
          <a:p>
            <a:r>
              <a:rPr lang="en-US" dirty="0"/>
              <a:t>Bridging the Gap: Recognition, Certification and Inclusion of Refugee Teachers in Kenya’s National Qualifications Framework</a:t>
            </a:r>
          </a:p>
        </p:txBody>
      </p:sp>
    </p:spTree>
    <p:extLst>
      <p:ext uri="{BB962C8B-B14F-4D97-AF65-F5344CB8AC3E}">
        <p14:creationId xmlns:p14="http://schemas.microsoft.com/office/powerpoint/2010/main" val="217841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FC590-F955-6569-D325-D7B7B3207B8B}"/>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Comparative Results - Developed Countries</a:t>
            </a:r>
          </a:p>
        </p:txBody>
      </p:sp>
      <p:sp>
        <p:nvSpPr>
          <p:cNvPr id="3" name="Content Placeholder 2">
            <a:extLst>
              <a:ext uri="{FF2B5EF4-FFF2-40B4-BE49-F238E27FC236}">
                <a16:creationId xmlns:a16="http://schemas.microsoft.com/office/drawing/2014/main" id="{38325F6F-051D-12EA-D224-A995289ED6B7}"/>
              </a:ext>
            </a:extLst>
          </p:cNvPr>
          <p:cNvSpPr>
            <a:spLocks noGrp="1"/>
          </p:cNvSpPr>
          <p:nvPr>
            <p:ph idx="1"/>
          </p:nvPr>
        </p:nvSpPr>
        <p:spPr>
          <a:xfrm>
            <a:off x="838200" y="1036003"/>
            <a:ext cx="10515600" cy="4632279"/>
          </a:xfrm>
        </p:spPr>
        <p:txBody>
          <a:bodyPr>
            <a:normAutofit/>
          </a:bodyPr>
          <a:lstStyle/>
          <a:p>
            <a:pPr>
              <a:lnSpc>
                <a:spcPct val="100000"/>
              </a:lnSpc>
              <a:spcBef>
                <a:spcPts val="0"/>
              </a:spcBef>
            </a:pPr>
            <a:r>
              <a:rPr lang="en-US" sz="2400" b="1" dirty="0">
                <a:latin typeface="Times New Roman" panose="02020603050405020304" pitchFamily="18" charset="0"/>
                <a:cs typeface="Times New Roman" panose="02020603050405020304" pitchFamily="18" charset="0"/>
              </a:rPr>
              <a:t>Germany’s Archetypal DTS</a:t>
            </a:r>
            <a:r>
              <a:rPr lang="en-US" sz="2400" dirty="0">
                <a:latin typeface="Times New Roman" panose="02020603050405020304" pitchFamily="18" charset="0"/>
                <a:cs typeface="Times New Roman" panose="02020603050405020304" pitchFamily="18" charset="0"/>
              </a:rPr>
              <a:t>: 74% of apprentices securing jobs within their 	training firms / effectiveness of industry-coordinated, nationally portable 	certification systems (Federal Ministry for Economic Affairs, 2024)</a:t>
            </a:r>
          </a:p>
          <a:p>
            <a:pPr marL="0" indent="0">
              <a:lnSpc>
                <a:spcPct val="100000"/>
              </a:lnSpc>
              <a:spcBef>
                <a:spcPts val="0"/>
              </a:spcBef>
              <a:buNone/>
            </a:pPr>
            <a:endParaRPr lang="en-US" sz="2400" b="1" dirty="0">
              <a:latin typeface="Times New Roman" panose="02020603050405020304" pitchFamily="18" charset="0"/>
              <a:cs typeface="Times New Roman" panose="02020603050405020304" pitchFamily="18" charset="0"/>
            </a:endParaRPr>
          </a:p>
          <a:p>
            <a:pPr>
              <a:lnSpc>
                <a:spcPct val="100000"/>
              </a:lnSpc>
              <a:spcBef>
                <a:spcPts val="0"/>
              </a:spcBef>
            </a:pPr>
            <a:r>
              <a:rPr lang="en-US" sz="2400" b="1" dirty="0">
                <a:latin typeface="Times New Roman" panose="02020603050405020304" pitchFamily="18" charset="0"/>
                <a:cs typeface="Times New Roman" panose="02020603050405020304" pitchFamily="18" charset="0"/>
              </a:rPr>
              <a:t>Switzerland &amp; Australia</a:t>
            </a:r>
            <a:r>
              <a:rPr lang="en-US" sz="2400" dirty="0">
                <a:latin typeface="Times New Roman" panose="02020603050405020304" pitchFamily="18" charset="0"/>
                <a:cs typeface="Times New Roman" panose="02020603050405020304" pitchFamily="18" charset="0"/>
              </a:rPr>
              <a:t>: combining 50–70% workplace learning with 	competency-based, stackable qualifications enhance school-to-work 	transitions, contributing to very low youth unemployment of about 4–5% in 	Switzerland (OECD, 2024; State Secretariat for Education, Research and 	Innovation, 2023; NCVER, 2023; World Bank, 2024).</a:t>
            </a:r>
          </a:p>
          <a:p>
            <a:pPr marL="0" indent="0">
              <a:lnSpc>
                <a:spcPct val="100000"/>
              </a:lnSpc>
              <a:spcBef>
                <a:spcPts val="0"/>
              </a:spcBef>
              <a:buNone/>
            </a:pPr>
            <a:endParaRPr lang="en-US" sz="2400" dirty="0">
              <a:latin typeface="Times New Roman" panose="02020603050405020304" pitchFamily="18" charset="0"/>
              <a:cs typeface="Times New Roman" panose="02020603050405020304" pitchFamily="18" charset="0"/>
            </a:endParaRPr>
          </a:p>
          <a:p>
            <a:pPr>
              <a:lnSpc>
                <a:spcPct val="100000"/>
              </a:lnSpc>
              <a:spcBef>
                <a:spcPts val="0"/>
              </a:spcBef>
            </a:pPr>
            <a:r>
              <a:rPr lang="en-US" sz="2400" b="1" dirty="0">
                <a:latin typeface="Times New Roman" panose="02020603050405020304" pitchFamily="18" charset="0"/>
                <a:cs typeface="Times New Roman" panose="02020603050405020304" pitchFamily="18" charset="0"/>
              </a:rPr>
              <a:t>Key Success Factor</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Hybrid flexibility</a:t>
            </a:r>
            <a:r>
              <a:rPr lang="en-US" sz="2400" dirty="0">
                <a:latin typeface="Times New Roman" panose="02020603050405020304" pitchFamily="18" charset="0"/>
                <a:cs typeface="Times New Roman" panose="02020603050405020304" pitchFamily="18" charset="0"/>
              </a:rPr>
              <a:t>" rooted in strong institutional co-	financing and qualified industry tutors</a:t>
            </a:r>
          </a:p>
        </p:txBody>
      </p:sp>
    </p:spTree>
    <p:extLst>
      <p:ext uri="{BB962C8B-B14F-4D97-AF65-F5344CB8AC3E}">
        <p14:creationId xmlns:p14="http://schemas.microsoft.com/office/powerpoint/2010/main" val="1501756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48EEB-45E2-8BD9-EF29-9B6622558378}"/>
              </a:ext>
            </a:extLst>
          </p:cNvPr>
          <p:cNvSpPr>
            <a:spLocks noGrp="1"/>
          </p:cNvSpPr>
          <p:nvPr>
            <p:ph type="title"/>
          </p:nvPr>
        </p:nvSpPr>
        <p:spPr>
          <a:xfrm>
            <a:off x="70757" y="172311"/>
            <a:ext cx="8458101" cy="700525"/>
          </a:xfrm>
        </p:spPr>
        <p:txBody>
          <a:bodyPr>
            <a:normAutofit/>
          </a:bodyPr>
          <a:lstStyle/>
          <a:p>
            <a:r>
              <a:rPr lang="en-US" sz="2800" dirty="0">
                <a:latin typeface="Times New Roman" panose="02020603050405020304" pitchFamily="18" charset="0"/>
                <a:cs typeface="Times New Roman" panose="02020603050405020304" pitchFamily="18" charset="0"/>
              </a:rPr>
              <a:t>Comparative Results - Regional Economies</a:t>
            </a:r>
          </a:p>
        </p:txBody>
      </p:sp>
      <p:sp>
        <p:nvSpPr>
          <p:cNvPr id="3" name="Content Placeholder 2">
            <a:extLst>
              <a:ext uri="{FF2B5EF4-FFF2-40B4-BE49-F238E27FC236}">
                <a16:creationId xmlns:a16="http://schemas.microsoft.com/office/drawing/2014/main" id="{FFCED05F-F3D4-644A-2EE0-0AC02483A29C}"/>
              </a:ext>
            </a:extLst>
          </p:cNvPr>
          <p:cNvSpPr>
            <a:spLocks noGrp="1"/>
          </p:cNvSpPr>
          <p:nvPr>
            <p:ph idx="1"/>
          </p:nvPr>
        </p:nvSpPr>
        <p:spPr>
          <a:xfrm>
            <a:off x="838200" y="1296785"/>
            <a:ext cx="10515600" cy="4605251"/>
          </a:xfrm>
        </p:spPr>
        <p:txBody>
          <a:bodyPr>
            <a:normAutofit/>
          </a:bodyPr>
          <a:lstStyle/>
          <a:p>
            <a:r>
              <a:rPr lang="en-US" sz="2400" dirty="0">
                <a:latin typeface="Times New Roman" panose="02020603050405020304" pitchFamily="18" charset="0"/>
                <a:cs typeface="Times New Roman" panose="02020603050405020304" pitchFamily="18" charset="0"/>
              </a:rPr>
              <a:t>Structured Recognition of Prior Learning (RPL) and Competency-Based Education and Training (CBET) frameworks are increasingly formalizing informal skills across African economies (ILO, 2024).</a:t>
            </a:r>
          </a:p>
          <a:p>
            <a:r>
              <a:rPr lang="en-US" sz="2400" dirty="0">
                <a:latin typeface="Times New Roman" panose="02020603050405020304" pitchFamily="18" charset="0"/>
                <a:cs typeface="Times New Roman" panose="02020603050405020304" pitchFamily="18" charset="0"/>
              </a:rPr>
              <a:t>South Africa reports improved labor market integration through established RPL systems under SAQA frameworks (SAQA, 2023)</a:t>
            </a:r>
          </a:p>
          <a:p>
            <a:r>
              <a:rPr lang="en-US" sz="2400" dirty="0">
                <a:latin typeface="Times New Roman" panose="02020603050405020304" pitchFamily="18" charset="0"/>
                <a:cs typeface="Times New Roman" panose="02020603050405020304" pitchFamily="18" charset="0"/>
              </a:rPr>
              <a:t>African Continental Qualifications Framework (ACQF) evidence shows RPL integration across 28 countries including Kenya, Zambia, Mauritius, Mozambique and Morocco (ACQF-II, 2024; African Union, 2023)</a:t>
            </a:r>
          </a:p>
          <a:p>
            <a:r>
              <a:rPr lang="en-US" sz="2400" dirty="0">
                <a:latin typeface="Times New Roman" panose="02020603050405020304" pitchFamily="18" charset="0"/>
                <a:cs typeface="Times New Roman" panose="02020603050405020304" pitchFamily="18" charset="0"/>
              </a:rPr>
              <a:t>East African collaboration (Tanzania, Uganda, Kenya) highlights regional harmonization of RPL within TVET systems to support mobility and lifelong learning (DVV International, 2024)</a:t>
            </a:r>
          </a:p>
        </p:txBody>
      </p:sp>
    </p:spTree>
    <p:extLst>
      <p:ext uri="{BB962C8B-B14F-4D97-AF65-F5344CB8AC3E}">
        <p14:creationId xmlns:p14="http://schemas.microsoft.com/office/powerpoint/2010/main" val="3655733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142EC-FC8A-6687-E9C4-4A80F9E6DD97}"/>
              </a:ext>
            </a:extLst>
          </p:cNvPr>
          <p:cNvSpPr>
            <a:spLocks noGrp="1"/>
          </p:cNvSpPr>
          <p:nvPr>
            <p:ph type="title"/>
          </p:nvPr>
        </p:nvSpPr>
        <p:spPr>
          <a:xfrm>
            <a:off x="70757" y="172311"/>
            <a:ext cx="8499665" cy="863692"/>
          </a:xfrm>
        </p:spPr>
        <p:txBody>
          <a:bodyPr>
            <a:normAutofit fontScale="90000"/>
          </a:bodyPr>
          <a:lstStyle/>
          <a:p>
            <a:r>
              <a:rPr lang="en-US" dirty="0">
                <a:latin typeface="Times New Roman" panose="02020603050405020304" pitchFamily="18" charset="0"/>
                <a:cs typeface="Times New Roman" panose="02020603050405020304" pitchFamily="18" charset="0"/>
              </a:rPr>
              <a:t>Comparative Results - Developing &amp; Regional Contexts</a:t>
            </a:r>
          </a:p>
        </p:txBody>
      </p:sp>
      <p:sp>
        <p:nvSpPr>
          <p:cNvPr id="3" name="Content Placeholder 2">
            <a:extLst>
              <a:ext uri="{FF2B5EF4-FFF2-40B4-BE49-F238E27FC236}">
                <a16:creationId xmlns:a16="http://schemas.microsoft.com/office/drawing/2014/main" id="{6ABF0B57-9D73-CD74-2E6E-5B5921AF66F1}"/>
              </a:ext>
            </a:extLst>
          </p:cNvPr>
          <p:cNvSpPr>
            <a:spLocks noGrp="1"/>
          </p:cNvSpPr>
          <p:nvPr>
            <p:ph idx="1"/>
          </p:nvPr>
        </p:nvSpPr>
        <p:spPr>
          <a:xfrm>
            <a:off x="838200" y="1280160"/>
            <a:ext cx="10515600" cy="4388122"/>
          </a:xfrm>
        </p:spPr>
        <p:txBody>
          <a:bodyPr>
            <a:normAutofit/>
          </a:bodyPr>
          <a:lstStyle/>
          <a:p>
            <a:r>
              <a:rPr lang="en-US" sz="2400" dirty="0">
                <a:latin typeface="Times New Roman" panose="02020603050405020304" pitchFamily="18" charset="0"/>
                <a:cs typeface="Times New Roman" panose="02020603050405020304" pitchFamily="18" charset="0"/>
              </a:rPr>
              <a:t>African TVET systems, South Africa has more established and institutionalized (RPL) framework, supported by (SAQA) and national qualifications structures (ACQF, 2024; UNESCO-UNEVOC, 2024).</a:t>
            </a:r>
          </a:p>
          <a:p>
            <a:r>
              <a:rPr lang="en-US" sz="2400" dirty="0">
                <a:latin typeface="Times New Roman" panose="02020603050405020304" pitchFamily="18" charset="0"/>
                <a:cs typeface="Times New Roman" panose="02020603050405020304" pitchFamily="18" charset="0"/>
              </a:rPr>
              <a:t>In contrast, Kenya, Tanzania, and Uganda has emerging or hybrid RPL systems- ongoing and often integrated into broader TVET reform or pilot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(ILO, 2021; ACQF, 2024).</a:t>
            </a:r>
          </a:p>
          <a:p>
            <a:r>
              <a:rPr lang="en-US" sz="2400" dirty="0">
                <a:latin typeface="Times New Roman" panose="02020603050405020304" pitchFamily="18" charset="0"/>
                <a:cs typeface="Times New Roman" panose="02020603050405020304" pitchFamily="18" charset="0"/>
              </a:rPr>
              <a:t>Most African countries are still in early-to-intermediate stages of developing National Qualifications Frameworks (NQFs) and competency-based systems to include informal sector, with varying levels of implementation maturity and limited evaluation evidence (UNESCO-UNEVOC, 2024; ILO, 2024).</a:t>
            </a:r>
          </a:p>
        </p:txBody>
      </p:sp>
    </p:spTree>
    <p:extLst>
      <p:ext uri="{BB962C8B-B14F-4D97-AF65-F5344CB8AC3E}">
        <p14:creationId xmlns:p14="http://schemas.microsoft.com/office/powerpoint/2010/main" val="3803924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CBB37-412D-9336-4D12-95BB736D7BC9}"/>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Results &amp; Findings - Kenyan Context</a:t>
            </a:r>
          </a:p>
        </p:txBody>
      </p:sp>
      <p:sp>
        <p:nvSpPr>
          <p:cNvPr id="3" name="Content Placeholder 2">
            <a:extLst>
              <a:ext uri="{FF2B5EF4-FFF2-40B4-BE49-F238E27FC236}">
                <a16:creationId xmlns:a16="http://schemas.microsoft.com/office/drawing/2014/main" id="{B47EEDBE-042C-1A05-C992-D15AE54183E3}"/>
              </a:ext>
            </a:extLst>
          </p:cNvPr>
          <p:cNvSpPr>
            <a:spLocks noGrp="1"/>
          </p:cNvSpPr>
          <p:nvPr>
            <p:ph idx="1"/>
          </p:nvPr>
        </p:nvSpPr>
        <p:spPr>
          <a:xfrm>
            <a:off x="838200" y="1330036"/>
            <a:ext cx="10515600" cy="4338246"/>
          </a:xfrm>
        </p:spPr>
        <p:txBody>
          <a:bodyPr>
            <a:normAutofit fontScale="92500"/>
          </a:bodyPr>
          <a:lstStyle/>
          <a:p>
            <a:r>
              <a:rPr lang="en-US" sz="2400" dirty="0">
                <a:latin typeface="Times New Roman" panose="02020603050405020304" pitchFamily="18" charset="0"/>
                <a:cs typeface="Times New Roman" panose="02020603050405020304" pitchFamily="18" charset="0"/>
              </a:rPr>
              <a:t>2024, of 782,300 new jobs created in Kenya, 90% were in the informal sector, while the formal sector contracted in Construction (-0.7%) and Mining (-9.2%) (World Bank, 2025).</a:t>
            </a:r>
          </a:p>
          <a:p>
            <a:r>
              <a:rPr lang="en-US" sz="2400" dirty="0">
                <a:latin typeface="Times New Roman" panose="02020603050405020304" pitchFamily="18" charset="0"/>
                <a:cs typeface="Times New Roman" panose="02020603050405020304" pitchFamily="18" charset="0"/>
              </a:rPr>
              <a:t>Jua Kali sector accounts for 83% of total employment and contributes approximately $136 billion (32.8%) to GDP (KNBS, 2025; KLMIS, 2026).</a:t>
            </a:r>
          </a:p>
          <a:p>
            <a:r>
              <a:rPr lang="en-US" sz="2400" dirty="0">
                <a:latin typeface="Times New Roman" panose="02020603050405020304" pitchFamily="18" charset="0"/>
                <a:cs typeface="Times New Roman" panose="02020603050405020304" pitchFamily="18" charset="0"/>
              </a:rPr>
              <a:t>Youth &amp; Gender Factor: 60% of informal workers are aged 18–35. Female participation is ~50%, but largely concentrated in the service sub-sector (KLMIS, 2026).</a:t>
            </a:r>
          </a:p>
          <a:p>
            <a:r>
              <a:rPr lang="en-US" sz="2400" b="1" dirty="0">
                <a:latin typeface="Times New Roman" panose="02020603050405020304" pitchFamily="18" charset="0"/>
                <a:cs typeface="Times New Roman" panose="02020603050405020304" pitchFamily="18" charset="0"/>
              </a:rPr>
              <a:t>Structural Vulnerabilities</a:t>
            </a:r>
            <a:r>
              <a:rPr lang="en-US" sz="2400" dirty="0">
                <a:latin typeface="Times New Roman" panose="02020603050405020304" pitchFamily="18" charset="0"/>
                <a:cs typeface="Times New Roman" panose="02020603050405020304" pitchFamily="18" charset="0"/>
              </a:rPr>
              <a:t>: NEET rate is 15%, with underemployment at 35.9%, and informal workers earning 2.6 times less than formal counterparts (KLMIS, 2026).</a:t>
            </a:r>
          </a:p>
          <a:p>
            <a:r>
              <a:rPr lang="en-US" sz="2400" b="1" dirty="0">
                <a:latin typeface="Times New Roman" panose="02020603050405020304" pitchFamily="18" charset="0"/>
                <a:cs typeface="Times New Roman" panose="02020603050405020304" pitchFamily="18" charset="0"/>
              </a:rPr>
              <a:t>Strategic Pivot</a:t>
            </a:r>
            <a:r>
              <a:rPr lang="en-US" sz="2400" dirty="0">
                <a:latin typeface="Times New Roman" panose="02020603050405020304" pitchFamily="18" charset="0"/>
                <a:cs typeface="Times New Roman" panose="02020603050405020304" pitchFamily="18" charset="0"/>
              </a:rPr>
              <a:t>: By 2033, informal services (retail, wholesale, repair) are projected to dominate growth- requiring stronger Dual Training Systems (DTS) and RPL integration.</a:t>
            </a:r>
          </a:p>
        </p:txBody>
      </p:sp>
    </p:spTree>
    <p:extLst>
      <p:ext uri="{BB962C8B-B14F-4D97-AF65-F5344CB8AC3E}">
        <p14:creationId xmlns:p14="http://schemas.microsoft.com/office/powerpoint/2010/main" val="2891217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10061-A149-4A34-5771-B100609C6B9C}"/>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Results &amp; Findings - Kenyan Context</a:t>
            </a:r>
          </a:p>
        </p:txBody>
      </p:sp>
      <p:sp>
        <p:nvSpPr>
          <p:cNvPr id="3" name="Content Placeholder 2">
            <a:extLst>
              <a:ext uri="{FF2B5EF4-FFF2-40B4-BE49-F238E27FC236}">
                <a16:creationId xmlns:a16="http://schemas.microsoft.com/office/drawing/2014/main" id="{59DD4B87-457A-0B24-0911-55513F5670BF}"/>
              </a:ext>
            </a:extLst>
          </p:cNvPr>
          <p:cNvSpPr>
            <a:spLocks noGrp="1"/>
          </p:cNvSpPr>
          <p:nvPr>
            <p:ph idx="1"/>
          </p:nvPr>
        </p:nvSpPr>
        <p:spPr>
          <a:xfrm>
            <a:off x="640080" y="1213658"/>
            <a:ext cx="10713720" cy="4954386"/>
          </a:xfrm>
        </p:spPr>
        <p:txBody>
          <a:bodyPr>
            <a:normAutofit fontScale="92500"/>
          </a:bodyPr>
          <a:lstStyle/>
          <a:p>
            <a:pPr>
              <a:lnSpc>
                <a:spcPct val="120000"/>
              </a:lnSpc>
              <a:spcBef>
                <a:spcPts val="0"/>
              </a:spcBef>
            </a:pPr>
            <a:r>
              <a:rPr lang="en-US" dirty="0">
                <a:latin typeface="Times New Roman" panose="02020603050405020304" pitchFamily="18" charset="0"/>
                <a:cs typeface="Times New Roman" panose="02020603050405020304" pitchFamily="18" charset="0"/>
              </a:rPr>
              <a:t>"</a:t>
            </a:r>
            <a:r>
              <a:rPr lang="en-US" b="1" i="1" dirty="0">
                <a:latin typeface="Times New Roman" panose="02020603050405020304" pitchFamily="18" charset="0"/>
                <a:cs typeface="Times New Roman" panose="02020603050405020304" pitchFamily="18" charset="0"/>
              </a:rPr>
              <a:t>Certification Gap</a:t>
            </a:r>
            <a:r>
              <a:rPr lang="en-US" dirty="0">
                <a:latin typeface="Times New Roman" panose="02020603050405020304" pitchFamily="18" charset="0"/>
                <a:cs typeface="Times New Roman" panose="02020603050405020304" pitchFamily="18" charset="0"/>
              </a:rPr>
              <a:t>": 86.3% of Kenyan artisans acquire high-level skills 	through informal means, yet these remain "</a:t>
            </a:r>
            <a:r>
              <a:rPr lang="en-US" b="1" i="1" dirty="0">
                <a:latin typeface="Times New Roman" panose="02020603050405020304" pitchFamily="18" charset="0"/>
                <a:cs typeface="Times New Roman" panose="02020603050405020304" pitchFamily="18" charset="0"/>
              </a:rPr>
              <a:t>invisible</a:t>
            </a:r>
            <a:r>
              <a:rPr lang="en-US" dirty="0">
                <a:latin typeface="Times New Roman" panose="02020603050405020304" pitchFamily="18" charset="0"/>
                <a:cs typeface="Times New Roman" panose="02020603050405020304" pitchFamily="18" charset="0"/>
              </a:rPr>
              <a:t>" to formal 	procurement systems like the Affordable Housing Project (Momany et 	al., 2024).</a:t>
            </a:r>
          </a:p>
          <a:p>
            <a:pPr>
              <a:lnSpc>
                <a:spcPct val="120000"/>
              </a:lnSpc>
              <a:spcBef>
                <a:spcPts val="0"/>
              </a:spcBef>
            </a:pPr>
            <a:r>
              <a:rPr lang="en-US" b="1" i="1" dirty="0">
                <a:latin typeface="Times New Roman" panose="02020603050405020304" pitchFamily="18" charset="0"/>
                <a:cs typeface="Times New Roman" panose="02020603050405020304" pitchFamily="18" charset="0"/>
              </a:rPr>
              <a:t>Institutional Fragmentation</a:t>
            </a:r>
            <a:r>
              <a:rPr lang="en-US" dirty="0">
                <a:latin typeface="Times New Roman" panose="02020603050405020304" pitchFamily="18" charset="0"/>
                <a:cs typeface="Times New Roman" panose="02020603050405020304" pitchFamily="18" charset="0"/>
              </a:rPr>
              <a:t>: While the KNQF exists, only 42% of TVET 	institutions have successfully implemented full industry-integrated 	CBET due to a lack of formal PPPs with small-scale associations.</a:t>
            </a:r>
          </a:p>
          <a:p>
            <a:pPr>
              <a:lnSpc>
                <a:spcPct val="120000"/>
              </a:lnSpc>
              <a:spcBef>
                <a:spcPts val="0"/>
              </a:spcBef>
            </a:pPr>
            <a:r>
              <a:rPr lang="en-US" b="1" dirty="0">
                <a:latin typeface="Times New Roman" panose="02020603050405020304" pitchFamily="18" charset="0"/>
                <a:cs typeface="Times New Roman" panose="02020603050405020304" pitchFamily="18" charset="0"/>
              </a:rPr>
              <a:t>RPL Breakthrough</a:t>
            </a:r>
            <a:r>
              <a:rPr lang="en-US" dirty="0">
                <a:latin typeface="Times New Roman" panose="02020603050405020304" pitchFamily="18" charset="0"/>
                <a:cs typeface="Times New Roman" panose="02020603050405020304" pitchFamily="18" charset="0"/>
              </a:rPr>
              <a:t>: Since the 2024 RPL policy rollout, there has been a 	documented 18-25% improvement in employability of certified 	artisans in the service and textile sectors.</a:t>
            </a:r>
          </a:p>
        </p:txBody>
      </p:sp>
    </p:spTree>
    <p:extLst>
      <p:ext uri="{BB962C8B-B14F-4D97-AF65-F5344CB8AC3E}">
        <p14:creationId xmlns:p14="http://schemas.microsoft.com/office/powerpoint/2010/main" val="2033967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CAC61-3CB3-D31B-B910-390BB5D7BE35}"/>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Discussion - Synthesizing the Evidence</a:t>
            </a:r>
          </a:p>
        </p:txBody>
      </p:sp>
      <p:sp>
        <p:nvSpPr>
          <p:cNvPr id="3" name="Content Placeholder 2">
            <a:extLst>
              <a:ext uri="{FF2B5EF4-FFF2-40B4-BE49-F238E27FC236}">
                <a16:creationId xmlns:a16="http://schemas.microsoft.com/office/drawing/2014/main" id="{1A7D28FA-F3CE-0769-85A6-A70CF9CBC362}"/>
              </a:ext>
            </a:extLst>
          </p:cNvPr>
          <p:cNvSpPr>
            <a:spLocks noGrp="1"/>
          </p:cNvSpPr>
          <p:nvPr>
            <p:ph idx="1"/>
          </p:nvPr>
        </p:nvSpPr>
        <p:spPr>
          <a:xfrm>
            <a:off x="838200" y="1413164"/>
            <a:ext cx="10515600" cy="4255118"/>
          </a:xfrm>
        </p:spPr>
        <p:txBody>
          <a:bodyPr>
            <a:normAutofit/>
          </a:bodyPr>
          <a:lstStyle/>
          <a:p>
            <a:r>
              <a:rPr lang="en-US" sz="2400" b="1" dirty="0">
                <a:latin typeface="Times New Roman" panose="02020603050405020304" pitchFamily="18" charset="0"/>
                <a:cs typeface="Times New Roman" panose="02020603050405020304" pitchFamily="18" charset="0"/>
              </a:rPr>
              <a:t>Bridging Action &amp; Knowledge</a:t>
            </a:r>
            <a:r>
              <a:rPr lang="en-US" sz="2400" dirty="0">
                <a:latin typeface="Times New Roman" panose="02020603050405020304" pitchFamily="18" charset="0"/>
                <a:cs typeface="Times New Roman" panose="02020603050405020304" pitchFamily="18" charset="0"/>
              </a:rPr>
              <a:t>: Effective linkages- from "</a:t>
            </a:r>
            <a:r>
              <a:rPr lang="en-US" sz="2400" i="1" dirty="0">
                <a:latin typeface="Times New Roman" panose="02020603050405020304" pitchFamily="18" charset="0"/>
                <a:cs typeface="Times New Roman" panose="02020603050405020304" pitchFamily="18" charset="0"/>
              </a:rPr>
              <a:t>symbolic</a:t>
            </a:r>
            <a:r>
              <a:rPr lang="en-US" sz="2400" dirty="0">
                <a:latin typeface="Times New Roman" panose="02020603050405020304" pitchFamily="18" charset="0"/>
                <a:cs typeface="Times New Roman" panose="02020603050405020304" pitchFamily="18" charset="0"/>
              </a:rPr>
              <a:t>" policy to "</a:t>
            </a:r>
            <a:r>
              <a:rPr lang="en-US" sz="2400" i="1" dirty="0">
                <a:latin typeface="Times New Roman" panose="02020603050405020304" pitchFamily="18" charset="0"/>
                <a:cs typeface="Times New Roman" panose="02020603050405020304" pitchFamily="18" charset="0"/>
              </a:rPr>
              <a:t>substantive</a:t>
            </a:r>
            <a:r>
              <a:rPr lang="en-US" sz="2400" dirty="0">
                <a:latin typeface="Times New Roman" panose="02020603050405020304" pitchFamily="18" charset="0"/>
                <a:cs typeface="Times New Roman" panose="02020603050405020304" pitchFamily="18" charset="0"/>
              </a:rPr>
              <a:t>" practice by accrediting the worksite itself (Raelin, 2021).</a:t>
            </a:r>
          </a:p>
          <a:p>
            <a:r>
              <a:rPr lang="en-US" sz="2400" b="1" dirty="0">
                <a:latin typeface="Times New Roman" panose="02020603050405020304" pitchFamily="18" charset="0"/>
                <a:cs typeface="Times New Roman" panose="02020603050405020304" pitchFamily="18" charset="0"/>
              </a:rPr>
              <a:t>The Power of Records</a:t>
            </a:r>
            <a:r>
              <a:rPr lang="en-US" sz="2400" dirty="0">
                <a:latin typeface="Times New Roman" panose="02020603050405020304" pitchFamily="18" charset="0"/>
                <a:cs typeface="Times New Roman" panose="02020603050405020304" pitchFamily="18" charset="0"/>
              </a:rPr>
              <a:t>: Integrating these findings into the Kenya National Learners’ Record Database (KNLRD) is the final step in ensuring "Portable Credentials" for regional mobility.</a:t>
            </a:r>
          </a:p>
          <a:p>
            <a:r>
              <a:rPr lang="en-US" sz="2400" b="1" dirty="0">
                <a:latin typeface="Times New Roman" panose="02020603050405020304" pitchFamily="18" charset="0"/>
                <a:cs typeface="Times New Roman" panose="02020603050405020304" pitchFamily="18" charset="0"/>
              </a:rPr>
              <a:t>Economic Impact</a:t>
            </a:r>
            <a:r>
              <a:rPr lang="en-US" sz="2400" dirty="0">
                <a:latin typeface="Times New Roman" panose="02020603050405020304" pitchFamily="18" charset="0"/>
                <a:cs typeface="Times New Roman" panose="02020603050405020304" pitchFamily="18" charset="0"/>
              </a:rPr>
              <a:t>: Aligning the Jua Kali sector with the 10-level KNQF structure transforms informal work from a "survivalist activity" into a professional career path (World Bank, 2024).</a:t>
            </a:r>
          </a:p>
        </p:txBody>
      </p:sp>
    </p:spTree>
    <p:extLst>
      <p:ext uri="{BB962C8B-B14F-4D97-AF65-F5344CB8AC3E}">
        <p14:creationId xmlns:p14="http://schemas.microsoft.com/office/powerpoint/2010/main" val="1115413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4A753-3750-B6D5-42A6-82F84B51C18E}"/>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Evidence-Based Recommendations</a:t>
            </a:r>
          </a:p>
        </p:txBody>
      </p:sp>
      <p:sp>
        <p:nvSpPr>
          <p:cNvPr id="3" name="Content Placeholder 2">
            <a:extLst>
              <a:ext uri="{FF2B5EF4-FFF2-40B4-BE49-F238E27FC236}">
                <a16:creationId xmlns:a16="http://schemas.microsoft.com/office/drawing/2014/main" id="{C0668E72-999F-8304-4197-2F09BFF94EC3}"/>
              </a:ext>
            </a:extLst>
          </p:cNvPr>
          <p:cNvSpPr>
            <a:spLocks noGrp="1"/>
          </p:cNvSpPr>
          <p:nvPr>
            <p:ph idx="1"/>
          </p:nvPr>
        </p:nvSpPr>
        <p:spPr>
          <a:xfrm>
            <a:off x="838200" y="1296786"/>
            <a:ext cx="10515600" cy="4172990"/>
          </a:xfrm>
        </p:spPr>
        <p:txBody>
          <a:bodyPr>
            <a:normAutofit/>
          </a:bodyPr>
          <a:lstStyle/>
          <a:p>
            <a:r>
              <a:rPr lang="en-US" sz="2400" b="1" dirty="0">
                <a:latin typeface="Times New Roman" panose="02020603050405020304" pitchFamily="18" charset="0"/>
                <a:cs typeface="Times New Roman" panose="02020603050405020304" pitchFamily="18" charset="0"/>
              </a:rPr>
              <a:t>Accreditation of Worksite</a:t>
            </a:r>
            <a:r>
              <a:rPr lang="en-US" sz="2400" dirty="0">
                <a:latin typeface="Times New Roman" panose="02020603050405020304" pitchFamily="18" charset="0"/>
                <a:cs typeface="Times New Roman" panose="02020603050405020304" pitchFamily="18" charset="0"/>
              </a:rPr>
              <a:t>: Shift the locus of assessment from classroom to Jua Kali shed (National Assessment Centers).</a:t>
            </a:r>
          </a:p>
          <a:p>
            <a:r>
              <a:rPr lang="en-US" sz="2400" b="1" dirty="0">
                <a:latin typeface="Times New Roman" panose="02020603050405020304" pitchFamily="18" charset="0"/>
                <a:cs typeface="Times New Roman" panose="02020603050405020304" pitchFamily="18" charset="0"/>
              </a:rPr>
              <a:t>Master Craftsperson as Faculty</a:t>
            </a:r>
            <a:r>
              <a:rPr lang="en-US" sz="2400" dirty="0">
                <a:latin typeface="Times New Roman" panose="02020603050405020304" pitchFamily="18" charset="0"/>
                <a:cs typeface="Times New Roman" panose="02020603050405020304" pitchFamily="18" charset="0"/>
              </a:rPr>
              <a:t>: Treat industry mentor as an "Industry Trainer," not just a supervisor.</a:t>
            </a:r>
          </a:p>
          <a:p>
            <a:r>
              <a:rPr lang="en-US" sz="2400" b="1" dirty="0">
                <a:latin typeface="Times New Roman" panose="02020603050405020304" pitchFamily="18" charset="0"/>
                <a:cs typeface="Times New Roman" panose="02020603050405020304" pitchFamily="18" charset="0"/>
              </a:rPr>
              <a:t>Dual-Stream Funding</a:t>
            </a:r>
            <a:r>
              <a:rPr lang="en-US" sz="2400" dirty="0">
                <a:latin typeface="Times New Roman" panose="02020603050405020304" pitchFamily="18" charset="0"/>
                <a:cs typeface="Times New Roman" panose="02020603050405020304" pitchFamily="18" charset="0"/>
              </a:rPr>
              <a:t>: A sustainable PPP model requires the government to subsidize the "</a:t>
            </a:r>
            <a:r>
              <a:rPr lang="en-US" sz="2400" i="1" dirty="0">
                <a:latin typeface="Times New Roman" panose="02020603050405020304" pitchFamily="18" charset="0"/>
                <a:cs typeface="Times New Roman" panose="02020603050405020304" pitchFamily="18" charset="0"/>
              </a:rPr>
              <a:t>opportunity cost</a:t>
            </a:r>
            <a:r>
              <a:rPr lang="en-US" sz="2400" dirty="0">
                <a:latin typeface="Times New Roman" panose="02020603050405020304" pitchFamily="18" charset="0"/>
                <a:cs typeface="Times New Roman" panose="02020603050405020304" pitchFamily="18" charset="0"/>
              </a:rPr>
              <a:t>" for MSMEs hosting trainees.</a:t>
            </a:r>
          </a:p>
          <a:p>
            <a:r>
              <a:rPr lang="en-US" sz="2400" b="1" dirty="0">
                <a:latin typeface="Times New Roman" panose="02020603050405020304" pitchFamily="18" charset="0"/>
                <a:cs typeface="Times New Roman" panose="02020603050405020304" pitchFamily="18" charset="0"/>
              </a:rPr>
              <a:t>Strengthen PPPs </a:t>
            </a:r>
            <a:r>
              <a:rPr lang="en-US" sz="2400" dirty="0">
                <a:latin typeface="Times New Roman" panose="02020603050405020304" pitchFamily="18" charset="0"/>
                <a:cs typeface="Times New Roman" panose="02020603050405020304" pitchFamily="18" charset="0"/>
              </a:rPr>
              <a:t>by involving MSMEs and Jua Kali associations in RPL and dual training to formally recognize informal skills and improve employability under the KNQF.</a:t>
            </a:r>
          </a:p>
        </p:txBody>
      </p:sp>
    </p:spTree>
    <p:extLst>
      <p:ext uri="{BB962C8B-B14F-4D97-AF65-F5344CB8AC3E}">
        <p14:creationId xmlns:p14="http://schemas.microsoft.com/office/powerpoint/2010/main" val="2607132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8051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51F306E2-9D23-0FB1-2338-6ED5C9176257}"/>
            </a:ext>
          </a:extLst>
        </p:cNvPr>
        <p:cNvGrpSpPr/>
        <p:nvPr/>
      </p:nvGrpSpPr>
      <p:grpSpPr>
        <a:xfrm>
          <a:off x="0" y="0"/>
          <a:ext cx="0" cy="0"/>
          <a:chOff x="0" y="0"/>
          <a:chExt cx="0" cy="0"/>
        </a:xfrm>
      </p:grpSpPr>
    </p:spTree>
    <p:extLst>
      <p:ext uri="{BB962C8B-B14F-4D97-AF65-F5344CB8AC3E}">
        <p14:creationId xmlns:p14="http://schemas.microsoft.com/office/powerpoint/2010/main" val="706826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5349239"/>
            <a:ext cx="12192000" cy="1508760"/>
          </a:xfrm>
          <a:prstGeom prst="rect">
            <a:avLst/>
          </a:prstGeom>
        </p:spPr>
      </p:pic>
      <p:pic>
        <p:nvPicPr>
          <p:cNvPr id="3" name="object 3"/>
          <p:cNvPicPr/>
          <p:nvPr/>
        </p:nvPicPr>
        <p:blipFill>
          <a:blip r:embed="rId3" cstate="print"/>
          <a:stretch>
            <a:fillRect/>
          </a:stretch>
        </p:blipFill>
        <p:spPr>
          <a:xfrm>
            <a:off x="1559655" y="49722"/>
            <a:ext cx="4443132" cy="1298991"/>
          </a:xfrm>
          <a:prstGeom prst="rect">
            <a:avLst/>
          </a:prstGeom>
        </p:spPr>
      </p:pic>
      <p:sp>
        <p:nvSpPr>
          <p:cNvPr id="4" name="object 4"/>
          <p:cNvSpPr txBox="1"/>
          <p:nvPr/>
        </p:nvSpPr>
        <p:spPr>
          <a:xfrm>
            <a:off x="11340210" y="6585915"/>
            <a:ext cx="825500"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0" i="0" u="none" strike="noStrike" kern="0" cap="none" spc="0" normalizeH="0" baseline="0" noProof="0" dirty="0">
                <a:ln>
                  <a:noFill/>
                </a:ln>
                <a:solidFill>
                  <a:srgbClr val="FFFFFF"/>
                </a:solidFill>
                <a:effectLst/>
                <a:uLnTx/>
                <a:uFillTx/>
                <a:latin typeface="Tahoma"/>
                <a:cs typeface="Tahoma"/>
              </a:rPr>
              <a:t>©</a:t>
            </a:r>
            <a:r>
              <a:rPr kumimoji="0" sz="1000" b="0" i="0" u="none" strike="noStrike" kern="0" cap="none" spc="-35" normalizeH="0" baseline="0" noProof="0" dirty="0">
                <a:ln>
                  <a:noFill/>
                </a:ln>
                <a:solidFill>
                  <a:srgbClr val="FFFFFF"/>
                </a:solidFill>
                <a:effectLst/>
                <a:uLnTx/>
                <a:uFillTx/>
                <a:latin typeface="Tahoma"/>
                <a:cs typeface="Tahoma"/>
              </a:rPr>
              <a:t> </a:t>
            </a:r>
            <a:r>
              <a:rPr kumimoji="0" sz="1000" b="0" i="0" u="none" strike="noStrike" kern="0" cap="none" spc="0" normalizeH="0" baseline="0" noProof="0" dirty="0">
                <a:ln>
                  <a:noFill/>
                </a:ln>
                <a:solidFill>
                  <a:srgbClr val="FFFFFF"/>
                </a:solidFill>
                <a:effectLst/>
                <a:uLnTx/>
                <a:uFillTx/>
                <a:latin typeface="Tahoma"/>
                <a:cs typeface="Tahoma"/>
              </a:rPr>
              <a:t>2026 </a:t>
            </a:r>
            <a:r>
              <a:rPr kumimoji="0" sz="1000" b="0" i="0" u="none" strike="noStrike" kern="0" cap="none" spc="-20" normalizeH="0" baseline="0" noProof="0" dirty="0">
                <a:ln>
                  <a:noFill/>
                </a:ln>
                <a:solidFill>
                  <a:srgbClr val="FFFFFF"/>
                </a:solidFill>
                <a:effectLst/>
                <a:uLnTx/>
                <a:uFillTx/>
                <a:latin typeface="Tahoma"/>
                <a:cs typeface="Tahoma"/>
              </a:rPr>
              <a:t>KNQA</a:t>
            </a:r>
            <a:endParaRPr kumimoji="0" sz="1000" b="0" i="0" u="none" strike="noStrike" kern="0" cap="none" spc="0" normalizeH="0" baseline="0" noProof="0">
              <a:ln>
                <a:noFill/>
              </a:ln>
              <a:solidFill>
                <a:sysClr val="windowText" lastClr="000000"/>
              </a:solidFill>
              <a:effectLst/>
              <a:uLnTx/>
              <a:uFillTx/>
              <a:latin typeface="Tahoma"/>
              <a:cs typeface="Tahoma"/>
            </a:endParaRPr>
          </a:p>
        </p:txBody>
      </p:sp>
      <p:sp>
        <p:nvSpPr>
          <p:cNvPr id="5" name="object 5" descr="$PPTXTitle"/>
          <p:cNvSpPr txBox="1">
            <a:spLocks noGrp="1"/>
          </p:cNvSpPr>
          <p:nvPr>
            <p:ph type="title"/>
          </p:nvPr>
        </p:nvSpPr>
        <p:spPr>
          <a:xfrm>
            <a:off x="1277492" y="1754886"/>
            <a:ext cx="10271760" cy="1453515"/>
          </a:xfrm>
          <a:prstGeom prst="rect">
            <a:avLst/>
          </a:prstGeom>
        </p:spPr>
        <p:txBody>
          <a:bodyPr vert="horz" wrap="square" lIns="0" tIns="60960" rIns="0" bIns="0" rtlCol="0">
            <a:spAutoFit/>
          </a:bodyPr>
          <a:lstStyle/>
          <a:p>
            <a:pPr marL="12700" marR="5080" algn="ctr">
              <a:lnSpc>
                <a:spcPts val="3020"/>
              </a:lnSpc>
              <a:spcBef>
                <a:spcPts val="480"/>
              </a:spcBef>
            </a:pPr>
            <a:r>
              <a:rPr sz="2800" spc="-30" dirty="0">
                <a:solidFill>
                  <a:srgbClr val="1F3863"/>
                </a:solidFill>
              </a:rPr>
              <a:t>Reimagining</a:t>
            </a:r>
            <a:r>
              <a:rPr sz="2800" spc="-105" dirty="0">
                <a:solidFill>
                  <a:srgbClr val="1F3863"/>
                </a:solidFill>
              </a:rPr>
              <a:t> </a:t>
            </a:r>
            <a:r>
              <a:rPr sz="2800" dirty="0">
                <a:solidFill>
                  <a:srgbClr val="1F3863"/>
                </a:solidFill>
              </a:rPr>
              <a:t>Career</a:t>
            </a:r>
            <a:r>
              <a:rPr sz="2800" spc="-90" dirty="0">
                <a:solidFill>
                  <a:srgbClr val="1F3863"/>
                </a:solidFill>
              </a:rPr>
              <a:t> </a:t>
            </a:r>
            <a:r>
              <a:rPr sz="2800" spc="-25" dirty="0">
                <a:solidFill>
                  <a:srgbClr val="1F3863"/>
                </a:solidFill>
              </a:rPr>
              <a:t>Guidance</a:t>
            </a:r>
            <a:r>
              <a:rPr sz="2800" spc="-80" dirty="0">
                <a:solidFill>
                  <a:srgbClr val="1F3863"/>
                </a:solidFill>
              </a:rPr>
              <a:t> </a:t>
            </a:r>
            <a:r>
              <a:rPr sz="2800" spc="-110" dirty="0">
                <a:solidFill>
                  <a:srgbClr val="1F3863"/>
                </a:solidFill>
              </a:rPr>
              <a:t>Systems</a:t>
            </a:r>
            <a:r>
              <a:rPr sz="2800" spc="-85" dirty="0">
                <a:solidFill>
                  <a:srgbClr val="1F3863"/>
                </a:solidFill>
              </a:rPr>
              <a:t> </a:t>
            </a:r>
            <a:r>
              <a:rPr sz="2800" dirty="0">
                <a:solidFill>
                  <a:srgbClr val="1F3863"/>
                </a:solidFill>
              </a:rPr>
              <a:t>as</a:t>
            </a:r>
            <a:r>
              <a:rPr sz="2800" spc="-100" dirty="0">
                <a:solidFill>
                  <a:srgbClr val="1F3863"/>
                </a:solidFill>
              </a:rPr>
              <a:t> </a:t>
            </a:r>
            <a:r>
              <a:rPr sz="2800" spc="-50" dirty="0">
                <a:solidFill>
                  <a:srgbClr val="1F3863"/>
                </a:solidFill>
              </a:rPr>
              <a:t>Catalysts</a:t>
            </a:r>
            <a:r>
              <a:rPr sz="2800" spc="-75" dirty="0">
                <a:solidFill>
                  <a:srgbClr val="1F3863"/>
                </a:solidFill>
              </a:rPr>
              <a:t> </a:t>
            </a:r>
            <a:r>
              <a:rPr sz="2800" dirty="0">
                <a:solidFill>
                  <a:srgbClr val="1F3863"/>
                </a:solidFill>
              </a:rPr>
              <a:t>for</a:t>
            </a:r>
            <a:r>
              <a:rPr sz="2800" spc="-105" dirty="0">
                <a:solidFill>
                  <a:srgbClr val="1F3863"/>
                </a:solidFill>
              </a:rPr>
              <a:t> </a:t>
            </a:r>
            <a:r>
              <a:rPr sz="2800" spc="-10" dirty="0">
                <a:solidFill>
                  <a:srgbClr val="1F3863"/>
                </a:solidFill>
              </a:rPr>
              <a:t>Youth </a:t>
            </a:r>
            <a:r>
              <a:rPr sz="2800" spc="-80" dirty="0">
                <a:solidFill>
                  <a:srgbClr val="1F3863"/>
                </a:solidFill>
              </a:rPr>
              <a:t>Skills</a:t>
            </a:r>
            <a:r>
              <a:rPr sz="2800" spc="-75" dirty="0">
                <a:solidFill>
                  <a:srgbClr val="1F3863"/>
                </a:solidFill>
              </a:rPr>
              <a:t> </a:t>
            </a:r>
            <a:r>
              <a:rPr sz="2800" dirty="0">
                <a:solidFill>
                  <a:srgbClr val="1F3863"/>
                </a:solidFill>
              </a:rPr>
              <a:t>Development</a:t>
            </a:r>
            <a:r>
              <a:rPr sz="2800" spc="-10" dirty="0">
                <a:solidFill>
                  <a:srgbClr val="1F3863"/>
                </a:solidFill>
              </a:rPr>
              <a:t> </a:t>
            </a:r>
            <a:r>
              <a:rPr sz="2800" dirty="0">
                <a:solidFill>
                  <a:srgbClr val="1F3863"/>
                </a:solidFill>
              </a:rPr>
              <a:t>and</a:t>
            </a:r>
            <a:r>
              <a:rPr sz="2800" spc="-50" dirty="0">
                <a:solidFill>
                  <a:srgbClr val="1F3863"/>
                </a:solidFill>
              </a:rPr>
              <a:t> </a:t>
            </a:r>
            <a:r>
              <a:rPr sz="2800" spc="-10" dirty="0">
                <a:solidFill>
                  <a:srgbClr val="1F3863"/>
                </a:solidFill>
              </a:rPr>
              <a:t>Employability</a:t>
            </a:r>
            <a:r>
              <a:rPr sz="2800" spc="-45" dirty="0">
                <a:solidFill>
                  <a:srgbClr val="1F3863"/>
                </a:solidFill>
              </a:rPr>
              <a:t> </a:t>
            </a:r>
            <a:r>
              <a:rPr sz="2800" dirty="0">
                <a:solidFill>
                  <a:srgbClr val="1F3863"/>
                </a:solidFill>
              </a:rPr>
              <a:t>within</a:t>
            </a:r>
            <a:r>
              <a:rPr sz="2800" spc="-50" dirty="0">
                <a:solidFill>
                  <a:srgbClr val="1F3863"/>
                </a:solidFill>
              </a:rPr>
              <a:t> </a:t>
            </a:r>
            <a:r>
              <a:rPr sz="2800" dirty="0">
                <a:solidFill>
                  <a:srgbClr val="1F3863"/>
                </a:solidFill>
              </a:rPr>
              <a:t>the</a:t>
            </a:r>
            <a:r>
              <a:rPr sz="2800" spc="-40" dirty="0">
                <a:solidFill>
                  <a:srgbClr val="1F3863"/>
                </a:solidFill>
              </a:rPr>
              <a:t> </a:t>
            </a:r>
            <a:r>
              <a:rPr sz="2800" spc="-10" dirty="0">
                <a:solidFill>
                  <a:srgbClr val="1F3863"/>
                </a:solidFill>
              </a:rPr>
              <a:t>Kenya </a:t>
            </a:r>
            <a:r>
              <a:rPr sz="2800" dirty="0">
                <a:solidFill>
                  <a:srgbClr val="1F3863"/>
                </a:solidFill>
              </a:rPr>
              <a:t>National</a:t>
            </a:r>
            <a:r>
              <a:rPr sz="2800" spc="150" dirty="0">
                <a:solidFill>
                  <a:srgbClr val="1F3863"/>
                </a:solidFill>
              </a:rPr>
              <a:t> </a:t>
            </a:r>
            <a:r>
              <a:rPr sz="2800" spc="-25" dirty="0">
                <a:solidFill>
                  <a:srgbClr val="1F3863"/>
                </a:solidFill>
              </a:rPr>
              <a:t>Qualifications</a:t>
            </a:r>
            <a:r>
              <a:rPr sz="2800" spc="140" dirty="0">
                <a:solidFill>
                  <a:srgbClr val="1F3863"/>
                </a:solidFill>
              </a:rPr>
              <a:t> </a:t>
            </a:r>
            <a:r>
              <a:rPr sz="2800" spc="-10" dirty="0">
                <a:solidFill>
                  <a:srgbClr val="1F3863"/>
                </a:solidFill>
              </a:rPr>
              <a:t>Framework</a:t>
            </a:r>
            <a:endParaRPr sz="2800"/>
          </a:p>
          <a:p>
            <a:pPr marL="5750560">
              <a:lnSpc>
                <a:spcPct val="100000"/>
              </a:lnSpc>
              <a:spcBef>
                <a:spcPts val="540"/>
              </a:spcBef>
            </a:pPr>
            <a:r>
              <a:rPr sz="1050" i="1" spc="-80" dirty="0">
                <a:solidFill>
                  <a:srgbClr val="9FB8D0"/>
                </a:solidFill>
                <a:latin typeface="Arial"/>
                <a:cs typeface="Arial"/>
              </a:rPr>
              <a:t>Sub-</a:t>
            </a:r>
            <a:r>
              <a:rPr sz="1050" i="1" spc="-70" dirty="0">
                <a:solidFill>
                  <a:srgbClr val="9FB8D0"/>
                </a:solidFill>
                <a:latin typeface="Arial"/>
                <a:cs typeface="Arial"/>
              </a:rPr>
              <a:t>Theme:</a:t>
            </a:r>
            <a:r>
              <a:rPr sz="1050" i="1" spc="10" dirty="0">
                <a:solidFill>
                  <a:srgbClr val="9FB8D0"/>
                </a:solidFill>
                <a:latin typeface="Arial"/>
                <a:cs typeface="Arial"/>
              </a:rPr>
              <a:t> </a:t>
            </a:r>
            <a:r>
              <a:rPr sz="1050" i="1" spc="-35" dirty="0">
                <a:solidFill>
                  <a:srgbClr val="9FB8D0"/>
                </a:solidFill>
                <a:latin typeface="Arial"/>
                <a:cs typeface="Arial"/>
              </a:rPr>
              <a:t>Industry</a:t>
            </a:r>
            <a:r>
              <a:rPr sz="1050" i="1" spc="-10" dirty="0">
                <a:solidFill>
                  <a:srgbClr val="9FB8D0"/>
                </a:solidFill>
                <a:latin typeface="Arial"/>
                <a:cs typeface="Arial"/>
              </a:rPr>
              <a:t> </a:t>
            </a:r>
            <a:r>
              <a:rPr sz="1050" i="1" spc="-50" dirty="0">
                <a:solidFill>
                  <a:srgbClr val="9FB8D0"/>
                </a:solidFill>
                <a:latin typeface="Arial"/>
                <a:cs typeface="Arial"/>
              </a:rPr>
              <a:t>Linkages,</a:t>
            </a:r>
            <a:r>
              <a:rPr sz="1050" i="1" spc="15" dirty="0">
                <a:solidFill>
                  <a:srgbClr val="9FB8D0"/>
                </a:solidFill>
                <a:latin typeface="Arial"/>
                <a:cs typeface="Arial"/>
              </a:rPr>
              <a:t> </a:t>
            </a:r>
            <a:r>
              <a:rPr sz="1050" i="1" spc="-35" dirty="0">
                <a:solidFill>
                  <a:srgbClr val="9FB8D0"/>
                </a:solidFill>
                <a:latin typeface="Arial"/>
                <a:cs typeface="Arial"/>
              </a:rPr>
              <a:t>Employability</a:t>
            </a:r>
            <a:r>
              <a:rPr sz="1050" i="1" spc="15" dirty="0">
                <a:solidFill>
                  <a:srgbClr val="9FB8D0"/>
                </a:solidFill>
                <a:latin typeface="Arial"/>
                <a:cs typeface="Arial"/>
              </a:rPr>
              <a:t> </a:t>
            </a:r>
            <a:r>
              <a:rPr sz="1050" i="1" dirty="0">
                <a:solidFill>
                  <a:srgbClr val="9FB8D0"/>
                </a:solidFill>
                <a:latin typeface="Arial"/>
                <a:cs typeface="Arial"/>
              </a:rPr>
              <a:t>and</a:t>
            </a:r>
            <a:r>
              <a:rPr sz="1050" i="1" spc="-20" dirty="0">
                <a:solidFill>
                  <a:srgbClr val="9FB8D0"/>
                </a:solidFill>
                <a:latin typeface="Arial"/>
                <a:cs typeface="Arial"/>
              </a:rPr>
              <a:t> </a:t>
            </a:r>
            <a:r>
              <a:rPr sz="1050" i="1" spc="-55" dirty="0">
                <a:solidFill>
                  <a:srgbClr val="9FB8D0"/>
                </a:solidFill>
                <a:latin typeface="Arial"/>
                <a:cs typeface="Arial"/>
              </a:rPr>
              <a:t>Skills</a:t>
            </a:r>
            <a:r>
              <a:rPr sz="1050" i="1" spc="15" dirty="0">
                <a:solidFill>
                  <a:srgbClr val="9FB8D0"/>
                </a:solidFill>
                <a:latin typeface="Arial"/>
                <a:cs typeface="Arial"/>
              </a:rPr>
              <a:t> </a:t>
            </a:r>
            <a:r>
              <a:rPr sz="1050" i="1" spc="-10" dirty="0">
                <a:solidFill>
                  <a:srgbClr val="9FB8D0"/>
                </a:solidFill>
                <a:latin typeface="Arial"/>
                <a:cs typeface="Arial"/>
              </a:rPr>
              <a:t>Development</a:t>
            </a:r>
            <a:endParaRPr sz="1050">
              <a:latin typeface="Arial"/>
              <a:cs typeface="Arial"/>
            </a:endParaRPr>
          </a:p>
        </p:txBody>
      </p:sp>
      <p:sp>
        <p:nvSpPr>
          <p:cNvPr id="6" name="object 6"/>
          <p:cNvSpPr txBox="1"/>
          <p:nvPr/>
        </p:nvSpPr>
        <p:spPr>
          <a:xfrm>
            <a:off x="576783" y="3540842"/>
            <a:ext cx="4892040" cy="1691005"/>
          </a:xfrm>
          <a:prstGeom prst="rect">
            <a:avLst/>
          </a:prstGeom>
        </p:spPr>
        <p:txBody>
          <a:bodyPr vert="horz" wrap="square" lIns="0" tIns="50165" rIns="0" bIns="0" rtlCol="0">
            <a:spAutoFit/>
          </a:bodyPr>
          <a:lstStyle/>
          <a:p>
            <a:pPr marL="12700" marR="0" lvl="0" indent="0" defTabSz="914400" eaLnBrk="1" fontAlgn="auto" latinLnBrk="0" hangingPunct="1">
              <a:lnSpc>
                <a:spcPct val="100000"/>
              </a:lnSpc>
              <a:spcBef>
                <a:spcPts val="395"/>
              </a:spcBef>
              <a:spcAft>
                <a:spcPts val="0"/>
              </a:spcAft>
              <a:buClrTx/>
              <a:buSzTx/>
              <a:buFontTx/>
              <a:buNone/>
              <a:tabLst/>
              <a:defRPr/>
            </a:pPr>
            <a:r>
              <a:rPr kumimoji="0" sz="1600" b="1" i="0" u="none" strike="noStrike" kern="0" cap="none" spc="-10" normalizeH="0" baseline="0" noProof="0" dirty="0">
                <a:ln>
                  <a:noFill/>
                </a:ln>
                <a:solidFill>
                  <a:sysClr val="windowText" lastClr="000000"/>
                </a:solidFill>
                <a:effectLst/>
                <a:uLnTx/>
                <a:uFillTx/>
                <a:latin typeface="Arial"/>
                <a:cs typeface="Arial"/>
              </a:rPr>
              <a:t>Dr.</a:t>
            </a:r>
            <a:r>
              <a:rPr kumimoji="0" sz="1600" b="1" i="0" u="none" strike="noStrike" kern="0" cap="none" spc="-30"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Mercy</a:t>
            </a:r>
            <a:r>
              <a:rPr kumimoji="0" sz="1600" b="1" i="0" u="none" strike="noStrike" kern="0" cap="none" spc="-45" normalizeH="0" baseline="0" noProof="0" dirty="0">
                <a:ln>
                  <a:noFill/>
                </a:ln>
                <a:solidFill>
                  <a:sysClr val="windowText" lastClr="000000"/>
                </a:solidFill>
                <a:effectLst/>
                <a:uLnTx/>
                <a:uFillTx/>
                <a:latin typeface="Arial"/>
                <a:cs typeface="Arial"/>
              </a:rPr>
              <a:t> </a:t>
            </a:r>
            <a:r>
              <a:rPr kumimoji="0" sz="1600" b="1" i="0" u="none" strike="noStrike" kern="0" cap="none" spc="-10" normalizeH="0" baseline="0" noProof="0" dirty="0">
                <a:ln>
                  <a:noFill/>
                </a:ln>
                <a:solidFill>
                  <a:sysClr val="windowText" lastClr="000000"/>
                </a:solidFill>
                <a:effectLst/>
                <a:uLnTx/>
                <a:uFillTx/>
                <a:latin typeface="Arial"/>
                <a:cs typeface="Arial"/>
              </a:rPr>
              <a:t>Maina</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2700" marR="5080" lvl="0" indent="0" defTabSz="914400" eaLnBrk="1" fontAlgn="auto" latinLnBrk="0" hangingPunct="1">
              <a:lnSpc>
                <a:spcPct val="112599"/>
              </a:lnSpc>
              <a:spcBef>
                <a:spcPts val="95"/>
              </a:spcBef>
              <a:spcAft>
                <a:spcPts val="0"/>
              </a:spcAft>
              <a:buClrTx/>
              <a:buSzTx/>
              <a:buFontTx/>
              <a:buNone/>
              <a:tabLst/>
              <a:defRPr/>
            </a:pPr>
            <a:r>
              <a:rPr kumimoji="0" sz="1650" b="1" i="1" u="none" strike="noStrike" kern="0" cap="none" spc="-110" normalizeH="0" baseline="0" noProof="0" dirty="0">
                <a:ln>
                  <a:noFill/>
                </a:ln>
                <a:solidFill>
                  <a:sysClr val="windowText" lastClr="000000"/>
                </a:solidFill>
                <a:effectLst/>
                <a:uLnTx/>
                <a:uFillTx/>
                <a:latin typeface="Cambria"/>
                <a:cs typeface="Cambria"/>
              </a:rPr>
              <a:t>C</a:t>
            </a:r>
            <a:r>
              <a:rPr kumimoji="0" sz="1650" b="0" i="1" u="none" strike="noStrike" kern="0" cap="none" spc="-110" normalizeH="0" baseline="0" noProof="0" dirty="0">
                <a:ln>
                  <a:noFill/>
                </a:ln>
                <a:solidFill>
                  <a:sysClr val="windowText" lastClr="000000"/>
                </a:solidFill>
                <a:effectLst/>
                <a:uLnTx/>
                <a:uFillTx/>
                <a:latin typeface="Arial"/>
                <a:cs typeface="Arial"/>
              </a:rPr>
              <a:t>ollege</a:t>
            </a:r>
            <a:r>
              <a:rPr kumimoji="0" sz="1650" b="0" i="1" u="none" strike="noStrike" kern="0" cap="none" spc="5" normalizeH="0" baseline="0" noProof="0" dirty="0">
                <a:ln>
                  <a:noFill/>
                </a:ln>
                <a:solidFill>
                  <a:sysClr val="windowText" lastClr="000000"/>
                </a:solidFill>
                <a:effectLst/>
                <a:uLnTx/>
                <a:uFillTx/>
                <a:latin typeface="Arial"/>
                <a:cs typeface="Arial"/>
              </a:rPr>
              <a:t> </a:t>
            </a:r>
            <a:r>
              <a:rPr kumimoji="0" sz="1650" b="0" i="1" u="none" strike="noStrike" kern="0" cap="none" spc="0" normalizeH="0" baseline="0" noProof="0" dirty="0">
                <a:ln>
                  <a:noFill/>
                </a:ln>
                <a:solidFill>
                  <a:sysClr val="windowText" lastClr="000000"/>
                </a:solidFill>
                <a:effectLst/>
                <a:uLnTx/>
                <a:uFillTx/>
                <a:latin typeface="Arial"/>
                <a:cs typeface="Arial"/>
              </a:rPr>
              <a:t>of</a:t>
            </a:r>
            <a:r>
              <a:rPr kumimoji="0" sz="1650" b="0" i="1" u="none" strike="noStrike" kern="0" cap="none" spc="155" normalizeH="0" baseline="0" noProof="0" dirty="0">
                <a:ln>
                  <a:noFill/>
                </a:ln>
                <a:solidFill>
                  <a:sysClr val="windowText" lastClr="000000"/>
                </a:solidFill>
                <a:effectLst/>
                <a:uLnTx/>
                <a:uFillTx/>
                <a:latin typeface="Arial"/>
                <a:cs typeface="Arial"/>
              </a:rPr>
              <a:t> </a:t>
            </a:r>
            <a:r>
              <a:rPr kumimoji="0" sz="1650" b="0" i="1" u="none" strike="noStrike" kern="0" cap="none" spc="-185" normalizeH="0" baseline="0" noProof="0" dirty="0">
                <a:ln>
                  <a:noFill/>
                </a:ln>
                <a:solidFill>
                  <a:sysClr val="windowText" lastClr="000000"/>
                </a:solidFill>
                <a:effectLst/>
                <a:uLnTx/>
                <a:uFillTx/>
                <a:latin typeface="Arial"/>
                <a:cs typeface="Arial"/>
              </a:rPr>
              <a:t>Career</a:t>
            </a:r>
            <a:r>
              <a:rPr kumimoji="0" sz="1650" b="0" i="1" u="none" strike="noStrike" kern="0" cap="none" spc="25" normalizeH="0" baseline="0" noProof="0" dirty="0">
                <a:ln>
                  <a:noFill/>
                </a:ln>
                <a:solidFill>
                  <a:sysClr val="windowText" lastClr="000000"/>
                </a:solidFill>
                <a:effectLst/>
                <a:uLnTx/>
                <a:uFillTx/>
                <a:latin typeface="Arial"/>
                <a:cs typeface="Arial"/>
              </a:rPr>
              <a:t> </a:t>
            </a:r>
            <a:r>
              <a:rPr kumimoji="0" sz="1650" b="0" i="1" u="none" strike="noStrike" kern="0" cap="none" spc="-175" normalizeH="0" baseline="0" noProof="0" dirty="0">
                <a:ln>
                  <a:noFill/>
                </a:ln>
                <a:solidFill>
                  <a:sysClr val="windowText" lastClr="000000"/>
                </a:solidFill>
                <a:effectLst/>
                <a:uLnTx/>
                <a:uFillTx/>
                <a:latin typeface="Arial"/>
                <a:cs typeface="Arial"/>
              </a:rPr>
              <a:t>Guidance</a:t>
            </a:r>
            <a:r>
              <a:rPr kumimoji="0" sz="1650" b="0" i="1" u="none" strike="noStrike" kern="0" cap="none" spc="40" normalizeH="0" baseline="0" noProof="0" dirty="0">
                <a:ln>
                  <a:noFill/>
                </a:ln>
                <a:solidFill>
                  <a:sysClr val="windowText" lastClr="000000"/>
                </a:solidFill>
                <a:effectLst/>
                <a:uLnTx/>
                <a:uFillTx/>
                <a:latin typeface="Arial"/>
                <a:cs typeface="Arial"/>
              </a:rPr>
              <a:t> </a:t>
            </a:r>
            <a:r>
              <a:rPr kumimoji="0" sz="1650" b="0" i="1" u="none" strike="noStrike" kern="0" cap="none" spc="-165" normalizeH="0" baseline="0" noProof="0" dirty="0">
                <a:ln>
                  <a:noFill/>
                </a:ln>
                <a:solidFill>
                  <a:sysClr val="windowText" lastClr="000000"/>
                </a:solidFill>
                <a:effectLst/>
                <a:uLnTx/>
                <a:uFillTx/>
                <a:latin typeface="Arial"/>
                <a:cs typeface="Arial"/>
              </a:rPr>
              <a:t>and</a:t>
            </a:r>
            <a:r>
              <a:rPr kumimoji="0" sz="1650" b="0" i="1" u="none" strike="noStrike" kern="0" cap="none" spc="20" normalizeH="0" baseline="0" noProof="0" dirty="0">
                <a:ln>
                  <a:noFill/>
                </a:ln>
                <a:solidFill>
                  <a:sysClr val="windowText" lastClr="000000"/>
                </a:solidFill>
                <a:effectLst/>
                <a:uLnTx/>
                <a:uFillTx/>
                <a:latin typeface="Arial"/>
                <a:cs typeface="Arial"/>
              </a:rPr>
              <a:t> </a:t>
            </a:r>
            <a:r>
              <a:rPr kumimoji="0" sz="1650" b="0" i="1" u="none" strike="noStrike" kern="0" cap="none" spc="-145" normalizeH="0" baseline="0" noProof="0" dirty="0">
                <a:ln>
                  <a:noFill/>
                </a:ln>
                <a:solidFill>
                  <a:sysClr val="windowText" lastClr="000000"/>
                </a:solidFill>
                <a:effectLst/>
                <a:uLnTx/>
                <a:uFillTx/>
                <a:latin typeface="Arial"/>
                <a:cs typeface="Arial"/>
              </a:rPr>
              <a:t>Development,</a:t>
            </a:r>
            <a:r>
              <a:rPr kumimoji="0" sz="1650" b="0" i="1" u="none" strike="noStrike" kern="0" cap="none" spc="45" normalizeH="0" baseline="0" noProof="0" dirty="0">
                <a:ln>
                  <a:noFill/>
                </a:ln>
                <a:solidFill>
                  <a:sysClr val="windowText" lastClr="000000"/>
                </a:solidFill>
                <a:effectLst/>
                <a:uLnTx/>
                <a:uFillTx/>
                <a:latin typeface="Arial"/>
                <a:cs typeface="Arial"/>
              </a:rPr>
              <a:t> </a:t>
            </a:r>
            <a:r>
              <a:rPr kumimoji="0" sz="1650" b="0" i="1" u="none" strike="noStrike" kern="0" cap="none" spc="-130" normalizeH="0" baseline="0" noProof="0" dirty="0">
                <a:ln>
                  <a:noFill/>
                </a:ln>
                <a:solidFill>
                  <a:sysClr val="windowText" lastClr="000000"/>
                </a:solidFill>
                <a:effectLst/>
                <a:uLnTx/>
                <a:uFillTx/>
                <a:latin typeface="Arial"/>
                <a:cs typeface="Arial"/>
              </a:rPr>
              <a:t>Nairobi,</a:t>
            </a:r>
            <a:r>
              <a:rPr kumimoji="0" sz="1650" b="0" i="1" u="none" strike="noStrike" kern="0" cap="none" spc="0" normalizeH="0" baseline="0" noProof="0" dirty="0">
                <a:ln>
                  <a:noFill/>
                </a:ln>
                <a:solidFill>
                  <a:sysClr val="windowText" lastClr="000000"/>
                </a:solidFill>
                <a:effectLst/>
                <a:uLnTx/>
                <a:uFillTx/>
                <a:latin typeface="Arial"/>
                <a:cs typeface="Arial"/>
              </a:rPr>
              <a:t> </a:t>
            </a:r>
            <a:r>
              <a:rPr kumimoji="0" sz="1650" b="0" i="1" u="none" strike="noStrike" kern="0" cap="none" spc="-135" normalizeH="0" baseline="0" noProof="0" dirty="0">
                <a:ln>
                  <a:noFill/>
                </a:ln>
                <a:solidFill>
                  <a:sysClr val="windowText" lastClr="000000"/>
                </a:solidFill>
                <a:effectLst/>
                <a:uLnTx/>
                <a:uFillTx/>
                <a:latin typeface="Arial"/>
                <a:cs typeface="Arial"/>
              </a:rPr>
              <a:t>Kenya </a:t>
            </a:r>
            <a:r>
              <a:rPr kumimoji="0" sz="1600" b="0" i="0" u="none" strike="noStrike" kern="0" cap="none" spc="-135" normalizeH="0" baseline="0" noProof="0" dirty="0">
                <a:ln>
                  <a:noFill/>
                </a:ln>
                <a:solidFill>
                  <a:srgbClr val="585858"/>
                </a:solidFill>
                <a:effectLst/>
                <a:uLnTx/>
                <a:uFillTx/>
                <a:latin typeface="Arial MT"/>
                <a:cs typeface="Arial MT"/>
                <a:hlinkClick r:id="rId4"/>
              </a:rPr>
              <a:t>mercy@careerguidancecollege.co.ke</a:t>
            </a:r>
            <a:r>
              <a:rPr kumimoji="0" sz="1600" b="0" i="0" u="none" strike="noStrike" kern="0" cap="none" spc="145" normalizeH="0" baseline="0" noProof="0" dirty="0">
                <a:ln>
                  <a:noFill/>
                </a:ln>
                <a:solidFill>
                  <a:srgbClr val="585858"/>
                </a:solidFill>
                <a:effectLst/>
                <a:uLnTx/>
                <a:uFillTx/>
                <a:latin typeface="Arial MT"/>
                <a:cs typeface="Arial MT"/>
              </a:rPr>
              <a:t> </a:t>
            </a:r>
            <a:r>
              <a:rPr kumimoji="0" sz="1600" b="0" i="0" u="none" strike="noStrike" kern="0" cap="none" spc="375" normalizeH="0" baseline="0" noProof="0" dirty="0">
                <a:ln>
                  <a:noFill/>
                </a:ln>
                <a:solidFill>
                  <a:srgbClr val="585858"/>
                </a:solidFill>
                <a:effectLst/>
                <a:uLnTx/>
                <a:uFillTx/>
                <a:latin typeface="Arial MT"/>
                <a:cs typeface="Arial MT"/>
              </a:rPr>
              <a:t>|</a:t>
            </a:r>
            <a:r>
              <a:rPr kumimoji="0" sz="1600" b="0" i="0" u="none" strike="noStrike" kern="0" cap="none" spc="90" normalizeH="0" baseline="0" noProof="0" dirty="0">
                <a:ln>
                  <a:noFill/>
                </a:ln>
                <a:solidFill>
                  <a:srgbClr val="585858"/>
                </a:solidFill>
                <a:effectLst/>
                <a:uLnTx/>
                <a:uFillTx/>
                <a:latin typeface="Arial MT"/>
                <a:cs typeface="Arial MT"/>
              </a:rPr>
              <a:t> </a:t>
            </a:r>
            <a:r>
              <a:rPr kumimoji="0" sz="1600" b="0" i="0" u="none" strike="noStrike" kern="0" cap="none" spc="0" normalizeH="0" baseline="0" noProof="0" dirty="0">
                <a:ln>
                  <a:noFill/>
                </a:ln>
                <a:solidFill>
                  <a:srgbClr val="585858"/>
                </a:solidFill>
                <a:effectLst/>
                <a:uLnTx/>
                <a:uFillTx/>
                <a:latin typeface="Arial MT"/>
                <a:cs typeface="Arial MT"/>
              </a:rPr>
              <a:t>+254</a:t>
            </a:r>
            <a:r>
              <a:rPr kumimoji="0" sz="1600" b="0" i="0" u="none" strike="noStrike" kern="0" cap="none" spc="85" normalizeH="0" baseline="0" noProof="0" dirty="0">
                <a:ln>
                  <a:noFill/>
                </a:ln>
                <a:solidFill>
                  <a:srgbClr val="585858"/>
                </a:solidFill>
                <a:effectLst/>
                <a:uLnTx/>
                <a:uFillTx/>
                <a:latin typeface="Arial MT"/>
                <a:cs typeface="Arial MT"/>
              </a:rPr>
              <a:t> </a:t>
            </a:r>
            <a:r>
              <a:rPr kumimoji="0" sz="1600" b="0" i="0" u="none" strike="noStrike" kern="0" cap="none" spc="0" normalizeH="0" baseline="0" noProof="0" dirty="0">
                <a:ln>
                  <a:noFill/>
                </a:ln>
                <a:solidFill>
                  <a:srgbClr val="585858"/>
                </a:solidFill>
                <a:effectLst/>
                <a:uLnTx/>
                <a:uFillTx/>
                <a:latin typeface="Arial MT"/>
                <a:cs typeface="Arial MT"/>
              </a:rPr>
              <a:t>722</a:t>
            </a:r>
            <a:r>
              <a:rPr kumimoji="0" sz="1600" b="0" i="0" u="none" strike="noStrike" kern="0" cap="none" spc="80" normalizeH="0" baseline="0" noProof="0" dirty="0">
                <a:ln>
                  <a:noFill/>
                </a:ln>
                <a:solidFill>
                  <a:srgbClr val="585858"/>
                </a:solidFill>
                <a:effectLst/>
                <a:uLnTx/>
                <a:uFillTx/>
                <a:latin typeface="Arial MT"/>
                <a:cs typeface="Arial MT"/>
              </a:rPr>
              <a:t> </a:t>
            </a:r>
            <a:r>
              <a:rPr kumimoji="0" sz="1600" b="0" i="0" u="none" strike="noStrike" kern="0" cap="none" spc="-10" normalizeH="0" baseline="0" noProof="0" dirty="0">
                <a:ln>
                  <a:noFill/>
                </a:ln>
                <a:solidFill>
                  <a:srgbClr val="585858"/>
                </a:solidFill>
                <a:effectLst/>
                <a:uLnTx/>
                <a:uFillTx/>
                <a:latin typeface="Arial MT"/>
                <a:cs typeface="Arial MT"/>
              </a:rPr>
              <a:t>792726 </a:t>
            </a:r>
            <a:r>
              <a:rPr kumimoji="0" sz="1600" b="1" i="0" u="none" strike="noStrike" kern="0" cap="none" spc="0" normalizeH="0" baseline="0" noProof="0" dirty="0">
                <a:ln>
                  <a:noFill/>
                </a:ln>
                <a:solidFill>
                  <a:sysClr val="windowText" lastClr="000000"/>
                </a:solidFill>
                <a:effectLst/>
                <a:uLnTx/>
                <a:uFillTx/>
                <a:latin typeface="Arial"/>
                <a:cs typeface="Arial"/>
              </a:rPr>
              <a:t>Margaret</a:t>
            </a:r>
            <a:r>
              <a:rPr kumimoji="0" sz="1600" b="1" i="0" u="none" strike="noStrike" kern="0" cap="none" spc="340" normalizeH="0" baseline="0" noProof="0" dirty="0">
                <a:ln>
                  <a:noFill/>
                </a:ln>
                <a:solidFill>
                  <a:sysClr val="windowText" lastClr="000000"/>
                </a:solidFill>
                <a:effectLst/>
                <a:uLnTx/>
                <a:uFillTx/>
                <a:latin typeface="Arial"/>
                <a:cs typeface="Arial"/>
              </a:rPr>
              <a:t> </a:t>
            </a:r>
            <a:r>
              <a:rPr kumimoji="0" sz="1600" b="1" i="0" u="none" strike="noStrike" kern="0" cap="none" spc="-10" normalizeH="0" baseline="0" noProof="0" dirty="0">
                <a:ln>
                  <a:noFill/>
                </a:ln>
                <a:solidFill>
                  <a:sysClr val="windowText" lastClr="000000"/>
                </a:solidFill>
                <a:effectLst/>
                <a:uLnTx/>
                <a:uFillTx/>
                <a:latin typeface="Arial"/>
                <a:cs typeface="Arial"/>
              </a:rPr>
              <a:t>Waithaka</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45"/>
              </a:spcBef>
              <a:spcAft>
                <a:spcPts val="0"/>
              </a:spcAft>
              <a:buClrTx/>
              <a:buSzTx/>
              <a:buFontTx/>
              <a:buNone/>
              <a:tabLst/>
              <a:defRPr/>
            </a:pPr>
            <a:r>
              <a:rPr kumimoji="0" sz="1650" b="0" i="1" u="none" strike="noStrike" kern="0" cap="none" spc="-185" normalizeH="0" baseline="0" noProof="0" dirty="0">
                <a:ln>
                  <a:noFill/>
                </a:ln>
                <a:solidFill>
                  <a:sysClr val="windowText" lastClr="000000"/>
                </a:solidFill>
                <a:effectLst/>
                <a:uLnTx/>
                <a:uFillTx/>
                <a:latin typeface="Arial"/>
                <a:cs typeface="Arial"/>
              </a:rPr>
              <a:t>Career</a:t>
            </a:r>
            <a:r>
              <a:rPr kumimoji="0" sz="1650" b="0" i="1" u="none" strike="noStrike" kern="0" cap="none" spc="65" normalizeH="0" baseline="0" noProof="0" dirty="0">
                <a:ln>
                  <a:noFill/>
                </a:ln>
                <a:solidFill>
                  <a:sysClr val="windowText" lastClr="000000"/>
                </a:solidFill>
                <a:effectLst/>
                <a:uLnTx/>
                <a:uFillTx/>
                <a:latin typeface="Arial"/>
                <a:cs typeface="Arial"/>
              </a:rPr>
              <a:t> </a:t>
            </a:r>
            <a:r>
              <a:rPr kumimoji="0" sz="1650" b="0" i="1" u="none" strike="noStrike" kern="0" cap="none" spc="-175" normalizeH="0" baseline="0" noProof="0" dirty="0">
                <a:ln>
                  <a:noFill/>
                </a:ln>
                <a:solidFill>
                  <a:sysClr val="windowText" lastClr="000000"/>
                </a:solidFill>
                <a:effectLst/>
                <a:uLnTx/>
                <a:uFillTx/>
                <a:latin typeface="Arial"/>
                <a:cs typeface="Arial"/>
              </a:rPr>
              <a:t>Guidance</a:t>
            </a:r>
            <a:r>
              <a:rPr kumimoji="0" sz="1650" b="0" i="1" u="none" strike="noStrike" kern="0" cap="none" spc="70" normalizeH="0" baseline="0" noProof="0" dirty="0">
                <a:ln>
                  <a:noFill/>
                </a:ln>
                <a:solidFill>
                  <a:sysClr val="windowText" lastClr="000000"/>
                </a:solidFill>
                <a:effectLst/>
                <a:uLnTx/>
                <a:uFillTx/>
                <a:latin typeface="Arial"/>
                <a:cs typeface="Arial"/>
              </a:rPr>
              <a:t> </a:t>
            </a:r>
            <a:r>
              <a:rPr kumimoji="0" sz="1650" b="0" i="1" u="none" strike="noStrike" kern="0" cap="none" spc="-114" normalizeH="0" baseline="0" noProof="0" dirty="0">
                <a:ln>
                  <a:noFill/>
                </a:ln>
                <a:solidFill>
                  <a:sysClr val="windowText" lastClr="000000"/>
                </a:solidFill>
                <a:effectLst/>
                <a:uLnTx/>
                <a:uFillTx/>
                <a:latin typeface="Arial"/>
                <a:cs typeface="Arial"/>
              </a:rPr>
              <a:t>Institute,</a:t>
            </a:r>
            <a:r>
              <a:rPr kumimoji="0" sz="1650" b="0" i="1" u="none" strike="noStrike" kern="0" cap="none" spc="80" normalizeH="0" baseline="0" noProof="0" dirty="0">
                <a:ln>
                  <a:noFill/>
                </a:ln>
                <a:solidFill>
                  <a:sysClr val="windowText" lastClr="000000"/>
                </a:solidFill>
                <a:effectLst/>
                <a:uLnTx/>
                <a:uFillTx/>
                <a:latin typeface="Arial"/>
                <a:cs typeface="Arial"/>
              </a:rPr>
              <a:t> </a:t>
            </a:r>
            <a:r>
              <a:rPr kumimoji="0" sz="1650" b="0" i="1" u="none" strike="noStrike" kern="0" cap="none" spc="-130" normalizeH="0" baseline="0" noProof="0" dirty="0">
                <a:ln>
                  <a:noFill/>
                </a:ln>
                <a:solidFill>
                  <a:sysClr val="windowText" lastClr="000000"/>
                </a:solidFill>
                <a:effectLst/>
                <a:uLnTx/>
                <a:uFillTx/>
                <a:latin typeface="Arial"/>
                <a:cs typeface="Arial"/>
              </a:rPr>
              <a:t>Nairobi,</a:t>
            </a:r>
            <a:r>
              <a:rPr kumimoji="0" sz="1650" b="0" i="1" u="none" strike="noStrike" kern="0" cap="none" spc="50" normalizeH="0" baseline="0" noProof="0" dirty="0">
                <a:ln>
                  <a:noFill/>
                </a:ln>
                <a:solidFill>
                  <a:sysClr val="windowText" lastClr="000000"/>
                </a:solidFill>
                <a:effectLst/>
                <a:uLnTx/>
                <a:uFillTx/>
                <a:latin typeface="Arial"/>
                <a:cs typeface="Arial"/>
              </a:rPr>
              <a:t> </a:t>
            </a:r>
            <a:r>
              <a:rPr kumimoji="0" sz="1650" b="0" i="1" u="none" strike="noStrike" kern="0" cap="none" spc="-20" normalizeH="0" baseline="0" noProof="0" dirty="0">
                <a:ln>
                  <a:noFill/>
                </a:ln>
                <a:solidFill>
                  <a:sysClr val="windowText" lastClr="000000"/>
                </a:solidFill>
                <a:effectLst/>
                <a:uLnTx/>
                <a:uFillTx/>
                <a:latin typeface="Arial"/>
                <a:cs typeface="Arial"/>
              </a:rPr>
              <a:t>Kenya</a:t>
            </a:r>
            <a:endParaRPr kumimoji="0" sz="165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295"/>
              </a:spcBef>
              <a:spcAft>
                <a:spcPts val="0"/>
              </a:spcAft>
              <a:buClrTx/>
              <a:buSzTx/>
              <a:buFontTx/>
              <a:buNone/>
              <a:tabLst/>
              <a:defRPr/>
            </a:pPr>
            <a:r>
              <a:rPr kumimoji="0" sz="1600" b="0" i="0" u="none" strike="noStrike" kern="0" cap="none" spc="-130" normalizeH="0" baseline="0" noProof="0" dirty="0">
                <a:ln>
                  <a:noFill/>
                </a:ln>
                <a:solidFill>
                  <a:srgbClr val="585858"/>
                </a:solidFill>
                <a:effectLst/>
                <a:uLnTx/>
                <a:uFillTx/>
                <a:latin typeface="Arial MT"/>
                <a:cs typeface="Arial MT"/>
                <a:hlinkClick r:id="rId5"/>
              </a:rPr>
              <a:t>Maggie.waithaka@gmail.com</a:t>
            </a:r>
            <a:r>
              <a:rPr kumimoji="0" sz="1600" b="0" i="0" u="none" strike="noStrike" kern="0" cap="none" spc="110" normalizeH="0" baseline="0" noProof="0" dirty="0">
                <a:ln>
                  <a:noFill/>
                </a:ln>
                <a:solidFill>
                  <a:srgbClr val="585858"/>
                </a:solidFill>
                <a:effectLst/>
                <a:uLnTx/>
                <a:uFillTx/>
                <a:latin typeface="Arial MT"/>
                <a:cs typeface="Arial MT"/>
              </a:rPr>
              <a:t> </a:t>
            </a:r>
            <a:r>
              <a:rPr kumimoji="0" sz="1600" b="0" i="0" u="none" strike="noStrike" kern="0" cap="none" spc="375" normalizeH="0" baseline="0" noProof="0" dirty="0">
                <a:ln>
                  <a:noFill/>
                </a:ln>
                <a:solidFill>
                  <a:srgbClr val="585858"/>
                </a:solidFill>
                <a:effectLst/>
                <a:uLnTx/>
                <a:uFillTx/>
                <a:latin typeface="Arial MT"/>
                <a:cs typeface="Arial MT"/>
              </a:rPr>
              <a:t>|</a:t>
            </a:r>
            <a:r>
              <a:rPr kumimoji="0" sz="1600" b="0" i="0" u="none" strike="noStrike" kern="0" cap="none" spc="55" normalizeH="0" baseline="0" noProof="0" dirty="0">
                <a:ln>
                  <a:noFill/>
                </a:ln>
                <a:solidFill>
                  <a:srgbClr val="585858"/>
                </a:solidFill>
                <a:effectLst/>
                <a:uLnTx/>
                <a:uFillTx/>
                <a:latin typeface="Arial MT"/>
                <a:cs typeface="Arial MT"/>
              </a:rPr>
              <a:t> </a:t>
            </a:r>
            <a:r>
              <a:rPr kumimoji="0" sz="1600" b="0" i="0" u="none" strike="noStrike" kern="0" cap="none" spc="0" normalizeH="0" baseline="0" noProof="0" dirty="0">
                <a:ln>
                  <a:noFill/>
                </a:ln>
                <a:solidFill>
                  <a:srgbClr val="585858"/>
                </a:solidFill>
                <a:effectLst/>
                <a:uLnTx/>
                <a:uFillTx/>
                <a:latin typeface="Arial MT"/>
                <a:cs typeface="Arial MT"/>
              </a:rPr>
              <a:t>+254</a:t>
            </a:r>
            <a:r>
              <a:rPr kumimoji="0" sz="1600" b="0" i="0" u="none" strike="noStrike" kern="0" cap="none" spc="50" normalizeH="0" baseline="0" noProof="0" dirty="0">
                <a:ln>
                  <a:noFill/>
                </a:ln>
                <a:solidFill>
                  <a:srgbClr val="585858"/>
                </a:solidFill>
                <a:effectLst/>
                <a:uLnTx/>
                <a:uFillTx/>
                <a:latin typeface="Arial MT"/>
                <a:cs typeface="Arial MT"/>
              </a:rPr>
              <a:t> </a:t>
            </a:r>
            <a:r>
              <a:rPr kumimoji="0" sz="1600" b="0" i="0" u="none" strike="noStrike" kern="0" cap="none" spc="0" normalizeH="0" baseline="0" noProof="0" dirty="0">
                <a:ln>
                  <a:noFill/>
                </a:ln>
                <a:solidFill>
                  <a:srgbClr val="585858"/>
                </a:solidFill>
                <a:effectLst/>
                <a:uLnTx/>
                <a:uFillTx/>
                <a:latin typeface="Arial MT"/>
                <a:cs typeface="Arial MT"/>
              </a:rPr>
              <a:t>722</a:t>
            </a:r>
            <a:r>
              <a:rPr kumimoji="0" sz="1600" b="0" i="0" u="none" strike="noStrike" kern="0" cap="none" spc="45" normalizeH="0" baseline="0" noProof="0" dirty="0">
                <a:ln>
                  <a:noFill/>
                </a:ln>
                <a:solidFill>
                  <a:srgbClr val="585858"/>
                </a:solidFill>
                <a:effectLst/>
                <a:uLnTx/>
                <a:uFillTx/>
                <a:latin typeface="Arial MT"/>
                <a:cs typeface="Arial MT"/>
              </a:rPr>
              <a:t> </a:t>
            </a:r>
            <a:r>
              <a:rPr kumimoji="0" sz="1600" b="0" i="0" u="none" strike="noStrike" kern="0" cap="none" spc="-10" normalizeH="0" baseline="0" noProof="0" dirty="0">
                <a:ln>
                  <a:noFill/>
                </a:ln>
                <a:solidFill>
                  <a:srgbClr val="585858"/>
                </a:solidFill>
                <a:effectLst/>
                <a:uLnTx/>
                <a:uFillTx/>
                <a:latin typeface="Arial MT"/>
                <a:cs typeface="Arial MT"/>
              </a:rPr>
              <a:t>791351</a:t>
            </a:r>
            <a:endParaRPr kumimoji="0" sz="1600" b="0" i="0" u="none" strike="noStrike" kern="0" cap="none" spc="0" normalizeH="0" baseline="0" noProof="0">
              <a:ln>
                <a:noFill/>
              </a:ln>
              <a:solidFill>
                <a:sysClr val="windowText" lastClr="000000"/>
              </a:solidFill>
              <a:effectLst/>
              <a:uLnTx/>
              <a:uFillTx/>
              <a:latin typeface="Arial MT"/>
              <a:cs typeface="Arial M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Presentation Overview</a:t>
            </a:r>
          </a:p>
        </p:txBody>
      </p:sp>
      <p:sp>
        <p:nvSpPr>
          <p:cNvPr id="3" name="Content Placeholder 2"/>
          <p:cNvSpPr>
            <a:spLocks noGrp="1"/>
          </p:cNvSpPr>
          <p:nvPr>
            <p:ph idx="1"/>
          </p:nvPr>
        </p:nvSpPr>
        <p:spPr/>
        <p:txBody>
          <a:bodyPr>
            <a:normAutofit fontScale="92500" lnSpcReduction="20000"/>
          </a:bodyPr>
          <a:lstStyle/>
          <a:p>
            <a:r>
              <a:rPr lang="en-US" dirty="0"/>
              <a:t>Desk review commissioned by APHRC, Nairobi</a:t>
            </a:r>
          </a:p>
          <a:p>
            <a:r>
              <a:rPr lang="en-US" dirty="0"/>
              <a:t>Systematic review: peer-reviewed literature, policy documents, grey literature</a:t>
            </a:r>
          </a:p>
          <a:p>
            <a:r>
              <a:rPr lang="en-US" dirty="0"/>
              <a:t>Focus: recognition, certification, recruitment, professional development, and well-being of refugee teachers</a:t>
            </a:r>
          </a:p>
          <a:p>
            <a:r>
              <a:rPr lang="en-US" dirty="0"/>
              <a:t>Special attention to female teachers and those with disabilities</a:t>
            </a:r>
          </a:p>
          <a:p>
            <a:r>
              <a:rPr lang="en-US" b="1" dirty="0"/>
              <a:t>Conference Sub-themes</a:t>
            </a:r>
          </a:p>
          <a:p>
            <a:r>
              <a:rPr lang="en-US" dirty="0"/>
              <a:t>NQF as a Tool for Inclusion | Quality Assurance and Relevance of Qualifications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7955280" cy="914400"/>
            <a:chOff x="0" y="0"/>
            <a:chExt cx="7955280" cy="914400"/>
          </a:xfrm>
        </p:grpSpPr>
        <p:sp>
          <p:nvSpPr>
            <p:cNvPr id="3" name="object 3"/>
            <p:cNvSpPr/>
            <p:nvPr/>
          </p:nvSpPr>
          <p:spPr>
            <a:xfrm>
              <a:off x="172973" y="857250"/>
              <a:ext cx="7772400" cy="0"/>
            </a:xfrm>
            <a:custGeom>
              <a:avLst/>
              <a:gdLst/>
              <a:ahLst/>
              <a:cxnLst/>
              <a:rect l="l" t="t" r="r" b="b"/>
              <a:pathLst>
                <a:path w="7772400">
                  <a:moveTo>
                    <a:pt x="0" y="0"/>
                  </a:moveTo>
                  <a:lnTo>
                    <a:pt x="7772400" y="0"/>
                  </a:lnTo>
                </a:path>
              </a:pathLst>
            </a:custGeom>
            <a:ln w="38100">
              <a:solidFill>
                <a:srgbClr val="001F5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146304" y="0"/>
              <a:ext cx="7809230" cy="817244"/>
            </a:xfrm>
            <a:custGeom>
              <a:avLst/>
              <a:gdLst/>
              <a:ahLst/>
              <a:cxnLst/>
              <a:rect l="l" t="t" r="r" b="b"/>
              <a:pathLst>
                <a:path w="7809230" h="817244">
                  <a:moveTo>
                    <a:pt x="0" y="816863"/>
                  </a:moveTo>
                  <a:lnTo>
                    <a:pt x="7808976" y="816863"/>
                  </a:lnTo>
                  <a:lnTo>
                    <a:pt x="7808976" y="0"/>
                  </a:lnTo>
                  <a:lnTo>
                    <a:pt x="0" y="0"/>
                  </a:lnTo>
                  <a:lnTo>
                    <a:pt x="0" y="816863"/>
                  </a:lnTo>
                  <a:close/>
                </a:path>
              </a:pathLst>
            </a:custGeom>
            <a:solidFill>
              <a:srgbClr val="1B2A4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0" y="0"/>
              <a:ext cx="146685" cy="914400"/>
            </a:xfrm>
            <a:custGeom>
              <a:avLst/>
              <a:gdLst/>
              <a:ahLst/>
              <a:cxnLst/>
              <a:rect l="l" t="t" r="r" b="b"/>
              <a:pathLst>
                <a:path w="146685" h="914400">
                  <a:moveTo>
                    <a:pt x="146304" y="0"/>
                  </a:moveTo>
                  <a:lnTo>
                    <a:pt x="0" y="0"/>
                  </a:lnTo>
                  <a:lnTo>
                    <a:pt x="0" y="914400"/>
                  </a:lnTo>
                  <a:lnTo>
                    <a:pt x="146304" y="914400"/>
                  </a:lnTo>
                  <a:lnTo>
                    <a:pt x="146304" y="0"/>
                  </a:lnTo>
                  <a:close/>
                </a:path>
              </a:pathLst>
            </a:custGeom>
            <a:solidFill>
              <a:srgbClr val="0D737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descr="$PPTXTitle"/>
          <p:cNvSpPr txBox="1">
            <a:spLocks noGrp="1"/>
          </p:cNvSpPr>
          <p:nvPr>
            <p:ph type="title"/>
          </p:nvPr>
        </p:nvSpPr>
        <p:spPr>
          <a:prstGeom prst="rect">
            <a:avLst/>
          </a:prstGeom>
        </p:spPr>
        <p:txBody>
          <a:bodyPr vert="horz" wrap="square" lIns="0" tIns="190118" rIns="0" bIns="0" rtlCol="0">
            <a:spAutoFit/>
          </a:bodyPr>
          <a:lstStyle/>
          <a:p>
            <a:pPr>
              <a:lnSpc>
                <a:spcPct val="100000"/>
              </a:lnSpc>
              <a:spcBef>
                <a:spcPts val="105"/>
              </a:spcBef>
            </a:pPr>
            <a:r>
              <a:rPr sz="3200" spc="-30" dirty="0">
                <a:solidFill>
                  <a:srgbClr val="FFFFFF"/>
                </a:solidFill>
              </a:rPr>
              <a:t>Presentation</a:t>
            </a:r>
            <a:r>
              <a:rPr sz="3200" spc="-135" dirty="0">
                <a:solidFill>
                  <a:srgbClr val="FFFFFF"/>
                </a:solidFill>
              </a:rPr>
              <a:t> </a:t>
            </a:r>
            <a:r>
              <a:rPr sz="3200" spc="-10" dirty="0">
                <a:solidFill>
                  <a:srgbClr val="FFFFFF"/>
                </a:solidFill>
              </a:rPr>
              <a:t>Roadmap</a:t>
            </a:r>
            <a:endParaRPr sz="3200"/>
          </a:p>
        </p:txBody>
      </p:sp>
      <p:sp>
        <p:nvSpPr>
          <p:cNvPr id="7" name="object 7"/>
          <p:cNvSpPr txBox="1"/>
          <p:nvPr/>
        </p:nvSpPr>
        <p:spPr>
          <a:xfrm>
            <a:off x="6391909" y="380746"/>
            <a:ext cx="1189355" cy="299720"/>
          </a:xfrm>
          <a:prstGeom prst="rect">
            <a:avLst/>
          </a:prstGeom>
        </p:spPr>
        <p:txBody>
          <a:bodyPr vert="horz" wrap="square" lIns="0" tIns="12700" rIns="0" bIns="0" rtlCol="0">
            <a:spAutoFit/>
          </a:bodyPr>
          <a:lstStyle/>
          <a:p>
            <a:pPr marL="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55" normalizeH="0" baseline="0" noProof="0" dirty="0">
                <a:ln>
                  <a:noFill/>
                </a:ln>
                <a:solidFill>
                  <a:srgbClr val="C8962A"/>
                </a:solidFill>
                <a:effectLst/>
                <a:uLnTx/>
                <a:uFillTx/>
                <a:latin typeface="Arial"/>
                <a:cs typeface="Arial"/>
              </a:rPr>
              <a:t>OVERVIEW</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pic>
        <p:nvPicPr>
          <p:cNvPr id="8" name="object 8"/>
          <p:cNvPicPr/>
          <p:nvPr/>
        </p:nvPicPr>
        <p:blipFill>
          <a:blip r:embed="rId2" cstate="print"/>
          <a:stretch>
            <a:fillRect/>
          </a:stretch>
        </p:blipFill>
        <p:spPr>
          <a:xfrm>
            <a:off x="322747" y="1048543"/>
            <a:ext cx="731464" cy="657605"/>
          </a:xfrm>
          <a:prstGeom prst="rect">
            <a:avLst/>
          </a:prstGeom>
        </p:spPr>
      </p:pic>
      <p:sp>
        <p:nvSpPr>
          <p:cNvPr id="9" name="object 9"/>
          <p:cNvSpPr txBox="1"/>
          <p:nvPr/>
        </p:nvSpPr>
        <p:spPr>
          <a:xfrm>
            <a:off x="426719" y="1097280"/>
            <a:ext cx="585470" cy="512445"/>
          </a:xfrm>
          <a:prstGeom prst="rect">
            <a:avLst/>
          </a:prstGeom>
          <a:solidFill>
            <a:srgbClr val="0D7377"/>
          </a:solidFill>
        </p:spPr>
        <p:txBody>
          <a:bodyPr vert="horz" wrap="square" lIns="0" tIns="114300" rIns="0" bIns="0" rtlCol="0">
            <a:spAutoFit/>
          </a:bodyPr>
          <a:lstStyle/>
          <a:p>
            <a:pPr marL="180340" marR="0" lvl="0" indent="0" defTabSz="914400" eaLnBrk="1" fontAlgn="auto" latinLnBrk="0" hangingPunct="1">
              <a:lnSpc>
                <a:spcPct val="100000"/>
              </a:lnSpc>
              <a:spcBef>
                <a:spcPts val="900"/>
              </a:spcBef>
              <a:spcAft>
                <a:spcPts val="0"/>
              </a:spcAft>
              <a:buClrTx/>
              <a:buSzTx/>
              <a:buFontTx/>
              <a:buNone/>
              <a:tabLst/>
              <a:defRPr/>
            </a:pPr>
            <a:r>
              <a:rPr kumimoji="0" sz="1700" b="1" i="0" u="none" strike="noStrike" kern="0" cap="none" spc="-25" normalizeH="0" baseline="0" noProof="0" dirty="0">
                <a:ln>
                  <a:noFill/>
                </a:ln>
                <a:solidFill>
                  <a:srgbClr val="FFFFFF"/>
                </a:solidFill>
                <a:effectLst/>
                <a:uLnTx/>
                <a:uFillTx/>
                <a:latin typeface="Calibri"/>
                <a:cs typeface="Calibri"/>
              </a:rPr>
              <a:t>01</a:t>
            </a:r>
            <a:endParaRPr kumimoji="0" sz="1700" b="0" i="0" u="none" strike="noStrike" kern="0" cap="none" spc="0" normalizeH="0" baseline="0" noProof="0">
              <a:ln>
                <a:noFill/>
              </a:ln>
              <a:solidFill>
                <a:sysClr val="windowText" lastClr="000000"/>
              </a:solidFill>
              <a:effectLst/>
              <a:uLnTx/>
              <a:uFillTx/>
              <a:latin typeface="Calibri"/>
              <a:cs typeface="Calibri"/>
            </a:endParaRPr>
          </a:p>
        </p:txBody>
      </p:sp>
      <p:sp>
        <p:nvSpPr>
          <p:cNvPr id="10" name="object 10"/>
          <p:cNvSpPr txBox="1"/>
          <p:nvPr/>
        </p:nvSpPr>
        <p:spPr>
          <a:xfrm>
            <a:off x="1108963" y="1063497"/>
            <a:ext cx="5911215" cy="539115"/>
          </a:xfrm>
          <a:prstGeom prst="rect">
            <a:avLst/>
          </a:prstGeom>
        </p:spPr>
        <p:txBody>
          <a:bodyPr vert="horz" wrap="square" lIns="0" tIns="13335" rIns="0" bIns="0" rtlCol="0">
            <a:spAutoFit/>
          </a:bodyPr>
          <a:lstStyle/>
          <a:p>
            <a:pPr marL="12700" marR="0" lvl="0" indent="0" defTabSz="914400" eaLnBrk="1" fontAlgn="auto" latinLnBrk="0" hangingPunct="1">
              <a:lnSpc>
                <a:spcPts val="2225"/>
              </a:lnSpc>
              <a:spcBef>
                <a:spcPts val="105"/>
              </a:spcBef>
              <a:spcAft>
                <a:spcPts val="0"/>
              </a:spcAft>
              <a:buClrTx/>
              <a:buSzTx/>
              <a:buFontTx/>
              <a:buNone/>
              <a:tabLst/>
              <a:defRPr/>
            </a:pPr>
            <a:r>
              <a:rPr kumimoji="0" sz="2000" b="1" i="0" u="none" strike="noStrike" kern="0" cap="none" spc="-10" normalizeH="0" baseline="0" noProof="0" dirty="0">
                <a:ln>
                  <a:noFill/>
                </a:ln>
                <a:solidFill>
                  <a:srgbClr val="1B2A49"/>
                </a:solidFill>
                <a:effectLst/>
                <a:uLnTx/>
                <a:uFillTx/>
                <a:latin typeface="Arial"/>
                <a:cs typeface="Arial"/>
              </a:rPr>
              <a:t>Context</a:t>
            </a:r>
            <a:r>
              <a:rPr kumimoji="0" sz="2000" b="1" i="0" u="none" strike="noStrike" kern="0" cap="none" spc="-130" normalizeH="0" baseline="0" noProof="0" dirty="0">
                <a:ln>
                  <a:noFill/>
                </a:ln>
                <a:solidFill>
                  <a:srgbClr val="1B2A49"/>
                </a:solidFill>
                <a:effectLst/>
                <a:uLnTx/>
                <a:uFillTx/>
                <a:latin typeface="Arial"/>
                <a:cs typeface="Arial"/>
              </a:rPr>
              <a:t> </a:t>
            </a:r>
            <a:r>
              <a:rPr kumimoji="0" sz="2000" b="1" i="0" u="none" strike="noStrike" kern="0" cap="none" spc="-180" normalizeH="0" baseline="0" noProof="0" dirty="0">
                <a:ln>
                  <a:noFill/>
                </a:ln>
                <a:solidFill>
                  <a:srgbClr val="1B2A49"/>
                </a:solidFill>
                <a:effectLst/>
                <a:uLnTx/>
                <a:uFillTx/>
                <a:latin typeface="Arial"/>
                <a:cs typeface="Arial"/>
              </a:rPr>
              <a:t>&amp;</a:t>
            </a:r>
            <a:r>
              <a:rPr kumimoji="0" sz="2000" b="1" i="0" u="none" strike="noStrike" kern="0" cap="none" spc="-15" normalizeH="0" baseline="0" noProof="0" dirty="0">
                <a:ln>
                  <a:noFill/>
                </a:ln>
                <a:solidFill>
                  <a:srgbClr val="1B2A49"/>
                </a:solidFill>
                <a:effectLst/>
                <a:uLnTx/>
                <a:uFillTx/>
                <a:latin typeface="Arial"/>
                <a:cs typeface="Arial"/>
              </a:rPr>
              <a:t> </a:t>
            </a:r>
            <a:r>
              <a:rPr kumimoji="0" sz="2000" b="1" i="0" u="none" strike="noStrike" kern="0" cap="none" spc="0" normalizeH="0" baseline="0" noProof="0" dirty="0">
                <a:ln>
                  <a:noFill/>
                </a:ln>
                <a:solidFill>
                  <a:srgbClr val="1B2A49"/>
                </a:solidFill>
                <a:effectLst/>
                <a:uLnTx/>
                <a:uFillTx/>
                <a:latin typeface="Arial"/>
                <a:cs typeface="Arial"/>
              </a:rPr>
              <a:t>Problem</a:t>
            </a:r>
            <a:r>
              <a:rPr kumimoji="0" sz="2000" b="1" i="0" u="none" strike="noStrike" kern="0" cap="none" spc="-80" normalizeH="0" baseline="0" noProof="0" dirty="0">
                <a:ln>
                  <a:noFill/>
                </a:ln>
                <a:solidFill>
                  <a:srgbClr val="1B2A49"/>
                </a:solidFill>
                <a:effectLst/>
                <a:uLnTx/>
                <a:uFillTx/>
                <a:latin typeface="Arial"/>
                <a:cs typeface="Arial"/>
              </a:rPr>
              <a:t> </a:t>
            </a:r>
            <a:r>
              <a:rPr kumimoji="0" sz="2000" b="1" i="0" u="none" strike="noStrike" kern="0" cap="none" spc="-10" normalizeH="0" baseline="0" noProof="0" dirty="0">
                <a:ln>
                  <a:noFill/>
                </a:ln>
                <a:solidFill>
                  <a:srgbClr val="1B2A49"/>
                </a:solidFill>
                <a:effectLst/>
                <a:uLnTx/>
                <a:uFillTx/>
                <a:latin typeface="Arial"/>
                <a:cs typeface="Arial"/>
              </a:rPr>
              <a:t>Statement</a:t>
            </a:r>
            <a:endParaRPr kumimoji="0" sz="20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ts val="1805"/>
              </a:lnSpc>
              <a:spcBef>
                <a:spcPts val="0"/>
              </a:spcBef>
              <a:spcAft>
                <a:spcPts val="0"/>
              </a:spcAft>
              <a:buClrTx/>
              <a:buSzTx/>
              <a:buFontTx/>
              <a:buNone/>
              <a:tabLst/>
              <a:defRPr/>
            </a:pPr>
            <a:r>
              <a:rPr kumimoji="0" sz="1650" b="1" i="1" u="none" strike="noStrike" kern="0" cap="none" spc="-35" normalizeH="0" baseline="0" noProof="0" dirty="0">
                <a:ln>
                  <a:noFill/>
                </a:ln>
                <a:solidFill>
                  <a:srgbClr val="5A6A84"/>
                </a:solidFill>
                <a:effectLst/>
                <a:uLnTx/>
                <a:uFillTx/>
                <a:latin typeface="Arial"/>
                <a:cs typeface="Arial"/>
              </a:rPr>
              <a:t>Kenya's</a:t>
            </a:r>
            <a:r>
              <a:rPr kumimoji="0" sz="1650" b="1" i="1" u="none" strike="noStrike" kern="0" cap="none" spc="-80" normalizeH="0" baseline="0" noProof="0" dirty="0">
                <a:ln>
                  <a:noFill/>
                </a:ln>
                <a:solidFill>
                  <a:srgbClr val="5A6A84"/>
                </a:solidFill>
                <a:effectLst/>
                <a:uLnTx/>
                <a:uFillTx/>
                <a:latin typeface="Arial"/>
                <a:cs typeface="Arial"/>
              </a:rPr>
              <a:t> </a:t>
            </a:r>
            <a:r>
              <a:rPr kumimoji="0" sz="1650" b="1" i="1" u="none" strike="noStrike" kern="0" cap="none" spc="-20" normalizeH="0" baseline="0" noProof="0" dirty="0">
                <a:ln>
                  <a:noFill/>
                </a:ln>
                <a:solidFill>
                  <a:srgbClr val="5A6A84"/>
                </a:solidFill>
                <a:effectLst/>
                <a:uLnTx/>
                <a:uFillTx/>
                <a:latin typeface="Arial"/>
                <a:cs typeface="Arial"/>
              </a:rPr>
              <a:t>youth</a:t>
            </a:r>
            <a:r>
              <a:rPr kumimoji="0" sz="1650" b="1" i="1" u="none" strike="noStrike" kern="0" cap="none" spc="-40" normalizeH="0" baseline="0" noProof="0" dirty="0">
                <a:ln>
                  <a:noFill/>
                </a:ln>
                <a:solidFill>
                  <a:srgbClr val="5A6A84"/>
                </a:solidFill>
                <a:effectLst/>
                <a:uLnTx/>
                <a:uFillTx/>
                <a:latin typeface="Arial"/>
                <a:cs typeface="Arial"/>
              </a:rPr>
              <a:t> </a:t>
            </a:r>
            <a:r>
              <a:rPr kumimoji="0" sz="1650" b="1" i="1" u="none" strike="noStrike" kern="0" cap="none" spc="-25" normalizeH="0" baseline="0" noProof="0" dirty="0">
                <a:ln>
                  <a:noFill/>
                </a:ln>
                <a:solidFill>
                  <a:srgbClr val="5A6A84"/>
                </a:solidFill>
                <a:effectLst/>
                <a:uLnTx/>
                <a:uFillTx/>
                <a:latin typeface="Arial"/>
                <a:cs typeface="Arial"/>
              </a:rPr>
              <a:t>employment</a:t>
            </a:r>
            <a:r>
              <a:rPr kumimoji="0" sz="1650" b="1" i="1" u="none" strike="noStrike" kern="0" cap="none" spc="-50" normalizeH="0" baseline="0" noProof="0" dirty="0">
                <a:ln>
                  <a:noFill/>
                </a:ln>
                <a:solidFill>
                  <a:srgbClr val="5A6A84"/>
                </a:solidFill>
                <a:effectLst/>
                <a:uLnTx/>
                <a:uFillTx/>
                <a:latin typeface="Arial"/>
                <a:cs typeface="Arial"/>
              </a:rPr>
              <a:t> </a:t>
            </a:r>
            <a:r>
              <a:rPr kumimoji="0" sz="1650" b="1" i="1" u="none" strike="noStrike" kern="0" cap="none" spc="-120" normalizeH="0" baseline="0" noProof="0" dirty="0">
                <a:ln>
                  <a:noFill/>
                </a:ln>
                <a:solidFill>
                  <a:srgbClr val="5A6A84"/>
                </a:solidFill>
                <a:effectLst/>
                <a:uLnTx/>
                <a:uFillTx/>
                <a:latin typeface="Arial"/>
                <a:cs typeface="Arial"/>
              </a:rPr>
              <a:t>crisis</a:t>
            </a:r>
            <a:r>
              <a:rPr kumimoji="0" sz="1650" b="1" i="1" u="none" strike="noStrike" kern="0" cap="none" spc="-15" normalizeH="0" baseline="0" noProof="0" dirty="0">
                <a:ln>
                  <a:noFill/>
                </a:ln>
                <a:solidFill>
                  <a:srgbClr val="5A6A84"/>
                </a:solidFill>
                <a:effectLst/>
                <a:uLnTx/>
                <a:uFillTx/>
                <a:latin typeface="Arial"/>
                <a:cs typeface="Arial"/>
              </a:rPr>
              <a:t> </a:t>
            </a:r>
            <a:r>
              <a:rPr kumimoji="0" sz="1650" b="1" i="1" u="none" strike="noStrike" kern="0" cap="none" spc="0" normalizeH="0" baseline="0" noProof="0" dirty="0">
                <a:ln>
                  <a:noFill/>
                </a:ln>
                <a:solidFill>
                  <a:srgbClr val="5A6A84"/>
                </a:solidFill>
                <a:effectLst/>
                <a:uLnTx/>
                <a:uFillTx/>
                <a:latin typeface="Arial"/>
                <a:cs typeface="Arial"/>
              </a:rPr>
              <a:t>and</a:t>
            </a:r>
            <a:r>
              <a:rPr kumimoji="0" sz="1650" b="1" i="1" u="none" strike="noStrike" kern="0" cap="none" spc="-55" normalizeH="0" baseline="0" noProof="0" dirty="0">
                <a:ln>
                  <a:noFill/>
                </a:ln>
                <a:solidFill>
                  <a:srgbClr val="5A6A84"/>
                </a:solidFill>
                <a:effectLst/>
                <a:uLnTx/>
                <a:uFillTx/>
                <a:latin typeface="Arial"/>
                <a:cs typeface="Arial"/>
              </a:rPr>
              <a:t> </a:t>
            </a:r>
            <a:r>
              <a:rPr kumimoji="0" sz="1650" b="1" i="1" u="none" strike="noStrike" kern="0" cap="none" spc="-50" normalizeH="0" baseline="0" noProof="0" dirty="0">
                <a:ln>
                  <a:noFill/>
                </a:ln>
                <a:solidFill>
                  <a:srgbClr val="5A6A84"/>
                </a:solidFill>
                <a:effectLst/>
                <a:uLnTx/>
                <a:uFillTx/>
                <a:latin typeface="Arial"/>
                <a:cs typeface="Arial"/>
              </a:rPr>
              <a:t>structural</a:t>
            </a:r>
            <a:r>
              <a:rPr kumimoji="0" sz="1650" b="1" i="1" u="none" strike="noStrike" kern="0" cap="none" spc="-45" normalizeH="0" baseline="0" noProof="0" dirty="0">
                <a:ln>
                  <a:noFill/>
                </a:ln>
                <a:solidFill>
                  <a:srgbClr val="5A6A84"/>
                </a:solidFill>
                <a:effectLst/>
                <a:uLnTx/>
                <a:uFillTx/>
                <a:latin typeface="Arial"/>
                <a:cs typeface="Arial"/>
              </a:rPr>
              <a:t> </a:t>
            </a:r>
            <a:r>
              <a:rPr kumimoji="0" sz="1650" b="1" i="1" u="none" strike="noStrike" kern="0" cap="none" spc="-25" normalizeH="0" baseline="0" noProof="0" dirty="0">
                <a:ln>
                  <a:noFill/>
                </a:ln>
                <a:solidFill>
                  <a:srgbClr val="5A6A84"/>
                </a:solidFill>
                <a:effectLst/>
                <a:uLnTx/>
                <a:uFillTx/>
                <a:latin typeface="Arial"/>
                <a:cs typeface="Arial"/>
              </a:rPr>
              <a:t>misalignment</a:t>
            </a:r>
            <a:endParaRPr kumimoji="0" sz="1650" b="0" i="0" u="none" strike="noStrike" kern="0" cap="none" spc="0" normalizeH="0" baseline="0" noProof="0">
              <a:ln>
                <a:noFill/>
              </a:ln>
              <a:solidFill>
                <a:sysClr val="windowText" lastClr="000000"/>
              </a:solidFill>
              <a:effectLst/>
              <a:uLnTx/>
              <a:uFillTx/>
              <a:latin typeface="Arial"/>
              <a:cs typeface="Arial"/>
            </a:endParaRPr>
          </a:p>
        </p:txBody>
      </p:sp>
      <p:pic>
        <p:nvPicPr>
          <p:cNvPr id="11" name="object 11"/>
          <p:cNvPicPr/>
          <p:nvPr/>
        </p:nvPicPr>
        <p:blipFill>
          <a:blip r:embed="rId2" cstate="print"/>
          <a:stretch>
            <a:fillRect/>
          </a:stretch>
        </p:blipFill>
        <p:spPr>
          <a:xfrm>
            <a:off x="322747" y="1816639"/>
            <a:ext cx="731464" cy="657605"/>
          </a:xfrm>
          <a:prstGeom prst="rect">
            <a:avLst/>
          </a:prstGeom>
        </p:spPr>
      </p:pic>
      <p:sp>
        <p:nvSpPr>
          <p:cNvPr id="12" name="object 12"/>
          <p:cNvSpPr txBox="1"/>
          <p:nvPr/>
        </p:nvSpPr>
        <p:spPr>
          <a:xfrm>
            <a:off x="426719" y="1865376"/>
            <a:ext cx="585470" cy="512445"/>
          </a:xfrm>
          <a:prstGeom prst="rect">
            <a:avLst/>
          </a:prstGeom>
          <a:solidFill>
            <a:srgbClr val="0D7377"/>
          </a:solidFill>
        </p:spPr>
        <p:txBody>
          <a:bodyPr vert="horz" wrap="square" lIns="0" tIns="114300" rIns="0" bIns="0" rtlCol="0">
            <a:spAutoFit/>
          </a:bodyPr>
          <a:lstStyle/>
          <a:p>
            <a:pPr marL="180340" marR="0" lvl="0" indent="0" defTabSz="914400" eaLnBrk="1" fontAlgn="auto" latinLnBrk="0" hangingPunct="1">
              <a:lnSpc>
                <a:spcPct val="100000"/>
              </a:lnSpc>
              <a:spcBef>
                <a:spcPts val="900"/>
              </a:spcBef>
              <a:spcAft>
                <a:spcPts val="0"/>
              </a:spcAft>
              <a:buClrTx/>
              <a:buSzTx/>
              <a:buFontTx/>
              <a:buNone/>
              <a:tabLst/>
              <a:defRPr/>
            </a:pPr>
            <a:r>
              <a:rPr kumimoji="0" sz="1700" b="1" i="0" u="none" strike="noStrike" kern="0" cap="none" spc="-25" normalizeH="0" baseline="0" noProof="0" dirty="0">
                <a:ln>
                  <a:noFill/>
                </a:ln>
                <a:solidFill>
                  <a:srgbClr val="FFFFFF"/>
                </a:solidFill>
                <a:effectLst/>
                <a:uLnTx/>
                <a:uFillTx/>
                <a:latin typeface="Calibri"/>
                <a:cs typeface="Calibri"/>
              </a:rPr>
              <a:t>02</a:t>
            </a:r>
            <a:endParaRPr kumimoji="0" sz="1700" b="0" i="0" u="none" strike="noStrike" kern="0" cap="none" spc="0" normalizeH="0" baseline="0" noProof="0">
              <a:ln>
                <a:noFill/>
              </a:ln>
              <a:solidFill>
                <a:sysClr val="windowText" lastClr="000000"/>
              </a:solidFill>
              <a:effectLst/>
              <a:uLnTx/>
              <a:uFillTx/>
              <a:latin typeface="Calibri"/>
              <a:cs typeface="Calibri"/>
            </a:endParaRPr>
          </a:p>
        </p:txBody>
      </p:sp>
      <p:sp>
        <p:nvSpPr>
          <p:cNvPr id="13" name="object 13"/>
          <p:cNvSpPr txBox="1"/>
          <p:nvPr/>
        </p:nvSpPr>
        <p:spPr>
          <a:xfrm>
            <a:off x="1108963" y="1831975"/>
            <a:ext cx="4655820" cy="539115"/>
          </a:xfrm>
          <a:prstGeom prst="rect">
            <a:avLst/>
          </a:prstGeom>
        </p:spPr>
        <p:txBody>
          <a:bodyPr vert="horz" wrap="square" lIns="0" tIns="13335" rIns="0" bIns="0" rtlCol="0">
            <a:spAutoFit/>
          </a:bodyPr>
          <a:lstStyle/>
          <a:p>
            <a:pPr marL="12700" marR="0" lvl="0" indent="0" defTabSz="914400" eaLnBrk="1" fontAlgn="auto" latinLnBrk="0" hangingPunct="1">
              <a:lnSpc>
                <a:spcPts val="2225"/>
              </a:lnSpc>
              <a:spcBef>
                <a:spcPts val="105"/>
              </a:spcBef>
              <a:spcAft>
                <a:spcPts val="0"/>
              </a:spcAft>
              <a:buClrTx/>
              <a:buSzTx/>
              <a:buFontTx/>
              <a:buNone/>
              <a:tabLst/>
              <a:defRPr/>
            </a:pPr>
            <a:r>
              <a:rPr kumimoji="0" sz="2000" b="1" i="0" u="none" strike="noStrike" kern="0" cap="none" spc="0" normalizeH="0" baseline="0" noProof="0" dirty="0">
                <a:ln>
                  <a:noFill/>
                </a:ln>
                <a:solidFill>
                  <a:srgbClr val="1B2A49"/>
                </a:solidFill>
                <a:effectLst/>
                <a:uLnTx/>
                <a:uFillTx/>
                <a:latin typeface="Arial"/>
                <a:cs typeface="Arial"/>
              </a:rPr>
              <a:t>Literature</a:t>
            </a:r>
            <a:r>
              <a:rPr kumimoji="0" sz="2000" b="1" i="0" u="none" strike="noStrike" kern="0" cap="none" spc="-135" normalizeH="0" baseline="0" noProof="0" dirty="0">
                <a:ln>
                  <a:noFill/>
                </a:ln>
                <a:solidFill>
                  <a:srgbClr val="1B2A49"/>
                </a:solidFill>
                <a:effectLst/>
                <a:uLnTx/>
                <a:uFillTx/>
                <a:latin typeface="Arial"/>
                <a:cs typeface="Arial"/>
              </a:rPr>
              <a:t> </a:t>
            </a:r>
            <a:r>
              <a:rPr kumimoji="0" sz="2000" b="1" i="0" u="none" strike="noStrike" kern="0" cap="none" spc="-10" normalizeH="0" baseline="0" noProof="0" dirty="0">
                <a:ln>
                  <a:noFill/>
                </a:ln>
                <a:solidFill>
                  <a:srgbClr val="1B2A49"/>
                </a:solidFill>
                <a:effectLst/>
                <a:uLnTx/>
                <a:uFillTx/>
                <a:latin typeface="Arial"/>
                <a:cs typeface="Arial"/>
              </a:rPr>
              <a:t>Review</a:t>
            </a:r>
            <a:endParaRPr kumimoji="0" sz="20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ts val="1805"/>
              </a:lnSpc>
              <a:spcBef>
                <a:spcPts val="0"/>
              </a:spcBef>
              <a:spcAft>
                <a:spcPts val="0"/>
              </a:spcAft>
              <a:buClrTx/>
              <a:buSzTx/>
              <a:buFontTx/>
              <a:buNone/>
              <a:tabLst/>
              <a:defRPr/>
            </a:pPr>
            <a:r>
              <a:rPr kumimoji="0" sz="1650" b="1" i="1" u="none" strike="noStrike" kern="0" cap="none" spc="0" normalizeH="0" baseline="0" noProof="0" dirty="0">
                <a:ln>
                  <a:noFill/>
                </a:ln>
                <a:solidFill>
                  <a:srgbClr val="5A6A84"/>
                </a:solidFill>
                <a:effectLst/>
                <a:uLnTx/>
                <a:uFillTx/>
                <a:latin typeface="Arial"/>
                <a:cs typeface="Arial"/>
              </a:rPr>
              <a:t>National</a:t>
            </a:r>
            <a:r>
              <a:rPr kumimoji="0" sz="1650" b="1" i="1" u="none" strike="noStrike" kern="0" cap="none" spc="-35" normalizeH="0" baseline="0" noProof="0" dirty="0">
                <a:ln>
                  <a:noFill/>
                </a:ln>
                <a:solidFill>
                  <a:srgbClr val="5A6A84"/>
                </a:solidFill>
                <a:effectLst/>
                <a:uLnTx/>
                <a:uFillTx/>
                <a:latin typeface="Arial"/>
                <a:cs typeface="Arial"/>
              </a:rPr>
              <a:t> </a:t>
            </a:r>
            <a:r>
              <a:rPr kumimoji="0" sz="1650" b="1" i="1" u="none" strike="noStrike" kern="0" cap="none" spc="-50" normalizeH="0" baseline="0" noProof="0" dirty="0">
                <a:ln>
                  <a:noFill/>
                </a:ln>
                <a:solidFill>
                  <a:srgbClr val="5A6A84"/>
                </a:solidFill>
                <a:effectLst/>
                <a:uLnTx/>
                <a:uFillTx/>
                <a:latin typeface="Arial"/>
                <a:cs typeface="Arial"/>
              </a:rPr>
              <a:t>policy</a:t>
            </a:r>
            <a:r>
              <a:rPr kumimoji="0" sz="1650" b="1" i="1" u="none" strike="noStrike" kern="0" cap="none" spc="-20" normalizeH="0" baseline="0" noProof="0" dirty="0">
                <a:ln>
                  <a:noFill/>
                </a:ln>
                <a:solidFill>
                  <a:srgbClr val="5A6A84"/>
                </a:solidFill>
                <a:effectLst/>
                <a:uLnTx/>
                <a:uFillTx/>
                <a:latin typeface="Arial"/>
                <a:cs typeface="Arial"/>
              </a:rPr>
              <a:t> </a:t>
            </a:r>
            <a:r>
              <a:rPr kumimoji="0" sz="1650" b="1" i="1" u="none" strike="noStrike" kern="0" cap="none" spc="0" normalizeH="0" baseline="0" noProof="0" dirty="0">
                <a:ln>
                  <a:noFill/>
                </a:ln>
                <a:solidFill>
                  <a:srgbClr val="5A6A84"/>
                </a:solidFill>
                <a:effectLst/>
                <a:uLnTx/>
                <a:uFillTx/>
                <a:latin typeface="Arial"/>
                <a:cs typeface="Arial"/>
              </a:rPr>
              <a:t>frameworks,</a:t>
            </a:r>
            <a:r>
              <a:rPr kumimoji="0" sz="1650" b="1" i="1" u="none" strike="noStrike" kern="0" cap="none" spc="-25" normalizeH="0" baseline="0" noProof="0" dirty="0">
                <a:ln>
                  <a:noFill/>
                </a:ln>
                <a:solidFill>
                  <a:srgbClr val="5A6A84"/>
                </a:solidFill>
                <a:effectLst/>
                <a:uLnTx/>
                <a:uFillTx/>
                <a:latin typeface="Arial"/>
                <a:cs typeface="Arial"/>
              </a:rPr>
              <a:t> </a:t>
            </a:r>
            <a:r>
              <a:rPr kumimoji="0" sz="1650" b="1" i="1" u="none" strike="noStrike" kern="0" cap="none" spc="-55" normalizeH="0" baseline="0" noProof="0" dirty="0">
                <a:ln>
                  <a:noFill/>
                </a:ln>
                <a:solidFill>
                  <a:srgbClr val="5A6A84"/>
                </a:solidFill>
                <a:effectLst/>
                <a:uLnTx/>
                <a:uFillTx/>
                <a:latin typeface="Arial"/>
                <a:cs typeface="Arial"/>
              </a:rPr>
              <a:t>Cedefop</a:t>
            </a:r>
            <a:r>
              <a:rPr kumimoji="0" sz="1650" b="1" i="1" u="none" strike="noStrike" kern="0" cap="none" spc="-20" normalizeH="0" baseline="0" noProof="0" dirty="0">
                <a:ln>
                  <a:noFill/>
                </a:ln>
                <a:solidFill>
                  <a:srgbClr val="5A6A84"/>
                </a:solidFill>
                <a:effectLst/>
                <a:uLnTx/>
                <a:uFillTx/>
                <a:latin typeface="Arial"/>
                <a:cs typeface="Arial"/>
              </a:rPr>
              <a:t> </a:t>
            </a:r>
            <a:r>
              <a:rPr kumimoji="0" sz="1650" b="1" i="1" u="none" strike="noStrike" kern="0" cap="small" spc="-240" normalizeH="0" baseline="0" noProof="0" dirty="0">
                <a:ln>
                  <a:noFill/>
                </a:ln>
                <a:solidFill>
                  <a:srgbClr val="5A6A84"/>
                </a:solidFill>
                <a:effectLst/>
                <a:uLnTx/>
                <a:uFillTx/>
                <a:latin typeface="Arial"/>
                <a:cs typeface="Arial"/>
              </a:rPr>
              <a:t>2</a:t>
            </a:r>
            <a:r>
              <a:rPr kumimoji="0" sz="1650" b="1" i="1" u="none" strike="noStrike" kern="0" cap="none" spc="-240" normalizeH="0" baseline="0" noProof="0" dirty="0">
                <a:ln>
                  <a:noFill/>
                </a:ln>
                <a:solidFill>
                  <a:srgbClr val="5A6A84"/>
                </a:solidFill>
                <a:effectLst/>
                <a:uLnTx/>
                <a:uFillTx/>
                <a:latin typeface="Arial"/>
                <a:cs typeface="Arial"/>
              </a:rPr>
              <a:t>0</a:t>
            </a:r>
            <a:r>
              <a:rPr kumimoji="0" sz="1650" b="1" i="1" u="none" strike="noStrike" kern="0" cap="small" spc="-240" normalizeH="0" baseline="0" noProof="0" dirty="0">
                <a:ln>
                  <a:noFill/>
                </a:ln>
                <a:solidFill>
                  <a:srgbClr val="5A6A84"/>
                </a:solidFill>
                <a:effectLst/>
                <a:uLnTx/>
                <a:uFillTx/>
                <a:latin typeface="Arial"/>
                <a:cs typeface="Arial"/>
              </a:rPr>
              <a:t>2</a:t>
            </a:r>
            <a:r>
              <a:rPr kumimoji="0" sz="1650" b="1" i="1" u="none" strike="noStrike" kern="0" cap="none" spc="-240" normalizeH="0" baseline="0" noProof="0" dirty="0">
                <a:ln>
                  <a:noFill/>
                </a:ln>
                <a:solidFill>
                  <a:srgbClr val="5A6A84"/>
                </a:solidFill>
                <a:effectLst/>
                <a:uLnTx/>
                <a:uFillTx/>
                <a:latin typeface="Arial"/>
                <a:cs typeface="Arial"/>
              </a:rPr>
              <a:t>6,</a:t>
            </a:r>
            <a:r>
              <a:rPr kumimoji="0" sz="1650" b="1" i="1" u="none" strike="noStrike" kern="0" cap="none" spc="-10" normalizeH="0" baseline="0" noProof="0" dirty="0">
                <a:ln>
                  <a:noFill/>
                </a:ln>
                <a:solidFill>
                  <a:srgbClr val="5A6A84"/>
                </a:solidFill>
                <a:effectLst/>
                <a:uLnTx/>
                <a:uFillTx/>
                <a:latin typeface="Arial"/>
                <a:cs typeface="Arial"/>
              </a:rPr>
              <a:t> </a:t>
            </a:r>
            <a:r>
              <a:rPr kumimoji="0" sz="1650" b="1" i="1" u="none" strike="noStrike" kern="0" cap="none" spc="-180" normalizeH="0" baseline="0" noProof="0" dirty="0">
                <a:ln>
                  <a:noFill/>
                </a:ln>
                <a:solidFill>
                  <a:srgbClr val="5A6A84"/>
                </a:solidFill>
                <a:effectLst/>
                <a:uLnTx/>
                <a:uFillTx/>
                <a:latin typeface="Arial"/>
                <a:cs typeface="Arial"/>
              </a:rPr>
              <a:t>ACQF</a:t>
            </a:r>
            <a:endParaRPr kumimoji="0" sz="1650" b="0" i="0" u="none" strike="noStrike" kern="0" cap="none" spc="0" normalizeH="0" baseline="0" noProof="0">
              <a:ln>
                <a:noFill/>
              </a:ln>
              <a:solidFill>
                <a:sysClr val="windowText" lastClr="000000"/>
              </a:solidFill>
              <a:effectLst/>
              <a:uLnTx/>
              <a:uFillTx/>
              <a:latin typeface="Arial"/>
              <a:cs typeface="Arial"/>
            </a:endParaRPr>
          </a:p>
        </p:txBody>
      </p:sp>
      <p:pic>
        <p:nvPicPr>
          <p:cNvPr id="14" name="object 14"/>
          <p:cNvPicPr/>
          <p:nvPr/>
        </p:nvPicPr>
        <p:blipFill>
          <a:blip r:embed="rId2" cstate="print"/>
          <a:stretch>
            <a:fillRect/>
          </a:stretch>
        </p:blipFill>
        <p:spPr>
          <a:xfrm>
            <a:off x="322747" y="2584735"/>
            <a:ext cx="731464" cy="657605"/>
          </a:xfrm>
          <a:prstGeom prst="rect">
            <a:avLst/>
          </a:prstGeom>
        </p:spPr>
      </p:pic>
      <p:sp>
        <p:nvSpPr>
          <p:cNvPr id="15" name="object 15"/>
          <p:cNvSpPr txBox="1"/>
          <p:nvPr/>
        </p:nvSpPr>
        <p:spPr>
          <a:xfrm>
            <a:off x="426719" y="2633472"/>
            <a:ext cx="585470" cy="512445"/>
          </a:xfrm>
          <a:prstGeom prst="rect">
            <a:avLst/>
          </a:prstGeom>
          <a:solidFill>
            <a:srgbClr val="0D7377"/>
          </a:solidFill>
        </p:spPr>
        <p:txBody>
          <a:bodyPr vert="horz" wrap="square" lIns="0" tIns="114300" rIns="0" bIns="0" rtlCol="0">
            <a:spAutoFit/>
          </a:bodyPr>
          <a:lstStyle/>
          <a:p>
            <a:pPr marL="180340" marR="0" lvl="0" indent="0" defTabSz="914400" eaLnBrk="1" fontAlgn="auto" latinLnBrk="0" hangingPunct="1">
              <a:lnSpc>
                <a:spcPct val="100000"/>
              </a:lnSpc>
              <a:spcBef>
                <a:spcPts val="900"/>
              </a:spcBef>
              <a:spcAft>
                <a:spcPts val="0"/>
              </a:spcAft>
              <a:buClrTx/>
              <a:buSzTx/>
              <a:buFontTx/>
              <a:buNone/>
              <a:tabLst/>
              <a:defRPr/>
            </a:pPr>
            <a:r>
              <a:rPr kumimoji="0" sz="1700" b="1" i="0" u="none" strike="noStrike" kern="0" cap="none" spc="-25" normalizeH="0" baseline="0" noProof="0" dirty="0">
                <a:ln>
                  <a:noFill/>
                </a:ln>
                <a:solidFill>
                  <a:srgbClr val="FFFFFF"/>
                </a:solidFill>
                <a:effectLst/>
                <a:uLnTx/>
                <a:uFillTx/>
                <a:latin typeface="Calibri"/>
                <a:cs typeface="Calibri"/>
              </a:rPr>
              <a:t>03</a:t>
            </a:r>
            <a:endParaRPr kumimoji="0" sz="1700" b="0" i="0" u="none" strike="noStrike" kern="0" cap="none" spc="0" normalizeH="0" baseline="0" noProof="0">
              <a:ln>
                <a:noFill/>
              </a:ln>
              <a:solidFill>
                <a:sysClr val="windowText" lastClr="000000"/>
              </a:solidFill>
              <a:effectLst/>
              <a:uLnTx/>
              <a:uFillTx/>
              <a:latin typeface="Calibri"/>
              <a:cs typeface="Calibri"/>
            </a:endParaRPr>
          </a:p>
        </p:txBody>
      </p:sp>
      <p:sp>
        <p:nvSpPr>
          <p:cNvPr id="16" name="object 16"/>
          <p:cNvSpPr txBox="1"/>
          <p:nvPr/>
        </p:nvSpPr>
        <p:spPr>
          <a:xfrm>
            <a:off x="1108963" y="2599766"/>
            <a:ext cx="2814320" cy="539750"/>
          </a:xfrm>
          <a:prstGeom prst="rect">
            <a:avLst/>
          </a:prstGeom>
        </p:spPr>
        <p:txBody>
          <a:bodyPr vert="horz" wrap="square" lIns="0" tIns="13335" rIns="0" bIns="0" rtlCol="0">
            <a:spAutoFit/>
          </a:bodyPr>
          <a:lstStyle/>
          <a:p>
            <a:pPr marL="12700" marR="0" lvl="0" indent="0" defTabSz="914400" eaLnBrk="1" fontAlgn="auto" latinLnBrk="0" hangingPunct="1">
              <a:lnSpc>
                <a:spcPts val="2230"/>
              </a:lnSpc>
              <a:spcBef>
                <a:spcPts val="105"/>
              </a:spcBef>
              <a:spcAft>
                <a:spcPts val="0"/>
              </a:spcAft>
              <a:buClrTx/>
              <a:buSzTx/>
              <a:buFontTx/>
              <a:buNone/>
              <a:tabLst/>
              <a:defRPr/>
            </a:pPr>
            <a:r>
              <a:rPr kumimoji="0" sz="2000" b="1" i="0" u="none" strike="noStrike" kern="0" cap="none" spc="-35" normalizeH="0" baseline="0" noProof="0" dirty="0">
                <a:ln>
                  <a:noFill/>
                </a:ln>
                <a:solidFill>
                  <a:srgbClr val="1B2A49"/>
                </a:solidFill>
                <a:effectLst/>
                <a:uLnTx/>
                <a:uFillTx/>
                <a:latin typeface="Arial"/>
                <a:cs typeface="Arial"/>
              </a:rPr>
              <a:t>Theoretical</a:t>
            </a:r>
            <a:r>
              <a:rPr kumimoji="0" sz="2000" b="1" i="0" u="none" strike="noStrike" kern="0" cap="none" spc="-45" normalizeH="0" baseline="0" noProof="0" dirty="0">
                <a:ln>
                  <a:noFill/>
                </a:ln>
                <a:solidFill>
                  <a:srgbClr val="1B2A49"/>
                </a:solidFill>
                <a:effectLst/>
                <a:uLnTx/>
                <a:uFillTx/>
                <a:latin typeface="Arial"/>
                <a:cs typeface="Arial"/>
              </a:rPr>
              <a:t> </a:t>
            </a:r>
            <a:r>
              <a:rPr kumimoji="0" sz="2000" b="1" i="0" u="none" strike="noStrike" kern="0" cap="none" spc="-10" normalizeH="0" baseline="0" noProof="0" dirty="0">
                <a:ln>
                  <a:noFill/>
                </a:ln>
                <a:solidFill>
                  <a:srgbClr val="1B2A49"/>
                </a:solidFill>
                <a:effectLst/>
                <a:uLnTx/>
                <a:uFillTx/>
                <a:latin typeface="Arial"/>
                <a:cs typeface="Arial"/>
              </a:rPr>
              <a:t>Framework</a:t>
            </a:r>
            <a:endParaRPr kumimoji="0" sz="20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ts val="1810"/>
              </a:lnSpc>
              <a:spcBef>
                <a:spcPts val="0"/>
              </a:spcBef>
              <a:spcAft>
                <a:spcPts val="0"/>
              </a:spcAft>
              <a:buClrTx/>
              <a:buSzTx/>
              <a:buFontTx/>
              <a:buNone/>
              <a:tabLst/>
              <a:defRPr/>
            </a:pPr>
            <a:r>
              <a:rPr kumimoji="0" sz="1650" b="1" i="1" u="none" strike="noStrike" kern="0" cap="none" spc="-60" normalizeH="0" baseline="0" noProof="0" dirty="0">
                <a:ln>
                  <a:noFill/>
                </a:ln>
                <a:solidFill>
                  <a:srgbClr val="5A6A84"/>
                </a:solidFill>
                <a:effectLst/>
                <a:uLnTx/>
                <a:uFillTx/>
                <a:latin typeface="Arial"/>
                <a:cs typeface="Arial"/>
              </a:rPr>
              <a:t>Super </a:t>
            </a:r>
            <a:r>
              <a:rPr kumimoji="0" sz="1650" b="1" i="1" u="none" strike="noStrike" kern="0" cap="none" spc="0" normalizeH="0" baseline="0" noProof="0" dirty="0">
                <a:ln>
                  <a:noFill/>
                </a:ln>
                <a:solidFill>
                  <a:srgbClr val="5A6A84"/>
                </a:solidFill>
                <a:effectLst/>
                <a:uLnTx/>
                <a:uFillTx/>
                <a:latin typeface="Arial"/>
                <a:cs typeface="Arial"/>
              </a:rPr>
              <a:t>·</a:t>
            </a:r>
            <a:r>
              <a:rPr kumimoji="0" sz="1650" b="1" i="1" u="none" strike="noStrike" kern="0" cap="none" spc="-70" normalizeH="0" baseline="0" noProof="0" dirty="0">
                <a:ln>
                  <a:noFill/>
                </a:ln>
                <a:solidFill>
                  <a:srgbClr val="5A6A84"/>
                </a:solidFill>
                <a:effectLst/>
                <a:uLnTx/>
                <a:uFillTx/>
                <a:latin typeface="Arial"/>
                <a:cs typeface="Arial"/>
              </a:rPr>
              <a:t> </a:t>
            </a:r>
            <a:r>
              <a:rPr kumimoji="0" sz="1650" b="1" i="1" u="none" strike="noStrike" kern="0" cap="none" spc="-30" normalizeH="0" baseline="0" noProof="0" dirty="0">
                <a:ln>
                  <a:noFill/>
                </a:ln>
                <a:solidFill>
                  <a:srgbClr val="5A6A84"/>
                </a:solidFill>
                <a:effectLst/>
                <a:uLnTx/>
                <a:uFillTx/>
                <a:latin typeface="Arial"/>
                <a:cs typeface="Arial"/>
              </a:rPr>
              <a:t>Krumboltz</a:t>
            </a:r>
            <a:r>
              <a:rPr kumimoji="0" sz="1650" b="1" i="1" u="none" strike="noStrike" kern="0" cap="none" spc="-50" normalizeH="0" baseline="0" noProof="0" dirty="0">
                <a:ln>
                  <a:noFill/>
                </a:ln>
                <a:solidFill>
                  <a:srgbClr val="5A6A84"/>
                </a:solidFill>
                <a:effectLst/>
                <a:uLnTx/>
                <a:uFillTx/>
                <a:latin typeface="Arial"/>
                <a:cs typeface="Arial"/>
              </a:rPr>
              <a:t> </a:t>
            </a:r>
            <a:r>
              <a:rPr kumimoji="0" sz="1650" b="1" i="1" u="none" strike="noStrike" kern="0" cap="none" spc="0" normalizeH="0" baseline="0" noProof="0" dirty="0">
                <a:ln>
                  <a:noFill/>
                </a:ln>
                <a:solidFill>
                  <a:srgbClr val="5A6A84"/>
                </a:solidFill>
                <a:effectLst/>
                <a:uLnTx/>
                <a:uFillTx/>
                <a:latin typeface="Arial"/>
                <a:cs typeface="Arial"/>
              </a:rPr>
              <a:t>·</a:t>
            </a:r>
            <a:r>
              <a:rPr kumimoji="0" sz="1650" b="1" i="1" u="none" strike="noStrike" kern="0" cap="none" spc="-65" normalizeH="0" baseline="0" noProof="0" dirty="0">
                <a:ln>
                  <a:noFill/>
                </a:ln>
                <a:solidFill>
                  <a:srgbClr val="5A6A84"/>
                </a:solidFill>
                <a:effectLst/>
                <a:uLnTx/>
                <a:uFillTx/>
                <a:latin typeface="Arial"/>
                <a:cs typeface="Arial"/>
              </a:rPr>
              <a:t> </a:t>
            </a:r>
            <a:r>
              <a:rPr kumimoji="0" sz="1650" b="1" i="1" u="none" strike="noStrike" kern="0" cap="none" spc="-10" normalizeH="0" baseline="0" noProof="0" dirty="0">
                <a:ln>
                  <a:noFill/>
                </a:ln>
                <a:solidFill>
                  <a:srgbClr val="5A6A84"/>
                </a:solidFill>
                <a:effectLst/>
                <a:uLnTx/>
                <a:uFillTx/>
                <a:latin typeface="Arial"/>
                <a:cs typeface="Arial"/>
              </a:rPr>
              <a:t>Savickas</a:t>
            </a:r>
            <a:endParaRPr kumimoji="0" sz="1650" b="0" i="0" u="none" strike="noStrike" kern="0" cap="none" spc="0" normalizeH="0" baseline="0" noProof="0">
              <a:ln>
                <a:noFill/>
              </a:ln>
              <a:solidFill>
                <a:sysClr val="windowText" lastClr="000000"/>
              </a:solidFill>
              <a:effectLst/>
              <a:uLnTx/>
              <a:uFillTx/>
              <a:latin typeface="Arial"/>
              <a:cs typeface="Arial"/>
            </a:endParaRPr>
          </a:p>
        </p:txBody>
      </p:sp>
      <p:pic>
        <p:nvPicPr>
          <p:cNvPr id="17" name="object 17"/>
          <p:cNvPicPr/>
          <p:nvPr/>
        </p:nvPicPr>
        <p:blipFill>
          <a:blip r:embed="rId2" cstate="print"/>
          <a:stretch>
            <a:fillRect/>
          </a:stretch>
        </p:blipFill>
        <p:spPr>
          <a:xfrm>
            <a:off x="322747" y="3352831"/>
            <a:ext cx="731464" cy="657605"/>
          </a:xfrm>
          <a:prstGeom prst="rect">
            <a:avLst/>
          </a:prstGeom>
        </p:spPr>
      </p:pic>
      <p:sp>
        <p:nvSpPr>
          <p:cNvPr id="18" name="object 18"/>
          <p:cNvSpPr txBox="1"/>
          <p:nvPr/>
        </p:nvSpPr>
        <p:spPr>
          <a:xfrm>
            <a:off x="426719" y="3401567"/>
            <a:ext cx="585470" cy="512445"/>
          </a:xfrm>
          <a:prstGeom prst="rect">
            <a:avLst/>
          </a:prstGeom>
          <a:solidFill>
            <a:srgbClr val="0D7377"/>
          </a:solidFill>
        </p:spPr>
        <p:txBody>
          <a:bodyPr vert="horz" wrap="square" lIns="0" tIns="114935" rIns="0" bIns="0" rtlCol="0">
            <a:spAutoFit/>
          </a:bodyPr>
          <a:lstStyle/>
          <a:p>
            <a:pPr marL="180340" marR="0" lvl="0" indent="0" defTabSz="914400" eaLnBrk="1" fontAlgn="auto" latinLnBrk="0" hangingPunct="1">
              <a:lnSpc>
                <a:spcPct val="100000"/>
              </a:lnSpc>
              <a:spcBef>
                <a:spcPts val="905"/>
              </a:spcBef>
              <a:spcAft>
                <a:spcPts val="0"/>
              </a:spcAft>
              <a:buClrTx/>
              <a:buSzTx/>
              <a:buFontTx/>
              <a:buNone/>
              <a:tabLst/>
              <a:defRPr/>
            </a:pPr>
            <a:r>
              <a:rPr kumimoji="0" sz="1700" b="1" i="0" u="none" strike="noStrike" kern="0" cap="none" spc="-25" normalizeH="0" baseline="0" noProof="0" dirty="0">
                <a:ln>
                  <a:noFill/>
                </a:ln>
                <a:solidFill>
                  <a:srgbClr val="FFFFFF"/>
                </a:solidFill>
                <a:effectLst/>
                <a:uLnTx/>
                <a:uFillTx/>
                <a:latin typeface="Calibri"/>
                <a:cs typeface="Calibri"/>
              </a:rPr>
              <a:t>04</a:t>
            </a:r>
            <a:endParaRPr kumimoji="0" sz="1700" b="0" i="0" u="none" strike="noStrike" kern="0" cap="none" spc="0" normalizeH="0" baseline="0" noProof="0">
              <a:ln>
                <a:noFill/>
              </a:ln>
              <a:solidFill>
                <a:sysClr val="windowText" lastClr="000000"/>
              </a:solidFill>
              <a:effectLst/>
              <a:uLnTx/>
              <a:uFillTx/>
              <a:latin typeface="Calibri"/>
              <a:cs typeface="Calibri"/>
            </a:endParaRPr>
          </a:p>
        </p:txBody>
      </p:sp>
      <p:sp>
        <p:nvSpPr>
          <p:cNvPr id="19" name="object 19"/>
          <p:cNvSpPr txBox="1"/>
          <p:nvPr/>
        </p:nvSpPr>
        <p:spPr>
          <a:xfrm>
            <a:off x="1108963" y="3368421"/>
            <a:ext cx="3997325" cy="539115"/>
          </a:xfrm>
          <a:prstGeom prst="rect">
            <a:avLst/>
          </a:prstGeom>
        </p:spPr>
        <p:txBody>
          <a:bodyPr vert="horz" wrap="square" lIns="0" tIns="13335" rIns="0" bIns="0" rtlCol="0">
            <a:spAutoFit/>
          </a:bodyPr>
          <a:lstStyle/>
          <a:p>
            <a:pPr marL="12700" marR="0" lvl="0" indent="0" defTabSz="914400" eaLnBrk="1" fontAlgn="auto" latinLnBrk="0" hangingPunct="1">
              <a:lnSpc>
                <a:spcPts val="2225"/>
              </a:lnSpc>
              <a:spcBef>
                <a:spcPts val="105"/>
              </a:spcBef>
              <a:spcAft>
                <a:spcPts val="0"/>
              </a:spcAft>
              <a:buClrTx/>
              <a:buSzTx/>
              <a:buFontTx/>
              <a:buNone/>
              <a:tabLst/>
              <a:defRPr/>
            </a:pPr>
            <a:r>
              <a:rPr kumimoji="0" sz="2000" b="1" i="0" u="none" strike="noStrike" kern="0" cap="none" spc="-10" normalizeH="0" baseline="0" noProof="0" dirty="0">
                <a:ln>
                  <a:noFill/>
                </a:ln>
                <a:solidFill>
                  <a:srgbClr val="1B2A49"/>
                </a:solidFill>
                <a:effectLst/>
                <a:uLnTx/>
                <a:uFillTx/>
                <a:latin typeface="Arial"/>
                <a:cs typeface="Arial"/>
              </a:rPr>
              <a:t>Methodology</a:t>
            </a:r>
            <a:endParaRPr kumimoji="0" sz="20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ts val="1805"/>
              </a:lnSpc>
              <a:spcBef>
                <a:spcPts val="0"/>
              </a:spcBef>
              <a:spcAft>
                <a:spcPts val="0"/>
              </a:spcAft>
              <a:buClrTx/>
              <a:buSzTx/>
              <a:buFontTx/>
              <a:buNone/>
              <a:tabLst/>
              <a:defRPr/>
            </a:pPr>
            <a:r>
              <a:rPr kumimoji="0" sz="1650" b="1" i="1" u="none" strike="noStrike" kern="0" cap="none" spc="0" normalizeH="0" baseline="0" noProof="0" dirty="0">
                <a:ln>
                  <a:noFill/>
                </a:ln>
                <a:solidFill>
                  <a:srgbClr val="5A6A84"/>
                </a:solidFill>
                <a:effectLst/>
                <a:uLnTx/>
                <a:uFillTx/>
                <a:latin typeface="Arial"/>
                <a:cs typeface="Arial"/>
              </a:rPr>
              <a:t>Qualitative</a:t>
            </a:r>
            <a:r>
              <a:rPr kumimoji="0" sz="1650" b="1" i="1" u="none" strike="noStrike" kern="0" cap="none" spc="-40" normalizeH="0" baseline="0" noProof="0" dirty="0">
                <a:ln>
                  <a:noFill/>
                </a:ln>
                <a:solidFill>
                  <a:srgbClr val="5A6A84"/>
                </a:solidFill>
                <a:effectLst/>
                <a:uLnTx/>
                <a:uFillTx/>
                <a:latin typeface="Arial"/>
                <a:cs typeface="Arial"/>
              </a:rPr>
              <a:t> </a:t>
            </a:r>
            <a:r>
              <a:rPr kumimoji="0" sz="1650" b="1" i="1" u="none" strike="noStrike" kern="0" cap="none" spc="-35" normalizeH="0" baseline="0" noProof="0" dirty="0">
                <a:ln>
                  <a:noFill/>
                </a:ln>
                <a:solidFill>
                  <a:srgbClr val="5A6A84"/>
                </a:solidFill>
                <a:effectLst/>
                <a:uLnTx/>
                <a:uFillTx/>
                <a:latin typeface="Arial"/>
                <a:cs typeface="Arial"/>
              </a:rPr>
              <a:t>documentary</a:t>
            </a:r>
            <a:r>
              <a:rPr kumimoji="0" sz="1650" b="1" i="1" u="none" strike="noStrike" kern="0" cap="none" spc="-65" normalizeH="0" baseline="0" noProof="0" dirty="0">
                <a:ln>
                  <a:noFill/>
                </a:ln>
                <a:solidFill>
                  <a:srgbClr val="5A6A84"/>
                </a:solidFill>
                <a:effectLst/>
                <a:uLnTx/>
                <a:uFillTx/>
                <a:latin typeface="Arial"/>
                <a:cs typeface="Arial"/>
              </a:rPr>
              <a:t> </a:t>
            </a:r>
            <a:r>
              <a:rPr kumimoji="0" sz="1650" b="1" i="1" u="none" strike="noStrike" kern="0" cap="none" spc="-50" normalizeH="0" baseline="0" noProof="0" dirty="0">
                <a:ln>
                  <a:noFill/>
                </a:ln>
                <a:solidFill>
                  <a:srgbClr val="5A6A84"/>
                </a:solidFill>
                <a:effectLst/>
                <a:uLnTx/>
                <a:uFillTx/>
                <a:latin typeface="Arial"/>
                <a:cs typeface="Arial"/>
              </a:rPr>
              <a:t>research </a:t>
            </a:r>
            <a:r>
              <a:rPr kumimoji="0" sz="1650" b="1" i="1" u="none" strike="noStrike" kern="0" cap="none" spc="-20" normalizeH="0" baseline="0" noProof="0" dirty="0">
                <a:ln>
                  <a:noFill/>
                </a:ln>
                <a:solidFill>
                  <a:srgbClr val="5A6A84"/>
                </a:solidFill>
                <a:effectLst/>
                <a:uLnTx/>
                <a:uFillTx/>
                <a:latin typeface="Arial"/>
                <a:cs typeface="Arial"/>
              </a:rPr>
              <a:t>design</a:t>
            </a:r>
            <a:endParaRPr kumimoji="0" sz="1650" b="0" i="0" u="none" strike="noStrike" kern="0" cap="none" spc="0" normalizeH="0" baseline="0" noProof="0">
              <a:ln>
                <a:noFill/>
              </a:ln>
              <a:solidFill>
                <a:sysClr val="windowText" lastClr="000000"/>
              </a:solidFill>
              <a:effectLst/>
              <a:uLnTx/>
              <a:uFillTx/>
              <a:latin typeface="Arial"/>
              <a:cs typeface="Arial"/>
            </a:endParaRPr>
          </a:p>
        </p:txBody>
      </p:sp>
      <p:pic>
        <p:nvPicPr>
          <p:cNvPr id="20" name="object 20"/>
          <p:cNvPicPr/>
          <p:nvPr/>
        </p:nvPicPr>
        <p:blipFill>
          <a:blip r:embed="rId2" cstate="print"/>
          <a:stretch>
            <a:fillRect/>
          </a:stretch>
        </p:blipFill>
        <p:spPr>
          <a:xfrm>
            <a:off x="322747" y="4120927"/>
            <a:ext cx="731464" cy="657606"/>
          </a:xfrm>
          <a:prstGeom prst="rect">
            <a:avLst/>
          </a:prstGeom>
        </p:spPr>
      </p:pic>
      <p:sp>
        <p:nvSpPr>
          <p:cNvPr id="21" name="object 21"/>
          <p:cNvSpPr txBox="1"/>
          <p:nvPr/>
        </p:nvSpPr>
        <p:spPr>
          <a:xfrm>
            <a:off x="426719" y="4169664"/>
            <a:ext cx="585470" cy="512445"/>
          </a:xfrm>
          <a:prstGeom prst="rect">
            <a:avLst/>
          </a:prstGeom>
          <a:solidFill>
            <a:srgbClr val="0D7377"/>
          </a:solidFill>
        </p:spPr>
        <p:txBody>
          <a:bodyPr vert="horz" wrap="square" lIns="0" tIns="114935" rIns="0" bIns="0" rtlCol="0">
            <a:spAutoFit/>
          </a:bodyPr>
          <a:lstStyle/>
          <a:p>
            <a:pPr marL="180340" marR="0" lvl="0" indent="0" defTabSz="914400" eaLnBrk="1" fontAlgn="auto" latinLnBrk="0" hangingPunct="1">
              <a:lnSpc>
                <a:spcPct val="100000"/>
              </a:lnSpc>
              <a:spcBef>
                <a:spcPts val="905"/>
              </a:spcBef>
              <a:spcAft>
                <a:spcPts val="0"/>
              </a:spcAft>
              <a:buClrTx/>
              <a:buSzTx/>
              <a:buFontTx/>
              <a:buNone/>
              <a:tabLst/>
              <a:defRPr/>
            </a:pPr>
            <a:r>
              <a:rPr kumimoji="0" sz="1700" b="1" i="0" u="none" strike="noStrike" kern="0" cap="none" spc="-25" normalizeH="0" baseline="0" noProof="0" dirty="0">
                <a:ln>
                  <a:noFill/>
                </a:ln>
                <a:solidFill>
                  <a:srgbClr val="FFFFFF"/>
                </a:solidFill>
                <a:effectLst/>
                <a:uLnTx/>
                <a:uFillTx/>
                <a:latin typeface="Calibri"/>
                <a:cs typeface="Calibri"/>
              </a:rPr>
              <a:t>05</a:t>
            </a:r>
            <a:endParaRPr kumimoji="0" sz="1700" b="0" i="0" u="none" strike="noStrike" kern="0" cap="none" spc="0" normalizeH="0" baseline="0" noProof="0">
              <a:ln>
                <a:noFill/>
              </a:ln>
              <a:solidFill>
                <a:sysClr val="windowText" lastClr="000000"/>
              </a:solidFill>
              <a:effectLst/>
              <a:uLnTx/>
              <a:uFillTx/>
              <a:latin typeface="Calibri"/>
              <a:cs typeface="Calibri"/>
            </a:endParaRPr>
          </a:p>
        </p:txBody>
      </p:sp>
      <p:sp>
        <p:nvSpPr>
          <p:cNvPr id="22" name="object 22"/>
          <p:cNvSpPr txBox="1"/>
          <p:nvPr/>
        </p:nvSpPr>
        <p:spPr>
          <a:xfrm>
            <a:off x="1108963" y="4136897"/>
            <a:ext cx="4037329" cy="539115"/>
          </a:xfrm>
          <a:prstGeom prst="rect">
            <a:avLst/>
          </a:prstGeom>
        </p:spPr>
        <p:txBody>
          <a:bodyPr vert="horz" wrap="square" lIns="0" tIns="12700" rIns="0" bIns="0" rtlCol="0">
            <a:spAutoFit/>
          </a:bodyPr>
          <a:lstStyle/>
          <a:p>
            <a:pPr marL="12700" marR="0" lvl="0" indent="0" defTabSz="914400" eaLnBrk="1" fontAlgn="auto" latinLnBrk="0" hangingPunct="1">
              <a:lnSpc>
                <a:spcPts val="2225"/>
              </a:lnSpc>
              <a:spcBef>
                <a:spcPts val="100"/>
              </a:spcBef>
              <a:spcAft>
                <a:spcPts val="0"/>
              </a:spcAft>
              <a:buClrTx/>
              <a:buSzTx/>
              <a:buFontTx/>
              <a:buNone/>
              <a:tabLst/>
              <a:defRPr/>
            </a:pPr>
            <a:r>
              <a:rPr kumimoji="0" sz="2000" b="1" i="0" u="none" strike="noStrike" kern="0" cap="none" spc="-70" normalizeH="0" baseline="0" noProof="0" dirty="0">
                <a:ln>
                  <a:noFill/>
                </a:ln>
                <a:solidFill>
                  <a:srgbClr val="1B2A49"/>
                </a:solidFill>
                <a:effectLst/>
                <a:uLnTx/>
                <a:uFillTx/>
                <a:latin typeface="Arial"/>
                <a:cs typeface="Arial"/>
              </a:rPr>
              <a:t>Findings</a:t>
            </a:r>
            <a:r>
              <a:rPr kumimoji="0" sz="2000" b="1" i="0" u="none" strike="noStrike" kern="0" cap="none" spc="-60" normalizeH="0" baseline="0" noProof="0" dirty="0">
                <a:ln>
                  <a:noFill/>
                </a:ln>
                <a:solidFill>
                  <a:srgbClr val="1B2A49"/>
                </a:solidFill>
                <a:effectLst/>
                <a:uLnTx/>
                <a:uFillTx/>
                <a:latin typeface="Arial"/>
                <a:cs typeface="Arial"/>
              </a:rPr>
              <a:t> </a:t>
            </a:r>
            <a:r>
              <a:rPr kumimoji="0" sz="2000" b="1" i="0" u="none" strike="noStrike" kern="0" cap="none" spc="-180" normalizeH="0" baseline="0" noProof="0" dirty="0">
                <a:ln>
                  <a:noFill/>
                </a:ln>
                <a:solidFill>
                  <a:srgbClr val="1B2A49"/>
                </a:solidFill>
                <a:effectLst/>
                <a:uLnTx/>
                <a:uFillTx/>
                <a:latin typeface="Arial"/>
                <a:cs typeface="Arial"/>
              </a:rPr>
              <a:t>&amp;</a:t>
            </a:r>
            <a:r>
              <a:rPr kumimoji="0" sz="2000" b="1" i="0" u="none" strike="noStrike" kern="0" cap="none" spc="-15" normalizeH="0" baseline="0" noProof="0" dirty="0">
                <a:ln>
                  <a:noFill/>
                </a:ln>
                <a:solidFill>
                  <a:srgbClr val="1B2A49"/>
                </a:solidFill>
                <a:effectLst/>
                <a:uLnTx/>
                <a:uFillTx/>
                <a:latin typeface="Arial"/>
                <a:cs typeface="Arial"/>
              </a:rPr>
              <a:t> </a:t>
            </a:r>
            <a:r>
              <a:rPr kumimoji="0" sz="2000" b="1" i="0" u="none" strike="noStrike" kern="0" cap="none" spc="-10" normalizeH="0" baseline="0" noProof="0" dirty="0">
                <a:ln>
                  <a:noFill/>
                </a:ln>
                <a:solidFill>
                  <a:srgbClr val="1B2A49"/>
                </a:solidFill>
                <a:effectLst/>
                <a:uLnTx/>
                <a:uFillTx/>
                <a:latin typeface="Arial"/>
                <a:cs typeface="Arial"/>
              </a:rPr>
              <a:t>Analysis</a:t>
            </a:r>
            <a:endParaRPr kumimoji="0" sz="20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ts val="1805"/>
              </a:lnSpc>
              <a:spcBef>
                <a:spcPts val="0"/>
              </a:spcBef>
              <a:spcAft>
                <a:spcPts val="0"/>
              </a:spcAft>
              <a:buClrTx/>
              <a:buSzTx/>
              <a:buFontTx/>
              <a:buNone/>
              <a:tabLst/>
              <a:defRPr/>
            </a:pPr>
            <a:r>
              <a:rPr kumimoji="0" sz="1650" b="1" i="1" u="none" strike="noStrike" kern="0" cap="none" spc="-75" normalizeH="0" baseline="0" noProof="0" dirty="0">
                <a:ln>
                  <a:noFill/>
                </a:ln>
                <a:solidFill>
                  <a:srgbClr val="5A6A84"/>
                </a:solidFill>
                <a:effectLst/>
                <a:uLnTx/>
                <a:uFillTx/>
                <a:latin typeface="Arial"/>
                <a:cs typeface="Arial"/>
              </a:rPr>
              <a:t>Four</a:t>
            </a:r>
            <a:r>
              <a:rPr kumimoji="0" sz="1650" b="1" i="1" u="none" strike="noStrike" kern="0" cap="none" spc="-45" normalizeH="0" baseline="0" noProof="0" dirty="0">
                <a:ln>
                  <a:noFill/>
                </a:ln>
                <a:solidFill>
                  <a:srgbClr val="5A6A84"/>
                </a:solidFill>
                <a:effectLst/>
                <a:uLnTx/>
                <a:uFillTx/>
                <a:latin typeface="Arial"/>
                <a:cs typeface="Arial"/>
              </a:rPr>
              <a:t> </a:t>
            </a:r>
            <a:r>
              <a:rPr kumimoji="0" sz="1650" b="1" i="1" u="none" strike="noStrike" kern="0" cap="none" spc="-50" normalizeH="0" baseline="0" noProof="0" dirty="0">
                <a:ln>
                  <a:noFill/>
                </a:ln>
                <a:solidFill>
                  <a:srgbClr val="5A6A84"/>
                </a:solidFill>
                <a:effectLst/>
                <a:uLnTx/>
                <a:uFillTx/>
                <a:latin typeface="Arial"/>
                <a:cs typeface="Arial"/>
              </a:rPr>
              <a:t>structural</a:t>
            </a:r>
            <a:r>
              <a:rPr kumimoji="0" sz="1650" b="1" i="1" u="none" strike="noStrike" kern="0" cap="none" spc="-65" normalizeH="0" baseline="0" noProof="0" dirty="0">
                <a:ln>
                  <a:noFill/>
                </a:ln>
                <a:solidFill>
                  <a:srgbClr val="5A6A84"/>
                </a:solidFill>
                <a:effectLst/>
                <a:uLnTx/>
                <a:uFillTx/>
                <a:latin typeface="Arial"/>
                <a:cs typeface="Arial"/>
              </a:rPr>
              <a:t> </a:t>
            </a:r>
            <a:r>
              <a:rPr kumimoji="0" sz="1650" b="1" i="1" u="none" strike="noStrike" kern="0" cap="none" spc="-35" normalizeH="0" baseline="0" noProof="0" dirty="0">
                <a:ln>
                  <a:noFill/>
                </a:ln>
                <a:solidFill>
                  <a:srgbClr val="5A6A84"/>
                </a:solidFill>
                <a:effectLst/>
                <a:uLnTx/>
                <a:uFillTx/>
                <a:latin typeface="Arial"/>
                <a:cs typeface="Arial"/>
              </a:rPr>
              <a:t>gaps</a:t>
            </a:r>
            <a:r>
              <a:rPr kumimoji="0" sz="1650" b="1" i="1" u="none" strike="noStrike" kern="0" cap="none" spc="-80" normalizeH="0" baseline="0" noProof="0" dirty="0">
                <a:ln>
                  <a:noFill/>
                </a:ln>
                <a:solidFill>
                  <a:srgbClr val="5A6A84"/>
                </a:solidFill>
                <a:effectLst/>
                <a:uLnTx/>
                <a:uFillTx/>
                <a:latin typeface="Arial"/>
                <a:cs typeface="Arial"/>
              </a:rPr>
              <a:t> </a:t>
            </a:r>
            <a:r>
              <a:rPr kumimoji="0" sz="1650" b="1" i="1" u="none" strike="noStrike" kern="0" cap="none" spc="-10" normalizeH="0" baseline="0" noProof="0" dirty="0">
                <a:ln>
                  <a:noFill/>
                </a:ln>
                <a:solidFill>
                  <a:srgbClr val="5A6A84"/>
                </a:solidFill>
                <a:effectLst/>
                <a:uLnTx/>
                <a:uFillTx/>
                <a:latin typeface="Arial"/>
                <a:cs typeface="Arial"/>
              </a:rPr>
              <a:t>mapped</a:t>
            </a:r>
            <a:r>
              <a:rPr kumimoji="0" sz="1650" b="1" i="1" u="none" strike="noStrike" kern="0" cap="none" spc="-105" normalizeH="0" baseline="0" noProof="0" dirty="0">
                <a:ln>
                  <a:noFill/>
                </a:ln>
                <a:solidFill>
                  <a:srgbClr val="5A6A84"/>
                </a:solidFill>
                <a:effectLst/>
                <a:uLnTx/>
                <a:uFillTx/>
                <a:latin typeface="Arial"/>
                <a:cs typeface="Arial"/>
              </a:rPr>
              <a:t> </a:t>
            </a:r>
            <a:r>
              <a:rPr kumimoji="0" sz="1650" b="1" i="1" u="none" strike="noStrike" kern="0" cap="none" spc="0" normalizeH="0" baseline="0" noProof="0" dirty="0">
                <a:ln>
                  <a:noFill/>
                </a:ln>
                <a:solidFill>
                  <a:srgbClr val="5A6A84"/>
                </a:solidFill>
                <a:effectLst/>
                <a:uLnTx/>
                <a:uFillTx/>
                <a:latin typeface="Arial"/>
                <a:cs typeface="Arial"/>
              </a:rPr>
              <a:t>to</a:t>
            </a:r>
            <a:r>
              <a:rPr kumimoji="0" sz="1650" b="1" i="1" u="none" strike="noStrike" kern="0" cap="none" spc="-90" normalizeH="0" baseline="0" noProof="0" dirty="0">
                <a:ln>
                  <a:noFill/>
                </a:ln>
                <a:solidFill>
                  <a:srgbClr val="5A6A84"/>
                </a:solidFill>
                <a:effectLst/>
                <a:uLnTx/>
                <a:uFillTx/>
                <a:latin typeface="Arial"/>
                <a:cs typeface="Arial"/>
              </a:rPr>
              <a:t> </a:t>
            </a:r>
            <a:r>
              <a:rPr kumimoji="0" sz="1650" b="1" i="1" u="none" strike="noStrike" kern="0" cap="none" spc="0" normalizeH="0" baseline="0" noProof="0" dirty="0">
                <a:ln>
                  <a:noFill/>
                </a:ln>
                <a:solidFill>
                  <a:srgbClr val="5A6A84"/>
                </a:solidFill>
                <a:effectLst/>
                <a:uLnTx/>
                <a:uFillTx/>
                <a:latin typeface="Arial"/>
                <a:cs typeface="Arial"/>
              </a:rPr>
              <a:t>three</a:t>
            </a:r>
            <a:r>
              <a:rPr kumimoji="0" sz="1650" b="1" i="1" u="none" strike="noStrike" kern="0" cap="none" spc="-75" normalizeH="0" baseline="0" noProof="0" dirty="0">
                <a:ln>
                  <a:noFill/>
                </a:ln>
                <a:solidFill>
                  <a:srgbClr val="5A6A84"/>
                </a:solidFill>
                <a:effectLst/>
                <a:uLnTx/>
                <a:uFillTx/>
                <a:latin typeface="Arial"/>
                <a:cs typeface="Arial"/>
              </a:rPr>
              <a:t> </a:t>
            </a:r>
            <a:r>
              <a:rPr kumimoji="0" sz="1650" b="1" i="1" u="none" strike="noStrike" kern="0" cap="none" spc="-40" normalizeH="0" baseline="0" noProof="0" dirty="0">
                <a:ln>
                  <a:noFill/>
                </a:ln>
                <a:solidFill>
                  <a:srgbClr val="5A6A84"/>
                </a:solidFill>
                <a:effectLst/>
                <a:uLnTx/>
                <a:uFillTx/>
                <a:latin typeface="Arial"/>
                <a:cs typeface="Arial"/>
              </a:rPr>
              <a:t>RQs</a:t>
            </a:r>
            <a:endParaRPr kumimoji="0" sz="1650" b="0" i="0" u="none" strike="noStrike" kern="0" cap="none" spc="0" normalizeH="0" baseline="0" noProof="0">
              <a:ln>
                <a:noFill/>
              </a:ln>
              <a:solidFill>
                <a:sysClr val="windowText" lastClr="000000"/>
              </a:solidFill>
              <a:effectLst/>
              <a:uLnTx/>
              <a:uFillTx/>
              <a:latin typeface="Arial"/>
              <a:cs typeface="Arial"/>
            </a:endParaRPr>
          </a:p>
        </p:txBody>
      </p:sp>
      <p:pic>
        <p:nvPicPr>
          <p:cNvPr id="23" name="object 23"/>
          <p:cNvPicPr/>
          <p:nvPr/>
        </p:nvPicPr>
        <p:blipFill>
          <a:blip r:embed="rId2" cstate="print"/>
          <a:stretch>
            <a:fillRect/>
          </a:stretch>
        </p:blipFill>
        <p:spPr>
          <a:xfrm>
            <a:off x="322747" y="4889023"/>
            <a:ext cx="731464" cy="657606"/>
          </a:xfrm>
          <a:prstGeom prst="rect">
            <a:avLst/>
          </a:prstGeom>
        </p:spPr>
      </p:pic>
      <p:sp>
        <p:nvSpPr>
          <p:cNvPr id="24" name="object 24"/>
          <p:cNvSpPr txBox="1"/>
          <p:nvPr/>
        </p:nvSpPr>
        <p:spPr>
          <a:xfrm>
            <a:off x="426719" y="4937759"/>
            <a:ext cx="585470" cy="512445"/>
          </a:xfrm>
          <a:prstGeom prst="rect">
            <a:avLst/>
          </a:prstGeom>
          <a:solidFill>
            <a:srgbClr val="0D7377"/>
          </a:solidFill>
        </p:spPr>
        <p:txBody>
          <a:bodyPr vert="horz" wrap="square" lIns="0" tIns="114935" rIns="0" bIns="0" rtlCol="0">
            <a:spAutoFit/>
          </a:bodyPr>
          <a:lstStyle/>
          <a:p>
            <a:pPr marL="180340" marR="0" lvl="0" indent="0" defTabSz="914400" eaLnBrk="1" fontAlgn="auto" latinLnBrk="0" hangingPunct="1">
              <a:lnSpc>
                <a:spcPct val="100000"/>
              </a:lnSpc>
              <a:spcBef>
                <a:spcPts val="905"/>
              </a:spcBef>
              <a:spcAft>
                <a:spcPts val="0"/>
              </a:spcAft>
              <a:buClrTx/>
              <a:buSzTx/>
              <a:buFontTx/>
              <a:buNone/>
              <a:tabLst/>
              <a:defRPr/>
            </a:pPr>
            <a:r>
              <a:rPr kumimoji="0" sz="1700" b="1" i="0" u="none" strike="noStrike" kern="0" cap="none" spc="-25" normalizeH="0" baseline="0" noProof="0" dirty="0">
                <a:ln>
                  <a:noFill/>
                </a:ln>
                <a:solidFill>
                  <a:srgbClr val="FFFFFF"/>
                </a:solidFill>
                <a:effectLst/>
                <a:uLnTx/>
                <a:uFillTx/>
                <a:latin typeface="Calibri"/>
                <a:cs typeface="Calibri"/>
              </a:rPr>
              <a:t>06</a:t>
            </a:r>
            <a:endParaRPr kumimoji="0" sz="1700" b="0" i="0" u="none" strike="noStrike" kern="0" cap="none" spc="0" normalizeH="0" baseline="0" noProof="0">
              <a:ln>
                <a:noFill/>
              </a:ln>
              <a:solidFill>
                <a:sysClr val="windowText" lastClr="000000"/>
              </a:solidFill>
              <a:effectLst/>
              <a:uLnTx/>
              <a:uFillTx/>
              <a:latin typeface="Calibri"/>
              <a:cs typeface="Calibri"/>
            </a:endParaRPr>
          </a:p>
        </p:txBody>
      </p:sp>
      <p:sp>
        <p:nvSpPr>
          <p:cNvPr id="25" name="object 25"/>
          <p:cNvSpPr txBox="1"/>
          <p:nvPr/>
        </p:nvSpPr>
        <p:spPr>
          <a:xfrm>
            <a:off x="1108963" y="4904994"/>
            <a:ext cx="3347720" cy="539115"/>
          </a:xfrm>
          <a:prstGeom prst="rect">
            <a:avLst/>
          </a:prstGeom>
        </p:spPr>
        <p:txBody>
          <a:bodyPr vert="horz" wrap="square" lIns="0" tIns="12700" rIns="0" bIns="0" rtlCol="0">
            <a:spAutoFit/>
          </a:bodyPr>
          <a:lstStyle/>
          <a:p>
            <a:pPr marL="12700" marR="0" lvl="0" indent="0" defTabSz="914400" eaLnBrk="1" fontAlgn="auto" latinLnBrk="0" hangingPunct="1">
              <a:lnSpc>
                <a:spcPts val="2225"/>
              </a:lnSpc>
              <a:spcBef>
                <a:spcPts val="100"/>
              </a:spcBef>
              <a:spcAft>
                <a:spcPts val="0"/>
              </a:spcAft>
              <a:buClrTx/>
              <a:buSzTx/>
              <a:buFontTx/>
              <a:buNone/>
              <a:tabLst/>
              <a:defRPr/>
            </a:pPr>
            <a:r>
              <a:rPr kumimoji="0" sz="2000" b="1" i="0" u="none" strike="noStrike" kern="0" cap="none" spc="-50" normalizeH="0" baseline="0" noProof="0" dirty="0">
                <a:ln>
                  <a:noFill/>
                </a:ln>
                <a:solidFill>
                  <a:srgbClr val="1B2A49"/>
                </a:solidFill>
                <a:effectLst/>
                <a:uLnTx/>
                <a:uFillTx/>
                <a:latin typeface="Arial"/>
                <a:cs typeface="Arial"/>
              </a:rPr>
              <a:t>Conceptual</a:t>
            </a:r>
            <a:r>
              <a:rPr kumimoji="0" sz="2000" b="1" i="0" u="none" strike="noStrike" kern="0" cap="none" spc="-40" normalizeH="0" baseline="0" noProof="0" dirty="0">
                <a:ln>
                  <a:noFill/>
                </a:ln>
                <a:solidFill>
                  <a:srgbClr val="1B2A49"/>
                </a:solidFill>
                <a:effectLst/>
                <a:uLnTx/>
                <a:uFillTx/>
                <a:latin typeface="Arial"/>
                <a:cs typeface="Arial"/>
              </a:rPr>
              <a:t> </a:t>
            </a:r>
            <a:r>
              <a:rPr kumimoji="0" sz="2000" b="1" i="0" u="none" strike="noStrike" kern="0" cap="none" spc="-10" normalizeH="0" baseline="0" noProof="0" dirty="0">
                <a:ln>
                  <a:noFill/>
                </a:ln>
                <a:solidFill>
                  <a:srgbClr val="1B2A49"/>
                </a:solidFill>
                <a:effectLst/>
                <a:uLnTx/>
                <a:uFillTx/>
                <a:latin typeface="Arial"/>
                <a:cs typeface="Arial"/>
              </a:rPr>
              <a:t>Framework</a:t>
            </a:r>
            <a:endParaRPr kumimoji="0" sz="20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ts val="1805"/>
              </a:lnSpc>
              <a:spcBef>
                <a:spcPts val="0"/>
              </a:spcBef>
              <a:spcAft>
                <a:spcPts val="0"/>
              </a:spcAft>
              <a:buClrTx/>
              <a:buSzTx/>
              <a:buFontTx/>
              <a:buNone/>
              <a:tabLst/>
              <a:defRPr/>
            </a:pPr>
            <a:r>
              <a:rPr kumimoji="0" sz="1650" b="1" i="1" u="none" strike="noStrike" kern="0" cap="none" spc="-85" normalizeH="0" baseline="0" noProof="0" dirty="0">
                <a:ln>
                  <a:noFill/>
                </a:ln>
                <a:solidFill>
                  <a:srgbClr val="5A6A84"/>
                </a:solidFill>
                <a:effectLst/>
                <a:uLnTx/>
                <a:uFillTx/>
                <a:latin typeface="Arial"/>
                <a:cs typeface="Arial"/>
              </a:rPr>
              <a:t>Four-</a:t>
            </a:r>
            <a:r>
              <a:rPr kumimoji="0" sz="1650" b="1" i="1" u="none" strike="noStrike" kern="0" cap="none" spc="-70" normalizeH="0" baseline="0" noProof="0" dirty="0">
                <a:ln>
                  <a:noFill/>
                </a:ln>
                <a:solidFill>
                  <a:srgbClr val="5A6A84"/>
                </a:solidFill>
                <a:effectLst/>
                <a:uLnTx/>
                <a:uFillTx/>
                <a:latin typeface="Arial"/>
                <a:cs typeface="Arial"/>
              </a:rPr>
              <a:t>component</a:t>
            </a:r>
            <a:r>
              <a:rPr kumimoji="0" sz="1650" b="1" i="1" u="none" strike="noStrike" kern="0" cap="none" spc="-10" normalizeH="0" baseline="0" noProof="0" dirty="0">
                <a:ln>
                  <a:noFill/>
                </a:ln>
                <a:solidFill>
                  <a:srgbClr val="5A6A84"/>
                </a:solidFill>
                <a:effectLst/>
                <a:uLnTx/>
                <a:uFillTx/>
                <a:latin typeface="Arial"/>
                <a:cs typeface="Arial"/>
              </a:rPr>
              <a:t> </a:t>
            </a:r>
            <a:r>
              <a:rPr kumimoji="0" sz="1650" b="1" i="1" u="none" strike="noStrike" kern="0" cap="none" spc="-20" normalizeH="0" baseline="0" noProof="0" dirty="0">
                <a:ln>
                  <a:noFill/>
                </a:ln>
                <a:solidFill>
                  <a:srgbClr val="5A6A84"/>
                </a:solidFill>
                <a:effectLst/>
                <a:uLnTx/>
                <a:uFillTx/>
                <a:latin typeface="Arial"/>
                <a:cs typeface="Arial"/>
              </a:rPr>
              <a:t>integration</a:t>
            </a:r>
            <a:r>
              <a:rPr kumimoji="0" sz="1650" b="1" i="1" u="none" strike="noStrike" kern="0" cap="none" spc="5" normalizeH="0" baseline="0" noProof="0" dirty="0">
                <a:ln>
                  <a:noFill/>
                </a:ln>
                <a:solidFill>
                  <a:srgbClr val="5A6A84"/>
                </a:solidFill>
                <a:effectLst/>
                <a:uLnTx/>
                <a:uFillTx/>
                <a:latin typeface="Arial"/>
                <a:cs typeface="Arial"/>
              </a:rPr>
              <a:t> </a:t>
            </a:r>
            <a:r>
              <a:rPr kumimoji="0" sz="1650" b="1" i="1" u="none" strike="noStrike" kern="0" cap="none" spc="-10" normalizeH="0" baseline="0" noProof="0" dirty="0">
                <a:ln>
                  <a:noFill/>
                </a:ln>
                <a:solidFill>
                  <a:srgbClr val="5A6A84"/>
                </a:solidFill>
                <a:effectLst/>
                <a:uLnTx/>
                <a:uFillTx/>
                <a:latin typeface="Arial"/>
                <a:cs typeface="Arial"/>
              </a:rPr>
              <a:t>model</a:t>
            </a:r>
            <a:endParaRPr kumimoji="0" sz="1650" b="0" i="0" u="none" strike="noStrike" kern="0" cap="none" spc="0" normalizeH="0" baseline="0" noProof="0">
              <a:ln>
                <a:noFill/>
              </a:ln>
              <a:solidFill>
                <a:sysClr val="windowText" lastClr="000000"/>
              </a:solidFill>
              <a:effectLst/>
              <a:uLnTx/>
              <a:uFillTx/>
              <a:latin typeface="Arial"/>
              <a:cs typeface="Arial"/>
            </a:endParaRPr>
          </a:p>
        </p:txBody>
      </p:sp>
      <p:pic>
        <p:nvPicPr>
          <p:cNvPr id="26" name="object 26"/>
          <p:cNvPicPr/>
          <p:nvPr/>
        </p:nvPicPr>
        <p:blipFill>
          <a:blip r:embed="rId2" cstate="print"/>
          <a:stretch>
            <a:fillRect/>
          </a:stretch>
        </p:blipFill>
        <p:spPr>
          <a:xfrm>
            <a:off x="322747" y="5657056"/>
            <a:ext cx="731464" cy="657606"/>
          </a:xfrm>
          <a:prstGeom prst="rect">
            <a:avLst/>
          </a:prstGeom>
        </p:spPr>
      </p:pic>
      <p:sp>
        <p:nvSpPr>
          <p:cNvPr id="27" name="object 27"/>
          <p:cNvSpPr txBox="1"/>
          <p:nvPr/>
        </p:nvSpPr>
        <p:spPr>
          <a:xfrm>
            <a:off x="426719" y="5705855"/>
            <a:ext cx="585470" cy="512445"/>
          </a:xfrm>
          <a:prstGeom prst="rect">
            <a:avLst/>
          </a:prstGeom>
          <a:solidFill>
            <a:srgbClr val="0D7377"/>
          </a:solidFill>
        </p:spPr>
        <p:txBody>
          <a:bodyPr vert="horz" wrap="square" lIns="0" tIns="114935" rIns="0" bIns="0" rtlCol="0">
            <a:spAutoFit/>
          </a:bodyPr>
          <a:lstStyle/>
          <a:p>
            <a:pPr marL="180340" marR="0" lvl="0" indent="0" defTabSz="914400" eaLnBrk="1" fontAlgn="auto" latinLnBrk="0" hangingPunct="1">
              <a:lnSpc>
                <a:spcPct val="100000"/>
              </a:lnSpc>
              <a:spcBef>
                <a:spcPts val="905"/>
              </a:spcBef>
              <a:spcAft>
                <a:spcPts val="0"/>
              </a:spcAft>
              <a:buClrTx/>
              <a:buSzTx/>
              <a:buFontTx/>
              <a:buNone/>
              <a:tabLst/>
              <a:defRPr/>
            </a:pPr>
            <a:r>
              <a:rPr kumimoji="0" sz="1700" b="1" i="0" u="none" strike="noStrike" kern="0" cap="none" spc="-25" normalizeH="0" baseline="0" noProof="0" dirty="0">
                <a:ln>
                  <a:noFill/>
                </a:ln>
                <a:solidFill>
                  <a:srgbClr val="FFFFFF"/>
                </a:solidFill>
                <a:effectLst/>
                <a:uLnTx/>
                <a:uFillTx/>
                <a:latin typeface="Calibri"/>
                <a:cs typeface="Calibri"/>
              </a:rPr>
              <a:t>07</a:t>
            </a:r>
            <a:endParaRPr kumimoji="0" sz="1700" b="0" i="0" u="none" strike="noStrike" kern="0" cap="none" spc="0" normalizeH="0" baseline="0" noProof="0">
              <a:ln>
                <a:noFill/>
              </a:ln>
              <a:solidFill>
                <a:sysClr val="windowText" lastClr="000000"/>
              </a:solidFill>
              <a:effectLst/>
              <a:uLnTx/>
              <a:uFillTx/>
              <a:latin typeface="Calibri"/>
              <a:cs typeface="Calibri"/>
            </a:endParaRPr>
          </a:p>
        </p:txBody>
      </p:sp>
      <p:sp>
        <p:nvSpPr>
          <p:cNvPr id="29" name="object 29"/>
          <p:cNvSpPr txBox="1"/>
          <p:nvPr/>
        </p:nvSpPr>
        <p:spPr>
          <a:xfrm>
            <a:off x="271678" y="6478865"/>
            <a:ext cx="5575300" cy="165735"/>
          </a:xfrm>
          <a:prstGeom prst="rect">
            <a:avLst/>
          </a:prstGeom>
        </p:spPr>
        <p:txBody>
          <a:bodyPr vert="horz" wrap="square" lIns="0" tIns="0" rIns="0" bIns="0" rtlCol="0">
            <a:spAutoFit/>
          </a:bodyPr>
          <a:lstStyle/>
          <a:p>
            <a:pPr marL="12700" marR="0" lvl="0" indent="0" defTabSz="914400" eaLnBrk="1" fontAlgn="auto" latinLnBrk="0" hangingPunct="1">
              <a:lnSpc>
                <a:spcPts val="1140"/>
              </a:lnSpc>
              <a:spcBef>
                <a:spcPts val="0"/>
              </a:spcBef>
              <a:spcAft>
                <a:spcPts val="0"/>
              </a:spcAft>
              <a:buClrTx/>
              <a:buSzTx/>
              <a:buFontTx/>
              <a:buNone/>
              <a:tabLst/>
              <a:defRPr/>
            </a:pPr>
            <a:r>
              <a:rPr kumimoji="0" sz="1100" b="1" i="0" u="none" strike="noStrike" kern="0" cap="none" spc="0" normalizeH="0" baseline="0" noProof="0" dirty="0">
                <a:ln>
                  <a:noFill/>
                </a:ln>
                <a:solidFill>
                  <a:sysClr val="windowText" lastClr="000000"/>
                </a:solidFill>
                <a:effectLst/>
                <a:uLnTx/>
                <a:uFillTx/>
                <a:latin typeface="Arial"/>
                <a:cs typeface="Arial"/>
              </a:rPr>
              <a:t>Maina</a:t>
            </a:r>
            <a:r>
              <a:rPr kumimoji="0" sz="1100" b="1" i="0" u="none" strike="noStrike" kern="0" cap="none" spc="20" normalizeH="0" baseline="0" noProof="0" dirty="0">
                <a:ln>
                  <a:noFill/>
                </a:ln>
                <a:solidFill>
                  <a:sysClr val="windowText" lastClr="000000"/>
                </a:solidFill>
                <a:effectLst/>
                <a:uLnTx/>
                <a:uFillTx/>
                <a:latin typeface="Arial"/>
                <a:cs typeface="Arial"/>
              </a:rPr>
              <a:t> </a:t>
            </a:r>
            <a:r>
              <a:rPr kumimoji="0" sz="1100" b="1" i="0" u="none" strike="noStrike" kern="0" cap="none" spc="-105" normalizeH="0" baseline="0" noProof="0" dirty="0">
                <a:ln>
                  <a:noFill/>
                </a:ln>
                <a:solidFill>
                  <a:sysClr val="windowText" lastClr="000000"/>
                </a:solidFill>
                <a:effectLst/>
                <a:uLnTx/>
                <a:uFillTx/>
                <a:latin typeface="Arial"/>
                <a:cs typeface="Arial"/>
              </a:rPr>
              <a:t>&amp;</a:t>
            </a:r>
            <a:r>
              <a:rPr kumimoji="0" sz="1100" b="1" i="0" u="none" strike="noStrike" kern="0" cap="none" spc="0" normalizeH="0" baseline="0" noProof="0" dirty="0">
                <a:ln>
                  <a:noFill/>
                </a:ln>
                <a:solidFill>
                  <a:sysClr val="windowText" lastClr="000000"/>
                </a:solidFill>
                <a:effectLst/>
                <a:uLnTx/>
                <a:uFillTx/>
                <a:latin typeface="Arial"/>
                <a:cs typeface="Arial"/>
              </a:rPr>
              <a:t> Waithaka</a:t>
            </a:r>
            <a:r>
              <a:rPr kumimoji="0" sz="1100" b="1" i="0" u="none" strike="noStrike" kern="0" cap="none" spc="340"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a:t>
            </a:r>
            <a:r>
              <a:rPr kumimoji="0" sz="1100" b="1" i="0" u="none" strike="noStrike" kern="0" cap="none" spc="315"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KNQA</a:t>
            </a:r>
            <a:r>
              <a:rPr kumimoji="0" sz="1100" b="1" i="0" u="none" strike="noStrike" kern="0" cap="none" spc="10"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National</a:t>
            </a:r>
            <a:r>
              <a:rPr kumimoji="0" sz="1100" b="1" i="0" u="none" strike="noStrike" kern="0" cap="none" spc="15" normalizeH="0" baseline="0" noProof="0" dirty="0">
                <a:ln>
                  <a:noFill/>
                </a:ln>
                <a:solidFill>
                  <a:sysClr val="windowText" lastClr="000000"/>
                </a:solidFill>
                <a:effectLst/>
                <a:uLnTx/>
                <a:uFillTx/>
                <a:latin typeface="Arial"/>
                <a:cs typeface="Arial"/>
              </a:rPr>
              <a:t> </a:t>
            </a:r>
            <a:r>
              <a:rPr kumimoji="0" sz="1100" b="1" i="0" u="none" strike="noStrike" kern="0" cap="none" spc="-10" normalizeH="0" baseline="0" noProof="0" dirty="0">
                <a:ln>
                  <a:noFill/>
                </a:ln>
                <a:solidFill>
                  <a:sysClr val="windowText" lastClr="000000"/>
                </a:solidFill>
                <a:effectLst/>
                <a:uLnTx/>
                <a:uFillTx/>
                <a:latin typeface="Arial"/>
                <a:cs typeface="Arial"/>
              </a:rPr>
              <a:t>Qualifications</a:t>
            </a:r>
            <a:r>
              <a:rPr kumimoji="0" sz="1100" b="1" i="0" u="none" strike="noStrike" kern="0" cap="none" spc="10" normalizeH="0" baseline="0" noProof="0" dirty="0">
                <a:ln>
                  <a:noFill/>
                </a:ln>
                <a:solidFill>
                  <a:sysClr val="windowText" lastClr="000000"/>
                </a:solidFill>
                <a:effectLst/>
                <a:uLnTx/>
                <a:uFillTx/>
                <a:latin typeface="Arial"/>
                <a:cs typeface="Arial"/>
              </a:rPr>
              <a:t> </a:t>
            </a:r>
            <a:r>
              <a:rPr kumimoji="0" sz="1100" b="1" i="0" u="none" strike="noStrike" kern="0" cap="none" spc="-30" normalizeH="0" baseline="0" noProof="0" dirty="0">
                <a:ln>
                  <a:noFill/>
                </a:ln>
                <a:solidFill>
                  <a:sysClr val="windowText" lastClr="000000"/>
                </a:solidFill>
                <a:effectLst/>
                <a:uLnTx/>
                <a:uFillTx/>
                <a:latin typeface="Arial"/>
                <a:cs typeface="Arial"/>
              </a:rPr>
              <a:t>Conference</a:t>
            </a:r>
            <a:r>
              <a:rPr kumimoji="0" sz="1100" b="1" i="0" u="none" strike="noStrike" kern="0" cap="none" spc="-35" normalizeH="0" baseline="0" noProof="0" dirty="0">
                <a:ln>
                  <a:noFill/>
                </a:ln>
                <a:solidFill>
                  <a:sysClr val="windowText" lastClr="000000"/>
                </a:solidFill>
                <a:effectLst/>
                <a:uLnTx/>
                <a:uFillTx/>
                <a:latin typeface="Arial"/>
                <a:cs typeface="Arial"/>
              </a:rPr>
              <a:t> </a:t>
            </a:r>
            <a:r>
              <a:rPr kumimoji="0" sz="1100" b="1" i="0" u="none" strike="noStrike" kern="0" cap="small" spc="-114" normalizeH="0" baseline="0" noProof="0" dirty="0">
                <a:ln>
                  <a:noFill/>
                </a:ln>
                <a:solidFill>
                  <a:sysClr val="windowText" lastClr="000000"/>
                </a:solidFill>
                <a:effectLst/>
                <a:uLnTx/>
                <a:uFillTx/>
                <a:latin typeface="Arial"/>
                <a:cs typeface="Arial"/>
              </a:rPr>
              <a:t>2</a:t>
            </a:r>
            <a:r>
              <a:rPr kumimoji="0" sz="1100" b="1" i="0" u="none" strike="noStrike" kern="0" cap="none" spc="-114" normalizeH="0" baseline="0" noProof="0" dirty="0">
                <a:ln>
                  <a:noFill/>
                </a:ln>
                <a:solidFill>
                  <a:sysClr val="windowText" lastClr="000000"/>
                </a:solidFill>
                <a:effectLst/>
                <a:uLnTx/>
                <a:uFillTx/>
                <a:latin typeface="Arial"/>
                <a:cs typeface="Arial"/>
              </a:rPr>
              <a:t>0</a:t>
            </a:r>
            <a:r>
              <a:rPr kumimoji="0" sz="1100" b="1" i="0" u="none" strike="noStrike" kern="0" cap="small" spc="-114" normalizeH="0" baseline="0" noProof="0" dirty="0">
                <a:ln>
                  <a:noFill/>
                </a:ln>
                <a:solidFill>
                  <a:sysClr val="windowText" lastClr="000000"/>
                </a:solidFill>
                <a:effectLst/>
                <a:uLnTx/>
                <a:uFillTx/>
                <a:latin typeface="Arial"/>
                <a:cs typeface="Arial"/>
              </a:rPr>
              <a:t>2</a:t>
            </a:r>
            <a:r>
              <a:rPr kumimoji="0" sz="1100" b="1" i="0" u="none" strike="noStrike" kern="0" cap="none" spc="-114" normalizeH="0" baseline="0" noProof="0" dirty="0">
                <a:ln>
                  <a:noFill/>
                </a:ln>
                <a:solidFill>
                  <a:sysClr val="windowText" lastClr="000000"/>
                </a:solidFill>
                <a:effectLst/>
                <a:uLnTx/>
                <a:uFillTx/>
                <a:latin typeface="Arial"/>
                <a:cs typeface="Arial"/>
              </a:rPr>
              <a:t>6</a:t>
            </a:r>
            <a:r>
              <a:rPr kumimoji="0" sz="1100" b="1" i="0" u="none" strike="noStrike" kern="0" cap="none" spc="345"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a:t>
            </a:r>
            <a:r>
              <a:rPr kumimoji="0" sz="1100" b="1" i="0" u="none" strike="noStrike" kern="0" cap="none" spc="315" normalizeH="0" baseline="0" noProof="0" dirty="0">
                <a:ln>
                  <a:noFill/>
                </a:ln>
                <a:solidFill>
                  <a:sysClr val="windowText" lastClr="000000"/>
                </a:solidFill>
                <a:effectLst/>
                <a:uLnTx/>
                <a:uFillTx/>
                <a:latin typeface="Arial"/>
                <a:cs typeface="Arial"/>
              </a:rPr>
              <a:t> </a:t>
            </a:r>
            <a:r>
              <a:rPr kumimoji="0" sz="1100" b="1" i="0" u="none" strike="noStrike" kern="0" cap="none" spc="-110" normalizeH="0" baseline="0" noProof="0" dirty="0">
                <a:ln>
                  <a:noFill/>
                </a:ln>
                <a:solidFill>
                  <a:sysClr val="windowText" lastClr="000000"/>
                </a:solidFill>
                <a:effectLst/>
                <a:uLnTx/>
                <a:uFillTx/>
                <a:latin typeface="Arial"/>
                <a:cs typeface="Arial"/>
              </a:rPr>
              <a:t>1</a:t>
            </a:r>
            <a:r>
              <a:rPr kumimoji="0" sz="1100" b="1" i="0" u="none" strike="noStrike" kern="0" cap="small" spc="-110" normalizeH="0" baseline="0" noProof="0" dirty="0">
                <a:ln>
                  <a:noFill/>
                </a:ln>
                <a:solidFill>
                  <a:sysClr val="windowText" lastClr="000000"/>
                </a:solidFill>
                <a:effectLst/>
                <a:uLnTx/>
                <a:uFillTx/>
                <a:latin typeface="Arial"/>
                <a:cs typeface="Arial"/>
              </a:rPr>
              <a:t>2</a:t>
            </a:r>
            <a:r>
              <a:rPr kumimoji="0" sz="1100" b="1" i="0" u="none" strike="noStrike" kern="0" cap="none" spc="-110" normalizeH="0" baseline="0" noProof="0" dirty="0">
                <a:ln>
                  <a:noFill/>
                </a:ln>
                <a:solidFill>
                  <a:sysClr val="windowText" lastClr="000000"/>
                </a:solidFill>
                <a:effectLst/>
                <a:uLnTx/>
                <a:uFillTx/>
                <a:latin typeface="Arial"/>
                <a:cs typeface="Arial"/>
              </a:rPr>
              <a:t>–</a:t>
            </a:r>
            <a:r>
              <a:rPr kumimoji="0" sz="1100" b="1" i="0" u="none" strike="noStrike" kern="0" cap="none" spc="-165" normalizeH="0" baseline="0" noProof="0" dirty="0">
                <a:ln>
                  <a:noFill/>
                </a:ln>
                <a:solidFill>
                  <a:sysClr val="windowText" lastClr="000000"/>
                </a:solidFill>
                <a:effectLst/>
                <a:uLnTx/>
                <a:uFillTx/>
                <a:latin typeface="Arial"/>
                <a:cs typeface="Arial"/>
              </a:rPr>
              <a:t>14</a:t>
            </a:r>
            <a:r>
              <a:rPr kumimoji="0" sz="1100" b="1" i="0" u="none" strike="noStrike" kern="0" cap="none" spc="40" normalizeH="0" baseline="0" noProof="0" dirty="0">
                <a:ln>
                  <a:noFill/>
                </a:ln>
                <a:solidFill>
                  <a:sysClr val="windowText" lastClr="000000"/>
                </a:solidFill>
                <a:effectLst/>
                <a:uLnTx/>
                <a:uFillTx/>
                <a:latin typeface="Arial"/>
                <a:cs typeface="Arial"/>
              </a:rPr>
              <a:t> </a:t>
            </a:r>
            <a:r>
              <a:rPr kumimoji="0" sz="1100" b="1" i="0" u="none" strike="noStrike" kern="0" cap="none" spc="70" normalizeH="0" baseline="0" noProof="0" dirty="0">
                <a:ln>
                  <a:noFill/>
                </a:ln>
                <a:solidFill>
                  <a:sysClr val="windowText" lastClr="000000"/>
                </a:solidFill>
                <a:effectLst/>
                <a:uLnTx/>
                <a:uFillTx/>
                <a:latin typeface="Arial"/>
                <a:cs typeface="Arial"/>
              </a:rPr>
              <a:t>May</a:t>
            </a:r>
            <a:r>
              <a:rPr kumimoji="0" sz="1100" b="1" i="0" u="none" strike="noStrike" kern="0" cap="none" spc="25" normalizeH="0" baseline="0" noProof="0" dirty="0">
                <a:ln>
                  <a:noFill/>
                </a:ln>
                <a:solidFill>
                  <a:sysClr val="windowText" lastClr="000000"/>
                </a:solidFill>
                <a:effectLst/>
                <a:uLnTx/>
                <a:uFillTx/>
                <a:latin typeface="Arial"/>
                <a:cs typeface="Arial"/>
              </a:rPr>
              <a:t> </a:t>
            </a:r>
            <a:r>
              <a:rPr kumimoji="0" sz="1100" b="1" i="0" u="none" strike="noStrike" kern="0" cap="small" spc="-175" normalizeH="0" baseline="0" noProof="0" dirty="0">
                <a:ln>
                  <a:noFill/>
                </a:ln>
                <a:solidFill>
                  <a:sysClr val="windowText" lastClr="000000"/>
                </a:solidFill>
                <a:effectLst/>
                <a:uLnTx/>
                <a:uFillTx/>
                <a:latin typeface="Arial"/>
                <a:cs typeface="Arial"/>
              </a:rPr>
              <a:t>2</a:t>
            </a:r>
            <a:r>
              <a:rPr kumimoji="0" sz="1100" b="1" i="0" u="none" strike="noStrike" kern="0" cap="none" spc="-175" normalizeH="0" baseline="0" noProof="0" dirty="0">
                <a:ln>
                  <a:noFill/>
                </a:ln>
                <a:solidFill>
                  <a:sysClr val="windowText" lastClr="000000"/>
                </a:solidFill>
                <a:effectLst/>
                <a:uLnTx/>
                <a:uFillTx/>
                <a:latin typeface="Arial"/>
                <a:cs typeface="Arial"/>
              </a:rPr>
              <a:t>0</a:t>
            </a:r>
            <a:r>
              <a:rPr kumimoji="0" sz="1100" b="1" i="0" u="none" strike="noStrike" kern="0" cap="small" spc="-175" normalizeH="0" baseline="0" noProof="0" dirty="0">
                <a:ln>
                  <a:noFill/>
                </a:ln>
                <a:solidFill>
                  <a:sysClr val="windowText" lastClr="000000"/>
                </a:solidFill>
                <a:effectLst/>
                <a:uLnTx/>
                <a:uFillTx/>
                <a:latin typeface="Arial"/>
                <a:cs typeface="Arial"/>
              </a:rPr>
              <a:t>2</a:t>
            </a:r>
            <a:r>
              <a:rPr kumimoji="0" sz="1100" b="1" i="0" u="none" strike="noStrike" kern="0" cap="none" spc="-175" normalizeH="0" baseline="0" noProof="0" dirty="0">
                <a:ln>
                  <a:noFill/>
                </a:ln>
                <a:solidFill>
                  <a:sysClr val="windowText" lastClr="000000"/>
                </a:solidFill>
                <a:effectLst/>
                <a:uLnTx/>
                <a:uFillTx/>
                <a:latin typeface="Arial"/>
                <a:cs typeface="Arial"/>
              </a:rPr>
              <a:t>6</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
        <p:nvSpPr>
          <p:cNvPr id="28" name="object 28"/>
          <p:cNvSpPr txBox="1"/>
          <p:nvPr/>
        </p:nvSpPr>
        <p:spPr>
          <a:xfrm>
            <a:off x="1108963" y="5673344"/>
            <a:ext cx="3011805" cy="539115"/>
          </a:xfrm>
          <a:prstGeom prst="rect">
            <a:avLst/>
          </a:prstGeom>
        </p:spPr>
        <p:txBody>
          <a:bodyPr vert="horz" wrap="square" lIns="0" tIns="12700" rIns="0" bIns="0" rtlCol="0">
            <a:spAutoFit/>
          </a:bodyPr>
          <a:lstStyle/>
          <a:p>
            <a:pPr marL="12700" marR="0" lvl="0" indent="0" defTabSz="914400" eaLnBrk="1" fontAlgn="auto" latinLnBrk="0" hangingPunct="1">
              <a:lnSpc>
                <a:spcPts val="2225"/>
              </a:lnSpc>
              <a:spcBef>
                <a:spcPts val="100"/>
              </a:spcBef>
              <a:spcAft>
                <a:spcPts val="0"/>
              </a:spcAft>
              <a:buClrTx/>
              <a:buSzTx/>
              <a:buFontTx/>
              <a:buNone/>
              <a:tabLst/>
              <a:defRPr/>
            </a:pPr>
            <a:r>
              <a:rPr kumimoji="0" sz="2000" b="1" i="0" u="none" strike="noStrike" kern="0" cap="none" spc="-50" normalizeH="0" baseline="0" noProof="0" dirty="0">
                <a:ln>
                  <a:noFill/>
                </a:ln>
                <a:solidFill>
                  <a:srgbClr val="1B2A49"/>
                </a:solidFill>
                <a:effectLst/>
                <a:uLnTx/>
                <a:uFillTx/>
                <a:latin typeface="Arial"/>
                <a:cs typeface="Arial"/>
              </a:rPr>
              <a:t>Policy</a:t>
            </a:r>
            <a:r>
              <a:rPr kumimoji="0" sz="2000" b="1" i="0" u="none" strike="noStrike" kern="0" cap="none" spc="-45" normalizeH="0" baseline="0" noProof="0" dirty="0">
                <a:ln>
                  <a:noFill/>
                </a:ln>
                <a:solidFill>
                  <a:srgbClr val="1B2A49"/>
                </a:solidFill>
                <a:effectLst/>
                <a:uLnTx/>
                <a:uFillTx/>
                <a:latin typeface="Arial"/>
                <a:cs typeface="Arial"/>
              </a:rPr>
              <a:t> </a:t>
            </a:r>
            <a:r>
              <a:rPr kumimoji="0" sz="2000" b="1" i="0" u="none" strike="noStrike" kern="0" cap="none" spc="-35" normalizeH="0" baseline="0" noProof="0" dirty="0">
                <a:ln>
                  <a:noFill/>
                </a:ln>
                <a:solidFill>
                  <a:srgbClr val="1B2A49"/>
                </a:solidFill>
                <a:effectLst/>
                <a:uLnTx/>
                <a:uFillTx/>
                <a:latin typeface="Arial"/>
                <a:cs typeface="Arial"/>
              </a:rPr>
              <a:t>Recommendations</a:t>
            </a:r>
            <a:endParaRPr kumimoji="0" sz="20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ts val="1805"/>
              </a:lnSpc>
              <a:spcBef>
                <a:spcPts val="0"/>
              </a:spcBef>
              <a:spcAft>
                <a:spcPts val="0"/>
              </a:spcAft>
              <a:buClrTx/>
              <a:buSzTx/>
              <a:buFontTx/>
              <a:buNone/>
              <a:tabLst/>
              <a:defRPr/>
            </a:pPr>
            <a:r>
              <a:rPr kumimoji="0" sz="1650" b="1" i="1" u="none" strike="noStrike" kern="0" cap="none" spc="-60" normalizeH="0" baseline="0" noProof="0" dirty="0">
                <a:ln>
                  <a:noFill/>
                </a:ln>
                <a:solidFill>
                  <a:srgbClr val="5A6A84"/>
                </a:solidFill>
                <a:effectLst/>
                <a:uLnTx/>
                <a:uFillTx/>
                <a:latin typeface="Arial"/>
                <a:cs typeface="Arial"/>
              </a:rPr>
              <a:t>Five</a:t>
            </a:r>
            <a:r>
              <a:rPr kumimoji="0" sz="1650" b="1" i="1" u="none" strike="noStrike" kern="0" cap="none" spc="-45" normalizeH="0" baseline="0" noProof="0" dirty="0">
                <a:ln>
                  <a:noFill/>
                </a:ln>
                <a:solidFill>
                  <a:srgbClr val="5A6A84"/>
                </a:solidFill>
                <a:effectLst/>
                <a:uLnTx/>
                <a:uFillTx/>
                <a:latin typeface="Arial"/>
                <a:cs typeface="Arial"/>
              </a:rPr>
              <a:t> </a:t>
            </a:r>
            <a:r>
              <a:rPr kumimoji="0" sz="1650" b="1" i="1" u="none" strike="noStrike" kern="0" cap="none" spc="-35" normalizeH="0" baseline="0" noProof="0" dirty="0">
                <a:ln>
                  <a:noFill/>
                </a:ln>
                <a:solidFill>
                  <a:srgbClr val="5A6A84"/>
                </a:solidFill>
                <a:effectLst/>
                <a:uLnTx/>
                <a:uFillTx/>
                <a:latin typeface="Arial"/>
                <a:cs typeface="Arial"/>
              </a:rPr>
              <a:t>actionable</a:t>
            </a:r>
            <a:r>
              <a:rPr kumimoji="0" sz="1650" b="1" i="1" u="none" strike="noStrike" kern="0" cap="none" spc="-40" normalizeH="0" baseline="0" noProof="0" dirty="0">
                <a:ln>
                  <a:noFill/>
                </a:ln>
                <a:solidFill>
                  <a:srgbClr val="5A6A84"/>
                </a:solidFill>
                <a:effectLst/>
                <a:uLnTx/>
                <a:uFillTx/>
                <a:latin typeface="Arial"/>
                <a:cs typeface="Arial"/>
              </a:rPr>
              <a:t> </a:t>
            </a:r>
            <a:r>
              <a:rPr kumimoji="0" sz="1650" b="1" i="1" u="none" strike="noStrike" kern="0" cap="none" spc="-10" normalizeH="0" baseline="0" noProof="0" dirty="0">
                <a:ln>
                  <a:noFill/>
                </a:ln>
                <a:solidFill>
                  <a:srgbClr val="5A6A84"/>
                </a:solidFill>
                <a:effectLst/>
                <a:uLnTx/>
                <a:uFillTx/>
                <a:latin typeface="Arial"/>
                <a:cs typeface="Arial"/>
              </a:rPr>
              <a:t>reforms</a:t>
            </a:r>
            <a:endParaRPr kumimoji="0" sz="165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6304" y="6650735"/>
            <a:ext cx="12045950" cy="207645"/>
            <a:chOff x="146304" y="6650735"/>
            <a:chExt cx="12045950" cy="207645"/>
          </a:xfrm>
        </p:grpSpPr>
        <p:sp>
          <p:nvSpPr>
            <p:cNvPr id="3" name="object 3"/>
            <p:cNvSpPr/>
            <p:nvPr/>
          </p:nvSpPr>
          <p:spPr>
            <a:xfrm>
              <a:off x="146304" y="6650735"/>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146304" y="6729983"/>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146304" y="6812279"/>
              <a:ext cx="12045950" cy="45720"/>
            </a:xfrm>
            <a:custGeom>
              <a:avLst/>
              <a:gdLst/>
              <a:ahLst/>
              <a:cxnLst/>
              <a:rect l="l" t="t" r="r" b="b"/>
              <a:pathLst>
                <a:path w="12045950" h="45720">
                  <a:moveTo>
                    <a:pt x="0" y="45719"/>
                  </a:moveTo>
                  <a:lnTo>
                    <a:pt x="12045696" y="45719"/>
                  </a:lnTo>
                  <a:lnTo>
                    <a:pt x="12045696" y="0"/>
                  </a:lnTo>
                  <a:lnTo>
                    <a:pt x="0" y="0"/>
                  </a:lnTo>
                  <a:lnTo>
                    <a:pt x="0" y="45719"/>
                  </a:lnTo>
                  <a:close/>
                </a:path>
              </a:pathLst>
            </a:custGeom>
            <a:solidFill>
              <a:srgbClr val="0099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6" name="object 6"/>
          <p:cNvPicPr/>
          <p:nvPr/>
        </p:nvPicPr>
        <p:blipFill>
          <a:blip r:embed="rId2" cstate="print"/>
          <a:stretch>
            <a:fillRect/>
          </a:stretch>
        </p:blipFill>
        <p:spPr>
          <a:xfrm>
            <a:off x="7995039" y="59511"/>
            <a:ext cx="4036771" cy="1098665"/>
          </a:xfrm>
          <a:prstGeom prst="rect">
            <a:avLst/>
          </a:prstGeom>
        </p:spPr>
      </p:pic>
      <p:sp>
        <p:nvSpPr>
          <p:cNvPr id="7" name="object 7"/>
          <p:cNvSpPr/>
          <p:nvPr/>
        </p:nvSpPr>
        <p:spPr>
          <a:xfrm>
            <a:off x="0" y="1182624"/>
            <a:ext cx="146685" cy="5675630"/>
          </a:xfrm>
          <a:custGeom>
            <a:avLst/>
            <a:gdLst/>
            <a:ahLst/>
            <a:cxnLst/>
            <a:rect l="l" t="t" r="r" b="b"/>
            <a:pathLst>
              <a:path w="146685" h="5675630">
                <a:moveTo>
                  <a:pt x="0" y="5675375"/>
                </a:moveTo>
                <a:lnTo>
                  <a:pt x="146304" y="5675375"/>
                </a:lnTo>
                <a:lnTo>
                  <a:pt x="146304" y="0"/>
                </a:lnTo>
                <a:lnTo>
                  <a:pt x="0" y="0"/>
                </a:lnTo>
                <a:lnTo>
                  <a:pt x="0" y="5675375"/>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8" name="object 8"/>
          <p:cNvGrpSpPr/>
          <p:nvPr/>
        </p:nvGrpSpPr>
        <p:grpSpPr>
          <a:xfrm>
            <a:off x="-6350" y="-6350"/>
            <a:ext cx="7988300" cy="6870700"/>
            <a:chOff x="-6350" y="-6350"/>
            <a:chExt cx="7988300" cy="6870700"/>
          </a:xfrm>
        </p:grpSpPr>
        <p:sp>
          <p:nvSpPr>
            <p:cNvPr id="9" name="object 9"/>
            <p:cNvSpPr/>
            <p:nvPr/>
          </p:nvSpPr>
          <p:spPr>
            <a:xfrm>
              <a:off x="0" y="0"/>
              <a:ext cx="146685" cy="304800"/>
            </a:xfrm>
            <a:custGeom>
              <a:avLst/>
              <a:gdLst/>
              <a:ahLst/>
              <a:cxnLst/>
              <a:rect l="l" t="t" r="r" b="b"/>
              <a:pathLst>
                <a:path w="146685" h="304800">
                  <a:moveTo>
                    <a:pt x="0" y="304800"/>
                  </a:moveTo>
                  <a:lnTo>
                    <a:pt x="146304" y="304800"/>
                  </a:lnTo>
                  <a:lnTo>
                    <a:pt x="146304" y="0"/>
                  </a:lnTo>
                  <a:lnTo>
                    <a:pt x="0" y="0"/>
                  </a:lnTo>
                  <a:lnTo>
                    <a:pt x="0" y="30480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p:nvPr/>
          </p:nvSpPr>
          <p:spPr>
            <a:xfrm>
              <a:off x="0" y="0"/>
              <a:ext cx="146685" cy="6858000"/>
            </a:xfrm>
            <a:custGeom>
              <a:avLst/>
              <a:gdLst/>
              <a:ahLst/>
              <a:cxnLst/>
              <a:rect l="l" t="t" r="r" b="b"/>
              <a:pathLst>
                <a:path w="146685" h="6858000">
                  <a:moveTo>
                    <a:pt x="0" y="6858000"/>
                  </a:moveTo>
                  <a:lnTo>
                    <a:pt x="146304" y="6858000"/>
                  </a:lnTo>
                  <a:lnTo>
                    <a:pt x="146304" y="0"/>
                  </a:lnTo>
                  <a:lnTo>
                    <a:pt x="0" y="0"/>
                  </a:lnTo>
                  <a:lnTo>
                    <a:pt x="0" y="6858000"/>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p:cNvSpPr/>
            <p:nvPr/>
          </p:nvSpPr>
          <p:spPr>
            <a:xfrm>
              <a:off x="0" y="304800"/>
              <a:ext cx="7975600" cy="878205"/>
            </a:xfrm>
            <a:custGeom>
              <a:avLst/>
              <a:gdLst/>
              <a:ahLst/>
              <a:cxnLst/>
              <a:rect l="l" t="t" r="r" b="b"/>
              <a:pathLst>
                <a:path w="7975600" h="878205">
                  <a:moveTo>
                    <a:pt x="7975092" y="0"/>
                  </a:moveTo>
                  <a:lnTo>
                    <a:pt x="0" y="0"/>
                  </a:lnTo>
                  <a:lnTo>
                    <a:pt x="0" y="877824"/>
                  </a:lnTo>
                  <a:lnTo>
                    <a:pt x="7975092" y="877824"/>
                  </a:lnTo>
                  <a:lnTo>
                    <a:pt x="7975092" y="0"/>
                  </a:lnTo>
                  <a:close/>
                </a:path>
              </a:pathLst>
            </a:custGeom>
            <a:solidFill>
              <a:srgbClr val="1F386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p:nvPr/>
          </p:nvSpPr>
          <p:spPr>
            <a:xfrm>
              <a:off x="0" y="304800"/>
              <a:ext cx="7975600" cy="878205"/>
            </a:xfrm>
            <a:custGeom>
              <a:avLst/>
              <a:gdLst/>
              <a:ahLst/>
              <a:cxnLst/>
              <a:rect l="l" t="t" r="r" b="b"/>
              <a:pathLst>
                <a:path w="7975600" h="878205">
                  <a:moveTo>
                    <a:pt x="0" y="877824"/>
                  </a:moveTo>
                  <a:lnTo>
                    <a:pt x="7975092" y="877824"/>
                  </a:lnTo>
                  <a:lnTo>
                    <a:pt x="7975092" y="0"/>
                  </a:lnTo>
                  <a:lnTo>
                    <a:pt x="0" y="0"/>
                  </a:lnTo>
                  <a:lnTo>
                    <a:pt x="0" y="877824"/>
                  </a:lnTo>
                  <a:close/>
                </a:path>
              </a:pathLst>
            </a:custGeom>
            <a:ln w="12192">
              <a:solidFill>
                <a:srgbClr val="1F386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3" name="object 13" descr="$PPTXTitle"/>
          <p:cNvSpPr txBox="1">
            <a:spLocks noGrp="1"/>
          </p:cNvSpPr>
          <p:nvPr>
            <p:ph type="title"/>
          </p:nvPr>
        </p:nvSpPr>
        <p:spPr>
          <a:xfrm>
            <a:off x="414019" y="244602"/>
            <a:ext cx="6535420" cy="918844"/>
          </a:xfrm>
          <a:prstGeom prst="rect">
            <a:avLst/>
          </a:prstGeom>
        </p:spPr>
        <p:txBody>
          <a:bodyPr vert="horz" wrap="square" lIns="0" tIns="11430" rIns="0" bIns="0" rtlCol="0">
            <a:spAutoFit/>
          </a:bodyPr>
          <a:lstStyle/>
          <a:p>
            <a:pPr marL="12700" marR="5080">
              <a:lnSpc>
                <a:spcPct val="101000"/>
              </a:lnSpc>
              <a:spcBef>
                <a:spcPts val="90"/>
              </a:spcBef>
            </a:pPr>
            <a:r>
              <a:rPr sz="2900" dirty="0">
                <a:solidFill>
                  <a:srgbClr val="FFFFFF"/>
                </a:solidFill>
              </a:rPr>
              <a:t>Kenya's</a:t>
            </a:r>
            <a:r>
              <a:rPr sz="2900" spc="-80" dirty="0">
                <a:solidFill>
                  <a:srgbClr val="FFFFFF"/>
                </a:solidFill>
              </a:rPr>
              <a:t> </a:t>
            </a:r>
            <a:r>
              <a:rPr sz="2900" spc="-20" dirty="0">
                <a:solidFill>
                  <a:srgbClr val="FFFFFF"/>
                </a:solidFill>
              </a:rPr>
              <a:t>Employment</a:t>
            </a:r>
            <a:r>
              <a:rPr sz="2900" spc="-15" dirty="0">
                <a:solidFill>
                  <a:srgbClr val="FFFFFF"/>
                </a:solidFill>
              </a:rPr>
              <a:t> </a:t>
            </a:r>
            <a:r>
              <a:rPr sz="2900" dirty="0">
                <a:solidFill>
                  <a:srgbClr val="FFFFFF"/>
                </a:solidFill>
              </a:rPr>
              <a:t>Reality</a:t>
            </a:r>
            <a:r>
              <a:rPr sz="2900" spc="-35" dirty="0">
                <a:solidFill>
                  <a:srgbClr val="FFFFFF"/>
                </a:solidFill>
              </a:rPr>
              <a:t> </a:t>
            </a:r>
            <a:r>
              <a:rPr sz="2900" spc="-670" dirty="0">
                <a:solidFill>
                  <a:srgbClr val="FFFFFF"/>
                </a:solidFill>
              </a:rPr>
              <a:t>—</a:t>
            </a:r>
            <a:r>
              <a:rPr sz="2900" spc="20" dirty="0">
                <a:solidFill>
                  <a:srgbClr val="FFFFFF"/>
                </a:solidFill>
              </a:rPr>
              <a:t> </a:t>
            </a:r>
            <a:r>
              <a:rPr sz="2900" spc="-145" dirty="0">
                <a:solidFill>
                  <a:srgbClr val="FFFFFF"/>
                </a:solidFill>
              </a:rPr>
              <a:t>KNBS </a:t>
            </a:r>
            <a:r>
              <a:rPr sz="2900" spc="-160" dirty="0">
                <a:solidFill>
                  <a:srgbClr val="FFFFFF"/>
                </a:solidFill>
              </a:rPr>
              <a:t>Economic</a:t>
            </a:r>
            <a:r>
              <a:rPr sz="2900" spc="15" dirty="0">
                <a:solidFill>
                  <a:srgbClr val="FFFFFF"/>
                </a:solidFill>
              </a:rPr>
              <a:t> </a:t>
            </a:r>
            <a:r>
              <a:rPr sz="2900" dirty="0">
                <a:solidFill>
                  <a:srgbClr val="FFFFFF"/>
                </a:solidFill>
              </a:rPr>
              <a:t>Survey</a:t>
            </a:r>
            <a:r>
              <a:rPr sz="2900" spc="-5" dirty="0">
                <a:solidFill>
                  <a:srgbClr val="FFFFFF"/>
                </a:solidFill>
              </a:rPr>
              <a:t> </a:t>
            </a:r>
            <a:r>
              <a:rPr sz="2900" cap="small" spc="-430" dirty="0">
                <a:solidFill>
                  <a:srgbClr val="FFFFFF"/>
                </a:solidFill>
              </a:rPr>
              <a:t>2</a:t>
            </a:r>
            <a:r>
              <a:rPr sz="2900" spc="-430" dirty="0">
                <a:solidFill>
                  <a:srgbClr val="FFFFFF"/>
                </a:solidFill>
              </a:rPr>
              <a:t>0</a:t>
            </a:r>
            <a:r>
              <a:rPr sz="2900" cap="small" spc="-430" dirty="0">
                <a:solidFill>
                  <a:srgbClr val="FFFFFF"/>
                </a:solidFill>
              </a:rPr>
              <a:t>2</a:t>
            </a:r>
            <a:r>
              <a:rPr sz="2900" spc="-430" dirty="0">
                <a:solidFill>
                  <a:srgbClr val="FFFFFF"/>
                </a:solidFill>
              </a:rPr>
              <a:t>5</a:t>
            </a:r>
            <a:endParaRPr sz="2900"/>
          </a:p>
        </p:txBody>
      </p:sp>
      <p:grpSp>
        <p:nvGrpSpPr>
          <p:cNvPr id="14" name="object 14"/>
          <p:cNvGrpSpPr/>
          <p:nvPr/>
        </p:nvGrpSpPr>
        <p:grpSpPr>
          <a:xfrm>
            <a:off x="198092" y="1289253"/>
            <a:ext cx="3809365" cy="2834005"/>
            <a:chOff x="198092" y="1289253"/>
            <a:chExt cx="3809365" cy="2834005"/>
          </a:xfrm>
        </p:grpSpPr>
        <p:pic>
          <p:nvPicPr>
            <p:cNvPr id="15" name="object 15"/>
            <p:cNvPicPr/>
            <p:nvPr/>
          </p:nvPicPr>
          <p:blipFill>
            <a:blip r:embed="rId3" cstate="print"/>
            <a:stretch>
              <a:fillRect/>
            </a:stretch>
          </p:blipFill>
          <p:spPr>
            <a:xfrm>
              <a:off x="198092" y="1289253"/>
              <a:ext cx="3809292" cy="2833979"/>
            </a:xfrm>
            <a:prstGeom prst="rect">
              <a:avLst/>
            </a:prstGeom>
          </p:spPr>
        </p:pic>
        <p:sp>
          <p:nvSpPr>
            <p:cNvPr id="16" name="object 16"/>
            <p:cNvSpPr/>
            <p:nvPr/>
          </p:nvSpPr>
          <p:spPr>
            <a:xfrm>
              <a:off x="304800" y="1341120"/>
              <a:ext cx="3657600" cy="2682240"/>
            </a:xfrm>
            <a:custGeom>
              <a:avLst/>
              <a:gdLst/>
              <a:ahLst/>
              <a:cxnLst/>
              <a:rect l="l" t="t" r="r" b="b"/>
              <a:pathLst>
                <a:path w="3657600" h="2682240">
                  <a:moveTo>
                    <a:pt x="0" y="2682240"/>
                  </a:moveTo>
                  <a:lnTo>
                    <a:pt x="3657600" y="2682240"/>
                  </a:lnTo>
                  <a:lnTo>
                    <a:pt x="3657600" y="0"/>
                  </a:lnTo>
                  <a:lnTo>
                    <a:pt x="0" y="0"/>
                  </a:lnTo>
                  <a:lnTo>
                    <a:pt x="0" y="268224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7"/>
            <p:cNvSpPr/>
            <p:nvPr/>
          </p:nvSpPr>
          <p:spPr>
            <a:xfrm>
              <a:off x="304800" y="1341120"/>
              <a:ext cx="3657600" cy="182880"/>
            </a:xfrm>
            <a:custGeom>
              <a:avLst/>
              <a:gdLst/>
              <a:ahLst/>
              <a:cxnLst/>
              <a:rect l="l" t="t" r="r" b="b"/>
              <a:pathLst>
                <a:path w="3657600" h="182880">
                  <a:moveTo>
                    <a:pt x="3657600" y="0"/>
                  </a:moveTo>
                  <a:lnTo>
                    <a:pt x="0" y="0"/>
                  </a:lnTo>
                  <a:lnTo>
                    <a:pt x="0" y="182879"/>
                  </a:lnTo>
                  <a:lnTo>
                    <a:pt x="3657600" y="182879"/>
                  </a:lnTo>
                  <a:lnTo>
                    <a:pt x="3657600" y="0"/>
                  </a:lnTo>
                  <a:close/>
                </a:path>
              </a:pathLst>
            </a:custGeom>
            <a:solidFill>
              <a:srgbClr val="1F386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8"/>
            <p:cNvSpPr/>
            <p:nvPr/>
          </p:nvSpPr>
          <p:spPr>
            <a:xfrm>
              <a:off x="304800" y="1341120"/>
              <a:ext cx="3657600" cy="182880"/>
            </a:xfrm>
            <a:custGeom>
              <a:avLst/>
              <a:gdLst/>
              <a:ahLst/>
              <a:cxnLst/>
              <a:rect l="l" t="t" r="r" b="b"/>
              <a:pathLst>
                <a:path w="3657600" h="182880">
                  <a:moveTo>
                    <a:pt x="0" y="182879"/>
                  </a:moveTo>
                  <a:lnTo>
                    <a:pt x="3657600" y="182879"/>
                  </a:lnTo>
                  <a:lnTo>
                    <a:pt x="3657600" y="0"/>
                  </a:lnTo>
                  <a:lnTo>
                    <a:pt x="0" y="0"/>
                  </a:lnTo>
                  <a:lnTo>
                    <a:pt x="0" y="182879"/>
                  </a:lnTo>
                  <a:close/>
                </a:path>
              </a:pathLst>
            </a:custGeom>
            <a:ln w="12192">
              <a:solidFill>
                <a:srgbClr val="1F386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9" name="object 19"/>
          <p:cNvSpPr txBox="1"/>
          <p:nvPr/>
        </p:nvSpPr>
        <p:spPr>
          <a:xfrm>
            <a:off x="304800" y="1524000"/>
            <a:ext cx="3657600" cy="2499360"/>
          </a:xfrm>
          <a:prstGeom prst="rect">
            <a:avLst/>
          </a:prstGeom>
          <a:solidFill>
            <a:srgbClr val="FFFFFF"/>
          </a:solidFill>
        </p:spPr>
        <p:txBody>
          <a:bodyPr vert="horz" wrap="square" lIns="0" tIns="145415" rIns="0" bIns="0" rtlCol="0">
            <a:spAutoFit/>
          </a:bodyPr>
          <a:lstStyle/>
          <a:p>
            <a:pPr marL="0" marR="0" lvl="0" indent="0" algn="ctr" defTabSz="914400" eaLnBrk="1" fontAlgn="auto" latinLnBrk="0" hangingPunct="1">
              <a:lnSpc>
                <a:spcPct val="100000"/>
              </a:lnSpc>
              <a:spcBef>
                <a:spcPts val="1145"/>
              </a:spcBef>
              <a:spcAft>
                <a:spcPts val="0"/>
              </a:spcAft>
              <a:buClrTx/>
              <a:buSzTx/>
              <a:buFontTx/>
              <a:buNone/>
              <a:tabLst/>
              <a:defRPr/>
            </a:pPr>
            <a:r>
              <a:rPr kumimoji="0" sz="5850" b="1" i="0" u="none" strike="noStrike" kern="0" cap="none" spc="-785" normalizeH="0" baseline="0" noProof="0" dirty="0">
                <a:ln>
                  <a:noFill/>
                </a:ln>
                <a:solidFill>
                  <a:sysClr val="windowText" lastClr="000000"/>
                </a:solidFill>
                <a:effectLst/>
                <a:uLnTx/>
                <a:uFillTx/>
                <a:latin typeface="Arial"/>
                <a:cs typeface="Arial"/>
              </a:rPr>
              <a:t>78</a:t>
            </a:r>
            <a:r>
              <a:rPr kumimoji="0" sz="5850" b="1" i="0" u="none" strike="noStrike" kern="0" cap="small" spc="-785" normalizeH="0" baseline="0" noProof="0" dirty="0">
                <a:ln>
                  <a:noFill/>
                </a:ln>
                <a:solidFill>
                  <a:sysClr val="windowText" lastClr="000000"/>
                </a:solidFill>
                <a:effectLst/>
                <a:uLnTx/>
                <a:uFillTx/>
                <a:latin typeface="Arial"/>
                <a:cs typeface="Arial"/>
              </a:rPr>
              <a:t>2</a:t>
            </a:r>
            <a:r>
              <a:rPr kumimoji="0" sz="5850" b="1" i="0" u="none" strike="noStrike" kern="0" cap="none" spc="-785" normalizeH="0" baseline="0" noProof="0" dirty="0">
                <a:ln>
                  <a:noFill/>
                </a:ln>
                <a:solidFill>
                  <a:sysClr val="windowText" lastClr="000000"/>
                </a:solidFill>
                <a:effectLst/>
                <a:uLnTx/>
                <a:uFillTx/>
                <a:latin typeface="Arial"/>
                <a:cs typeface="Arial"/>
              </a:rPr>
              <a:t>,300</a:t>
            </a:r>
            <a:endParaRPr kumimoji="0" sz="5850" b="0" i="0" u="none" strike="noStrike" kern="0" cap="none" spc="0" normalizeH="0" baseline="0" noProof="0">
              <a:ln>
                <a:noFill/>
              </a:ln>
              <a:solidFill>
                <a:sysClr val="windowText" lastClr="000000"/>
              </a:solidFill>
              <a:effectLst/>
              <a:uLnTx/>
              <a:uFillTx/>
              <a:latin typeface="Arial"/>
              <a:cs typeface="Arial"/>
            </a:endParaRPr>
          </a:p>
          <a:p>
            <a:pPr marL="650240" marR="643255" lvl="0" indent="1270" algn="ctr" defTabSz="914400" eaLnBrk="1" fontAlgn="auto" latinLnBrk="0" hangingPunct="1">
              <a:lnSpc>
                <a:spcPct val="100000"/>
              </a:lnSpc>
              <a:spcBef>
                <a:spcPts val="2415"/>
              </a:spcBef>
              <a:spcAft>
                <a:spcPts val="0"/>
              </a:spcAft>
              <a:buClrTx/>
              <a:buSzTx/>
              <a:buFontTx/>
              <a:buNone/>
              <a:tabLst/>
              <a:defRPr/>
            </a:pPr>
            <a:r>
              <a:rPr kumimoji="0" sz="2800" b="1" i="0" u="none" strike="noStrike" kern="0" cap="none" spc="190" normalizeH="0" baseline="0" noProof="0" dirty="0">
                <a:ln>
                  <a:noFill/>
                </a:ln>
                <a:solidFill>
                  <a:srgbClr val="C8972A"/>
                </a:solidFill>
                <a:effectLst/>
                <a:uLnTx/>
                <a:uFillTx/>
                <a:latin typeface="Arial"/>
                <a:cs typeface="Arial"/>
              </a:rPr>
              <a:t>New</a:t>
            </a:r>
            <a:r>
              <a:rPr kumimoji="0" sz="2800" b="1" i="0" u="none" strike="noStrike" kern="0" cap="none" spc="0" normalizeH="0" baseline="0" noProof="0" dirty="0">
                <a:ln>
                  <a:noFill/>
                </a:ln>
                <a:solidFill>
                  <a:srgbClr val="C8972A"/>
                </a:solidFill>
                <a:effectLst/>
                <a:uLnTx/>
                <a:uFillTx/>
                <a:latin typeface="Arial"/>
                <a:cs typeface="Arial"/>
              </a:rPr>
              <a:t> </a:t>
            </a:r>
            <a:r>
              <a:rPr kumimoji="0" sz="2800" b="1" i="0" u="none" strike="noStrike" kern="0" cap="none" spc="-20" normalizeH="0" baseline="0" noProof="0" dirty="0">
                <a:ln>
                  <a:noFill/>
                </a:ln>
                <a:solidFill>
                  <a:srgbClr val="C8972A"/>
                </a:solidFill>
                <a:effectLst/>
                <a:uLnTx/>
                <a:uFillTx/>
                <a:latin typeface="Arial"/>
                <a:cs typeface="Arial"/>
              </a:rPr>
              <a:t>jobs </a:t>
            </a:r>
            <a:r>
              <a:rPr kumimoji="0" sz="2800" b="1" i="0" u="none" strike="noStrike" kern="0" cap="none" spc="0" normalizeH="0" baseline="0" noProof="0" dirty="0">
                <a:ln>
                  <a:noFill/>
                </a:ln>
                <a:solidFill>
                  <a:srgbClr val="C8972A"/>
                </a:solidFill>
                <a:effectLst/>
                <a:uLnTx/>
                <a:uFillTx/>
                <a:latin typeface="Arial"/>
                <a:cs typeface="Arial"/>
              </a:rPr>
              <a:t>created</a:t>
            </a:r>
            <a:r>
              <a:rPr kumimoji="0" sz="2800" b="1" i="0" u="none" strike="noStrike" kern="0" cap="none" spc="-100" normalizeH="0" baseline="0" noProof="0" dirty="0">
                <a:ln>
                  <a:noFill/>
                </a:ln>
                <a:solidFill>
                  <a:srgbClr val="C8972A"/>
                </a:solidFill>
                <a:effectLst/>
                <a:uLnTx/>
                <a:uFillTx/>
                <a:latin typeface="Arial"/>
                <a:cs typeface="Arial"/>
              </a:rPr>
              <a:t> </a:t>
            </a:r>
            <a:r>
              <a:rPr kumimoji="0" sz="2800" b="1" i="0" u="none" strike="noStrike" kern="0" cap="none" spc="0" normalizeH="0" baseline="0" noProof="0" dirty="0">
                <a:ln>
                  <a:noFill/>
                </a:ln>
                <a:solidFill>
                  <a:srgbClr val="C8972A"/>
                </a:solidFill>
                <a:effectLst/>
                <a:uLnTx/>
                <a:uFillTx/>
                <a:latin typeface="Arial"/>
                <a:cs typeface="Arial"/>
              </a:rPr>
              <a:t>in</a:t>
            </a:r>
            <a:r>
              <a:rPr kumimoji="0" sz="2800" b="1" i="0" u="none" strike="noStrike" kern="0" cap="none" spc="-110" normalizeH="0" baseline="0" noProof="0" dirty="0">
                <a:ln>
                  <a:noFill/>
                </a:ln>
                <a:solidFill>
                  <a:srgbClr val="C8972A"/>
                </a:solidFill>
                <a:effectLst/>
                <a:uLnTx/>
                <a:uFillTx/>
                <a:latin typeface="Arial"/>
                <a:cs typeface="Arial"/>
              </a:rPr>
              <a:t> </a:t>
            </a:r>
            <a:r>
              <a:rPr kumimoji="0" sz="2800" b="1" i="0" u="none" strike="noStrike" kern="0" cap="small" spc="-520" normalizeH="0" baseline="0" noProof="0" dirty="0">
                <a:ln>
                  <a:noFill/>
                </a:ln>
                <a:solidFill>
                  <a:srgbClr val="C8972A"/>
                </a:solidFill>
                <a:effectLst/>
                <a:uLnTx/>
                <a:uFillTx/>
                <a:latin typeface="Arial"/>
                <a:cs typeface="Arial"/>
              </a:rPr>
              <a:t>2</a:t>
            </a:r>
            <a:r>
              <a:rPr kumimoji="0" sz="2800" b="1" i="0" u="none" strike="noStrike" kern="0" cap="none" spc="-520" normalizeH="0" baseline="0" noProof="0" dirty="0">
                <a:ln>
                  <a:noFill/>
                </a:ln>
                <a:solidFill>
                  <a:srgbClr val="C8972A"/>
                </a:solidFill>
                <a:effectLst/>
                <a:uLnTx/>
                <a:uFillTx/>
                <a:latin typeface="Arial"/>
                <a:cs typeface="Arial"/>
              </a:rPr>
              <a:t>0</a:t>
            </a:r>
            <a:r>
              <a:rPr kumimoji="0" sz="2800" b="1" i="0" u="none" strike="noStrike" kern="0" cap="small" spc="-520" normalizeH="0" baseline="0" noProof="0" dirty="0">
                <a:ln>
                  <a:noFill/>
                </a:ln>
                <a:solidFill>
                  <a:srgbClr val="C8972A"/>
                </a:solidFill>
                <a:effectLst/>
                <a:uLnTx/>
                <a:uFillTx/>
                <a:latin typeface="Arial"/>
                <a:cs typeface="Arial"/>
              </a:rPr>
              <a:t>2</a:t>
            </a:r>
            <a:r>
              <a:rPr kumimoji="0" sz="2800" b="1" i="0" u="none" strike="noStrike" kern="0" cap="none" spc="-520" normalizeH="0" baseline="0" noProof="0" dirty="0">
                <a:ln>
                  <a:noFill/>
                </a:ln>
                <a:solidFill>
                  <a:srgbClr val="C8972A"/>
                </a:solidFill>
                <a:effectLst/>
                <a:uLnTx/>
                <a:uFillTx/>
                <a:latin typeface="Arial"/>
                <a:cs typeface="Arial"/>
              </a:rPr>
              <a:t>4</a:t>
            </a:r>
            <a:endParaRPr kumimoji="0" sz="2800" b="0" i="0" u="none" strike="noStrike" kern="0" cap="none" spc="0" normalizeH="0" baseline="0" noProof="0">
              <a:ln>
                <a:noFill/>
              </a:ln>
              <a:solidFill>
                <a:sysClr val="windowText" lastClr="000000"/>
              </a:solidFill>
              <a:effectLst/>
              <a:uLnTx/>
              <a:uFillTx/>
              <a:latin typeface="Arial"/>
              <a:cs typeface="Arial"/>
            </a:endParaRPr>
          </a:p>
        </p:txBody>
      </p:sp>
      <p:grpSp>
        <p:nvGrpSpPr>
          <p:cNvPr id="20" name="object 20"/>
          <p:cNvGrpSpPr/>
          <p:nvPr/>
        </p:nvGrpSpPr>
        <p:grpSpPr>
          <a:xfrm>
            <a:off x="4123916" y="1289253"/>
            <a:ext cx="3809365" cy="2834005"/>
            <a:chOff x="4123916" y="1289253"/>
            <a:chExt cx="3809365" cy="2834005"/>
          </a:xfrm>
        </p:grpSpPr>
        <p:pic>
          <p:nvPicPr>
            <p:cNvPr id="21" name="object 21"/>
            <p:cNvPicPr/>
            <p:nvPr/>
          </p:nvPicPr>
          <p:blipFill>
            <a:blip r:embed="rId3" cstate="print"/>
            <a:stretch>
              <a:fillRect/>
            </a:stretch>
          </p:blipFill>
          <p:spPr>
            <a:xfrm>
              <a:off x="4123916" y="1289253"/>
              <a:ext cx="3809292" cy="2833979"/>
            </a:xfrm>
            <a:prstGeom prst="rect">
              <a:avLst/>
            </a:prstGeom>
          </p:spPr>
        </p:pic>
        <p:sp>
          <p:nvSpPr>
            <p:cNvPr id="22" name="object 22"/>
            <p:cNvSpPr/>
            <p:nvPr/>
          </p:nvSpPr>
          <p:spPr>
            <a:xfrm>
              <a:off x="4230623" y="1341120"/>
              <a:ext cx="3657600" cy="2682240"/>
            </a:xfrm>
            <a:custGeom>
              <a:avLst/>
              <a:gdLst/>
              <a:ahLst/>
              <a:cxnLst/>
              <a:rect l="l" t="t" r="r" b="b"/>
              <a:pathLst>
                <a:path w="3657600" h="2682240">
                  <a:moveTo>
                    <a:pt x="0" y="2682240"/>
                  </a:moveTo>
                  <a:lnTo>
                    <a:pt x="3657600" y="2682240"/>
                  </a:lnTo>
                  <a:lnTo>
                    <a:pt x="3657600" y="0"/>
                  </a:lnTo>
                  <a:lnTo>
                    <a:pt x="0" y="0"/>
                  </a:lnTo>
                  <a:lnTo>
                    <a:pt x="0" y="268224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3"/>
            <p:cNvSpPr/>
            <p:nvPr/>
          </p:nvSpPr>
          <p:spPr>
            <a:xfrm>
              <a:off x="4230623" y="1341120"/>
              <a:ext cx="3657600" cy="182880"/>
            </a:xfrm>
            <a:custGeom>
              <a:avLst/>
              <a:gdLst/>
              <a:ahLst/>
              <a:cxnLst/>
              <a:rect l="l" t="t" r="r" b="b"/>
              <a:pathLst>
                <a:path w="3657600" h="182880">
                  <a:moveTo>
                    <a:pt x="3657600" y="0"/>
                  </a:moveTo>
                  <a:lnTo>
                    <a:pt x="0" y="0"/>
                  </a:lnTo>
                  <a:lnTo>
                    <a:pt x="0" y="182879"/>
                  </a:lnTo>
                  <a:lnTo>
                    <a:pt x="3657600" y="182879"/>
                  </a:lnTo>
                  <a:lnTo>
                    <a:pt x="3657600"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4"/>
            <p:cNvSpPr/>
            <p:nvPr/>
          </p:nvSpPr>
          <p:spPr>
            <a:xfrm>
              <a:off x="4230623" y="1341120"/>
              <a:ext cx="3657600" cy="182880"/>
            </a:xfrm>
            <a:custGeom>
              <a:avLst/>
              <a:gdLst/>
              <a:ahLst/>
              <a:cxnLst/>
              <a:rect l="l" t="t" r="r" b="b"/>
              <a:pathLst>
                <a:path w="3657600" h="182880">
                  <a:moveTo>
                    <a:pt x="0" y="182879"/>
                  </a:moveTo>
                  <a:lnTo>
                    <a:pt x="3657600" y="182879"/>
                  </a:lnTo>
                  <a:lnTo>
                    <a:pt x="3657600" y="0"/>
                  </a:lnTo>
                  <a:lnTo>
                    <a:pt x="0" y="0"/>
                  </a:lnTo>
                  <a:lnTo>
                    <a:pt x="0" y="182879"/>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5" name="object 25"/>
          <p:cNvSpPr txBox="1"/>
          <p:nvPr/>
        </p:nvSpPr>
        <p:spPr>
          <a:xfrm>
            <a:off x="4230623" y="1524000"/>
            <a:ext cx="3657600" cy="2499360"/>
          </a:xfrm>
          <a:prstGeom prst="rect">
            <a:avLst/>
          </a:prstGeom>
          <a:solidFill>
            <a:srgbClr val="FFFFFF"/>
          </a:solidFill>
        </p:spPr>
        <p:txBody>
          <a:bodyPr vert="horz" wrap="square" lIns="0" tIns="145415" rIns="0" bIns="0" rtlCol="0">
            <a:spAutoFit/>
          </a:bodyPr>
          <a:lstStyle/>
          <a:p>
            <a:pPr marL="635" marR="0" lvl="0" indent="0" algn="ctr" defTabSz="914400" eaLnBrk="1" fontAlgn="auto" latinLnBrk="0" hangingPunct="1">
              <a:lnSpc>
                <a:spcPct val="100000"/>
              </a:lnSpc>
              <a:spcBef>
                <a:spcPts val="1145"/>
              </a:spcBef>
              <a:spcAft>
                <a:spcPts val="0"/>
              </a:spcAft>
              <a:buClrTx/>
              <a:buSzTx/>
              <a:buFontTx/>
              <a:buNone/>
              <a:tabLst/>
              <a:defRPr/>
            </a:pPr>
            <a:r>
              <a:rPr kumimoji="0" sz="5850" b="1" i="0" u="none" strike="noStrike" kern="0" cap="none" spc="-1085" normalizeH="0" baseline="0" noProof="0" dirty="0">
                <a:ln>
                  <a:noFill/>
                </a:ln>
                <a:solidFill>
                  <a:sysClr val="windowText" lastClr="000000"/>
                </a:solidFill>
                <a:effectLst/>
                <a:uLnTx/>
                <a:uFillTx/>
                <a:latin typeface="Arial"/>
                <a:cs typeface="Arial"/>
              </a:rPr>
              <a:t>90%</a:t>
            </a:r>
            <a:endParaRPr kumimoji="0" sz="5850" b="0" i="0" u="none" strike="noStrike" kern="0" cap="none" spc="0" normalizeH="0" baseline="0" noProof="0">
              <a:ln>
                <a:noFill/>
              </a:ln>
              <a:solidFill>
                <a:sysClr val="windowText" lastClr="000000"/>
              </a:solidFill>
              <a:effectLst/>
              <a:uLnTx/>
              <a:uFillTx/>
              <a:latin typeface="Arial"/>
              <a:cs typeface="Arial"/>
            </a:endParaRPr>
          </a:p>
          <a:p>
            <a:pPr marL="255904" marR="245110" lvl="0" indent="350520" defTabSz="914400" eaLnBrk="1" fontAlgn="auto" latinLnBrk="0" hangingPunct="1">
              <a:lnSpc>
                <a:spcPct val="100000"/>
              </a:lnSpc>
              <a:spcBef>
                <a:spcPts val="2415"/>
              </a:spcBef>
              <a:spcAft>
                <a:spcPts val="0"/>
              </a:spcAft>
              <a:buClrTx/>
              <a:buSzTx/>
              <a:buFontTx/>
              <a:buNone/>
              <a:tabLst/>
              <a:defRPr/>
            </a:pPr>
            <a:r>
              <a:rPr kumimoji="0" sz="2800" b="1" i="0" u="none" strike="noStrike" kern="0" cap="none" spc="60" normalizeH="0" baseline="0" noProof="0" dirty="0">
                <a:ln>
                  <a:noFill/>
                </a:ln>
                <a:solidFill>
                  <a:srgbClr val="C8972A"/>
                </a:solidFill>
                <a:effectLst/>
                <a:uLnTx/>
                <a:uFillTx/>
                <a:latin typeface="Arial"/>
                <a:cs typeface="Arial"/>
              </a:rPr>
              <a:t>Of</a:t>
            </a:r>
            <a:r>
              <a:rPr kumimoji="0" sz="2800" b="1" i="0" u="none" strike="noStrike" kern="0" cap="none" spc="-55" normalizeH="0" baseline="0" noProof="0" dirty="0">
                <a:ln>
                  <a:noFill/>
                </a:ln>
                <a:solidFill>
                  <a:srgbClr val="C8972A"/>
                </a:solidFill>
                <a:effectLst/>
                <a:uLnTx/>
                <a:uFillTx/>
                <a:latin typeface="Arial"/>
                <a:cs typeface="Arial"/>
              </a:rPr>
              <a:t> </a:t>
            </a:r>
            <a:r>
              <a:rPr kumimoji="0" sz="2800" b="1" i="0" u="none" strike="noStrike" kern="0" cap="none" spc="105" normalizeH="0" baseline="0" noProof="0" dirty="0">
                <a:ln>
                  <a:noFill/>
                </a:ln>
                <a:solidFill>
                  <a:srgbClr val="C8972A"/>
                </a:solidFill>
                <a:effectLst/>
                <a:uLnTx/>
                <a:uFillTx/>
                <a:latin typeface="Arial"/>
                <a:cs typeface="Arial"/>
              </a:rPr>
              <a:t>new</a:t>
            </a:r>
            <a:r>
              <a:rPr kumimoji="0" sz="2800" b="1" i="0" u="none" strike="noStrike" kern="0" cap="none" spc="-35" normalizeH="0" baseline="0" noProof="0" dirty="0">
                <a:ln>
                  <a:noFill/>
                </a:ln>
                <a:solidFill>
                  <a:srgbClr val="C8972A"/>
                </a:solidFill>
                <a:effectLst/>
                <a:uLnTx/>
                <a:uFillTx/>
                <a:latin typeface="Arial"/>
                <a:cs typeface="Arial"/>
              </a:rPr>
              <a:t> </a:t>
            </a:r>
            <a:r>
              <a:rPr kumimoji="0" sz="2800" b="1" i="0" u="none" strike="noStrike" kern="0" cap="none" spc="-45" normalizeH="0" baseline="0" noProof="0" dirty="0">
                <a:ln>
                  <a:noFill/>
                </a:ln>
                <a:solidFill>
                  <a:srgbClr val="C8972A"/>
                </a:solidFill>
                <a:effectLst/>
                <a:uLnTx/>
                <a:uFillTx/>
                <a:latin typeface="Arial"/>
                <a:cs typeface="Arial"/>
              </a:rPr>
              <a:t>jobs</a:t>
            </a:r>
            <a:r>
              <a:rPr kumimoji="0" sz="2800" b="1" i="0" u="none" strike="noStrike" kern="0" cap="none" spc="-35" normalizeH="0" baseline="0" noProof="0" dirty="0">
                <a:ln>
                  <a:noFill/>
                </a:ln>
                <a:solidFill>
                  <a:srgbClr val="C8972A"/>
                </a:solidFill>
                <a:effectLst/>
                <a:uLnTx/>
                <a:uFillTx/>
                <a:latin typeface="Arial"/>
                <a:cs typeface="Arial"/>
              </a:rPr>
              <a:t> </a:t>
            </a:r>
            <a:r>
              <a:rPr kumimoji="0" sz="2800" b="1" i="0" u="none" strike="noStrike" kern="0" cap="none" spc="-25" normalizeH="0" baseline="0" noProof="0" dirty="0">
                <a:ln>
                  <a:noFill/>
                </a:ln>
                <a:solidFill>
                  <a:srgbClr val="C8972A"/>
                </a:solidFill>
                <a:effectLst/>
                <a:uLnTx/>
                <a:uFillTx/>
                <a:latin typeface="Arial"/>
                <a:cs typeface="Arial"/>
              </a:rPr>
              <a:t>in </a:t>
            </a:r>
            <a:r>
              <a:rPr kumimoji="0" sz="2800" b="1" i="0" u="none" strike="noStrike" kern="0" cap="none" spc="0" normalizeH="0" baseline="0" noProof="0" dirty="0">
                <a:ln>
                  <a:noFill/>
                </a:ln>
                <a:solidFill>
                  <a:srgbClr val="C8972A"/>
                </a:solidFill>
                <a:effectLst/>
                <a:uLnTx/>
                <a:uFillTx/>
                <a:latin typeface="Arial"/>
                <a:cs typeface="Arial"/>
              </a:rPr>
              <a:t>the informal</a:t>
            </a:r>
            <a:r>
              <a:rPr kumimoji="0" sz="2800" b="1" i="0" u="none" strike="noStrike" kern="0" cap="none" spc="5" normalizeH="0" baseline="0" noProof="0" dirty="0">
                <a:ln>
                  <a:noFill/>
                </a:ln>
                <a:solidFill>
                  <a:srgbClr val="C8972A"/>
                </a:solidFill>
                <a:effectLst/>
                <a:uLnTx/>
                <a:uFillTx/>
                <a:latin typeface="Arial"/>
                <a:cs typeface="Arial"/>
              </a:rPr>
              <a:t> </a:t>
            </a:r>
            <a:r>
              <a:rPr kumimoji="0" sz="2800" b="1" i="0" u="none" strike="noStrike" kern="0" cap="none" spc="-90" normalizeH="0" baseline="0" noProof="0" dirty="0">
                <a:ln>
                  <a:noFill/>
                </a:ln>
                <a:solidFill>
                  <a:srgbClr val="C8972A"/>
                </a:solidFill>
                <a:effectLst/>
                <a:uLnTx/>
                <a:uFillTx/>
                <a:latin typeface="Arial"/>
                <a:cs typeface="Arial"/>
              </a:rPr>
              <a:t>sector</a:t>
            </a:r>
            <a:endParaRPr kumimoji="0" sz="2800" b="0" i="0" u="none" strike="noStrike" kern="0" cap="none" spc="0" normalizeH="0" baseline="0" noProof="0">
              <a:ln>
                <a:noFill/>
              </a:ln>
              <a:solidFill>
                <a:sysClr val="windowText" lastClr="000000"/>
              </a:solidFill>
              <a:effectLst/>
              <a:uLnTx/>
              <a:uFillTx/>
              <a:latin typeface="Arial"/>
              <a:cs typeface="Arial"/>
            </a:endParaRPr>
          </a:p>
        </p:txBody>
      </p:sp>
      <p:grpSp>
        <p:nvGrpSpPr>
          <p:cNvPr id="26" name="object 26"/>
          <p:cNvGrpSpPr/>
          <p:nvPr/>
        </p:nvGrpSpPr>
        <p:grpSpPr>
          <a:xfrm>
            <a:off x="8049741" y="1289253"/>
            <a:ext cx="3809365" cy="2834005"/>
            <a:chOff x="8049741" y="1289253"/>
            <a:chExt cx="3809365" cy="2834005"/>
          </a:xfrm>
        </p:grpSpPr>
        <p:pic>
          <p:nvPicPr>
            <p:cNvPr id="27" name="object 27"/>
            <p:cNvPicPr/>
            <p:nvPr/>
          </p:nvPicPr>
          <p:blipFill>
            <a:blip r:embed="rId3" cstate="print"/>
            <a:stretch>
              <a:fillRect/>
            </a:stretch>
          </p:blipFill>
          <p:spPr>
            <a:xfrm>
              <a:off x="8049741" y="1289253"/>
              <a:ext cx="3809292" cy="2833979"/>
            </a:xfrm>
            <a:prstGeom prst="rect">
              <a:avLst/>
            </a:prstGeom>
          </p:spPr>
        </p:pic>
        <p:sp>
          <p:nvSpPr>
            <p:cNvPr id="28" name="object 28"/>
            <p:cNvSpPr/>
            <p:nvPr/>
          </p:nvSpPr>
          <p:spPr>
            <a:xfrm>
              <a:off x="8156448" y="1341120"/>
              <a:ext cx="3657600" cy="2682240"/>
            </a:xfrm>
            <a:custGeom>
              <a:avLst/>
              <a:gdLst/>
              <a:ahLst/>
              <a:cxnLst/>
              <a:rect l="l" t="t" r="r" b="b"/>
              <a:pathLst>
                <a:path w="3657600" h="2682240">
                  <a:moveTo>
                    <a:pt x="0" y="2682240"/>
                  </a:moveTo>
                  <a:lnTo>
                    <a:pt x="3657600" y="2682240"/>
                  </a:lnTo>
                  <a:lnTo>
                    <a:pt x="3657600" y="0"/>
                  </a:lnTo>
                  <a:lnTo>
                    <a:pt x="0" y="0"/>
                  </a:lnTo>
                  <a:lnTo>
                    <a:pt x="0" y="268224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9"/>
            <p:cNvSpPr/>
            <p:nvPr/>
          </p:nvSpPr>
          <p:spPr>
            <a:xfrm>
              <a:off x="8156448" y="1341120"/>
              <a:ext cx="3657600" cy="182880"/>
            </a:xfrm>
            <a:custGeom>
              <a:avLst/>
              <a:gdLst/>
              <a:ahLst/>
              <a:cxnLst/>
              <a:rect l="l" t="t" r="r" b="b"/>
              <a:pathLst>
                <a:path w="3657600" h="182880">
                  <a:moveTo>
                    <a:pt x="3657600" y="0"/>
                  </a:moveTo>
                  <a:lnTo>
                    <a:pt x="0" y="0"/>
                  </a:lnTo>
                  <a:lnTo>
                    <a:pt x="0" y="182879"/>
                  </a:lnTo>
                  <a:lnTo>
                    <a:pt x="3657600" y="182879"/>
                  </a:lnTo>
                  <a:lnTo>
                    <a:pt x="3657600" y="0"/>
                  </a:lnTo>
                  <a:close/>
                </a:path>
              </a:pathLst>
            </a:custGeom>
            <a:solidFill>
              <a:srgbClr val="C897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object 30"/>
            <p:cNvSpPr/>
            <p:nvPr/>
          </p:nvSpPr>
          <p:spPr>
            <a:xfrm>
              <a:off x="8156448" y="1341120"/>
              <a:ext cx="3657600" cy="182880"/>
            </a:xfrm>
            <a:custGeom>
              <a:avLst/>
              <a:gdLst/>
              <a:ahLst/>
              <a:cxnLst/>
              <a:rect l="l" t="t" r="r" b="b"/>
              <a:pathLst>
                <a:path w="3657600" h="182880">
                  <a:moveTo>
                    <a:pt x="0" y="182879"/>
                  </a:moveTo>
                  <a:lnTo>
                    <a:pt x="3657600" y="182879"/>
                  </a:lnTo>
                  <a:lnTo>
                    <a:pt x="3657600" y="0"/>
                  </a:lnTo>
                  <a:lnTo>
                    <a:pt x="0" y="0"/>
                  </a:lnTo>
                  <a:lnTo>
                    <a:pt x="0" y="182879"/>
                  </a:lnTo>
                  <a:close/>
                </a:path>
              </a:pathLst>
            </a:custGeom>
            <a:ln w="12192">
              <a:solidFill>
                <a:srgbClr val="C8972A"/>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1" name="object 31"/>
          <p:cNvSpPr txBox="1"/>
          <p:nvPr/>
        </p:nvSpPr>
        <p:spPr>
          <a:xfrm>
            <a:off x="8156447" y="1524000"/>
            <a:ext cx="3657600" cy="2499360"/>
          </a:xfrm>
          <a:prstGeom prst="rect">
            <a:avLst/>
          </a:prstGeom>
          <a:solidFill>
            <a:srgbClr val="FFFFFF"/>
          </a:solidFill>
        </p:spPr>
        <p:txBody>
          <a:bodyPr vert="horz" wrap="square" lIns="0" tIns="145415" rIns="0" bIns="0" rtlCol="0">
            <a:spAutoFit/>
          </a:bodyPr>
          <a:lstStyle/>
          <a:p>
            <a:pPr marL="0" marR="0" lvl="0" indent="0" algn="ctr" defTabSz="914400" eaLnBrk="1" fontAlgn="auto" latinLnBrk="0" hangingPunct="1">
              <a:lnSpc>
                <a:spcPct val="100000"/>
              </a:lnSpc>
              <a:spcBef>
                <a:spcPts val="1145"/>
              </a:spcBef>
              <a:spcAft>
                <a:spcPts val="0"/>
              </a:spcAft>
              <a:buClrTx/>
              <a:buSzTx/>
              <a:buFontTx/>
              <a:buNone/>
              <a:tabLst/>
              <a:defRPr/>
            </a:pPr>
            <a:r>
              <a:rPr kumimoji="0" sz="5850" b="1" i="0" u="none" strike="noStrike" kern="0" cap="none" spc="-880" normalizeH="0" baseline="0" noProof="0" dirty="0">
                <a:ln>
                  <a:noFill/>
                </a:ln>
                <a:solidFill>
                  <a:srgbClr val="1F3863"/>
                </a:solidFill>
                <a:effectLst/>
                <a:uLnTx/>
                <a:uFillTx/>
                <a:latin typeface="Arial"/>
                <a:cs typeface="Arial"/>
              </a:rPr>
              <a:t>83.6%</a:t>
            </a:r>
            <a:endParaRPr kumimoji="0" sz="5850" b="0" i="0" u="none" strike="noStrike" kern="0" cap="none" spc="0" normalizeH="0" baseline="0" noProof="0">
              <a:ln>
                <a:noFill/>
              </a:ln>
              <a:solidFill>
                <a:sysClr val="windowText" lastClr="000000"/>
              </a:solidFill>
              <a:effectLst/>
              <a:uLnTx/>
              <a:uFillTx/>
              <a:latin typeface="Arial"/>
              <a:cs typeface="Arial"/>
            </a:endParaRPr>
          </a:p>
          <a:p>
            <a:pPr marL="266700" marR="255270" lvl="0" indent="0" algn="ctr" defTabSz="914400" eaLnBrk="1" fontAlgn="auto" latinLnBrk="0" hangingPunct="1">
              <a:lnSpc>
                <a:spcPct val="100000"/>
              </a:lnSpc>
              <a:spcBef>
                <a:spcPts val="2415"/>
              </a:spcBef>
              <a:spcAft>
                <a:spcPts val="0"/>
              </a:spcAft>
              <a:buClrTx/>
              <a:buSzTx/>
              <a:buFontTx/>
              <a:buNone/>
              <a:tabLst/>
              <a:defRPr/>
            </a:pPr>
            <a:r>
              <a:rPr kumimoji="0" sz="2800" b="1" i="0" u="none" strike="noStrike" kern="0" cap="none" spc="60" normalizeH="0" baseline="0" noProof="0" dirty="0">
                <a:ln>
                  <a:noFill/>
                </a:ln>
                <a:solidFill>
                  <a:srgbClr val="C8972A"/>
                </a:solidFill>
                <a:effectLst/>
                <a:uLnTx/>
                <a:uFillTx/>
                <a:latin typeface="Arial"/>
                <a:cs typeface="Arial"/>
              </a:rPr>
              <a:t>Of</a:t>
            </a:r>
            <a:r>
              <a:rPr kumimoji="0" sz="2800" b="1" i="0" u="none" strike="noStrike" kern="0" cap="none" spc="40" normalizeH="0" baseline="0" noProof="0" dirty="0">
                <a:ln>
                  <a:noFill/>
                </a:ln>
                <a:solidFill>
                  <a:srgbClr val="C8972A"/>
                </a:solidFill>
                <a:effectLst/>
                <a:uLnTx/>
                <a:uFillTx/>
                <a:latin typeface="Arial"/>
                <a:cs typeface="Arial"/>
              </a:rPr>
              <a:t> </a:t>
            </a:r>
            <a:r>
              <a:rPr kumimoji="0" sz="2800" b="1" i="0" u="none" strike="noStrike" kern="0" cap="none" spc="0" normalizeH="0" baseline="0" noProof="0" dirty="0">
                <a:ln>
                  <a:noFill/>
                </a:ln>
                <a:solidFill>
                  <a:srgbClr val="C8972A"/>
                </a:solidFill>
                <a:effectLst/>
                <a:uLnTx/>
                <a:uFillTx/>
                <a:latin typeface="Arial"/>
                <a:cs typeface="Arial"/>
              </a:rPr>
              <a:t>all</a:t>
            </a:r>
            <a:r>
              <a:rPr kumimoji="0" sz="2800" b="1" i="0" u="none" strike="noStrike" kern="0" cap="none" spc="60" normalizeH="0" baseline="0" noProof="0" dirty="0">
                <a:ln>
                  <a:noFill/>
                </a:ln>
                <a:solidFill>
                  <a:srgbClr val="C8972A"/>
                </a:solidFill>
                <a:effectLst/>
                <a:uLnTx/>
                <a:uFillTx/>
                <a:latin typeface="Arial"/>
                <a:cs typeface="Arial"/>
              </a:rPr>
              <a:t> </a:t>
            </a:r>
            <a:r>
              <a:rPr kumimoji="0" sz="2800" b="1" i="0" u="none" strike="noStrike" kern="0" cap="none" spc="-10" normalizeH="0" baseline="0" noProof="0" dirty="0">
                <a:ln>
                  <a:noFill/>
                </a:ln>
                <a:solidFill>
                  <a:srgbClr val="C8972A"/>
                </a:solidFill>
                <a:effectLst/>
                <a:uLnTx/>
                <a:uFillTx/>
                <a:latin typeface="Arial"/>
                <a:cs typeface="Arial"/>
              </a:rPr>
              <a:t>employment </a:t>
            </a:r>
            <a:r>
              <a:rPr kumimoji="0" sz="2800" b="1" i="0" u="none" strike="noStrike" kern="0" cap="none" spc="-150" normalizeH="0" baseline="0" noProof="0" dirty="0">
                <a:ln>
                  <a:noFill/>
                </a:ln>
                <a:solidFill>
                  <a:srgbClr val="C8972A"/>
                </a:solidFill>
                <a:effectLst/>
                <a:uLnTx/>
                <a:uFillTx/>
                <a:latin typeface="Arial"/>
                <a:cs typeface="Arial"/>
              </a:rPr>
              <a:t>is</a:t>
            </a:r>
            <a:r>
              <a:rPr kumimoji="0" sz="2800" b="1" i="0" u="none" strike="noStrike" kern="0" cap="none" spc="-40" normalizeH="0" baseline="0" noProof="0" dirty="0">
                <a:ln>
                  <a:noFill/>
                </a:ln>
                <a:solidFill>
                  <a:srgbClr val="C8972A"/>
                </a:solidFill>
                <a:effectLst/>
                <a:uLnTx/>
                <a:uFillTx/>
                <a:latin typeface="Arial"/>
                <a:cs typeface="Arial"/>
              </a:rPr>
              <a:t> </a:t>
            </a:r>
            <a:r>
              <a:rPr kumimoji="0" sz="2800" b="1" i="0" u="none" strike="noStrike" kern="0" cap="none" spc="-10" normalizeH="0" baseline="0" noProof="0" dirty="0">
                <a:ln>
                  <a:noFill/>
                </a:ln>
                <a:solidFill>
                  <a:srgbClr val="C8972A"/>
                </a:solidFill>
                <a:effectLst/>
                <a:uLnTx/>
                <a:uFillTx/>
                <a:latin typeface="Arial"/>
                <a:cs typeface="Arial"/>
              </a:rPr>
              <a:t>informal</a:t>
            </a:r>
            <a:endParaRPr kumimoji="0" sz="2800" b="0" i="0" u="none" strike="noStrike" kern="0" cap="none" spc="0" normalizeH="0" baseline="0" noProof="0">
              <a:ln>
                <a:noFill/>
              </a:ln>
              <a:solidFill>
                <a:sysClr val="windowText" lastClr="000000"/>
              </a:solidFill>
              <a:effectLst/>
              <a:uLnTx/>
              <a:uFillTx/>
              <a:latin typeface="Arial"/>
              <a:cs typeface="Arial"/>
            </a:endParaRPr>
          </a:p>
        </p:txBody>
      </p:sp>
      <p:grpSp>
        <p:nvGrpSpPr>
          <p:cNvPr id="32" name="object 32"/>
          <p:cNvGrpSpPr/>
          <p:nvPr/>
        </p:nvGrpSpPr>
        <p:grpSpPr>
          <a:xfrm>
            <a:off x="198104" y="4215341"/>
            <a:ext cx="11734165" cy="2041525"/>
            <a:chOff x="198104" y="4215341"/>
            <a:chExt cx="11734165" cy="2041525"/>
          </a:xfrm>
        </p:grpSpPr>
        <p:pic>
          <p:nvPicPr>
            <p:cNvPr id="33" name="object 33"/>
            <p:cNvPicPr/>
            <p:nvPr/>
          </p:nvPicPr>
          <p:blipFill>
            <a:blip r:embed="rId4" cstate="print"/>
            <a:stretch>
              <a:fillRect/>
            </a:stretch>
          </p:blipFill>
          <p:spPr>
            <a:xfrm>
              <a:off x="198104" y="4215341"/>
              <a:ext cx="11734069" cy="2041457"/>
            </a:xfrm>
            <a:prstGeom prst="rect">
              <a:avLst/>
            </a:prstGeom>
          </p:spPr>
        </p:pic>
        <p:sp>
          <p:nvSpPr>
            <p:cNvPr id="34" name="object 34"/>
            <p:cNvSpPr/>
            <p:nvPr/>
          </p:nvSpPr>
          <p:spPr>
            <a:xfrm>
              <a:off x="451103" y="4267200"/>
              <a:ext cx="11436350" cy="1889760"/>
            </a:xfrm>
            <a:custGeom>
              <a:avLst/>
              <a:gdLst/>
              <a:ahLst/>
              <a:cxnLst/>
              <a:rect l="l" t="t" r="r" b="b"/>
              <a:pathLst>
                <a:path w="11436350" h="1889760">
                  <a:moveTo>
                    <a:pt x="0" y="1889760"/>
                  </a:moveTo>
                  <a:lnTo>
                    <a:pt x="11436096" y="1889760"/>
                  </a:lnTo>
                  <a:lnTo>
                    <a:pt x="11436096" y="0"/>
                  </a:lnTo>
                  <a:lnTo>
                    <a:pt x="0" y="0"/>
                  </a:lnTo>
                  <a:lnTo>
                    <a:pt x="0" y="1889760"/>
                  </a:lnTo>
                  <a:close/>
                </a:path>
              </a:pathLst>
            </a:custGeom>
            <a:solidFill>
              <a:srgbClr val="D5EDE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object 35"/>
            <p:cNvSpPr/>
            <p:nvPr/>
          </p:nvSpPr>
          <p:spPr>
            <a:xfrm>
              <a:off x="304800" y="4267200"/>
              <a:ext cx="11582400" cy="1889760"/>
            </a:xfrm>
            <a:custGeom>
              <a:avLst/>
              <a:gdLst/>
              <a:ahLst/>
              <a:cxnLst/>
              <a:rect l="l" t="t" r="r" b="b"/>
              <a:pathLst>
                <a:path w="11582400" h="1889760">
                  <a:moveTo>
                    <a:pt x="0" y="1889760"/>
                  </a:moveTo>
                  <a:lnTo>
                    <a:pt x="11582400" y="1889760"/>
                  </a:lnTo>
                  <a:lnTo>
                    <a:pt x="11582400" y="0"/>
                  </a:lnTo>
                  <a:lnTo>
                    <a:pt x="0" y="0"/>
                  </a:lnTo>
                  <a:lnTo>
                    <a:pt x="0" y="188976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6"/>
            <p:cNvSpPr/>
            <p:nvPr/>
          </p:nvSpPr>
          <p:spPr>
            <a:xfrm>
              <a:off x="304800" y="4267200"/>
              <a:ext cx="146685" cy="1889760"/>
            </a:xfrm>
            <a:custGeom>
              <a:avLst/>
              <a:gdLst/>
              <a:ahLst/>
              <a:cxnLst/>
              <a:rect l="l" t="t" r="r" b="b"/>
              <a:pathLst>
                <a:path w="146684" h="1889760">
                  <a:moveTo>
                    <a:pt x="146303" y="0"/>
                  </a:moveTo>
                  <a:lnTo>
                    <a:pt x="0" y="0"/>
                  </a:lnTo>
                  <a:lnTo>
                    <a:pt x="0" y="1889760"/>
                  </a:lnTo>
                  <a:lnTo>
                    <a:pt x="146303" y="1889760"/>
                  </a:lnTo>
                  <a:lnTo>
                    <a:pt x="146303"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object 37"/>
            <p:cNvSpPr/>
            <p:nvPr/>
          </p:nvSpPr>
          <p:spPr>
            <a:xfrm>
              <a:off x="304800" y="4267200"/>
              <a:ext cx="146685" cy="1889760"/>
            </a:xfrm>
            <a:custGeom>
              <a:avLst/>
              <a:gdLst/>
              <a:ahLst/>
              <a:cxnLst/>
              <a:rect l="l" t="t" r="r" b="b"/>
              <a:pathLst>
                <a:path w="146684" h="1889760">
                  <a:moveTo>
                    <a:pt x="0" y="1889760"/>
                  </a:moveTo>
                  <a:lnTo>
                    <a:pt x="146303" y="1889760"/>
                  </a:lnTo>
                  <a:lnTo>
                    <a:pt x="146303" y="0"/>
                  </a:lnTo>
                  <a:lnTo>
                    <a:pt x="0" y="0"/>
                  </a:lnTo>
                  <a:lnTo>
                    <a:pt x="0" y="1889760"/>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8" name="object 38" descr="preencoded.png"/>
            <p:cNvPicPr/>
            <p:nvPr/>
          </p:nvPicPr>
          <p:blipFill>
            <a:blip r:embed="rId5" cstate="print"/>
            <a:stretch>
              <a:fillRect/>
            </a:stretch>
          </p:blipFill>
          <p:spPr>
            <a:xfrm>
              <a:off x="548639" y="4450080"/>
              <a:ext cx="548640" cy="548640"/>
            </a:xfrm>
            <a:prstGeom prst="rect">
              <a:avLst/>
            </a:prstGeom>
          </p:spPr>
        </p:pic>
      </p:grpSp>
      <p:sp>
        <p:nvSpPr>
          <p:cNvPr id="39" name="object 39"/>
          <p:cNvSpPr txBox="1"/>
          <p:nvPr/>
        </p:nvSpPr>
        <p:spPr>
          <a:xfrm>
            <a:off x="457200" y="4411217"/>
            <a:ext cx="11433175" cy="1626870"/>
          </a:xfrm>
          <a:prstGeom prst="rect">
            <a:avLst/>
          </a:prstGeom>
        </p:spPr>
        <p:txBody>
          <a:bodyPr vert="horz" wrap="square" lIns="0" tIns="12700" rIns="0" bIns="0" rtlCol="0">
            <a:spAutoFit/>
          </a:bodyPr>
          <a:lstStyle/>
          <a:p>
            <a:pPr marL="853440" marR="0" lvl="0" indent="0" defTabSz="914400" eaLnBrk="1" fontAlgn="auto" latinLnBrk="0" hangingPunct="1">
              <a:lnSpc>
                <a:spcPct val="100000"/>
              </a:lnSpc>
              <a:spcBef>
                <a:spcPts val="100"/>
              </a:spcBef>
              <a:spcAft>
                <a:spcPts val="0"/>
              </a:spcAft>
              <a:buClrTx/>
              <a:buSzTx/>
              <a:buFontTx/>
              <a:buNone/>
              <a:tabLst/>
              <a:defRPr/>
            </a:pPr>
            <a:r>
              <a:rPr kumimoji="0" sz="2000" b="1" i="0" u="none" strike="noStrike" kern="0" cap="none" spc="-170" normalizeH="0" baseline="0" noProof="0" dirty="0">
                <a:ln>
                  <a:noFill/>
                </a:ln>
                <a:solidFill>
                  <a:srgbClr val="1F3863"/>
                </a:solidFill>
                <a:effectLst/>
                <a:uLnTx/>
                <a:uFillTx/>
                <a:latin typeface="Arial"/>
                <a:cs typeface="Arial"/>
              </a:rPr>
              <a:t>ICT</a:t>
            </a:r>
            <a:r>
              <a:rPr kumimoji="0" sz="2000" b="1" i="0" u="none" strike="noStrike" kern="0" cap="none" spc="-25" normalizeH="0" baseline="0" noProof="0" dirty="0">
                <a:ln>
                  <a:noFill/>
                </a:ln>
                <a:solidFill>
                  <a:srgbClr val="1F3863"/>
                </a:solidFill>
                <a:effectLst/>
                <a:uLnTx/>
                <a:uFillTx/>
                <a:latin typeface="Arial"/>
                <a:cs typeface="Arial"/>
              </a:rPr>
              <a:t> </a:t>
            </a:r>
            <a:r>
              <a:rPr kumimoji="0" sz="2000" b="1" i="0" u="none" strike="noStrike" kern="0" cap="none" spc="-65" normalizeH="0" baseline="0" noProof="0" dirty="0">
                <a:ln>
                  <a:noFill/>
                </a:ln>
                <a:solidFill>
                  <a:srgbClr val="1F3863"/>
                </a:solidFill>
                <a:effectLst/>
                <a:uLnTx/>
                <a:uFillTx/>
                <a:latin typeface="Arial"/>
                <a:cs typeface="Arial"/>
              </a:rPr>
              <a:t>Sector</a:t>
            </a:r>
            <a:r>
              <a:rPr kumimoji="0" sz="2000" b="1" i="0" u="none" strike="noStrike" kern="0" cap="none" spc="-70" normalizeH="0" baseline="0" noProof="0" dirty="0">
                <a:ln>
                  <a:noFill/>
                </a:ln>
                <a:solidFill>
                  <a:srgbClr val="1F3863"/>
                </a:solidFill>
                <a:effectLst/>
                <a:uLnTx/>
                <a:uFillTx/>
                <a:latin typeface="Arial"/>
                <a:cs typeface="Arial"/>
              </a:rPr>
              <a:t> </a:t>
            </a:r>
            <a:r>
              <a:rPr kumimoji="0" sz="2000" b="1" i="0" u="none" strike="noStrike" kern="0" cap="none" spc="85" normalizeH="0" baseline="0" noProof="0" dirty="0">
                <a:ln>
                  <a:noFill/>
                </a:ln>
                <a:solidFill>
                  <a:srgbClr val="1F3863"/>
                </a:solidFill>
                <a:effectLst/>
                <a:uLnTx/>
                <a:uFillTx/>
                <a:latin typeface="Arial"/>
                <a:cs typeface="Arial"/>
              </a:rPr>
              <a:t>grew</a:t>
            </a:r>
            <a:r>
              <a:rPr kumimoji="0" sz="2000" b="1" i="0" u="none" strike="noStrike" kern="0" cap="none" spc="-20" normalizeH="0" baseline="0" noProof="0" dirty="0">
                <a:ln>
                  <a:noFill/>
                </a:ln>
                <a:solidFill>
                  <a:srgbClr val="1F3863"/>
                </a:solidFill>
                <a:effectLst/>
                <a:uLnTx/>
                <a:uFillTx/>
                <a:latin typeface="Arial"/>
                <a:cs typeface="Arial"/>
              </a:rPr>
              <a:t> </a:t>
            </a:r>
            <a:r>
              <a:rPr kumimoji="0" sz="2000" b="1" i="0" u="none" strike="noStrike" kern="0" cap="none" spc="-310" normalizeH="0" baseline="0" noProof="0" dirty="0">
                <a:ln>
                  <a:noFill/>
                </a:ln>
                <a:solidFill>
                  <a:srgbClr val="1F3863"/>
                </a:solidFill>
                <a:effectLst/>
                <a:uLnTx/>
                <a:uFillTx/>
                <a:latin typeface="Arial"/>
                <a:cs typeface="Arial"/>
              </a:rPr>
              <a:t>7.0%</a:t>
            </a:r>
            <a:r>
              <a:rPr kumimoji="0" sz="2000" b="1" i="0" u="none" strike="noStrike" kern="0" cap="none" spc="-20" normalizeH="0" baseline="0" noProof="0" dirty="0">
                <a:ln>
                  <a:noFill/>
                </a:ln>
                <a:solidFill>
                  <a:srgbClr val="1F3863"/>
                </a:solidFill>
                <a:effectLst/>
                <a:uLnTx/>
                <a:uFillTx/>
                <a:latin typeface="Arial"/>
                <a:cs typeface="Arial"/>
              </a:rPr>
              <a:t> </a:t>
            </a:r>
            <a:r>
              <a:rPr kumimoji="0" sz="2000" b="1" i="0" u="none" strike="noStrike" kern="0" cap="none" spc="0" normalizeH="0" baseline="0" noProof="0" dirty="0">
                <a:ln>
                  <a:noFill/>
                </a:ln>
                <a:solidFill>
                  <a:srgbClr val="1F3863"/>
                </a:solidFill>
                <a:effectLst/>
                <a:uLnTx/>
                <a:uFillTx/>
                <a:latin typeface="Arial"/>
                <a:cs typeface="Arial"/>
              </a:rPr>
              <a:t>in</a:t>
            </a:r>
            <a:r>
              <a:rPr kumimoji="0" sz="2000" b="1" i="0" u="none" strike="noStrike" kern="0" cap="none" spc="-15" normalizeH="0" baseline="0" noProof="0" dirty="0">
                <a:ln>
                  <a:noFill/>
                </a:ln>
                <a:solidFill>
                  <a:srgbClr val="1F3863"/>
                </a:solidFill>
                <a:effectLst/>
                <a:uLnTx/>
                <a:uFillTx/>
                <a:latin typeface="Arial"/>
                <a:cs typeface="Arial"/>
              </a:rPr>
              <a:t> </a:t>
            </a:r>
            <a:r>
              <a:rPr kumimoji="0" sz="2000" b="1" i="0" u="none" strike="noStrike" kern="0" cap="small" spc="-300" normalizeH="0" baseline="0" noProof="0" dirty="0">
                <a:ln>
                  <a:noFill/>
                </a:ln>
                <a:solidFill>
                  <a:srgbClr val="1F3863"/>
                </a:solidFill>
                <a:effectLst/>
                <a:uLnTx/>
                <a:uFillTx/>
                <a:latin typeface="Arial"/>
                <a:cs typeface="Arial"/>
              </a:rPr>
              <a:t>2</a:t>
            </a:r>
            <a:r>
              <a:rPr kumimoji="0" sz="2000" b="1" i="0" u="none" strike="noStrike" kern="0" cap="none" spc="-300" normalizeH="0" baseline="0" noProof="0" dirty="0">
                <a:ln>
                  <a:noFill/>
                </a:ln>
                <a:solidFill>
                  <a:srgbClr val="1F3863"/>
                </a:solidFill>
                <a:effectLst/>
                <a:uLnTx/>
                <a:uFillTx/>
                <a:latin typeface="Arial"/>
                <a:cs typeface="Arial"/>
              </a:rPr>
              <a:t>0</a:t>
            </a:r>
            <a:r>
              <a:rPr kumimoji="0" sz="2000" b="1" i="0" u="none" strike="noStrike" kern="0" cap="small" spc="-300" normalizeH="0" baseline="0" noProof="0" dirty="0">
                <a:ln>
                  <a:noFill/>
                </a:ln>
                <a:solidFill>
                  <a:srgbClr val="1F3863"/>
                </a:solidFill>
                <a:effectLst/>
                <a:uLnTx/>
                <a:uFillTx/>
                <a:latin typeface="Arial"/>
                <a:cs typeface="Arial"/>
              </a:rPr>
              <a:t>2</a:t>
            </a:r>
            <a:r>
              <a:rPr kumimoji="0" sz="2000" b="1" i="0" u="none" strike="noStrike" kern="0" cap="none" spc="-300" normalizeH="0" baseline="0" noProof="0" dirty="0">
                <a:ln>
                  <a:noFill/>
                </a:ln>
                <a:solidFill>
                  <a:srgbClr val="1F3863"/>
                </a:solidFill>
                <a:effectLst/>
                <a:uLnTx/>
                <a:uFillTx/>
                <a:latin typeface="Arial"/>
                <a:cs typeface="Arial"/>
              </a:rPr>
              <a:t>4</a:t>
            </a:r>
            <a:r>
              <a:rPr kumimoji="0" sz="2000" b="1" i="0" u="none" strike="noStrike" kern="0" cap="none" spc="-25" normalizeH="0" baseline="0" noProof="0" dirty="0">
                <a:ln>
                  <a:noFill/>
                </a:ln>
                <a:solidFill>
                  <a:srgbClr val="1F3863"/>
                </a:solidFill>
                <a:effectLst/>
                <a:uLnTx/>
                <a:uFillTx/>
                <a:latin typeface="Arial"/>
                <a:cs typeface="Arial"/>
              </a:rPr>
              <a:t> </a:t>
            </a:r>
            <a:r>
              <a:rPr kumimoji="0" sz="2000" b="1" i="0" u="none" strike="noStrike" kern="0" cap="none" spc="-480" normalizeH="0" baseline="0" noProof="0" dirty="0">
                <a:ln>
                  <a:noFill/>
                </a:ln>
                <a:solidFill>
                  <a:srgbClr val="1F3863"/>
                </a:solidFill>
                <a:effectLst/>
                <a:uLnTx/>
                <a:uFillTx/>
                <a:latin typeface="Arial"/>
                <a:cs typeface="Arial"/>
              </a:rPr>
              <a:t>—</a:t>
            </a:r>
            <a:r>
              <a:rPr kumimoji="0" sz="2000" b="1" i="0" u="none" strike="noStrike" kern="0" cap="none" spc="-5" normalizeH="0" baseline="0" noProof="0" dirty="0">
                <a:ln>
                  <a:noFill/>
                </a:ln>
                <a:solidFill>
                  <a:srgbClr val="1F3863"/>
                </a:solidFill>
                <a:effectLst/>
                <a:uLnTx/>
                <a:uFillTx/>
                <a:latin typeface="Arial"/>
                <a:cs typeface="Arial"/>
              </a:rPr>
              <a:t> </a:t>
            </a:r>
            <a:r>
              <a:rPr kumimoji="0" sz="2000" b="1" i="0" u="none" strike="noStrike" kern="0" cap="none" spc="0" normalizeH="0" baseline="0" noProof="0" dirty="0">
                <a:ln>
                  <a:noFill/>
                </a:ln>
                <a:solidFill>
                  <a:srgbClr val="1F3863"/>
                </a:solidFill>
                <a:effectLst/>
                <a:uLnTx/>
                <a:uFillTx/>
                <a:latin typeface="Arial"/>
                <a:cs typeface="Arial"/>
              </a:rPr>
              <a:t>generating</a:t>
            </a:r>
            <a:r>
              <a:rPr kumimoji="0" sz="2000" b="1" i="0" u="none" strike="noStrike" kern="0" cap="none" spc="-25" normalizeH="0" baseline="0" noProof="0" dirty="0">
                <a:ln>
                  <a:noFill/>
                </a:ln>
                <a:solidFill>
                  <a:srgbClr val="1F3863"/>
                </a:solidFill>
                <a:effectLst/>
                <a:uLnTx/>
                <a:uFillTx/>
                <a:latin typeface="Arial"/>
                <a:cs typeface="Arial"/>
              </a:rPr>
              <a:t> </a:t>
            </a:r>
            <a:r>
              <a:rPr kumimoji="0" sz="2000" b="1" i="0" u="none" strike="noStrike" kern="0" cap="none" spc="-110" normalizeH="0" baseline="0" noProof="0" dirty="0">
                <a:ln>
                  <a:noFill/>
                </a:ln>
                <a:solidFill>
                  <a:srgbClr val="1F3863"/>
                </a:solidFill>
                <a:effectLst/>
                <a:uLnTx/>
                <a:uFillTx/>
                <a:latin typeface="Arial"/>
                <a:cs typeface="Arial"/>
              </a:rPr>
              <a:t>KSh</a:t>
            </a:r>
            <a:r>
              <a:rPr kumimoji="0" sz="2000" b="1" i="0" u="none" strike="noStrike" kern="0" cap="none" spc="-30" normalizeH="0" baseline="0" noProof="0" dirty="0">
                <a:ln>
                  <a:noFill/>
                </a:ln>
                <a:solidFill>
                  <a:srgbClr val="1F3863"/>
                </a:solidFill>
                <a:effectLst/>
                <a:uLnTx/>
                <a:uFillTx/>
                <a:latin typeface="Arial"/>
                <a:cs typeface="Arial"/>
              </a:rPr>
              <a:t> </a:t>
            </a:r>
            <a:r>
              <a:rPr kumimoji="0" sz="2000" b="1" i="0" u="none" strike="noStrike" kern="0" cap="none" spc="-260" normalizeH="0" baseline="0" noProof="0" dirty="0">
                <a:ln>
                  <a:noFill/>
                </a:ln>
                <a:solidFill>
                  <a:srgbClr val="1F3863"/>
                </a:solidFill>
                <a:effectLst/>
                <a:uLnTx/>
                <a:uFillTx/>
                <a:latin typeface="Arial"/>
                <a:cs typeface="Arial"/>
              </a:rPr>
              <a:t>701.3</a:t>
            </a:r>
            <a:r>
              <a:rPr kumimoji="0" sz="2000" b="1" i="0" u="none" strike="noStrike" kern="0" cap="none" spc="-35" normalizeH="0" baseline="0" noProof="0" dirty="0">
                <a:ln>
                  <a:noFill/>
                </a:ln>
                <a:solidFill>
                  <a:srgbClr val="1F3863"/>
                </a:solidFill>
                <a:effectLst/>
                <a:uLnTx/>
                <a:uFillTx/>
                <a:latin typeface="Arial"/>
                <a:cs typeface="Arial"/>
              </a:rPr>
              <a:t> </a:t>
            </a:r>
            <a:r>
              <a:rPr kumimoji="0" sz="2000" b="1" i="0" u="none" strike="noStrike" kern="0" cap="none" spc="0" normalizeH="0" baseline="0" noProof="0" dirty="0">
                <a:ln>
                  <a:noFill/>
                </a:ln>
                <a:solidFill>
                  <a:srgbClr val="1F3863"/>
                </a:solidFill>
                <a:effectLst/>
                <a:uLnTx/>
                <a:uFillTx/>
                <a:latin typeface="Arial"/>
                <a:cs typeface="Arial"/>
              </a:rPr>
              <a:t>billion</a:t>
            </a:r>
            <a:r>
              <a:rPr kumimoji="0" sz="2000" b="1" i="0" u="none" strike="noStrike" kern="0" cap="none" spc="-45" normalizeH="0" baseline="0" noProof="0" dirty="0">
                <a:ln>
                  <a:noFill/>
                </a:ln>
                <a:solidFill>
                  <a:srgbClr val="1F3863"/>
                </a:solidFill>
                <a:effectLst/>
                <a:uLnTx/>
                <a:uFillTx/>
                <a:latin typeface="Arial"/>
                <a:cs typeface="Arial"/>
              </a:rPr>
              <a:t> </a:t>
            </a:r>
            <a:r>
              <a:rPr kumimoji="0" sz="2000" b="1" i="0" u="none" strike="noStrike" kern="0" cap="none" spc="0" normalizeH="0" baseline="0" noProof="0" dirty="0">
                <a:ln>
                  <a:noFill/>
                </a:ln>
                <a:solidFill>
                  <a:srgbClr val="1F3863"/>
                </a:solidFill>
                <a:effectLst/>
                <a:uLnTx/>
                <a:uFillTx/>
                <a:latin typeface="Arial"/>
                <a:cs typeface="Arial"/>
              </a:rPr>
              <a:t>in</a:t>
            </a:r>
            <a:r>
              <a:rPr kumimoji="0" sz="2000" b="1" i="0" u="none" strike="noStrike" kern="0" cap="none" spc="-10" normalizeH="0" baseline="0" noProof="0" dirty="0">
                <a:ln>
                  <a:noFill/>
                </a:ln>
                <a:solidFill>
                  <a:srgbClr val="1F3863"/>
                </a:solidFill>
                <a:effectLst/>
                <a:uLnTx/>
                <a:uFillTx/>
                <a:latin typeface="Arial"/>
                <a:cs typeface="Arial"/>
              </a:rPr>
              <a:t> output.</a:t>
            </a:r>
            <a:endParaRPr kumimoji="0" sz="2000" b="0" i="0" u="none" strike="noStrike" kern="0" cap="none" spc="0" normalizeH="0" baseline="0" noProof="0">
              <a:ln>
                <a:noFill/>
              </a:ln>
              <a:solidFill>
                <a:sysClr val="windowText" lastClr="000000"/>
              </a:solidFill>
              <a:effectLst/>
              <a:uLnTx/>
              <a:uFillTx/>
              <a:latin typeface="Arial"/>
              <a:cs typeface="Arial"/>
            </a:endParaRPr>
          </a:p>
          <a:p>
            <a:pPr marL="1139825" marR="0" lvl="0" indent="-286385" defTabSz="914400" eaLnBrk="1" fontAlgn="auto" latinLnBrk="0" hangingPunct="1">
              <a:lnSpc>
                <a:spcPts val="1910"/>
              </a:lnSpc>
              <a:spcBef>
                <a:spcPts val="1839"/>
              </a:spcBef>
              <a:spcAft>
                <a:spcPts val="0"/>
              </a:spcAft>
              <a:buClrTx/>
              <a:buSzTx/>
              <a:buFont typeface="Arial MT"/>
              <a:buChar char="•"/>
              <a:tabLst>
                <a:tab pos="1139825" algn="l"/>
              </a:tabLst>
              <a:defRPr/>
            </a:pPr>
            <a:r>
              <a:rPr kumimoji="0" sz="1600" b="1" i="0" u="none" strike="noStrike" kern="0" cap="none" spc="0" normalizeH="0" baseline="0" noProof="0" dirty="0">
                <a:ln>
                  <a:noFill/>
                </a:ln>
                <a:solidFill>
                  <a:srgbClr val="334154"/>
                </a:solidFill>
                <a:effectLst/>
                <a:uLnTx/>
                <a:uFillTx/>
                <a:latin typeface="Arial"/>
                <a:cs typeface="Arial"/>
              </a:rPr>
              <a:t>Yet</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the</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50" normalizeH="0" baseline="0" noProof="0" dirty="0">
                <a:ln>
                  <a:noFill/>
                </a:ln>
                <a:solidFill>
                  <a:srgbClr val="334154"/>
                </a:solidFill>
                <a:effectLst/>
                <a:uLnTx/>
                <a:uFillTx/>
                <a:latin typeface="Arial"/>
                <a:cs typeface="Arial"/>
              </a:rPr>
              <a:t>skills</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required</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to participate</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in </a:t>
            </a:r>
            <a:r>
              <a:rPr kumimoji="0" sz="1600" b="1" i="0" u="none" strike="noStrike" kern="0" cap="none" spc="-50" normalizeH="0" baseline="0" noProof="0" dirty="0">
                <a:ln>
                  <a:noFill/>
                </a:ln>
                <a:solidFill>
                  <a:srgbClr val="334154"/>
                </a:solidFill>
                <a:effectLst/>
                <a:uLnTx/>
                <a:uFillTx/>
                <a:latin typeface="Arial"/>
                <a:cs typeface="Arial"/>
              </a:rPr>
              <a:t>this</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growth</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remain</a:t>
            </a:r>
            <a:r>
              <a:rPr kumimoji="0" sz="1600" b="1" i="0" u="none" strike="noStrike" kern="0" cap="none" spc="1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poorly</a:t>
            </a:r>
            <a:r>
              <a:rPr kumimoji="0" sz="1600" b="1" i="0" u="none" strike="noStrike" kern="0" cap="none" spc="10" normalizeH="0" baseline="0" noProof="0" dirty="0">
                <a:ln>
                  <a:noFill/>
                </a:ln>
                <a:solidFill>
                  <a:srgbClr val="FF0000"/>
                </a:solidFill>
                <a:effectLst/>
                <a:uLnTx/>
                <a:uFillTx/>
                <a:latin typeface="Arial"/>
                <a:cs typeface="Arial"/>
              </a:rPr>
              <a:t> </a:t>
            </a:r>
            <a:r>
              <a:rPr kumimoji="0" sz="1600" b="1" i="0" u="none" strike="noStrike" kern="0" cap="none" spc="-10" normalizeH="0" baseline="0" noProof="0" dirty="0">
                <a:ln>
                  <a:noFill/>
                </a:ln>
                <a:solidFill>
                  <a:srgbClr val="FF0000"/>
                </a:solidFill>
                <a:effectLst/>
                <a:uLnTx/>
                <a:uFillTx/>
                <a:latin typeface="Arial"/>
                <a:cs typeface="Arial"/>
              </a:rPr>
              <a:t>distributed</a:t>
            </a:r>
            <a:r>
              <a:rPr kumimoji="0" sz="1600" b="1" i="0" u="none" strike="noStrike" kern="0" cap="none" spc="-10" normalizeH="0" baseline="0" noProof="0" dirty="0">
                <a:ln>
                  <a:noFill/>
                </a:ln>
                <a:solidFill>
                  <a:srgbClr val="334154"/>
                </a:solidFill>
                <a:effectLst/>
                <a:uLnTx/>
                <a:uFillTx/>
                <a:latin typeface="Arial"/>
                <a:cs typeface="Arial"/>
              </a:rPr>
              <a:t>.</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139825" marR="0" lvl="0" indent="-286385" defTabSz="914400" eaLnBrk="1" fontAlgn="auto" latinLnBrk="0" hangingPunct="1">
              <a:lnSpc>
                <a:spcPts val="2150"/>
              </a:lnSpc>
              <a:spcBef>
                <a:spcPts val="0"/>
              </a:spcBef>
              <a:spcAft>
                <a:spcPts val="0"/>
              </a:spcAft>
              <a:buClrTx/>
              <a:buSzTx/>
              <a:buFont typeface="Arial MT"/>
              <a:buChar char="•"/>
              <a:tabLst>
                <a:tab pos="1139825" algn="l"/>
              </a:tabLst>
              <a:defRPr/>
            </a:pPr>
            <a:r>
              <a:rPr kumimoji="0" sz="1800" b="1" i="0" u="none" strike="noStrike" kern="0" cap="none" spc="0" normalizeH="0" baseline="0" noProof="0" dirty="0">
                <a:ln>
                  <a:noFill/>
                </a:ln>
                <a:solidFill>
                  <a:srgbClr val="334154"/>
                </a:solidFill>
                <a:effectLst/>
                <a:uLnTx/>
                <a:uFillTx/>
                <a:latin typeface="Arial"/>
                <a:cs typeface="Arial"/>
              </a:rPr>
              <a:t>Most</a:t>
            </a:r>
            <a:r>
              <a:rPr kumimoji="0" sz="1800" b="1" i="0" u="none" strike="noStrike" kern="0" cap="none" spc="-6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young</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Kenyans</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are not </a:t>
            </a:r>
            <a:r>
              <a:rPr kumimoji="0" sz="1600" b="1" i="0" u="none" strike="noStrike" kern="0" cap="none" spc="-30" normalizeH="0" baseline="0" noProof="0" dirty="0">
                <a:ln>
                  <a:noFill/>
                </a:ln>
                <a:solidFill>
                  <a:srgbClr val="334154"/>
                </a:solidFill>
                <a:effectLst/>
                <a:uLnTx/>
                <a:uFillTx/>
                <a:latin typeface="Arial"/>
                <a:cs typeface="Arial"/>
              </a:rPr>
              <a:t>constrained</a:t>
            </a:r>
            <a:r>
              <a:rPr kumimoji="0" sz="1600" b="1" i="0" u="none" strike="noStrike" kern="0" cap="none" spc="0" normalizeH="0" baseline="0" noProof="0" dirty="0">
                <a:ln>
                  <a:noFill/>
                </a:ln>
                <a:solidFill>
                  <a:srgbClr val="334154"/>
                </a:solidFill>
                <a:effectLst/>
                <a:uLnTx/>
                <a:uFillTx/>
                <a:latin typeface="Arial"/>
                <a:cs typeface="Arial"/>
              </a:rPr>
              <a:t> only by </a:t>
            </a:r>
            <a:r>
              <a:rPr kumimoji="0" sz="1600" b="1" i="0" u="none" strike="noStrike" kern="0" cap="none" spc="95" normalizeH="0" baseline="0" noProof="0" dirty="0">
                <a:ln>
                  <a:noFill/>
                </a:ln>
                <a:solidFill>
                  <a:srgbClr val="334154"/>
                </a:solidFill>
                <a:effectLst/>
                <a:uLnTx/>
                <a:uFillTx/>
                <a:latin typeface="Arial"/>
                <a:cs typeface="Arial"/>
              </a:rPr>
              <a:t>a</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shortage</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of opportunity;</a:t>
            </a:r>
            <a:r>
              <a:rPr kumimoji="0" sz="1600" b="1" i="0" u="none" strike="noStrike" kern="0" cap="none" spc="459"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they</a:t>
            </a:r>
            <a:r>
              <a:rPr kumimoji="0" sz="1600" b="1" i="0" u="none" strike="noStrike" kern="0" cap="none" spc="-1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are </a:t>
            </a:r>
            <a:r>
              <a:rPr kumimoji="0" sz="1600" b="1" i="0" u="none" strike="noStrike" kern="0" cap="none" spc="-30" normalizeH="0" baseline="0" noProof="0" dirty="0">
                <a:ln>
                  <a:noFill/>
                </a:ln>
                <a:solidFill>
                  <a:srgbClr val="FF0000"/>
                </a:solidFill>
                <a:effectLst/>
                <a:uLnTx/>
                <a:uFillTx/>
                <a:latin typeface="Arial"/>
                <a:cs typeface="Arial"/>
              </a:rPr>
              <a:t>constrained</a:t>
            </a:r>
            <a:r>
              <a:rPr kumimoji="0" sz="1600" b="1" i="0" u="none" strike="noStrike" kern="0" cap="none" spc="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by </a:t>
            </a:r>
            <a:r>
              <a:rPr kumimoji="0" sz="1600" b="1" i="0" u="none" strike="noStrike" kern="0" cap="none" spc="45" normalizeH="0" baseline="0" noProof="0" dirty="0">
                <a:ln>
                  <a:noFill/>
                </a:ln>
                <a:solidFill>
                  <a:srgbClr val="FF0000"/>
                </a:solidFill>
                <a:effectLst/>
                <a:uLnTx/>
                <a:uFillTx/>
                <a:latin typeface="Arial"/>
                <a:cs typeface="Arial"/>
              </a:rPr>
              <a:t>a</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139825" marR="0" lvl="0" indent="0" defTabSz="914400" eaLnBrk="1" fontAlgn="auto" latinLnBrk="0" hangingPunct="1">
              <a:lnSpc>
                <a:spcPts val="1900"/>
              </a:lnSpc>
              <a:spcBef>
                <a:spcPts val="25"/>
              </a:spcBef>
              <a:spcAft>
                <a:spcPts val="0"/>
              </a:spcAft>
              <a:buClrTx/>
              <a:buSzTx/>
              <a:buFontTx/>
              <a:buNone/>
              <a:tabLst/>
              <a:defRPr/>
            </a:pPr>
            <a:r>
              <a:rPr kumimoji="0" sz="1600" b="1" i="0" u="none" strike="noStrike" kern="0" cap="none" spc="0" normalizeH="0" baseline="0" noProof="0" dirty="0">
                <a:ln>
                  <a:noFill/>
                </a:ln>
                <a:solidFill>
                  <a:srgbClr val="FF0000"/>
                </a:solidFill>
                <a:effectLst/>
                <a:uLnTx/>
                <a:uFillTx/>
                <a:latin typeface="Arial"/>
                <a:cs typeface="Arial"/>
              </a:rPr>
              <a:t>profound</a:t>
            </a:r>
            <a:r>
              <a:rPr kumimoji="0" sz="1600" b="1" i="0" u="none" strike="noStrike" kern="0" cap="none" spc="-4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shortage</a:t>
            </a:r>
            <a:r>
              <a:rPr kumimoji="0" sz="1600" b="1" i="0" u="none" strike="noStrike" kern="0" cap="none" spc="-3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of</a:t>
            </a:r>
            <a:r>
              <a:rPr kumimoji="0" sz="1600" b="1" i="0" u="none" strike="noStrike" kern="0" cap="none" spc="-5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informed</a:t>
            </a:r>
            <a:r>
              <a:rPr kumimoji="0" sz="1600" b="1" i="0" u="none" strike="noStrike" kern="0" cap="none" spc="-4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career</a:t>
            </a:r>
            <a:r>
              <a:rPr kumimoji="0" sz="1600" b="1" i="0" u="none" strike="noStrike" kern="0" cap="none" spc="-50" normalizeH="0" baseline="0" noProof="0" dirty="0">
                <a:ln>
                  <a:noFill/>
                </a:ln>
                <a:solidFill>
                  <a:srgbClr val="FF0000"/>
                </a:solidFill>
                <a:effectLst/>
                <a:uLnTx/>
                <a:uFillTx/>
                <a:latin typeface="Arial"/>
                <a:cs typeface="Arial"/>
              </a:rPr>
              <a:t> </a:t>
            </a:r>
            <a:r>
              <a:rPr kumimoji="0" sz="1600" b="1" i="0" u="none" strike="noStrike" kern="0" cap="none" spc="-10" normalizeH="0" baseline="0" noProof="0" dirty="0">
                <a:ln>
                  <a:noFill/>
                </a:ln>
                <a:solidFill>
                  <a:srgbClr val="FF0000"/>
                </a:solidFill>
                <a:effectLst/>
                <a:uLnTx/>
                <a:uFillTx/>
                <a:latin typeface="Arial"/>
                <a:cs typeface="Arial"/>
              </a:rPr>
              <a:t>direction.</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139825" marR="0" lvl="0" indent="-286385" defTabSz="914400" eaLnBrk="1" fontAlgn="auto" latinLnBrk="0" hangingPunct="1">
              <a:lnSpc>
                <a:spcPts val="2380"/>
              </a:lnSpc>
              <a:spcBef>
                <a:spcPts val="0"/>
              </a:spcBef>
              <a:spcAft>
                <a:spcPts val="0"/>
              </a:spcAft>
              <a:buClrTx/>
              <a:buSzTx/>
              <a:buFont typeface="Arial MT"/>
              <a:buChar char="•"/>
              <a:tabLst>
                <a:tab pos="1139825" algn="l"/>
              </a:tabLst>
              <a:defRPr/>
            </a:pPr>
            <a:r>
              <a:rPr kumimoji="0" sz="2000" b="1" i="0" u="none" strike="noStrike" kern="0" cap="none" spc="-155" normalizeH="0" baseline="0" noProof="0" dirty="0">
                <a:ln>
                  <a:noFill/>
                </a:ln>
                <a:solidFill>
                  <a:srgbClr val="C00000"/>
                </a:solidFill>
                <a:effectLst/>
                <a:uLnTx/>
                <a:uFillTx/>
                <a:latin typeface="Arial"/>
                <a:cs typeface="Arial"/>
              </a:rPr>
              <a:t>This</a:t>
            </a:r>
            <a:r>
              <a:rPr kumimoji="0" sz="2000" b="1" i="0" u="none" strike="noStrike" kern="0" cap="none" spc="-15" normalizeH="0" baseline="0" noProof="0" dirty="0">
                <a:ln>
                  <a:noFill/>
                </a:ln>
                <a:solidFill>
                  <a:srgbClr val="C00000"/>
                </a:solidFill>
                <a:effectLst/>
                <a:uLnTx/>
                <a:uFillTx/>
                <a:latin typeface="Arial"/>
                <a:cs typeface="Arial"/>
              </a:rPr>
              <a:t> </a:t>
            </a:r>
            <a:r>
              <a:rPr kumimoji="0" sz="2000" b="1" i="0" u="none" strike="noStrike" kern="0" cap="none" spc="-125" normalizeH="0" baseline="0" noProof="0" dirty="0">
                <a:ln>
                  <a:noFill/>
                </a:ln>
                <a:solidFill>
                  <a:srgbClr val="C00000"/>
                </a:solidFill>
                <a:effectLst/>
                <a:uLnTx/>
                <a:uFillTx/>
                <a:latin typeface="Arial"/>
                <a:cs typeface="Arial"/>
              </a:rPr>
              <a:t>is</a:t>
            </a:r>
            <a:r>
              <a:rPr kumimoji="0" sz="2000" b="1" i="0" u="none" strike="noStrike" kern="0" cap="none" spc="-20" normalizeH="0" baseline="0" noProof="0" dirty="0">
                <a:ln>
                  <a:noFill/>
                </a:ln>
                <a:solidFill>
                  <a:srgbClr val="C00000"/>
                </a:solidFill>
                <a:effectLst/>
                <a:uLnTx/>
                <a:uFillTx/>
                <a:latin typeface="Arial"/>
                <a:cs typeface="Arial"/>
              </a:rPr>
              <a:t> </a:t>
            </a:r>
            <a:r>
              <a:rPr kumimoji="0" sz="2000" b="1" i="0" u="none" strike="noStrike" kern="0" cap="none" spc="0" normalizeH="0" baseline="0" noProof="0" dirty="0">
                <a:ln>
                  <a:noFill/>
                </a:ln>
                <a:solidFill>
                  <a:srgbClr val="C00000"/>
                </a:solidFill>
                <a:effectLst/>
                <a:uLnTx/>
                <a:uFillTx/>
                <a:latin typeface="Arial"/>
                <a:cs typeface="Arial"/>
              </a:rPr>
              <a:t>the</a:t>
            </a:r>
            <a:r>
              <a:rPr kumimoji="0" sz="2000" b="1" i="0" u="none" strike="noStrike" kern="0" cap="none" spc="-15" normalizeH="0" baseline="0" noProof="0" dirty="0">
                <a:ln>
                  <a:noFill/>
                </a:ln>
                <a:solidFill>
                  <a:srgbClr val="C00000"/>
                </a:solidFill>
                <a:effectLst/>
                <a:uLnTx/>
                <a:uFillTx/>
                <a:latin typeface="Arial"/>
                <a:cs typeface="Arial"/>
              </a:rPr>
              <a:t> </a:t>
            </a:r>
            <a:r>
              <a:rPr kumimoji="0" sz="2000" b="1" i="0" u="none" strike="noStrike" kern="0" cap="none" spc="0" normalizeH="0" baseline="0" noProof="0" dirty="0">
                <a:ln>
                  <a:noFill/>
                </a:ln>
                <a:solidFill>
                  <a:srgbClr val="C00000"/>
                </a:solidFill>
                <a:effectLst/>
                <a:uLnTx/>
                <a:uFillTx/>
                <a:latin typeface="Arial"/>
                <a:cs typeface="Arial"/>
              </a:rPr>
              <a:t>career</a:t>
            </a:r>
            <a:r>
              <a:rPr kumimoji="0" sz="2000" b="1" i="0" u="none" strike="noStrike" kern="0" cap="none" spc="-30" normalizeH="0" baseline="0" noProof="0" dirty="0">
                <a:ln>
                  <a:noFill/>
                </a:ln>
                <a:solidFill>
                  <a:srgbClr val="C00000"/>
                </a:solidFill>
                <a:effectLst/>
                <a:uLnTx/>
                <a:uFillTx/>
                <a:latin typeface="Arial"/>
                <a:cs typeface="Arial"/>
              </a:rPr>
              <a:t> </a:t>
            </a:r>
            <a:r>
              <a:rPr kumimoji="0" sz="2000" b="1" i="0" u="none" strike="noStrike" kern="0" cap="none" spc="-20" normalizeH="0" baseline="0" noProof="0" dirty="0">
                <a:ln>
                  <a:noFill/>
                </a:ln>
                <a:solidFill>
                  <a:srgbClr val="C00000"/>
                </a:solidFill>
                <a:effectLst/>
                <a:uLnTx/>
                <a:uFillTx/>
                <a:latin typeface="Arial"/>
                <a:cs typeface="Arial"/>
              </a:rPr>
              <a:t>guidance</a:t>
            </a:r>
            <a:r>
              <a:rPr kumimoji="0" sz="2000" b="1" i="0" u="none" strike="noStrike" kern="0" cap="none" spc="-30" normalizeH="0" baseline="0" noProof="0" dirty="0">
                <a:ln>
                  <a:noFill/>
                </a:ln>
                <a:solidFill>
                  <a:srgbClr val="C00000"/>
                </a:solidFill>
                <a:effectLst/>
                <a:uLnTx/>
                <a:uFillTx/>
                <a:latin typeface="Arial"/>
                <a:cs typeface="Arial"/>
              </a:rPr>
              <a:t> </a:t>
            </a:r>
            <a:r>
              <a:rPr kumimoji="0" sz="2000" b="1" i="0" u="none" strike="noStrike" kern="0" cap="none" spc="-10" normalizeH="0" baseline="0" noProof="0" dirty="0">
                <a:ln>
                  <a:noFill/>
                </a:ln>
                <a:solidFill>
                  <a:srgbClr val="C00000"/>
                </a:solidFill>
                <a:effectLst/>
                <a:uLnTx/>
                <a:uFillTx/>
                <a:latin typeface="Arial"/>
                <a:cs typeface="Arial"/>
              </a:rPr>
              <a:t>deficit.</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sp>
        <p:nvSpPr>
          <p:cNvPr id="40" name="object 40"/>
          <p:cNvSpPr txBox="1"/>
          <p:nvPr/>
        </p:nvSpPr>
        <p:spPr>
          <a:xfrm>
            <a:off x="231140" y="6396642"/>
            <a:ext cx="6091555" cy="177800"/>
          </a:xfrm>
          <a:prstGeom prst="rect">
            <a:avLst/>
          </a:prstGeom>
        </p:spPr>
        <p:txBody>
          <a:bodyPr vert="horz" wrap="square" lIns="0" tIns="0" rIns="0" bIns="0" rtlCol="0">
            <a:spAutoFit/>
          </a:bodyPr>
          <a:lstStyle/>
          <a:p>
            <a:pPr marL="12700" marR="0" lvl="0" indent="0" defTabSz="914400" eaLnBrk="1" fontAlgn="auto" latinLnBrk="0" hangingPunct="1">
              <a:lnSpc>
                <a:spcPts val="1235"/>
              </a:lnSpc>
              <a:spcBef>
                <a:spcPts val="0"/>
              </a:spcBef>
              <a:spcAft>
                <a:spcPts val="0"/>
              </a:spcAft>
              <a:buClrTx/>
              <a:buSzTx/>
              <a:buFontTx/>
              <a:buNone/>
              <a:tabLst/>
              <a:defRPr/>
            </a:pPr>
            <a:r>
              <a:rPr kumimoji="0" sz="1200" b="1" i="0" u="none" strike="noStrike" kern="0" cap="none" spc="0" normalizeH="0" baseline="0" noProof="0" dirty="0">
                <a:ln>
                  <a:noFill/>
                </a:ln>
                <a:solidFill>
                  <a:sysClr val="windowText" lastClr="000000"/>
                </a:solidFill>
                <a:effectLst/>
                <a:uLnTx/>
                <a:uFillTx/>
                <a:latin typeface="Arial"/>
                <a:cs typeface="Arial"/>
              </a:rPr>
              <a:t>Maina</a:t>
            </a:r>
            <a:r>
              <a:rPr kumimoji="0" sz="1200" b="1" i="0" u="none" strike="noStrike" kern="0" cap="none" spc="5" normalizeH="0" baseline="0" noProof="0" dirty="0">
                <a:ln>
                  <a:noFill/>
                </a:ln>
                <a:solidFill>
                  <a:sysClr val="windowText" lastClr="000000"/>
                </a:solidFill>
                <a:effectLst/>
                <a:uLnTx/>
                <a:uFillTx/>
                <a:latin typeface="Arial"/>
                <a:cs typeface="Arial"/>
              </a:rPr>
              <a:t> </a:t>
            </a:r>
            <a:r>
              <a:rPr kumimoji="0" sz="1200" b="1" i="0" u="none" strike="noStrike" kern="0" cap="none" spc="-100" normalizeH="0" baseline="0" noProof="0" dirty="0">
                <a:ln>
                  <a:noFill/>
                </a:ln>
                <a:solidFill>
                  <a:sysClr val="windowText" lastClr="000000"/>
                </a:solidFill>
                <a:effectLst/>
                <a:uLnTx/>
                <a:uFillTx/>
                <a:latin typeface="Arial"/>
                <a:cs typeface="Arial"/>
              </a:rPr>
              <a:t>&amp;</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Waithaka</a:t>
            </a:r>
            <a:r>
              <a:rPr kumimoji="0" sz="1200" b="1" i="0" u="none" strike="noStrike" kern="0" cap="none" spc="370"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KNQA National</a:t>
            </a:r>
            <a:r>
              <a:rPr kumimoji="0" sz="1200" b="1" i="0" u="none" strike="noStrike" kern="0" cap="none" spc="10" normalizeH="0" baseline="0" noProof="0" dirty="0">
                <a:ln>
                  <a:noFill/>
                </a:ln>
                <a:solidFill>
                  <a:sysClr val="windowText" lastClr="000000"/>
                </a:solidFill>
                <a:effectLst/>
                <a:uLnTx/>
                <a:uFillTx/>
                <a:latin typeface="Arial"/>
                <a:cs typeface="Arial"/>
              </a:rPr>
              <a:t> </a:t>
            </a:r>
            <a:r>
              <a:rPr kumimoji="0" sz="1200" b="1" i="0" u="none" strike="noStrike" kern="0" cap="none" spc="-20" normalizeH="0" baseline="0" noProof="0" dirty="0">
                <a:ln>
                  <a:noFill/>
                </a:ln>
                <a:solidFill>
                  <a:sysClr val="windowText" lastClr="000000"/>
                </a:solidFill>
                <a:effectLst/>
                <a:uLnTx/>
                <a:uFillTx/>
                <a:latin typeface="Arial"/>
                <a:cs typeface="Arial"/>
              </a:rPr>
              <a:t>Qualifications</a:t>
            </a:r>
            <a:r>
              <a:rPr kumimoji="0" sz="1200" b="1" i="0" u="none" strike="noStrike" kern="0" cap="none" spc="25" normalizeH="0" baseline="0" noProof="0" dirty="0">
                <a:ln>
                  <a:noFill/>
                </a:ln>
                <a:solidFill>
                  <a:sysClr val="windowText" lastClr="000000"/>
                </a:solidFill>
                <a:effectLst/>
                <a:uLnTx/>
                <a:uFillTx/>
                <a:latin typeface="Arial"/>
                <a:cs typeface="Arial"/>
              </a:rPr>
              <a:t> </a:t>
            </a:r>
            <a:r>
              <a:rPr kumimoji="0" sz="1200" b="1" i="0" u="none" strike="noStrike" kern="0" cap="none" spc="-30" normalizeH="0" baseline="0" noProof="0" dirty="0">
                <a:ln>
                  <a:noFill/>
                </a:ln>
                <a:solidFill>
                  <a:sysClr val="windowText" lastClr="000000"/>
                </a:solidFill>
                <a:effectLst/>
                <a:uLnTx/>
                <a:uFillTx/>
                <a:latin typeface="Arial"/>
                <a:cs typeface="Arial"/>
              </a:rPr>
              <a:t>Conference</a:t>
            </a:r>
            <a:r>
              <a:rPr kumimoji="0" sz="1200" b="1" i="0" u="none" strike="noStrike" kern="0" cap="none" spc="-5" normalizeH="0" baseline="0" noProof="0" dirty="0">
                <a:ln>
                  <a:noFill/>
                </a:ln>
                <a:solidFill>
                  <a:sysClr val="windowText" lastClr="000000"/>
                </a:solidFill>
                <a:effectLst/>
                <a:uLnTx/>
                <a:uFillTx/>
                <a:latin typeface="Arial"/>
                <a:cs typeface="Arial"/>
              </a:rPr>
              <a:t> </a:t>
            </a:r>
            <a:r>
              <a:rPr kumimoji="0" sz="1200" b="1" i="0" u="none" strike="noStrike" kern="0" cap="small" spc="-114" normalizeH="0" baseline="0" noProof="0" dirty="0">
                <a:ln>
                  <a:noFill/>
                </a:ln>
                <a:solidFill>
                  <a:sysClr val="windowText" lastClr="000000"/>
                </a:solidFill>
                <a:effectLst/>
                <a:uLnTx/>
                <a:uFillTx/>
                <a:latin typeface="Arial"/>
                <a:cs typeface="Arial"/>
              </a:rPr>
              <a:t>2</a:t>
            </a:r>
            <a:r>
              <a:rPr kumimoji="0" sz="1200" b="1" i="0" u="none" strike="noStrike" kern="0" cap="none" spc="-114" normalizeH="0" baseline="0" noProof="0" dirty="0">
                <a:ln>
                  <a:noFill/>
                </a:ln>
                <a:solidFill>
                  <a:sysClr val="windowText" lastClr="000000"/>
                </a:solidFill>
                <a:effectLst/>
                <a:uLnTx/>
                <a:uFillTx/>
                <a:latin typeface="Arial"/>
                <a:cs typeface="Arial"/>
              </a:rPr>
              <a:t>0</a:t>
            </a:r>
            <a:r>
              <a:rPr kumimoji="0" sz="1200" b="1" i="0" u="none" strike="noStrike" kern="0" cap="small" spc="-114" normalizeH="0" baseline="0" noProof="0" dirty="0">
                <a:ln>
                  <a:noFill/>
                </a:ln>
                <a:solidFill>
                  <a:sysClr val="windowText" lastClr="000000"/>
                </a:solidFill>
                <a:effectLst/>
                <a:uLnTx/>
                <a:uFillTx/>
                <a:latin typeface="Arial"/>
                <a:cs typeface="Arial"/>
              </a:rPr>
              <a:t>2</a:t>
            </a:r>
            <a:r>
              <a:rPr kumimoji="0" sz="1200" b="1" i="0" u="none" strike="noStrike" kern="0" cap="none" spc="-114" normalizeH="0" baseline="0" noProof="0" dirty="0">
                <a:ln>
                  <a:noFill/>
                </a:ln>
                <a:solidFill>
                  <a:sysClr val="windowText" lastClr="000000"/>
                </a:solidFill>
                <a:effectLst/>
                <a:uLnTx/>
                <a:uFillTx/>
                <a:latin typeface="Arial"/>
                <a:cs typeface="Arial"/>
              </a:rPr>
              <a:t>6</a:t>
            </a:r>
            <a:r>
              <a:rPr kumimoji="0" sz="1200" b="1" i="0" u="none" strike="noStrike" kern="0" cap="none" spc="350"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85" normalizeH="0" baseline="0" noProof="0" dirty="0">
                <a:ln>
                  <a:noFill/>
                </a:ln>
                <a:solidFill>
                  <a:sysClr val="windowText" lastClr="000000"/>
                </a:solidFill>
                <a:effectLst/>
                <a:uLnTx/>
                <a:uFillTx/>
                <a:latin typeface="Arial"/>
                <a:cs typeface="Arial"/>
              </a:rPr>
              <a:t>1</a:t>
            </a:r>
            <a:r>
              <a:rPr kumimoji="0" sz="1200" b="1" i="0" u="none" strike="noStrike" kern="0" cap="small" spc="-85" normalizeH="0" baseline="0" noProof="0" dirty="0">
                <a:ln>
                  <a:noFill/>
                </a:ln>
                <a:solidFill>
                  <a:sysClr val="windowText" lastClr="000000"/>
                </a:solidFill>
                <a:effectLst/>
                <a:uLnTx/>
                <a:uFillTx/>
                <a:latin typeface="Arial"/>
                <a:cs typeface="Arial"/>
              </a:rPr>
              <a:t>2</a:t>
            </a:r>
            <a:r>
              <a:rPr kumimoji="0" sz="1200" b="1" i="0" u="none" strike="noStrike" kern="0" cap="none" spc="-85" normalizeH="0" baseline="0" noProof="0" dirty="0">
                <a:ln>
                  <a:noFill/>
                </a:ln>
                <a:solidFill>
                  <a:sysClr val="windowText" lastClr="000000"/>
                </a:solidFill>
                <a:effectLst/>
                <a:uLnTx/>
                <a:uFillTx/>
                <a:latin typeface="Arial"/>
                <a:cs typeface="Arial"/>
              </a:rPr>
              <a:t>–</a:t>
            </a:r>
            <a:r>
              <a:rPr kumimoji="0" sz="1200" b="1" i="0" u="none" strike="noStrike" kern="0" cap="none" spc="-175" normalizeH="0" baseline="0" noProof="0" dirty="0">
                <a:ln>
                  <a:noFill/>
                </a:ln>
                <a:solidFill>
                  <a:sysClr val="windowText" lastClr="000000"/>
                </a:solidFill>
                <a:effectLst/>
                <a:uLnTx/>
                <a:uFillTx/>
                <a:latin typeface="Arial"/>
                <a:cs typeface="Arial"/>
              </a:rPr>
              <a:t>14</a:t>
            </a:r>
            <a:r>
              <a:rPr kumimoji="0" sz="1200" b="1" i="0" u="none" strike="noStrike" kern="0" cap="none" spc="5" normalizeH="0" baseline="0" noProof="0" dirty="0">
                <a:ln>
                  <a:noFill/>
                </a:ln>
                <a:solidFill>
                  <a:sysClr val="windowText" lastClr="000000"/>
                </a:solidFill>
                <a:effectLst/>
                <a:uLnTx/>
                <a:uFillTx/>
                <a:latin typeface="Arial"/>
                <a:cs typeface="Arial"/>
              </a:rPr>
              <a:t> </a:t>
            </a:r>
            <a:r>
              <a:rPr kumimoji="0" sz="1200" b="1" i="0" u="none" strike="noStrike" kern="0" cap="none" spc="75" normalizeH="0" baseline="0" noProof="0" dirty="0">
                <a:ln>
                  <a:noFill/>
                </a:ln>
                <a:solidFill>
                  <a:sysClr val="windowText" lastClr="000000"/>
                </a:solidFill>
                <a:effectLst/>
                <a:uLnTx/>
                <a:uFillTx/>
                <a:latin typeface="Arial"/>
                <a:cs typeface="Arial"/>
              </a:rPr>
              <a:t>May</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small" spc="-180" normalizeH="0" baseline="0" noProof="0" dirty="0">
                <a:ln>
                  <a:noFill/>
                </a:ln>
                <a:solidFill>
                  <a:sysClr val="windowText" lastClr="000000"/>
                </a:solidFill>
                <a:effectLst/>
                <a:uLnTx/>
                <a:uFillTx/>
                <a:latin typeface="Arial"/>
                <a:cs typeface="Arial"/>
              </a:rPr>
              <a:t>2</a:t>
            </a:r>
            <a:r>
              <a:rPr kumimoji="0" sz="1200" b="1" i="0" u="none" strike="noStrike" kern="0" cap="none" spc="-180" normalizeH="0" baseline="0" noProof="0" dirty="0">
                <a:ln>
                  <a:noFill/>
                </a:ln>
                <a:solidFill>
                  <a:sysClr val="windowText" lastClr="000000"/>
                </a:solidFill>
                <a:effectLst/>
                <a:uLnTx/>
                <a:uFillTx/>
                <a:latin typeface="Arial"/>
                <a:cs typeface="Arial"/>
              </a:rPr>
              <a:t>0</a:t>
            </a:r>
            <a:r>
              <a:rPr kumimoji="0" sz="1200" b="1" i="0" u="none" strike="noStrike" kern="0" cap="small" spc="-180" normalizeH="0" baseline="0" noProof="0" dirty="0">
                <a:ln>
                  <a:noFill/>
                </a:ln>
                <a:solidFill>
                  <a:sysClr val="windowText" lastClr="000000"/>
                </a:solidFill>
                <a:effectLst/>
                <a:uLnTx/>
                <a:uFillTx/>
                <a:latin typeface="Arial"/>
                <a:cs typeface="Arial"/>
              </a:rPr>
              <a:t>2</a:t>
            </a:r>
            <a:r>
              <a:rPr kumimoji="0" sz="1200" b="1" i="0" u="none" strike="noStrike" kern="0" cap="none" spc="-180" normalizeH="0" baseline="0" noProof="0" dirty="0">
                <a:ln>
                  <a:noFill/>
                </a:ln>
                <a:solidFill>
                  <a:sysClr val="windowText" lastClr="000000"/>
                </a:solidFill>
                <a:effectLst/>
                <a:uLnTx/>
                <a:uFillTx/>
                <a:latin typeface="Arial"/>
                <a:cs typeface="Arial"/>
              </a:rPr>
              <a:t>6</a:t>
            </a:r>
            <a:endParaRPr kumimoji="0" sz="12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6304" y="6650735"/>
            <a:ext cx="12045950" cy="207645"/>
            <a:chOff x="146304" y="6650735"/>
            <a:chExt cx="12045950" cy="207645"/>
          </a:xfrm>
        </p:grpSpPr>
        <p:sp>
          <p:nvSpPr>
            <p:cNvPr id="3" name="object 3"/>
            <p:cNvSpPr/>
            <p:nvPr/>
          </p:nvSpPr>
          <p:spPr>
            <a:xfrm>
              <a:off x="146304" y="6650735"/>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146304" y="6729983"/>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146304" y="6812279"/>
              <a:ext cx="12045950" cy="45720"/>
            </a:xfrm>
            <a:custGeom>
              <a:avLst/>
              <a:gdLst/>
              <a:ahLst/>
              <a:cxnLst/>
              <a:rect l="l" t="t" r="r" b="b"/>
              <a:pathLst>
                <a:path w="12045950" h="45720">
                  <a:moveTo>
                    <a:pt x="0" y="45719"/>
                  </a:moveTo>
                  <a:lnTo>
                    <a:pt x="12045696" y="45719"/>
                  </a:lnTo>
                  <a:lnTo>
                    <a:pt x="12045696" y="0"/>
                  </a:lnTo>
                  <a:lnTo>
                    <a:pt x="0" y="0"/>
                  </a:lnTo>
                  <a:lnTo>
                    <a:pt x="0" y="45719"/>
                  </a:lnTo>
                  <a:close/>
                </a:path>
              </a:pathLst>
            </a:custGeom>
            <a:solidFill>
              <a:srgbClr val="0099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6" name="object 6"/>
          <p:cNvPicPr/>
          <p:nvPr/>
        </p:nvPicPr>
        <p:blipFill>
          <a:blip r:embed="rId2" cstate="print"/>
          <a:stretch>
            <a:fillRect/>
          </a:stretch>
        </p:blipFill>
        <p:spPr>
          <a:xfrm>
            <a:off x="7995039" y="59511"/>
            <a:ext cx="4036771" cy="1098665"/>
          </a:xfrm>
          <a:prstGeom prst="rect">
            <a:avLst/>
          </a:prstGeom>
        </p:spPr>
      </p:pic>
      <p:grpSp>
        <p:nvGrpSpPr>
          <p:cNvPr id="7" name="object 7"/>
          <p:cNvGrpSpPr/>
          <p:nvPr/>
        </p:nvGrpSpPr>
        <p:grpSpPr>
          <a:xfrm>
            <a:off x="-6095" y="-6096"/>
            <a:ext cx="158750" cy="6870700"/>
            <a:chOff x="-6095" y="-6096"/>
            <a:chExt cx="158750" cy="6870700"/>
          </a:xfrm>
        </p:grpSpPr>
        <p:sp>
          <p:nvSpPr>
            <p:cNvPr id="8" name="object 8"/>
            <p:cNvSpPr/>
            <p:nvPr/>
          </p:nvSpPr>
          <p:spPr>
            <a:xfrm>
              <a:off x="0" y="0"/>
              <a:ext cx="146685" cy="6858000"/>
            </a:xfrm>
            <a:custGeom>
              <a:avLst/>
              <a:gdLst/>
              <a:ahLst/>
              <a:cxnLst/>
              <a:rect l="l" t="t" r="r" b="b"/>
              <a:pathLst>
                <a:path w="146685" h="6858000">
                  <a:moveTo>
                    <a:pt x="146304" y="0"/>
                  </a:moveTo>
                  <a:lnTo>
                    <a:pt x="0" y="0"/>
                  </a:lnTo>
                  <a:lnTo>
                    <a:pt x="0" y="6858000"/>
                  </a:lnTo>
                  <a:lnTo>
                    <a:pt x="146304" y="6858000"/>
                  </a:lnTo>
                  <a:lnTo>
                    <a:pt x="146304"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p:nvPr/>
          </p:nvSpPr>
          <p:spPr>
            <a:xfrm>
              <a:off x="0" y="0"/>
              <a:ext cx="146685" cy="6858000"/>
            </a:xfrm>
            <a:custGeom>
              <a:avLst/>
              <a:gdLst/>
              <a:ahLst/>
              <a:cxnLst/>
              <a:rect l="l" t="t" r="r" b="b"/>
              <a:pathLst>
                <a:path w="146685" h="6858000">
                  <a:moveTo>
                    <a:pt x="0" y="6858000"/>
                  </a:moveTo>
                  <a:lnTo>
                    <a:pt x="146304" y="6858000"/>
                  </a:lnTo>
                  <a:lnTo>
                    <a:pt x="146304" y="0"/>
                  </a:lnTo>
                  <a:lnTo>
                    <a:pt x="0" y="0"/>
                  </a:lnTo>
                  <a:lnTo>
                    <a:pt x="0" y="6858000"/>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0" name="object 10" descr="$PPTXTitle"/>
          <p:cNvSpPr txBox="1">
            <a:spLocks noGrp="1"/>
          </p:cNvSpPr>
          <p:nvPr>
            <p:ph type="title"/>
          </p:nvPr>
        </p:nvSpPr>
        <p:spPr>
          <a:xfrm>
            <a:off x="140207" y="298704"/>
            <a:ext cx="7832090" cy="890269"/>
          </a:xfrm>
          <a:prstGeom prst="rect">
            <a:avLst/>
          </a:prstGeom>
          <a:solidFill>
            <a:srgbClr val="1F3863"/>
          </a:solidFill>
          <a:ln w="3175">
            <a:solidFill>
              <a:srgbClr val="1F3863"/>
            </a:solidFill>
          </a:ln>
        </p:spPr>
        <p:txBody>
          <a:bodyPr vert="horz" wrap="square" lIns="0" tIns="157480" rIns="0" bIns="0" rtlCol="0">
            <a:spAutoFit/>
          </a:bodyPr>
          <a:lstStyle/>
          <a:p>
            <a:pPr marL="286385">
              <a:lnSpc>
                <a:spcPct val="100000"/>
              </a:lnSpc>
              <a:spcBef>
                <a:spcPts val="1240"/>
              </a:spcBef>
            </a:pPr>
            <a:r>
              <a:rPr sz="3200" spc="-65" dirty="0">
                <a:solidFill>
                  <a:srgbClr val="FFFFFF"/>
                </a:solidFill>
              </a:rPr>
              <a:t>Purpose</a:t>
            </a:r>
            <a:r>
              <a:rPr sz="3200" spc="-160" dirty="0">
                <a:solidFill>
                  <a:srgbClr val="FFFFFF"/>
                </a:solidFill>
              </a:rPr>
              <a:t> </a:t>
            </a:r>
            <a:r>
              <a:rPr sz="3200" spc="-280" dirty="0">
                <a:solidFill>
                  <a:srgbClr val="FFFFFF"/>
                </a:solidFill>
              </a:rPr>
              <a:t>&amp;</a:t>
            </a:r>
            <a:r>
              <a:rPr sz="3200" spc="-5" dirty="0">
                <a:solidFill>
                  <a:srgbClr val="FFFFFF"/>
                </a:solidFill>
              </a:rPr>
              <a:t> </a:t>
            </a:r>
            <a:r>
              <a:rPr sz="3200" spc="-40" dirty="0">
                <a:solidFill>
                  <a:srgbClr val="FFFFFF"/>
                </a:solidFill>
              </a:rPr>
              <a:t>Three</a:t>
            </a:r>
            <a:r>
              <a:rPr sz="3200" spc="-105" dirty="0">
                <a:solidFill>
                  <a:srgbClr val="FFFFFF"/>
                </a:solidFill>
              </a:rPr>
              <a:t> </a:t>
            </a:r>
            <a:r>
              <a:rPr sz="3200" spc="-95" dirty="0">
                <a:solidFill>
                  <a:srgbClr val="FFFFFF"/>
                </a:solidFill>
              </a:rPr>
              <a:t>Research </a:t>
            </a:r>
            <a:r>
              <a:rPr sz="3200" spc="-10" dirty="0">
                <a:solidFill>
                  <a:srgbClr val="FFFFFF"/>
                </a:solidFill>
              </a:rPr>
              <a:t>Questions</a:t>
            </a:r>
            <a:endParaRPr sz="3200"/>
          </a:p>
        </p:txBody>
      </p:sp>
      <p:grpSp>
        <p:nvGrpSpPr>
          <p:cNvPr id="11" name="object 11"/>
          <p:cNvGrpSpPr/>
          <p:nvPr/>
        </p:nvGrpSpPr>
        <p:grpSpPr>
          <a:xfrm>
            <a:off x="198104" y="1289199"/>
            <a:ext cx="11734165" cy="1188720"/>
            <a:chOff x="198104" y="1289199"/>
            <a:chExt cx="11734165" cy="1188720"/>
          </a:xfrm>
        </p:grpSpPr>
        <p:pic>
          <p:nvPicPr>
            <p:cNvPr id="12" name="object 12"/>
            <p:cNvPicPr/>
            <p:nvPr/>
          </p:nvPicPr>
          <p:blipFill>
            <a:blip r:embed="rId3" cstate="print"/>
            <a:stretch>
              <a:fillRect/>
            </a:stretch>
          </p:blipFill>
          <p:spPr>
            <a:xfrm>
              <a:off x="198104" y="1289199"/>
              <a:ext cx="11734069" cy="1188180"/>
            </a:xfrm>
            <a:prstGeom prst="rect">
              <a:avLst/>
            </a:prstGeom>
          </p:spPr>
        </p:pic>
        <p:sp>
          <p:nvSpPr>
            <p:cNvPr id="13" name="object 13"/>
            <p:cNvSpPr/>
            <p:nvPr/>
          </p:nvSpPr>
          <p:spPr>
            <a:xfrm>
              <a:off x="304800" y="1341120"/>
              <a:ext cx="11582400" cy="1036319"/>
            </a:xfrm>
            <a:custGeom>
              <a:avLst/>
              <a:gdLst/>
              <a:ahLst/>
              <a:cxnLst/>
              <a:rect l="l" t="t" r="r" b="b"/>
              <a:pathLst>
                <a:path w="11582400" h="1036319">
                  <a:moveTo>
                    <a:pt x="0" y="1036319"/>
                  </a:moveTo>
                  <a:lnTo>
                    <a:pt x="11582400" y="1036319"/>
                  </a:lnTo>
                  <a:lnTo>
                    <a:pt x="11582400" y="0"/>
                  </a:lnTo>
                  <a:lnTo>
                    <a:pt x="0" y="0"/>
                  </a:lnTo>
                  <a:lnTo>
                    <a:pt x="0" y="1036319"/>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4"/>
            <p:cNvSpPr/>
            <p:nvPr/>
          </p:nvSpPr>
          <p:spPr>
            <a:xfrm>
              <a:off x="304800" y="1341120"/>
              <a:ext cx="146685" cy="1036319"/>
            </a:xfrm>
            <a:custGeom>
              <a:avLst/>
              <a:gdLst/>
              <a:ahLst/>
              <a:cxnLst/>
              <a:rect l="l" t="t" r="r" b="b"/>
              <a:pathLst>
                <a:path w="146684" h="1036319">
                  <a:moveTo>
                    <a:pt x="146303" y="0"/>
                  </a:moveTo>
                  <a:lnTo>
                    <a:pt x="0" y="0"/>
                  </a:lnTo>
                  <a:lnTo>
                    <a:pt x="0" y="1036319"/>
                  </a:lnTo>
                  <a:lnTo>
                    <a:pt x="146303" y="1036319"/>
                  </a:lnTo>
                  <a:lnTo>
                    <a:pt x="146303"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304800" y="1341120"/>
              <a:ext cx="146685" cy="1036319"/>
            </a:xfrm>
            <a:custGeom>
              <a:avLst/>
              <a:gdLst/>
              <a:ahLst/>
              <a:cxnLst/>
              <a:rect l="l" t="t" r="r" b="b"/>
              <a:pathLst>
                <a:path w="146684" h="1036319">
                  <a:moveTo>
                    <a:pt x="0" y="1036319"/>
                  </a:moveTo>
                  <a:lnTo>
                    <a:pt x="146303" y="1036319"/>
                  </a:lnTo>
                  <a:lnTo>
                    <a:pt x="146303" y="0"/>
                  </a:lnTo>
                  <a:lnTo>
                    <a:pt x="0" y="0"/>
                  </a:lnTo>
                  <a:lnTo>
                    <a:pt x="0" y="1036319"/>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6" name="object 16"/>
          <p:cNvSpPr txBox="1"/>
          <p:nvPr/>
        </p:nvSpPr>
        <p:spPr>
          <a:xfrm>
            <a:off x="451104" y="1341119"/>
            <a:ext cx="11436350" cy="1036319"/>
          </a:xfrm>
          <a:prstGeom prst="rect">
            <a:avLst/>
          </a:prstGeom>
          <a:solidFill>
            <a:srgbClr val="224081"/>
          </a:solidFill>
        </p:spPr>
        <p:txBody>
          <a:bodyPr vert="horz" wrap="square" lIns="0" tIns="0" rIns="0" bIns="0" rtlCol="0">
            <a:spAutoFit/>
          </a:bodyPr>
          <a:lstStyle/>
          <a:p>
            <a:pPr marL="97155" marR="0" lvl="0" indent="0" defTabSz="914400" eaLnBrk="1" fontAlgn="auto" latinLnBrk="0" hangingPunct="1">
              <a:lnSpc>
                <a:spcPts val="2580"/>
              </a:lnSpc>
              <a:spcBef>
                <a:spcPts val="0"/>
              </a:spcBef>
              <a:spcAft>
                <a:spcPts val="0"/>
              </a:spcAft>
              <a:buClrTx/>
              <a:buSzTx/>
              <a:buFontTx/>
              <a:buNone/>
              <a:tabLst/>
              <a:defRPr/>
            </a:pPr>
            <a:r>
              <a:rPr kumimoji="0" sz="2400" b="1" i="0" u="none" strike="noStrike" kern="0" cap="none" spc="-35" normalizeH="0" baseline="0" noProof="0" dirty="0">
                <a:ln>
                  <a:noFill/>
                </a:ln>
                <a:solidFill>
                  <a:srgbClr val="FFFFFF"/>
                </a:solidFill>
                <a:effectLst/>
                <a:uLnTx/>
                <a:uFillTx/>
                <a:latin typeface="Arial"/>
                <a:cs typeface="Arial"/>
              </a:rPr>
              <a:t>PURPOSE</a:t>
            </a:r>
            <a:endParaRPr kumimoji="0" sz="2400" b="0" i="0" u="none" strike="noStrike" kern="0" cap="none" spc="0" normalizeH="0" baseline="0" noProof="0">
              <a:ln>
                <a:noFill/>
              </a:ln>
              <a:solidFill>
                <a:sysClr val="windowText" lastClr="000000"/>
              </a:solidFill>
              <a:effectLst/>
              <a:uLnTx/>
              <a:uFillTx/>
              <a:latin typeface="Arial"/>
              <a:cs typeface="Arial"/>
            </a:endParaRPr>
          </a:p>
          <a:p>
            <a:pPr marL="286385" marR="523875" lvl="0" indent="-286385" algn="r" defTabSz="914400" eaLnBrk="1" fontAlgn="auto" latinLnBrk="0" hangingPunct="1">
              <a:lnSpc>
                <a:spcPts val="2255"/>
              </a:lnSpc>
              <a:spcBef>
                <a:spcPts val="0"/>
              </a:spcBef>
              <a:spcAft>
                <a:spcPts val="0"/>
              </a:spcAft>
              <a:buClrTx/>
              <a:buSzTx/>
              <a:buFont typeface="Arial MT"/>
              <a:buChar char="•"/>
              <a:tabLst>
                <a:tab pos="286385" algn="l"/>
              </a:tabLst>
              <a:defRPr/>
            </a:pPr>
            <a:r>
              <a:rPr kumimoji="0" sz="2000" b="1" i="0" u="none" strike="noStrike" kern="0" cap="none" spc="-140" normalizeH="0" baseline="0" noProof="0" dirty="0">
                <a:ln>
                  <a:noFill/>
                </a:ln>
                <a:solidFill>
                  <a:srgbClr val="FFFF00"/>
                </a:solidFill>
                <a:effectLst/>
                <a:uLnTx/>
                <a:uFillTx/>
                <a:latin typeface="Arial"/>
                <a:cs typeface="Arial"/>
              </a:rPr>
              <a:t>To</a:t>
            </a:r>
            <a:r>
              <a:rPr kumimoji="0" sz="2000" b="1" i="0" u="none" strike="noStrike" kern="0" cap="none" spc="20"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examine</a:t>
            </a:r>
            <a:r>
              <a:rPr kumimoji="0" sz="2000" b="1" i="0" u="none" strike="noStrike" kern="0" cap="none" spc="10" normalizeH="0" baseline="0" noProof="0" dirty="0">
                <a:ln>
                  <a:noFill/>
                </a:ln>
                <a:solidFill>
                  <a:srgbClr val="FFFF00"/>
                </a:solidFill>
                <a:effectLst/>
                <a:uLnTx/>
                <a:uFillTx/>
                <a:latin typeface="Arial"/>
                <a:cs typeface="Arial"/>
              </a:rPr>
              <a:t> </a:t>
            </a:r>
            <a:r>
              <a:rPr kumimoji="0" sz="2000" b="1" i="0" u="none" strike="noStrike" kern="0" cap="none" spc="65" normalizeH="0" baseline="0" noProof="0" dirty="0">
                <a:ln>
                  <a:noFill/>
                </a:ln>
                <a:solidFill>
                  <a:srgbClr val="FFFF00"/>
                </a:solidFill>
                <a:effectLst/>
                <a:uLnTx/>
                <a:uFillTx/>
                <a:latin typeface="Arial"/>
                <a:cs typeface="Arial"/>
              </a:rPr>
              <a:t>how</a:t>
            </a:r>
            <a:r>
              <a:rPr kumimoji="0" sz="2000" b="1" i="0" u="none" strike="noStrike" kern="0" cap="none" spc="25"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career</a:t>
            </a:r>
            <a:r>
              <a:rPr kumimoji="0" sz="2000" b="1" i="0" u="none" strike="noStrike" kern="0" cap="none" spc="15" normalizeH="0" baseline="0" noProof="0" dirty="0">
                <a:ln>
                  <a:noFill/>
                </a:ln>
                <a:solidFill>
                  <a:srgbClr val="FFFF00"/>
                </a:solidFill>
                <a:effectLst/>
                <a:uLnTx/>
                <a:uFillTx/>
                <a:latin typeface="Arial"/>
                <a:cs typeface="Arial"/>
              </a:rPr>
              <a:t> </a:t>
            </a:r>
            <a:r>
              <a:rPr kumimoji="0" sz="2000" b="1" i="0" u="none" strike="noStrike" kern="0" cap="none" spc="-20" normalizeH="0" baseline="0" noProof="0" dirty="0">
                <a:ln>
                  <a:noFill/>
                </a:ln>
                <a:solidFill>
                  <a:srgbClr val="FFFF00"/>
                </a:solidFill>
                <a:effectLst/>
                <a:uLnTx/>
                <a:uFillTx/>
                <a:latin typeface="Arial"/>
                <a:cs typeface="Arial"/>
              </a:rPr>
              <a:t>guidance</a:t>
            </a:r>
            <a:r>
              <a:rPr kumimoji="0" sz="2000" b="1" i="0" u="none" strike="noStrike" kern="0" cap="none" spc="0" normalizeH="0" baseline="0" noProof="0" dirty="0">
                <a:ln>
                  <a:noFill/>
                </a:ln>
                <a:solidFill>
                  <a:srgbClr val="FFFF00"/>
                </a:solidFill>
                <a:effectLst/>
                <a:uLnTx/>
                <a:uFillTx/>
                <a:latin typeface="Arial"/>
                <a:cs typeface="Arial"/>
              </a:rPr>
              <a:t> </a:t>
            </a:r>
            <a:r>
              <a:rPr kumimoji="0" sz="2000" b="1" i="0" u="none" strike="noStrike" kern="0" cap="none" spc="-80" normalizeH="0" baseline="0" noProof="0" dirty="0">
                <a:ln>
                  <a:noFill/>
                </a:ln>
                <a:solidFill>
                  <a:srgbClr val="FFFF00"/>
                </a:solidFill>
                <a:effectLst/>
                <a:uLnTx/>
                <a:uFillTx/>
                <a:latin typeface="Arial"/>
                <a:cs typeface="Arial"/>
              </a:rPr>
              <a:t>systems</a:t>
            </a:r>
            <a:r>
              <a:rPr kumimoji="0" sz="2000" b="1" i="0" u="none" strike="noStrike" kern="0" cap="none" spc="20"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in</a:t>
            </a:r>
            <a:r>
              <a:rPr kumimoji="0" sz="2000" b="1" i="0" u="none" strike="noStrike" kern="0" cap="none" spc="20"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Kenya</a:t>
            </a:r>
            <a:r>
              <a:rPr kumimoji="0" sz="2000" b="1" i="0" u="none" strike="noStrike" kern="0" cap="none" spc="15" normalizeH="0" baseline="0" noProof="0" dirty="0">
                <a:ln>
                  <a:noFill/>
                </a:ln>
                <a:solidFill>
                  <a:srgbClr val="FFFF00"/>
                </a:solidFill>
                <a:effectLst/>
                <a:uLnTx/>
                <a:uFillTx/>
                <a:latin typeface="Arial"/>
                <a:cs typeface="Arial"/>
              </a:rPr>
              <a:t> </a:t>
            </a:r>
            <a:r>
              <a:rPr kumimoji="0" sz="2000" b="1" i="0" u="none" strike="noStrike" kern="0" cap="none" spc="-40" normalizeH="0" baseline="0" noProof="0" dirty="0">
                <a:ln>
                  <a:noFill/>
                </a:ln>
                <a:solidFill>
                  <a:srgbClr val="FFFF00"/>
                </a:solidFill>
                <a:effectLst/>
                <a:uLnTx/>
                <a:uFillTx/>
                <a:latin typeface="Arial"/>
                <a:cs typeface="Arial"/>
              </a:rPr>
              <a:t>can</a:t>
            </a:r>
            <a:r>
              <a:rPr kumimoji="0" sz="2000" b="1" i="0" u="none" strike="noStrike" kern="0" cap="none" spc="20"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be</a:t>
            </a:r>
            <a:r>
              <a:rPr kumimoji="0" sz="2000" b="1" i="0" u="none" strike="noStrike" kern="0" cap="none" spc="25"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reimagined</a:t>
            </a:r>
            <a:r>
              <a:rPr kumimoji="0" sz="2000" b="1" i="0" u="none" strike="noStrike" kern="0" cap="none" spc="5"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and</a:t>
            </a:r>
            <a:r>
              <a:rPr kumimoji="0" sz="2000" b="1" i="0" u="none" strike="noStrike" kern="0" cap="none" spc="15" normalizeH="0" baseline="0" noProof="0" dirty="0">
                <a:ln>
                  <a:noFill/>
                </a:ln>
                <a:solidFill>
                  <a:srgbClr val="FFFF00"/>
                </a:solidFill>
                <a:effectLst/>
                <a:uLnTx/>
                <a:uFillTx/>
                <a:latin typeface="Arial"/>
                <a:cs typeface="Arial"/>
              </a:rPr>
              <a:t> </a:t>
            </a:r>
            <a:r>
              <a:rPr kumimoji="0" sz="2000" b="1" i="0" u="none" strike="noStrike" kern="0" cap="none" spc="-10" normalizeH="0" baseline="0" noProof="0" dirty="0">
                <a:ln>
                  <a:noFill/>
                </a:ln>
                <a:solidFill>
                  <a:srgbClr val="FFFF00"/>
                </a:solidFill>
                <a:effectLst/>
                <a:uLnTx/>
                <a:uFillTx/>
                <a:latin typeface="Arial"/>
                <a:cs typeface="Arial"/>
              </a:rPr>
              <a:t>structurally</a:t>
            </a:r>
            <a:endParaRPr kumimoji="0" sz="2000" b="0" i="0" u="none" strike="noStrike" kern="0" cap="none" spc="0" normalizeH="0" baseline="0" noProof="0">
              <a:ln>
                <a:noFill/>
              </a:ln>
              <a:solidFill>
                <a:sysClr val="windowText" lastClr="000000"/>
              </a:solidFill>
              <a:effectLst/>
              <a:uLnTx/>
              <a:uFillTx/>
              <a:latin typeface="Arial"/>
              <a:cs typeface="Arial"/>
            </a:endParaRPr>
          </a:p>
          <a:p>
            <a:pPr marL="0" marR="546735" lvl="0" indent="0" algn="r" defTabSz="914400" eaLnBrk="1" fontAlgn="auto" latinLnBrk="0" hangingPunct="1">
              <a:lnSpc>
                <a:spcPct val="100000"/>
              </a:lnSpc>
              <a:spcBef>
                <a:spcPts val="0"/>
              </a:spcBef>
              <a:spcAft>
                <a:spcPts val="0"/>
              </a:spcAft>
              <a:buClrTx/>
              <a:buSzTx/>
              <a:buFontTx/>
              <a:buNone/>
              <a:tabLst/>
              <a:defRPr/>
            </a:pPr>
            <a:r>
              <a:rPr kumimoji="0" sz="2000" b="1" i="0" u="none" strike="noStrike" kern="0" cap="none" spc="0" normalizeH="0" baseline="0" noProof="0" dirty="0">
                <a:ln>
                  <a:noFill/>
                </a:ln>
                <a:solidFill>
                  <a:srgbClr val="FFFF00"/>
                </a:solidFill>
                <a:effectLst/>
                <a:uLnTx/>
                <a:uFillTx/>
                <a:latin typeface="Arial"/>
                <a:cs typeface="Arial"/>
              </a:rPr>
              <a:t>embedded</a:t>
            </a:r>
            <a:r>
              <a:rPr kumimoji="0" sz="2000" b="1" i="0" u="none" strike="noStrike" kern="0" cap="none" spc="-45"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within</a:t>
            </a:r>
            <a:r>
              <a:rPr kumimoji="0" sz="2000" b="1" i="0" u="none" strike="noStrike" kern="0" cap="none" spc="-15"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the KNQF</a:t>
            </a:r>
            <a:r>
              <a:rPr kumimoji="0" sz="2000" b="1" i="0" u="none" strike="noStrike" kern="0" cap="none" spc="5"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to</a:t>
            </a:r>
            <a:r>
              <a:rPr kumimoji="0" sz="2000" b="1" i="0" u="none" strike="noStrike" kern="0" cap="none" spc="-5" normalizeH="0" baseline="0" noProof="0" dirty="0">
                <a:ln>
                  <a:noFill/>
                </a:ln>
                <a:solidFill>
                  <a:srgbClr val="FFFF00"/>
                </a:solidFill>
                <a:effectLst/>
                <a:uLnTx/>
                <a:uFillTx/>
                <a:latin typeface="Arial"/>
                <a:cs typeface="Arial"/>
              </a:rPr>
              <a:t> </a:t>
            </a:r>
            <a:r>
              <a:rPr kumimoji="0" sz="2000" b="1" i="0" u="none" strike="noStrike" kern="0" cap="none" spc="-25" normalizeH="0" baseline="0" noProof="0" dirty="0">
                <a:ln>
                  <a:noFill/>
                </a:ln>
                <a:solidFill>
                  <a:srgbClr val="FFFF00"/>
                </a:solidFill>
                <a:effectLst/>
                <a:uLnTx/>
                <a:uFillTx/>
                <a:latin typeface="Arial"/>
                <a:cs typeface="Arial"/>
              </a:rPr>
              <a:t>strengthen</a:t>
            </a:r>
            <a:r>
              <a:rPr kumimoji="0" sz="2000" b="1" i="0" u="none" strike="noStrike" kern="0" cap="none" spc="-10"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youth</a:t>
            </a:r>
            <a:r>
              <a:rPr kumimoji="0" sz="2000" b="1" i="0" u="none" strike="noStrike" kern="0" cap="none" spc="-10" normalizeH="0" baseline="0" noProof="0" dirty="0">
                <a:ln>
                  <a:noFill/>
                </a:ln>
                <a:solidFill>
                  <a:srgbClr val="FFFF00"/>
                </a:solidFill>
                <a:effectLst/>
                <a:uLnTx/>
                <a:uFillTx/>
                <a:latin typeface="Arial"/>
                <a:cs typeface="Arial"/>
              </a:rPr>
              <a:t> </a:t>
            </a:r>
            <a:r>
              <a:rPr kumimoji="0" sz="2000" b="1" i="0" u="none" strike="noStrike" kern="0" cap="none" spc="-50" normalizeH="0" baseline="0" noProof="0" dirty="0">
                <a:ln>
                  <a:noFill/>
                </a:ln>
                <a:solidFill>
                  <a:srgbClr val="FFFF00"/>
                </a:solidFill>
                <a:effectLst/>
                <a:uLnTx/>
                <a:uFillTx/>
                <a:latin typeface="Arial"/>
                <a:cs typeface="Arial"/>
              </a:rPr>
              <a:t>skills</a:t>
            </a:r>
            <a:r>
              <a:rPr kumimoji="0" sz="2000" b="1" i="0" u="none" strike="noStrike" kern="0" cap="none" spc="-5"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development</a:t>
            </a:r>
            <a:r>
              <a:rPr kumimoji="0" sz="2000" b="1" i="0" u="none" strike="noStrike" kern="0" cap="none" spc="-35" normalizeH="0" baseline="0" noProof="0" dirty="0">
                <a:ln>
                  <a:noFill/>
                </a:ln>
                <a:solidFill>
                  <a:srgbClr val="FFFF00"/>
                </a:solidFill>
                <a:effectLst/>
                <a:uLnTx/>
                <a:uFillTx/>
                <a:latin typeface="Arial"/>
                <a:cs typeface="Arial"/>
              </a:rPr>
              <a:t> </a:t>
            </a:r>
            <a:r>
              <a:rPr kumimoji="0" sz="2000" b="1" i="0" u="none" strike="noStrike" kern="0" cap="none" spc="0" normalizeH="0" baseline="0" noProof="0" dirty="0">
                <a:ln>
                  <a:noFill/>
                </a:ln>
                <a:solidFill>
                  <a:srgbClr val="FFFF00"/>
                </a:solidFill>
                <a:effectLst/>
                <a:uLnTx/>
                <a:uFillTx/>
                <a:latin typeface="Arial"/>
                <a:cs typeface="Arial"/>
              </a:rPr>
              <a:t>and</a:t>
            </a:r>
            <a:r>
              <a:rPr kumimoji="0" sz="2000" b="1" i="0" u="none" strike="noStrike" kern="0" cap="none" spc="-20" normalizeH="0" baseline="0" noProof="0" dirty="0">
                <a:ln>
                  <a:noFill/>
                </a:ln>
                <a:solidFill>
                  <a:srgbClr val="FFFF00"/>
                </a:solidFill>
                <a:effectLst/>
                <a:uLnTx/>
                <a:uFillTx/>
                <a:latin typeface="Arial"/>
                <a:cs typeface="Arial"/>
              </a:rPr>
              <a:t> </a:t>
            </a:r>
            <a:r>
              <a:rPr kumimoji="0" sz="2000" b="1" i="0" u="none" strike="noStrike" kern="0" cap="none" spc="-10" normalizeH="0" baseline="0" noProof="0" dirty="0">
                <a:ln>
                  <a:noFill/>
                </a:ln>
                <a:solidFill>
                  <a:srgbClr val="FFFF00"/>
                </a:solidFill>
                <a:effectLst/>
                <a:uLnTx/>
                <a:uFillTx/>
                <a:latin typeface="Arial"/>
                <a:cs typeface="Arial"/>
              </a:rPr>
              <a:t>employability.</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grpSp>
        <p:nvGrpSpPr>
          <p:cNvPr id="17" name="object 17"/>
          <p:cNvGrpSpPr/>
          <p:nvPr/>
        </p:nvGrpSpPr>
        <p:grpSpPr>
          <a:xfrm>
            <a:off x="198092" y="2508467"/>
            <a:ext cx="3809365" cy="3931285"/>
            <a:chOff x="198092" y="2508467"/>
            <a:chExt cx="3809365" cy="3931285"/>
          </a:xfrm>
        </p:grpSpPr>
        <p:pic>
          <p:nvPicPr>
            <p:cNvPr id="18" name="object 18"/>
            <p:cNvPicPr/>
            <p:nvPr/>
          </p:nvPicPr>
          <p:blipFill>
            <a:blip r:embed="rId4" cstate="print"/>
            <a:stretch>
              <a:fillRect/>
            </a:stretch>
          </p:blipFill>
          <p:spPr>
            <a:xfrm>
              <a:off x="198092" y="2508467"/>
              <a:ext cx="3809292" cy="3931231"/>
            </a:xfrm>
            <a:prstGeom prst="rect">
              <a:avLst/>
            </a:prstGeom>
          </p:spPr>
        </p:pic>
        <p:sp>
          <p:nvSpPr>
            <p:cNvPr id="19" name="object 19"/>
            <p:cNvSpPr/>
            <p:nvPr/>
          </p:nvSpPr>
          <p:spPr>
            <a:xfrm>
              <a:off x="304800" y="3230880"/>
              <a:ext cx="3657600" cy="3108960"/>
            </a:xfrm>
            <a:custGeom>
              <a:avLst/>
              <a:gdLst/>
              <a:ahLst/>
              <a:cxnLst/>
              <a:rect l="l" t="t" r="r" b="b"/>
              <a:pathLst>
                <a:path w="3657600" h="3108960">
                  <a:moveTo>
                    <a:pt x="0" y="3108960"/>
                  </a:moveTo>
                  <a:lnTo>
                    <a:pt x="3657600" y="3108960"/>
                  </a:lnTo>
                  <a:lnTo>
                    <a:pt x="3657600" y="0"/>
                  </a:lnTo>
                  <a:lnTo>
                    <a:pt x="0" y="0"/>
                  </a:lnTo>
                  <a:lnTo>
                    <a:pt x="0" y="310896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20"/>
            <p:cNvSpPr/>
            <p:nvPr/>
          </p:nvSpPr>
          <p:spPr>
            <a:xfrm>
              <a:off x="304800" y="2560320"/>
              <a:ext cx="3657600" cy="3779520"/>
            </a:xfrm>
            <a:custGeom>
              <a:avLst/>
              <a:gdLst/>
              <a:ahLst/>
              <a:cxnLst/>
              <a:rect l="l" t="t" r="r" b="b"/>
              <a:pathLst>
                <a:path w="3657600" h="3779520">
                  <a:moveTo>
                    <a:pt x="0" y="3779520"/>
                  </a:moveTo>
                  <a:lnTo>
                    <a:pt x="3657600" y="3779520"/>
                  </a:lnTo>
                  <a:lnTo>
                    <a:pt x="3657600" y="0"/>
                  </a:lnTo>
                  <a:lnTo>
                    <a:pt x="0" y="0"/>
                  </a:lnTo>
                  <a:lnTo>
                    <a:pt x="0" y="377952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1"/>
            <p:cNvSpPr/>
            <p:nvPr/>
          </p:nvSpPr>
          <p:spPr>
            <a:xfrm>
              <a:off x="304800" y="2560320"/>
              <a:ext cx="3657600" cy="670560"/>
            </a:xfrm>
            <a:custGeom>
              <a:avLst/>
              <a:gdLst/>
              <a:ahLst/>
              <a:cxnLst/>
              <a:rect l="l" t="t" r="r" b="b"/>
              <a:pathLst>
                <a:path w="3657600" h="670560">
                  <a:moveTo>
                    <a:pt x="3657600" y="0"/>
                  </a:moveTo>
                  <a:lnTo>
                    <a:pt x="0" y="0"/>
                  </a:lnTo>
                  <a:lnTo>
                    <a:pt x="0" y="670560"/>
                  </a:lnTo>
                  <a:lnTo>
                    <a:pt x="3657600" y="670560"/>
                  </a:lnTo>
                  <a:lnTo>
                    <a:pt x="3657600" y="0"/>
                  </a:lnTo>
                  <a:close/>
                </a:path>
              </a:pathLst>
            </a:custGeom>
            <a:solidFill>
              <a:srgbClr val="1F386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22"/>
            <p:cNvSpPr/>
            <p:nvPr/>
          </p:nvSpPr>
          <p:spPr>
            <a:xfrm>
              <a:off x="304800" y="2560320"/>
              <a:ext cx="3657600" cy="670560"/>
            </a:xfrm>
            <a:custGeom>
              <a:avLst/>
              <a:gdLst/>
              <a:ahLst/>
              <a:cxnLst/>
              <a:rect l="l" t="t" r="r" b="b"/>
              <a:pathLst>
                <a:path w="3657600" h="670560">
                  <a:moveTo>
                    <a:pt x="0" y="670560"/>
                  </a:moveTo>
                  <a:lnTo>
                    <a:pt x="3657600" y="670560"/>
                  </a:lnTo>
                  <a:lnTo>
                    <a:pt x="3657600" y="0"/>
                  </a:lnTo>
                  <a:lnTo>
                    <a:pt x="0" y="0"/>
                  </a:lnTo>
                  <a:lnTo>
                    <a:pt x="0" y="670560"/>
                  </a:lnTo>
                  <a:close/>
                </a:path>
              </a:pathLst>
            </a:custGeom>
            <a:ln w="12192">
              <a:solidFill>
                <a:srgbClr val="1F386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3" name="object 23"/>
          <p:cNvSpPr txBox="1"/>
          <p:nvPr/>
        </p:nvSpPr>
        <p:spPr>
          <a:xfrm>
            <a:off x="494385" y="3344671"/>
            <a:ext cx="3270885" cy="1855470"/>
          </a:xfrm>
          <a:prstGeom prst="rect">
            <a:avLst/>
          </a:prstGeom>
        </p:spPr>
        <p:txBody>
          <a:bodyPr vert="horz" wrap="square" lIns="0" tIns="13335" rIns="0" bIns="0" rtlCol="0">
            <a:spAutoFit/>
          </a:bodyPr>
          <a:lstStyle/>
          <a:p>
            <a:pPr marL="342900" marR="5080" lvl="0" indent="-343535" defTabSz="914400" eaLnBrk="1" fontAlgn="auto" latinLnBrk="0" hangingPunct="1">
              <a:lnSpc>
                <a:spcPct val="100000"/>
              </a:lnSpc>
              <a:spcBef>
                <a:spcPts val="105"/>
              </a:spcBef>
              <a:spcAft>
                <a:spcPts val="0"/>
              </a:spcAft>
              <a:buClrTx/>
              <a:buSzTx/>
              <a:buFont typeface="Arial MT"/>
              <a:buChar char="•"/>
              <a:tabLst>
                <a:tab pos="342900" algn="l"/>
              </a:tabLst>
              <a:defRPr/>
            </a:pPr>
            <a:r>
              <a:rPr kumimoji="0" sz="2000" b="1" i="0" u="none" strike="noStrike" kern="0" cap="none" spc="0" normalizeH="0" baseline="0" noProof="0" dirty="0">
                <a:ln>
                  <a:noFill/>
                </a:ln>
                <a:solidFill>
                  <a:srgbClr val="334154"/>
                </a:solidFill>
                <a:effectLst/>
                <a:uLnTx/>
                <a:uFillTx/>
                <a:latin typeface="Arial"/>
                <a:cs typeface="Arial"/>
              </a:rPr>
              <a:t>What</a:t>
            </a:r>
            <a:r>
              <a:rPr kumimoji="0" sz="2000" b="1" i="0" u="none" strike="noStrike" kern="0" cap="none" spc="35" normalizeH="0" baseline="0" noProof="0" dirty="0">
                <a:ln>
                  <a:noFill/>
                </a:ln>
                <a:solidFill>
                  <a:srgbClr val="334154"/>
                </a:solidFill>
                <a:effectLst/>
                <a:uLnTx/>
                <a:uFillTx/>
                <a:latin typeface="Arial"/>
                <a:cs typeface="Arial"/>
              </a:rPr>
              <a:t> </a:t>
            </a:r>
            <a:r>
              <a:rPr kumimoji="0" sz="2000" b="1" i="0" u="none" strike="noStrike" kern="0" cap="none" spc="-125" normalizeH="0" baseline="0" noProof="0" dirty="0">
                <a:ln>
                  <a:noFill/>
                </a:ln>
                <a:solidFill>
                  <a:srgbClr val="334154"/>
                </a:solidFill>
                <a:effectLst/>
                <a:uLnTx/>
                <a:uFillTx/>
                <a:latin typeface="Arial"/>
                <a:cs typeface="Arial"/>
              </a:rPr>
              <a:t>is</a:t>
            </a:r>
            <a:r>
              <a:rPr kumimoji="0" sz="2000" b="1" i="0" u="none" strike="noStrike" kern="0" cap="none" spc="35" normalizeH="0" baseline="0" noProof="0" dirty="0">
                <a:ln>
                  <a:noFill/>
                </a:ln>
                <a:solidFill>
                  <a:srgbClr val="334154"/>
                </a:solidFill>
                <a:effectLst/>
                <a:uLnTx/>
                <a:uFillTx/>
                <a:latin typeface="Arial"/>
                <a:cs typeface="Arial"/>
              </a:rPr>
              <a:t> </a:t>
            </a:r>
            <a:r>
              <a:rPr kumimoji="0" sz="2000" b="1" i="0" u="none" strike="noStrike" kern="0" cap="none" spc="0" normalizeH="0" baseline="0" noProof="0" dirty="0">
                <a:ln>
                  <a:noFill/>
                </a:ln>
                <a:solidFill>
                  <a:srgbClr val="334154"/>
                </a:solidFill>
                <a:effectLst/>
                <a:uLnTx/>
                <a:uFillTx/>
                <a:latin typeface="Arial"/>
                <a:cs typeface="Arial"/>
              </a:rPr>
              <a:t>the</a:t>
            </a:r>
            <a:r>
              <a:rPr kumimoji="0" sz="2000" b="1" i="0" u="none" strike="noStrike" kern="0" cap="none" spc="50" normalizeH="0" baseline="0" noProof="0" dirty="0">
                <a:ln>
                  <a:noFill/>
                </a:ln>
                <a:solidFill>
                  <a:srgbClr val="334154"/>
                </a:solidFill>
                <a:effectLst/>
                <a:uLnTx/>
                <a:uFillTx/>
                <a:latin typeface="Arial"/>
                <a:cs typeface="Arial"/>
              </a:rPr>
              <a:t> </a:t>
            </a:r>
            <a:r>
              <a:rPr kumimoji="0" sz="2000" b="1" i="0" u="none" strike="noStrike" kern="0" cap="none" spc="-10" normalizeH="0" baseline="0" noProof="0" dirty="0">
                <a:ln>
                  <a:noFill/>
                </a:ln>
                <a:solidFill>
                  <a:srgbClr val="334154"/>
                </a:solidFill>
                <a:effectLst/>
                <a:uLnTx/>
                <a:uFillTx/>
                <a:latin typeface="Arial"/>
                <a:cs typeface="Arial"/>
              </a:rPr>
              <a:t>current relationship</a:t>
            </a:r>
            <a:r>
              <a:rPr kumimoji="0" sz="2000" b="1" i="0" u="none" strike="noStrike" kern="0" cap="none" spc="-80" normalizeH="0" baseline="0" noProof="0" dirty="0">
                <a:ln>
                  <a:noFill/>
                </a:ln>
                <a:solidFill>
                  <a:srgbClr val="334154"/>
                </a:solidFill>
                <a:effectLst/>
                <a:uLnTx/>
                <a:uFillTx/>
                <a:latin typeface="Arial"/>
                <a:cs typeface="Arial"/>
              </a:rPr>
              <a:t> </a:t>
            </a:r>
            <a:r>
              <a:rPr kumimoji="0" sz="2000" b="1" i="0" u="none" strike="noStrike" kern="0" cap="none" spc="35" normalizeH="0" baseline="0" noProof="0" dirty="0">
                <a:ln>
                  <a:noFill/>
                </a:ln>
                <a:solidFill>
                  <a:srgbClr val="334154"/>
                </a:solidFill>
                <a:effectLst/>
                <a:uLnTx/>
                <a:uFillTx/>
                <a:latin typeface="Arial"/>
                <a:cs typeface="Arial"/>
              </a:rPr>
              <a:t>between </a:t>
            </a:r>
            <a:r>
              <a:rPr kumimoji="0" sz="2000" b="1" i="0" u="none" strike="noStrike" kern="0" cap="none" spc="0" normalizeH="0" baseline="0" noProof="0" dirty="0">
                <a:ln>
                  <a:noFill/>
                </a:ln>
                <a:solidFill>
                  <a:srgbClr val="334154"/>
                </a:solidFill>
                <a:effectLst/>
                <a:uLnTx/>
                <a:uFillTx/>
                <a:latin typeface="Arial"/>
                <a:cs typeface="Arial"/>
              </a:rPr>
              <a:t>career</a:t>
            </a:r>
            <a:r>
              <a:rPr kumimoji="0" sz="2000" b="1" i="0" u="none" strike="noStrike" kern="0" cap="none" spc="-15" normalizeH="0" baseline="0" noProof="0" dirty="0">
                <a:ln>
                  <a:noFill/>
                </a:ln>
                <a:solidFill>
                  <a:srgbClr val="334154"/>
                </a:solidFill>
                <a:effectLst/>
                <a:uLnTx/>
                <a:uFillTx/>
                <a:latin typeface="Arial"/>
                <a:cs typeface="Arial"/>
              </a:rPr>
              <a:t> </a:t>
            </a:r>
            <a:r>
              <a:rPr kumimoji="0" sz="2000" b="1" i="0" u="none" strike="noStrike" kern="0" cap="none" spc="-20" normalizeH="0" baseline="0" noProof="0" dirty="0">
                <a:ln>
                  <a:noFill/>
                </a:ln>
                <a:solidFill>
                  <a:srgbClr val="334154"/>
                </a:solidFill>
                <a:effectLst/>
                <a:uLnTx/>
                <a:uFillTx/>
                <a:latin typeface="Arial"/>
                <a:cs typeface="Arial"/>
              </a:rPr>
              <a:t>guidance</a:t>
            </a:r>
            <a:r>
              <a:rPr kumimoji="0" sz="2000" b="1" i="0" u="none" strike="noStrike" kern="0" cap="none" spc="-15" normalizeH="0" baseline="0" noProof="0" dirty="0">
                <a:ln>
                  <a:noFill/>
                </a:ln>
                <a:solidFill>
                  <a:srgbClr val="334154"/>
                </a:solidFill>
                <a:effectLst/>
                <a:uLnTx/>
                <a:uFillTx/>
                <a:latin typeface="Arial"/>
                <a:cs typeface="Arial"/>
              </a:rPr>
              <a:t> </a:t>
            </a:r>
            <a:r>
              <a:rPr kumimoji="0" sz="2000" b="1" i="0" u="none" strike="noStrike" kern="0" cap="none" spc="0" normalizeH="0" baseline="0" noProof="0" dirty="0">
                <a:ln>
                  <a:noFill/>
                </a:ln>
                <a:solidFill>
                  <a:srgbClr val="334154"/>
                </a:solidFill>
                <a:effectLst/>
                <a:uLnTx/>
                <a:uFillTx/>
                <a:latin typeface="Arial"/>
                <a:cs typeface="Arial"/>
              </a:rPr>
              <a:t>and</a:t>
            </a:r>
            <a:r>
              <a:rPr kumimoji="0" sz="2000" b="1" i="0" u="none" strike="noStrike" kern="0" cap="none" spc="-10" normalizeH="0" baseline="0" noProof="0" dirty="0">
                <a:ln>
                  <a:noFill/>
                </a:ln>
                <a:solidFill>
                  <a:srgbClr val="334154"/>
                </a:solidFill>
                <a:effectLst/>
                <a:uLnTx/>
                <a:uFillTx/>
                <a:latin typeface="Arial"/>
                <a:cs typeface="Arial"/>
              </a:rPr>
              <a:t> </a:t>
            </a:r>
            <a:r>
              <a:rPr kumimoji="0" sz="2000" b="1" i="0" u="none" strike="noStrike" kern="0" cap="none" spc="-25" normalizeH="0" baseline="0" noProof="0" dirty="0">
                <a:ln>
                  <a:noFill/>
                </a:ln>
                <a:solidFill>
                  <a:srgbClr val="334154"/>
                </a:solidFill>
                <a:effectLst/>
                <a:uLnTx/>
                <a:uFillTx/>
                <a:latin typeface="Arial"/>
                <a:cs typeface="Arial"/>
              </a:rPr>
              <a:t>the KNQF,</a:t>
            </a:r>
            <a:r>
              <a:rPr kumimoji="0" sz="2000" b="1" i="0" u="none" strike="noStrike" kern="0" cap="none" spc="-30" normalizeH="0" baseline="0" noProof="0" dirty="0">
                <a:ln>
                  <a:noFill/>
                </a:ln>
                <a:solidFill>
                  <a:srgbClr val="334154"/>
                </a:solidFill>
                <a:effectLst/>
                <a:uLnTx/>
                <a:uFillTx/>
                <a:latin typeface="Arial"/>
                <a:cs typeface="Arial"/>
              </a:rPr>
              <a:t> </a:t>
            </a:r>
            <a:r>
              <a:rPr kumimoji="0" sz="2000" b="1" i="0" u="none" strike="noStrike" kern="0" cap="none" spc="0" normalizeH="0" baseline="0" noProof="0" dirty="0">
                <a:ln>
                  <a:noFill/>
                </a:ln>
                <a:solidFill>
                  <a:srgbClr val="334154"/>
                </a:solidFill>
                <a:effectLst/>
                <a:uLnTx/>
                <a:uFillTx/>
                <a:latin typeface="Arial"/>
                <a:cs typeface="Arial"/>
              </a:rPr>
              <a:t>and</a:t>
            </a:r>
            <a:r>
              <a:rPr kumimoji="0" sz="2000" b="1" i="0" u="none" strike="noStrike" kern="0" cap="none" spc="-35" normalizeH="0" baseline="0" noProof="0" dirty="0">
                <a:ln>
                  <a:noFill/>
                </a:ln>
                <a:solidFill>
                  <a:srgbClr val="334154"/>
                </a:solidFill>
                <a:effectLst/>
                <a:uLnTx/>
                <a:uFillTx/>
                <a:latin typeface="Arial"/>
                <a:cs typeface="Arial"/>
              </a:rPr>
              <a:t> </a:t>
            </a:r>
            <a:r>
              <a:rPr kumimoji="0" sz="2000" b="1" i="0" u="none" strike="noStrike" kern="0" cap="none" spc="55" normalizeH="0" baseline="0" noProof="0" dirty="0">
                <a:ln>
                  <a:noFill/>
                </a:ln>
                <a:solidFill>
                  <a:srgbClr val="334154"/>
                </a:solidFill>
                <a:effectLst/>
                <a:uLnTx/>
                <a:uFillTx/>
                <a:latin typeface="Arial"/>
                <a:cs typeface="Arial"/>
              </a:rPr>
              <a:t>what </a:t>
            </a:r>
            <a:r>
              <a:rPr kumimoji="0" sz="2000" b="1" i="0" u="none" strike="noStrike" kern="0" cap="none" spc="-35" normalizeH="0" baseline="0" noProof="0" dirty="0">
                <a:ln>
                  <a:noFill/>
                </a:ln>
                <a:solidFill>
                  <a:srgbClr val="334154"/>
                </a:solidFill>
                <a:effectLst/>
                <a:uLnTx/>
                <a:uFillTx/>
                <a:latin typeface="Arial"/>
                <a:cs typeface="Arial"/>
              </a:rPr>
              <a:t>structural</a:t>
            </a:r>
            <a:r>
              <a:rPr kumimoji="0" sz="2000" b="1" i="0" u="none" strike="noStrike" kern="0" cap="none" spc="-90" normalizeH="0" baseline="0" noProof="0" dirty="0">
                <a:ln>
                  <a:noFill/>
                </a:ln>
                <a:solidFill>
                  <a:srgbClr val="334154"/>
                </a:solidFill>
                <a:effectLst/>
                <a:uLnTx/>
                <a:uFillTx/>
                <a:latin typeface="Arial"/>
                <a:cs typeface="Arial"/>
              </a:rPr>
              <a:t> </a:t>
            </a:r>
            <a:r>
              <a:rPr kumimoji="0" sz="2000" b="1" i="0" u="none" strike="noStrike" kern="0" cap="none" spc="0" normalizeH="0" baseline="0" noProof="0" dirty="0">
                <a:ln>
                  <a:noFill/>
                </a:ln>
                <a:solidFill>
                  <a:srgbClr val="334154"/>
                </a:solidFill>
                <a:effectLst/>
                <a:uLnTx/>
                <a:uFillTx/>
                <a:latin typeface="Arial"/>
                <a:cs typeface="Arial"/>
              </a:rPr>
              <a:t>gaps</a:t>
            </a:r>
            <a:r>
              <a:rPr kumimoji="0" sz="2000" b="1" i="0" u="none" strike="noStrike" kern="0" cap="none" spc="-80" normalizeH="0" baseline="0" noProof="0" dirty="0">
                <a:ln>
                  <a:noFill/>
                </a:ln>
                <a:solidFill>
                  <a:srgbClr val="334154"/>
                </a:solidFill>
                <a:effectLst/>
                <a:uLnTx/>
                <a:uFillTx/>
                <a:latin typeface="Arial"/>
                <a:cs typeface="Arial"/>
              </a:rPr>
              <a:t> </a:t>
            </a:r>
            <a:r>
              <a:rPr kumimoji="0" sz="2000" b="1" i="0" u="none" strike="noStrike" kern="0" cap="none" spc="-10" normalizeH="0" baseline="0" noProof="0" dirty="0">
                <a:ln>
                  <a:noFill/>
                </a:ln>
                <a:solidFill>
                  <a:srgbClr val="334154"/>
                </a:solidFill>
                <a:effectLst/>
                <a:uLnTx/>
                <a:uFillTx/>
                <a:latin typeface="Arial"/>
                <a:cs typeface="Arial"/>
              </a:rPr>
              <a:t>limit both?</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grpSp>
        <p:nvGrpSpPr>
          <p:cNvPr id="24" name="object 24"/>
          <p:cNvGrpSpPr/>
          <p:nvPr/>
        </p:nvGrpSpPr>
        <p:grpSpPr>
          <a:xfrm>
            <a:off x="4123916" y="2508467"/>
            <a:ext cx="3809365" cy="3931285"/>
            <a:chOff x="4123916" y="2508467"/>
            <a:chExt cx="3809365" cy="3931285"/>
          </a:xfrm>
        </p:grpSpPr>
        <p:pic>
          <p:nvPicPr>
            <p:cNvPr id="25" name="object 25"/>
            <p:cNvPicPr/>
            <p:nvPr/>
          </p:nvPicPr>
          <p:blipFill>
            <a:blip r:embed="rId4" cstate="print"/>
            <a:stretch>
              <a:fillRect/>
            </a:stretch>
          </p:blipFill>
          <p:spPr>
            <a:xfrm>
              <a:off x="4123916" y="2508467"/>
              <a:ext cx="3809292" cy="3931231"/>
            </a:xfrm>
            <a:prstGeom prst="rect">
              <a:avLst/>
            </a:prstGeom>
          </p:spPr>
        </p:pic>
        <p:sp>
          <p:nvSpPr>
            <p:cNvPr id="26" name="object 26"/>
            <p:cNvSpPr/>
            <p:nvPr/>
          </p:nvSpPr>
          <p:spPr>
            <a:xfrm>
              <a:off x="4230623" y="2560320"/>
              <a:ext cx="3657600" cy="3779520"/>
            </a:xfrm>
            <a:custGeom>
              <a:avLst/>
              <a:gdLst/>
              <a:ahLst/>
              <a:cxnLst/>
              <a:rect l="l" t="t" r="r" b="b"/>
              <a:pathLst>
                <a:path w="3657600" h="3779520">
                  <a:moveTo>
                    <a:pt x="0" y="3779520"/>
                  </a:moveTo>
                  <a:lnTo>
                    <a:pt x="3657600" y="3779520"/>
                  </a:lnTo>
                  <a:lnTo>
                    <a:pt x="3657600" y="0"/>
                  </a:lnTo>
                  <a:lnTo>
                    <a:pt x="0" y="0"/>
                  </a:lnTo>
                  <a:lnTo>
                    <a:pt x="0" y="377952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7"/>
            <p:cNvSpPr/>
            <p:nvPr/>
          </p:nvSpPr>
          <p:spPr>
            <a:xfrm>
              <a:off x="4230623" y="2560320"/>
              <a:ext cx="3657600" cy="670560"/>
            </a:xfrm>
            <a:custGeom>
              <a:avLst/>
              <a:gdLst/>
              <a:ahLst/>
              <a:cxnLst/>
              <a:rect l="l" t="t" r="r" b="b"/>
              <a:pathLst>
                <a:path w="3657600" h="670560">
                  <a:moveTo>
                    <a:pt x="3657600" y="0"/>
                  </a:moveTo>
                  <a:lnTo>
                    <a:pt x="0" y="0"/>
                  </a:lnTo>
                  <a:lnTo>
                    <a:pt x="0" y="670560"/>
                  </a:lnTo>
                  <a:lnTo>
                    <a:pt x="3657600" y="670560"/>
                  </a:lnTo>
                  <a:lnTo>
                    <a:pt x="3657600"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8"/>
            <p:cNvSpPr/>
            <p:nvPr/>
          </p:nvSpPr>
          <p:spPr>
            <a:xfrm>
              <a:off x="4230623" y="2560320"/>
              <a:ext cx="3657600" cy="670560"/>
            </a:xfrm>
            <a:custGeom>
              <a:avLst/>
              <a:gdLst/>
              <a:ahLst/>
              <a:cxnLst/>
              <a:rect l="l" t="t" r="r" b="b"/>
              <a:pathLst>
                <a:path w="3657600" h="670560">
                  <a:moveTo>
                    <a:pt x="0" y="670560"/>
                  </a:moveTo>
                  <a:lnTo>
                    <a:pt x="3657600" y="670560"/>
                  </a:lnTo>
                  <a:lnTo>
                    <a:pt x="3657600" y="0"/>
                  </a:lnTo>
                  <a:lnTo>
                    <a:pt x="0" y="0"/>
                  </a:lnTo>
                  <a:lnTo>
                    <a:pt x="0" y="670560"/>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9" name="object 29"/>
          <p:cNvSpPr txBox="1"/>
          <p:nvPr/>
        </p:nvSpPr>
        <p:spPr>
          <a:xfrm>
            <a:off x="4230623" y="3230879"/>
            <a:ext cx="3657600" cy="3108960"/>
          </a:xfrm>
          <a:prstGeom prst="rect">
            <a:avLst/>
          </a:prstGeom>
          <a:solidFill>
            <a:srgbClr val="FFFFFF"/>
          </a:solidFill>
        </p:spPr>
        <p:txBody>
          <a:bodyPr vert="horz" wrap="square" lIns="0" tIns="127000" rIns="0" bIns="0" rtlCol="0">
            <a:spAutoFit/>
          </a:bodyPr>
          <a:lstStyle/>
          <a:p>
            <a:pPr marL="532765" marR="210185" lvl="0" indent="-342900" defTabSz="914400" eaLnBrk="1" fontAlgn="auto" latinLnBrk="0" hangingPunct="1">
              <a:lnSpc>
                <a:spcPct val="100000"/>
              </a:lnSpc>
              <a:spcBef>
                <a:spcPts val="1000"/>
              </a:spcBef>
              <a:spcAft>
                <a:spcPts val="0"/>
              </a:spcAft>
              <a:buClrTx/>
              <a:buSzTx/>
              <a:buFont typeface="Arial MT"/>
              <a:buChar char="•"/>
              <a:tabLst>
                <a:tab pos="532765" algn="l"/>
              </a:tabLst>
              <a:defRPr/>
            </a:pPr>
            <a:r>
              <a:rPr kumimoji="0" sz="2000" b="1" i="0" u="none" strike="noStrike" kern="0" cap="none" spc="95" normalizeH="0" baseline="0" noProof="0" dirty="0">
                <a:ln>
                  <a:noFill/>
                </a:ln>
                <a:solidFill>
                  <a:srgbClr val="334154"/>
                </a:solidFill>
                <a:effectLst/>
                <a:uLnTx/>
                <a:uFillTx/>
                <a:latin typeface="Arial"/>
                <a:cs typeface="Arial"/>
              </a:rPr>
              <a:t>How</a:t>
            </a:r>
            <a:r>
              <a:rPr kumimoji="0" sz="2000" b="1" i="0" u="none" strike="noStrike" kern="0" cap="none" spc="-10" normalizeH="0" baseline="0" noProof="0" dirty="0">
                <a:ln>
                  <a:noFill/>
                </a:ln>
                <a:solidFill>
                  <a:srgbClr val="334154"/>
                </a:solidFill>
                <a:effectLst/>
                <a:uLnTx/>
                <a:uFillTx/>
                <a:latin typeface="Arial"/>
                <a:cs typeface="Arial"/>
              </a:rPr>
              <a:t> </a:t>
            </a:r>
            <a:r>
              <a:rPr kumimoji="0" sz="2000" b="1" i="0" u="none" strike="noStrike" kern="0" cap="none" spc="0" normalizeH="0" baseline="0" noProof="0" dirty="0">
                <a:ln>
                  <a:noFill/>
                </a:ln>
                <a:solidFill>
                  <a:srgbClr val="334154"/>
                </a:solidFill>
                <a:effectLst/>
                <a:uLnTx/>
                <a:uFillTx/>
                <a:latin typeface="Arial"/>
                <a:cs typeface="Arial"/>
              </a:rPr>
              <a:t>do</a:t>
            </a:r>
            <a:r>
              <a:rPr kumimoji="0" sz="2000" b="1" i="0" u="none" strike="noStrike" kern="0" cap="none" spc="-10" normalizeH="0" baseline="0" noProof="0" dirty="0">
                <a:ln>
                  <a:noFill/>
                </a:ln>
                <a:solidFill>
                  <a:srgbClr val="334154"/>
                </a:solidFill>
                <a:effectLst/>
                <a:uLnTx/>
                <a:uFillTx/>
                <a:latin typeface="Arial"/>
                <a:cs typeface="Arial"/>
              </a:rPr>
              <a:t> </a:t>
            </a:r>
            <a:r>
              <a:rPr kumimoji="0" sz="2000" b="1" i="0" u="none" strike="noStrike" kern="0" cap="none" spc="0" normalizeH="0" baseline="0" noProof="0" dirty="0">
                <a:ln>
                  <a:noFill/>
                </a:ln>
                <a:solidFill>
                  <a:srgbClr val="334154"/>
                </a:solidFill>
                <a:effectLst/>
                <a:uLnTx/>
                <a:uFillTx/>
                <a:latin typeface="Arial"/>
                <a:cs typeface="Arial"/>
              </a:rPr>
              <a:t>theory,</a:t>
            </a:r>
            <a:r>
              <a:rPr kumimoji="0" sz="2000" b="1" i="0" u="none" strike="noStrike" kern="0" cap="none" spc="-20" normalizeH="0" baseline="0" noProof="0" dirty="0">
                <a:ln>
                  <a:noFill/>
                </a:ln>
                <a:solidFill>
                  <a:srgbClr val="334154"/>
                </a:solidFill>
                <a:effectLst/>
                <a:uLnTx/>
                <a:uFillTx/>
                <a:latin typeface="Arial"/>
                <a:cs typeface="Arial"/>
              </a:rPr>
              <a:t> </a:t>
            </a:r>
            <a:r>
              <a:rPr kumimoji="0" sz="2000" b="1" i="0" u="none" strike="noStrike" kern="0" cap="none" spc="-75" normalizeH="0" baseline="0" noProof="0" dirty="0">
                <a:ln>
                  <a:noFill/>
                </a:ln>
                <a:solidFill>
                  <a:srgbClr val="334154"/>
                </a:solidFill>
                <a:effectLst/>
                <a:uLnTx/>
                <a:uFillTx/>
                <a:latin typeface="Arial"/>
                <a:cs typeface="Arial"/>
              </a:rPr>
              <a:t>Kenya's </a:t>
            </a:r>
            <a:r>
              <a:rPr kumimoji="0" sz="2000" b="1" i="0" u="none" strike="noStrike" kern="0" cap="none" spc="-20" normalizeH="0" baseline="0" noProof="0" dirty="0">
                <a:ln>
                  <a:noFill/>
                </a:ln>
                <a:solidFill>
                  <a:srgbClr val="334154"/>
                </a:solidFill>
                <a:effectLst/>
                <a:uLnTx/>
                <a:uFillTx/>
                <a:latin typeface="Arial"/>
                <a:cs typeface="Arial"/>
              </a:rPr>
              <a:t>policy</a:t>
            </a:r>
            <a:r>
              <a:rPr kumimoji="0" sz="2000" b="1" i="0" u="none" strike="noStrike" kern="0" cap="none" spc="-75" normalizeH="0" baseline="0" noProof="0" dirty="0">
                <a:ln>
                  <a:noFill/>
                </a:ln>
                <a:solidFill>
                  <a:srgbClr val="334154"/>
                </a:solidFill>
                <a:effectLst/>
                <a:uLnTx/>
                <a:uFillTx/>
                <a:latin typeface="Arial"/>
                <a:cs typeface="Arial"/>
              </a:rPr>
              <a:t> </a:t>
            </a:r>
            <a:r>
              <a:rPr kumimoji="0" sz="2000" b="1" i="0" u="none" strike="noStrike" kern="0" cap="none" spc="-10" normalizeH="0" baseline="0" noProof="0" dirty="0">
                <a:ln>
                  <a:noFill/>
                </a:ln>
                <a:solidFill>
                  <a:srgbClr val="334154"/>
                </a:solidFill>
                <a:effectLst/>
                <a:uLnTx/>
                <a:uFillTx/>
                <a:latin typeface="Arial"/>
                <a:cs typeface="Arial"/>
              </a:rPr>
              <a:t>instruments, </a:t>
            </a:r>
            <a:r>
              <a:rPr kumimoji="0" sz="2000" b="1" i="0" u="none" strike="noStrike" kern="0" cap="none" spc="-20" normalizeH="0" baseline="0" noProof="0" dirty="0">
                <a:ln>
                  <a:noFill/>
                </a:ln>
                <a:solidFill>
                  <a:srgbClr val="334154"/>
                </a:solidFill>
                <a:effectLst/>
                <a:uLnTx/>
                <a:uFillTx/>
                <a:latin typeface="Arial"/>
                <a:cs typeface="Arial"/>
              </a:rPr>
              <a:t>Cedefop</a:t>
            </a:r>
            <a:r>
              <a:rPr kumimoji="0" sz="2000" b="1" i="0" u="none" strike="noStrike" kern="0" cap="none" spc="-35" normalizeH="0" baseline="0" noProof="0" dirty="0">
                <a:ln>
                  <a:noFill/>
                </a:ln>
                <a:solidFill>
                  <a:srgbClr val="334154"/>
                </a:solidFill>
                <a:effectLst/>
                <a:uLnTx/>
                <a:uFillTx/>
                <a:latin typeface="Arial"/>
                <a:cs typeface="Arial"/>
              </a:rPr>
              <a:t> </a:t>
            </a:r>
            <a:r>
              <a:rPr kumimoji="0" sz="2000" b="1" i="0" u="none" strike="noStrike" kern="0" cap="none" spc="-210" normalizeH="0" baseline="0" noProof="0" dirty="0">
                <a:ln>
                  <a:noFill/>
                </a:ln>
                <a:solidFill>
                  <a:srgbClr val="334154"/>
                </a:solidFill>
                <a:effectLst/>
                <a:uLnTx/>
                <a:uFillTx/>
                <a:latin typeface="Arial"/>
                <a:cs typeface="Arial"/>
              </a:rPr>
              <a:t>(</a:t>
            </a:r>
            <a:r>
              <a:rPr kumimoji="0" sz="2000" b="1" i="0" u="none" strike="noStrike" kern="0" cap="small" spc="-210" normalizeH="0" baseline="0" noProof="0" dirty="0">
                <a:ln>
                  <a:noFill/>
                </a:ln>
                <a:solidFill>
                  <a:srgbClr val="334154"/>
                </a:solidFill>
                <a:effectLst/>
                <a:uLnTx/>
                <a:uFillTx/>
                <a:latin typeface="Arial"/>
                <a:cs typeface="Arial"/>
              </a:rPr>
              <a:t>2</a:t>
            </a:r>
            <a:r>
              <a:rPr kumimoji="0" sz="2000" b="1" i="0" u="none" strike="noStrike" kern="0" cap="none" spc="-210" normalizeH="0" baseline="0" noProof="0" dirty="0">
                <a:ln>
                  <a:noFill/>
                </a:ln>
                <a:solidFill>
                  <a:srgbClr val="334154"/>
                </a:solidFill>
                <a:effectLst/>
                <a:uLnTx/>
                <a:uFillTx/>
                <a:latin typeface="Arial"/>
                <a:cs typeface="Arial"/>
              </a:rPr>
              <a:t>0</a:t>
            </a:r>
            <a:r>
              <a:rPr kumimoji="0" sz="2000" b="1" i="0" u="none" strike="noStrike" kern="0" cap="small" spc="-210" normalizeH="0" baseline="0" noProof="0" dirty="0">
                <a:ln>
                  <a:noFill/>
                </a:ln>
                <a:solidFill>
                  <a:srgbClr val="334154"/>
                </a:solidFill>
                <a:effectLst/>
                <a:uLnTx/>
                <a:uFillTx/>
                <a:latin typeface="Arial"/>
                <a:cs typeface="Arial"/>
              </a:rPr>
              <a:t>2</a:t>
            </a:r>
            <a:r>
              <a:rPr kumimoji="0" sz="2000" b="1" i="0" u="none" strike="noStrike" kern="0" cap="none" spc="-210" normalizeH="0" baseline="0" noProof="0" dirty="0">
                <a:ln>
                  <a:noFill/>
                </a:ln>
                <a:solidFill>
                  <a:srgbClr val="334154"/>
                </a:solidFill>
                <a:effectLst/>
                <a:uLnTx/>
                <a:uFillTx/>
                <a:latin typeface="Arial"/>
                <a:cs typeface="Arial"/>
              </a:rPr>
              <a:t>6),</a:t>
            </a:r>
            <a:r>
              <a:rPr kumimoji="0" sz="2000" b="1" i="0" u="none" strike="noStrike" kern="0" cap="none" spc="-5" normalizeH="0" baseline="0" noProof="0" dirty="0">
                <a:ln>
                  <a:noFill/>
                </a:ln>
                <a:solidFill>
                  <a:srgbClr val="334154"/>
                </a:solidFill>
                <a:effectLst/>
                <a:uLnTx/>
                <a:uFillTx/>
                <a:latin typeface="Arial"/>
                <a:cs typeface="Arial"/>
              </a:rPr>
              <a:t> </a:t>
            </a:r>
            <a:r>
              <a:rPr kumimoji="0" sz="2000" b="1" i="0" u="none" strike="noStrike" kern="0" cap="none" spc="-10" normalizeH="0" baseline="0" noProof="0" dirty="0">
                <a:ln>
                  <a:noFill/>
                </a:ln>
                <a:solidFill>
                  <a:srgbClr val="334154"/>
                </a:solidFill>
                <a:effectLst/>
                <a:uLnTx/>
                <a:uFillTx/>
                <a:latin typeface="Arial"/>
                <a:cs typeface="Arial"/>
              </a:rPr>
              <a:t>UNESCO </a:t>
            </a:r>
            <a:r>
              <a:rPr kumimoji="0" sz="2000" b="1" i="0" u="none" strike="noStrike" kern="0" cap="none" spc="-225" normalizeH="0" baseline="0" noProof="0" dirty="0">
                <a:ln>
                  <a:noFill/>
                </a:ln>
                <a:solidFill>
                  <a:srgbClr val="334154"/>
                </a:solidFill>
                <a:effectLst/>
                <a:uLnTx/>
                <a:uFillTx/>
                <a:latin typeface="Arial"/>
                <a:cs typeface="Arial"/>
              </a:rPr>
              <a:t>(</a:t>
            </a:r>
            <a:r>
              <a:rPr kumimoji="0" sz="2000" b="1" i="0" u="none" strike="noStrike" kern="0" cap="small" spc="-225" normalizeH="0" baseline="0" noProof="0" dirty="0">
                <a:ln>
                  <a:noFill/>
                </a:ln>
                <a:solidFill>
                  <a:srgbClr val="334154"/>
                </a:solidFill>
                <a:effectLst/>
                <a:uLnTx/>
                <a:uFillTx/>
                <a:latin typeface="Arial"/>
                <a:cs typeface="Arial"/>
              </a:rPr>
              <a:t>2</a:t>
            </a:r>
            <a:r>
              <a:rPr kumimoji="0" sz="2000" b="1" i="0" u="none" strike="noStrike" kern="0" cap="none" spc="-225" normalizeH="0" baseline="0" noProof="0" dirty="0">
                <a:ln>
                  <a:noFill/>
                </a:ln>
                <a:solidFill>
                  <a:srgbClr val="334154"/>
                </a:solidFill>
                <a:effectLst/>
                <a:uLnTx/>
                <a:uFillTx/>
                <a:latin typeface="Arial"/>
                <a:cs typeface="Arial"/>
              </a:rPr>
              <a:t>0</a:t>
            </a:r>
            <a:r>
              <a:rPr kumimoji="0" sz="2000" b="1" i="0" u="none" strike="noStrike" kern="0" cap="small" spc="-225" normalizeH="0" baseline="0" noProof="0" dirty="0">
                <a:ln>
                  <a:noFill/>
                </a:ln>
                <a:solidFill>
                  <a:srgbClr val="334154"/>
                </a:solidFill>
                <a:effectLst/>
                <a:uLnTx/>
                <a:uFillTx/>
                <a:latin typeface="Arial"/>
                <a:cs typeface="Arial"/>
              </a:rPr>
              <a:t>2</a:t>
            </a:r>
            <a:r>
              <a:rPr kumimoji="0" sz="2000" b="1" i="0" u="none" strike="noStrike" kern="0" cap="none" spc="-225" normalizeH="0" baseline="0" noProof="0" dirty="0">
                <a:ln>
                  <a:noFill/>
                </a:ln>
                <a:solidFill>
                  <a:srgbClr val="334154"/>
                </a:solidFill>
                <a:effectLst/>
                <a:uLnTx/>
                <a:uFillTx/>
                <a:latin typeface="Arial"/>
                <a:cs typeface="Arial"/>
              </a:rPr>
              <a:t>3)</a:t>
            </a:r>
            <a:r>
              <a:rPr kumimoji="0" sz="2000" b="1" i="0" u="none" strike="noStrike" kern="0" cap="none" spc="0" normalizeH="0" baseline="0" noProof="0" dirty="0">
                <a:ln>
                  <a:noFill/>
                </a:ln>
                <a:solidFill>
                  <a:srgbClr val="334154"/>
                </a:solidFill>
                <a:effectLst/>
                <a:uLnTx/>
                <a:uFillTx/>
                <a:latin typeface="Arial"/>
                <a:cs typeface="Arial"/>
              </a:rPr>
              <a:t> and</a:t>
            </a:r>
            <a:r>
              <a:rPr kumimoji="0" sz="2000" b="1" i="0" u="none" strike="noStrike" kern="0" cap="none" spc="5" normalizeH="0" baseline="0" noProof="0" dirty="0">
                <a:ln>
                  <a:noFill/>
                </a:ln>
                <a:solidFill>
                  <a:srgbClr val="334154"/>
                </a:solidFill>
                <a:effectLst/>
                <a:uLnTx/>
                <a:uFillTx/>
                <a:latin typeface="Arial"/>
                <a:cs typeface="Arial"/>
              </a:rPr>
              <a:t> </a:t>
            </a:r>
            <a:r>
              <a:rPr kumimoji="0" sz="2000" b="1" i="0" u="none" strike="noStrike" kern="0" cap="none" spc="0" normalizeH="0" baseline="0" noProof="0" dirty="0">
                <a:ln>
                  <a:noFill/>
                </a:ln>
                <a:solidFill>
                  <a:srgbClr val="334154"/>
                </a:solidFill>
                <a:effectLst/>
                <a:uLnTx/>
                <a:uFillTx/>
                <a:latin typeface="Arial"/>
                <a:cs typeface="Arial"/>
              </a:rPr>
              <a:t>the</a:t>
            </a:r>
            <a:r>
              <a:rPr kumimoji="0" sz="2000" b="1" i="0" u="none" strike="noStrike" kern="0" cap="none" spc="20" normalizeH="0" baseline="0" noProof="0" dirty="0">
                <a:ln>
                  <a:noFill/>
                </a:ln>
                <a:solidFill>
                  <a:srgbClr val="334154"/>
                </a:solidFill>
                <a:effectLst/>
                <a:uLnTx/>
                <a:uFillTx/>
                <a:latin typeface="Arial"/>
                <a:cs typeface="Arial"/>
              </a:rPr>
              <a:t> </a:t>
            </a:r>
            <a:r>
              <a:rPr kumimoji="0" sz="2000" b="1" i="0" u="none" strike="noStrike" kern="0" cap="none" spc="-20" normalizeH="0" baseline="0" noProof="0" dirty="0">
                <a:ln>
                  <a:noFill/>
                </a:ln>
                <a:solidFill>
                  <a:srgbClr val="334154"/>
                </a:solidFill>
                <a:effectLst/>
                <a:uLnTx/>
                <a:uFillTx/>
                <a:latin typeface="Arial"/>
                <a:cs typeface="Arial"/>
              </a:rPr>
              <a:t>ACQF </a:t>
            </a:r>
            <a:r>
              <a:rPr kumimoji="0" sz="2000" b="1" i="0" u="none" strike="noStrike" kern="0" cap="none" spc="-30" normalizeH="0" baseline="0" noProof="0" dirty="0">
                <a:ln>
                  <a:noFill/>
                </a:ln>
                <a:solidFill>
                  <a:srgbClr val="334154"/>
                </a:solidFill>
                <a:effectLst/>
                <a:uLnTx/>
                <a:uFillTx/>
                <a:latin typeface="Arial"/>
                <a:cs typeface="Arial"/>
              </a:rPr>
              <a:t>collectively</a:t>
            </a:r>
            <a:r>
              <a:rPr kumimoji="0" sz="2000" b="1" i="0" u="none" strike="noStrike" kern="0" cap="none" spc="-50" normalizeH="0" baseline="0" noProof="0" dirty="0">
                <a:ln>
                  <a:noFill/>
                </a:ln>
                <a:solidFill>
                  <a:srgbClr val="334154"/>
                </a:solidFill>
                <a:effectLst/>
                <a:uLnTx/>
                <a:uFillTx/>
                <a:latin typeface="Arial"/>
                <a:cs typeface="Arial"/>
              </a:rPr>
              <a:t> </a:t>
            </a:r>
            <a:r>
              <a:rPr kumimoji="0" sz="2000" b="1" i="0" u="none" strike="noStrike" kern="0" cap="none" spc="0" normalizeH="0" baseline="0" noProof="0" dirty="0">
                <a:ln>
                  <a:noFill/>
                </a:ln>
                <a:solidFill>
                  <a:srgbClr val="334154"/>
                </a:solidFill>
                <a:effectLst/>
                <a:uLnTx/>
                <a:uFillTx/>
                <a:latin typeface="Arial"/>
                <a:cs typeface="Arial"/>
              </a:rPr>
              <a:t>inform</a:t>
            </a:r>
            <a:r>
              <a:rPr kumimoji="0" sz="2000" b="1" i="0" u="none" strike="noStrike" kern="0" cap="none" spc="-55" normalizeH="0" baseline="0" noProof="0" dirty="0">
                <a:ln>
                  <a:noFill/>
                </a:ln>
                <a:solidFill>
                  <a:srgbClr val="334154"/>
                </a:solidFill>
                <a:effectLst/>
                <a:uLnTx/>
                <a:uFillTx/>
                <a:latin typeface="Arial"/>
                <a:cs typeface="Arial"/>
              </a:rPr>
              <a:t> </a:t>
            </a:r>
            <a:r>
              <a:rPr kumimoji="0" sz="2000" b="1" i="0" u="none" strike="noStrike" kern="0" cap="none" spc="-25" normalizeH="0" baseline="0" noProof="0" dirty="0">
                <a:ln>
                  <a:noFill/>
                </a:ln>
                <a:solidFill>
                  <a:srgbClr val="334154"/>
                </a:solidFill>
                <a:effectLst/>
                <a:uLnTx/>
                <a:uFillTx/>
                <a:latin typeface="Arial"/>
                <a:cs typeface="Arial"/>
              </a:rPr>
              <a:t>the </a:t>
            </a:r>
            <a:r>
              <a:rPr kumimoji="0" sz="2000" b="1" i="0" u="none" strike="noStrike" kern="0" cap="none" spc="-10" normalizeH="0" baseline="0" noProof="0" dirty="0">
                <a:ln>
                  <a:noFill/>
                </a:ln>
                <a:solidFill>
                  <a:srgbClr val="334154"/>
                </a:solidFill>
                <a:effectLst/>
                <a:uLnTx/>
                <a:uFillTx/>
                <a:latin typeface="Arial"/>
                <a:cs typeface="Arial"/>
              </a:rPr>
              <a:t>redesign?</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grpSp>
        <p:nvGrpSpPr>
          <p:cNvPr id="30" name="object 30"/>
          <p:cNvGrpSpPr/>
          <p:nvPr/>
        </p:nvGrpSpPr>
        <p:grpSpPr>
          <a:xfrm>
            <a:off x="8049741" y="2508467"/>
            <a:ext cx="3809365" cy="3931285"/>
            <a:chOff x="8049741" y="2508467"/>
            <a:chExt cx="3809365" cy="3931285"/>
          </a:xfrm>
        </p:grpSpPr>
        <p:pic>
          <p:nvPicPr>
            <p:cNvPr id="31" name="object 31"/>
            <p:cNvPicPr/>
            <p:nvPr/>
          </p:nvPicPr>
          <p:blipFill>
            <a:blip r:embed="rId4" cstate="print"/>
            <a:stretch>
              <a:fillRect/>
            </a:stretch>
          </p:blipFill>
          <p:spPr>
            <a:xfrm>
              <a:off x="8049741" y="2508467"/>
              <a:ext cx="3809292" cy="3931231"/>
            </a:xfrm>
            <a:prstGeom prst="rect">
              <a:avLst/>
            </a:prstGeom>
          </p:spPr>
        </p:pic>
        <p:sp>
          <p:nvSpPr>
            <p:cNvPr id="32" name="object 32"/>
            <p:cNvSpPr/>
            <p:nvPr/>
          </p:nvSpPr>
          <p:spPr>
            <a:xfrm>
              <a:off x="8156448" y="2560320"/>
              <a:ext cx="3657600" cy="3779520"/>
            </a:xfrm>
            <a:custGeom>
              <a:avLst/>
              <a:gdLst/>
              <a:ahLst/>
              <a:cxnLst/>
              <a:rect l="l" t="t" r="r" b="b"/>
              <a:pathLst>
                <a:path w="3657600" h="3779520">
                  <a:moveTo>
                    <a:pt x="0" y="3779520"/>
                  </a:moveTo>
                  <a:lnTo>
                    <a:pt x="3657600" y="3779520"/>
                  </a:lnTo>
                  <a:lnTo>
                    <a:pt x="3657600" y="0"/>
                  </a:lnTo>
                  <a:lnTo>
                    <a:pt x="0" y="0"/>
                  </a:lnTo>
                  <a:lnTo>
                    <a:pt x="0" y="377952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object 33"/>
            <p:cNvSpPr/>
            <p:nvPr/>
          </p:nvSpPr>
          <p:spPr>
            <a:xfrm>
              <a:off x="8156448" y="2560320"/>
              <a:ext cx="3657600" cy="670560"/>
            </a:xfrm>
            <a:custGeom>
              <a:avLst/>
              <a:gdLst/>
              <a:ahLst/>
              <a:cxnLst/>
              <a:rect l="l" t="t" r="r" b="b"/>
              <a:pathLst>
                <a:path w="3657600" h="670560">
                  <a:moveTo>
                    <a:pt x="3657600" y="0"/>
                  </a:moveTo>
                  <a:lnTo>
                    <a:pt x="0" y="0"/>
                  </a:lnTo>
                  <a:lnTo>
                    <a:pt x="0" y="670560"/>
                  </a:lnTo>
                  <a:lnTo>
                    <a:pt x="3657600" y="670560"/>
                  </a:lnTo>
                  <a:lnTo>
                    <a:pt x="3657600" y="0"/>
                  </a:lnTo>
                  <a:close/>
                </a:path>
              </a:pathLst>
            </a:custGeom>
            <a:solidFill>
              <a:srgbClr val="C897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34"/>
            <p:cNvSpPr/>
            <p:nvPr/>
          </p:nvSpPr>
          <p:spPr>
            <a:xfrm>
              <a:off x="8156448" y="2560320"/>
              <a:ext cx="3657600" cy="670560"/>
            </a:xfrm>
            <a:custGeom>
              <a:avLst/>
              <a:gdLst/>
              <a:ahLst/>
              <a:cxnLst/>
              <a:rect l="l" t="t" r="r" b="b"/>
              <a:pathLst>
                <a:path w="3657600" h="670560">
                  <a:moveTo>
                    <a:pt x="0" y="670560"/>
                  </a:moveTo>
                  <a:lnTo>
                    <a:pt x="3657600" y="670560"/>
                  </a:lnTo>
                  <a:lnTo>
                    <a:pt x="3657600" y="0"/>
                  </a:lnTo>
                  <a:lnTo>
                    <a:pt x="0" y="0"/>
                  </a:lnTo>
                  <a:lnTo>
                    <a:pt x="0" y="670560"/>
                  </a:lnTo>
                  <a:close/>
                </a:path>
              </a:pathLst>
            </a:custGeom>
            <a:ln w="12192">
              <a:solidFill>
                <a:srgbClr val="C8972A"/>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5" name="object 35"/>
          <p:cNvSpPr txBox="1"/>
          <p:nvPr/>
        </p:nvSpPr>
        <p:spPr>
          <a:xfrm>
            <a:off x="523036" y="2631770"/>
            <a:ext cx="8526780" cy="452120"/>
          </a:xfrm>
          <a:prstGeom prst="rect">
            <a:avLst/>
          </a:prstGeom>
        </p:spPr>
        <p:txBody>
          <a:bodyPr vert="horz" wrap="square" lIns="0" tIns="12065" rIns="0" bIns="0" rtlCol="0">
            <a:spAutoFit/>
          </a:bodyPr>
          <a:lstStyle/>
          <a:p>
            <a:pPr marL="0" marR="0" lvl="0" indent="0" defTabSz="914400" eaLnBrk="1" fontAlgn="auto" latinLnBrk="0" hangingPunct="1">
              <a:lnSpc>
                <a:spcPct val="100000"/>
              </a:lnSpc>
              <a:spcBef>
                <a:spcPts val="95"/>
              </a:spcBef>
              <a:spcAft>
                <a:spcPts val="0"/>
              </a:spcAft>
              <a:buClrTx/>
              <a:buSzTx/>
              <a:buFontTx/>
              <a:buNone/>
              <a:tabLst>
                <a:tab pos="3925570" algn="l"/>
                <a:tab pos="7852409" algn="l"/>
              </a:tabLst>
              <a:defRPr/>
            </a:pPr>
            <a:r>
              <a:rPr kumimoji="0" sz="2800" b="1" i="0" u="none" strike="noStrike" kern="0" cap="none" spc="-25" normalizeH="0" baseline="0" noProof="0" dirty="0">
                <a:ln>
                  <a:noFill/>
                </a:ln>
                <a:solidFill>
                  <a:srgbClr val="C8972A"/>
                </a:solidFill>
                <a:effectLst/>
                <a:uLnTx/>
                <a:uFillTx/>
                <a:latin typeface="Arial"/>
                <a:cs typeface="Arial"/>
              </a:rPr>
              <a:t>RQ1</a:t>
            </a:r>
            <a:r>
              <a:rPr kumimoji="0" sz="2800" b="1" i="0" u="none" strike="noStrike" kern="0" cap="none" spc="0" normalizeH="0" baseline="0" noProof="0" dirty="0">
                <a:ln>
                  <a:noFill/>
                </a:ln>
                <a:solidFill>
                  <a:srgbClr val="C8972A"/>
                </a:solidFill>
                <a:effectLst/>
                <a:uLnTx/>
                <a:uFillTx/>
                <a:latin typeface="Arial"/>
                <a:cs typeface="Arial"/>
              </a:rPr>
              <a:t>	</a:t>
            </a:r>
            <a:r>
              <a:rPr kumimoji="0" sz="2800" b="1" i="0" u="none" strike="noStrike" kern="0" cap="none" spc="-25" normalizeH="0" baseline="0" noProof="0" dirty="0">
                <a:ln>
                  <a:noFill/>
                </a:ln>
                <a:solidFill>
                  <a:srgbClr val="C8972A"/>
                </a:solidFill>
                <a:effectLst/>
                <a:uLnTx/>
                <a:uFillTx/>
                <a:latin typeface="Arial"/>
                <a:cs typeface="Arial"/>
              </a:rPr>
              <a:t>RQ</a:t>
            </a:r>
            <a:r>
              <a:rPr kumimoji="0" sz="2800" b="1" i="0" u="none" strike="noStrike" kern="0" cap="small" spc="-25" normalizeH="0" baseline="0" noProof="0" dirty="0">
                <a:ln>
                  <a:noFill/>
                </a:ln>
                <a:solidFill>
                  <a:srgbClr val="C8972A"/>
                </a:solidFill>
                <a:effectLst/>
                <a:uLnTx/>
                <a:uFillTx/>
                <a:latin typeface="Arial"/>
                <a:cs typeface="Arial"/>
              </a:rPr>
              <a:t>2</a:t>
            </a:r>
            <a:r>
              <a:rPr kumimoji="0" sz="2800" b="1" i="0" u="none" strike="noStrike" kern="0" cap="none" spc="0" normalizeH="0" baseline="0" noProof="0" dirty="0">
                <a:ln>
                  <a:noFill/>
                </a:ln>
                <a:solidFill>
                  <a:srgbClr val="C8972A"/>
                </a:solidFill>
                <a:effectLst/>
                <a:uLnTx/>
                <a:uFillTx/>
                <a:latin typeface="Arial"/>
                <a:cs typeface="Arial"/>
              </a:rPr>
              <a:t>	</a:t>
            </a:r>
            <a:r>
              <a:rPr kumimoji="0" sz="2800" b="1" i="0" u="none" strike="noStrike" kern="0" cap="none" spc="-340" normalizeH="0" baseline="0" noProof="0" dirty="0">
                <a:ln>
                  <a:noFill/>
                </a:ln>
                <a:solidFill>
                  <a:srgbClr val="1F3863"/>
                </a:solidFill>
                <a:effectLst/>
                <a:uLnTx/>
                <a:uFillTx/>
                <a:latin typeface="Arial"/>
                <a:cs typeface="Arial"/>
              </a:rPr>
              <a:t>RQ3</a:t>
            </a:r>
            <a:endParaRPr kumimoji="0" sz="2800" b="0" i="0" u="none" strike="noStrike" kern="0" cap="none" spc="0" normalizeH="0" baseline="0" noProof="0">
              <a:ln>
                <a:noFill/>
              </a:ln>
              <a:solidFill>
                <a:sysClr val="windowText" lastClr="000000"/>
              </a:solidFill>
              <a:effectLst/>
              <a:uLnTx/>
              <a:uFillTx/>
              <a:latin typeface="Arial"/>
              <a:cs typeface="Arial"/>
            </a:endParaRPr>
          </a:p>
        </p:txBody>
      </p:sp>
      <p:sp>
        <p:nvSpPr>
          <p:cNvPr id="38" name="object 38"/>
          <p:cNvSpPr txBox="1"/>
          <p:nvPr/>
        </p:nvSpPr>
        <p:spPr>
          <a:xfrm>
            <a:off x="271678" y="6472842"/>
            <a:ext cx="6092190" cy="177800"/>
          </a:xfrm>
          <a:prstGeom prst="rect">
            <a:avLst/>
          </a:prstGeom>
        </p:spPr>
        <p:txBody>
          <a:bodyPr vert="horz" wrap="square" lIns="0" tIns="0" rIns="0" bIns="0" rtlCol="0">
            <a:spAutoFit/>
          </a:bodyPr>
          <a:lstStyle/>
          <a:p>
            <a:pPr marL="12700" marR="0" lvl="0" indent="0" defTabSz="914400" eaLnBrk="1" fontAlgn="auto" latinLnBrk="0" hangingPunct="1">
              <a:lnSpc>
                <a:spcPts val="1235"/>
              </a:lnSpc>
              <a:spcBef>
                <a:spcPts val="0"/>
              </a:spcBef>
              <a:spcAft>
                <a:spcPts val="0"/>
              </a:spcAft>
              <a:buClrTx/>
              <a:buSzTx/>
              <a:buFontTx/>
              <a:buNone/>
              <a:tabLst/>
              <a:defRPr/>
            </a:pPr>
            <a:r>
              <a:rPr kumimoji="0" sz="1200" b="1" i="0" u="none" strike="noStrike" kern="0" cap="none" spc="0" normalizeH="0" baseline="0" noProof="0" dirty="0">
                <a:ln>
                  <a:noFill/>
                </a:ln>
                <a:solidFill>
                  <a:sysClr val="windowText" lastClr="000000"/>
                </a:solidFill>
                <a:effectLst/>
                <a:uLnTx/>
                <a:uFillTx/>
                <a:latin typeface="Arial"/>
                <a:cs typeface="Arial"/>
              </a:rPr>
              <a:t>Maina</a:t>
            </a:r>
            <a:r>
              <a:rPr kumimoji="0" sz="1200" b="1" i="0" u="none" strike="noStrike" kern="0" cap="none" spc="10" normalizeH="0" baseline="0" noProof="0" dirty="0">
                <a:ln>
                  <a:noFill/>
                </a:ln>
                <a:solidFill>
                  <a:sysClr val="windowText" lastClr="000000"/>
                </a:solidFill>
                <a:effectLst/>
                <a:uLnTx/>
                <a:uFillTx/>
                <a:latin typeface="Arial"/>
                <a:cs typeface="Arial"/>
              </a:rPr>
              <a:t> </a:t>
            </a:r>
            <a:r>
              <a:rPr kumimoji="0" sz="1200" b="1" i="0" u="none" strike="noStrike" kern="0" cap="none" spc="-100" normalizeH="0" baseline="0" noProof="0" dirty="0">
                <a:ln>
                  <a:noFill/>
                </a:ln>
                <a:solidFill>
                  <a:sysClr val="windowText" lastClr="000000"/>
                </a:solidFill>
                <a:effectLst/>
                <a:uLnTx/>
                <a:uFillTx/>
                <a:latin typeface="Arial"/>
                <a:cs typeface="Arial"/>
              </a:rPr>
              <a:t>&amp;</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Waithaka</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KNQA National</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none" spc="-10" normalizeH="0" baseline="0" noProof="0" dirty="0">
                <a:ln>
                  <a:noFill/>
                </a:ln>
                <a:solidFill>
                  <a:sysClr val="windowText" lastClr="000000"/>
                </a:solidFill>
                <a:effectLst/>
                <a:uLnTx/>
                <a:uFillTx/>
                <a:latin typeface="Arial"/>
                <a:cs typeface="Arial"/>
              </a:rPr>
              <a:t>Qualifications</a:t>
            </a:r>
            <a:r>
              <a:rPr kumimoji="0" sz="1200" b="1" i="0" u="none" strike="noStrike" kern="0" cap="none" spc="25" normalizeH="0" baseline="0" noProof="0" dirty="0">
                <a:ln>
                  <a:noFill/>
                </a:ln>
                <a:solidFill>
                  <a:sysClr val="windowText" lastClr="000000"/>
                </a:solidFill>
                <a:effectLst/>
                <a:uLnTx/>
                <a:uFillTx/>
                <a:latin typeface="Arial"/>
                <a:cs typeface="Arial"/>
              </a:rPr>
              <a:t> </a:t>
            </a:r>
            <a:r>
              <a:rPr kumimoji="0" sz="1200" b="1" i="0" u="none" strike="noStrike" kern="0" cap="none" spc="-30" normalizeH="0" baseline="0" noProof="0" dirty="0">
                <a:ln>
                  <a:noFill/>
                </a:ln>
                <a:solidFill>
                  <a:sysClr val="windowText" lastClr="000000"/>
                </a:solidFill>
                <a:effectLst/>
                <a:uLnTx/>
                <a:uFillTx/>
                <a:latin typeface="Arial"/>
                <a:cs typeface="Arial"/>
              </a:rPr>
              <a:t>Conference</a:t>
            </a:r>
            <a:r>
              <a:rPr kumimoji="0" sz="1200" b="1" i="0" u="none" strike="noStrike" kern="0" cap="none" spc="5" normalizeH="0" baseline="0" noProof="0" dirty="0">
                <a:ln>
                  <a:noFill/>
                </a:ln>
                <a:solidFill>
                  <a:sysClr val="windowText" lastClr="000000"/>
                </a:solidFill>
                <a:effectLst/>
                <a:uLnTx/>
                <a:uFillTx/>
                <a:latin typeface="Arial"/>
                <a:cs typeface="Arial"/>
              </a:rPr>
              <a:t> </a:t>
            </a:r>
            <a:r>
              <a:rPr kumimoji="0" sz="1200" b="1" i="0" u="none" strike="noStrike" kern="0" cap="small" spc="-114" normalizeH="0" baseline="0" noProof="0" dirty="0">
                <a:ln>
                  <a:noFill/>
                </a:ln>
                <a:solidFill>
                  <a:sysClr val="windowText" lastClr="000000"/>
                </a:solidFill>
                <a:effectLst/>
                <a:uLnTx/>
                <a:uFillTx/>
                <a:latin typeface="Arial"/>
                <a:cs typeface="Arial"/>
              </a:rPr>
              <a:t>2</a:t>
            </a:r>
            <a:r>
              <a:rPr kumimoji="0" sz="1200" b="1" i="0" u="none" strike="noStrike" kern="0" cap="none" spc="-114" normalizeH="0" baseline="0" noProof="0" dirty="0">
                <a:ln>
                  <a:noFill/>
                </a:ln>
                <a:solidFill>
                  <a:sysClr val="windowText" lastClr="000000"/>
                </a:solidFill>
                <a:effectLst/>
                <a:uLnTx/>
                <a:uFillTx/>
                <a:latin typeface="Arial"/>
                <a:cs typeface="Arial"/>
              </a:rPr>
              <a:t>0</a:t>
            </a:r>
            <a:r>
              <a:rPr kumimoji="0" sz="1200" b="1" i="0" u="none" strike="noStrike" kern="0" cap="small" spc="-114" normalizeH="0" baseline="0" noProof="0" dirty="0">
                <a:ln>
                  <a:noFill/>
                </a:ln>
                <a:solidFill>
                  <a:sysClr val="windowText" lastClr="000000"/>
                </a:solidFill>
                <a:effectLst/>
                <a:uLnTx/>
                <a:uFillTx/>
                <a:latin typeface="Arial"/>
                <a:cs typeface="Arial"/>
              </a:rPr>
              <a:t>2</a:t>
            </a:r>
            <a:r>
              <a:rPr kumimoji="0" sz="1200" b="1" i="0" u="none" strike="noStrike" kern="0" cap="none" spc="-114" normalizeH="0" baseline="0" noProof="0" dirty="0">
                <a:ln>
                  <a:noFill/>
                </a:ln>
                <a:solidFill>
                  <a:sysClr val="windowText" lastClr="000000"/>
                </a:solidFill>
                <a:effectLst/>
                <a:uLnTx/>
                <a:uFillTx/>
                <a:latin typeface="Arial"/>
                <a:cs typeface="Arial"/>
              </a:rPr>
              <a:t>6</a:t>
            </a:r>
            <a:r>
              <a:rPr kumimoji="0" sz="1200" b="1" i="0" u="none" strike="noStrike" kern="0" cap="none" spc="350"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110" normalizeH="0" baseline="0" noProof="0" dirty="0">
                <a:ln>
                  <a:noFill/>
                </a:ln>
                <a:solidFill>
                  <a:sysClr val="windowText" lastClr="000000"/>
                </a:solidFill>
                <a:effectLst/>
                <a:uLnTx/>
                <a:uFillTx/>
                <a:latin typeface="Arial"/>
                <a:cs typeface="Arial"/>
              </a:rPr>
              <a:t>1</a:t>
            </a:r>
            <a:r>
              <a:rPr kumimoji="0" sz="1200" b="1" i="0" u="none" strike="noStrike" kern="0" cap="small" spc="-110" normalizeH="0" baseline="0" noProof="0" dirty="0">
                <a:ln>
                  <a:noFill/>
                </a:ln>
                <a:solidFill>
                  <a:sysClr val="windowText" lastClr="000000"/>
                </a:solidFill>
                <a:effectLst/>
                <a:uLnTx/>
                <a:uFillTx/>
                <a:latin typeface="Arial"/>
                <a:cs typeface="Arial"/>
              </a:rPr>
              <a:t>2</a:t>
            </a:r>
            <a:r>
              <a:rPr kumimoji="0" sz="1200" b="1" i="0" u="none" strike="noStrike" kern="0" cap="none" spc="-110" normalizeH="0" baseline="0" noProof="0" dirty="0">
                <a:ln>
                  <a:noFill/>
                </a:ln>
                <a:solidFill>
                  <a:sysClr val="windowText" lastClr="000000"/>
                </a:solidFill>
                <a:effectLst/>
                <a:uLnTx/>
                <a:uFillTx/>
                <a:latin typeface="Arial"/>
                <a:cs typeface="Arial"/>
              </a:rPr>
              <a:t>–</a:t>
            </a:r>
            <a:r>
              <a:rPr kumimoji="0" sz="1200" b="1" i="0" u="none" strike="noStrike" kern="0" cap="none" spc="-175" normalizeH="0" baseline="0" noProof="0" dirty="0">
                <a:ln>
                  <a:noFill/>
                </a:ln>
                <a:solidFill>
                  <a:sysClr val="windowText" lastClr="000000"/>
                </a:solidFill>
                <a:effectLst/>
                <a:uLnTx/>
                <a:uFillTx/>
                <a:latin typeface="Arial"/>
                <a:cs typeface="Arial"/>
              </a:rPr>
              <a:t>14</a:t>
            </a:r>
            <a:r>
              <a:rPr kumimoji="0" sz="1200" b="1" i="0" u="none" strike="noStrike" kern="0" cap="none" spc="10" normalizeH="0" baseline="0" noProof="0" dirty="0">
                <a:ln>
                  <a:noFill/>
                </a:ln>
                <a:solidFill>
                  <a:sysClr val="windowText" lastClr="000000"/>
                </a:solidFill>
                <a:effectLst/>
                <a:uLnTx/>
                <a:uFillTx/>
                <a:latin typeface="Arial"/>
                <a:cs typeface="Arial"/>
              </a:rPr>
              <a:t> </a:t>
            </a:r>
            <a:r>
              <a:rPr kumimoji="0" sz="1200" b="1" i="0" u="none" strike="noStrike" kern="0" cap="none" spc="75" normalizeH="0" baseline="0" noProof="0" dirty="0">
                <a:ln>
                  <a:noFill/>
                </a:ln>
                <a:solidFill>
                  <a:sysClr val="windowText" lastClr="000000"/>
                </a:solidFill>
                <a:effectLst/>
                <a:uLnTx/>
                <a:uFillTx/>
                <a:latin typeface="Arial"/>
                <a:cs typeface="Arial"/>
              </a:rPr>
              <a:t>May</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small" spc="-204" normalizeH="0" baseline="0" noProof="0" dirty="0">
                <a:ln>
                  <a:noFill/>
                </a:ln>
                <a:solidFill>
                  <a:sysClr val="windowText" lastClr="000000"/>
                </a:solidFill>
                <a:effectLst/>
                <a:uLnTx/>
                <a:uFillTx/>
                <a:latin typeface="Arial"/>
                <a:cs typeface="Arial"/>
              </a:rPr>
              <a:t>2</a:t>
            </a:r>
            <a:r>
              <a:rPr kumimoji="0" sz="1200" b="1" i="0" u="none" strike="noStrike" kern="0" cap="none" spc="-204" normalizeH="0" baseline="0" noProof="0" dirty="0">
                <a:ln>
                  <a:noFill/>
                </a:ln>
                <a:solidFill>
                  <a:sysClr val="windowText" lastClr="000000"/>
                </a:solidFill>
                <a:effectLst/>
                <a:uLnTx/>
                <a:uFillTx/>
                <a:latin typeface="Arial"/>
                <a:cs typeface="Arial"/>
              </a:rPr>
              <a:t>0</a:t>
            </a:r>
            <a:r>
              <a:rPr kumimoji="0" sz="1200" b="1" i="0" u="none" strike="noStrike" kern="0" cap="small" spc="-204" normalizeH="0" baseline="0" noProof="0" dirty="0">
                <a:ln>
                  <a:noFill/>
                </a:ln>
                <a:solidFill>
                  <a:sysClr val="windowText" lastClr="000000"/>
                </a:solidFill>
                <a:effectLst/>
                <a:uLnTx/>
                <a:uFillTx/>
                <a:latin typeface="Arial"/>
                <a:cs typeface="Arial"/>
              </a:rPr>
              <a:t>2</a:t>
            </a:r>
            <a:r>
              <a:rPr kumimoji="0" sz="1200" b="1" i="0" u="none" strike="noStrike" kern="0" cap="none" spc="-204" normalizeH="0" baseline="0" noProof="0" dirty="0">
                <a:ln>
                  <a:noFill/>
                </a:ln>
                <a:solidFill>
                  <a:sysClr val="windowText" lastClr="000000"/>
                </a:solidFill>
                <a:effectLst/>
                <a:uLnTx/>
                <a:uFillTx/>
                <a:latin typeface="Arial"/>
                <a:cs typeface="Arial"/>
              </a:rPr>
              <a:t>6</a:t>
            </a:r>
            <a:endParaRPr kumimoji="0" sz="1200" b="0" i="0" u="none" strike="noStrike" kern="0" cap="none" spc="0" normalizeH="0" baseline="0" noProof="0">
              <a:ln>
                <a:noFill/>
              </a:ln>
              <a:solidFill>
                <a:sysClr val="windowText" lastClr="000000"/>
              </a:solidFill>
              <a:effectLst/>
              <a:uLnTx/>
              <a:uFillTx/>
              <a:latin typeface="Arial"/>
              <a:cs typeface="Arial"/>
            </a:endParaRPr>
          </a:p>
        </p:txBody>
      </p:sp>
      <p:sp>
        <p:nvSpPr>
          <p:cNvPr id="36" name="object 36"/>
          <p:cNvSpPr txBox="1"/>
          <p:nvPr/>
        </p:nvSpPr>
        <p:spPr>
          <a:xfrm>
            <a:off x="1470025" y="2651845"/>
            <a:ext cx="9545955" cy="411480"/>
          </a:xfrm>
          <a:prstGeom prst="rect">
            <a:avLst/>
          </a:prstGeom>
        </p:spPr>
        <p:txBody>
          <a:bodyPr vert="horz" wrap="square" lIns="0" tIns="16510" rIns="0" bIns="0" rtlCol="0">
            <a:spAutoFit/>
          </a:bodyPr>
          <a:lstStyle/>
          <a:p>
            <a:pPr marL="0" marR="0" lvl="0" indent="0" defTabSz="914400" eaLnBrk="1" fontAlgn="auto" latinLnBrk="0" hangingPunct="1">
              <a:lnSpc>
                <a:spcPct val="100000"/>
              </a:lnSpc>
              <a:spcBef>
                <a:spcPts val="130"/>
              </a:spcBef>
              <a:spcAft>
                <a:spcPts val="0"/>
              </a:spcAft>
              <a:buClrTx/>
              <a:buSzTx/>
              <a:buFontTx/>
              <a:buNone/>
              <a:tabLst>
                <a:tab pos="3925570" algn="l"/>
                <a:tab pos="7852409" algn="l"/>
              </a:tabLst>
              <a:defRPr/>
            </a:pPr>
            <a:r>
              <a:rPr kumimoji="0" sz="2500" b="1" i="1" u="none" strike="noStrike" kern="0" cap="none" spc="-10" normalizeH="0" baseline="0" noProof="0" dirty="0">
                <a:ln>
                  <a:noFill/>
                </a:ln>
                <a:solidFill>
                  <a:srgbClr val="FFFFFF"/>
                </a:solidFill>
                <a:effectLst/>
                <a:uLnTx/>
                <a:uFillTx/>
                <a:latin typeface="Arial"/>
                <a:cs typeface="Arial"/>
              </a:rPr>
              <a:t>Diagnostic</a:t>
            </a:r>
            <a:r>
              <a:rPr kumimoji="0" sz="2500" b="1" i="1" u="none" strike="noStrike" kern="0" cap="none" spc="0" normalizeH="0" baseline="0" noProof="0" dirty="0">
                <a:ln>
                  <a:noFill/>
                </a:ln>
                <a:solidFill>
                  <a:srgbClr val="FFFFFF"/>
                </a:solidFill>
                <a:effectLst/>
                <a:uLnTx/>
                <a:uFillTx/>
                <a:latin typeface="Arial"/>
                <a:cs typeface="Arial"/>
              </a:rPr>
              <a:t>	</a:t>
            </a:r>
            <a:r>
              <a:rPr kumimoji="0" sz="2500" b="1" i="1" u="none" strike="noStrike" kern="0" cap="none" spc="-10" normalizeH="0" baseline="0" noProof="0" dirty="0">
                <a:ln>
                  <a:noFill/>
                </a:ln>
                <a:solidFill>
                  <a:srgbClr val="FFFFFF"/>
                </a:solidFill>
                <a:effectLst/>
                <a:uLnTx/>
                <a:uFillTx/>
                <a:latin typeface="Arial"/>
                <a:cs typeface="Arial"/>
              </a:rPr>
              <a:t>Analytical</a:t>
            </a:r>
            <a:r>
              <a:rPr kumimoji="0" sz="2500" b="1" i="1" u="none" strike="noStrike" kern="0" cap="none" spc="0" normalizeH="0" baseline="0" noProof="0" dirty="0">
                <a:ln>
                  <a:noFill/>
                </a:ln>
                <a:solidFill>
                  <a:srgbClr val="FFFFFF"/>
                </a:solidFill>
                <a:effectLst/>
                <a:uLnTx/>
                <a:uFillTx/>
                <a:latin typeface="Arial"/>
                <a:cs typeface="Arial"/>
              </a:rPr>
              <a:t>	</a:t>
            </a:r>
            <a:r>
              <a:rPr kumimoji="0" sz="2500" b="1" i="1" u="none" strike="noStrike" kern="0" cap="none" spc="-95" normalizeH="0" baseline="0" noProof="0" dirty="0">
                <a:ln>
                  <a:noFill/>
                </a:ln>
                <a:solidFill>
                  <a:srgbClr val="FFFFFF"/>
                </a:solidFill>
                <a:effectLst/>
                <a:uLnTx/>
                <a:uFillTx/>
                <a:latin typeface="Arial"/>
                <a:cs typeface="Arial"/>
              </a:rPr>
              <a:t>Prescriptive</a:t>
            </a:r>
            <a:endParaRPr kumimoji="0" sz="2500" b="0" i="0" u="none" strike="noStrike" kern="0" cap="none" spc="0" normalizeH="0" baseline="0" noProof="0">
              <a:ln>
                <a:noFill/>
              </a:ln>
              <a:solidFill>
                <a:sysClr val="windowText" lastClr="000000"/>
              </a:solidFill>
              <a:effectLst/>
              <a:uLnTx/>
              <a:uFillTx/>
              <a:latin typeface="Arial"/>
              <a:cs typeface="Arial"/>
            </a:endParaRPr>
          </a:p>
        </p:txBody>
      </p:sp>
      <p:sp>
        <p:nvSpPr>
          <p:cNvPr id="37" name="object 37"/>
          <p:cNvSpPr txBox="1"/>
          <p:nvPr/>
        </p:nvSpPr>
        <p:spPr>
          <a:xfrm>
            <a:off x="8156447" y="3230879"/>
            <a:ext cx="3657600" cy="3108960"/>
          </a:xfrm>
          <a:prstGeom prst="rect">
            <a:avLst/>
          </a:prstGeom>
          <a:solidFill>
            <a:srgbClr val="FFFFFF"/>
          </a:solidFill>
        </p:spPr>
        <p:txBody>
          <a:bodyPr vert="horz" wrap="square" lIns="0" tIns="127000" rIns="0" bIns="0" rtlCol="0">
            <a:spAutoFit/>
          </a:bodyPr>
          <a:lstStyle/>
          <a:p>
            <a:pPr marL="476884" marR="533400" lvl="0" indent="-287020" defTabSz="914400" eaLnBrk="1" fontAlgn="auto" latinLnBrk="0" hangingPunct="1">
              <a:lnSpc>
                <a:spcPct val="100000"/>
              </a:lnSpc>
              <a:spcBef>
                <a:spcPts val="1000"/>
              </a:spcBef>
              <a:spcAft>
                <a:spcPts val="0"/>
              </a:spcAft>
              <a:buClrTx/>
              <a:buSzTx/>
              <a:buFont typeface="Arial MT"/>
              <a:buChar char="•"/>
              <a:tabLst>
                <a:tab pos="476884" algn="l"/>
              </a:tabLst>
              <a:defRPr/>
            </a:pPr>
            <a:r>
              <a:rPr kumimoji="0" sz="2000" b="1" i="0" u="none" strike="noStrike" kern="0" cap="none" spc="0" normalizeH="0" baseline="0" noProof="0" dirty="0">
                <a:ln>
                  <a:noFill/>
                </a:ln>
                <a:solidFill>
                  <a:srgbClr val="334154"/>
                </a:solidFill>
                <a:effectLst/>
                <a:uLnTx/>
                <a:uFillTx/>
                <a:latin typeface="Arial"/>
                <a:cs typeface="Arial"/>
              </a:rPr>
              <a:t>What</a:t>
            </a:r>
            <a:r>
              <a:rPr kumimoji="0" sz="2000" b="1" i="0" u="none" strike="noStrike" kern="0" cap="none" spc="175" normalizeH="0" baseline="0" noProof="0" dirty="0">
                <a:ln>
                  <a:noFill/>
                </a:ln>
                <a:solidFill>
                  <a:srgbClr val="334154"/>
                </a:solidFill>
                <a:effectLst/>
                <a:uLnTx/>
                <a:uFillTx/>
                <a:latin typeface="Arial"/>
                <a:cs typeface="Arial"/>
              </a:rPr>
              <a:t> </a:t>
            </a:r>
            <a:r>
              <a:rPr kumimoji="0" sz="2000" b="1" i="0" u="none" strike="noStrike" kern="0" cap="none" spc="-10" normalizeH="0" baseline="0" noProof="0" dirty="0">
                <a:ln>
                  <a:noFill/>
                </a:ln>
                <a:solidFill>
                  <a:srgbClr val="334154"/>
                </a:solidFill>
                <a:effectLst/>
                <a:uLnTx/>
                <a:uFillTx/>
                <a:latin typeface="Arial"/>
                <a:cs typeface="Arial"/>
              </a:rPr>
              <a:t>enabling </a:t>
            </a:r>
            <a:r>
              <a:rPr kumimoji="0" sz="2000" b="1" i="0" u="none" strike="noStrike" kern="0" cap="none" spc="-55" normalizeH="0" baseline="0" noProof="0" dirty="0">
                <a:ln>
                  <a:noFill/>
                </a:ln>
                <a:solidFill>
                  <a:srgbClr val="334154"/>
                </a:solidFill>
                <a:effectLst/>
                <a:uLnTx/>
                <a:uFillTx/>
                <a:latin typeface="Arial"/>
                <a:cs typeface="Arial"/>
              </a:rPr>
              <a:t>conditions</a:t>
            </a:r>
            <a:r>
              <a:rPr kumimoji="0" sz="2000" b="1" i="0" u="none" strike="noStrike" kern="0" cap="none" spc="-50" normalizeH="0" baseline="0" noProof="0" dirty="0">
                <a:ln>
                  <a:noFill/>
                </a:ln>
                <a:solidFill>
                  <a:srgbClr val="334154"/>
                </a:solidFill>
                <a:effectLst/>
                <a:uLnTx/>
                <a:uFillTx/>
                <a:latin typeface="Arial"/>
                <a:cs typeface="Arial"/>
              </a:rPr>
              <a:t> </a:t>
            </a:r>
            <a:r>
              <a:rPr kumimoji="0" sz="2000" b="1" i="0" u="none" strike="noStrike" kern="0" cap="none" spc="-25" normalizeH="0" baseline="0" noProof="0" dirty="0">
                <a:ln>
                  <a:noFill/>
                </a:ln>
                <a:solidFill>
                  <a:srgbClr val="334154"/>
                </a:solidFill>
                <a:effectLst/>
                <a:uLnTx/>
                <a:uFillTx/>
                <a:latin typeface="Arial"/>
                <a:cs typeface="Arial"/>
              </a:rPr>
              <a:t>and </a:t>
            </a:r>
            <a:r>
              <a:rPr kumimoji="0" sz="2000" b="1" i="0" u="none" strike="noStrike" kern="0" cap="none" spc="-10" normalizeH="0" baseline="0" noProof="0" dirty="0">
                <a:ln>
                  <a:noFill/>
                </a:ln>
                <a:solidFill>
                  <a:srgbClr val="334154"/>
                </a:solidFill>
                <a:effectLst/>
                <a:uLnTx/>
                <a:uFillTx/>
                <a:latin typeface="Arial"/>
                <a:cs typeface="Arial"/>
              </a:rPr>
              <a:t>governance </a:t>
            </a:r>
            <a:r>
              <a:rPr kumimoji="0" sz="2000" b="1" i="0" u="none" strike="noStrike" kern="0" cap="none" spc="0" normalizeH="0" baseline="0" noProof="0" dirty="0">
                <a:ln>
                  <a:noFill/>
                </a:ln>
                <a:solidFill>
                  <a:srgbClr val="334154"/>
                </a:solidFill>
                <a:effectLst/>
                <a:uLnTx/>
                <a:uFillTx/>
                <a:latin typeface="Arial"/>
                <a:cs typeface="Arial"/>
              </a:rPr>
              <a:t>arrangements</a:t>
            </a:r>
            <a:r>
              <a:rPr kumimoji="0" sz="2000" b="1" i="0" u="none" strike="noStrike" kern="0" cap="none" spc="-5" normalizeH="0" baseline="0" noProof="0" dirty="0">
                <a:ln>
                  <a:noFill/>
                </a:ln>
                <a:solidFill>
                  <a:srgbClr val="334154"/>
                </a:solidFill>
                <a:effectLst/>
                <a:uLnTx/>
                <a:uFillTx/>
                <a:latin typeface="Arial"/>
                <a:cs typeface="Arial"/>
              </a:rPr>
              <a:t> </a:t>
            </a:r>
            <a:r>
              <a:rPr kumimoji="0" sz="2000" b="1" i="0" u="none" strike="noStrike" kern="0" cap="none" spc="40" normalizeH="0" baseline="0" noProof="0" dirty="0">
                <a:ln>
                  <a:noFill/>
                </a:ln>
                <a:solidFill>
                  <a:srgbClr val="334154"/>
                </a:solidFill>
                <a:effectLst/>
                <a:uLnTx/>
                <a:uFillTx/>
                <a:latin typeface="Arial"/>
                <a:cs typeface="Arial"/>
              </a:rPr>
              <a:t>are </a:t>
            </a:r>
            <a:r>
              <a:rPr kumimoji="0" sz="2000" b="1" i="0" u="none" strike="noStrike" kern="0" cap="none" spc="0" normalizeH="0" baseline="0" noProof="0" dirty="0">
                <a:ln>
                  <a:noFill/>
                </a:ln>
                <a:solidFill>
                  <a:srgbClr val="334154"/>
                </a:solidFill>
                <a:effectLst/>
                <a:uLnTx/>
                <a:uFillTx/>
                <a:latin typeface="Arial"/>
                <a:cs typeface="Arial"/>
              </a:rPr>
              <a:t>required</a:t>
            </a:r>
            <a:r>
              <a:rPr kumimoji="0" sz="2000" b="1" i="0" u="none" strike="noStrike" kern="0" cap="none" spc="30" normalizeH="0" baseline="0" noProof="0" dirty="0">
                <a:ln>
                  <a:noFill/>
                </a:ln>
                <a:solidFill>
                  <a:srgbClr val="334154"/>
                </a:solidFill>
                <a:effectLst/>
                <a:uLnTx/>
                <a:uFillTx/>
                <a:latin typeface="Arial"/>
                <a:cs typeface="Arial"/>
              </a:rPr>
              <a:t> </a:t>
            </a:r>
            <a:r>
              <a:rPr kumimoji="0" sz="2000" b="1" i="0" u="none" strike="noStrike" kern="0" cap="none" spc="0" normalizeH="0" baseline="0" noProof="0" dirty="0">
                <a:ln>
                  <a:noFill/>
                </a:ln>
                <a:solidFill>
                  <a:srgbClr val="334154"/>
                </a:solidFill>
                <a:effectLst/>
                <a:uLnTx/>
                <a:uFillTx/>
                <a:latin typeface="Arial"/>
                <a:cs typeface="Arial"/>
              </a:rPr>
              <a:t>to</a:t>
            </a:r>
            <a:r>
              <a:rPr kumimoji="0" sz="2000" b="1" i="0" u="none" strike="noStrike" kern="0" cap="none" spc="60" normalizeH="0" baseline="0" noProof="0" dirty="0">
                <a:ln>
                  <a:noFill/>
                </a:ln>
                <a:solidFill>
                  <a:srgbClr val="334154"/>
                </a:solidFill>
                <a:effectLst/>
                <a:uLnTx/>
                <a:uFillTx/>
                <a:latin typeface="Arial"/>
                <a:cs typeface="Arial"/>
              </a:rPr>
              <a:t> </a:t>
            </a:r>
            <a:r>
              <a:rPr kumimoji="0" sz="2000" b="1" i="0" u="none" strike="noStrike" kern="0" cap="none" spc="-10" normalizeH="0" baseline="0" noProof="0" dirty="0">
                <a:ln>
                  <a:noFill/>
                </a:ln>
                <a:solidFill>
                  <a:srgbClr val="334154"/>
                </a:solidFill>
                <a:effectLst/>
                <a:uLnTx/>
                <a:uFillTx/>
                <a:latin typeface="Arial"/>
                <a:cs typeface="Arial"/>
              </a:rPr>
              <a:t>embed </a:t>
            </a:r>
            <a:r>
              <a:rPr kumimoji="0" sz="2000" b="1" i="0" u="none" strike="noStrike" kern="0" cap="none" spc="0" normalizeH="0" baseline="0" noProof="0" dirty="0">
                <a:ln>
                  <a:noFill/>
                </a:ln>
                <a:solidFill>
                  <a:srgbClr val="334154"/>
                </a:solidFill>
                <a:effectLst/>
                <a:uLnTx/>
                <a:uFillTx/>
                <a:latin typeface="Arial"/>
                <a:cs typeface="Arial"/>
              </a:rPr>
              <a:t>career</a:t>
            </a:r>
            <a:r>
              <a:rPr kumimoji="0" sz="2000" b="1" i="0" u="none" strike="noStrike" kern="0" cap="none" spc="-70" normalizeH="0" baseline="0" noProof="0" dirty="0">
                <a:ln>
                  <a:noFill/>
                </a:ln>
                <a:solidFill>
                  <a:srgbClr val="334154"/>
                </a:solidFill>
                <a:effectLst/>
                <a:uLnTx/>
                <a:uFillTx/>
                <a:latin typeface="Arial"/>
                <a:cs typeface="Arial"/>
              </a:rPr>
              <a:t> </a:t>
            </a:r>
            <a:r>
              <a:rPr kumimoji="0" sz="2000" b="1" i="0" u="none" strike="noStrike" kern="0" cap="none" spc="-20" normalizeH="0" baseline="0" noProof="0" dirty="0">
                <a:ln>
                  <a:noFill/>
                </a:ln>
                <a:solidFill>
                  <a:srgbClr val="334154"/>
                </a:solidFill>
                <a:effectLst/>
                <a:uLnTx/>
                <a:uFillTx/>
                <a:latin typeface="Arial"/>
                <a:cs typeface="Arial"/>
              </a:rPr>
              <a:t>guidance</a:t>
            </a:r>
            <a:r>
              <a:rPr kumimoji="0" sz="2000" b="1" i="0" u="none" strike="noStrike" kern="0" cap="none" spc="-75" normalizeH="0" baseline="0" noProof="0" dirty="0">
                <a:ln>
                  <a:noFill/>
                </a:ln>
                <a:solidFill>
                  <a:srgbClr val="334154"/>
                </a:solidFill>
                <a:effectLst/>
                <a:uLnTx/>
                <a:uFillTx/>
                <a:latin typeface="Arial"/>
                <a:cs typeface="Arial"/>
              </a:rPr>
              <a:t> </a:t>
            </a:r>
            <a:r>
              <a:rPr kumimoji="0" sz="2000" b="1" i="0" u="none" strike="noStrike" kern="0" cap="none" spc="0" normalizeH="0" baseline="0" noProof="0" dirty="0">
                <a:ln>
                  <a:noFill/>
                </a:ln>
                <a:solidFill>
                  <a:srgbClr val="334154"/>
                </a:solidFill>
                <a:effectLst/>
                <a:uLnTx/>
                <a:uFillTx/>
                <a:latin typeface="Arial"/>
                <a:cs typeface="Arial"/>
              </a:rPr>
              <a:t>as</a:t>
            </a:r>
            <a:r>
              <a:rPr kumimoji="0" sz="2000" b="1" i="0" u="none" strike="noStrike" kern="0" cap="none" spc="-60" normalizeH="0" baseline="0" noProof="0" dirty="0">
                <a:ln>
                  <a:noFill/>
                </a:ln>
                <a:solidFill>
                  <a:srgbClr val="334154"/>
                </a:solidFill>
                <a:effectLst/>
                <a:uLnTx/>
                <a:uFillTx/>
                <a:latin typeface="Arial"/>
                <a:cs typeface="Arial"/>
              </a:rPr>
              <a:t> </a:t>
            </a:r>
            <a:r>
              <a:rPr kumimoji="0" sz="2000" b="1" i="0" u="none" strike="noStrike" kern="0" cap="none" spc="70" normalizeH="0" baseline="0" noProof="0" dirty="0">
                <a:ln>
                  <a:noFill/>
                </a:ln>
                <a:solidFill>
                  <a:srgbClr val="334154"/>
                </a:solidFill>
                <a:effectLst/>
                <a:uLnTx/>
                <a:uFillTx/>
                <a:latin typeface="Arial"/>
                <a:cs typeface="Arial"/>
              </a:rPr>
              <a:t>a </a:t>
            </a:r>
            <a:r>
              <a:rPr kumimoji="0" sz="2000" b="1" i="0" u="none" strike="noStrike" kern="0" cap="none" spc="-30" normalizeH="0" baseline="0" noProof="0" dirty="0">
                <a:ln>
                  <a:noFill/>
                </a:ln>
                <a:solidFill>
                  <a:srgbClr val="334154"/>
                </a:solidFill>
                <a:effectLst/>
                <a:uLnTx/>
                <a:uFillTx/>
                <a:latin typeface="Arial"/>
                <a:cs typeface="Arial"/>
              </a:rPr>
              <a:t>strategic</a:t>
            </a:r>
            <a:r>
              <a:rPr kumimoji="0" sz="2000" b="1" i="0" u="none" strike="noStrike" kern="0" cap="none" spc="-75" normalizeH="0" baseline="0" noProof="0" dirty="0">
                <a:ln>
                  <a:noFill/>
                </a:ln>
                <a:solidFill>
                  <a:srgbClr val="334154"/>
                </a:solidFill>
                <a:effectLst/>
                <a:uLnTx/>
                <a:uFillTx/>
                <a:latin typeface="Arial"/>
                <a:cs typeface="Arial"/>
              </a:rPr>
              <a:t> </a:t>
            </a:r>
            <a:r>
              <a:rPr kumimoji="0" sz="2000" b="1" i="0" u="none" strike="noStrike" kern="0" cap="none" spc="-40" normalizeH="0" baseline="0" noProof="0" dirty="0">
                <a:ln>
                  <a:noFill/>
                </a:ln>
                <a:solidFill>
                  <a:srgbClr val="334154"/>
                </a:solidFill>
                <a:effectLst/>
                <a:uLnTx/>
                <a:uFillTx/>
                <a:latin typeface="Arial"/>
                <a:cs typeface="Arial"/>
              </a:rPr>
              <a:t>function</a:t>
            </a:r>
            <a:r>
              <a:rPr kumimoji="0" sz="2000" b="1" i="0" u="none" strike="noStrike" kern="0" cap="none" spc="-75" normalizeH="0" baseline="0" noProof="0" dirty="0">
                <a:ln>
                  <a:noFill/>
                </a:ln>
                <a:solidFill>
                  <a:srgbClr val="334154"/>
                </a:solidFill>
                <a:effectLst/>
                <a:uLnTx/>
                <a:uFillTx/>
                <a:latin typeface="Arial"/>
                <a:cs typeface="Arial"/>
              </a:rPr>
              <a:t> </a:t>
            </a:r>
            <a:r>
              <a:rPr kumimoji="0" sz="2000" b="1" i="0" u="none" strike="noStrike" kern="0" cap="none" spc="-25" normalizeH="0" baseline="0" noProof="0" dirty="0">
                <a:ln>
                  <a:noFill/>
                </a:ln>
                <a:solidFill>
                  <a:srgbClr val="334154"/>
                </a:solidFill>
                <a:effectLst/>
                <a:uLnTx/>
                <a:uFillTx/>
                <a:latin typeface="Arial"/>
                <a:cs typeface="Arial"/>
              </a:rPr>
              <a:t>in </a:t>
            </a:r>
            <a:r>
              <a:rPr kumimoji="0" sz="2000" b="1" i="0" u="none" strike="noStrike" kern="0" cap="none" spc="-10" normalizeH="0" baseline="0" noProof="0" dirty="0">
                <a:ln>
                  <a:noFill/>
                </a:ln>
                <a:solidFill>
                  <a:srgbClr val="334154"/>
                </a:solidFill>
                <a:effectLst/>
                <a:uLnTx/>
                <a:uFillTx/>
                <a:latin typeface="Arial"/>
                <a:cs typeface="Arial"/>
              </a:rPr>
              <a:t>Kenya's</a:t>
            </a:r>
            <a:r>
              <a:rPr kumimoji="0" sz="2000" b="1" i="0" u="none" strike="noStrike" kern="0" cap="none" spc="-80" normalizeH="0" baseline="0" noProof="0" dirty="0">
                <a:ln>
                  <a:noFill/>
                </a:ln>
                <a:solidFill>
                  <a:srgbClr val="334154"/>
                </a:solidFill>
                <a:effectLst/>
                <a:uLnTx/>
                <a:uFillTx/>
                <a:latin typeface="Arial"/>
                <a:cs typeface="Arial"/>
              </a:rPr>
              <a:t> </a:t>
            </a:r>
            <a:r>
              <a:rPr kumimoji="0" sz="2000" b="1" i="0" u="none" strike="noStrike" kern="0" cap="none" spc="-60" normalizeH="0" baseline="0" noProof="0" dirty="0">
                <a:ln>
                  <a:noFill/>
                </a:ln>
                <a:solidFill>
                  <a:srgbClr val="334154"/>
                </a:solidFill>
                <a:effectLst/>
                <a:uLnTx/>
                <a:uFillTx/>
                <a:latin typeface="Arial"/>
                <a:cs typeface="Arial"/>
              </a:rPr>
              <a:t>skills </a:t>
            </a:r>
            <a:r>
              <a:rPr kumimoji="0" sz="2000" b="1" i="0" u="none" strike="noStrike" kern="0" cap="none" spc="-75" normalizeH="0" baseline="0" noProof="0" dirty="0">
                <a:ln>
                  <a:noFill/>
                </a:ln>
                <a:solidFill>
                  <a:srgbClr val="334154"/>
                </a:solidFill>
                <a:effectLst/>
                <a:uLnTx/>
                <a:uFillTx/>
                <a:latin typeface="Arial"/>
                <a:cs typeface="Arial"/>
              </a:rPr>
              <a:t>system?</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2973" y="857250"/>
            <a:ext cx="7772400" cy="0"/>
          </a:xfrm>
          <a:custGeom>
            <a:avLst/>
            <a:gdLst/>
            <a:ahLst/>
            <a:cxnLst/>
            <a:rect l="l" t="t" r="r" b="b"/>
            <a:pathLst>
              <a:path w="7772400">
                <a:moveTo>
                  <a:pt x="0" y="0"/>
                </a:moveTo>
                <a:lnTo>
                  <a:pt x="7772400" y="0"/>
                </a:lnTo>
              </a:path>
            </a:pathLst>
          </a:custGeom>
          <a:ln w="38100">
            <a:solidFill>
              <a:srgbClr val="001F5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descr="$PPTXTitle"/>
          <p:cNvSpPr txBox="1">
            <a:spLocks noGrp="1"/>
          </p:cNvSpPr>
          <p:nvPr>
            <p:ph type="title"/>
          </p:nvPr>
        </p:nvSpPr>
        <p:spPr>
          <a:xfrm>
            <a:off x="2042160" y="1665732"/>
            <a:ext cx="7792720" cy="1950720"/>
          </a:xfrm>
          <a:prstGeom prst="rect">
            <a:avLst/>
          </a:prstGeom>
          <a:solidFill>
            <a:srgbClr val="C8972A"/>
          </a:solidFill>
        </p:spPr>
        <p:txBody>
          <a:bodyPr vert="horz" wrap="square" lIns="0" tIns="90805" rIns="0" bIns="0" rtlCol="0">
            <a:spAutoFit/>
          </a:bodyPr>
          <a:lstStyle/>
          <a:p>
            <a:pPr marL="1876425" marR="303530" indent="-1560830">
              <a:lnSpc>
                <a:spcPct val="100600"/>
              </a:lnSpc>
              <a:spcBef>
                <a:spcPts val="715"/>
              </a:spcBef>
            </a:pPr>
            <a:r>
              <a:rPr sz="5300" spc="-10" dirty="0">
                <a:solidFill>
                  <a:srgbClr val="FFFFFF"/>
                </a:solidFill>
              </a:rPr>
              <a:t>Theory</a:t>
            </a:r>
            <a:r>
              <a:rPr sz="5300" spc="-315" dirty="0">
                <a:solidFill>
                  <a:srgbClr val="FFFFFF"/>
                </a:solidFill>
              </a:rPr>
              <a:t> </a:t>
            </a:r>
            <a:r>
              <a:rPr sz="5300" spc="-425" dirty="0">
                <a:solidFill>
                  <a:srgbClr val="FFFFFF"/>
                </a:solidFill>
              </a:rPr>
              <a:t>&amp;</a:t>
            </a:r>
            <a:r>
              <a:rPr sz="5300" dirty="0">
                <a:solidFill>
                  <a:srgbClr val="FFFFFF"/>
                </a:solidFill>
              </a:rPr>
              <a:t> </a:t>
            </a:r>
            <a:r>
              <a:rPr sz="5300" spc="35" dirty="0">
                <a:solidFill>
                  <a:srgbClr val="FFFFFF"/>
                </a:solidFill>
              </a:rPr>
              <a:t>International </a:t>
            </a:r>
            <a:r>
              <a:rPr sz="5300" spc="-10" dirty="0">
                <a:solidFill>
                  <a:srgbClr val="FFFFFF"/>
                </a:solidFill>
              </a:rPr>
              <a:t>Frameworks</a:t>
            </a:r>
            <a:endParaRPr sz="5300"/>
          </a:p>
        </p:txBody>
      </p:sp>
      <p:sp>
        <p:nvSpPr>
          <p:cNvPr id="5" name="object 5"/>
          <p:cNvSpPr txBox="1"/>
          <p:nvPr/>
        </p:nvSpPr>
        <p:spPr>
          <a:xfrm>
            <a:off x="271678" y="6472842"/>
            <a:ext cx="6092190" cy="177800"/>
          </a:xfrm>
          <a:prstGeom prst="rect">
            <a:avLst/>
          </a:prstGeom>
        </p:spPr>
        <p:txBody>
          <a:bodyPr vert="horz" wrap="square" lIns="0" tIns="0" rIns="0" bIns="0" rtlCol="0">
            <a:spAutoFit/>
          </a:bodyPr>
          <a:lstStyle/>
          <a:p>
            <a:pPr marL="12700" marR="0" lvl="0" indent="0" defTabSz="914400" eaLnBrk="1" fontAlgn="auto" latinLnBrk="0" hangingPunct="1">
              <a:lnSpc>
                <a:spcPts val="1235"/>
              </a:lnSpc>
              <a:spcBef>
                <a:spcPts val="0"/>
              </a:spcBef>
              <a:spcAft>
                <a:spcPts val="0"/>
              </a:spcAft>
              <a:buClrTx/>
              <a:buSzTx/>
              <a:buFontTx/>
              <a:buNone/>
              <a:tabLst/>
              <a:defRPr/>
            </a:pPr>
            <a:r>
              <a:rPr kumimoji="0" sz="1200" b="1" i="0" u="none" strike="noStrike" kern="0" cap="none" spc="0" normalizeH="0" baseline="0" noProof="0" dirty="0">
                <a:ln>
                  <a:noFill/>
                </a:ln>
                <a:solidFill>
                  <a:sysClr val="windowText" lastClr="000000"/>
                </a:solidFill>
                <a:effectLst/>
                <a:uLnTx/>
                <a:uFillTx/>
                <a:latin typeface="Arial"/>
                <a:cs typeface="Arial"/>
              </a:rPr>
              <a:t>Maina</a:t>
            </a:r>
            <a:r>
              <a:rPr kumimoji="0" sz="1200" b="1" i="0" u="none" strike="noStrike" kern="0" cap="none" spc="10" normalizeH="0" baseline="0" noProof="0" dirty="0">
                <a:ln>
                  <a:noFill/>
                </a:ln>
                <a:solidFill>
                  <a:sysClr val="windowText" lastClr="000000"/>
                </a:solidFill>
                <a:effectLst/>
                <a:uLnTx/>
                <a:uFillTx/>
                <a:latin typeface="Arial"/>
                <a:cs typeface="Arial"/>
              </a:rPr>
              <a:t> </a:t>
            </a:r>
            <a:r>
              <a:rPr kumimoji="0" sz="1200" b="1" i="0" u="none" strike="noStrike" kern="0" cap="none" spc="-100" normalizeH="0" baseline="0" noProof="0" dirty="0">
                <a:ln>
                  <a:noFill/>
                </a:ln>
                <a:solidFill>
                  <a:sysClr val="windowText" lastClr="000000"/>
                </a:solidFill>
                <a:effectLst/>
                <a:uLnTx/>
                <a:uFillTx/>
                <a:latin typeface="Arial"/>
                <a:cs typeface="Arial"/>
              </a:rPr>
              <a:t>&amp;</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Waithaka</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KNQA National</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none" spc="-10" normalizeH="0" baseline="0" noProof="0" dirty="0">
                <a:ln>
                  <a:noFill/>
                </a:ln>
                <a:solidFill>
                  <a:sysClr val="windowText" lastClr="000000"/>
                </a:solidFill>
                <a:effectLst/>
                <a:uLnTx/>
                <a:uFillTx/>
                <a:latin typeface="Arial"/>
                <a:cs typeface="Arial"/>
              </a:rPr>
              <a:t>Qualifications</a:t>
            </a:r>
            <a:r>
              <a:rPr kumimoji="0" sz="1200" b="1" i="0" u="none" strike="noStrike" kern="0" cap="none" spc="25" normalizeH="0" baseline="0" noProof="0" dirty="0">
                <a:ln>
                  <a:noFill/>
                </a:ln>
                <a:solidFill>
                  <a:sysClr val="windowText" lastClr="000000"/>
                </a:solidFill>
                <a:effectLst/>
                <a:uLnTx/>
                <a:uFillTx/>
                <a:latin typeface="Arial"/>
                <a:cs typeface="Arial"/>
              </a:rPr>
              <a:t> </a:t>
            </a:r>
            <a:r>
              <a:rPr kumimoji="0" sz="1200" b="1" i="0" u="none" strike="noStrike" kern="0" cap="none" spc="-30" normalizeH="0" baseline="0" noProof="0" dirty="0">
                <a:ln>
                  <a:noFill/>
                </a:ln>
                <a:solidFill>
                  <a:sysClr val="windowText" lastClr="000000"/>
                </a:solidFill>
                <a:effectLst/>
                <a:uLnTx/>
                <a:uFillTx/>
                <a:latin typeface="Arial"/>
                <a:cs typeface="Arial"/>
              </a:rPr>
              <a:t>Conference</a:t>
            </a:r>
            <a:r>
              <a:rPr kumimoji="0" sz="1200" b="1" i="0" u="none" strike="noStrike" kern="0" cap="none" spc="5" normalizeH="0" baseline="0" noProof="0" dirty="0">
                <a:ln>
                  <a:noFill/>
                </a:ln>
                <a:solidFill>
                  <a:sysClr val="windowText" lastClr="000000"/>
                </a:solidFill>
                <a:effectLst/>
                <a:uLnTx/>
                <a:uFillTx/>
                <a:latin typeface="Arial"/>
                <a:cs typeface="Arial"/>
              </a:rPr>
              <a:t> </a:t>
            </a:r>
            <a:r>
              <a:rPr kumimoji="0" sz="1200" b="1" i="0" u="none" strike="noStrike" kern="0" cap="small" spc="-114" normalizeH="0" baseline="0" noProof="0" dirty="0">
                <a:ln>
                  <a:noFill/>
                </a:ln>
                <a:solidFill>
                  <a:sysClr val="windowText" lastClr="000000"/>
                </a:solidFill>
                <a:effectLst/>
                <a:uLnTx/>
                <a:uFillTx/>
                <a:latin typeface="Arial"/>
                <a:cs typeface="Arial"/>
              </a:rPr>
              <a:t>2</a:t>
            </a:r>
            <a:r>
              <a:rPr kumimoji="0" sz="1200" b="1" i="0" u="none" strike="noStrike" kern="0" cap="none" spc="-114" normalizeH="0" baseline="0" noProof="0" dirty="0">
                <a:ln>
                  <a:noFill/>
                </a:ln>
                <a:solidFill>
                  <a:sysClr val="windowText" lastClr="000000"/>
                </a:solidFill>
                <a:effectLst/>
                <a:uLnTx/>
                <a:uFillTx/>
                <a:latin typeface="Arial"/>
                <a:cs typeface="Arial"/>
              </a:rPr>
              <a:t>0</a:t>
            </a:r>
            <a:r>
              <a:rPr kumimoji="0" sz="1200" b="1" i="0" u="none" strike="noStrike" kern="0" cap="small" spc="-114" normalizeH="0" baseline="0" noProof="0" dirty="0">
                <a:ln>
                  <a:noFill/>
                </a:ln>
                <a:solidFill>
                  <a:sysClr val="windowText" lastClr="000000"/>
                </a:solidFill>
                <a:effectLst/>
                <a:uLnTx/>
                <a:uFillTx/>
                <a:latin typeface="Arial"/>
                <a:cs typeface="Arial"/>
              </a:rPr>
              <a:t>2</a:t>
            </a:r>
            <a:r>
              <a:rPr kumimoji="0" sz="1200" b="1" i="0" u="none" strike="noStrike" kern="0" cap="none" spc="-114" normalizeH="0" baseline="0" noProof="0" dirty="0">
                <a:ln>
                  <a:noFill/>
                </a:ln>
                <a:solidFill>
                  <a:sysClr val="windowText" lastClr="000000"/>
                </a:solidFill>
                <a:effectLst/>
                <a:uLnTx/>
                <a:uFillTx/>
                <a:latin typeface="Arial"/>
                <a:cs typeface="Arial"/>
              </a:rPr>
              <a:t>6</a:t>
            </a:r>
            <a:r>
              <a:rPr kumimoji="0" sz="1200" b="1" i="0" u="none" strike="noStrike" kern="0" cap="none" spc="350"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110" normalizeH="0" baseline="0" noProof="0" dirty="0">
                <a:ln>
                  <a:noFill/>
                </a:ln>
                <a:solidFill>
                  <a:sysClr val="windowText" lastClr="000000"/>
                </a:solidFill>
                <a:effectLst/>
                <a:uLnTx/>
                <a:uFillTx/>
                <a:latin typeface="Arial"/>
                <a:cs typeface="Arial"/>
              </a:rPr>
              <a:t>1</a:t>
            </a:r>
            <a:r>
              <a:rPr kumimoji="0" sz="1200" b="1" i="0" u="none" strike="noStrike" kern="0" cap="small" spc="-110" normalizeH="0" baseline="0" noProof="0" dirty="0">
                <a:ln>
                  <a:noFill/>
                </a:ln>
                <a:solidFill>
                  <a:sysClr val="windowText" lastClr="000000"/>
                </a:solidFill>
                <a:effectLst/>
                <a:uLnTx/>
                <a:uFillTx/>
                <a:latin typeface="Arial"/>
                <a:cs typeface="Arial"/>
              </a:rPr>
              <a:t>2</a:t>
            </a:r>
            <a:r>
              <a:rPr kumimoji="0" sz="1200" b="1" i="0" u="none" strike="noStrike" kern="0" cap="none" spc="-110" normalizeH="0" baseline="0" noProof="0" dirty="0">
                <a:ln>
                  <a:noFill/>
                </a:ln>
                <a:solidFill>
                  <a:sysClr val="windowText" lastClr="000000"/>
                </a:solidFill>
                <a:effectLst/>
                <a:uLnTx/>
                <a:uFillTx/>
                <a:latin typeface="Arial"/>
                <a:cs typeface="Arial"/>
              </a:rPr>
              <a:t>–</a:t>
            </a:r>
            <a:r>
              <a:rPr kumimoji="0" sz="1200" b="1" i="0" u="none" strike="noStrike" kern="0" cap="none" spc="-175" normalizeH="0" baseline="0" noProof="0" dirty="0">
                <a:ln>
                  <a:noFill/>
                </a:ln>
                <a:solidFill>
                  <a:sysClr val="windowText" lastClr="000000"/>
                </a:solidFill>
                <a:effectLst/>
                <a:uLnTx/>
                <a:uFillTx/>
                <a:latin typeface="Arial"/>
                <a:cs typeface="Arial"/>
              </a:rPr>
              <a:t>14</a:t>
            </a:r>
            <a:r>
              <a:rPr kumimoji="0" sz="1200" b="1" i="0" u="none" strike="noStrike" kern="0" cap="none" spc="10" normalizeH="0" baseline="0" noProof="0" dirty="0">
                <a:ln>
                  <a:noFill/>
                </a:ln>
                <a:solidFill>
                  <a:sysClr val="windowText" lastClr="000000"/>
                </a:solidFill>
                <a:effectLst/>
                <a:uLnTx/>
                <a:uFillTx/>
                <a:latin typeface="Arial"/>
                <a:cs typeface="Arial"/>
              </a:rPr>
              <a:t> </a:t>
            </a:r>
            <a:r>
              <a:rPr kumimoji="0" sz="1200" b="1" i="0" u="none" strike="noStrike" kern="0" cap="none" spc="75" normalizeH="0" baseline="0" noProof="0" dirty="0">
                <a:ln>
                  <a:noFill/>
                </a:ln>
                <a:solidFill>
                  <a:sysClr val="windowText" lastClr="000000"/>
                </a:solidFill>
                <a:effectLst/>
                <a:uLnTx/>
                <a:uFillTx/>
                <a:latin typeface="Arial"/>
                <a:cs typeface="Arial"/>
              </a:rPr>
              <a:t>May</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small" spc="-204" normalizeH="0" baseline="0" noProof="0" dirty="0">
                <a:ln>
                  <a:noFill/>
                </a:ln>
                <a:solidFill>
                  <a:sysClr val="windowText" lastClr="000000"/>
                </a:solidFill>
                <a:effectLst/>
                <a:uLnTx/>
                <a:uFillTx/>
                <a:latin typeface="Arial"/>
                <a:cs typeface="Arial"/>
              </a:rPr>
              <a:t>2</a:t>
            </a:r>
            <a:r>
              <a:rPr kumimoji="0" sz="1200" b="1" i="0" u="none" strike="noStrike" kern="0" cap="none" spc="-204" normalizeH="0" baseline="0" noProof="0" dirty="0">
                <a:ln>
                  <a:noFill/>
                </a:ln>
                <a:solidFill>
                  <a:sysClr val="windowText" lastClr="000000"/>
                </a:solidFill>
                <a:effectLst/>
                <a:uLnTx/>
                <a:uFillTx/>
                <a:latin typeface="Arial"/>
                <a:cs typeface="Arial"/>
              </a:rPr>
              <a:t>0</a:t>
            </a:r>
            <a:r>
              <a:rPr kumimoji="0" sz="1200" b="1" i="0" u="none" strike="noStrike" kern="0" cap="small" spc="-204" normalizeH="0" baseline="0" noProof="0" dirty="0">
                <a:ln>
                  <a:noFill/>
                </a:ln>
                <a:solidFill>
                  <a:sysClr val="windowText" lastClr="000000"/>
                </a:solidFill>
                <a:effectLst/>
                <a:uLnTx/>
                <a:uFillTx/>
                <a:latin typeface="Arial"/>
                <a:cs typeface="Arial"/>
              </a:rPr>
              <a:t>2</a:t>
            </a:r>
            <a:r>
              <a:rPr kumimoji="0" sz="1200" b="1" i="0" u="none" strike="noStrike" kern="0" cap="none" spc="-204" normalizeH="0" baseline="0" noProof="0" dirty="0">
                <a:ln>
                  <a:noFill/>
                </a:ln>
                <a:solidFill>
                  <a:sysClr val="windowText" lastClr="000000"/>
                </a:solidFill>
                <a:effectLst/>
                <a:uLnTx/>
                <a:uFillTx/>
                <a:latin typeface="Arial"/>
                <a:cs typeface="Arial"/>
              </a:rPr>
              <a:t>6</a:t>
            </a:r>
            <a:endParaRPr kumimoji="0" sz="1200" b="0" i="0" u="none" strike="noStrike" kern="0" cap="none" spc="0" normalizeH="0" baseline="0" noProof="0">
              <a:ln>
                <a:noFill/>
              </a:ln>
              <a:solidFill>
                <a:sysClr val="windowText" lastClr="000000"/>
              </a:solidFill>
              <a:effectLst/>
              <a:uLnTx/>
              <a:uFillTx/>
              <a:latin typeface="Arial"/>
              <a:cs typeface="Arial"/>
            </a:endParaRPr>
          </a:p>
        </p:txBody>
      </p:sp>
      <p:sp>
        <p:nvSpPr>
          <p:cNvPr id="4" name="object 4"/>
          <p:cNvSpPr txBox="1"/>
          <p:nvPr/>
        </p:nvSpPr>
        <p:spPr>
          <a:xfrm>
            <a:off x="2042160" y="3779520"/>
            <a:ext cx="7792720" cy="1005840"/>
          </a:xfrm>
          <a:prstGeom prst="rect">
            <a:avLst/>
          </a:prstGeom>
          <a:solidFill>
            <a:srgbClr val="224081"/>
          </a:solidFill>
          <a:ln w="12192">
            <a:solidFill>
              <a:srgbClr val="1F6B75"/>
            </a:solidFill>
          </a:ln>
        </p:spPr>
        <p:txBody>
          <a:bodyPr vert="horz" wrap="square" lIns="0" tIns="52705" rIns="0" bIns="0" rtlCol="0">
            <a:spAutoFit/>
          </a:bodyPr>
          <a:lstStyle/>
          <a:p>
            <a:pPr marL="2136775" marR="602615" lvl="0" indent="-1426845" defTabSz="914400" eaLnBrk="1" fontAlgn="auto" latinLnBrk="0" hangingPunct="1">
              <a:lnSpc>
                <a:spcPts val="3360"/>
              </a:lnSpc>
              <a:spcBef>
                <a:spcPts val="415"/>
              </a:spcBef>
              <a:spcAft>
                <a:spcPts val="0"/>
              </a:spcAft>
              <a:buClrTx/>
              <a:buSzTx/>
              <a:buFontTx/>
              <a:buNone/>
              <a:tabLst/>
              <a:defRPr/>
            </a:pPr>
            <a:r>
              <a:rPr kumimoji="0" sz="2950" b="1" i="1" u="none" strike="noStrike" kern="0" cap="none" spc="-145" normalizeH="0" baseline="0" noProof="0" dirty="0">
                <a:ln>
                  <a:noFill/>
                </a:ln>
                <a:solidFill>
                  <a:srgbClr val="FFFFFF"/>
                </a:solidFill>
                <a:effectLst/>
                <a:uLnTx/>
                <a:uFillTx/>
                <a:latin typeface="Arial"/>
                <a:cs typeface="Arial"/>
              </a:rPr>
              <a:t>Three</a:t>
            </a:r>
            <a:r>
              <a:rPr kumimoji="0" sz="2950" b="1" i="1" u="none" strike="noStrike" kern="0" cap="none" spc="-60" normalizeH="0" baseline="0" noProof="0" dirty="0">
                <a:ln>
                  <a:noFill/>
                </a:ln>
                <a:solidFill>
                  <a:srgbClr val="FFFFFF"/>
                </a:solidFill>
                <a:effectLst/>
                <a:uLnTx/>
                <a:uFillTx/>
                <a:latin typeface="Arial"/>
                <a:cs typeface="Arial"/>
              </a:rPr>
              <a:t> </a:t>
            </a:r>
            <a:r>
              <a:rPr kumimoji="0" sz="2950" b="1" i="1" u="none" strike="noStrike" kern="0" cap="none" spc="-195" normalizeH="0" baseline="0" noProof="0" dirty="0">
                <a:ln>
                  <a:noFill/>
                </a:ln>
                <a:solidFill>
                  <a:srgbClr val="FFFFFF"/>
                </a:solidFill>
                <a:effectLst/>
                <a:uLnTx/>
                <a:uFillTx/>
                <a:latin typeface="Arial"/>
                <a:cs typeface="Arial"/>
              </a:rPr>
              <a:t>lenses</a:t>
            </a:r>
            <a:r>
              <a:rPr kumimoji="0" sz="2950" b="1" i="1" u="none" strike="noStrike" kern="0" cap="none" spc="-45" normalizeH="0" baseline="0" noProof="0" dirty="0">
                <a:ln>
                  <a:noFill/>
                </a:ln>
                <a:solidFill>
                  <a:srgbClr val="FFFFFF"/>
                </a:solidFill>
                <a:effectLst/>
                <a:uLnTx/>
                <a:uFillTx/>
                <a:latin typeface="Arial"/>
                <a:cs typeface="Arial"/>
              </a:rPr>
              <a:t> </a:t>
            </a:r>
            <a:r>
              <a:rPr kumimoji="0" sz="2950" b="1" i="1" u="none" strike="noStrike" kern="0" cap="none" spc="0" normalizeH="0" baseline="0" noProof="0" dirty="0">
                <a:ln>
                  <a:noFill/>
                </a:ln>
                <a:solidFill>
                  <a:srgbClr val="FFFFFF"/>
                </a:solidFill>
                <a:effectLst/>
                <a:uLnTx/>
                <a:uFillTx/>
                <a:latin typeface="Arial"/>
                <a:cs typeface="Arial"/>
              </a:rPr>
              <a:t>·</a:t>
            </a:r>
            <a:r>
              <a:rPr kumimoji="0" sz="2950" b="1" i="1" u="none" strike="noStrike" kern="0" cap="none" spc="-204" normalizeH="0" baseline="0" noProof="0" dirty="0">
                <a:ln>
                  <a:noFill/>
                </a:ln>
                <a:solidFill>
                  <a:srgbClr val="FFFFFF"/>
                </a:solidFill>
                <a:effectLst/>
                <a:uLnTx/>
                <a:uFillTx/>
                <a:latin typeface="Arial"/>
                <a:cs typeface="Arial"/>
              </a:rPr>
              <a:t> </a:t>
            </a:r>
            <a:r>
              <a:rPr kumimoji="0" sz="2950" b="1" i="1" u="none" strike="noStrike" kern="0" cap="none" spc="-145" normalizeH="0" baseline="0" noProof="0" dirty="0">
                <a:ln>
                  <a:noFill/>
                </a:ln>
                <a:solidFill>
                  <a:srgbClr val="FFFFFF"/>
                </a:solidFill>
                <a:effectLst/>
                <a:uLnTx/>
                <a:uFillTx/>
                <a:latin typeface="Arial"/>
                <a:cs typeface="Arial"/>
              </a:rPr>
              <a:t>Three</a:t>
            </a:r>
            <a:r>
              <a:rPr kumimoji="0" sz="2950" b="1" i="1" u="none" strike="noStrike" kern="0" cap="none" spc="-60" normalizeH="0" baseline="0" noProof="0" dirty="0">
                <a:ln>
                  <a:noFill/>
                </a:ln>
                <a:solidFill>
                  <a:srgbClr val="FFFFFF"/>
                </a:solidFill>
                <a:effectLst/>
                <a:uLnTx/>
                <a:uFillTx/>
                <a:latin typeface="Arial"/>
                <a:cs typeface="Arial"/>
              </a:rPr>
              <a:t> </a:t>
            </a:r>
            <a:r>
              <a:rPr kumimoji="0" sz="2950" b="1" i="1" u="none" strike="noStrike" kern="0" cap="none" spc="-25" normalizeH="0" baseline="0" noProof="0" dirty="0">
                <a:ln>
                  <a:noFill/>
                </a:ln>
                <a:solidFill>
                  <a:srgbClr val="FFFFFF"/>
                </a:solidFill>
                <a:effectLst/>
                <a:uLnTx/>
                <a:uFillTx/>
                <a:latin typeface="Arial"/>
                <a:cs typeface="Arial"/>
              </a:rPr>
              <a:t>frameworks</a:t>
            </a:r>
            <a:r>
              <a:rPr kumimoji="0" sz="2950" b="1" i="1" u="none" strike="noStrike" kern="0" cap="none" spc="-160" normalizeH="0" baseline="0" noProof="0" dirty="0">
                <a:ln>
                  <a:noFill/>
                </a:ln>
                <a:solidFill>
                  <a:srgbClr val="FFFFFF"/>
                </a:solidFill>
                <a:effectLst/>
                <a:uLnTx/>
                <a:uFillTx/>
                <a:latin typeface="Arial"/>
                <a:cs typeface="Arial"/>
              </a:rPr>
              <a:t> </a:t>
            </a:r>
            <a:r>
              <a:rPr kumimoji="0" sz="2950" b="1" i="1" u="none" strike="noStrike" kern="0" cap="none" spc="0" normalizeH="0" baseline="0" noProof="0" dirty="0">
                <a:ln>
                  <a:noFill/>
                </a:ln>
                <a:solidFill>
                  <a:srgbClr val="FFFFFF"/>
                </a:solidFill>
                <a:effectLst/>
                <a:uLnTx/>
                <a:uFillTx/>
                <a:latin typeface="Arial"/>
                <a:cs typeface="Arial"/>
              </a:rPr>
              <a:t>·</a:t>
            </a:r>
            <a:r>
              <a:rPr kumimoji="0" sz="2950" b="1" i="1" u="none" strike="noStrike" kern="0" cap="none" spc="-114" normalizeH="0" baseline="0" noProof="0" dirty="0">
                <a:ln>
                  <a:noFill/>
                </a:ln>
                <a:solidFill>
                  <a:srgbClr val="FFFFFF"/>
                </a:solidFill>
                <a:effectLst/>
                <a:uLnTx/>
                <a:uFillTx/>
                <a:latin typeface="Arial"/>
                <a:cs typeface="Arial"/>
              </a:rPr>
              <a:t> </a:t>
            </a:r>
            <a:r>
              <a:rPr kumimoji="0" sz="2950" b="1" i="1" u="none" strike="noStrike" kern="0" cap="none" spc="-25" normalizeH="0" baseline="0" noProof="0" dirty="0">
                <a:ln>
                  <a:noFill/>
                </a:ln>
                <a:solidFill>
                  <a:srgbClr val="FFFFFF"/>
                </a:solidFill>
                <a:effectLst/>
                <a:uLnTx/>
                <a:uFillTx/>
                <a:latin typeface="Arial"/>
                <a:cs typeface="Arial"/>
              </a:rPr>
              <a:t>One </a:t>
            </a:r>
            <a:r>
              <a:rPr kumimoji="0" sz="2950" b="1" i="1" u="none" strike="noStrike" kern="0" cap="none" spc="-110" normalizeH="0" baseline="0" noProof="0" dirty="0">
                <a:ln>
                  <a:noFill/>
                </a:ln>
                <a:solidFill>
                  <a:srgbClr val="FFFFFF"/>
                </a:solidFill>
                <a:effectLst/>
                <a:uLnTx/>
                <a:uFillTx/>
                <a:latin typeface="Arial"/>
                <a:cs typeface="Arial"/>
              </a:rPr>
              <a:t>convergent</a:t>
            </a:r>
            <a:r>
              <a:rPr kumimoji="0" sz="2950" b="1" i="1" u="none" strike="noStrike" kern="0" cap="none" spc="-35" normalizeH="0" baseline="0" noProof="0" dirty="0">
                <a:ln>
                  <a:noFill/>
                </a:ln>
                <a:solidFill>
                  <a:srgbClr val="FFFFFF"/>
                </a:solidFill>
                <a:effectLst/>
                <a:uLnTx/>
                <a:uFillTx/>
                <a:latin typeface="Arial"/>
                <a:cs typeface="Arial"/>
              </a:rPr>
              <a:t> </a:t>
            </a:r>
            <a:r>
              <a:rPr kumimoji="0" sz="2950" b="1" i="1" u="none" strike="noStrike" kern="0" cap="none" spc="-10" normalizeH="0" baseline="0" noProof="0" dirty="0">
                <a:ln>
                  <a:noFill/>
                </a:ln>
                <a:solidFill>
                  <a:srgbClr val="FFFFFF"/>
                </a:solidFill>
                <a:effectLst/>
                <a:uLnTx/>
                <a:uFillTx/>
                <a:latin typeface="Arial"/>
                <a:cs typeface="Arial"/>
              </a:rPr>
              <a:t>argument</a:t>
            </a:r>
            <a:endParaRPr kumimoji="0" sz="295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46685" cy="914400"/>
          </a:xfrm>
          <a:custGeom>
            <a:avLst/>
            <a:gdLst/>
            <a:ahLst/>
            <a:cxnLst/>
            <a:rect l="l" t="t" r="r" b="b"/>
            <a:pathLst>
              <a:path w="146685" h="914400">
                <a:moveTo>
                  <a:pt x="146304" y="0"/>
                </a:moveTo>
                <a:lnTo>
                  <a:pt x="0" y="0"/>
                </a:lnTo>
                <a:lnTo>
                  <a:pt x="0" y="914400"/>
                </a:lnTo>
                <a:lnTo>
                  <a:pt x="146304" y="914400"/>
                </a:lnTo>
                <a:lnTo>
                  <a:pt x="146304" y="0"/>
                </a:lnTo>
                <a:close/>
              </a:path>
            </a:pathLst>
          </a:custGeom>
          <a:solidFill>
            <a:srgbClr val="0D737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p:cNvSpPr txBox="1"/>
          <p:nvPr/>
        </p:nvSpPr>
        <p:spPr>
          <a:xfrm>
            <a:off x="146304" y="0"/>
            <a:ext cx="7820025" cy="914400"/>
          </a:xfrm>
          <a:prstGeom prst="rect">
            <a:avLst/>
          </a:prstGeom>
          <a:solidFill>
            <a:srgbClr val="1B2A49"/>
          </a:solidFill>
        </p:spPr>
        <p:txBody>
          <a:bodyPr vert="horz" wrap="square" lIns="0" tIns="198755" rIns="0" bIns="0" rtlCol="0">
            <a:spAutoFit/>
          </a:bodyPr>
          <a:lstStyle/>
          <a:p>
            <a:pPr marL="158115" marR="0" lvl="0" indent="0" defTabSz="914400" eaLnBrk="1" fontAlgn="auto" latinLnBrk="0" hangingPunct="1">
              <a:lnSpc>
                <a:spcPct val="100000"/>
              </a:lnSpc>
              <a:spcBef>
                <a:spcPts val="1565"/>
              </a:spcBef>
              <a:spcAft>
                <a:spcPts val="0"/>
              </a:spcAft>
              <a:buClrTx/>
              <a:buSzTx/>
              <a:buFontTx/>
              <a:buNone/>
              <a:tabLst/>
              <a:defRPr/>
            </a:pPr>
            <a:r>
              <a:rPr kumimoji="0" sz="2800" b="1" i="0" u="none" strike="noStrike" kern="0" cap="none" spc="0" normalizeH="0" baseline="0" noProof="0" dirty="0">
                <a:ln>
                  <a:noFill/>
                </a:ln>
                <a:solidFill>
                  <a:srgbClr val="FFFFFF"/>
                </a:solidFill>
                <a:effectLst/>
                <a:uLnTx/>
                <a:uFillTx/>
                <a:latin typeface="Arial"/>
                <a:cs typeface="Arial"/>
              </a:rPr>
              <a:t>Literature</a:t>
            </a:r>
            <a:r>
              <a:rPr kumimoji="0" sz="2800" b="1" i="0" u="none" strike="noStrike" kern="0" cap="none" spc="-125" normalizeH="0" baseline="0" noProof="0" dirty="0">
                <a:ln>
                  <a:noFill/>
                </a:ln>
                <a:solidFill>
                  <a:srgbClr val="FFFFFF"/>
                </a:solidFill>
                <a:effectLst/>
                <a:uLnTx/>
                <a:uFillTx/>
                <a:latin typeface="Arial"/>
                <a:cs typeface="Arial"/>
              </a:rPr>
              <a:t> </a:t>
            </a:r>
            <a:r>
              <a:rPr kumimoji="0" sz="2800" b="1" i="0" u="none" strike="noStrike" kern="0" cap="none" spc="0" normalizeH="0" baseline="0" noProof="0" dirty="0">
                <a:ln>
                  <a:noFill/>
                </a:ln>
                <a:solidFill>
                  <a:srgbClr val="FFFFFF"/>
                </a:solidFill>
                <a:effectLst/>
                <a:uLnTx/>
                <a:uFillTx/>
                <a:latin typeface="Arial"/>
                <a:cs typeface="Arial"/>
              </a:rPr>
              <a:t>Review:</a:t>
            </a:r>
            <a:r>
              <a:rPr kumimoji="0" sz="2800" b="1" i="0" u="none" strike="noStrike" kern="0" cap="none" spc="-120" normalizeH="0" baseline="0" noProof="0" dirty="0">
                <a:ln>
                  <a:noFill/>
                </a:ln>
                <a:solidFill>
                  <a:srgbClr val="FFFFFF"/>
                </a:solidFill>
                <a:effectLst/>
                <a:uLnTx/>
                <a:uFillTx/>
                <a:latin typeface="Arial"/>
                <a:cs typeface="Arial"/>
              </a:rPr>
              <a:t> </a:t>
            </a:r>
            <a:r>
              <a:rPr kumimoji="0" sz="2800" b="1" i="0" u="none" strike="noStrike" kern="0" cap="none" spc="-40" normalizeH="0" baseline="0" noProof="0" dirty="0">
                <a:ln>
                  <a:noFill/>
                </a:ln>
                <a:solidFill>
                  <a:srgbClr val="FFFFFF"/>
                </a:solidFill>
                <a:effectLst/>
                <a:uLnTx/>
                <a:uFillTx/>
                <a:latin typeface="Arial"/>
                <a:cs typeface="Arial"/>
              </a:rPr>
              <a:t>Three</a:t>
            </a:r>
            <a:r>
              <a:rPr kumimoji="0" sz="2800" b="1" i="0" u="none" strike="noStrike" kern="0" cap="none" spc="-114" normalizeH="0" baseline="0" noProof="0" dirty="0">
                <a:ln>
                  <a:noFill/>
                </a:ln>
                <a:solidFill>
                  <a:srgbClr val="FFFFFF"/>
                </a:solidFill>
                <a:effectLst/>
                <a:uLnTx/>
                <a:uFillTx/>
                <a:latin typeface="Arial"/>
                <a:cs typeface="Arial"/>
              </a:rPr>
              <a:t> </a:t>
            </a:r>
            <a:r>
              <a:rPr kumimoji="0" sz="2800" b="1" i="0" u="none" strike="noStrike" kern="0" cap="none" spc="-75" normalizeH="0" baseline="0" noProof="0" dirty="0">
                <a:ln>
                  <a:noFill/>
                </a:ln>
                <a:solidFill>
                  <a:srgbClr val="FFFFFF"/>
                </a:solidFill>
                <a:effectLst/>
                <a:uLnTx/>
                <a:uFillTx/>
                <a:latin typeface="Arial"/>
                <a:cs typeface="Arial"/>
              </a:rPr>
              <a:t>Policy</a:t>
            </a:r>
            <a:r>
              <a:rPr kumimoji="0" sz="2800" b="1" i="0" u="none" strike="noStrike" kern="0" cap="none" spc="-120" normalizeH="0" baseline="0" noProof="0" dirty="0">
                <a:ln>
                  <a:noFill/>
                </a:ln>
                <a:solidFill>
                  <a:srgbClr val="FFFFFF"/>
                </a:solidFill>
                <a:effectLst/>
                <a:uLnTx/>
                <a:uFillTx/>
                <a:latin typeface="Arial"/>
                <a:cs typeface="Arial"/>
              </a:rPr>
              <a:t> </a:t>
            </a:r>
            <a:r>
              <a:rPr kumimoji="0" sz="2800" b="1" i="0" u="none" strike="noStrike" kern="0" cap="none" spc="-10" normalizeH="0" baseline="0" noProof="0" dirty="0">
                <a:ln>
                  <a:noFill/>
                </a:ln>
                <a:solidFill>
                  <a:srgbClr val="FFFFFF"/>
                </a:solidFill>
                <a:effectLst/>
                <a:uLnTx/>
                <a:uFillTx/>
                <a:latin typeface="Arial"/>
                <a:cs typeface="Arial"/>
              </a:rPr>
              <a:t>Lenses</a:t>
            </a:r>
            <a:endParaRPr kumimoji="0" sz="2800" b="0" i="0" u="none" strike="noStrike" kern="0" cap="none" spc="0" normalizeH="0" baseline="0" noProof="0">
              <a:ln>
                <a:noFill/>
              </a:ln>
              <a:solidFill>
                <a:sysClr val="windowText" lastClr="000000"/>
              </a:solidFill>
              <a:effectLst/>
              <a:uLnTx/>
              <a:uFillTx/>
              <a:latin typeface="Arial"/>
              <a:cs typeface="Arial"/>
            </a:endParaRPr>
          </a:p>
          <a:p>
            <a:pPr marL="0" marR="265430" lvl="0" indent="0" algn="r" defTabSz="914400" eaLnBrk="1" fontAlgn="auto" latinLnBrk="0" hangingPunct="1">
              <a:lnSpc>
                <a:spcPct val="100000"/>
              </a:lnSpc>
              <a:spcBef>
                <a:spcPts val="305"/>
              </a:spcBef>
              <a:spcAft>
                <a:spcPts val="0"/>
              </a:spcAft>
              <a:buClrTx/>
              <a:buSzTx/>
              <a:buFontTx/>
              <a:buNone/>
              <a:tabLst/>
              <a:defRPr/>
            </a:pPr>
            <a:r>
              <a:rPr kumimoji="0" sz="1100" b="1" i="0" u="none" strike="noStrike" kern="0" cap="none" spc="-105" normalizeH="0" baseline="0" noProof="0" dirty="0">
                <a:ln>
                  <a:noFill/>
                </a:ln>
                <a:solidFill>
                  <a:srgbClr val="C8962A"/>
                </a:solidFill>
                <a:effectLst/>
                <a:uLnTx/>
                <a:uFillTx/>
                <a:latin typeface="Arial"/>
                <a:cs typeface="Arial"/>
              </a:rPr>
              <a:t>LITERATURE</a:t>
            </a:r>
            <a:r>
              <a:rPr kumimoji="0" sz="1100" b="1" i="0" u="none" strike="noStrike" kern="0" cap="none" spc="75" normalizeH="0" baseline="0" noProof="0" dirty="0">
                <a:ln>
                  <a:noFill/>
                </a:ln>
                <a:solidFill>
                  <a:srgbClr val="C8962A"/>
                </a:solidFill>
                <a:effectLst/>
                <a:uLnTx/>
                <a:uFillTx/>
                <a:latin typeface="Arial"/>
                <a:cs typeface="Arial"/>
              </a:rPr>
              <a:t> </a:t>
            </a:r>
            <a:r>
              <a:rPr kumimoji="0" sz="1100" b="1" i="0" u="none" strike="noStrike" kern="0" cap="none" spc="-10" normalizeH="0" baseline="0" noProof="0" dirty="0">
                <a:ln>
                  <a:noFill/>
                </a:ln>
                <a:solidFill>
                  <a:srgbClr val="C8962A"/>
                </a:solidFill>
                <a:effectLst/>
                <a:uLnTx/>
                <a:uFillTx/>
                <a:latin typeface="Arial"/>
                <a:cs typeface="Arial"/>
              </a:rPr>
              <a:t>REVIEW</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grpSp>
        <p:nvGrpSpPr>
          <p:cNvPr id="4" name="object 4"/>
          <p:cNvGrpSpPr/>
          <p:nvPr/>
        </p:nvGrpSpPr>
        <p:grpSpPr>
          <a:xfrm>
            <a:off x="179831" y="996696"/>
            <a:ext cx="3953510" cy="5687060"/>
            <a:chOff x="179831" y="996696"/>
            <a:chExt cx="3953510" cy="5687060"/>
          </a:xfrm>
        </p:grpSpPr>
        <p:pic>
          <p:nvPicPr>
            <p:cNvPr id="5" name="object 5"/>
            <p:cNvPicPr/>
            <p:nvPr/>
          </p:nvPicPr>
          <p:blipFill>
            <a:blip r:embed="rId2" cstate="print"/>
            <a:stretch>
              <a:fillRect/>
            </a:stretch>
          </p:blipFill>
          <p:spPr>
            <a:xfrm>
              <a:off x="179831" y="996696"/>
              <a:ext cx="3858005" cy="5686806"/>
            </a:xfrm>
            <a:prstGeom prst="rect">
              <a:avLst/>
            </a:prstGeom>
          </p:spPr>
        </p:pic>
        <p:sp>
          <p:nvSpPr>
            <p:cNvPr id="6" name="object 6"/>
            <p:cNvSpPr/>
            <p:nvPr/>
          </p:nvSpPr>
          <p:spPr>
            <a:xfrm>
              <a:off x="310895" y="1072896"/>
              <a:ext cx="3657600" cy="5486400"/>
            </a:xfrm>
            <a:custGeom>
              <a:avLst/>
              <a:gdLst/>
              <a:ahLst/>
              <a:cxnLst/>
              <a:rect l="l" t="t" r="r" b="b"/>
              <a:pathLst>
                <a:path w="3657600" h="5486400">
                  <a:moveTo>
                    <a:pt x="3657600" y="0"/>
                  </a:moveTo>
                  <a:lnTo>
                    <a:pt x="0" y="0"/>
                  </a:lnTo>
                  <a:lnTo>
                    <a:pt x="0" y="5486400"/>
                  </a:lnTo>
                  <a:lnTo>
                    <a:pt x="3657600" y="5486400"/>
                  </a:lnTo>
                  <a:lnTo>
                    <a:pt x="36576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p:nvPr/>
          </p:nvSpPr>
          <p:spPr>
            <a:xfrm>
              <a:off x="347471" y="1231392"/>
              <a:ext cx="3785870" cy="609600"/>
            </a:xfrm>
            <a:custGeom>
              <a:avLst/>
              <a:gdLst/>
              <a:ahLst/>
              <a:cxnLst/>
              <a:rect l="l" t="t" r="r" b="b"/>
              <a:pathLst>
                <a:path w="3785870" h="609600">
                  <a:moveTo>
                    <a:pt x="3785616" y="0"/>
                  </a:moveTo>
                  <a:lnTo>
                    <a:pt x="0" y="0"/>
                  </a:lnTo>
                  <a:lnTo>
                    <a:pt x="0" y="609600"/>
                  </a:lnTo>
                  <a:lnTo>
                    <a:pt x="3785616" y="609600"/>
                  </a:lnTo>
                  <a:lnTo>
                    <a:pt x="3785616" y="0"/>
                  </a:lnTo>
                  <a:close/>
                </a:path>
              </a:pathLst>
            </a:custGeom>
            <a:solidFill>
              <a:srgbClr val="1B2A4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8" name="object 8"/>
          <p:cNvSpPr txBox="1"/>
          <p:nvPr/>
        </p:nvSpPr>
        <p:spPr>
          <a:xfrm>
            <a:off x="347472" y="1231391"/>
            <a:ext cx="3621404" cy="609600"/>
          </a:xfrm>
          <a:prstGeom prst="rect">
            <a:avLst/>
          </a:prstGeom>
          <a:solidFill>
            <a:srgbClr val="1B2A49"/>
          </a:solidFill>
        </p:spPr>
        <p:txBody>
          <a:bodyPr vert="horz" wrap="square" lIns="0" tIns="118745" rIns="0" bIns="0" rtlCol="0">
            <a:spAutoFit/>
          </a:bodyPr>
          <a:lstStyle/>
          <a:p>
            <a:pPr marL="91440" marR="0" lvl="0" indent="0" defTabSz="914400" eaLnBrk="1" fontAlgn="auto" latinLnBrk="0" hangingPunct="1">
              <a:lnSpc>
                <a:spcPct val="100000"/>
              </a:lnSpc>
              <a:spcBef>
                <a:spcPts val="935"/>
              </a:spcBef>
              <a:spcAft>
                <a:spcPts val="0"/>
              </a:spcAft>
              <a:buClrTx/>
              <a:buSzTx/>
              <a:buFontTx/>
              <a:buNone/>
              <a:tabLst/>
              <a:defRPr/>
            </a:pPr>
            <a:r>
              <a:rPr kumimoji="0" sz="1800" b="1" i="0" u="none" strike="noStrike" kern="0" cap="none" spc="0" normalizeH="0" baseline="0" noProof="0" dirty="0">
                <a:ln>
                  <a:noFill/>
                </a:ln>
                <a:solidFill>
                  <a:srgbClr val="FFFFFF"/>
                </a:solidFill>
                <a:effectLst/>
                <a:uLnTx/>
                <a:uFillTx/>
                <a:latin typeface="Arial"/>
                <a:cs typeface="Arial"/>
              </a:rPr>
              <a:t>Kenya's</a:t>
            </a:r>
            <a:r>
              <a:rPr kumimoji="0" sz="1800" b="1" i="0" u="none" strike="noStrike" kern="0" cap="none" spc="85" normalizeH="0" baseline="0" noProof="0" dirty="0">
                <a:ln>
                  <a:noFill/>
                </a:ln>
                <a:solidFill>
                  <a:srgbClr val="FFFFFF"/>
                </a:solidFill>
                <a:effectLst/>
                <a:uLnTx/>
                <a:uFillTx/>
                <a:latin typeface="Arial"/>
                <a:cs typeface="Arial"/>
              </a:rPr>
              <a:t> </a:t>
            </a:r>
            <a:r>
              <a:rPr kumimoji="0" sz="1800" b="1" i="0" u="none" strike="noStrike" kern="0" cap="none" spc="0" normalizeH="0" baseline="0" noProof="0" dirty="0">
                <a:ln>
                  <a:noFill/>
                </a:ln>
                <a:solidFill>
                  <a:srgbClr val="FFFFFF"/>
                </a:solidFill>
                <a:effectLst/>
                <a:uLnTx/>
                <a:uFillTx/>
                <a:latin typeface="Arial"/>
                <a:cs typeface="Arial"/>
              </a:rPr>
              <a:t>National</a:t>
            </a:r>
            <a:r>
              <a:rPr kumimoji="0" sz="1800" b="1" i="0" u="none" strike="noStrike" kern="0" cap="none" spc="95" normalizeH="0" baseline="0" noProof="0" dirty="0">
                <a:ln>
                  <a:noFill/>
                </a:ln>
                <a:solidFill>
                  <a:srgbClr val="FFFFFF"/>
                </a:solidFill>
                <a:effectLst/>
                <a:uLnTx/>
                <a:uFillTx/>
                <a:latin typeface="Arial"/>
                <a:cs typeface="Arial"/>
              </a:rPr>
              <a:t> </a:t>
            </a:r>
            <a:r>
              <a:rPr kumimoji="0" sz="1800" b="1" i="0" u="none" strike="noStrike" kern="0" cap="none" spc="-10" normalizeH="0" baseline="0" noProof="0" dirty="0">
                <a:ln>
                  <a:noFill/>
                </a:ln>
                <a:solidFill>
                  <a:srgbClr val="FFFFFF"/>
                </a:solidFill>
                <a:effectLst/>
                <a:uLnTx/>
                <a:uFillTx/>
                <a:latin typeface="Arial"/>
                <a:cs typeface="Arial"/>
              </a:rPr>
              <a:t>Framework</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9" name="object 9"/>
          <p:cNvSpPr/>
          <p:nvPr/>
        </p:nvSpPr>
        <p:spPr>
          <a:xfrm>
            <a:off x="438912" y="1877580"/>
            <a:ext cx="73660" cy="3438525"/>
          </a:xfrm>
          <a:custGeom>
            <a:avLst/>
            <a:gdLst/>
            <a:ahLst/>
            <a:cxnLst/>
            <a:rect l="l" t="t" r="r" b="b"/>
            <a:pathLst>
              <a:path w="73659" h="3438525">
                <a:moveTo>
                  <a:pt x="73152" y="3364979"/>
                </a:moveTo>
                <a:lnTo>
                  <a:pt x="0" y="3364979"/>
                </a:lnTo>
                <a:lnTo>
                  <a:pt x="0" y="3438131"/>
                </a:lnTo>
                <a:lnTo>
                  <a:pt x="73152" y="3438131"/>
                </a:lnTo>
                <a:lnTo>
                  <a:pt x="73152" y="3364979"/>
                </a:lnTo>
                <a:close/>
              </a:path>
              <a:path w="73659" h="3438525">
                <a:moveTo>
                  <a:pt x="73152" y="2243328"/>
                </a:moveTo>
                <a:lnTo>
                  <a:pt x="0" y="2243328"/>
                </a:lnTo>
                <a:lnTo>
                  <a:pt x="0" y="2316467"/>
                </a:lnTo>
                <a:lnTo>
                  <a:pt x="73152" y="2316467"/>
                </a:lnTo>
                <a:lnTo>
                  <a:pt x="73152" y="2243328"/>
                </a:lnTo>
                <a:close/>
              </a:path>
              <a:path w="73659" h="3438525">
                <a:moveTo>
                  <a:pt x="73152" y="1121651"/>
                </a:moveTo>
                <a:lnTo>
                  <a:pt x="0" y="1121651"/>
                </a:lnTo>
                <a:lnTo>
                  <a:pt x="0" y="1194803"/>
                </a:lnTo>
                <a:lnTo>
                  <a:pt x="73152" y="1194803"/>
                </a:lnTo>
                <a:lnTo>
                  <a:pt x="73152" y="1121651"/>
                </a:lnTo>
                <a:close/>
              </a:path>
              <a:path w="73659" h="3438525">
                <a:moveTo>
                  <a:pt x="73152" y="0"/>
                </a:moveTo>
                <a:lnTo>
                  <a:pt x="0" y="0"/>
                </a:lnTo>
                <a:lnTo>
                  <a:pt x="0" y="73139"/>
                </a:lnTo>
                <a:lnTo>
                  <a:pt x="73152" y="73139"/>
                </a:lnTo>
                <a:lnTo>
                  <a:pt x="73152" y="0"/>
                </a:lnTo>
                <a:close/>
              </a:path>
            </a:pathLst>
          </a:custGeom>
          <a:solidFill>
            <a:srgbClr val="1B2A4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txBox="1"/>
          <p:nvPr/>
        </p:nvSpPr>
        <p:spPr>
          <a:xfrm>
            <a:off x="347472" y="1840992"/>
            <a:ext cx="3646804" cy="4718685"/>
          </a:xfrm>
          <a:prstGeom prst="rect">
            <a:avLst/>
          </a:prstGeom>
        </p:spPr>
        <p:txBody>
          <a:bodyPr vert="horz" wrap="square" lIns="0" tIns="94615" rIns="0" bIns="0" rtlCol="0">
            <a:spAutoFit/>
          </a:bodyPr>
          <a:lstStyle/>
          <a:p>
            <a:pPr marL="237490" marR="0" lvl="0" indent="0" defTabSz="914400" eaLnBrk="1" fontAlgn="auto" latinLnBrk="0" hangingPunct="1">
              <a:lnSpc>
                <a:spcPct val="100000"/>
              </a:lnSpc>
              <a:spcBef>
                <a:spcPts val="745"/>
              </a:spcBef>
              <a:spcAft>
                <a:spcPts val="0"/>
              </a:spcAft>
              <a:buClrTx/>
              <a:buSzTx/>
              <a:buFontTx/>
              <a:buNone/>
              <a:tabLst/>
              <a:defRPr/>
            </a:pPr>
            <a:r>
              <a:rPr kumimoji="0" sz="1600" b="1" i="0" u="none" strike="noStrike" kern="0" cap="small" spc="-245" normalizeH="0" baseline="0" noProof="0" dirty="0">
                <a:ln>
                  <a:noFill/>
                </a:ln>
                <a:solidFill>
                  <a:srgbClr val="1B2A49"/>
                </a:solidFill>
                <a:effectLst/>
                <a:uLnTx/>
                <a:uFillTx/>
                <a:latin typeface="Arial"/>
                <a:cs typeface="Arial"/>
              </a:rPr>
              <a:t>2</a:t>
            </a:r>
            <a:r>
              <a:rPr kumimoji="0" sz="1600" b="1" i="0" u="none" strike="noStrike" kern="0" cap="none" spc="-245" normalizeH="0" baseline="0" noProof="0" dirty="0">
                <a:ln>
                  <a:noFill/>
                </a:ln>
                <a:solidFill>
                  <a:srgbClr val="1B2A49"/>
                </a:solidFill>
                <a:effectLst/>
                <a:uLnTx/>
                <a:uFillTx/>
                <a:latin typeface="Arial"/>
                <a:cs typeface="Arial"/>
              </a:rPr>
              <a:t>0</a:t>
            </a:r>
            <a:r>
              <a:rPr kumimoji="0" sz="1600" b="1" i="0" u="none" strike="noStrike" kern="0" cap="small" spc="-245" normalizeH="0" baseline="0" noProof="0" dirty="0">
                <a:ln>
                  <a:noFill/>
                </a:ln>
                <a:solidFill>
                  <a:srgbClr val="1B2A49"/>
                </a:solidFill>
                <a:effectLst/>
                <a:uLnTx/>
                <a:uFillTx/>
                <a:latin typeface="Arial"/>
                <a:cs typeface="Arial"/>
              </a:rPr>
              <a:t>2</a:t>
            </a:r>
            <a:r>
              <a:rPr kumimoji="0" sz="1600" b="1" i="0" u="none" strike="noStrike" kern="0" cap="none" spc="-245" normalizeH="0" baseline="0" noProof="0" dirty="0">
                <a:ln>
                  <a:noFill/>
                </a:ln>
                <a:solidFill>
                  <a:srgbClr val="1B2A49"/>
                </a:solidFill>
                <a:effectLst/>
                <a:uLnTx/>
                <a:uFillTx/>
                <a:latin typeface="Arial"/>
                <a:cs typeface="Arial"/>
              </a:rPr>
              <a:t>3</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35" normalizeH="0" baseline="0" noProof="0" dirty="0">
                <a:ln>
                  <a:noFill/>
                </a:ln>
                <a:solidFill>
                  <a:srgbClr val="1B2A49"/>
                </a:solidFill>
                <a:effectLst/>
                <a:uLnTx/>
                <a:uFillTx/>
                <a:latin typeface="Arial"/>
                <a:cs typeface="Arial"/>
              </a:rPr>
              <a:t>Policy</a:t>
            </a:r>
            <a:r>
              <a:rPr kumimoji="0" sz="1600" b="1" i="0" u="none" strike="noStrike" kern="0" cap="none" spc="3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Framework:</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240" normalizeH="0" baseline="0" noProof="0" dirty="0">
                <a:ln>
                  <a:noFill/>
                </a:ln>
                <a:solidFill>
                  <a:srgbClr val="1B2A49"/>
                </a:solidFill>
                <a:effectLst/>
                <a:uLnTx/>
                <a:uFillTx/>
                <a:latin typeface="Arial"/>
                <a:cs typeface="Arial"/>
              </a:rPr>
              <a:t>5</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80" normalizeH="0" baseline="0" noProof="0" dirty="0">
                <a:ln>
                  <a:noFill/>
                </a:ln>
                <a:solidFill>
                  <a:srgbClr val="1B2A49"/>
                </a:solidFill>
                <a:effectLst/>
                <a:uLnTx/>
                <a:uFillTx/>
                <a:latin typeface="Arial"/>
                <a:cs typeface="Arial"/>
              </a:rPr>
              <a:t>objectives: </a:t>
            </a:r>
            <a:r>
              <a:rPr kumimoji="0" sz="1600" b="1" i="0" u="none" strike="noStrike" kern="0" cap="none" spc="-20" normalizeH="0" baseline="0" noProof="0" dirty="0">
                <a:ln>
                  <a:noFill/>
                </a:ln>
                <a:solidFill>
                  <a:srgbClr val="1B2A49"/>
                </a:solidFill>
                <a:effectLst/>
                <a:uLnTx/>
                <a:uFillTx/>
                <a:latin typeface="Arial"/>
                <a:cs typeface="Arial"/>
              </a:rPr>
              <a:t>governance,</a:t>
            </a:r>
            <a:r>
              <a:rPr kumimoji="0" sz="1600" b="1" i="0" u="none" strike="noStrike" kern="0" cap="none" spc="0" normalizeH="0" baseline="0" noProof="0" dirty="0">
                <a:ln>
                  <a:noFill/>
                </a:ln>
                <a:solidFill>
                  <a:srgbClr val="1B2A49"/>
                </a:solidFill>
                <a:effectLst/>
                <a:uLnTx/>
                <a:uFillTx/>
                <a:latin typeface="Arial"/>
                <a:cs typeface="Arial"/>
              </a:rPr>
              <a:t> </a:t>
            </a:r>
            <a:r>
              <a:rPr kumimoji="0" sz="1600" b="1" i="0" u="none" strike="noStrike" kern="0" cap="none" spc="-114" normalizeH="0" baseline="0" noProof="0" dirty="0">
                <a:ln>
                  <a:noFill/>
                </a:ln>
                <a:solidFill>
                  <a:srgbClr val="1B2A49"/>
                </a:solidFill>
                <a:effectLst/>
                <a:uLnTx/>
                <a:uFillTx/>
                <a:latin typeface="Arial"/>
                <a:cs typeface="Arial"/>
              </a:rPr>
              <a:t>access,</a:t>
            </a:r>
            <a:r>
              <a:rPr kumimoji="0" sz="1600" b="1" i="0" u="none" strike="noStrike" kern="0" cap="none" spc="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practitioner </a:t>
            </a:r>
            <a:r>
              <a:rPr kumimoji="0" sz="1600" b="1" i="0" u="none" strike="noStrike" kern="0" cap="none" spc="-25" normalizeH="0" baseline="0" noProof="0" dirty="0">
                <a:ln>
                  <a:noFill/>
                </a:ln>
                <a:solidFill>
                  <a:srgbClr val="1B2A49"/>
                </a:solidFill>
                <a:effectLst/>
                <a:uLnTx/>
                <a:uFillTx/>
                <a:latin typeface="Arial"/>
                <a:cs typeface="Arial"/>
              </a:rPr>
              <a:t>capacity,</a:t>
            </a:r>
            <a:r>
              <a:rPr kumimoji="0" sz="1600" b="1" i="0" u="none" strike="noStrike" kern="0" cap="none" spc="-3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stakeholder</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linkage.</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25425" marR="685165" lvl="0" indent="0" defTabSz="914400" eaLnBrk="1" fontAlgn="auto" latinLnBrk="0" hangingPunct="1">
              <a:lnSpc>
                <a:spcPct val="100000"/>
              </a:lnSpc>
              <a:spcBef>
                <a:spcPts val="1440"/>
              </a:spcBef>
              <a:spcAft>
                <a:spcPts val="0"/>
              </a:spcAft>
              <a:buClrTx/>
              <a:buSzTx/>
              <a:buFontTx/>
              <a:buNone/>
              <a:tabLst/>
              <a:defRPr/>
            </a:pPr>
            <a:r>
              <a:rPr kumimoji="0" sz="1600" b="1" i="0" u="none" strike="noStrike" kern="0" cap="small" spc="-245" normalizeH="0" baseline="0" noProof="0" dirty="0">
                <a:ln>
                  <a:noFill/>
                </a:ln>
                <a:solidFill>
                  <a:srgbClr val="1B2A49"/>
                </a:solidFill>
                <a:effectLst/>
                <a:uLnTx/>
                <a:uFillTx/>
                <a:latin typeface="Arial"/>
                <a:cs typeface="Arial"/>
              </a:rPr>
              <a:t>2</a:t>
            </a:r>
            <a:r>
              <a:rPr kumimoji="0" sz="1600" b="1" i="0" u="none" strike="noStrike" kern="0" cap="none" spc="-245" normalizeH="0" baseline="0" noProof="0" dirty="0">
                <a:ln>
                  <a:noFill/>
                </a:ln>
                <a:solidFill>
                  <a:srgbClr val="1B2A49"/>
                </a:solidFill>
                <a:effectLst/>
                <a:uLnTx/>
                <a:uFillTx/>
                <a:latin typeface="Arial"/>
                <a:cs typeface="Arial"/>
              </a:rPr>
              <a:t>0</a:t>
            </a:r>
            <a:r>
              <a:rPr kumimoji="0" sz="1600" b="1" i="0" u="none" strike="noStrike" kern="0" cap="small" spc="-245" normalizeH="0" baseline="0" noProof="0" dirty="0">
                <a:ln>
                  <a:noFill/>
                </a:ln>
                <a:solidFill>
                  <a:srgbClr val="1B2A49"/>
                </a:solidFill>
                <a:effectLst/>
                <a:uLnTx/>
                <a:uFillTx/>
                <a:latin typeface="Arial"/>
                <a:cs typeface="Arial"/>
              </a:rPr>
              <a:t>2</a:t>
            </a:r>
            <a:r>
              <a:rPr kumimoji="0" sz="1600" b="1" i="0" u="none" strike="noStrike" kern="0" cap="none" spc="-245" normalizeH="0" baseline="0" noProof="0" dirty="0">
                <a:ln>
                  <a:noFill/>
                </a:ln>
                <a:solidFill>
                  <a:srgbClr val="1B2A49"/>
                </a:solidFill>
                <a:effectLst/>
                <a:uLnTx/>
                <a:uFillTx/>
                <a:latin typeface="Arial"/>
                <a:cs typeface="Arial"/>
              </a:rPr>
              <a:t>4</a:t>
            </a:r>
            <a:r>
              <a:rPr kumimoji="0" sz="1600" b="1" i="0" u="none" strike="noStrike" kern="0" cap="none" spc="5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National</a:t>
            </a:r>
            <a:r>
              <a:rPr kumimoji="0" sz="1600" b="1" i="0" u="none" strike="noStrike" kern="0" cap="none" spc="85" normalizeH="0" baseline="0" noProof="0" dirty="0">
                <a:ln>
                  <a:noFill/>
                </a:ln>
                <a:solidFill>
                  <a:srgbClr val="1B2A49"/>
                </a:solidFill>
                <a:effectLst/>
                <a:uLnTx/>
                <a:uFillTx/>
                <a:latin typeface="Arial"/>
                <a:cs typeface="Arial"/>
              </a:rPr>
              <a:t> </a:t>
            </a:r>
            <a:r>
              <a:rPr kumimoji="0" sz="1600" b="1" i="0" u="none" strike="noStrike" kern="0" cap="none" spc="-35" normalizeH="0" baseline="0" noProof="0" dirty="0">
                <a:ln>
                  <a:noFill/>
                </a:ln>
                <a:solidFill>
                  <a:srgbClr val="1B2A49"/>
                </a:solidFill>
                <a:effectLst/>
                <a:uLnTx/>
                <a:uFillTx/>
                <a:latin typeface="Arial"/>
                <a:cs typeface="Arial"/>
              </a:rPr>
              <a:t>Guidelines:</a:t>
            </a:r>
            <a:r>
              <a:rPr kumimoji="0" sz="1600" b="1" i="0" u="none" strike="noStrike" kern="0" cap="none" spc="80"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10 standards:</a:t>
            </a:r>
            <a:r>
              <a:rPr kumimoji="0" sz="1600" b="1" i="0" u="none" strike="noStrike" kern="0" cap="none" spc="-4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career</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75" normalizeH="0" baseline="0" noProof="0" dirty="0">
                <a:ln>
                  <a:noFill/>
                </a:ln>
                <a:solidFill>
                  <a:srgbClr val="1B2A49"/>
                </a:solidFill>
                <a:effectLst/>
                <a:uLnTx/>
                <a:uFillTx/>
                <a:latin typeface="Arial"/>
                <a:cs typeface="Arial"/>
              </a:rPr>
              <a:t>education, </a:t>
            </a:r>
            <a:r>
              <a:rPr kumimoji="0" sz="1600" b="1" i="0" u="none" strike="noStrike" kern="0" cap="none" spc="0" normalizeH="0" baseline="0" noProof="0" dirty="0">
                <a:ln>
                  <a:noFill/>
                </a:ln>
                <a:solidFill>
                  <a:srgbClr val="1B2A49"/>
                </a:solidFill>
                <a:effectLst/>
                <a:uLnTx/>
                <a:uFillTx/>
                <a:latin typeface="Arial"/>
                <a:cs typeface="Arial"/>
              </a:rPr>
              <a:t>employer</a:t>
            </a:r>
            <a:r>
              <a:rPr kumimoji="0" sz="1600" b="1" i="0" u="none" strike="noStrike" kern="0" cap="none" spc="-1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engagement,</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150" normalizeH="0" baseline="0" noProof="0" dirty="0">
                <a:ln>
                  <a:noFill/>
                </a:ln>
                <a:solidFill>
                  <a:srgbClr val="1B2A49"/>
                </a:solidFill>
                <a:effectLst/>
                <a:uLnTx/>
                <a:uFillTx/>
                <a:latin typeface="Arial"/>
                <a:cs typeface="Arial"/>
              </a:rPr>
              <a:t>OCS </a:t>
            </a:r>
            <a:r>
              <a:rPr kumimoji="0" sz="1600" b="1" i="0" u="none" strike="noStrike" kern="0" cap="none" spc="-25" normalizeH="0" baseline="0" noProof="0" dirty="0">
                <a:ln>
                  <a:noFill/>
                </a:ln>
                <a:solidFill>
                  <a:srgbClr val="1B2A49"/>
                </a:solidFill>
                <a:effectLst/>
                <a:uLnTx/>
                <a:uFillTx/>
                <a:latin typeface="Arial"/>
                <a:cs typeface="Arial"/>
              </a:rPr>
              <a:t>coordination,</a:t>
            </a:r>
            <a:r>
              <a:rPr kumimoji="0" sz="1600" b="1" i="0" u="none" strike="noStrike" kern="0" cap="none" spc="0" normalizeH="0" baseline="0" noProof="0" dirty="0">
                <a:ln>
                  <a:noFill/>
                </a:ln>
                <a:solidFill>
                  <a:srgbClr val="1B2A49"/>
                </a:solidFill>
                <a:effectLst/>
                <a:uLnTx/>
                <a:uFillTx/>
                <a:latin typeface="Arial"/>
                <a:cs typeface="Arial"/>
              </a:rPr>
              <a:t> </a:t>
            </a:r>
            <a:r>
              <a:rPr kumimoji="0" sz="1600" b="1" i="0" u="none" strike="noStrike" kern="0" cap="none" spc="-140" normalizeH="0" baseline="0" noProof="0" dirty="0">
                <a:ln>
                  <a:noFill/>
                </a:ln>
                <a:solidFill>
                  <a:srgbClr val="1B2A49"/>
                </a:solidFill>
                <a:effectLst/>
                <a:uLnTx/>
                <a:uFillTx/>
                <a:latin typeface="Arial"/>
                <a:cs typeface="Arial"/>
              </a:rPr>
              <a:t>R,</a:t>
            </a:r>
            <a:r>
              <a:rPr kumimoji="0" sz="1600" b="1" i="0" u="none" strike="noStrike" kern="0" cap="none" spc="-10" normalizeH="0" baseline="0" noProof="0" dirty="0">
                <a:ln>
                  <a:noFill/>
                </a:ln>
                <a:solidFill>
                  <a:srgbClr val="1B2A49"/>
                </a:solidFill>
                <a:effectLst/>
                <a:uLnTx/>
                <a:uFillTx/>
                <a:latin typeface="Arial"/>
                <a:cs typeface="Arial"/>
              </a:rPr>
              <a:t> </a:t>
            </a:r>
            <a:r>
              <a:rPr kumimoji="0" sz="1600" b="1" i="0" u="none" strike="noStrike" kern="0" cap="none" spc="-20" normalizeH="0" baseline="0" noProof="0" dirty="0">
                <a:ln>
                  <a:noFill/>
                </a:ln>
                <a:solidFill>
                  <a:srgbClr val="1B2A49"/>
                </a:solidFill>
                <a:effectLst/>
                <a:uLnTx/>
                <a:uFillTx/>
                <a:latin typeface="Arial"/>
                <a:cs typeface="Arial"/>
              </a:rPr>
              <a:t>M&amp;E.</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37490" marR="233045" lvl="0" indent="0" defTabSz="914400" eaLnBrk="1" fontAlgn="auto" latinLnBrk="0" hangingPunct="1">
              <a:lnSpc>
                <a:spcPct val="100000"/>
              </a:lnSpc>
              <a:spcBef>
                <a:spcPts val="865"/>
              </a:spcBef>
              <a:spcAft>
                <a:spcPts val="0"/>
              </a:spcAft>
              <a:buClrTx/>
              <a:buSzTx/>
              <a:buFontTx/>
              <a:buNone/>
              <a:tabLst/>
              <a:defRPr/>
            </a:pPr>
            <a:r>
              <a:rPr kumimoji="0" sz="1600" b="1" i="0" u="none" strike="noStrike" kern="0" cap="none" spc="0" normalizeH="0" baseline="0" noProof="0" dirty="0">
                <a:ln>
                  <a:noFill/>
                </a:ln>
                <a:solidFill>
                  <a:srgbClr val="1B2A49"/>
                </a:solidFill>
                <a:effectLst/>
                <a:uLnTx/>
                <a:uFillTx/>
                <a:latin typeface="Arial"/>
                <a:cs typeface="Arial"/>
              </a:rPr>
              <a:t>KNQA</a:t>
            </a:r>
            <a:r>
              <a:rPr kumimoji="0" sz="1600" b="1" i="0" u="none" strike="noStrike" kern="0" cap="none" spc="95" normalizeH="0" baseline="0" noProof="0" dirty="0">
                <a:ln>
                  <a:noFill/>
                </a:ln>
                <a:solidFill>
                  <a:srgbClr val="1B2A49"/>
                </a:solidFill>
                <a:effectLst/>
                <a:uLnTx/>
                <a:uFillTx/>
                <a:latin typeface="Arial"/>
                <a:cs typeface="Arial"/>
              </a:rPr>
              <a:t> </a:t>
            </a:r>
            <a:r>
              <a:rPr kumimoji="0" sz="1600" b="1" i="0" u="none" strike="noStrike" kern="0" cap="none" spc="-30" normalizeH="0" baseline="0" noProof="0" dirty="0">
                <a:ln>
                  <a:noFill/>
                </a:ln>
                <a:solidFill>
                  <a:srgbClr val="1B2A49"/>
                </a:solidFill>
                <a:effectLst/>
                <a:uLnTx/>
                <a:uFillTx/>
                <a:latin typeface="Arial"/>
                <a:cs typeface="Arial"/>
              </a:rPr>
              <a:t>assigned</a:t>
            </a:r>
            <a:r>
              <a:rPr kumimoji="0" sz="1600" b="1" i="0" u="none" strike="noStrike" kern="0" cap="none" spc="8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one</a:t>
            </a:r>
            <a:r>
              <a:rPr kumimoji="0" sz="1600" b="1" i="0" u="none" strike="noStrike" kern="0" cap="none" spc="7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narrow</a:t>
            </a:r>
            <a:r>
              <a:rPr kumimoji="0" sz="1600" b="1" i="0" u="none" strike="noStrike" kern="0" cap="none" spc="90" normalizeH="0" baseline="0" noProof="0" dirty="0">
                <a:ln>
                  <a:noFill/>
                </a:ln>
                <a:solidFill>
                  <a:srgbClr val="1B2A49"/>
                </a:solidFill>
                <a:effectLst/>
                <a:uLnTx/>
                <a:uFillTx/>
                <a:latin typeface="Arial"/>
                <a:cs typeface="Arial"/>
              </a:rPr>
              <a:t> </a:t>
            </a:r>
            <a:r>
              <a:rPr kumimoji="0" sz="1600" b="1" i="0" u="none" strike="noStrike" kern="0" cap="none" spc="-20" normalizeH="0" baseline="0" noProof="0" dirty="0">
                <a:ln>
                  <a:noFill/>
                </a:ln>
                <a:solidFill>
                  <a:srgbClr val="1B2A49"/>
                </a:solidFill>
                <a:effectLst/>
                <a:uLnTx/>
                <a:uFillTx/>
                <a:latin typeface="Arial"/>
                <a:cs typeface="Arial"/>
              </a:rPr>
              <a:t>role </a:t>
            </a:r>
            <a:r>
              <a:rPr kumimoji="0" sz="1600" b="1" i="0" u="none" strike="noStrike" kern="0" cap="none" spc="0" normalizeH="0" baseline="0" noProof="0" dirty="0">
                <a:ln>
                  <a:noFill/>
                </a:ln>
                <a:solidFill>
                  <a:srgbClr val="1B2A49"/>
                </a:solidFill>
                <a:effectLst/>
                <a:uLnTx/>
                <a:uFillTx/>
                <a:latin typeface="Arial"/>
                <a:cs typeface="Arial"/>
              </a:rPr>
              <a:t>'development</a:t>
            </a:r>
            <a:r>
              <a:rPr kumimoji="0" sz="1600" b="1" i="0" u="none" strike="noStrike" kern="0" cap="none" spc="-2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of</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qualification </a:t>
            </a:r>
            <a:r>
              <a:rPr kumimoji="0" sz="1600" b="1" i="0" u="none" strike="noStrike" kern="0" cap="none" spc="0" normalizeH="0" baseline="0" noProof="0" dirty="0">
                <a:ln>
                  <a:noFill/>
                </a:ln>
                <a:solidFill>
                  <a:srgbClr val="1B2A49"/>
                </a:solidFill>
                <a:effectLst/>
                <a:uLnTx/>
                <a:uFillTx/>
                <a:latin typeface="Arial"/>
                <a:cs typeface="Arial"/>
              </a:rPr>
              <a:t>frameworks</a:t>
            </a:r>
            <a:r>
              <a:rPr kumimoji="0" sz="1600" b="1" i="0" u="none" strike="noStrike" kern="0" cap="none" spc="10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for</a:t>
            </a:r>
            <a:r>
              <a:rPr kumimoji="0" sz="1600" b="1" i="0" u="none" strike="noStrike" kern="0" cap="none" spc="8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career</a:t>
            </a:r>
            <a:r>
              <a:rPr kumimoji="0" sz="1600" b="1" i="0" u="none" strike="noStrike" kern="0" cap="none" spc="100" normalizeH="0" baseline="0" noProof="0" dirty="0">
                <a:ln>
                  <a:noFill/>
                </a:ln>
                <a:solidFill>
                  <a:srgbClr val="1B2A49"/>
                </a:solidFill>
                <a:effectLst/>
                <a:uLnTx/>
                <a:uFillTx/>
                <a:latin typeface="Arial"/>
                <a:cs typeface="Arial"/>
              </a:rPr>
              <a:t> </a:t>
            </a:r>
            <a:r>
              <a:rPr kumimoji="0" sz="1600" b="1" i="0" u="none" strike="noStrike" kern="0" cap="none" spc="-20" normalizeH="0" baseline="0" noProof="0" dirty="0">
                <a:ln>
                  <a:noFill/>
                </a:ln>
                <a:solidFill>
                  <a:srgbClr val="1B2A49"/>
                </a:solidFill>
                <a:effectLst/>
                <a:uLnTx/>
                <a:uFillTx/>
                <a:latin typeface="Arial"/>
                <a:cs typeface="Arial"/>
              </a:rPr>
              <a:t>guidance' </a:t>
            </a:r>
            <a:r>
              <a:rPr kumimoji="0" sz="1600" b="1" i="0" u="none" strike="noStrike" kern="0" cap="none" spc="0" normalizeH="0" baseline="0" noProof="0" dirty="0">
                <a:ln>
                  <a:noFill/>
                </a:ln>
                <a:solidFill>
                  <a:srgbClr val="FF0000"/>
                </a:solidFill>
                <a:effectLst/>
                <a:uLnTx/>
                <a:uFillTx/>
                <a:latin typeface="Arial"/>
                <a:cs typeface="Arial"/>
              </a:rPr>
              <a:t>no delivery</a:t>
            </a:r>
            <a:r>
              <a:rPr kumimoji="0" sz="1600" b="1" i="0" u="none" strike="noStrike" kern="0" cap="none" spc="2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mandate,</a:t>
            </a:r>
            <a:r>
              <a:rPr kumimoji="0" sz="1600" b="1" i="0" u="none" strike="noStrike" kern="0" cap="none" spc="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no</a:t>
            </a:r>
            <a:r>
              <a:rPr kumimoji="0" sz="1600" b="1" i="0" u="none" strike="noStrike" kern="0" cap="none" spc="-5" normalizeH="0" baseline="0" noProof="0" dirty="0">
                <a:ln>
                  <a:noFill/>
                </a:ln>
                <a:solidFill>
                  <a:srgbClr val="FF0000"/>
                </a:solidFill>
                <a:effectLst/>
                <a:uLnTx/>
                <a:uFillTx/>
                <a:latin typeface="Arial"/>
                <a:cs typeface="Arial"/>
              </a:rPr>
              <a:t> </a:t>
            </a:r>
            <a:r>
              <a:rPr kumimoji="0" sz="1600" b="1" i="0" u="none" strike="noStrike" kern="0" cap="none" spc="-160" normalizeH="0" baseline="0" noProof="0" dirty="0">
                <a:ln>
                  <a:noFill/>
                </a:ln>
                <a:solidFill>
                  <a:srgbClr val="FF0000"/>
                </a:solidFill>
                <a:effectLst/>
                <a:uLnTx/>
                <a:uFillTx/>
                <a:latin typeface="Arial"/>
                <a:cs typeface="Arial"/>
              </a:rPr>
              <a:t>RPL,</a:t>
            </a:r>
            <a:r>
              <a:rPr kumimoji="0" sz="1600" b="1" i="0" u="none" strike="noStrike" kern="0" cap="none" spc="5" normalizeH="0" baseline="0" noProof="0" dirty="0">
                <a:ln>
                  <a:noFill/>
                </a:ln>
                <a:solidFill>
                  <a:srgbClr val="FF0000"/>
                </a:solidFill>
                <a:effectLst/>
                <a:uLnTx/>
                <a:uFillTx/>
                <a:latin typeface="Arial"/>
                <a:cs typeface="Arial"/>
              </a:rPr>
              <a:t> </a:t>
            </a:r>
            <a:r>
              <a:rPr kumimoji="0" sz="1600" b="1" i="0" u="none" strike="noStrike" kern="0" cap="none" spc="-25" normalizeH="0" baseline="0" noProof="0" dirty="0">
                <a:ln>
                  <a:noFill/>
                </a:ln>
                <a:solidFill>
                  <a:srgbClr val="FF0000"/>
                </a:solidFill>
                <a:effectLst/>
                <a:uLnTx/>
                <a:uFillTx/>
                <a:latin typeface="Arial"/>
                <a:cs typeface="Arial"/>
              </a:rPr>
              <a:t>no </a:t>
            </a:r>
            <a:r>
              <a:rPr kumimoji="0" sz="1600" b="1" i="0" u="none" strike="noStrike" kern="0" cap="none" spc="0" normalizeH="0" baseline="0" noProof="0" dirty="0">
                <a:ln>
                  <a:noFill/>
                </a:ln>
                <a:solidFill>
                  <a:srgbClr val="FF0000"/>
                </a:solidFill>
                <a:effectLst/>
                <a:uLnTx/>
                <a:uFillTx/>
                <a:latin typeface="Arial"/>
                <a:cs typeface="Arial"/>
              </a:rPr>
              <a:t>learner</a:t>
            </a:r>
            <a:r>
              <a:rPr kumimoji="0" sz="1600" b="1" i="0" u="none" strike="noStrike" kern="0" cap="none" spc="8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navigation</a:t>
            </a:r>
            <a:r>
              <a:rPr kumimoji="0" sz="1600" b="1" i="0" u="none" strike="noStrike" kern="0" cap="none" spc="80" normalizeH="0" baseline="0" noProof="0" dirty="0">
                <a:ln>
                  <a:noFill/>
                </a:ln>
                <a:solidFill>
                  <a:srgbClr val="FF0000"/>
                </a:solidFill>
                <a:effectLst/>
                <a:uLnTx/>
                <a:uFillTx/>
                <a:latin typeface="Arial"/>
                <a:cs typeface="Arial"/>
              </a:rPr>
              <a:t> </a:t>
            </a:r>
            <a:r>
              <a:rPr kumimoji="0" sz="1600" b="1" i="0" u="none" strike="noStrike" kern="0" cap="none" spc="-10" normalizeH="0" baseline="0" noProof="0" dirty="0">
                <a:ln>
                  <a:noFill/>
                </a:ln>
                <a:solidFill>
                  <a:srgbClr val="FF0000"/>
                </a:solidFill>
                <a:effectLst/>
                <a:uLnTx/>
                <a:uFillTx/>
                <a:latin typeface="Arial"/>
                <a:cs typeface="Arial"/>
              </a:rPr>
              <a:t>mandate.</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37490" marR="52705" lvl="0" indent="0" defTabSz="914400" eaLnBrk="1" fontAlgn="auto" latinLnBrk="0" hangingPunct="1">
              <a:lnSpc>
                <a:spcPct val="100000"/>
              </a:lnSpc>
              <a:spcBef>
                <a:spcPts val="980"/>
              </a:spcBef>
              <a:spcAft>
                <a:spcPts val="0"/>
              </a:spcAft>
              <a:buClrTx/>
              <a:buSzTx/>
              <a:buFontTx/>
              <a:buNone/>
              <a:tabLst/>
              <a:defRPr/>
            </a:pPr>
            <a:r>
              <a:rPr kumimoji="0" sz="1600" b="1" i="0" u="none" strike="noStrike" kern="0" cap="none" spc="-50" normalizeH="0" baseline="0" noProof="0" dirty="0">
                <a:ln>
                  <a:noFill/>
                </a:ln>
                <a:solidFill>
                  <a:srgbClr val="1B2A49"/>
                </a:solidFill>
                <a:effectLst/>
                <a:uLnTx/>
                <a:uFillTx/>
                <a:latin typeface="Arial"/>
                <a:cs typeface="Arial"/>
              </a:rPr>
              <a:t>Both</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50" normalizeH="0" baseline="0" noProof="0" dirty="0">
                <a:ln>
                  <a:noFill/>
                </a:ln>
                <a:solidFill>
                  <a:srgbClr val="1B2A49"/>
                </a:solidFill>
                <a:effectLst/>
                <a:uLnTx/>
                <a:uFillTx/>
                <a:latin typeface="Arial"/>
                <a:cs typeface="Arial"/>
              </a:rPr>
              <a:t>documents </a:t>
            </a:r>
            <a:r>
              <a:rPr kumimoji="0" sz="1600" b="1" i="0" u="none" strike="noStrike" kern="0" cap="none" spc="-10" normalizeH="0" baseline="0" noProof="0" dirty="0">
                <a:ln>
                  <a:noFill/>
                </a:ln>
                <a:solidFill>
                  <a:srgbClr val="1B2A49"/>
                </a:solidFill>
                <a:effectLst/>
                <a:uLnTx/>
                <a:uFillTx/>
                <a:latin typeface="Arial"/>
                <a:cs typeface="Arial"/>
              </a:rPr>
              <a:t>acknowledge </a:t>
            </a:r>
            <a:r>
              <a:rPr kumimoji="0" sz="1600" b="1" i="0" u="none" strike="noStrike" kern="0" cap="none" spc="-35" normalizeH="0" baseline="0" noProof="0" dirty="0">
                <a:ln>
                  <a:noFill/>
                </a:ln>
                <a:solidFill>
                  <a:sysClr val="windowText" lastClr="000000"/>
                </a:solidFill>
                <a:effectLst/>
                <a:uLnTx/>
                <a:uFillTx/>
                <a:latin typeface="Arial"/>
                <a:cs typeface="Arial"/>
              </a:rPr>
              <a:t>'excessive</a:t>
            </a:r>
            <a:r>
              <a:rPr kumimoji="0" sz="1600" b="1" i="0" u="none" strike="noStrike" kern="0" cap="none" spc="35"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fragmentation</a:t>
            </a:r>
            <a:r>
              <a:rPr kumimoji="0" sz="1600" b="1" i="0" u="none" strike="noStrike" kern="0" cap="none" spc="30"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and</a:t>
            </a:r>
            <a:r>
              <a:rPr kumimoji="0" sz="1600" b="1" i="0" u="none" strike="noStrike" kern="0" cap="none" spc="10" normalizeH="0" baseline="0" noProof="0" dirty="0">
                <a:ln>
                  <a:noFill/>
                </a:ln>
                <a:solidFill>
                  <a:sysClr val="windowText" lastClr="000000"/>
                </a:solidFill>
                <a:effectLst/>
                <a:uLnTx/>
                <a:uFillTx/>
                <a:latin typeface="Arial"/>
                <a:cs typeface="Arial"/>
              </a:rPr>
              <a:t> </a:t>
            </a:r>
            <a:r>
              <a:rPr kumimoji="0" sz="1600" b="1" i="0" u="none" strike="noStrike" kern="0" cap="none" spc="-20" normalizeH="0" baseline="0" noProof="0" dirty="0">
                <a:ln>
                  <a:noFill/>
                </a:ln>
                <a:solidFill>
                  <a:sysClr val="windowText" lastClr="000000"/>
                </a:solidFill>
                <a:effectLst/>
                <a:uLnTx/>
                <a:uFillTx/>
                <a:latin typeface="Arial"/>
                <a:cs typeface="Arial"/>
              </a:rPr>
              <a:t>poor coordination'</a:t>
            </a:r>
            <a:r>
              <a:rPr kumimoji="0" sz="1600" b="1" i="0" u="none" strike="noStrike" kern="0" cap="none" spc="-45"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as</a:t>
            </a:r>
            <a:r>
              <a:rPr kumimoji="0" sz="1600" b="1" i="0" u="none" strike="noStrike" kern="0" cap="none" spc="-40" normalizeH="0" baseline="0" noProof="0" dirty="0">
                <a:ln>
                  <a:noFill/>
                </a:ln>
                <a:solidFill>
                  <a:sysClr val="windowText" lastClr="000000"/>
                </a:solidFill>
                <a:effectLst/>
                <a:uLnTx/>
                <a:uFillTx/>
                <a:latin typeface="Arial"/>
                <a:cs typeface="Arial"/>
              </a:rPr>
              <a:t> </a:t>
            </a:r>
            <a:r>
              <a:rPr kumimoji="0" sz="1600" b="1" i="0" u="none" strike="noStrike" kern="0" cap="none" spc="-10" normalizeH="0" baseline="0" noProof="0" dirty="0">
                <a:ln>
                  <a:noFill/>
                </a:ln>
                <a:solidFill>
                  <a:sysClr val="windowText" lastClr="000000"/>
                </a:solidFill>
                <a:effectLst/>
                <a:uLnTx/>
                <a:uFillTx/>
                <a:latin typeface="Arial"/>
                <a:cs typeface="Arial"/>
              </a:rPr>
              <a:t>ongoing </a:t>
            </a:r>
            <a:r>
              <a:rPr kumimoji="0" sz="1600" b="1" i="0" u="none" strike="noStrike" kern="0" cap="none" spc="-45" normalizeH="0" baseline="0" noProof="0" dirty="0">
                <a:ln>
                  <a:noFill/>
                </a:ln>
                <a:solidFill>
                  <a:sysClr val="windowText" lastClr="000000"/>
                </a:solidFill>
                <a:effectLst/>
                <a:uLnTx/>
                <a:uFillTx/>
                <a:latin typeface="Arial"/>
                <a:cs typeface="Arial"/>
              </a:rPr>
              <a:t>challenges</a:t>
            </a:r>
            <a:r>
              <a:rPr kumimoji="0" sz="1600" b="1" i="0" u="none" strike="noStrike" kern="0" cap="none" spc="-45" normalizeH="0" baseline="0" noProof="0" dirty="0">
                <a:ln>
                  <a:noFill/>
                </a:ln>
                <a:solidFill>
                  <a:srgbClr val="FF0000"/>
                </a:solidFill>
                <a:effectLst/>
                <a:uLnTx/>
                <a:uFillTx/>
                <a:latin typeface="Arial"/>
                <a:cs typeface="Arial"/>
              </a:rPr>
              <a:t>.</a:t>
            </a:r>
            <a:r>
              <a:rPr kumimoji="0" sz="1600" b="1" i="0" u="none" strike="noStrike" kern="0" cap="none" spc="-1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no</a:t>
            </a:r>
            <a:r>
              <a:rPr kumimoji="0" sz="1600" b="1" i="0" u="none" strike="noStrike" kern="0" cap="none" spc="-20" normalizeH="0" baseline="0" noProof="0" dirty="0">
                <a:ln>
                  <a:noFill/>
                </a:ln>
                <a:solidFill>
                  <a:srgbClr val="FF0000"/>
                </a:solidFill>
                <a:effectLst/>
                <a:uLnTx/>
                <a:uFillTx/>
                <a:latin typeface="Arial"/>
                <a:cs typeface="Arial"/>
              </a:rPr>
              <a:t> </a:t>
            </a:r>
            <a:r>
              <a:rPr kumimoji="0" sz="1600" b="1" i="0" u="none" strike="noStrike" kern="0" cap="none" spc="-30" normalizeH="0" baseline="0" noProof="0" dirty="0">
                <a:ln>
                  <a:noFill/>
                </a:ln>
                <a:solidFill>
                  <a:srgbClr val="FF0000"/>
                </a:solidFill>
                <a:effectLst/>
                <a:uLnTx/>
                <a:uFillTx/>
                <a:latin typeface="Arial"/>
                <a:cs typeface="Arial"/>
              </a:rPr>
              <a:t>structural</a:t>
            </a:r>
            <a:r>
              <a:rPr kumimoji="0" sz="1600" b="1" i="0" u="none" strike="noStrike" kern="0" cap="none" spc="-2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link</a:t>
            </a:r>
            <a:r>
              <a:rPr kumimoji="0" sz="1600" b="1" i="0" u="none" strike="noStrike" kern="0" cap="none" spc="-1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to</a:t>
            </a:r>
            <a:r>
              <a:rPr kumimoji="0" sz="1600" b="1" i="0" u="none" strike="noStrike" kern="0" cap="none" spc="-20" normalizeH="0" baseline="0" noProof="0" dirty="0">
                <a:ln>
                  <a:noFill/>
                </a:ln>
                <a:solidFill>
                  <a:srgbClr val="FF0000"/>
                </a:solidFill>
                <a:effectLst/>
                <a:uLnTx/>
                <a:uFillTx/>
                <a:latin typeface="Arial"/>
                <a:cs typeface="Arial"/>
              </a:rPr>
              <a:t> </a:t>
            </a:r>
            <a:r>
              <a:rPr kumimoji="0" sz="1600" b="1" i="0" u="none" strike="noStrike" kern="0" cap="none" spc="-25" normalizeH="0" baseline="0" noProof="0" dirty="0">
                <a:ln>
                  <a:noFill/>
                </a:ln>
                <a:solidFill>
                  <a:srgbClr val="FF0000"/>
                </a:solidFill>
                <a:effectLst/>
                <a:uLnTx/>
                <a:uFillTx/>
                <a:latin typeface="Arial"/>
                <a:cs typeface="Arial"/>
              </a:rPr>
              <a:t>the </a:t>
            </a:r>
            <a:r>
              <a:rPr kumimoji="0" sz="1600" b="1" i="0" u="none" strike="noStrike" kern="0" cap="none" spc="-20" normalizeH="0" baseline="0" noProof="0" dirty="0">
                <a:ln>
                  <a:noFill/>
                </a:ln>
                <a:solidFill>
                  <a:srgbClr val="FF0000"/>
                </a:solidFill>
                <a:effectLst/>
                <a:uLnTx/>
                <a:uFillTx/>
                <a:latin typeface="Arial"/>
                <a:cs typeface="Arial"/>
              </a:rPr>
              <a:t>KNQF</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grpSp>
        <p:nvGrpSpPr>
          <p:cNvPr id="11" name="object 11"/>
          <p:cNvGrpSpPr/>
          <p:nvPr/>
        </p:nvGrpSpPr>
        <p:grpSpPr>
          <a:xfrm>
            <a:off x="4110228" y="1057653"/>
            <a:ext cx="3925570" cy="5687060"/>
            <a:chOff x="4110228" y="1057653"/>
            <a:chExt cx="3925570" cy="5687060"/>
          </a:xfrm>
        </p:grpSpPr>
        <p:pic>
          <p:nvPicPr>
            <p:cNvPr id="12" name="object 12"/>
            <p:cNvPicPr/>
            <p:nvPr/>
          </p:nvPicPr>
          <p:blipFill>
            <a:blip r:embed="rId3" cstate="print"/>
            <a:stretch>
              <a:fillRect/>
            </a:stretch>
          </p:blipFill>
          <p:spPr>
            <a:xfrm>
              <a:off x="4110228" y="1057653"/>
              <a:ext cx="3925062" cy="5686806"/>
            </a:xfrm>
            <a:prstGeom prst="rect">
              <a:avLst/>
            </a:prstGeom>
          </p:spPr>
        </p:pic>
        <p:sp>
          <p:nvSpPr>
            <p:cNvPr id="13" name="object 13"/>
            <p:cNvSpPr/>
            <p:nvPr/>
          </p:nvSpPr>
          <p:spPr>
            <a:xfrm>
              <a:off x="4241292" y="1133856"/>
              <a:ext cx="3724910" cy="5486400"/>
            </a:xfrm>
            <a:custGeom>
              <a:avLst/>
              <a:gdLst/>
              <a:ahLst/>
              <a:cxnLst/>
              <a:rect l="l" t="t" r="r" b="b"/>
              <a:pathLst>
                <a:path w="3724909" h="5486400">
                  <a:moveTo>
                    <a:pt x="3724656" y="0"/>
                  </a:moveTo>
                  <a:lnTo>
                    <a:pt x="0" y="0"/>
                  </a:lnTo>
                  <a:lnTo>
                    <a:pt x="0" y="5486400"/>
                  </a:lnTo>
                  <a:lnTo>
                    <a:pt x="3724656" y="5486400"/>
                  </a:lnTo>
                  <a:lnTo>
                    <a:pt x="3724656"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4" name="object 14"/>
          <p:cNvSpPr txBox="1"/>
          <p:nvPr/>
        </p:nvSpPr>
        <p:spPr>
          <a:xfrm>
            <a:off x="4299203" y="1219200"/>
            <a:ext cx="3667125" cy="609600"/>
          </a:xfrm>
          <a:prstGeom prst="rect">
            <a:avLst/>
          </a:prstGeom>
          <a:solidFill>
            <a:srgbClr val="0D7377"/>
          </a:solidFill>
        </p:spPr>
        <p:txBody>
          <a:bodyPr vert="horz" wrap="square" lIns="0" tIns="114935" rIns="0" bIns="0" rtlCol="0">
            <a:spAutoFit/>
          </a:bodyPr>
          <a:lstStyle/>
          <a:p>
            <a:pPr marL="102235" marR="0" lvl="0" indent="0" defTabSz="914400" eaLnBrk="1" fontAlgn="auto" latinLnBrk="0" hangingPunct="1">
              <a:lnSpc>
                <a:spcPct val="100000"/>
              </a:lnSpc>
              <a:spcBef>
                <a:spcPts val="905"/>
              </a:spcBef>
              <a:spcAft>
                <a:spcPts val="0"/>
              </a:spcAft>
              <a:buClrTx/>
              <a:buSzTx/>
              <a:buFontTx/>
              <a:buNone/>
              <a:tabLst/>
              <a:defRPr/>
            </a:pPr>
            <a:r>
              <a:rPr kumimoji="0" sz="1800" b="1" i="0" u="none" strike="noStrike" kern="0" cap="none" spc="-20" normalizeH="0" baseline="0" noProof="0" dirty="0">
                <a:ln>
                  <a:noFill/>
                </a:ln>
                <a:solidFill>
                  <a:srgbClr val="FFFFFF"/>
                </a:solidFill>
                <a:effectLst/>
                <a:uLnTx/>
                <a:uFillTx/>
                <a:latin typeface="Arial"/>
                <a:cs typeface="Arial"/>
              </a:rPr>
              <a:t>Cedefop </a:t>
            </a:r>
            <a:r>
              <a:rPr kumimoji="0" sz="1800" b="1" i="0" u="none" strike="noStrike" kern="0" cap="none" spc="-200" normalizeH="0" baseline="0" noProof="0" dirty="0">
                <a:ln>
                  <a:noFill/>
                </a:ln>
                <a:solidFill>
                  <a:srgbClr val="FFFFFF"/>
                </a:solidFill>
                <a:effectLst/>
                <a:uLnTx/>
                <a:uFillTx/>
                <a:latin typeface="Arial"/>
                <a:cs typeface="Arial"/>
              </a:rPr>
              <a:t>(</a:t>
            </a:r>
            <a:r>
              <a:rPr kumimoji="0" sz="1800" b="1" i="0" u="none" strike="noStrike" kern="0" cap="small" spc="-200" normalizeH="0" baseline="0" noProof="0" dirty="0">
                <a:ln>
                  <a:noFill/>
                </a:ln>
                <a:solidFill>
                  <a:srgbClr val="FFFFFF"/>
                </a:solidFill>
                <a:effectLst/>
                <a:uLnTx/>
                <a:uFillTx/>
                <a:latin typeface="Arial"/>
                <a:cs typeface="Arial"/>
              </a:rPr>
              <a:t>2</a:t>
            </a:r>
            <a:r>
              <a:rPr kumimoji="0" sz="1800" b="1" i="0" u="none" strike="noStrike" kern="0" cap="none" spc="-200" normalizeH="0" baseline="0" noProof="0" dirty="0">
                <a:ln>
                  <a:noFill/>
                </a:ln>
                <a:solidFill>
                  <a:srgbClr val="FFFFFF"/>
                </a:solidFill>
                <a:effectLst/>
                <a:uLnTx/>
                <a:uFillTx/>
                <a:latin typeface="Arial"/>
                <a:cs typeface="Arial"/>
              </a:rPr>
              <a:t>0</a:t>
            </a:r>
            <a:r>
              <a:rPr kumimoji="0" sz="1800" b="1" i="0" u="none" strike="noStrike" kern="0" cap="small" spc="-200" normalizeH="0" baseline="0" noProof="0" dirty="0">
                <a:ln>
                  <a:noFill/>
                </a:ln>
                <a:solidFill>
                  <a:srgbClr val="FFFFFF"/>
                </a:solidFill>
                <a:effectLst/>
                <a:uLnTx/>
                <a:uFillTx/>
                <a:latin typeface="Arial"/>
                <a:cs typeface="Arial"/>
              </a:rPr>
              <a:t>2</a:t>
            </a:r>
            <a:r>
              <a:rPr kumimoji="0" sz="1800" b="1" i="0" u="none" strike="noStrike" kern="0" cap="none" spc="-200" normalizeH="0" baseline="0" noProof="0" dirty="0">
                <a:ln>
                  <a:noFill/>
                </a:ln>
                <a:solidFill>
                  <a:srgbClr val="FFFFFF"/>
                </a:solidFill>
                <a:effectLst/>
                <a:uLnTx/>
                <a:uFillTx/>
                <a:latin typeface="Arial"/>
                <a:cs typeface="Arial"/>
              </a:rPr>
              <a:t>6)</a:t>
            </a:r>
            <a:r>
              <a:rPr kumimoji="0" sz="1800" b="1" i="0" u="none" strike="noStrike" kern="0" cap="none" spc="30" normalizeH="0" baseline="0" noProof="0" dirty="0">
                <a:ln>
                  <a:noFill/>
                </a:ln>
                <a:solidFill>
                  <a:srgbClr val="FFFFFF"/>
                </a:solidFill>
                <a:effectLst/>
                <a:uLnTx/>
                <a:uFillTx/>
                <a:latin typeface="Arial"/>
                <a:cs typeface="Arial"/>
              </a:rPr>
              <a:t> </a:t>
            </a:r>
            <a:r>
              <a:rPr kumimoji="0" sz="1800" b="1" i="0" u="none" strike="noStrike" kern="0" cap="none" spc="-10" normalizeH="0" baseline="0" noProof="0" dirty="0">
                <a:ln>
                  <a:noFill/>
                </a:ln>
                <a:solidFill>
                  <a:srgbClr val="FFFFFF"/>
                </a:solidFill>
                <a:effectLst/>
                <a:uLnTx/>
                <a:uFillTx/>
                <a:latin typeface="Arial"/>
                <a:cs typeface="Arial"/>
              </a:rPr>
              <a:t>International</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grpSp>
        <p:nvGrpSpPr>
          <p:cNvPr id="15" name="object 15"/>
          <p:cNvGrpSpPr/>
          <p:nvPr/>
        </p:nvGrpSpPr>
        <p:grpSpPr>
          <a:xfrm>
            <a:off x="4315967" y="1142987"/>
            <a:ext cx="7537450" cy="5541010"/>
            <a:chOff x="4315967" y="1142987"/>
            <a:chExt cx="7537450" cy="5541010"/>
          </a:xfrm>
        </p:grpSpPr>
        <p:sp>
          <p:nvSpPr>
            <p:cNvPr id="16" name="object 16"/>
            <p:cNvSpPr/>
            <p:nvPr/>
          </p:nvSpPr>
          <p:spPr>
            <a:xfrm>
              <a:off x="4315968" y="1877580"/>
              <a:ext cx="73660" cy="3438525"/>
            </a:xfrm>
            <a:custGeom>
              <a:avLst/>
              <a:gdLst/>
              <a:ahLst/>
              <a:cxnLst/>
              <a:rect l="l" t="t" r="r" b="b"/>
              <a:pathLst>
                <a:path w="73660" h="3438525">
                  <a:moveTo>
                    <a:pt x="73139" y="3364979"/>
                  </a:moveTo>
                  <a:lnTo>
                    <a:pt x="0" y="3364979"/>
                  </a:lnTo>
                  <a:lnTo>
                    <a:pt x="0" y="3438131"/>
                  </a:lnTo>
                  <a:lnTo>
                    <a:pt x="73139" y="3438131"/>
                  </a:lnTo>
                  <a:lnTo>
                    <a:pt x="73139" y="3364979"/>
                  </a:lnTo>
                  <a:close/>
                </a:path>
                <a:path w="73660" h="3438525">
                  <a:moveTo>
                    <a:pt x="73139" y="2243328"/>
                  </a:moveTo>
                  <a:lnTo>
                    <a:pt x="0" y="2243328"/>
                  </a:lnTo>
                  <a:lnTo>
                    <a:pt x="0" y="2316467"/>
                  </a:lnTo>
                  <a:lnTo>
                    <a:pt x="73139" y="2316467"/>
                  </a:lnTo>
                  <a:lnTo>
                    <a:pt x="73139" y="2243328"/>
                  </a:lnTo>
                  <a:close/>
                </a:path>
                <a:path w="73660" h="3438525">
                  <a:moveTo>
                    <a:pt x="73139" y="1121651"/>
                  </a:moveTo>
                  <a:lnTo>
                    <a:pt x="0" y="1121651"/>
                  </a:lnTo>
                  <a:lnTo>
                    <a:pt x="0" y="1194803"/>
                  </a:lnTo>
                  <a:lnTo>
                    <a:pt x="73139" y="1194803"/>
                  </a:lnTo>
                  <a:lnTo>
                    <a:pt x="73139" y="1121651"/>
                  </a:lnTo>
                  <a:close/>
                </a:path>
                <a:path w="73660" h="3438525">
                  <a:moveTo>
                    <a:pt x="73139" y="0"/>
                  </a:moveTo>
                  <a:lnTo>
                    <a:pt x="0" y="0"/>
                  </a:lnTo>
                  <a:lnTo>
                    <a:pt x="0" y="73139"/>
                  </a:lnTo>
                  <a:lnTo>
                    <a:pt x="73139" y="73139"/>
                  </a:lnTo>
                  <a:lnTo>
                    <a:pt x="73139" y="0"/>
                  </a:lnTo>
                  <a:close/>
                </a:path>
              </a:pathLst>
            </a:custGeom>
            <a:solidFill>
              <a:srgbClr val="0D737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7" name="object 17"/>
            <p:cNvPicPr/>
            <p:nvPr/>
          </p:nvPicPr>
          <p:blipFill>
            <a:blip r:embed="rId4" cstate="print"/>
            <a:stretch>
              <a:fillRect/>
            </a:stretch>
          </p:blipFill>
          <p:spPr>
            <a:xfrm>
              <a:off x="7994903" y="1142987"/>
              <a:ext cx="3858005" cy="5540502"/>
            </a:xfrm>
            <a:prstGeom prst="rect">
              <a:avLst/>
            </a:prstGeom>
          </p:spPr>
        </p:pic>
        <p:sp>
          <p:nvSpPr>
            <p:cNvPr id="18" name="object 18"/>
            <p:cNvSpPr/>
            <p:nvPr/>
          </p:nvSpPr>
          <p:spPr>
            <a:xfrm>
              <a:off x="8125967" y="1812036"/>
              <a:ext cx="3657600" cy="4747260"/>
            </a:xfrm>
            <a:custGeom>
              <a:avLst/>
              <a:gdLst/>
              <a:ahLst/>
              <a:cxnLst/>
              <a:rect l="l" t="t" r="r" b="b"/>
              <a:pathLst>
                <a:path w="3657600" h="4747259">
                  <a:moveTo>
                    <a:pt x="0" y="4747260"/>
                  </a:moveTo>
                  <a:lnTo>
                    <a:pt x="3657600" y="4747260"/>
                  </a:lnTo>
                  <a:lnTo>
                    <a:pt x="3657600" y="0"/>
                  </a:lnTo>
                  <a:lnTo>
                    <a:pt x="0" y="0"/>
                  </a:lnTo>
                  <a:lnTo>
                    <a:pt x="0" y="474726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9" name="object 19"/>
          <p:cNvSpPr txBox="1"/>
          <p:nvPr/>
        </p:nvSpPr>
        <p:spPr>
          <a:xfrm>
            <a:off x="4462907" y="1923414"/>
            <a:ext cx="3087370" cy="756920"/>
          </a:xfrm>
          <a:prstGeom prst="rect">
            <a:avLst/>
          </a:prstGeom>
        </p:spPr>
        <p:txBody>
          <a:bodyPr vert="horz" wrap="square" lIns="0" tIns="12065" rIns="0" bIns="0" rtlCol="0">
            <a:spAutoFit/>
          </a:bodyPr>
          <a:lstStyle/>
          <a:p>
            <a:pPr marL="0" marR="5080" lvl="0" indent="0" algn="just"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60" normalizeH="0" baseline="0" noProof="0" dirty="0">
                <a:ln>
                  <a:noFill/>
                </a:ln>
                <a:solidFill>
                  <a:srgbClr val="1B2A49"/>
                </a:solidFill>
                <a:effectLst/>
                <a:uLnTx/>
                <a:uFillTx/>
                <a:latin typeface="Arial"/>
                <a:cs typeface="Arial"/>
              </a:rPr>
              <a:t>Replaces</a:t>
            </a:r>
            <a:r>
              <a:rPr kumimoji="0" sz="1600" b="1" i="0" u="none" strike="noStrike" kern="0" cap="none" spc="10" normalizeH="0" baseline="0" noProof="0" dirty="0">
                <a:ln>
                  <a:noFill/>
                </a:ln>
                <a:solidFill>
                  <a:srgbClr val="1B2A49"/>
                </a:solidFill>
                <a:effectLst/>
                <a:uLnTx/>
                <a:uFillTx/>
                <a:latin typeface="Arial"/>
                <a:cs typeface="Arial"/>
              </a:rPr>
              <a:t> </a:t>
            </a:r>
            <a:r>
              <a:rPr kumimoji="0" sz="1600" b="1" i="0" u="none" strike="noStrike" kern="0" cap="small" spc="-240" normalizeH="0" baseline="0" noProof="0" dirty="0">
                <a:ln>
                  <a:noFill/>
                </a:ln>
                <a:solidFill>
                  <a:srgbClr val="1B2A49"/>
                </a:solidFill>
                <a:effectLst/>
                <a:uLnTx/>
                <a:uFillTx/>
                <a:latin typeface="Arial"/>
                <a:cs typeface="Arial"/>
              </a:rPr>
              <a:t>2</a:t>
            </a:r>
            <a:r>
              <a:rPr kumimoji="0" sz="1600" b="1" i="0" u="none" strike="noStrike" kern="0" cap="none" spc="-240" normalizeH="0" baseline="0" noProof="0" dirty="0">
                <a:ln>
                  <a:noFill/>
                </a:ln>
                <a:solidFill>
                  <a:srgbClr val="1B2A49"/>
                </a:solidFill>
                <a:effectLst/>
                <a:uLnTx/>
                <a:uFillTx/>
                <a:latin typeface="Arial"/>
                <a:cs typeface="Arial"/>
              </a:rPr>
              <a:t>015</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105" normalizeH="0" baseline="0" noProof="0" dirty="0">
                <a:ln>
                  <a:noFill/>
                </a:ln>
                <a:solidFill>
                  <a:srgbClr val="1B2A49"/>
                </a:solidFill>
                <a:effectLst/>
                <a:uLnTx/>
                <a:uFillTx/>
                <a:latin typeface="Arial"/>
                <a:cs typeface="Arial"/>
              </a:rPr>
              <a:t>ELGPN</a:t>
            </a:r>
            <a:r>
              <a:rPr kumimoji="0" sz="1600" b="1" i="0" u="none" strike="noStrike" kern="0" cap="none" spc="10" normalizeH="0" baseline="0" noProof="0" dirty="0">
                <a:ln>
                  <a:noFill/>
                </a:ln>
                <a:solidFill>
                  <a:srgbClr val="1B2A49"/>
                </a:solidFill>
                <a:effectLst/>
                <a:uLnTx/>
                <a:uFillTx/>
                <a:latin typeface="Arial"/>
                <a:cs typeface="Arial"/>
              </a:rPr>
              <a:t> </a:t>
            </a:r>
            <a:r>
              <a:rPr kumimoji="0" sz="1600" b="1" i="0" u="none" strike="noStrike" kern="0" cap="none" spc="-40" normalizeH="0" baseline="0" noProof="0" dirty="0">
                <a:ln>
                  <a:noFill/>
                </a:ln>
                <a:solidFill>
                  <a:srgbClr val="1B2A49"/>
                </a:solidFill>
                <a:effectLst/>
                <a:uLnTx/>
                <a:uFillTx/>
                <a:latin typeface="Arial"/>
                <a:cs typeface="Arial"/>
              </a:rPr>
              <a:t>Guidelines;</a:t>
            </a:r>
            <a:r>
              <a:rPr kumimoji="0" sz="1600" b="1" i="0" u="none" strike="noStrike" kern="0" cap="none" spc="-2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expands</a:t>
            </a:r>
            <a:r>
              <a:rPr kumimoji="0" sz="1600" b="1" i="0" u="none" strike="noStrike" kern="0" cap="none" spc="1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to</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235" normalizeH="0" baseline="0" noProof="0" dirty="0">
                <a:ln>
                  <a:noFill/>
                </a:ln>
                <a:solidFill>
                  <a:srgbClr val="1B2A49"/>
                </a:solidFill>
                <a:effectLst/>
                <a:uLnTx/>
                <a:uFillTx/>
                <a:latin typeface="Arial"/>
                <a:cs typeface="Arial"/>
              </a:rPr>
              <a:t>18</a:t>
            </a:r>
            <a:r>
              <a:rPr kumimoji="0" sz="1600" b="1" i="0" u="none" strike="noStrike" kern="0" cap="none" spc="-10" normalizeH="0" baseline="0" noProof="0" dirty="0">
                <a:ln>
                  <a:noFill/>
                </a:ln>
                <a:solidFill>
                  <a:srgbClr val="1B2A49"/>
                </a:solidFill>
                <a:effectLst/>
                <a:uLnTx/>
                <a:uFillTx/>
                <a:latin typeface="Arial"/>
                <a:cs typeface="Arial"/>
              </a:rPr>
              <a:t> </a:t>
            </a:r>
            <a:r>
              <a:rPr kumimoji="0" sz="1600" b="1" i="0" u="none" strike="noStrike" kern="0" cap="none" spc="-30" normalizeH="0" baseline="0" noProof="0" dirty="0">
                <a:ln>
                  <a:noFill/>
                </a:ln>
                <a:solidFill>
                  <a:srgbClr val="1B2A49"/>
                </a:solidFill>
                <a:effectLst/>
                <a:uLnTx/>
                <a:uFillTx/>
                <a:latin typeface="Arial"/>
                <a:cs typeface="Arial"/>
              </a:rPr>
              <a:t>guidelines</a:t>
            </a:r>
            <a:r>
              <a:rPr kumimoji="0" sz="1600" b="1" i="0" u="none" strike="noStrike" kern="0" cap="none" spc="25" normalizeH="0" baseline="0" noProof="0" dirty="0">
                <a:ln>
                  <a:noFill/>
                </a:ln>
                <a:solidFill>
                  <a:srgbClr val="1B2A49"/>
                </a:solidFill>
                <a:effectLst/>
                <a:uLnTx/>
                <a:uFillTx/>
                <a:latin typeface="Arial"/>
                <a:cs typeface="Arial"/>
              </a:rPr>
              <a:t> </a:t>
            </a:r>
            <a:r>
              <a:rPr kumimoji="0" sz="1600" b="1" i="0" u="none" strike="noStrike" kern="0" cap="none" spc="-385" normalizeH="0" baseline="0" noProof="0" dirty="0">
                <a:ln>
                  <a:noFill/>
                </a:ln>
                <a:solidFill>
                  <a:srgbClr val="1B2A49"/>
                </a:solidFill>
                <a:effectLst/>
                <a:uLnTx/>
                <a:uFillTx/>
                <a:latin typeface="Arial"/>
                <a:cs typeface="Arial"/>
              </a:rPr>
              <a:t>—</a:t>
            </a:r>
            <a:r>
              <a:rPr kumimoji="0" sz="1600" b="1" i="0" u="none" strike="noStrike" kern="0" cap="none" spc="0" normalizeH="0" baseline="0" noProof="0" dirty="0">
                <a:ln>
                  <a:noFill/>
                </a:ln>
                <a:solidFill>
                  <a:srgbClr val="1B2A49"/>
                </a:solidFill>
                <a:effectLst/>
                <a:uLnTx/>
                <a:uFillTx/>
                <a:latin typeface="Arial"/>
                <a:cs typeface="Arial"/>
              </a:rPr>
              <a:t> </a:t>
            </a:r>
            <a:r>
              <a:rPr kumimoji="0" sz="1600" b="1" i="0" u="none" strike="noStrike" kern="0" cap="none" spc="-60" normalizeH="0" baseline="0" noProof="0" dirty="0">
                <a:ln>
                  <a:noFill/>
                </a:ln>
                <a:solidFill>
                  <a:srgbClr val="1B2A49"/>
                </a:solidFill>
                <a:effectLst/>
                <a:uLnTx/>
                <a:uFillTx/>
                <a:latin typeface="Arial"/>
                <a:cs typeface="Arial"/>
              </a:rPr>
              <a:t>most</a:t>
            </a:r>
            <a:r>
              <a:rPr kumimoji="0" sz="1600" b="1" i="0" u="none" strike="noStrike" kern="0" cap="none" spc="-4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authoritative</a:t>
            </a:r>
            <a:r>
              <a:rPr kumimoji="0" sz="1600" b="1" i="0" u="none" strike="noStrike" kern="0" cap="none" spc="5" normalizeH="0" baseline="0" noProof="0" dirty="0">
                <a:ln>
                  <a:noFill/>
                </a:ln>
                <a:solidFill>
                  <a:srgbClr val="1B2A49"/>
                </a:solidFill>
                <a:effectLst/>
                <a:uLnTx/>
                <a:uFillTx/>
                <a:latin typeface="Arial"/>
                <a:cs typeface="Arial"/>
              </a:rPr>
              <a:t> global</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reference.</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20" name="object 20"/>
          <p:cNvSpPr txBox="1"/>
          <p:nvPr/>
        </p:nvSpPr>
        <p:spPr>
          <a:xfrm>
            <a:off x="4462907" y="3045332"/>
            <a:ext cx="2965450" cy="756920"/>
          </a:xfrm>
          <a:prstGeom prst="rect">
            <a:avLst/>
          </a:prstGeom>
        </p:spPr>
        <p:txBody>
          <a:bodyPr vert="horz" wrap="square" lIns="0" tIns="12065" rIns="0" bIns="0" rtlCol="0">
            <a:spAutoFit/>
          </a:bodyPr>
          <a:lstStyle/>
          <a:p>
            <a:pPr marL="0" marR="508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10" normalizeH="0" baseline="0" noProof="0" dirty="0">
                <a:ln>
                  <a:noFill/>
                </a:ln>
                <a:solidFill>
                  <a:srgbClr val="1B2A49"/>
                </a:solidFill>
                <a:effectLst/>
                <a:uLnTx/>
                <a:uFillTx/>
                <a:latin typeface="Arial"/>
                <a:cs typeface="Arial"/>
              </a:rPr>
              <a:t>Guideline</a:t>
            </a:r>
            <a:r>
              <a:rPr kumimoji="0" sz="1600" b="1" i="0" u="none" strike="noStrike" kern="0" cap="none" spc="-90" normalizeH="0" baseline="0" noProof="0" dirty="0">
                <a:ln>
                  <a:noFill/>
                </a:ln>
                <a:solidFill>
                  <a:srgbClr val="1B2A49"/>
                </a:solidFill>
                <a:effectLst/>
                <a:uLnTx/>
                <a:uFillTx/>
                <a:latin typeface="Arial"/>
                <a:cs typeface="Arial"/>
              </a:rPr>
              <a:t> </a:t>
            </a:r>
            <a:r>
              <a:rPr kumimoji="0" sz="1600" b="1" i="0" u="none" strike="noStrike" kern="0" cap="none" spc="-170" normalizeH="0" baseline="0" noProof="0" dirty="0">
                <a:ln>
                  <a:noFill/>
                </a:ln>
                <a:solidFill>
                  <a:srgbClr val="1B2A49"/>
                </a:solidFill>
                <a:effectLst/>
                <a:uLnTx/>
                <a:uFillTx/>
                <a:latin typeface="Arial"/>
                <a:cs typeface="Arial"/>
              </a:rPr>
              <a:t>5:</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legislation</a:t>
            </a:r>
            <a:r>
              <a:rPr kumimoji="0" sz="1600" b="1" i="0" u="none" strike="noStrike" kern="0" cap="none" spc="-40"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to </a:t>
            </a:r>
            <a:r>
              <a:rPr kumimoji="0" sz="1600" b="1" i="0" u="none" strike="noStrike" kern="0" cap="none" spc="-30" normalizeH="0" baseline="0" noProof="0" dirty="0">
                <a:ln>
                  <a:noFill/>
                </a:ln>
                <a:solidFill>
                  <a:srgbClr val="1B2A49"/>
                </a:solidFill>
                <a:effectLst/>
                <a:uLnTx/>
                <a:uFillTx/>
                <a:latin typeface="Arial"/>
                <a:cs typeface="Arial"/>
              </a:rPr>
              <a:t>establish</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20" normalizeH="0" baseline="0" noProof="0" dirty="0">
                <a:ln>
                  <a:noFill/>
                </a:ln>
                <a:solidFill>
                  <a:srgbClr val="1B2A49"/>
                </a:solidFill>
                <a:effectLst/>
                <a:uLnTx/>
                <a:uFillTx/>
                <a:latin typeface="Arial"/>
                <a:cs typeface="Arial"/>
              </a:rPr>
              <a:t>guidance</a:t>
            </a:r>
            <a:r>
              <a:rPr kumimoji="0" sz="1600" b="1" i="0" u="none" strike="noStrike" kern="0" cap="none" spc="-5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as</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95" normalizeH="0" baseline="0" noProof="0" dirty="0">
                <a:ln>
                  <a:noFill/>
                </a:ln>
                <a:solidFill>
                  <a:srgbClr val="1B2A49"/>
                </a:solidFill>
                <a:effectLst/>
                <a:uLnTx/>
                <a:uFillTx/>
                <a:latin typeface="Arial"/>
                <a:cs typeface="Arial"/>
              </a:rPr>
              <a:t>a</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40" normalizeH="0" baseline="0" noProof="0" dirty="0">
                <a:ln>
                  <a:noFill/>
                </a:ln>
                <a:solidFill>
                  <a:srgbClr val="1B2A49"/>
                </a:solidFill>
                <a:effectLst/>
                <a:uLnTx/>
                <a:uFillTx/>
                <a:latin typeface="Arial"/>
                <a:cs typeface="Arial"/>
              </a:rPr>
              <a:t>system </a:t>
            </a:r>
            <a:r>
              <a:rPr kumimoji="0" sz="1600" b="1" i="0" u="none" strike="noStrike" kern="0" cap="none" spc="-10" normalizeH="0" baseline="0" noProof="0" dirty="0">
                <a:ln>
                  <a:noFill/>
                </a:ln>
                <a:solidFill>
                  <a:srgbClr val="1B2A49"/>
                </a:solidFill>
                <a:effectLst/>
                <a:uLnTx/>
                <a:uFillTx/>
                <a:latin typeface="Arial"/>
                <a:cs typeface="Arial"/>
              </a:rPr>
              <a:t>entitlement.</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21" name="object 21"/>
          <p:cNvSpPr txBox="1"/>
          <p:nvPr/>
        </p:nvSpPr>
        <p:spPr>
          <a:xfrm>
            <a:off x="4462907" y="4044772"/>
            <a:ext cx="3162300" cy="1001394"/>
          </a:xfrm>
          <a:prstGeom prst="rect">
            <a:avLst/>
          </a:prstGeom>
        </p:spPr>
        <p:txBody>
          <a:bodyPr vert="horz" wrap="square" lIns="0" tIns="12065" rIns="0" bIns="0" rtlCol="0">
            <a:spAutoFit/>
          </a:bodyPr>
          <a:lstStyle/>
          <a:p>
            <a:pPr marL="0" marR="508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10" normalizeH="0" baseline="0" noProof="0" dirty="0">
                <a:ln>
                  <a:noFill/>
                </a:ln>
                <a:solidFill>
                  <a:srgbClr val="1B2A49"/>
                </a:solidFill>
                <a:effectLst/>
                <a:uLnTx/>
                <a:uFillTx/>
                <a:latin typeface="Arial"/>
                <a:cs typeface="Arial"/>
              </a:rPr>
              <a:t>Guideline</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170" normalizeH="0" baseline="0" noProof="0" dirty="0">
                <a:ln>
                  <a:noFill/>
                </a:ln>
                <a:solidFill>
                  <a:srgbClr val="1B2A49"/>
                </a:solidFill>
                <a:effectLst/>
                <a:uLnTx/>
                <a:uFillTx/>
                <a:latin typeface="Arial"/>
                <a:cs typeface="Arial"/>
              </a:rPr>
              <a:t>1:</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Career</a:t>
            </a:r>
            <a:r>
              <a:rPr kumimoji="0" sz="1600" b="1" i="0" u="none" strike="noStrike" kern="0" cap="none" spc="-2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Management </a:t>
            </a:r>
            <a:r>
              <a:rPr kumimoji="0" sz="1600" b="1" i="0" u="none" strike="noStrike" kern="0" cap="none" spc="-40" normalizeH="0" baseline="0" noProof="0" dirty="0">
                <a:ln>
                  <a:noFill/>
                </a:ln>
                <a:solidFill>
                  <a:srgbClr val="1B2A49"/>
                </a:solidFill>
                <a:effectLst/>
                <a:uLnTx/>
                <a:uFillTx/>
                <a:latin typeface="Arial"/>
                <a:cs typeface="Arial"/>
              </a:rPr>
              <a:t>Skills</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35" normalizeH="0" baseline="0" noProof="0" dirty="0">
                <a:ln>
                  <a:noFill/>
                </a:ln>
                <a:solidFill>
                  <a:srgbClr val="1B2A49"/>
                </a:solidFill>
                <a:effectLst/>
                <a:uLnTx/>
                <a:uFillTx/>
                <a:latin typeface="Arial"/>
                <a:cs typeface="Arial"/>
              </a:rPr>
              <a:t>include</a:t>
            </a:r>
            <a:r>
              <a:rPr kumimoji="0" sz="1600" b="1" i="0" u="none" strike="noStrike" kern="0" cap="none" spc="-8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resilience, </a:t>
            </a:r>
            <a:r>
              <a:rPr kumimoji="0" sz="1600" b="1" i="0" u="none" strike="noStrike" kern="0" cap="none" spc="0" normalizeH="0" baseline="0" noProof="0" dirty="0">
                <a:ln>
                  <a:noFill/>
                </a:ln>
                <a:solidFill>
                  <a:srgbClr val="1B2A49"/>
                </a:solidFill>
                <a:effectLst/>
                <a:uLnTx/>
                <a:uFillTx/>
                <a:latin typeface="Arial"/>
                <a:cs typeface="Arial"/>
              </a:rPr>
              <a:t>adaptability,</a:t>
            </a:r>
            <a:r>
              <a:rPr kumimoji="0" sz="1600" b="1" i="0" u="none" strike="noStrike" kern="0" cap="none" spc="16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navigating uncertainty.</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22" name="object 22"/>
          <p:cNvSpPr txBox="1"/>
          <p:nvPr/>
        </p:nvSpPr>
        <p:spPr>
          <a:xfrm>
            <a:off x="4462907" y="5288737"/>
            <a:ext cx="3040380" cy="756920"/>
          </a:xfrm>
          <a:prstGeom prst="rect">
            <a:avLst/>
          </a:prstGeom>
        </p:spPr>
        <p:txBody>
          <a:bodyPr vert="horz" wrap="square" lIns="0" tIns="12065" rIns="0" bIns="0" rtlCol="0">
            <a:spAutoFit/>
          </a:bodyPr>
          <a:lstStyle/>
          <a:p>
            <a:pPr marL="0" marR="508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10" normalizeH="0" baseline="0" noProof="0" dirty="0">
                <a:ln>
                  <a:noFill/>
                </a:ln>
                <a:solidFill>
                  <a:srgbClr val="1B2A49"/>
                </a:solidFill>
                <a:effectLst/>
                <a:uLnTx/>
                <a:uFillTx/>
                <a:latin typeface="Arial"/>
                <a:cs typeface="Arial"/>
              </a:rPr>
              <a:t>Guideline</a:t>
            </a:r>
            <a:r>
              <a:rPr kumimoji="0" sz="1600" b="1" i="0" u="none" strike="noStrike" kern="0" cap="none" spc="-25" normalizeH="0" baseline="0" noProof="0" dirty="0">
                <a:ln>
                  <a:noFill/>
                </a:ln>
                <a:solidFill>
                  <a:srgbClr val="1B2A49"/>
                </a:solidFill>
                <a:effectLst/>
                <a:uLnTx/>
                <a:uFillTx/>
                <a:latin typeface="Arial"/>
                <a:cs typeface="Arial"/>
              </a:rPr>
              <a:t> </a:t>
            </a:r>
            <a:r>
              <a:rPr kumimoji="0" sz="1600" b="1" i="0" u="none" strike="noStrike" kern="0" cap="none" spc="-170" normalizeH="0" baseline="0" noProof="0" dirty="0">
                <a:ln>
                  <a:noFill/>
                </a:ln>
                <a:solidFill>
                  <a:srgbClr val="1B2A49"/>
                </a:solidFill>
                <a:effectLst/>
                <a:uLnTx/>
                <a:uFillTx/>
                <a:latin typeface="Arial"/>
                <a:cs typeface="Arial"/>
              </a:rPr>
              <a:t>6:</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50" normalizeH="0" baseline="0" noProof="0" dirty="0">
                <a:ln>
                  <a:noFill/>
                </a:ln>
                <a:solidFill>
                  <a:srgbClr val="1B2A49"/>
                </a:solidFill>
                <a:effectLst/>
                <a:uLnTx/>
                <a:uFillTx/>
                <a:latin typeface="Arial"/>
                <a:cs typeface="Arial"/>
              </a:rPr>
              <a:t>Skills</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intelligence</a:t>
            </a:r>
            <a:r>
              <a:rPr kumimoji="0" sz="1600" b="1" i="0" u="none" strike="noStrike" kern="0" cap="none" spc="0" normalizeH="0" baseline="0" noProof="0" dirty="0">
                <a:ln>
                  <a:noFill/>
                </a:ln>
                <a:solidFill>
                  <a:srgbClr val="1B2A49"/>
                </a:solidFill>
                <a:effectLst/>
                <a:uLnTx/>
                <a:uFillTx/>
                <a:latin typeface="Arial"/>
                <a:cs typeface="Arial"/>
              </a:rPr>
              <a:t> </a:t>
            </a:r>
            <a:r>
              <a:rPr kumimoji="0" sz="1600" b="1" i="0" u="none" strike="noStrike" kern="0" cap="none" spc="-434" normalizeH="0" baseline="0" noProof="0" dirty="0">
                <a:ln>
                  <a:noFill/>
                </a:ln>
                <a:solidFill>
                  <a:srgbClr val="1B2A49"/>
                </a:solidFill>
                <a:effectLst/>
                <a:uLnTx/>
                <a:uFillTx/>
                <a:latin typeface="Arial"/>
                <a:cs typeface="Arial"/>
              </a:rPr>
              <a:t>—</a:t>
            </a:r>
            <a:r>
              <a:rPr kumimoji="0" sz="1600" b="1" i="0" u="none" strike="noStrike" kern="0" cap="none" spc="-25" normalizeH="0" baseline="0" noProof="0" dirty="0">
                <a:ln>
                  <a:noFill/>
                </a:ln>
                <a:solidFill>
                  <a:srgbClr val="1B2A49"/>
                </a:solidFill>
                <a:effectLst/>
                <a:uLnTx/>
                <a:uFillTx/>
                <a:latin typeface="Arial"/>
                <a:cs typeface="Arial"/>
              </a:rPr>
              <a:t> transforms</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100" normalizeH="0" baseline="0" noProof="0" dirty="0">
                <a:ln>
                  <a:noFill/>
                </a:ln>
                <a:solidFill>
                  <a:srgbClr val="1B2A49"/>
                </a:solidFill>
                <a:effectLst/>
                <a:uLnTx/>
                <a:uFillTx/>
                <a:latin typeface="Arial"/>
                <a:cs typeface="Arial"/>
              </a:rPr>
              <a:t>raw</a:t>
            </a:r>
            <a:r>
              <a:rPr kumimoji="0" sz="1600" b="1" i="0" u="none" strike="noStrike" kern="0" cap="none" spc="-1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labour</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market </a:t>
            </a:r>
            <a:r>
              <a:rPr kumimoji="0" sz="1600" b="1" i="0" u="none" strike="noStrike" kern="0" cap="none" spc="0" normalizeH="0" baseline="0" noProof="0" dirty="0">
                <a:ln>
                  <a:noFill/>
                </a:ln>
                <a:solidFill>
                  <a:srgbClr val="1B2A49"/>
                </a:solidFill>
                <a:effectLst/>
                <a:uLnTx/>
                <a:uFillTx/>
                <a:latin typeface="Arial"/>
                <a:cs typeface="Arial"/>
              </a:rPr>
              <a:t>data</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into</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20" normalizeH="0" baseline="0" noProof="0" dirty="0">
                <a:ln>
                  <a:noFill/>
                </a:ln>
                <a:solidFill>
                  <a:srgbClr val="1B2A49"/>
                </a:solidFill>
                <a:effectLst/>
                <a:uLnTx/>
                <a:uFillTx/>
                <a:latin typeface="Arial"/>
                <a:cs typeface="Arial"/>
              </a:rPr>
              <a:t>guidance</a:t>
            </a:r>
            <a:r>
              <a:rPr kumimoji="0" sz="1600" b="1" i="0" u="none" strike="noStrike" kern="0" cap="none" spc="3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inputs.</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23" name="object 23"/>
          <p:cNvSpPr txBox="1"/>
          <p:nvPr/>
        </p:nvSpPr>
        <p:spPr>
          <a:xfrm>
            <a:off x="8125968" y="1202436"/>
            <a:ext cx="3657600" cy="609600"/>
          </a:xfrm>
          <a:prstGeom prst="rect">
            <a:avLst/>
          </a:prstGeom>
          <a:solidFill>
            <a:srgbClr val="794F9E"/>
          </a:solidFill>
        </p:spPr>
        <p:txBody>
          <a:bodyPr vert="horz" wrap="square" lIns="0" tIns="117475" rIns="0" bIns="0" rtlCol="0">
            <a:spAutoFit/>
          </a:bodyPr>
          <a:lstStyle/>
          <a:p>
            <a:pPr marL="80010" marR="0" lvl="0" indent="0" defTabSz="914400" eaLnBrk="1" fontAlgn="auto" latinLnBrk="0" hangingPunct="1">
              <a:lnSpc>
                <a:spcPct val="100000"/>
              </a:lnSpc>
              <a:spcBef>
                <a:spcPts val="925"/>
              </a:spcBef>
              <a:spcAft>
                <a:spcPts val="0"/>
              </a:spcAft>
              <a:buClrTx/>
              <a:buSzTx/>
              <a:buFontTx/>
              <a:buNone/>
              <a:tabLst/>
              <a:defRPr/>
            </a:pPr>
            <a:r>
              <a:rPr kumimoji="0" sz="1800" b="1" i="0" u="none" strike="noStrike" kern="0" cap="none" spc="-125" normalizeH="0" baseline="0" noProof="0" dirty="0">
                <a:ln>
                  <a:noFill/>
                </a:ln>
                <a:solidFill>
                  <a:srgbClr val="FFFFFF"/>
                </a:solidFill>
                <a:effectLst/>
                <a:uLnTx/>
                <a:uFillTx/>
                <a:latin typeface="Arial"/>
                <a:cs typeface="Arial"/>
              </a:rPr>
              <a:t>ACQF</a:t>
            </a:r>
            <a:r>
              <a:rPr kumimoji="0" sz="1800" b="1" i="0" u="none" strike="noStrike" kern="0" cap="none" spc="0" normalizeH="0" baseline="0" noProof="0" dirty="0">
                <a:ln>
                  <a:noFill/>
                </a:ln>
                <a:solidFill>
                  <a:srgbClr val="FFFFFF"/>
                </a:solidFill>
                <a:effectLst/>
                <a:uLnTx/>
                <a:uFillTx/>
                <a:latin typeface="Arial"/>
                <a:cs typeface="Arial"/>
              </a:rPr>
              <a:t> </a:t>
            </a:r>
            <a:r>
              <a:rPr kumimoji="0" sz="1800" b="1" i="0" u="none" strike="noStrike" kern="0" cap="none" spc="-25" normalizeH="0" baseline="0" noProof="0" dirty="0">
                <a:ln>
                  <a:noFill/>
                </a:ln>
                <a:solidFill>
                  <a:srgbClr val="FFFFFF"/>
                </a:solidFill>
                <a:effectLst/>
                <a:uLnTx/>
                <a:uFillTx/>
                <a:latin typeface="Arial"/>
                <a:cs typeface="Arial"/>
              </a:rPr>
              <a:t>Continental</a:t>
            </a:r>
            <a:r>
              <a:rPr kumimoji="0" sz="1800" b="1" i="0" u="none" strike="noStrike" kern="0" cap="none" spc="5" normalizeH="0" baseline="0" noProof="0" dirty="0">
                <a:ln>
                  <a:noFill/>
                </a:ln>
                <a:solidFill>
                  <a:srgbClr val="FFFFFF"/>
                </a:solidFill>
                <a:effectLst/>
                <a:uLnTx/>
                <a:uFillTx/>
                <a:latin typeface="Arial"/>
                <a:cs typeface="Arial"/>
              </a:rPr>
              <a:t> </a:t>
            </a:r>
            <a:r>
              <a:rPr kumimoji="0" sz="1800" b="1" i="0" u="none" strike="noStrike" kern="0" cap="none" spc="-10" normalizeH="0" baseline="0" noProof="0" dirty="0">
                <a:ln>
                  <a:noFill/>
                </a:ln>
                <a:solidFill>
                  <a:srgbClr val="FFFFFF"/>
                </a:solidFill>
                <a:effectLst/>
                <a:uLnTx/>
                <a:uFillTx/>
                <a:latin typeface="Arial"/>
                <a:cs typeface="Arial"/>
              </a:rPr>
              <a:t>Evidence</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24" name="object 24"/>
          <p:cNvSpPr/>
          <p:nvPr/>
        </p:nvSpPr>
        <p:spPr>
          <a:xfrm>
            <a:off x="8193024" y="1877580"/>
            <a:ext cx="73660" cy="3438525"/>
          </a:xfrm>
          <a:custGeom>
            <a:avLst/>
            <a:gdLst/>
            <a:ahLst/>
            <a:cxnLst/>
            <a:rect l="l" t="t" r="r" b="b"/>
            <a:pathLst>
              <a:path w="73659" h="3438525">
                <a:moveTo>
                  <a:pt x="73152" y="3364979"/>
                </a:moveTo>
                <a:lnTo>
                  <a:pt x="0" y="3364979"/>
                </a:lnTo>
                <a:lnTo>
                  <a:pt x="0" y="3438131"/>
                </a:lnTo>
                <a:lnTo>
                  <a:pt x="73152" y="3438131"/>
                </a:lnTo>
                <a:lnTo>
                  <a:pt x="73152" y="3364979"/>
                </a:lnTo>
                <a:close/>
              </a:path>
              <a:path w="73659" h="3438525">
                <a:moveTo>
                  <a:pt x="73152" y="2243328"/>
                </a:moveTo>
                <a:lnTo>
                  <a:pt x="0" y="2243328"/>
                </a:lnTo>
                <a:lnTo>
                  <a:pt x="0" y="2316467"/>
                </a:lnTo>
                <a:lnTo>
                  <a:pt x="73152" y="2316467"/>
                </a:lnTo>
                <a:lnTo>
                  <a:pt x="73152" y="2243328"/>
                </a:lnTo>
                <a:close/>
              </a:path>
              <a:path w="73659" h="3438525">
                <a:moveTo>
                  <a:pt x="73152" y="1121651"/>
                </a:moveTo>
                <a:lnTo>
                  <a:pt x="0" y="1121651"/>
                </a:lnTo>
                <a:lnTo>
                  <a:pt x="0" y="1194803"/>
                </a:lnTo>
                <a:lnTo>
                  <a:pt x="73152" y="1194803"/>
                </a:lnTo>
                <a:lnTo>
                  <a:pt x="73152" y="1121651"/>
                </a:lnTo>
                <a:close/>
              </a:path>
              <a:path w="73659" h="3438525">
                <a:moveTo>
                  <a:pt x="73152" y="0"/>
                </a:moveTo>
                <a:lnTo>
                  <a:pt x="0" y="0"/>
                </a:lnTo>
                <a:lnTo>
                  <a:pt x="0" y="73139"/>
                </a:lnTo>
                <a:lnTo>
                  <a:pt x="73152" y="73139"/>
                </a:lnTo>
                <a:lnTo>
                  <a:pt x="73152" y="0"/>
                </a:lnTo>
                <a:close/>
              </a:path>
            </a:pathLst>
          </a:custGeom>
          <a:solidFill>
            <a:srgbClr val="794F9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5"/>
          <p:cNvSpPr txBox="1"/>
          <p:nvPr/>
        </p:nvSpPr>
        <p:spPr>
          <a:xfrm>
            <a:off x="8340217" y="1923414"/>
            <a:ext cx="3394710" cy="756920"/>
          </a:xfrm>
          <a:prstGeom prst="rect">
            <a:avLst/>
          </a:prstGeom>
        </p:spPr>
        <p:txBody>
          <a:bodyPr vert="horz" wrap="square" lIns="0" tIns="12065" rIns="0" bIns="0" rtlCol="0">
            <a:spAutoFit/>
          </a:bodyPr>
          <a:lstStyle/>
          <a:p>
            <a:pPr marL="0" marR="508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105" normalizeH="0" baseline="0" noProof="0" dirty="0">
                <a:ln>
                  <a:noFill/>
                </a:ln>
                <a:solidFill>
                  <a:srgbClr val="1B2A49"/>
                </a:solidFill>
                <a:effectLst/>
                <a:uLnTx/>
                <a:uFillTx/>
                <a:latin typeface="Arial"/>
                <a:cs typeface="Arial"/>
              </a:rPr>
              <a:t>ACQF</a:t>
            </a:r>
            <a:r>
              <a:rPr kumimoji="0" sz="1600" b="1" i="0" u="none" strike="noStrike" kern="0" cap="none" spc="7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validated</a:t>
            </a:r>
            <a:r>
              <a:rPr kumimoji="0" sz="1600" b="1" i="0" u="none" strike="noStrike" kern="0" cap="none" spc="8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by</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AU</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Member </a:t>
            </a:r>
            <a:r>
              <a:rPr kumimoji="0" sz="1600" b="1" i="0" u="none" strike="noStrike" kern="0" cap="none" spc="-50" normalizeH="0" baseline="0" noProof="0" dirty="0">
                <a:ln>
                  <a:noFill/>
                </a:ln>
                <a:solidFill>
                  <a:srgbClr val="1B2A49"/>
                </a:solidFill>
                <a:effectLst/>
                <a:uLnTx/>
                <a:uFillTx/>
                <a:latin typeface="Arial"/>
                <a:cs typeface="Arial"/>
              </a:rPr>
              <a:t>States,</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July</a:t>
            </a:r>
            <a:r>
              <a:rPr kumimoji="0" sz="1600" b="1" i="0" u="none" strike="noStrike" kern="0" cap="none" spc="10" normalizeH="0" baseline="0" noProof="0" dirty="0">
                <a:ln>
                  <a:noFill/>
                </a:ln>
                <a:solidFill>
                  <a:srgbClr val="1B2A49"/>
                </a:solidFill>
                <a:effectLst/>
                <a:uLnTx/>
                <a:uFillTx/>
                <a:latin typeface="Arial"/>
                <a:cs typeface="Arial"/>
              </a:rPr>
              <a:t> </a:t>
            </a:r>
            <a:r>
              <a:rPr kumimoji="0" sz="1600" b="1" i="0" u="none" strike="noStrike" kern="0" cap="small" spc="-215" normalizeH="0" baseline="0" noProof="0" dirty="0">
                <a:ln>
                  <a:noFill/>
                </a:ln>
                <a:solidFill>
                  <a:srgbClr val="1B2A49"/>
                </a:solidFill>
                <a:effectLst/>
                <a:uLnTx/>
                <a:uFillTx/>
                <a:latin typeface="Arial"/>
                <a:cs typeface="Arial"/>
              </a:rPr>
              <a:t>2</a:t>
            </a:r>
            <a:r>
              <a:rPr kumimoji="0" sz="1600" b="1" i="0" u="none" strike="noStrike" kern="0" cap="none" spc="-215" normalizeH="0" baseline="0" noProof="0" dirty="0">
                <a:ln>
                  <a:noFill/>
                </a:ln>
                <a:solidFill>
                  <a:srgbClr val="1B2A49"/>
                </a:solidFill>
                <a:effectLst/>
                <a:uLnTx/>
                <a:uFillTx/>
                <a:latin typeface="Arial"/>
                <a:cs typeface="Arial"/>
              </a:rPr>
              <a:t>0</a:t>
            </a:r>
            <a:r>
              <a:rPr kumimoji="0" sz="1600" b="1" i="0" u="none" strike="noStrike" kern="0" cap="small" spc="-215" normalizeH="0" baseline="0" noProof="0" dirty="0">
                <a:ln>
                  <a:noFill/>
                </a:ln>
                <a:solidFill>
                  <a:srgbClr val="1B2A49"/>
                </a:solidFill>
                <a:effectLst/>
                <a:uLnTx/>
                <a:uFillTx/>
                <a:latin typeface="Arial"/>
                <a:cs typeface="Arial"/>
              </a:rPr>
              <a:t>2</a:t>
            </a:r>
            <a:r>
              <a:rPr kumimoji="0" sz="1600" b="1" i="0" u="none" strike="noStrike" kern="0" cap="none" spc="-215" normalizeH="0" baseline="0" noProof="0" dirty="0">
                <a:ln>
                  <a:noFill/>
                </a:ln>
                <a:solidFill>
                  <a:srgbClr val="1B2A49"/>
                </a:solidFill>
                <a:effectLst/>
                <a:uLnTx/>
                <a:uFillTx/>
                <a:latin typeface="Arial"/>
                <a:cs typeface="Arial"/>
              </a:rPr>
              <a:t>3:</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180" normalizeH="0" baseline="0" noProof="0" dirty="0">
                <a:ln>
                  <a:noFill/>
                </a:ln>
                <a:solidFill>
                  <a:srgbClr val="1B2A49"/>
                </a:solidFill>
                <a:effectLst/>
                <a:uLnTx/>
                <a:uFillTx/>
                <a:latin typeface="Arial"/>
                <a:cs typeface="Arial"/>
              </a:rPr>
              <a:t>10-</a:t>
            </a:r>
            <a:r>
              <a:rPr kumimoji="0" sz="1600" b="1" i="0" u="none" strike="noStrike" kern="0" cap="none" spc="0" normalizeH="0" baseline="0" noProof="0" dirty="0">
                <a:ln>
                  <a:noFill/>
                </a:ln>
                <a:solidFill>
                  <a:srgbClr val="1B2A49"/>
                </a:solidFill>
                <a:effectLst/>
                <a:uLnTx/>
                <a:uFillTx/>
                <a:latin typeface="Arial"/>
                <a:cs typeface="Arial"/>
              </a:rPr>
              <a:t>level </a:t>
            </a:r>
            <a:r>
              <a:rPr kumimoji="0" sz="1600" b="1" i="0" u="none" strike="noStrike" kern="0" cap="none" spc="-65" normalizeH="0" baseline="0" noProof="0" dirty="0">
                <a:ln>
                  <a:noFill/>
                </a:ln>
                <a:solidFill>
                  <a:srgbClr val="1B2A49"/>
                </a:solidFill>
                <a:effectLst/>
                <a:uLnTx/>
                <a:uFillTx/>
                <a:latin typeface="Arial"/>
                <a:cs typeface="Arial"/>
              </a:rPr>
              <a:t>continental </a:t>
            </a:r>
            <a:r>
              <a:rPr kumimoji="0" sz="1600" b="1" i="0" u="none" strike="noStrike" kern="0" cap="none" spc="-10" normalizeH="0" baseline="0" noProof="0" dirty="0">
                <a:ln>
                  <a:noFill/>
                </a:ln>
                <a:solidFill>
                  <a:srgbClr val="1B2A49"/>
                </a:solidFill>
                <a:effectLst/>
                <a:uLnTx/>
                <a:uFillTx/>
                <a:latin typeface="Arial"/>
                <a:cs typeface="Arial"/>
              </a:rPr>
              <a:t>reference</a:t>
            </a:r>
            <a:r>
              <a:rPr kumimoji="0" sz="1600" b="1" i="0" u="none" strike="noStrike" kern="0" cap="none" spc="-7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framework.</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26" name="object 26"/>
          <p:cNvSpPr txBox="1"/>
          <p:nvPr/>
        </p:nvSpPr>
        <p:spPr>
          <a:xfrm>
            <a:off x="8340217" y="2923412"/>
            <a:ext cx="3382645" cy="1000760"/>
          </a:xfrm>
          <a:prstGeom prst="rect">
            <a:avLst/>
          </a:prstGeom>
        </p:spPr>
        <p:txBody>
          <a:bodyPr vert="horz" wrap="square" lIns="0" tIns="12065" rIns="0" bIns="0" rtlCol="0">
            <a:spAutoFit/>
          </a:bodyPr>
          <a:lstStyle/>
          <a:p>
            <a:pPr marL="0" marR="508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105" normalizeH="0" baseline="0" noProof="0" dirty="0">
                <a:ln>
                  <a:noFill/>
                </a:ln>
                <a:solidFill>
                  <a:srgbClr val="1B2A49"/>
                </a:solidFill>
                <a:effectLst/>
                <a:uLnTx/>
                <a:uFillTx/>
                <a:latin typeface="Arial"/>
                <a:cs typeface="Arial"/>
              </a:rPr>
              <a:t>ACQF</a:t>
            </a:r>
            <a:r>
              <a:rPr kumimoji="0" sz="1600" b="1" i="0" u="none" strike="noStrike" kern="0" cap="none" spc="0" normalizeH="0" baseline="0" noProof="0" dirty="0">
                <a:ln>
                  <a:noFill/>
                </a:ln>
                <a:solidFill>
                  <a:srgbClr val="1B2A49"/>
                </a:solidFill>
                <a:effectLst/>
                <a:uLnTx/>
                <a:uFillTx/>
                <a:latin typeface="Arial"/>
                <a:cs typeface="Arial"/>
              </a:rPr>
              <a:t> NQF</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Survey</a:t>
            </a:r>
            <a:r>
              <a:rPr kumimoji="0" sz="1600" b="1" i="0" u="none" strike="noStrike" kern="0" cap="none" spc="-10" normalizeH="0" baseline="0" noProof="0" dirty="0">
                <a:ln>
                  <a:noFill/>
                </a:ln>
                <a:solidFill>
                  <a:srgbClr val="1B2A49"/>
                </a:solidFill>
                <a:effectLst/>
                <a:uLnTx/>
                <a:uFillTx/>
                <a:latin typeface="Arial"/>
                <a:cs typeface="Arial"/>
              </a:rPr>
              <a:t> </a:t>
            </a:r>
            <a:r>
              <a:rPr kumimoji="0" sz="1600" b="1" i="0" u="none" strike="noStrike" kern="0" cap="small" spc="-215" normalizeH="0" baseline="0" noProof="0" dirty="0">
                <a:ln>
                  <a:noFill/>
                </a:ln>
                <a:solidFill>
                  <a:srgbClr val="1B2A49"/>
                </a:solidFill>
                <a:effectLst/>
                <a:uLnTx/>
                <a:uFillTx/>
                <a:latin typeface="Arial"/>
                <a:cs typeface="Arial"/>
              </a:rPr>
              <a:t>2</a:t>
            </a:r>
            <a:r>
              <a:rPr kumimoji="0" sz="1600" b="1" i="0" u="none" strike="noStrike" kern="0" cap="none" spc="-215" normalizeH="0" baseline="0" noProof="0" dirty="0">
                <a:ln>
                  <a:noFill/>
                </a:ln>
                <a:solidFill>
                  <a:srgbClr val="1B2A49"/>
                </a:solidFill>
                <a:effectLst/>
                <a:uLnTx/>
                <a:uFillTx/>
                <a:latin typeface="Arial"/>
                <a:cs typeface="Arial"/>
              </a:rPr>
              <a:t>0</a:t>
            </a:r>
            <a:r>
              <a:rPr kumimoji="0" sz="1600" b="1" i="0" u="none" strike="noStrike" kern="0" cap="small" spc="-215" normalizeH="0" baseline="0" noProof="0" dirty="0">
                <a:ln>
                  <a:noFill/>
                </a:ln>
                <a:solidFill>
                  <a:srgbClr val="1B2A49"/>
                </a:solidFill>
                <a:effectLst/>
                <a:uLnTx/>
                <a:uFillTx/>
                <a:latin typeface="Arial"/>
                <a:cs typeface="Arial"/>
              </a:rPr>
              <a:t>2</a:t>
            </a:r>
            <a:r>
              <a:rPr kumimoji="0" sz="1600" b="1" i="0" u="none" strike="noStrike" kern="0" cap="none" spc="-215" normalizeH="0" baseline="0" noProof="0" dirty="0">
                <a:ln>
                  <a:noFill/>
                </a:ln>
                <a:solidFill>
                  <a:srgbClr val="1B2A49"/>
                </a:solidFill>
                <a:effectLst/>
                <a:uLnTx/>
                <a:uFillTx/>
                <a:latin typeface="Arial"/>
                <a:cs typeface="Arial"/>
              </a:rPr>
              <a:t>4:</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guidance </a:t>
            </a:r>
            <a:r>
              <a:rPr kumimoji="0" sz="1600" b="1" i="0" u="none" strike="noStrike" kern="0" cap="none" spc="-25" normalizeH="0" baseline="0" noProof="0" dirty="0">
                <a:ln>
                  <a:noFill/>
                </a:ln>
                <a:solidFill>
                  <a:srgbClr val="1B2A49"/>
                </a:solidFill>
                <a:effectLst/>
                <a:uLnTx/>
                <a:uFillTx/>
                <a:latin typeface="Arial"/>
                <a:cs typeface="Arial"/>
              </a:rPr>
              <a:t>practitioners</a:t>
            </a:r>
            <a:r>
              <a:rPr kumimoji="0" sz="1600" b="1" i="0" u="none" strike="noStrike" kern="0" cap="none" spc="7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are</a:t>
            </a:r>
            <a:r>
              <a:rPr kumimoji="0" sz="1600" b="1" i="0" u="none" strike="noStrike" kern="0" cap="none" spc="60" normalizeH="0" baseline="0" noProof="0" dirty="0">
                <a:ln>
                  <a:noFill/>
                </a:ln>
                <a:solidFill>
                  <a:srgbClr val="1B2A49"/>
                </a:solidFill>
                <a:effectLst/>
                <a:uLnTx/>
                <a:uFillTx/>
                <a:latin typeface="Arial"/>
                <a:cs typeface="Arial"/>
              </a:rPr>
              <a:t> </a:t>
            </a:r>
            <a:r>
              <a:rPr kumimoji="0" sz="1600" b="1" i="0" u="none" strike="noStrike" kern="0" cap="none" spc="-20" normalizeH="0" baseline="0" noProof="0" dirty="0">
                <a:ln>
                  <a:noFill/>
                </a:ln>
                <a:solidFill>
                  <a:srgbClr val="1B2A49"/>
                </a:solidFill>
                <a:effectLst/>
                <a:uLnTx/>
                <a:uFillTx/>
                <a:latin typeface="Arial"/>
                <a:cs typeface="Arial"/>
              </a:rPr>
              <a:t>least </a:t>
            </a:r>
            <a:r>
              <a:rPr kumimoji="0" sz="1600" b="1" i="0" u="none" strike="noStrike" kern="0" cap="none" spc="0" normalizeH="0" baseline="0" noProof="0" dirty="0">
                <a:ln>
                  <a:noFill/>
                </a:ln>
                <a:solidFill>
                  <a:srgbClr val="1B2A49"/>
                </a:solidFill>
                <a:effectLst/>
                <a:uLnTx/>
                <a:uFillTx/>
                <a:latin typeface="Arial"/>
                <a:cs typeface="Arial"/>
              </a:rPr>
              <a:t>knowledgeable</a:t>
            </a:r>
            <a:r>
              <a:rPr kumimoji="0" sz="1600" b="1" i="0" u="none" strike="noStrike" kern="0" cap="none" spc="13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about</a:t>
            </a:r>
            <a:r>
              <a:rPr kumimoji="0" sz="1600" b="1" i="0" u="none" strike="noStrike" kern="0" cap="none" spc="100" normalizeH="0" baseline="0" noProof="0" dirty="0">
                <a:ln>
                  <a:noFill/>
                </a:ln>
                <a:solidFill>
                  <a:srgbClr val="1B2A49"/>
                </a:solidFill>
                <a:effectLst/>
                <a:uLnTx/>
                <a:uFillTx/>
                <a:latin typeface="Arial"/>
                <a:cs typeface="Arial"/>
              </a:rPr>
              <a:t> </a:t>
            </a:r>
            <a:r>
              <a:rPr kumimoji="0" sz="1600" b="1" i="0" u="none" strike="noStrike" kern="0" cap="none" spc="-40" normalizeH="0" baseline="0" noProof="0" dirty="0">
                <a:ln>
                  <a:noFill/>
                </a:ln>
                <a:solidFill>
                  <a:srgbClr val="1B2A49"/>
                </a:solidFill>
                <a:effectLst/>
                <a:uLnTx/>
                <a:uFillTx/>
                <a:latin typeface="Arial"/>
                <a:cs typeface="Arial"/>
              </a:rPr>
              <a:t>NQFs</a:t>
            </a:r>
            <a:r>
              <a:rPr kumimoji="0" sz="1600" b="1" i="0" u="none" strike="noStrike" kern="0" cap="none" spc="120" normalizeH="0" baseline="0" noProof="0" dirty="0">
                <a:ln>
                  <a:noFill/>
                </a:ln>
                <a:solidFill>
                  <a:srgbClr val="1B2A49"/>
                </a:solidFill>
                <a:effectLst/>
                <a:uLnTx/>
                <a:uFillTx/>
                <a:latin typeface="Arial"/>
                <a:cs typeface="Arial"/>
              </a:rPr>
              <a:t> </a:t>
            </a:r>
            <a:r>
              <a:rPr kumimoji="0" sz="1600" b="1" i="0" u="none" strike="noStrike" kern="0" cap="none" spc="-135" normalizeH="0" baseline="0" noProof="0" dirty="0">
                <a:ln>
                  <a:noFill/>
                </a:ln>
                <a:solidFill>
                  <a:srgbClr val="1B2A49"/>
                </a:solidFill>
                <a:effectLst/>
                <a:uLnTx/>
                <a:uFillTx/>
                <a:latin typeface="Arial"/>
                <a:cs typeface="Arial"/>
              </a:rPr>
              <a:t>across </a:t>
            </a:r>
            <a:r>
              <a:rPr kumimoji="0" sz="1600" b="1" i="0" u="none" strike="noStrike" kern="0" cap="small" spc="-240" normalizeH="0" baseline="0" noProof="0" dirty="0">
                <a:ln>
                  <a:noFill/>
                </a:ln>
                <a:solidFill>
                  <a:srgbClr val="1B2A49"/>
                </a:solidFill>
                <a:effectLst/>
                <a:uLnTx/>
                <a:uFillTx/>
                <a:latin typeface="Arial"/>
                <a:cs typeface="Arial"/>
              </a:rPr>
              <a:t>2</a:t>
            </a:r>
            <a:r>
              <a:rPr kumimoji="0" sz="1600" b="1" i="0" u="none" strike="noStrike" kern="0" cap="none" spc="-240" normalizeH="0" baseline="0" noProof="0" dirty="0">
                <a:ln>
                  <a:noFill/>
                </a:ln>
                <a:solidFill>
                  <a:srgbClr val="1B2A49"/>
                </a:solidFill>
                <a:effectLst/>
                <a:uLnTx/>
                <a:uFillTx/>
                <a:latin typeface="Arial"/>
                <a:cs typeface="Arial"/>
              </a:rPr>
              <a:t>9</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countries.</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27" name="object 27"/>
          <p:cNvSpPr txBox="1"/>
          <p:nvPr/>
        </p:nvSpPr>
        <p:spPr>
          <a:xfrm>
            <a:off x="8340217" y="4167378"/>
            <a:ext cx="3411854" cy="756920"/>
          </a:xfrm>
          <a:prstGeom prst="rect">
            <a:avLst/>
          </a:prstGeom>
        </p:spPr>
        <p:txBody>
          <a:bodyPr vert="horz" wrap="square" lIns="0" tIns="12065" rIns="0" bIns="0" rtlCol="0">
            <a:spAutoFit/>
          </a:bodyPr>
          <a:lstStyle/>
          <a:p>
            <a:pPr marL="0" marR="508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10" normalizeH="0" baseline="0" noProof="0" dirty="0">
                <a:ln>
                  <a:noFill/>
                </a:ln>
                <a:solidFill>
                  <a:srgbClr val="1B2A49"/>
                </a:solidFill>
                <a:effectLst/>
                <a:uLnTx/>
                <a:uFillTx/>
                <a:latin typeface="Arial"/>
                <a:cs typeface="Arial"/>
              </a:rPr>
              <a:t>Africa</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60" normalizeH="0" baseline="0" noProof="0" dirty="0">
                <a:ln>
                  <a:noFill/>
                </a:ln>
                <a:solidFill>
                  <a:srgbClr val="1B2A49"/>
                </a:solidFill>
                <a:effectLst/>
                <a:uLnTx/>
                <a:uFillTx/>
                <a:latin typeface="Arial"/>
                <a:cs typeface="Arial"/>
              </a:rPr>
              <a:t>loses</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140" normalizeH="0" baseline="0" noProof="0" dirty="0">
                <a:ln>
                  <a:noFill/>
                </a:ln>
                <a:solidFill>
                  <a:srgbClr val="1B2A49"/>
                </a:solidFill>
                <a:effectLst/>
                <a:uLnTx/>
                <a:uFillTx/>
                <a:latin typeface="Arial"/>
                <a:cs typeface="Arial"/>
              </a:rPr>
              <a:t>10–</a:t>
            </a:r>
            <a:r>
              <a:rPr kumimoji="0" sz="1600" b="1" i="0" u="none" strike="noStrike" kern="0" cap="none" spc="-295" normalizeH="0" baseline="0" noProof="0" dirty="0">
                <a:ln>
                  <a:noFill/>
                </a:ln>
                <a:solidFill>
                  <a:srgbClr val="1B2A49"/>
                </a:solidFill>
                <a:effectLst/>
                <a:uLnTx/>
                <a:uFillTx/>
                <a:latin typeface="Arial"/>
                <a:cs typeface="Arial"/>
              </a:rPr>
              <a:t>15%</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of</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economic </a:t>
            </a:r>
            <a:r>
              <a:rPr kumimoji="0" sz="1600" b="1" i="0" u="none" strike="noStrike" kern="0" cap="none" spc="0" normalizeH="0" baseline="0" noProof="0" dirty="0">
                <a:ln>
                  <a:noFill/>
                </a:ln>
                <a:solidFill>
                  <a:srgbClr val="1B2A49"/>
                </a:solidFill>
                <a:effectLst/>
                <a:uLnTx/>
                <a:uFillTx/>
                <a:latin typeface="Arial"/>
                <a:cs typeface="Arial"/>
              </a:rPr>
              <a:t>value from</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skilled</a:t>
            </a:r>
            <a:r>
              <a:rPr kumimoji="0" sz="1600" b="1" i="0" u="none" strike="noStrike" kern="0" cap="none" spc="2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labour</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mobility </a:t>
            </a:r>
            <a:r>
              <a:rPr kumimoji="0" sz="1600" b="1" i="0" u="none" strike="noStrike" kern="0" cap="none" spc="0" normalizeH="0" baseline="0" noProof="0" dirty="0">
                <a:ln>
                  <a:noFill/>
                </a:ln>
                <a:solidFill>
                  <a:srgbClr val="1B2A49"/>
                </a:solidFill>
                <a:effectLst/>
                <a:uLnTx/>
                <a:uFillTx/>
                <a:latin typeface="Arial"/>
                <a:cs typeface="Arial"/>
              </a:rPr>
              <a:t>due</a:t>
            </a:r>
            <a:r>
              <a:rPr kumimoji="0" sz="1600" b="1" i="0" u="none" strike="noStrike" kern="0" cap="none" spc="-2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to</a:t>
            </a:r>
            <a:r>
              <a:rPr kumimoji="0" sz="1600" b="1" i="0" u="none" strike="noStrike" kern="0" cap="none" spc="-35" normalizeH="0" baseline="0" noProof="0" dirty="0">
                <a:ln>
                  <a:noFill/>
                </a:ln>
                <a:solidFill>
                  <a:srgbClr val="1B2A49"/>
                </a:solidFill>
                <a:effectLst/>
                <a:uLnTx/>
                <a:uFillTx/>
                <a:latin typeface="Arial"/>
                <a:cs typeface="Arial"/>
              </a:rPr>
              <a:t> </a:t>
            </a:r>
            <a:r>
              <a:rPr kumimoji="0" sz="1600" b="1" i="0" u="none" strike="noStrike" kern="0" cap="none" spc="90" normalizeH="0" baseline="0" noProof="0" dirty="0">
                <a:ln>
                  <a:noFill/>
                </a:ln>
                <a:solidFill>
                  <a:srgbClr val="1B2A49"/>
                </a:solidFill>
                <a:effectLst/>
                <a:uLnTx/>
                <a:uFillTx/>
                <a:latin typeface="Arial"/>
                <a:cs typeface="Arial"/>
              </a:rPr>
              <a:t>weak</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credential</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recognition.</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28" name="object 28"/>
          <p:cNvSpPr txBox="1"/>
          <p:nvPr/>
        </p:nvSpPr>
        <p:spPr>
          <a:xfrm>
            <a:off x="8340217" y="5288737"/>
            <a:ext cx="3345815" cy="756920"/>
          </a:xfrm>
          <a:prstGeom prst="rect">
            <a:avLst/>
          </a:prstGeom>
        </p:spPr>
        <p:txBody>
          <a:bodyPr vert="horz" wrap="square" lIns="0" tIns="12065" rIns="0" bIns="0" rtlCol="0">
            <a:spAutoFit/>
          </a:bodyPr>
          <a:lstStyle/>
          <a:p>
            <a:pPr marL="0" marR="508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40" normalizeH="0" baseline="0" noProof="0" dirty="0">
                <a:ln>
                  <a:noFill/>
                </a:ln>
                <a:solidFill>
                  <a:srgbClr val="1B2A49"/>
                </a:solidFill>
                <a:effectLst/>
                <a:uLnTx/>
                <a:uFillTx/>
                <a:latin typeface="Arial"/>
                <a:cs typeface="Arial"/>
              </a:rPr>
              <a:t>South</a:t>
            </a:r>
            <a:r>
              <a:rPr kumimoji="0" sz="1600" b="1" i="0" u="none" strike="noStrike" kern="0" cap="none" spc="-60"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Africa:</a:t>
            </a:r>
            <a:r>
              <a:rPr kumimoji="0" sz="1600" b="1" i="0" u="none" strike="noStrike" kern="0" cap="none" spc="-6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NQF</a:t>
            </a:r>
            <a:r>
              <a:rPr kumimoji="0" sz="1600" b="1" i="0" u="none" strike="noStrike" kern="0" cap="none" spc="-7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effectiveness depends</a:t>
            </a:r>
            <a:r>
              <a:rPr kumimoji="0" sz="1600" b="1" i="0" u="none" strike="noStrike" kern="0" cap="none" spc="-4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more</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on</a:t>
            </a:r>
            <a:r>
              <a:rPr kumimoji="0" sz="1600" b="1" i="0" u="none" strike="noStrike" kern="0" cap="none" spc="-50" normalizeH="0" baseline="0" noProof="0" dirty="0">
                <a:ln>
                  <a:noFill/>
                </a:ln>
                <a:solidFill>
                  <a:srgbClr val="1B2A49"/>
                </a:solidFill>
                <a:effectLst/>
                <a:uLnTx/>
                <a:uFillTx/>
                <a:latin typeface="Arial"/>
                <a:cs typeface="Arial"/>
              </a:rPr>
              <a:t> </a:t>
            </a:r>
            <a:r>
              <a:rPr kumimoji="0" sz="1600" b="1" i="0" u="none" strike="noStrike" kern="0" cap="none" spc="-20" normalizeH="0" baseline="0" noProof="0" dirty="0">
                <a:ln>
                  <a:noFill/>
                </a:ln>
                <a:solidFill>
                  <a:srgbClr val="1B2A49"/>
                </a:solidFill>
                <a:effectLst/>
                <a:uLnTx/>
                <a:uFillTx/>
                <a:latin typeface="Arial"/>
                <a:cs typeface="Arial"/>
              </a:rPr>
              <a:t>guidance</a:t>
            </a:r>
            <a:r>
              <a:rPr kumimoji="0" sz="1600" b="1" i="0" u="none" strike="noStrike" kern="0" cap="none" spc="-5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quality </a:t>
            </a:r>
            <a:r>
              <a:rPr kumimoji="0" sz="1600" b="1" i="0" u="none" strike="noStrike" kern="0" cap="none" spc="0" normalizeH="0" baseline="0" noProof="0" dirty="0">
                <a:ln>
                  <a:noFill/>
                </a:ln>
                <a:solidFill>
                  <a:srgbClr val="1B2A49"/>
                </a:solidFill>
                <a:effectLst/>
                <a:uLnTx/>
                <a:uFillTx/>
                <a:latin typeface="Arial"/>
                <a:cs typeface="Arial"/>
              </a:rPr>
              <a:t>than</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45" normalizeH="0" baseline="0" noProof="0" dirty="0">
                <a:ln>
                  <a:noFill/>
                </a:ln>
                <a:solidFill>
                  <a:srgbClr val="1B2A49"/>
                </a:solidFill>
                <a:effectLst/>
                <a:uLnTx/>
                <a:uFillTx/>
                <a:latin typeface="Arial"/>
                <a:cs typeface="Arial"/>
              </a:rPr>
              <a:t>technical</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50" normalizeH="0" baseline="0" noProof="0" dirty="0">
                <a:ln>
                  <a:noFill/>
                </a:ln>
                <a:solidFill>
                  <a:srgbClr val="1B2A49"/>
                </a:solidFill>
                <a:effectLst/>
                <a:uLnTx/>
                <a:uFillTx/>
                <a:latin typeface="Arial"/>
                <a:cs typeface="Arial"/>
              </a:rPr>
              <a:t>framework</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design.</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031980" cy="1158240"/>
            <a:chOff x="0" y="0"/>
            <a:chExt cx="12031980" cy="1158240"/>
          </a:xfrm>
        </p:grpSpPr>
        <p:sp>
          <p:nvSpPr>
            <p:cNvPr id="3" name="object 3"/>
            <p:cNvSpPr/>
            <p:nvPr/>
          </p:nvSpPr>
          <p:spPr>
            <a:xfrm>
              <a:off x="146304" y="0"/>
              <a:ext cx="7828915" cy="914400"/>
            </a:xfrm>
            <a:custGeom>
              <a:avLst/>
              <a:gdLst/>
              <a:ahLst/>
              <a:cxnLst/>
              <a:rect l="l" t="t" r="r" b="b"/>
              <a:pathLst>
                <a:path w="7828915" h="914400">
                  <a:moveTo>
                    <a:pt x="0" y="914400"/>
                  </a:moveTo>
                  <a:lnTo>
                    <a:pt x="7828788" y="914400"/>
                  </a:lnTo>
                  <a:lnTo>
                    <a:pt x="7828788" y="0"/>
                  </a:lnTo>
                  <a:lnTo>
                    <a:pt x="0" y="0"/>
                  </a:lnTo>
                  <a:lnTo>
                    <a:pt x="0" y="914400"/>
                  </a:lnTo>
                  <a:close/>
                </a:path>
              </a:pathLst>
            </a:custGeom>
            <a:solidFill>
              <a:srgbClr val="1B2A4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0" y="0"/>
              <a:ext cx="146685" cy="914400"/>
            </a:xfrm>
            <a:custGeom>
              <a:avLst/>
              <a:gdLst/>
              <a:ahLst/>
              <a:cxnLst/>
              <a:rect l="l" t="t" r="r" b="b"/>
              <a:pathLst>
                <a:path w="146685" h="914400">
                  <a:moveTo>
                    <a:pt x="146304" y="0"/>
                  </a:moveTo>
                  <a:lnTo>
                    <a:pt x="0" y="0"/>
                  </a:lnTo>
                  <a:lnTo>
                    <a:pt x="0" y="914400"/>
                  </a:lnTo>
                  <a:lnTo>
                    <a:pt x="146304" y="914400"/>
                  </a:lnTo>
                  <a:lnTo>
                    <a:pt x="146304" y="0"/>
                  </a:lnTo>
                  <a:close/>
                </a:path>
              </a:pathLst>
            </a:custGeom>
            <a:solidFill>
              <a:srgbClr val="0D737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 name="object 5" descr="$PPTXTitle"/>
          <p:cNvSpPr txBox="1">
            <a:spLocks noGrp="1"/>
          </p:cNvSpPr>
          <p:nvPr>
            <p:ph type="title"/>
          </p:nvPr>
        </p:nvSpPr>
        <p:spPr>
          <a:prstGeom prst="rect">
            <a:avLst/>
          </a:prstGeom>
        </p:spPr>
        <p:txBody>
          <a:bodyPr vert="horz" wrap="square" lIns="0" tIns="12065" rIns="0" bIns="0" rtlCol="0">
            <a:spAutoFit/>
          </a:bodyPr>
          <a:lstStyle/>
          <a:p>
            <a:pPr marR="5080">
              <a:lnSpc>
                <a:spcPct val="100000"/>
              </a:lnSpc>
              <a:spcBef>
                <a:spcPts val="95"/>
              </a:spcBef>
            </a:pPr>
            <a:r>
              <a:rPr sz="2800" spc="-50" dirty="0">
                <a:solidFill>
                  <a:srgbClr val="FFFFFF"/>
                </a:solidFill>
              </a:rPr>
              <a:t>Theoretical</a:t>
            </a:r>
            <a:r>
              <a:rPr sz="2800" spc="35" dirty="0">
                <a:solidFill>
                  <a:srgbClr val="FFFFFF"/>
                </a:solidFill>
              </a:rPr>
              <a:t> </a:t>
            </a:r>
            <a:r>
              <a:rPr sz="2800" dirty="0">
                <a:solidFill>
                  <a:srgbClr val="FFFFFF"/>
                </a:solidFill>
              </a:rPr>
              <a:t>Framework:</a:t>
            </a:r>
            <a:r>
              <a:rPr sz="2800" spc="30" dirty="0">
                <a:solidFill>
                  <a:srgbClr val="FFFFFF"/>
                </a:solidFill>
              </a:rPr>
              <a:t> </a:t>
            </a:r>
            <a:r>
              <a:rPr sz="2800" spc="-20" dirty="0">
                <a:solidFill>
                  <a:srgbClr val="FFFFFF"/>
                </a:solidFill>
              </a:rPr>
              <a:t>Three </a:t>
            </a:r>
            <a:r>
              <a:rPr sz="2800" spc="-10" dirty="0">
                <a:solidFill>
                  <a:srgbClr val="FFFFFF"/>
                </a:solidFill>
              </a:rPr>
              <a:t>Complementary</a:t>
            </a:r>
            <a:r>
              <a:rPr sz="2800" spc="-90" dirty="0">
                <a:solidFill>
                  <a:srgbClr val="FFFFFF"/>
                </a:solidFill>
              </a:rPr>
              <a:t> </a:t>
            </a:r>
            <a:r>
              <a:rPr sz="2800" spc="-10" dirty="0">
                <a:solidFill>
                  <a:srgbClr val="FFFFFF"/>
                </a:solidFill>
              </a:rPr>
              <a:t>Lenses</a:t>
            </a:r>
            <a:endParaRPr sz="2800"/>
          </a:p>
        </p:txBody>
      </p:sp>
      <p:sp>
        <p:nvSpPr>
          <p:cNvPr id="6" name="object 6"/>
          <p:cNvSpPr txBox="1"/>
          <p:nvPr/>
        </p:nvSpPr>
        <p:spPr>
          <a:xfrm>
            <a:off x="6665721" y="538098"/>
            <a:ext cx="780415" cy="269240"/>
          </a:xfrm>
          <a:prstGeom prst="rect">
            <a:avLst/>
          </a:prstGeom>
        </p:spPr>
        <p:txBody>
          <a:bodyPr vert="horz" wrap="square" lIns="0" tIns="12065" rIns="0" bIns="0" rtlCol="0">
            <a:spAutoFit/>
          </a:bodyPr>
          <a:lstStyle/>
          <a:p>
            <a:pPr marL="0" marR="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100" normalizeH="0" baseline="0" noProof="0" dirty="0">
                <a:ln>
                  <a:noFill/>
                </a:ln>
                <a:solidFill>
                  <a:srgbClr val="C8962A"/>
                </a:solidFill>
                <a:effectLst/>
                <a:uLnTx/>
                <a:uFillTx/>
                <a:latin typeface="Arial"/>
                <a:cs typeface="Arial"/>
              </a:rPr>
              <a:t>THEORY</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grpSp>
        <p:nvGrpSpPr>
          <p:cNvPr id="7" name="object 7"/>
          <p:cNvGrpSpPr/>
          <p:nvPr/>
        </p:nvGrpSpPr>
        <p:grpSpPr>
          <a:xfrm>
            <a:off x="210311" y="996696"/>
            <a:ext cx="3858260" cy="5687060"/>
            <a:chOff x="210311" y="996696"/>
            <a:chExt cx="3858260" cy="5687060"/>
          </a:xfrm>
        </p:grpSpPr>
        <p:pic>
          <p:nvPicPr>
            <p:cNvPr id="8" name="object 8"/>
            <p:cNvPicPr/>
            <p:nvPr/>
          </p:nvPicPr>
          <p:blipFill>
            <a:blip r:embed="rId2" cstate="print"/>
            <a:stretch>
              <a:fillRect/>
            </a:stretch>
          </p:blipFill>
          <p:spPr>
            <a:xfrm>
              <a:off x="210311" y="996696"/>
              <a:ext cx="3858005" cy="5686806"/>
            </a:xfrm>
            <a:prstGeom prst="rect">
              <a:avLst/>
            </a:prstGeom>
          </p:spPr>
        </p:pic>
        <p:sp>
          <p:nvSpPr>
            <p:cNvPr id="9" name="object 9"/>
            <p:cNvSpPr/>
            <p:nvPr/>
          </p:nvSpPr>
          <p:spPr>
            <a:xfrm>
              <a:off x="341375" y="1072896"/>
              <a:ext cx="3657600" cy="158750"/>
            </a:xfrm>
            <a:custGeom>
              <a:avLst/>
              <a:gdLst/>
              <a:ahLst/>
              <a:cxnLst/>
              <a:rect l="l" t="t" r="r" b="b"/>
              <a:pathLst>
                <a:path w="3657600" h="158750">
                  <a:moveTo>
                    <a:pt x="0" y="158496"/>
                  </a:moveTo>
                  <a:lnTo>
                    <a:pt x="3657600" y="158496"/>
                  </a:lnTo>
                  <a:lnTo>
                    <a:pt x="3657600" y="0"/>
                  </a:lnTo>
                  <a:lnTo>
                    <a:pt x="0" y="0"/>
                  </a:lnTo>
                  <a:lnTo>
                    <a:pt x="0" y="158496"/>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0" name="object 10"/>
          <p:cNvSpPr txBox="1"/>
          <p:nvPr/>
        </p:nvSpPr>
        <p:spPr>
          <a:xfrm>
            <a:off x="341375" y="1231391"/>
            <a:ext cx="3657600" cy="792480"/>
          </a:xfrm>
          <a:prstGeom prst="rect">
            <a:avLst/>
          </a:prstGeom>
          <a:solidFill>
            <a:srgbClr val="1B2A49"/>
          </a:solidFill>
        </p:spPr>
        <p:txBody>
          <a:bodyPr vert="horz" wrap="square" lIns="0" tIns="8890" rIns="0" bIns="0" rtlCol="0">
            <a:spAutoFit/>
          </a:bodyPr>
          <a:lstStyle/>
          <a:p>
            <a:pPr marL="158115" marR="0" lvl="0" indent="0" defTabSz="914400" eaLnBrk="1" fontAlgn="auto" latinLnBrk="0" hangingPunct="1">
              <a:lnSpc>
                <a:spcPct val="100000"/>
              </a:lnSpc>
              <a:spcBef>
                <a:spcPts val="70"/>
              </a:spcBef>
              <a:spcAft>
                <a:spcPts val="0"/>
              </a:spcAft>
              <a:buClrTx/>
              <a:buSzTx/>
              <a:buFontTx/>
              <a:buNone/>
              <a:tabLst/>
              <a:defRPr/>
            </a:pPr>
            <a:r>
              <a:rPr kumimoji="0" sz="1600" b="1" i="0" u="none" strike="noStrike" kern="0" cap="none" spc="-20" normalizeH="0" baseline="0" noProof="0" dirty="0">
                <a:ln>
                  <a:noFill/>
                </a:ln>
                <a:solidFill>
                  <a:srgbClr val="FFFFFF"/>
                </a:solidFill>
                <a:effectLst/>
                <a:uLnTx/>
                <a:uFillTx/>
                <a:latin typeface="Arial"/>
                <a:cs typeface="Arial"/>
              </a:rPr>
              <a:t>Super</a:t>
            </a:r>
            <a:r>
              <a:rPr kumimoji="0" sz="1600" b="1" i="0" u="none" strike="noStrike" kern="0" cap="none" spc="-10" normalizeH="0" baseline="0" noProof="0" dirty="0">
                <a:ln>
                  <a:noFill/>
                </a:ln>
                <a:solidFill>
                  <a:srgbClr val="FFFFFF"/>
                </a:solidFill>
                <a:effectLst/>
                <a:uLnTx/>
                <a:uFillTx/>
                <a:latin typeface="Arial"/>
                <a:cs typeface="Arial"/>
              </a:rPr>
              <a:t> </a:t>
            </a:r>
            <a:r>
              <a:rPr kumimoji="0" sz="1600" b="1" i="0" u="none" strike="noStrike" kern="0" cap="none" spc="-170" normalizeH="0" baseline="0" noProof="0" dirty="0">
                <a:ln>
                  <a:noFill/>
                </a:ln>
                <a:solidFill>
                  <a:srgbClr val="FFFFFF"/>
                </a:solidFill>
                <a:effectLst/>
                <a:uLnTx/>
                <a:uFillTx/>
                <a:latin typeface="Arial"/>
                <a:cs typeface="Arial"/>
              </a:rPr>
              <a:t>(1990):</a:t>
            </a:r>
            <a:r>
              <a:rPr kumimoji="0" sz="1600" b="1" i="0" u="none" strike="noStrike" kern="0" cap="none" spc="-10" normalizeH="0" baseline="0" noProof="0" dirty="0">
                <a:ln>
                  <a:noFill/>
                </a:ln>
                <a:solidFill>
                  <a:srgbClr val="FFFFFF"/>
                </a:solidFill>
                <a:effectLst/>
                <a:uLnTx/>
                <a:uFillTx/>
                <a:latin typeface="Arial"/>
                <a:cs typeface="Arial"/>
              </a:rPr>
              <a:t> </a:t>
            </a:r>
            <a:r>
              <a:rPr kumimoji="0" sz="1600" b="1" i="0" u="none" strike="noStrike" kern="0" cap="none" spc="-60" normalizeH="0" baseline="0" noProof="0" dirty="0">
                <a:ln>
                  <a:noFill/>
                </a:ln>
                <a:solidFill>
                  <a:srgbClr val="FFFFFF"/>
                </a:solidFill>
                <a:effectLst/>
                <a:uLnTx/>
                <a:uFillTx/>
                <a:latin typeface="Arial"/>
                <a:cs typeface="Arial"/>
              </a:rPr>
              <a:t>Life-</a:t>
            </a:r>
            <a:r>
              <a:rPr kumimoji="0" sz="1600" b="1" i="0" u="none" strike="noStrike" kern="0" cap="none" spc="-30" normalizeH="0" baseline="0" noProof="0" dirty="0">
                <a:ln>
                  <a:noFill/>
                </a:ln>
                <a:solidFill>
                  <a:srgbClr val="FFFFFF"/>
                </a:solidFill>
                <a:effectLst/>
                <a:uLnTx/>
                <a:uFillTx/>
                <a:latin typeface="Arial"/>
                <a:cs typeface="Arial"/>
              </a:rPr>
              <a:t>Span,</a:t>
            </a:r>
            <a:r>
              <a:rPr kumimoji="0" sz="1600" b="1" i="0" u="none" strike="noStrike" kern="0" cap="none" spc="-15" normalizeH="0" baseline="0" noProof="0" dirty="0">
                <a:ln>
                  <a:noFill/>
                </a:ln>
                <a:solidFill>
                  <a:srgbClr val="FFFFFF"/>
                </a:solidFill>
                <a:effectLst/>
                <a:uLnTx/>
                <a:uFillTx/>
                <a:latin typeface="Arial"/>
                <a:cs typeface="Arial"/>
              </a:rPr>
              <a:t> </a:t>
            </a:r>
            <a:r>
              <a:rPr kumimoji="0" sz="1600" b="1" i="0" u="none" strike="noStrike" kern="0" cap="none" spc="-60" normalizeH="0" baseline="0" noProof="0" dirty="0">
                <a:ln>
                  <a:noFill/>
                </a:ln>
                <a:solidFill>
                  <a:srgbClr val="FFFFFF"/>
                </a:solidFill>
                <a:effectLst/>
                <a:uLnTx/>
                <a:uFillTx/>
                <a:latin typeface="Arial"/>
                <a:cs typeface="Arial"/>
              </a:rPr>
              <a:t>Life-</a:t>
            </a:r>
            <a:r>
              <a:rPr kumimoji="0" sz="1600" b="1" i="0" u="none" strike="noStrike" kern="0" cap="none" spc="-20" normalizeH="0" baseline="0" noProof="0" dirty="0">
                <a:ln>
                  <a:noFill/>
                </a:ln>
                <a:solidFill>
                  <a:srgbClr val="FFFFFF"/>
                </a:solidFill>
                <a:effectLst/>
                <a:uLnTx/>
                <a:uFillTx/>
                <a:latin typeface="Arial"/>
                <a:cs typeface="Arial"/>
              </a:rPr>
              <a:t>Space</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58115" marR="0" lvl="0" indent="0" defTabSz="914400" eaLnBrk="1" fontAlgn="auto" latinLnBrk="0" hangingPunct="1">
              <a:lnSpc>
                <a:spcPct val="100000"/>
              </a:lnSpc>
              <a:spcBef>
                <a:spcPts val="0"/>
              </a:spcBef>
              <a:spcAft>
                <a:spcPts val="0"/>
              </a:spcAft>
              <a:buClrTx/>
              <a:buSzTx/>
              <a:buFontTx/>
              <a:buNone/>
              <a:tabLst/>
              <a:defRPr/>
            </a:pPr>
            <a:r>
              <a:rPr kumimoji="0" sz="1600" b="1" i="0" u="none" strike="noStrike" kern="0" cap="none" spc="0" normalizeH="0" baseline="0" noProof="0" dirty="0">
                <a:ln>
                  <a:noFill/>
                </a:ln>
                <a:solidFill>
                  <a:srgbClr val="FFFFFF"/>
                </a:solidFill>
                <a:effectLst/>
                <a:uLnTx/>
                <a:uFillTx/>
                <a:latin typeface="Arial"/>
                <a:cs typeface="Arial"/>
              </a:rPr>
              <a:t>Developmental</a:t>
            </a:r>
            <a:r>
              <a:rPr kumimoji="0" sz="1600" b="1" i="0" u="none" strike="noStrike" kern="0" cap="none" spc="30" normalizeH="0" baseline="0" noProof="0" dirty="0">
                <a:ln>
                  <a:noFill/>
                </a:ln>
                <a:solidFill>
                  <a:srgbClr val="FFFFFF"/>
                </a:solidFill>
                <a:effectLst/>
                <a:uLnTx/>
                <a:uFillTx/>
                <a:latin typeface="Arial"/>
                <a:cs typeface="Arial"/>
              </a:rPr>
              <a:t> </a:t>
            </a:r>
            <a:r>
              <a:rPr kumimoji="0" sz="1600" b="1" i="0" u="none" strike="noStrike" kern="0" cap="none" spc="-20" normalizeH="0" baseline="0" noProof="0" dirty="0">
                <a:ln>
                  <a:noFill/>
                </a:ln>
                <a:solidFill>
                  <a:srgbClr val="FFFFFF"/>
                </a:solidFill>
                <a:effectLst/>
                <a:uLnTx/>
                <a:uFillTx/>
                <a:latin typeface="Arial"/>
                <a:cs typeface="Arial"/>
              </a:rPr>
              <a:t>Lens</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11" name="object 11"/>
          <p:cNvSpPr txBox="1"/>
          <p:nvPr/>
        </p:nvSpPr>
        <p:spPr>
          <a:xfrm>
            <a:off x="341375" y="2023872"/>
            <a:ext cx="3657600" cy="4535805"/>
          </a:xfrm>
          <a:prstGeom prst="rect">
            <a:avLst/>
          </a:prstGeom>
          <a:solidFill>
            <a:srgbClr val="FFFFFF"/>
          </a:solidFill>
        </p:spPr>
        <p:txBody>
          <a:bodyPr vert="horz" wrap="square" lIns="0" tIns="173355" rIns="0" bIns="0" rtlCol="0">
            <a:spAutoFit/>
          </a:bodyPr>
          <a:lstStyle/>
          <a:p>
            <a:pPr marL="383540" marR="144780" lvl="0" indent="-287020" defTabSz="914400" eaLnBrk="1" fontAlgn="auto" latinLnBrk="0" hangingPunct="1">
              <a:lnSpc>
                <a:spcPct val="100000"/>
              </a:lnSpc>
              <a:spcBef>
                <a:spcPts val="1365"/>
              </a:spcBef>
              <a:spcAft>
                <a:spcPts val="0"/>
              </a:spcAft>
              <a:buClrTx/>
              <a:buSzTx/>
              <a:buFont typeface="Arial MT"/>
              <a:buChar char="•"/>
              <a:tabLst>
                <a:tab pos="383540" algn="l"/>
              </a:tabLst>
              <a:defRPr/>
            </a:pPr>
            <a:r>
              <a:rPr kumimoji="0" sz="1600" b="1" i="0" u="none" strike="noStrike" kern="0" cap="none" spc="0" normalizeH="0" baseline="0" noProof="0" dirty="0">
                <a:ln>
                  <a:noFill/>
                </a:ln>
                <a:solidFill>
                  <a:srgbClr val="1B2A49"/>
                </a:solidFill>
                <a:effectLst/>
                <a:uLnTx/>
                <a:uFillTx/>
                <a:latin typeface="Arial"/>
                <a:cs typeface="Arial"/>
              </a:rPr>
              <a:t>Career</a:t>
            </a:r>
            <a:r>
              <a:rPr kumimoji="0" sz="1600" b="1" i="0" u="none" strike="noStrike" kern="0" cap="none" spc="-3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development</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100" normalizeH="0" baseline="0" noProof="0" dirty="0">
                <a:ln>
                  <a:noFill/>
                </a:ln>
                <a:solidFill>
                  <a:srgbClr val="1B2A49"/>
                </a:solidFill>
                <a:effectLst/>
                <a:uLnTx/>
                <a:uFillTx/>
                <a:latin typeface="Arial"/>
                <a:cs typeface="Arial"/>
              </a:rPr>
              <a:t>is</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95" normalizeH="0" baseline="0" noProof="0" dirty="0">
                <a:ln>
                  <a:noFill/>
                </a:ln>
                <a:solidFill>
                  <a:srgbClr val="1B2A49"/>
                </a:solidFill>
                <a:effectLst/>
                <a:uLnTx/>
                <a:uFillTx/>
                <a:latin typeface="Arial"/>
                <a:cs typeface="Arial"/>
              </a:rPr>
              <a:t>a</a:t>
            </a:r>
            <a:r>
              <a:rPr kumimoji="0" sz="1600" b="1" i="0" u="none" strike="noStrike" kern="0" cap="none" spc="-3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lifelong </a:t>
            </a:r>
            <a:r>
              <a:rPr kumimoji="0" sz="1600" b="1" i="0" u="none" strike="noStrike" kern="0" cap="none" spc="-75" normalizeH="0" baseline="0" noProof="0" dirty="0">
                <a:ln>
                  <a:noFill/>
                </a:ln>
                <a:solidFill>
                  <a:srgbClr val="1B2A49"/>
                </a:solidFill>
                <a:effectLst/>
                <a:uLnTx/>
                <a:uFillTx/>
                <a:latin typeface="Arial"/>
                <a:cs typeface="Arial"/>
              </a:rPr>
              <a:t>process</a:t>
            </a:r>
            <a:r>
              <a:rPr kumimoji="0" sz="1600" b="1" i="0" u="none" strike="noStrike" kern="0" cap="none" spc="-4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through</a:t>
            </a:r>
            <a:r>
              <a:rPr kumimoji="0" sz="1600" b="1" i="0" u="none" strike="noStrike" kern="0" cap="none" spc="-3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growth, </a:t>
            </a:r>
            <a:r>
              <a:rPr kumimoji="0" sz="1600" b="1" i="0" u="none" strike="noStrike" kern="0" cap="none" spc="0" normalizeH="0" baseline="0" noProof="0" dirty="0">
                <a:ln>
                  <a:noFill/>
                </a:ln>
                <a:solidFill>
                  <a:srgbClr val="1B2A49"/>
                </a:solidFill>
                <a:effectLst/>
                <a:uLnTx/>
                <a:uFillTx/>
                <a:latin typeface="Arial"/>
                <a:cs typeface="Arial"/>
              </a:rPr>
              <a:t>exploration,</a:t>
            </a:r>
            <a:r>
              <a:rPr kumimoji="0" sz="1600" b="1" i="0" u="none" strike="noStrike" kern="0" cap="none" spc="9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establishment, </a:t>
            </a:r>
            <a:r>
              <a:rPr kumimoji="0" sz="1600" b="1" i="0" u="none" strike="noStrike" kern="0" cap="none" spc="-25" normalizeH="0" baseline="0" noProof="0" dirty="0">
                <a:ln>
                  <a:noFill/>
                </a:ln>
                <a:solidFill>
                  <a:srgbClr val="1B2A49"/>
                </a:solidFill>
                <a:effectLst/>
                <a:uLnTx/>
                <a:uFillTx/>
                <a:latin typeface="Arial"/>
                <a:cs typeface="Arial"/>
              </a:rPr>
              <a:t>maintenance,</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and </a:t>
            </a:r>
            <a:r>
              <a:rPr kumimoji="0" sz="1600" b="1" i="0" u="none" strike="noStrike" kern="0" cap="none" spc="-10" normalizeH="0" baseline="0" noProof="0" dirty="0">
                <a:ln>
                  <a:noFill/>
                </a:ln>
                <a:solidFill>
                  <a:srgbClr val="1B2A49"/>
                </a:solidFill>
                <a:effectLst/>
                <a:uLnTx/>
                <a:uFillTx/>
                <a:latin typeface="Arial"/>
                <a:cs typeface="Arial"/>
              </a:rPr>
              <a:t>disengagement.</a:t>
            </a:r>
            <a:endParaRPr kumimoji="0" sz="16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85"/>
              </a:spcBef>
              <a:spcAft>
                <a:spcPts val="0"/>
              </a:spcAft>
              <a:buClrTx/>
              <a:buSzTx/>
              <a:buFont typeface="Arial MT"/>
              <a:buChar char="•"/>
              <a:tabLst/>
              <a:defRPr/>
            </a:pPr>
            <a:endParaRPr kumimoji="0" sz="1600" b="0" i="0" u="none" strike="noStrike" kern="0" cap="none" spc="0" normalizeH="0" baseline="0" noProof="0">
              <a:ln>
                <a:noFill/>
              </a:ln>
              <a:solidFill>
                <a:sysClr val="windowText" lastClr="000000"/>
              </a:solidFill>
              <a:effectLst/>
              <a:uLnTx/>
              <a:uFillTx/>
              <a:latin typeface="Arial"/>
              <a:cs typeface="Arial"/>
            </a:endParaRPr>
          </a:p>
          <a:p>
            <a:pPr marL="383540" marR="184785" lvl="0" indent="-287020" defTabSz="914400" eaLnBrk="1" fontAlgn="auto" latinLnBrk="0" hangingPunct="1">
              <a:lnSpc>
                <a:spcPct val="100000"/>
              </a:lnSpc>
              <a:spcBef>
                <a:spcPts val="0"/>
              </a:spcBef>
              <a:spcAft>
                <a:spcPts val="0"/>
              </a:spcAft>
              <a:buClrTx/>
              <a:buSzTx/>
              <a:buFont typeface="Arial MT"/>
              <a:buChar char="•"/>
              <a:tabLst>
                <a:tab pos="383540" algn="l"/>
              </a:tabLst>
              <a:defRPr/>
            </a:pPr>
            <a:r>
              <a:rPr kumimoji="0" sz="1600" b="1" i="0" u="none" strike="noStrike" kern="0" cap="none" spc="0" normalizeH="0" baseline="0" noProof="0" dirty="0">
                <a:ln>
                  <a:noFill/>
                </a:ln>
                <a:solidFill>
                  <a:srgbClr val="FF0000"/>
                </a:solidFill>
                <a:effectLst/>
                <a:uLnTx/>
                <a:uFillTx/>
                <a:latin typeface="Arial"/>
                <a:cs typeface="Arial"/>
              </a:rPr>
              <a:t>Kenyan</a:t>
            </a:r>
            <a:r>
              <a:rPr kumimoji="0" sz="1600" b="1" i="0" u="none" strike="noStrike" kern="0" cap="none" spc="2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reality</a:t>
            </a:r>
            <a:r>
              <a:rPr kumimoji="0" sz="1600" b="1" i="0" u="none" strike="noStrike" kern="0" cap="none" spc="0" normalizeH="0" baseline="0" noProof="0" dirty="0">
                <a:ln>
                  <a:noFill/>
                </a:ln>
                <a:solidFill>
                  <a:srgbClr val="1B2A49"/>
                </a:solidFill>
                <a:effectLst/>
                <a:uLnTx/>
                <a:uFillTx/>
                <a:latin typeface="Arial"/>
                <a:cs typeface="Arial"/>
              </a:rPr>
              <a:t>:</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career</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guidance </a:t>
            </a:r>
            <a:r>
              <a:rPr kumimoji="0" sz="1600" b="1" i="0" u="none" strike="noStrike" kern="0" cap="none" spc="-90" normalizeH="0" baseline="0" noProof="0" dirty="0">
                <a:ln>
                  <a:noFill/>
                </a:ln>
                <a:solidFill>
                  <a:srgbClr val="1B2A49"/>
                </a:solidFill>
                <a:effectLst/>
                <a:uLnTx/>
                <a:uFillTx/>
                <a:latin typeface="Arial"/>
                <a:cs typeface="Arial"/>
              </a:rPr>
              <a:t>is</a:t>
            </a:r>
            <a:r>
              <a:rPr kumimoji="0" sz="1600" b="1" i="0" u="none" strike="noStrike" kern="0" cap="none" spc="-25" normalizeH="0" baseline="0" noProof="0" dirty="0">
                <a:ln>
                  <a:noFill/>
                </a:ln>
                <a:solidFill>
                  <a:srgbClr val="1B2A49"/>
                </a:solidFill>
                <a:effectLst/>
                <a:uLnTx/>
                <a:uFillTx/>
                <a:latin typeface="Arial"/>
                <a:cs typeface="Arial"/>
              </a:rPr>
              <a:t> </a:t>
            </a:r>
            <a:r>
              <a:rPr kumimoji="0" sz="1600" b="1" i="0" u="none" strike="noStrike" kern="0" cap="none" spc="-30" normalizeH="0" baseline="0" noProof="0" dirty="0">
                <a:ln>
                  <a:noFill/>
                </a:ln>
                <a:solidFill>
                  <a:srgbClr val="1B2A49"/>
                </a:solidFill>
                <a:effectLst/>
                <a:uLnTx/>
                <a:uFillTx/>
                <a:latin typeface="Arial"/>
                <a:cs typeface="Arial"/>
              </a:rPr>
              <a:t>concentrated</a:t>
            </a:r>
            <a:r>
              <a:rPr kumimoji="0" sz="1600" b="1" i="0" u="none" strike="noStrike" kern="0" cap="none" spc="-4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in</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secondary </a:t>
            </a:r>
            <a:r>
              <a:rPr kumimoji="0" sz="1600" b="1" i="0" u="none" strike="noStrike" kern="0" cap="none" spc="-80" normalizeH="0" baseline="0" noProof="0" dirty="0">
                <a:ln>
                  <a:noFill/>
                </a:ln>
                <a:solidFill>
                  <a:srgbClr val="1B2A49"/>
                </a:solidFill>
                <a:effectLst/>
                <a:uLnTx/>
                <a:uFillTx/>
                <a:latin typeface="Arial"/>
                <a:cs typeface="Arial"/>
              </a:rPr>
              <a:t>school,</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35" normalizeH="0" baseline="0" noProof="0" dirty="0">
                <a:ln>
                  <a:noFill/>
                </a:ln>
                <a:solidFill>
                  <a:srgbClr val="1B2A49"/>
                </a:solidFill>
                <a:effectLst/>
                <a:uLnTx/>
                <a:uFillTx/>
                <a:latin typeface="Arial"/>
                <a:cs typeface="Arial"/>
              </a:rPr>
              <a:t>contradicting</a:t>
            </a:r>
            <a:r>
              <a:rPr kumimoji="0" sz="1600" b="1" i="0" u="none" strike="noStrike" kern="0" cap="none" spc="0" normalizeH="0" baseline="0" noProof="0" dirty="0">
                <a:ln>
                  <a:noFill/>
                </a:ln>
                <a:solidFill>
                  <a:srgbClr val="1B2A49"/>
                </a:solidFill>
                <a:effectLst/>
                <a:uLnTx/>
                <a:uFillTx/>
                <a:latin typeface="Arial"/>
                <a:cs typeface="Arial"/>
              </a:rPr>
              <a:t> the</a:t>
            </a:r>
            <a:r>
              <a:rPr kumimoji="0" sz="1600" b="1" i="0" u="none" strike="noStrike" kern="0" cap="none" spc="-3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lifelong </a:t>
            </a:r>
            <a:r>
              <a:rPr kumimoji="0" sz="1600" b="1" i="0" u="none" strike="noStrike" kern="0" cap="none" spc="-35" normalizeH="0" baseline="0" noProof="0" dirty="0">
                <a:ln>
                  <a:noFill/>
                </a:ln>
                <a:solidFill>
                  <a:srgbClr val="1B2A49"/>
                </a:solidFill>
                <a:effectLst/>
                <a:uLnTx/>
                <a:uFillTx/>
                <a:latin typeface="Arial"/>
                <a:cs typeface="Arial"/>
              </a:rPr>
              <a:t>logic</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that</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both</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Super</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and </a:t>
            </a:r>
            <a:r>
              <a:rPr kumimoji="0" sz="1600" b="1" i="0" u="none" strike="noStrike" kern="0" cap="none" spc="-10" normalizeH="0" baseline="0" noProof="0" dirty="0">
                <a:ln>
                  <a:noFill/>
                </a:ln>
                <a:solidFill>
                  <a:srgbClr val="1B2A49"/>
                </a:solidFill>
                <a:effectLst/>
                <a:uLnTx/>
                <a:uFillTx/>
                <a:latin typeface="Arial"/>
                <a:cs typeface="Arial"/>
              </a:rPr>
              <a:t>Kenya's</a:t>
            </a:r>
            <a:r>
              <a:rPr kumimoji="0" sz="1600" b="1" i="0" u="none" strike="noStrike" kern="0" cap="none" spc="-60" normalizeH="0" baseline="0" noProof="0" dirty="0">
                <a:ln>
                  <a:noFill/>
                </a:ln>
                <a:solidFill>
                  <a:srgbClr val="1B2A49"/>
                </a:solidFill>
                <a:effectLst/>
                <a:uLnTx/>
                <a:uFillTx/>
                <a:latin typeface="Arial"/>
                <a:cs typeface="Arial"/>
              </a:rPr>
              <a:t> </a:t>
            </a:r>
            <a:r>
              <a:rPr kumimoji="0" sz="1600" b="1" i="0" u="none" strike="noStrike" kern="0" cap="none" spc="50" normalizeH="0" baseline="0" noProof="0" dirty="0">
                <a:ln>
                  <a:noFill/>
                </a:ln>
                <a:solidFill>
                  <a:srgbClr val="1B2A49"/>
                </a:solidFill>
                <a:effectLst/>
                <a:uLnTx/>
                <a:uFillTx/>
                <a:latin typeface="Arial"/>
                <a:cs typeface="Arial"/>
              </a:rPr>
              <a:t>own</a:t>
            </a:r>
            <a:r>
              <a:rPr kumimoji="0" sz="1600" b="1" i="0" u="none" strike="noStrike" kern="0" cap="none" spc="-6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policy</a:t>
            </a:r>
            <a:r>
              <a:rPr kumimoji="0" sz="1600" b="1" i="0" u="none" strike="noStrike" kern="0" cap="none" spc="-5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documents mandate.</a:t>
            </a:r>
            <a:endParaRPr kumimoji="0" sz="16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85"/>
              </a:spcBef>
              <a:spcAft>
                <a:spcPts val="0"/>
              </a:spcAft>
              <a:buClrTx/>
              <a:buSzTx/>
              <a:buFont typeface="Arial MT"/>
              <a:buChar char="•"/>
              <a:tabLst/>
              <a:defRPr/>
            </a:pPr>
            <a:endParaRPr kumimoji="0" sz="1600" b="0" i="0" u="none" strike="noStrike" kern="0" cap="none" spc="0" normalizeH="0" baseline="0" noProof="0">
              <a:ln>
                <a:noFill/>
              </a:ln>
              <a:solidFill>
                <a:sysClr val="windowText" lastClr="000000"/>
              </a:solidFill>
              <a:effectLst/>
              <a:uLnTx/>
              <a:uFillTx/>
              <a:latin typeface="Arial"/>
              <a:cs typeface="Arial"/>
            </a:endParaRPr>
          </a:p>
          <a:p>
            <a:pPr marL="383540" marR="232410" lvl="0" indent="-287020" defTabSz="914400" eaLnBrk="1" fontAlgn="auto" latinLnBrk="0" hangingPunct="1">
              <a:lnSpc>
                <a:spcPct val="100000"/>
              </a:lnSpc>
              <a:spcBef>
                <a:spcPts val="0"/>
              </a:spcBef>
              <a:spcAft>
                <a:spcPts val="0"/>
              </a:spcAft>
              <a:buClrTx/>
              <a:buSzTx/>
              <a:buFont typeface="Arial MT"/>
              <a:buChar char="•"/>
              <a:tabLst>
                <a:tab pos="383540" algn="l"/>
              </a:tabLst>
              <a:defRPr/>
            </a:pPr>
            <a:r>
              <a:rPr kumimoji="0" sz="1600" b="1" i="0" u="none" strike="noStrike" kern="0" cap="none" spc="-25" normalizeH="0" baseline="0" noProof="0" dirty="0">
                <a:ln>
                  <a:noFill/>
                </a:ln>
                <a:solidFill>
                  <a:srgbClr val="FF0000"/>
                </a:solidFill>
                <a:effectLst/>
                <a:uLnTx/>
                <a:uFillTx/>
                <a:latin typeface="Arial"/>
                <a:cs typeface="Arial"/>
              </a:rPr>
              <a:t>Implication:</a:t>
            </a:r>
            <a:r>
              <a:rPr kumimoji="0" sz="1600" b="1" i="0" u="none" strike="noStrike" kern="0" cap="none" spc="1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Without</a:t>
            </a:r>
            <a:r>
              <a:rPr kumimoji="0" sz="1600" b="1" i="0" u="none" strike="noStrike" kern="0" cap="none" spc="5" normalizeH="0" baseline="0" noProof="0" dirty="0">
                <a:ln>
                  <a:noFill/>
                </a:ln>
                <a:solidFill>
                  <a:srgbClr val="006FC0"/>
                </a:solidFill>
                <a:effectLst/>
                <a:uLnTx/>
                <a:uFillTx/>
                <a:latin typeface="Arial"/>
                <a:cs typeface="Arial"/>
              </a:rPr>
              <a:t> </a:t>
            </a:r>
            <a:r>
              <a:rPr kumimoji="0" sz="1600" b="1" i="0" u="none" strike="noStrike" kern="0" cap="none" spc="-20" normalizeH="0" baseline="0" noProof="0" dirty="0">
                <a:ln>
                  <a:noFill/>
                </a:ln>
                <a:solidFill>
                  <a:srgbClr val="006FC0"/>
                </a:solidFill>
                <a:effectLst/>
                <a:uLnTx/>
                <a:uFillTx/>
                <a:latin typeface="Arial"/>
                <a:cs typeface="Arial"/>
              </a:rPr>
              <a:t>life-span </a:t>
            </a:r>
            <a:r>
              <a:rPr kumimoji="0" sz="1600" b="1" i="0" u="none" strike="noStrike" kern="0" cap="none" spc="0" normalizeH="0" baseline="0" noProof="0" dirty="0">
                <a:ln>
                  <a:noFill/>
                </a:ln>
                <a:solidFill>
                  <a:srgbClr val="006FC0"/>
                </a:solidFill>
                <a:effectLst/>
                <a:uLnTx/>
                <a:uFillTx/>
                <a:latin typeface="Arial"/>
                <a:cs typeface="Arial"/>
              </a:rPr>
              <a:t>career </a:t>
            </a:r>
            <a:r>
              <a:rPr kumimoji="0" sz="1600" b="1" i="0" u="none" strike="noStrike" kern="0" cap="none" spc="-25" normalizeH="0" baseline="0" noProof="0" dirty="0">
                <a:ln>
                  <a:noFill/>
                </a:ln>
                <a:solidFill>
                  <a:srgbClr val="006FC0"/>
                </a:solidFill>
                <a:effectLst/>
                <a:uLnTx/>
                <a:uFillTx/>
                <a:latin typeface="Arial"/>
                <a:cs typeface="Arial"/>
              </a:rPr>
              <a:t>guidance,</a:t>
            </a:r>
            <a:r>
              <a:rPr kumimoji="0" sz="1600" b="1" i="0" u="none" strike="noStrike" kern="0" cap="none" spc="-5" normalizeH="0" baseline="0" noProof="0" dirty="0">
                <a:ln>
                  <a:noFill/>
                </a:ln>
                <a:solidFill>
                  <a:srgbClr val="006FC0"/>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many</a:t>
            </a:r>
            <a:r>
              <a:rPr kumimoji="0" sz="1600" b="1" i="0" u="none" strike="noStrike" kern="0" cap="none" spc="-5"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learners </a:t>
            </a:r>
            <a:r>
              <a:rPr kumimoji="0" sz="1600" b="1" i="0" u="none" strike="noStrike" kern="0" cap="none" spc="0" normalizeH="0" baseline="0" noProof="0" dirty="0">
                <a:ln>
                  <a:noFill/>
                </a:ln>
                <a:solidFill>
                  <a:srgbClr val="006FC0"/>
                </a:solidFill>
                <a:effectLst/>
                <a:uLnTx/>
                <a:uFillTx/>
                <a:latin typeface="Arial"/>
                <a:cs typeface="Arial"/>
              </a:rPr>
              <a:t>lack</a:t>
            </a:r>
            <a:r>
              <a:rPr kumimoji="0" sz="1600" b="1" i="0" u="none" strike="noStrike" kern="0" cap="none" spc="-35" normalizeH="0" baseline="0" noProof="0" dirty="0">
                <a:ln>
                  <a:noFill/>
                </a:ln>
                <a:solidFill>
                  <a:srgbClr val="006FC0"/>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the</a:t>
            </a:r>
            <a:r>
              <a:rPr kumimoji="0" sz="1600" b="1" i="0" u="none" strike="noStrike" kern="0" cap="none" spc="-45"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vocational</a:t>
            </a:r>
            <a:r>
              <a:rPr kumimoji="0" sz="1600" b="1" i="0" u="none" strike="noStrike" kern="0" cap="none" spc="-20" normalizeH="0" baseline="0" noProof="0" dirty="0">
                <a:ln>
                  <a:noFill/>
                </a:ln>
                <a:solidFill>
                  <a:srgbClr val="006FC0"/>
                </a:solidFill>
                <a:effectLst/>
                <a:uLnTx/>
                <a:uFillTx/>
                <a:latin typeface="Arial"/>
                <a:cs typeface="Arial"/>
              </a:rPr>
              <a:t> </a:t>
            </a:r>
            <a:r>
              <a:rPr kumimoji="0" sz="1600" b="1" i="0" u="none" strike="noStrike" kern="0" cap="none" spc="-50" normalizeH="0" baseline="0" noProof="0" dirty="0">
                <a:ln>
                  <a:noFill/>
                </a:ln>
                <a:solidFill>
                  <a:srgbClr val="006FC0"/>
                </a:solidFill>
                <a:effectLst/>
                <a:uLnTx/>
                <a:uFillTx/>
                <a:latin typeface="Arial"/>
                <a:cs typeface="Arial"/>
              </a:rPr>
              <a:t>self-</a:t>
            </a:r>
            <a:r>
              <a:rPr kumimoji="0" sz="1600" b="1" i="0" u="none" strike="noStrike" kern="0" cap="none" spc="-10" normalizeH="0" baseline="0" noProof="0" dirty="0">
                <a:ln>
                  <a:noFill/>
                </a:ln>
                <a:solidFill>
                  <a:srgbClr val="006FC0"/>
                </a:solidFill>
                <a:effectLst/>
                <a:uLnTx/>
                <a:uFillTx/>
                <a:latin typeface="Arial"/>
                <a:cs typeface="Arial"/>
              </a:rPr>
              <a:t>concept </a:t>
            </a:r>
            <a:r>
              <a:rPr kumimoji="0" sz="1600" b="1" i="0" u="none" strike="noStrike" kern="0" cap="none" spc="0" normalizeH="0" baseline="0" noProof="0" dirty="0">
                <a:ln>
                  <a:noFill/>
                </a:ln>
                <a:solidFill>
                  <a:srgbClr val="006FC0"/>
                </a:solidFill>
                <a:effectLst/>
                <a:uLnTx/>
                <a:uFillTx/>
                <a:latin typeface="Arial"/>
                <a:cs typeface="Arial"/>
              </a:rPr>
              <a:t>to</a:t>
            </a:r>
            <a:r>
              <a:rPr kumimoji="0" sz="1600" b="1" i="0" u="none" strike="noStrike" kern="0" cap="none" spc="15" normalizeH="0" baseline="0" noProof="0" dirty="0">
                <a:ln>
                  <a:noFill/>
                </a:ln>
                <a:solidFill>
                  <a:srgbClr val="006FC0"/>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navigate</a:t>
            </a:r>
            <a:r>
              <a:rPr kumimoji="0" sz="1600" b="1" i="0" u="none" strike="noStrike" kern="0" cap="none" spc="35" normalizeH="0" baseline="0" noProof="0" dirty="0">
                <a:ln>
                  <a:noFill/>
                </a:ln>
                <a:solidFill>
                  <a:srgbClr val="006FC0"/>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KNQF</a:t>
            </a:r>
            <a:r>
              <a:rPr kumimoji="0" sz="1600" b="1" i="0" u="none" strike="noStrike" kern="0" cap="none" spc="40"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pathways.</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grpSp>
        <p:nvGrpSpPr>
          <p:cNvPr id="12" name="object 12"/>
          <p:cNvGrpSpPr/>
          <p:nvPr/>
        </p:nvGrpSpPr>
        <p:grpSpPr>
          <a:xfrm>
            <a:off x="4087367" y="996696"/>
            <a:ext cx="3858260" cy="5687060"/>
            <a:chOff x="4087367" y="996696"/>
            <a:chExt cx="3858260" cy="5687060"/>
          </a:xfrm>
        </p:grpSpPr>
        <p:pic>
          <p:nvPicPr>
            <p:cNvPr id="13" name="object 13"/>
            <p:cNvPicPr/>
            <p:nvPr/>
          </p:nvPicPr>
          <p:blipFill>
            <a:blip r:embed="rId2" cstate="print"/>
            <a:stretch>
              <a:fillRect/>
            </a:stretch>
          </p:blipFill>
          <p:spPr>
            <a:xfrm>
              <a:off x="4087367" y="996696"/>
              <a:ext cx="3858005" cy="5686806"/>
            </a:xfrm>
            <a:prstGeom prst="rect">
              <a:avLst/>
            </a:prstGeom>
          </p:spPr>
        </p:pic>
        <p:sp>
          <p:nvSpPr>
            <p:cNvPr id="14" name="object 14"/>
            <p:cNvSpPr/>
            <p:nvPr/>
          </p:nvSpPr>
          <p:spPr>
            <a:xfrm>
              <a:off x="4218431" y="1072896"/>
              <a:ext cx="3657600" cy="5486400"/>
            </a:xfrm>
            <a:custGeom>
              <a:avLst/>
              <a:gdLst/>
              <a:ahLst/>
              <a:cxnLst/>
              <a:rect l="l" t="t" r="r" b="b"/>
              <a:pathLst>
                <a:path w="3657600" h="5486400">
                  <a:moveTo>
                    <a:pt x="3657600" y="0"/>
                  </a:moveTo>
                  <a:lnTo>
                    <a:pt x="0" y="0"/>
                  </a:lnTo>
                  <a:lnTo>
                    <a:pt x="0" y="5486400"/>
                  </a:lnTo>
                  <a:lnTo>
                    <a:pt x="3657600" y="5486400"/>
                  </a:lnTo>
                  <a:lnTo>
                    <a:pt x="36576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5" name="object 15"/>
          <p:cNvSpPr txBox="1"/>
          <p:nvPr/>
        </p:nvSpPr>
        <p:spPr>
          <a:xfrm>
            <a:off x="4218432" y="1199388"/>
            <a:ext cx="3657600" cy="792480"/>
          </a:xfrm>
          <a:prstGeom prst="rect">
            <a:avLst/>
          </a:prstGeom>
          <a:solidFill>
            <a:srgbClr val="0D7377"/>
          </a:solidFill>
        </p:spPr>
        <p:txBody>
          <a:bodyPr vert="horz" wrap="square" lIns="0" tIns="67945" rIns="0" bIns="0" rtlCol="0">
            <a:spAutoFit/>
          </a:bodyPr>
          <a:lstStyle/>
          <a:p>
            <a:pPr marL="152400" marR="0" lvl="0" indent="0" defTabSz="914400" eaLnBrk="1" fontAlgn="auto" latinLnBrk="0" hangingPunct="1">
              <a:lnSpc>
                <a:spcPct val="100000"/>
              </a:lnSpc>
              <a:spcBef>
                <a:spcPts val="535"/>
              </a:spcBef>
              <a:spcAft>
                <a:spcPts val="0"/>
              </a:spcAft>
              <a:buClrTx/>
              <a:buSzTx/>
              <a:buFontTx/>
              <a:buNone/>
              <a:tabLst/>
              <a:defRPr/>
            </a:pPr>
            <a:r>
              <a:rPr kumimoji="0" sz="1600" b="1" i="0" u="none" strike="noStrike" kern="0" cap="none" spc="0" normalizeH="0" baseline="0" noProof="0" dirty="0">
                <a:ln>
                  <a:noFill/>
                </a:ln>
                <a:solidFill>
                  <a:srgbClr val="FFFFFF"/>
                </a:solidFill>
                <a:effectLst/>
                <a:uLnTx/>
                <a:uFillTx/>
                <a:latin typeface="Arial"/>
                <a:cs typeface="Arial"/>
              </a:rPr>
              <a:t>Krumboltz</a:t>
            </a:r>
            <a:r>
              <a:rPr kumimoji="0" sz="1600" b="1" i="0" u="none" strike="noStrike" kern="0" cap="none" spc="-10" normalizeH="0" baseline="0" noProof="0" dirty="0">
                <a:ln>
                  <a:noFill/>
                </a:ln>
                <a:solidFill>
                  <a:srgbClr val="FFFFFF"/>
                </a:solidFill>
                <a:effectLst/>
                <a:uLnTx/>
                <a:uFillTx/>
                <a:latin typeface="Arial"/>
                <a:cs typeface="Arial"/>
              </a:rPr>
              <a:t> </a:t>
            </a:r>
            <a:r>
              <a:rPr kumimoji="0" sz="1600" b="1" i="0" u="none" strike="noStrike" kern="0" cap="none" spc="-170" normalizeH="0" baseline="0" noProof="0" dirty="0">
                <a:ln>
                  <a:noFill/>
                </a:ln>
                <a:solidFill>
                  <a:srgbClr val="FFFFFF"/>
                </a:solidFill>
                <a:effectLst/>
                <a:uLnTx/>
                <a:uFillTx/>
                <a:latin typeface="Arial"/>
                <a:cs typeface="Arial"/>
              </a:rPr>
              <a:t>(1979):</a:t>
            </a:r>
            <a:r>
              <a:rPr kumimoji="0" sz="1600" b="1" i="0" u="none" strike="noStrike" kern="0" cap="none" spc="-10" normalizeH="0" baseline="0" noProof="0" dirty="0">
                <a:ln>
                  <a:noFill/>
                </a:ln>
                <a:solidFill>
                  <a:srgbClr val="FFFFFF"/>
                </a:solidFill>
                <a:effectLst/>
                <a:uLnTx/>
                <a:uFillTx/>
                <a:latin typeface="Arial"/>
                <a:cs typeface="Arial"/>
              </a:rPr>
              <a:t> </a:t>
            </a:r>
            <a:r>
              <a:rPr kumimoji="0" sz="1600" b="1" i="0" u="none" strike="noStrike" kern="0" cap="none" spc="-45" normalizeH="0" baseline="0" noProof="0" dirty="0">
                <a:ln>
                  <a:noFill/>
                </a:ln>
                <a:solidFill>
                  <a:srgbClr val="FFFFFF"/>
                </a:solidFill>
                <a:effectLst/>
                <a:uLnTx/>
                <a:uFillTx/>
                <a:latin typeface="Arial"/>
                <a:cs typeface="Arial"/>
              </a:rPr>
              <a:t>Social</a:t>
            </a:r>
            <a:r>
              <a:rPr kumimoji="0" sz="1600" b="1" i="0" u="none" strike="noStrike" kern="0" cap="none" spc="-20" normalizeH="0" baseline="0" noProof="0" dirty="0">
                <a:ln>
                  <a:noFill/>
                </a:ln>
                <a:solidFill>
                  <a:srgbClr val="FFFFFF"/>
                </a:solidFill>
                <a:effectLst/>
                <a:uLnTx/>
                <a:uFillTx/>
                <a:latin typeface="Arial"/>
                <a:cs typeface="Arial"/>
              </a:rPr>
              <a:t> </a:t>
            </a:r>
            <a:r>
              <a:rPr kumimoji="0" sz="1600" b="1" i="0" u="none" strike="noStrike" kern="0" cap="none" spc="-10" normalizeH="0" baseline="0" noProof="0" dirty="0">
                <a:ln>
                  <a:noFill/>
                </a:ln>
                <a:solidFill>
                  <a:srgbClr val="FFFFFF"/>
                </a:solidFill>
                <a:effectLst/>
                <a:uLnTx/>
                <a:uFillTx/>
                <a:latin typeface="Arial"/>
                <a:cs typeface="Arial"/>
              </a:rPr>
              <a:t>Learning</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52400" marR="0" lvl="0" indent="0" defTabSz="914400" eaLnBrk="1" fontAlgn="auto" latinLnBrk="0" hangingPunct="1">
              <a:lnSpc>
                <a:spcPct val="100000"/>
              </a:lnSpc>
              <a:spcBef>
                <a:spcPts val="0"/>
              </a:spcBef>
              <a:spcAft>
                <a:spcPts val="0"/>
              </a:spcAft>
              <a:buClrTx/>
              <a:buSzTx/>
              <a:buFontTx/>
              <a:buNone/>
              <a:tabLst/>
              <a:defRPr/>
            </a:pPr>
            <a:r>
              <a:rPr kumimoji="0" sz="1600" b="1" i="0" u="none" strike="noStrike" kern="0" cap="none" spc="-25" normalizeH="0" baseline="0" noProof="0" dirty="0">
                <a:ln>
                  <a:noFill/>
                </a:ln>
                <a:solidFill>
                  <a:srgbClr val="FFFFFF"/>
                </a:solidFill>
                <a:effectLst/>
                <a:uLnTx/>
                <a:uFillTx/>
                <a:latin typeface="Arial"/>
                <a:cs typeface="Arial"/>
              </a:rPr>
              <a:t>Theory:</a:t>
            </a:r>
            <a:r>
              <a:rPr kumimoji="0" sz="1600" b="1" i="0" u="none" strike="noStrike" kern="0" cap="none" spc="-75" normalizeH="0" baseline="0" noProof="0" dirty="0">
                <a:ln>
                  <a:noFill/>
                </a:ln>
                <a:solidFill>
                  <a:srgbClr val="FFFFFF"/>
                </a:solidFill>
                <a:effectLst/>
                <a:uLnTx/>
                <a:uFillTx/>
                <a:latin typeface="Arial"/>
                <a:cs typeface="Arial"/>
              </a:rPr>
              <a:t> </a:t>
            </a:r>
            <a:r>
              <a:rPr kumimoji="0" sz="1600" b="1" i="0" u="none" strike="noStrike" kern="0" cap="none" spc="0" normalizeH="0" baseline="0" noProof="0" dirty="0">
                <a:ln>
                  <a:noFill/>
                </a:ln>
                <a:solidFill>
                  <a:srgbClr val="FFFFFF"/>
                </a:solidFill>
                <a:effectLst/>
                <a:uLnTx/>
                <a:uFillTx/>
                <a:latin typeface="Arial"/>
                <a:cs typeface="Arial"/>
              </a:rPr>
              <a:t>Contextual</a:t>
            </a:r>
            <a:r>
              <a:rPr kumimoji="0" sz="1600" b="1" i="0" u="none" strike="noStrike" kern="0" cap="none" spc="-55" normalizeH="0" baseline="0" noProof="0" dirty="0">
                <a:ln>
                  <a:noFill/>
                </a:ln>
                <a:solidFill>
                  <a:srgbClr val="FFFFFF"/>
                </a:solidFill>
                <a:effectLst/>
                <a:uLnTx/>
                <a:uFillTx/>
                <a:latin typeface="Arial"/>
                <a:cs typeface="Arial"/>
              </a:rPr>
              <a:t> </a:t>
            </a:r>
            <a:r>
              <a:rPr kumimoji="0" sz="1600" b="1" i="0" u="none" strike="noStrike" kern="0" cap="none" spc="-20" normalizeH="0" baseline="0" noProof="0" dirty="0">
                <a:ln>
                  <a:noFill/>
                </a:ln>
                <a:solidFill>
                  <a:srgbClr val="FFFFFF"/>
                </a:solidFill>
                <a:effectLst/>
                <a:uLnTx/>
                <a:uFillTx/>
                <a:latin typeface="Arial"/>
                <a:cs typeface="Arial"/>
              </a:rPr>
              <a:t>Lens</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16" name="object 16"/>
          <p:cNvSpPr txBox="1"/>
          <p:nvPr/>
        </p:nvSpPr>
        <p:spPr>
          <a:xfrm>
            <a:off x="4218432" y="1991867"/>
            <a:ext cx="3657600" cy="4567555"/>
          </a:xfrm>
          <a:prstGeom prst="rect">
            <a:avLst/>
          </a:prstGeom>
          <a:solidFill>
            <a:srgbClr val="FFFFFF"/>
          </a:solidFill>
        </p:spPr>
        <p:txBody>
          <a:bodyPr vert="horz" wrap="square" lIns="0" tIns="163195" rIns="0" bIns="0" rtlCol="0">
            <a:spAutoFit/>
          </a:bodyPr>
          <a:lstStyle/>
          <a:p>
            <a:pPr marL="287020" marR="290830" lvl="0" indent="-287020" defTabSz="914400" eaLnBrk="1" fontAlgn="auto" latinLnBrk="0" hangingPunct="1">
              <a:lnSpc>
                <a:spcPct val="100000"/>
              </a:lnSpc>
              <a:spcBef>
                <a:spcPts val="1285"/>
              </a:spcBef>
              <a:spcAft>
                <a:spcPts val="0"/>
              </a:spcAft>
              <a:buClrTx/>
              <a:buSzTx/>
              <a:buFont typeface="Arial MT"/>
              <a:buChar char="•"/>
              <a:tabLst>
                <a:tab pos="287020" algn="l"/>
              </a:tabLst>
              <a:defRPr/>
            </a:pPr>
            <a:r>
              <a:rPr kumimoji="0" sz="1600" b="1" i="0" u="none" strike="noStrike" kern="0" cap="none" spc="0" normalizeH="0" baseline="0" noProof="0" dirty="0">
                <a:ln>
                  <a:noFill/>
                </a:ln>
                <a:solidFill>
                  <a:srgbClr val="1B2A49"/>
                </a:solidFill>
                <a:effectLst/>
                <a:uLnTx/>
                <a:uFillTx/>
                <a:latin typeface="Arial"/>
                <a:cs typeface="Arial"/>
              </a:rPr>
              <a:t>Career</a:t>
            </a:r>
            <a:r>
              <a:rPr kumimoji="0" sz="1600" b="1" i="0" u="none" strike="noStrike" kern="0" cap="none" spc="10" normalizeH="0" baseline="0" noProof="0" dirty="0">
                <a:ln>
                  <a:noFill/>
                </a:ln>
                <a:solidFill>
                  <a:srgbClr val="1B2A49"/>
                </a:solidFill>
                <a:effectLst/>
                <a:uLnTx/>
                <a:uFillTx/>
                <a:latin typeface="Arial"/>
                <a:cs typeface="Arial"/>
              </a:rPr>
              <a:t> </a:t>
            </a:r>
            <a:r>
              <a:rPr kumimoji="0" sz="1600" b="1" i="0" u="none" strike="noStrike" kern="0" cap="none" spc="-95" normalizeH="0" baseline="0" noProof="0" dirty="0">
                <a:ln>
                  <a:noFill/>
                </a:ln>
                <a:solidFill>
                  <a:srgbClr val="1B2A49"/>
                </a:solidFill>
                <a:effectLst/>
                <a:uLnTx/>
                <a:uFillTx/>
                <a:latin typeface="Arial"/>
                <a:cs typeface="Arial"/>
              </a:rPr>
              <a:t>choices</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are</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shaped</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by </a:t>
            </a:r>
            <a:r>
              <a:rPr kumimoji="0" sz="1600" b="1" i="0" u="none" strike="noStrike" kern="0" cap="none" spc="0" normalizeH="0" baseline="0" noProof="0" dirty="0">
                <a:ln>
                  <a:noFill/>
                </a:ln>
                <a:solidFill>
                  <a:srgbClr val="1B2A49"/>
                </a:solidFill>
                <a:effectLst/>
                <a:uLnTx/>
                <a:uFillTx/>
                <a:latin typeface="Arial"/>
                <a:cs typeface="Arial"/>
              </a:rPr>
              <a:t>learning</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environments</a:t>
            </a:r>
            <a:r>
              <a:rPr kumimoji="0" sz="1600" b="1" i="0" u="none" strike="noStrike" kern="0" cap="none" spc="0"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and </a:t>
            </a:r>
            <a:r>
              <a:rPr kumimoji="0" sz="1600" b="1" i="0" u="none" strike="noStrike" kern="0" cap="none" spc="-45" normalizeH="0" baseline="0" noProof="0" dirty="0">
                <a:ln>
                  <a:noFill/>
                </a:ln>
                <a:solidFill>
                  <a:srgbClr val="1B2A49"/>
                </a:solidFill>
                <a:effectLst/>
                <a:uLnTx/>
                <a:uFillTx/>
                <a:latin typeface="Arial"/>
                <a:cs typeface="Arial"/>
              </a:rPr>
              <a:t>social</a:t>
            </a:r>
            <a:r>
              <a:rPr kumimoji="0" sz="1600" b="1" i="0" u="none" strike="noStrike" kern="0" cap="none" spc="-30" normalizeH="0" baseline="0" noProof="0" dirty="0">
                <a:ln>
                  <a:noFill/>
                </a:ln>
                <a:solidFill>
                  <a:srgbClr val="1B2A49"/>
                </a:solidFill>
                <a:effectLst/>
                <a:uLnTx/>
                <a:uFillTx/>
                <a:latin typeface="Arial"/>
                <a:cs typeface="Arial"/>
              </a:rPr>
              <a:t> </a:t>
            </a:r>
            <a:r>
              <a:rPr kumimoji="0" sz="1600" b="1" i="0" u="none" strike="noStrike" kern="0" cap="none" spc="-60" normalizeH="0" baseline="0" noProof="0" dirty="0">
                <a:ln>
                  <a:noFill/>
                </a:ln>
                <a:solidFill>
                  <a:srgbClr val="1B2A49"/>
                </a:solidFill>
                <a:effectLst/>
                <a:uLnTx/>
                <a:uFillTx/>
                <a:latin typeface="Arial"/>
                <a:cs typeface="Arial"/>
              </a:rPr>
              <a:t>conditions.</a:t>
            </a:r>
            <a:r>
              <a:rPr kumimoji="0" sz="1600" b="1" i="0" u="none" strike="noStrike" kern="0" cap="none" spc="-3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Positive vocational</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learning</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experiences </a:t>
            </a:r>
            <a:r>
              <a:rPr kumimoji="0" sz="1600" b="1" i="0" u="none" strike="noStrike" kern="0" cap="none" spc="0" normalizeH="0" baseline="0" noProof="0" dirty="0">
                <a:ln>
                  <a:noFill/>
                </a:ln>
                <a:solidFill>
                  <a:srgbClr val="1B2A49"/>
                </a:solidFill>
                <a:effectLst/>
                <a:uLnTx/>
                <a:uFillTx/>
                <a:latin typeface="Arial"/>
                <a:cs typeface="Arial"/>
              </a:rPr>
              <a:t>drive</a:t>
            </a:r>
            <a:r>
              <a:rPr kumimoji="0" sz="1600" b="1" i="0" u="none" strike="noStrike" kern="0" cap="none" spc="3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aspirational</a:t>
            </a:r>
            <a:r>
              <a:rPr kumimoji="0" sz="1600" b="1" i="0" u="none" strike="noStrike" kern="0" cap="none" spc="45" normalizeH="0" baseline="0" noProof="0" dirty="0">
                <a:ln>
                  <a:noFill/>
                </a:ln>
                <a:solidFill>
                  <a:srgbClr val="1B2A49"/>
                </a:solidFill>
                <a:effectLst/>
                <a:uLnTx/>
                <a:uFillTx/>
                <a:latin typeface="Arial"/>
                <a:cs typeface="Arial"/>
              </a:rPr>
              <a:t> pathway </a:t>
            </a:r>
            <a:r>
              <a:rPr kumimoji="0" sz="1600" b="1" i="0" u="none" strike="noStrike" kern="0" cap="none" spc="-10" normalizeH="0" baseline="0" noProof="0" dirty="0">
                <a:ln>
                  <a:noFill/>
                </a:ln>
                <a:solidFill>
                  <a:srgbClr val="1B2A49"/>
                </a:solidFill>
                <a:effectLst/>
                <a:uLnTx/>
                <a:uFillTx/>
                <a:latin typeface="Arial"/>
                <a:cs typeface="Arial"/>
              </a:rPr>
              <a:t>choices.</a:t>
            </a:r>
            <a:endParaRPr kumimoji="0" sz="16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80"/>
              </a:spcBef>
              <a:spcAft>
                <a:spcPts val="0"/>
              </a:spcAft>
              <a:buClrTx/>
              <a:buSzTx/>
              <a:buFont typeface="Arial MT"/>
              <a:buChar char="•"/>
              <a:tabLst/>
              <a:defRPr/>
            </a:pPr>
            <a:endParaRPr kumimoji="0" sz="1600" b="0" i="0" u="none" strike="noStrike" kern="0" cap="none" spc="0" normalizeH="0" baseline="0" noProof="0">
              <a:ln>
                <a:noFill/>
              </a:ln>
              <a:solidFill>
                <a:sysClr val="windowText" lastClr="000000"/>
              </a:solidFill>
              <a:effectLst/>
              <a:uLnTx/>
              <a:uFillTx/>
              <a:latin typeface="Arial"/>
              <a:cs typeface="Arial"/>
            </a:endParaRPr>
          </a:p>
          <a:p>
            <a:pPr marL="287020" marR="307340" lvl="0" indent="-287020" defTabSz="914400" eaLnBrk="1" fontAlgn="auto" latinLnBrk="0" hangingPunct="1">
              <a:lnSpc>
                <a:spcPct val="100000"/>
              </a:lnSpc>
              <a:spcBef>
                <a:spcPts val="0"/>
              </a:spcBef>
              <a:spcAft>
                <a:spcPts val="0"/>
              </a:spcAft>
              <a:buClrTx/>
              <a:buSzTx/>
              <a:buFont typeface="Arial MT"/>
              <a:buChar char="•"/>
              <a:tabLst>
                <a:tab pos="287020" algn="l"/>
              </a:tabLst>
              <a:defRPr/>
            </a:pPr>
            <a:r>
              <a:rPr kumimoji="0" sz="1600" b="1" i="0" u="none" strike="noStrike" kern="0" cap="none" spc="0" normalizeH="0" baseline="0" noProof="0" dirty="0">
                <a:ln>
                  <a:noFill/>
                </a:ln>
                <a:solidFill>
                  <a:srgbClr val="FF0000"/>
                </a:solidFill>
                <a:effectLst/>
                <a:uLnTx/>
                <a:uFillTx/>
                <a:latin typeface="Arial"/>
                <a:cs typeface="Arial"/>
              </a:rPr>
              <a:t>Kenyan</a:t>
            </a:r>
            <a:r>
              <a:rPr kumimoji="0" sz="1600" b="1" i="0" u="none" strike="noStrike" kern="0" cap="none" spc="2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gap</a:t>
            </a:r>
            <a:r>
              <a:rPr kumimoji="0" sz="1600" b="1" i="0" u="none" strike="noStrike" kern="0" cap="none" spc="0" normalizeH="0" baseline="0" noProof="0" dirty="0">
                <a:ln>
                  <a:noFill/>
                </a:ln>
                <a:solidFill>
                  <a:srgbClr val="1B2A49"/>
                </a:solidFill>
                <a:effectLst/>
                <a:uLnTx/>
                <a:uFillTx/>
                <a:latin typeface="Arial"/>
                <a:cs typeface="Arial"/>
              </a:rPr>
              <a:t>:</a:t>
            </a:r>
            <a:r>
              <a:rPr kumimoji="0" sz="1600" b="1" i="0" u="none" strike="noStrike" kern="0" cap="none" spc="20"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Experiential </a:t>
            </a:r>
            <a:r>
              <a:rPr kumimoji="0" sz="1600" b="1" i="0" u="none" strike="noStrike" kern="0" cap="none" spc="-60" normalizeH="0" baseline="0" noProof="0" dirty="0">
                <a:ln>
                  <a:noFill/>
                </a:ln>
                <a:solidFill>
                  <a:srgbClr val="1B2A49"/>
                </a:solidFill>
                <a:effectLst/>
                <a:uLnTx/>
                <a:uFillTx/>
                <a:latin typeface="Arial"/>
                <a:cs typeface="Arial"/>
              </a:rPr>
              <a:t>mechanisms</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(career</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20" normalizeH="0" baseline="0" noProof="0" dirty="0">
                <a:ln>
                  <a:noFill/>
                </a:ln>
                <a:solidFill>
                  <a:srgbClr val="1B2A49"/>
                </a:solidFill>
                <a:effectLst/>
                <a:uLnTx/>
                <a:uFillTx/>
                <a:latin typeface="Arial"/>
                <a:cs typeface="Arial"/>
              </a:rPr>
              <a:t>fairs,</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45" normalizeH="0" baseline="0" noProof="0" dirty="0">
                <a:ln>
                  <a:noFill/>
                </a:ln>
                <a:solidFill>
                  <a:srgbClr val="1B2A49"/>
                </a:solidFill>
                <a:effectLst/>
                <a:uLnTx/>
                <a:uFillTx/>
                <a:latin typeface="Arial"/>
                <a:cs typeface="Arial"/>
              </a:rPr>
              <a:t>work-</a:t>
            </a:r>
            <a:r>
              <a:rPr kumimoji="0" sz="1600" b="1" i="0" u="none" strike="noStrike" kern="0" cap="none" spc="0" normalizeH="0" baseline="0" noProof="0" dirty="0">
                <a:ln>
                  <a:noFill/>
                </a:ln>
                <a:solidFill>
                  <a:srgbClr val="1B2A49"/>
                </a:solidFill>
                <a:effectLst/>
                <a:uLnTx/>
                <a:uFillTx/>
                <a:latin typeface="Arial"/>
                <a:cs typeface="Arial"/>
              </a:rPr>
              <a:t>based learning) are</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20" normalizeH="0" baseline="0" noProof="0" dirty="0">
                <a:ln>
                  <a:noFill/>
                </a:ln>
                <a:solidFill>
                  <a:srgbClr val="1B2A49"/>
                </a:solidFill>
                <a:effectLst/>
                <a:uLnTx/>
                <a:uFillTx/>
                <a:latin typeface="Arial"/>
                <a:cs typeface="Arial"/>
              </a:rPr>
              <a:t>good-</a:t>
            </a:r>
            <a:r>
              <a:rPr kumimoji="0" sz="1600" b="1" i="0" u="none" strike="noStrike" kern="0" cap="none" spc="-30" normalizeH="0" baseline="0" noProof="0" dirty="0">
                <a:ln>
                  <a:noFill/>
                </a:ln>
                <a:solidFill>
                  <a:srgbClr val="1B2A49"/>
                </a:solidFill>
                <a:effectLst/>
                <a:uLnTx/>
                <a:uFillTx/>
                <a:latin typeface="Arial"/>
                <a:cs typeface="Arial"/>
              </a:rPr>
              <a:t>practice</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guidelines</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but</a:t>
            </a:r>
            <a:r>
              <a:rPr kumimoji="0" sz="1600" b="1" i="0" u="none" strike="noStrike" kern="0" cap="none" spc="-40" normalizeH="0" baseline="0" noProof="0" dirty="0">
                <a:ln>
                  <a:noFill/>
                </a:ln>
                <a:solidFill>
                  <a:srgbClr val="1B2A49"/>
                </a:solidFill>
                <a:effectLst/>
                <a:uLnTx/>
                <a:uFillTx/>
                <a:latin typeface="Arial"/>
                <a:cs typeface="Arial"/>
              </a:rPr>
              <a:t> </a:t>
            </a:r>
            <a:r>
              <a:rPr kumimoji="0" sz="1600" b="1" i="0" u="none" strike="noStrike" kern="0" cap="none" spc="-25" normalizeH="0" baseline="0" noProof="0" dirty="0">
                <a:ln>
                  <a:noFill/>
                </a:ln>
                <a:solidFill>
                  <a:srgbClr val="1B2A49"/>
                </a:solidFill>
                <a:effectLst/>
                <a:uLnTx/>
                <a:uFillTx/>
                <a:latin typeface="Arial"/>
                <a:cs typeface="Arial"/>
              </a:rPr>
              <a:t>not </a:t>
            </a:r>
            <a:r>
              <a:rPr kumimoji="0" sz="1600" b="1" i="0" u="none" strike="noStrike" kern="0" cap="none" spc="0" normalizeH="0" baseline="0" noProof="0" dirty="0">
                <a:ln>
                  <a:noFill/>
                </a:ln>
                <a:solidFill>
                  <a:srgbClr val="1B2A49"/>
                </a:solidFill>
                <a:effectLst/>
                <a:uLnTx/>
                <a:uFillTx/>
                <a:latin typeface="Arial"/>
                <a:cs typeface="Arial"/>
              </a:rPr>
              <a:t>mandated,</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30" normalizeH="0" baseline="0" noProof="0" dirty="0">
                <a:ln>
                  <a:noFill/>
                </a:ln>
                <a:solidFill>
                  <a:srgbClr val="1B2A49"/>
                </a:solidFill>
                <a:effectLst/>
                <a:uLnTx/>
                <a:uFillTx/>
                <a:latin typeface="Arial"/>
                <a:cs typeface="Arial"/>
              </a:rPr>
              <a:t>resourced</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system features.</a:t>
            </a:r>
            <a:endParaRPr kumimoji="0" sz="16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85"/>
              </a:spcBef>
              <a:spcAft>
                <a:spcPts val="0"/>
              </a:spcAft>
              <a:buClrTx/>
              <a:buSzTx/>
              <a:buFont typeface="Arial MT"/>
              <a:buChar char="•"/>
              <a:tabLst/>
              <a:defRPr/>
            </a:pPr>
            <a:endParaRPr kumimoji="0" sz="1600" b="0" i="0" u="none" strike="noStrike" kern="0" cap="none" spc="0" normalizeH="0" baseline="0" noProof="0">
              <a:ln>
                <a:noFill/>
              </a:ln>
              <a:solidFill>
                <a:sysClr val="windowText" lastClr="000000"/>
              </a:solidFill>
              <a:effectLst/>
              <a:uLnTx/>
              <a:uFillTx/>
              <a:latin typeface="Arial"/>
              <a:cs typeface="Arial"/>
            </a:endParaRPr>
          </a:p>
          <a:p>
            <a:pPr marL="287020" marR="346075" lvl="0" indent="-287020" algn="just" defTabSz="914400" eaLnBrk="1" fontAlgn="auto" latinLnBrk="0" hangingPunct="1">
              <a:lnSpc>
                <a:spcPct val="100000"/>
              </a:lnSpc>
              <a:spcBef>
                <a:spcPts val="0"/>
              </a:spcBef>
              <a:spcAft>
                <a:spcPts val="0"/>
              </a:spcAft>
              <a:buClrTx/>
              <a:buSzTx/>
              <a:buFont typeface="Arial MT"/>
              <a:buChar char="•"/>
              <a:tabLst>
                <a:tab pos="287020" algn="l"/>
                <a:tab pos="288290" algn="l"/>
              </a:tabLst>
              <a:defRPr/>
            </a:pPr>
            <a:r>
              <a:rPr kumimoji="0" sz="1600" b="0" i="0" u="none" strike="noStrike" kern="0" cap="none" spc="0" normalizeH="0" baseline="0" noProof="0" dirty="0">
                <a:ln>
                  <a:noFill/>
                </a:ln>
                <a:solidFill>
                  <a:srgbClr val="FF0000"/>
                </a:solidFill>
                <a:effectLst/>
                <a:uLnTx/>
                <a:uFillTx/>
                <a:latin typeface="Arial"/>
                <a:cs typeface="Arial"/>
              </a:rPr>
              <a:t>	</a:t>
            </a:r>
            <a:r>
              <a:rPr kumimoji="0" sz="1600" b="1" i="0" u="none" strike="noStrike" kern="0" cap="none" spc="-25" normalizeH="0" baseline="0" noProof="0" dirty="0">
                <a:ln>
                  <a:noFill/>
                </a:ln>
                <a:solidFill>
                  <a:srgbClr val="FF0000"/>
                </a:solidFill>
                <a:effectLst/>
                <a:uLnTx/>
                <a:uFillTx/>
                <a:latin typeface="Arial"/>
                <a:cs typeface="Arial"/>
              </a:rPr>
              <a:t>Implication:</a:t>
            </a:r>
            <a:r>
              <a:rPr kumimoji="0" sz="1600" b="1" i="0" u="none" strike="noStrike" kern="0" cap="none" spc="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Unequal</a:t>
            </a:r>
            <a:r>
              <a:rPr kumimoji="0" sz="1600" b="1" i="0" u="none" strike="noStrike" kern="0" cap="none" spc="-5"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exposure, </a:t>
            </a:r>
            <a:r>
              <a:rPr kumimoji="0" sz="1600" b="1" i="0" u="none" strike="noStrike" kern="0" cap="none" spc="0" normalizeH="0" baseline="0" noProof="0" dirty="0">
                <a:ln>
                  <a:noFill/>
                </a:ln>
                <a:solidFill>
                  <a:srgbClr val="006FC0"/>
                </a:solidFill>
                <a:effectLst/>
                <a:uLnTx/>
                <a:uFillTx/>
                <a:latin typeface="Arial"/>
                <a:cs typeface="Arial"/>
              </a:rPr>
              <a:t>not</a:t>
            </a:r>
            <a:r>
              <a:rPr kumimoji="0" sz="1600" b="1" i="0" u="none" strike="noStrike" kern="0" cap="none" spc="-65" normalizeH="0" baseline="0" noProof="0" dirty="0">
                <a:ln>
                  <a:noFill/>
                </a:ln>
                <a:solidFill>
                  <a:srgbClr val="006FC0"/>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informed</a:t>
            </a:r>
            <a:r>
              <a:rPr kumimoji="0" sz="1600" b="1" i="0" u="none" strike="noStrike" kern="0" cap="none" spc="-65"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preference,</a:t>
            </a:r>
            <a:r>
              <a:rPr kumimoji="0" sz="1600" b="1" i="0" u="none" strike="noStrike" kern="0" cap="none" spc="-65"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drives </a:t>
            </a:r>
            <a:r>
              <a:rPr kumimoji="0" sz="1600" b="1" i="0" u="none" strike="noStrike" kern="0" cap="none" spc="55" normalizeH="0" baseline="0" noProof="0" dirty="0">
                <a:ln>
                  <a:noFill/>
                </a:ln>
                <a:solidFill>
                  <a:srgbClr val="006FC0"/>
                </a:solidFill>
                <a:effectLst/>
                <a:uLnTx/>
                <a:uFillTx/>
                <a:latin typeface="Arial"/>
                <a:cs typeface="Arial"/>
              </a:rPr>
              <a:t>pathway</a:t>
            </a:r>
            <a:r>
              <a:rPr kumimoji="0" sz="1600" b="1" i="0" u="none" strike="noStrike" kern="0" cap="none" spc="15"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decisions.</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pic>
        <p:nvPicPr>
          <p:cNvPr id="17" name="object 17"/>
          <p:cNvPicPr/>
          <p:nvPr/>
        </p:nvPicPr>
        <p:blipFill>
          <a:blip r:embed="rId3" cstate="print"/>
          <a:stretch>
            <a:fillRect/>
          </a:stretch>
        </p:blipFill>
        <p:spPr>
          <a:xfrm>
            <a:off x="7964423" y="1123188"/>
            <a:ext cx="3858005" cy="5560314"/>
          </a:xfrm>
          <a:prstGeom prst="rect">
            <a:avLst/>
          </a:prstGeom>
        </p:spPr>
      </p:pic>
      <p:sp>
        <p:nvSpPr>
          <p:cNvPr id="18" name="object 18"/>
          <p:cNvSpPr txBox="1"/>
          <p:nvPr/>
        </p:nvSpPr>
        <p:spPr>
          <a:xfrm>
            <a:off x="8095488" y="1199388"/>
            <a:ext cx="3657600" cy="792480"/>
          </a:xfrm>
          <a:prstGeom prst="rect">
            <a:avLst/>
          </a:prstGeom>
          <a:solidFill>
            <a:srgbClr val="C8962A"/>
          </a:solidFill>
        </p:spPr>
        <p:txBody>
          <a:bodyPr vert="horz" wrap="square" lIns="0" tIns="53975" rIns="0" bIns="0" rtlCol="0">
            <a:spAutoFit/>
          </a:bodyPr>
          <a:lstStyle/>
          <a:p>
            <a:pPr marL="122555" marR="161925" lvl="0" indent="0" defTabSz="914400" eaLnBrk="1" fontAlgn="auto" latinLnBrk="0" hangingPunct="1">
              <a:lnSpc>
                <a:spcPct val="100000"/>
              </a:lnSpc>
              <a:spcBef>
                <a:spcPts val="425"/>
              </a:spcBef>
              <a:spcAft>
                <a:spcPts val="0"/>
              </a:spcAft>
              <a:buClrTx/>
              <a:buSzTx/>
              <a:buFontTx/>
              <a:buNone/>
              <a:tabLst/>
              <a:defRPr/>
            </a:pPr>
            <a:r>
              <a:rPr kumimoji="0" sz="1600" b="1" i="0" u="none" strike="noStrike" kern="0" cap="none" spc="-25" normalizeH="0" baseline="0" noProof="0" dirty="0">
                <a:ln>
                  <a:noFill/>
                </a:ln>
                <a:solidFill>
                  <a:srgbClr val="FFFFFF"/>
                </a:solidFill>
                <a:effectLst/>
                <a:uLnTx/>
                <a:uFillTx/>
                <a:latin typeface="Arial"/>
                <a:cs typeface="Arial"/>
              </a:rPr>
              <a:t>Savickas</a:t>
            </a:r>
            <a:r>
              <a:rPr kumimoji="0" sz="1600" b="1" i="0" u="none" strike="noStrike" kern="0" cap="none" spc="15" normalizeH="0" baseline="0" noProof="0" dirty="0">
                <a:ln>
                  <a:noFill/>
                </a:ln>
                <a:solidFill>
                  <a:srgbClr val="FFFFFF"/>
                </a:solidFill>
                <a:effectLst/>
                <a:uLnTx/>
                <a:uFillTx/>
                <a:latin typeface="Arial"/>
                <a:cs typeface="Arial"/>
              </a:rPr>
              <a:t> </a:t>
            </a:r>
            <a:r>
              <a:rPr kumimoji="0" sz="1600" b="1" i="0" u="none" strike="noStrike" kern="0" cap="none" spc="-190" normalizeH="0" baseline="0" noProof="0" dirty="0">
                <a:ln>
                  <a:noFill/>
                </a:ln>
                <a:solidFill>
                  <a:srgbClr val="FFFFFF"/>
                </a:solidFill>
                <a:effectLst/>
                <a:uLnTx/>
                <a:uFillTx/>
                <a:latin typeface="Arial"/>
                <a:cs typeface="Arial"/>
              </a:rPr>
              <a:t>(</a:t>
            </a:r>
            <a:r>
              <a:rPr kumimoji="0" sz="1600" b="1" i="0" u="none" strike="noStrike" kern="0" cap="small" spc="-190" normalizeH="0" baseline="0" noProof="0" dirty="0">
                <a:ln>
                  <a:noFill/>
                </a:ln>
                <a:solidFill>
                  <a:srgbClr val="FFFFFF"/>
                </a:solidFill>
                <a:effectLst/>
                <a:uLnTx/>
                <a:uFillTx/>
                <a:latin typeface="Arial"/>
                <a:cs typeface="Arial"/>
              </a:rPr>
              <a:t>2</a:t>
            </a:r>
            <a:r>
              <a:rPr kumimoji="0" sz="1600" b="1" i="0" u="none" strike="noStrike" kern="0" cap="none" spc="-190" normalizeH="0" baseline="0" noProof="0" dirty="0">
                <a:ln>
                  <a:noFill/>
                </a:ln>
                <a:solidFill>
                  <a:srgbClr val="FFFFFF"/>
                </a:solidFill>
                <a:effectLst/>
                <a:uLnTx/>
                <a:uFillTx/>
                <a:latin typeface="Arial"/>
                <a:cs typeface="Arial"/>
              </a:rPr>
              <a:t>005,</a:t>
            </a:r>
            <a:r>
              <a:rPr kumimoji="0" sz="1600" b="1" i="0" u="none" strike="noStrike" kern="0" cap="none" spc="0" normalizeH="0" baseline="0" noProof="0" dirty="0">
                <a:ln>
                  <a:noFill/>
                </a:ln>
                <a:solidFill>
                  <a:srgbClr val="FFFFFF"/>
                </a:solidFill>
                <a:effectLst/>
                <a:uLnTx/>
                <a:uFillTx/>
                <a:latin typeface="Arial"/>
                <a:cs typeface="Arial"/>
              </a:rPr>
              <a:t> </a:t>
            </a:r>
            <a:r>
              <a:rPr kumimoji="0" sz="1600" b="1" i="0" u="none" strike="noStrike" kern="0" cap="small" spc="-190" normalizeH="0" baseline="0" noProof="0" dirty="0">
                <a:ln>
                  <a:noFill/>
                </a:ln>
                <a:solidFill>
                  <a:srgbClr val="FFFFFF"/>
                </a:solidFill>
                <a:effectLst/>
                <a:uLnTx/>
                <a:uFillTx/>
                <a:latin typeface="Arial"/>
                <a:cs typeface="Arial"/>
              </a:rPr>
              <a:t>2</a:t>
            </a:r>
            <a:r>
              <a:rPr kumimoji="0" sz="1600" b="1" i="0" u="none" strike="noStrike" kern="0" cap="none" spc="-190" normalizeH="0" baseline="0" noProof="0" dirty="0">
                <a:ln>
                  <a:noFill/>
                </a:ln>
                <a:solidFill>
                  <a:srgbClr val="FFFFFF"/>
                </a:solidFill>
                <a:effectLst/>
                <a:uLnTx/>
                <a:uFillTx/>
                <a:latin typeface="Arial"/>
                <a:cs typeface="Arial"/>
              </a:rPr>
              <a:t>013):</a:t>
            </a:r>
            <a:r>
              <a:rPr kumimoji="0" sz="1600" b="1" i="0" u="none" strike="noStrike" kern="0" cap="none" spc="-5" normalizeH="0" baseline="0" noProof="0" dirty="0">
                <a:ln>
                  <a:noFill/>
                </a:ln>
                <a:solidFill>
                  <a:srgbClr val="FFFFFF"/>
                </a:solidFill>
                <a:effectLst/>
                <a:uLnTx/>
                <a:uFillTx/>
                <a:latin typeface="Arial"/>
                <a:cs typeface="Arial"/>
              </a:rPr>
              <a:t> </a:t>
            </a:r>
            <a:r>
              <a:rPr kumimoji="0" sz="1600" b="1" i="0" u="none" strike="noStrike" kern="0" cap="none" spc="-10" normalizeH="0" baseline="0" noProof="0" dirty="0">
                <a:ln>
                  <a:noFill/>
                </a:ln>
                <a:solidFill>
                  <a:srgbClr val="FFFFFF"/>
                </a:solidFill>
                <a:effectLst/>
                <a:uLnTx/>
                <a:uFillTx/>
                <a:latin typeface="Arial"/>
                <a:cs typeface="Arial"/>
              </a:rPr>
              <a:t>Career </a:t>
            </a:r>
            <a:r>
              <a:rPr kumimoji="0" sz="1600" b="1" i="0" u="none" strike="noStrike" kern="0" cap="none" spc="-60" normalizeH="0" baseline="0" noProof="0" dirty="0">
                <a:ln>
                  <a:noFill/>
                </a:ln>
                <a:solidFill>
                  <a:srgbClr val="FFFFFF"/>
                </a:solidFill>
                <a:effectLst/>
                <a:uLnTx/>
                <a:uFillTx/>
                <a:latin typeface="Arial"/>
                <a:cs typeface="Arial"/>
              </a:rPr>
              <a:t>Construction</a:t>
            </a:r>
            <a:r>
              <a:rPr kumimoji="0" sz="1600" b="1" i="0" u="none" strike="noStrike" kern="0" cap="none" spc="-5" normalizeH="0" baseline="0" noProof="0" dirty="0">
                <a:ln>
                  <a:noFill/>
                </a:ln>
                <a:solidFill>
                  <a:srgbClr val="FFFFFF"/>
                </a:solidFill>
                <a:effectLst/>
                <a:uLnTx/>
                <a:uFillTx/>
                <a:latin typeface="Arial"/>
                <a:cs typeface="Arial"/>
              </a:rPr>
              <a:t> </a:t>
            </a:r>
            <a:r>
              <a:rPr kumimoji="0" sz="1600" b="1" i="0" u="none" strike="noStrike" kern="0" cap="none" spc="-25" normalizeH="0" baseline="0" noProof="0" dirty="0">
                <a:ln>
                  <a:noFill/>
                </a:ln>
                <a:solidFill>
                  <a:srgbClr val="FFFFFF"/>
                </a:solidFill>
                <a:effectLst/>
                <a:uLnTx/>
                <a:uFillTx/>
                <a:latin typeface="Arial"/>
                <a:cs typeface="Arial"/>
              </a:rPr>
              <a:t>Theory:</a:t>
            </a:r>
            <a:r>
              <a:rPr kumimoji="0" sz="1600" b="1" i="0" u="none" strike="noStrike" kern="0" cap="none" spc="-5" normalizeH="0" baseline="0" noProof="0" dirty="0">
                <a:ln>
                  <a:noFill/>
                </a:ln>
                <a:solidFill>
                  <a:srgbClr val="FFFFFF"/>
                </a:solidFill>
                <a:effectLst/>
                <a:uLnTx/>
                <a:uFillTx/>
                <a:latin typeface="Arial"/>
                <a:cs typeface="Arial"/>
              </a:rPr>
              <a:t> </a:t>
            </a:r>
            <a:r>
              <a:rPr kumimoji="0" sz="1600" b="1" i="0" u="none" strike="noStrike" kern="0" cap="none" spc="0" normalizeH="0" baseline="0" noProof="0" dirty="0">
                <a:ln>
                  <a:noFill/>
                </a:ln>
                <a:solidFill>
                  <a:srgbClr val="FFFFFF"/>
                </a:solidFill>
                <a:effectLst/>
                <a:uLnTx/>
                <a:uFillTx/>
                <a:latin typeface="Arial"/>
                <a:cs typeface="Arial"/>
              </a:rPr>
              <a:t>Adaptive </a:t>
            </a:r>
            <a:r>
              <a:rPr kumimoji="0" sz="1600" b="1" i="0" u="none" strike="noStrike" kern="0" cap="none" spc="-200" normalizeH="0" baseline="0" noProof="0" dirty="0">
                <a:ln>
                  <a:noFill/>
                </a:ln>
                <a:solidFill>
                  <a:srgbClr val="FFFFFF"/>
                </a:solidFill>
                <a:effectLst/>
                <a:uLnTx/>
                <a:uFillTx/>
                <a:latin typeface="Arial"/>
                <a:cs typeface="Arial"/>
              </a:rPr>
              <a:t>Lens</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19" name="object 19"/>
          <p:cNvSpPr txBox="1"/>
          <p:nvPr/>
        </p:nvSpPr>
        <p:spPr>
          <a:xfrm>
            <a:off x="8095488" y="1991867"/>
            <a:ext cx="3657600" cy="4567555"/>
          </a:xfrm>
          <a:prstGeom prst="rect">
            <a:avLst/>
          </a:prstGeom>
          <a:solidFill>
            <a:srgbClr val="FFFFFF"/>
          </a:solidFill>
        </p:spPr>
        <p:txBody>
          <a:bodyPr vert="horz" wrap="square" lIns="0" tIns="224155" rIns="0" bIns="0" rtlCol="0">
            <a:spAutoFit/>
          </a:bodyPr>
          <a:lstStyle/>
          <a:p>
            <a:pPr marL="378460" marR="29209" lvl="0" indent="-287020" defTabSz="914400" eaLnBrk="1" fontAlgn="auto" latinLnBrk="0" hangingPunct="1">
              <a:lnSpc>
                <a:spcPct val="100000"/>
              </a:lnSpc>
              <a:spcBef>
                <a:spcPts val="1765"/>
              </a:spcBef>
              <a:spcAft>
                <a:spcPts val="0"/>
              </a:spcAft>
              <a:buClrTx/>
              <a:buSzTx/>
              <a:buFont typeface="Arial MT"/>
              <a:buChar char="•"/>
              <a:tabLst>
                <a:tab pos="378460" algn="l"/>
              </a:tabLst>
              <a:defRPr/>
            </a:pPr>
            <a:r>
              <a:rPr kumimoji="0" sz="1600" b="1" i="0" u="none" strike="noStrike" kern="0" cap="none" spc="0" normalizeH="0" baseline="0" noProof="0" dirty="0">
                <a:ln>
                  <a:noFill/>
                </a:ln>
                <a:solidFill>
                  <a:srgbClr val="1B2A49"/>
                </a:solidFill>
                <a:effectLst/>
                <a:uLnTx/>
                <a:uFillTx/>
                <a:latin typeface="Arial"/>
                <a:cs typeface="Arial"/>
              </a:rPr>
              <a:t>Career</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adaptability:</a:t>
            </a:r>
            <a:r>
              <a:rPr kumimoji="0" sz="1600" b="1" i="0" u="none" strike="noStrike" kern="0" cap="none" spc="6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concern, </a:t>
            </a:r>
            <a:r>
              <a:rPr kumimoji="0" sz="1600" b="1" i="0" u="none" strike="noStrike" kern="0" cap="none" spc="-40" normalizeH="0" baseline="0" noProof="0" dirty="0">
                <a:ln>
                  <a:noFill/>
                </a:ln>
                <a:solidFill>
                  <a:srgbClr val="1B2A49"/>
                </a:solidFill>
                <a:effectLst/>
                <a:uLnTx/>
                <a:uFillTx/>
                <a:latin typeface="Arial"/>
                <a:cs typeface="Arial"/>
              </a:rPr>
              <a:t>curiosity,</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50" normalizeH="0" baseline="0" noProof="0" dirty="0">
                <a:ln>
                  <a:noFill/>
                </a:ln>
                <a:solidFill>
                  <a:srgbClr val="1B2A49"/>
                </a:solidFill>
                <a:effectLst/>
                <a:uLnTx/>
                <a:uFillTx/>
                <a:latin typeface="Arial"/>
                <a:cs typeface="Arial"/>
              </a:rPr>
              <a:t>confidence,</a:t>
            </a:r>
            <a:r>
              <a:rPr kumimoji="0" sz="1600" b="1" i="0" u="none" strike="noStrike" kern="0" cap="none" spc="-60" normalizeH="0" baseline="0" noProof="0" dirty="0">
                <a:ln>
                  <a:noFill/>
                </a:ln>
                <a:solidFill>
                  <a:srgbClr val="1B2A49"/>
                </a:solidFill>
                <a:effectLst/>
                <a:uLnTx/>
                <a:uFillTx/>
                <a:latin typeface="Arial"/>
                <a:cs typeface="Arial"/>
              </a:rPr>
              <a:t> </a:t>
            </a:r>
            <a:r>
              <a:rPr kumimoji="0" sz="1600" b="1" i="0" u="none" strike="noStrike" kern="0" cap="none" spc="-40" normalizeH="0" baseline="0" noProof="0" dirty="0">
                <a:ln>
                  <a:noFill/>
                </a:ln>
                <a:solidFill>
                  <a:srgbClr val="1B2A49"/>
                </a:solidFill>
                <a:effectLst/>
                <a:uLnTx/>
                <a:uFillTx/>
                <a:latin typeface="Arial"/>
                <a:cs typeface="Arial"/>
              </a:rPr>
              <a:t>consultation: </a:t>
            </a:r>
            <a:r>
              <a:rPr kumimoji="0" sz="1600" b="1" i="0" u="none" strike="noStrike" kern="0" cap="none" spc="-20" normalizeH="0" baseline="0" noProof="0" dirty="0">
                <a:ln>
                  <a:noFill/>
                </a:ln>
                <a:solidFill>
                  <a:srgbClr val="1B2A49"/>
                </a:solidFill>
                <a:effectLst/>
                <a:uLnTx/>
                <a:uFillTx/>
                <a:latin typeface="Arial"/>
                <a:cs typeface="Arial"/>
              </a:rPr>
              <a:t>core</a:t>
            </a:r>
            <a:r>
              <a:rPr kumimoji="0" sz="1600" b="1" i="0" u="none" strike="noStrike" kern="0" cap="none" spc="-35" normalizeH="0" baseline="0" noProof="0" dirty="0">
                <a:ln>
                  <a:noFill/>
                </a:ln>
                <a:solidFill>
                  <a:srgbClr val="1B2A49"/>
                </a:solidFill>
                <a:effectLst/>
                <a:uLnTx/>
                <a:uFillTx/>
                <a:latin typeface="Arial"/>
                <a:cs typeface="Arial"/>
              </a:rPr>
              <a:t> </a:t>
            </a:r>
            <a:r>
              <a:rPr kumimoji="0" sz="1600" b="1" i="0" u="none" strike="noStrike" kern="0" cap="none" spc="-45" normalizeH="0" baseline="0" noProof="0" dirty="0">
                <a:ln>
                  <a:noFill/>
                </a:ln>
                <a:solidFill>
                  <a:srgbClr val="1B2A49"/>
                </a:solidFill>
                <a:effectLst/>
                <a:uLnTx/>
                <a:uFillTx/>
                <a:latin typeface="Arial"/>
                <a:cs typeface="Arial"/>
              </a:rPr>
              <a:t>competence</a:t>
            </a:r>
            <a:r>
              <a:rPr kumimoji="0" sz="1600" b="1" i="0" u="none" strike="noStrike" kern="0" cap="none" spc="-3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for</a:t>
            </a:r>
            <a:r>
              <a:rPr kumimoji="0" sz="1600" b="1" i="0" u="none" strike="noStrike" kern="0" cap="none" spc="-2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managing </a:t>
            </a:r>
            <a:r>
              <a:rPr kumimoji="0" sz="1600" b="1" i="0" u="none" strike="noStrike" kern="0" cap="none" spc="-25" normalizeH="0" baseline="0" noProof="0" dirty="0">
                <a:ln>
                  <a:noFill/>
                </a:ln>
                <a:solidFill>
                  <a:srgbClr val="1B2A49"/>
                </a:solidFill>
                <a:effectLst/>
                <a:uLnTx/>
                <a:uFillTx/>
                <a:latin typeface="Arial"/>
                <a:cs typeface="Arial"/>
              </a:rPr>
              <a:t>careers</a:t>
            </a:r>
            <a:r>
              <a:rPr kumimoji="0" sz="1600" b="1" i="0" u="none" strike="noStrike" kern="0" cap="none" spc="-5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under</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uncertainty.</a:t>
            </a:r>
            <a:endParaRPr kumimoji="0" sz="16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80"/>
              </a:spcBef>
              <a:spcAft>
                <a:spcPts val="0"/>
              </a:spcAft>
              <a:buClrTx/>
              <a:buSzTx/>
              <a:buFont typeface="Arial MT"/>
              <a:buChar char="•"/>
              <a:tabLst/>
              <a:defRPr/>
            </a:pPr>
            <a:endParaRPr kumimoji="0" sz="1600" b="0" i="0" u="none" strike="noStrike" kern="0" cap="none" spc="0" normalizeH="0" baseline="0" noProof="0">
              <a:ln>
                <a:noFill/>
              </a:ln>
              <a:solidFill>
                <a:sysClr val="windowText" lastClr="000000"/>
              </a:solidFill>
              <a:effectLst/>
              <a:uLnTx/>
              <a:uFillTx/>
              <a:latin typeface="Arial"/>
              <a:cs typeface="Arial"/>
            </a:endParaRPr>
          </a:p>
          <a:p>
            <a:pPr marL="378460" marR="295275" lvl="0" indent="-287020" defTabSz="914400" eaLnBrk="1" fontAlgn="auto" latinLnBrk="0" hangingPunct="1">
              <a:lnSpc>
                <a:spcPct val="100000"/>
              </a:lnSpc>
              <a:spcBef>
                <a:spcPts val="0"/>
              </a:spcBef>
              <a:spcAft>
                <a:spcPts val="0"/>
              </a:spcAft>
              <a:buClrTx/>
              <a:buSzTx/>
              <a:buFont typeface="Arial MT"/>
              <a:buChar char="•"/>
              <a:tabLst>
                <a:tab pos="378460" algn="l"/>
              </a:tabLst>
              <a:defRPr/>
            </a:pPr>
            <a:r>
              <a:rPr kumimoji="0" sz="1600" b="1" i="0" u="none" strike="noStrike" kern="0" cap="none" spc="0" normalizeH="0" baseline="0" noProof="0" dirty="0">
                <a:ln>
                  <a:noFill/>
                </a:ln>
                <a:solidFill>
                  <a:srgbClr val="FF0000"/>
                </a:solidFill>
                <a:effectLst/>
                <a:uLnTx/>
                <a:uFillTx/>
                <a:latin typeface="Arial"/>
                <a:cs typeface="Arial"/>
              </a:rPr>
              <a:t>Kenyan</a:t>
            </a:r>
            <a:r>
              <a:rPr kumimoji="0" sz="1600" b="1" i="0" u="none" strike="noStrike" kern="0" cap="none" spc="3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reality</a:t>
            </a:r>
            <a:r>
              <a:rPr kumimoji="0" sz="1600" b="1" i="0" u="none" strike="noStrike" kern="0" cap="none" spc="0" normalizeH="0" baseline="0" noProof="0" dirty="0">
                <a:ln>
                  <a:noFill/>
                </a:ln>
                <a:solidFill>
                  <a:srgbClr val="1B2A49"/>
                </a:solidFill>
                <a:effectLst/>
                <a:uLnTx/>
                <a:uFillTx/>
                <a:latin typeface="Arial"/>
                <a:cs typeface="Arial"/>
              </a:rPr>
              <a:t>:</a:t>
            </a:r>
            <a:r>
              <a:rPr kumimoji="0" sz="1600" b="1" i="0" u="none" strike="noStrike" kern="0" cap="none" spc="30"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With</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45" normalizeH="0" baseline="0" noProof="0" dirty="0">
                <a:ln>
                  <a:noFill/>
                </a:ln>
                <a:solidFill>
                  <a:srgbClr val="1B2A49"/>
                </a:solidFill>
                <a:effectLst/>
                <a:uLnTx/>
                <a:uFillTx/>
                <a:latin typeface="Arial"/>
                <a:cs typeface="Arial"/>
              </a:rPr>
              <a:t>83.6% </a:t>
            </a:r>
            <a:r>
              <a:rPr kumimoji="0" sz="1600" b="1" i="0" u="none" strike="noStrike" kern="0" cap="none" spc="0" normalizeH="0" baseline="0" noProof="0" dirty="0">
                <a:ln>
                  <a:noFill/>
                </a:ln>
                <a:solidFill>
                  <a:srgbClr val="1B2A49"/>
                </a:solidFill>
                <a:effectLst/>
                <a:uLnTx/>
                <a:uFillTx/>
                <a:latin typeface="Arial"/>
                <a:cs typeface="Arial"/>
              </a:rPr>
              <a:t>informal</a:t>
            </a:r>
            <a:r>
              <a:rPr kumimoji="0" sz="1600" b="1" i="0" u="none" strike="noStrike" kern="0" cap="none" spc="1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employment</a:t>
            </a:r>
            <a:r>
              <a:rPr kumimoji="0" sz="1600" b="1" i="0" u="none" strike="noStrike" kern="0" cap="none" spc="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and </a:t>
            </a:r>
            <a:r>
              <a:rPr kumimoji="0" sz="1600" b="1" i="0" u="none" strike="noStrike" kern="0" cap="none" spc="45" normalizeH="0" baseline="0" noProof="0" dirty="0">
                <a:ln>
                  <a:noFill/>
                </a:ln>
                <a:solidFill>
                  <a:srgbClr val="1B2A49"/>
                </a:solidFill>
                <a:effectLst/>
                <a:uLnTx/>
                <a:uFillTx/>
                <a:latin typeface="Arial"/>
                <a:cs typeface="Arial"/>
              </a:rPr>
              <a:t>a </a:t>
            </a:r>
            <a:r>
              <a:rPr kumimoji="0" sz="1600" b="1" i="0" u="none" strike="noStrike" kern="0" cap="none" spc="0" normalizeH="0" baseline="0" noProof="0" dirty="0">
                <a:ln>
                  <a:noFill/>
                </a:ln>
                <a:solidFill>
                  <a:srgbClr val="1B2A49"/>
                </a:solidFill>
                <a:effectLst/>
                <a:uLnTx/>
                <a:uFillTx/>
                <a:latin typeface="Arial"/>
                <a:cs typeface="Arial"/>
              </a:rPr>
              <a:t>rapidly</a:t>
            </a:r>
            <a:r>
              <a:rPr kumimoji="0" sz="1600" b="1" i="0" u="none" strike="noStrike" kern="0" cap="none" spc="4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1B2A49"/>
                </a:solidFill>
                <a:effectLst/>
                <a:uLnTx/>
                <a:uFillTx/>
                <a:latin typeface="Arial"/>
                <a:cs typeface="Arial"/>
              </a:rPr>
              <a:t>digitizing</a:t>
            </a:r>
            <a:r>
              <a:rPr kumimoji="0" sz="1600" b="1" i="0" u="none" strike="noStrike" kern="0" cap="none" spc="55" normalizeH="0" baseline="0" noProof="0" dirty="0">
                <a:ln>
                  <a:noFill/>
                </a:ln>
                <a:solidFill>
                  <a:srgbClr val="1B2A49"/>
                </a:solidFill>
                <a:effectLst/>
                <a:uLnTx/>
                <a:uFillTx/>
                <a:latin typeface="Arial"/>
                <a:cs typeface="Arial"/>
              </a:rPr>
              <a:t> </a:t>
            </a:r>
            <a:r>
              <a:rPr kumimoji="0" sz="1600" b="1" i="0" u="none" strike="noStrike" kern="0" cap="none" spc="-10" normalizeH="0" baseline="0" noProof="0" dirty="0">
                <a:ln>
                  <a:noFill/>
                </a:ln>
                <a:solidFill>
                  <a:srgbClr val="1B2A49"/>
                </a:solidFill>
                <a:effectLst/>
                <a:uLnTx/>
                <a:uFillTx/>
                <a:latin typeface="Arial"/>
                <a:cs typeface="Arial"/>
              </a:rPr>
              <a:t>economy, </a:t>
            </a:r>
            <a:r>
              <a:rPr kumimoji="0" sz="1600" b="1" i="0" u="none" strike="noStrike" kern="0" cap="none" spc="0" normalizeH="0" baseline="0" noProof="0" dirty="0">
                <a:ln>
                  <a:noFill/>
                </a:ln>
                <a:solidFill>
                  <a:srgbClr val="1B2A49"/>
                </a:solidFill>
                <a:effectLst/>
                <a:uLnTx/>
                <a:uFillTx/>
                <a:latin typeface="Arial"/>
                <a:cs typeface="Arial"/>
              </a:rPr>
              <a:t>adaptability</a:t>
            </a:r>
            <a:r>
              <a:rPr kumimoji="0" sz="1600" b="1" i="0" u="none" strike="noStrike" kern="0" cap="none" spc="75" normalizeH="0" baseline="0" noProof="0" dirty="0">
                <a:ln>
                  <a:noFill/>
                </a:ln>
                <a:solidFill>
                  <a:srgbClr val="1B2A49"/>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career</a:t>
            </a:r>
            <a:r>
              <a:rPr kumimoji="0" sz="1600" b="1" i="0" u="none" strike="noStrike" kern="0" cap="none" spc="35"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guidance</a:t>
            </a:r>
            <a:r>
              <a:rPr kumimoji="0" sz="1600" b="1" i="0" u="none" strike="noStrike" kern="0" cap="none" spc="35" normalizeH="0" baseline="0" noProof="0" dirty="0">
                <a:ln>
                  <a:noFill/>
                </a:ln>
                <a:solidFill>
                  <a:srgbClr val="006FC0"/>
                </a:solidFill>
                <a:effectLst/>
                <a:uLnTx/>
                <a:uFillTx/>
                <a:latin typeface="Arial"/>
                <a:cs typeface="Arial"/>
              </a:rPr>
              <a:t> </a:t>
            </a:r>
            <a:r>
              <a:rPr kumimoji="0" sz="1600" b="1" i="0" u="none" strike="noStrike" kern="0" cap="none" spc="-45" normalizeH="0" baseline="0" noProof="0" dirty="0">
                <a:ln>
                  <a:noFill/>
                </a:ln>
                <a:solidFill>
                  <a:srgbClr val="006FC0"/>
                </a:solidFill>
                <a:effectLst/>
                <a:uLnTx/>
                <a:uFillTx/>
                <a:latin typeface="Arial"/>
                <a:cs typeface="Arial"/>
              </a:rPr>
              <a:t>is </a:t>
            </a:r>
            <a:r>
              <a:rPr kumimoji="0" sz="1600" b="1" i="0" u="none" strike="noStrike" kern="0" cap="none" spc="0" normalizeH="0" baseline="0" noProof="0" dirty="0">
                <a:ln>
                  <a:noFill/>
                </a:ln>
                <a:solidFill>
                  <a:srgbClr val="006FC0"/>
                </a:solidFill>
                <a:effectLst/>
                <a:uLnTx/>
                <a:uFillTx/>
                <a:latin typeface="Arial"/>
                <a:cs typeface="Arial"/>
              </a:rPr>
              <a:t>not</a:t>
            </a:r>
            <a:r>
              <a:rPr kumimoji="0" sz="1600" b="1" i="0" u="none" strike="noStrike" kern="0" cap="none" spc="-70" normalizeH="0" baseline="0" noProof="0" dirty="0">
                <a:ln>
                  <a:noFill/>
                </a:ln>
                <a:solidFill>
                  <a:srgbClr val="006FC0"/>
                </a:solidFill>
                <a:effectLst/>
                <a:uLnTx/>
                <a:uFillTx/>
                <a:latin typeface="Arial"/>
                <a:cs typeface="Arial"/>
              </a:rPr>
              <a:t> </a:t>
            </a:r>
            <a:r>
              <a:rPr kumimoji="0" sz="1600" b="1" i="0" u="none" strike="noStrike" kern="0" cap="none" spc="-100" normalizeH="0" baseline="0" noProof="0" dirty="0">
                <a:ln>
                  <a:noFill/>
                </a:ln>
                <a:solidFill>
                  <a:srgbClr val="006FC0"/>
                </a:solidFill>
                <a:effectLst/>
                <a:uLnTx/>
                <a:uFillTx/>
                <a:latin typeface="Arial"/>
                <a:cs typeface="Arial"/>
              </a:rPr>
              <a:t>is</a:t>
            </a:r>
            <a:r>
              <a:rPr kumimoji="0" sz="1600" b="1" i="0" u="none" strike="noStrike" kern="0" cap="none" spc="-15" normalizeH="0" baseline="0" noProof="0" dirty="0">
                <a:ln>
                  <a:noFill/>
                </a:ln>
                <a:solidFill>
                  <a:srgbClr val="006FC0"/>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not</a:t>
            </a:r>
            <a:r>
              <a:rPr kumimoji="0" sz="1600" b="1" i="0" u="none" strike="noStrike" kern="0" cap="none" spc="-40"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optional.</a:t>
            </a:r>
            <a:endParaRPr kumimoji="0" sz="16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85"/>
              </a:spcBef>
              <a:spcAft>
                <a:spcPts val="0"/>
              </a:spcAft>
              <a:buClrTx/>
              <a:buSzTx/>
              <a:buFont typeface="Arial MT"/>
              <a:buChar char="•"/>
              <a:tabLst/>
              <a:defRPr/>
            </a:pPr>
            <a:endParaRPr kumimoji="0" sz="1600" b="0" i="0" u="none" strike="noStrike" kern="0" cap="none" spc="0" normalizeH="0" baseline="0" noProof="0">
              <a:ln>
                <a:noFill/>
              </a:ln>
              <a:solidFill>
                <a:sysClr val="windowText" lastClr="000000"/>
              </a:solidFill>
              <a:effectLst/>
              <a:uLnTx/>
              <a:uFillTx/>
              <a:latin typeface="Arial"/>
              <a:cs typeface="Arial"/>
            </a:endParaRPr>
          </a:p>
          <a:p>
            <a:pPr marL="378460" marR="205104" lvl="0" indent="-287020" defTabSz="914400" eaLnBrk="1" fontAlgn="auto" latinLnBrk="0" hangingPunct="1">
              <a:lnSpc>
                <a:spcPct val="100000"/>
              </a:lnSpc>
              <a:spcBef>
                <a:spcPts val="0"/>
              </a:spcBef>
              <a:spcAft>
                <a:spcPts val="0"/>
              </a:spcAft>
              <a:buClrTx/>
              <a:buSzTx/>
              <a:buFont typeface="Arial MT"/>
              <a:buChar char="•"/>
              <a:tabLst>
                <a:tab pos="378460" algn="l"/>
              </a:tabLst>
              <a:defRPr/>
            </a:pPr>
            <a:r>
              <a:rPr kumimoji="0" sz="1600" b="1" i="0" u="none" strike="noStrike" kern="0" cap="none" spc="-25" normalizeH="0" baseline="0" noProof="0" dirty="0">
                <a:ln>
                  <a:noFill/>
                </a:ln>
                <a:solidFill>
                  <a:srgbClr val="FF0000"/>
                </a:solidFill>
                <a:effectLst/>
                <a:uLnTx/>
                <a:uFillTx/>
                <a:latin typeface="Arial"/>
                <a:cs typeface="Arial"/>
              </a:rPr>
              <a:t>Implication:</a:t>
            </a:r>
            <a:r>
              <a:rPr kumimoji="0" sz="1600" b="1" i="0" u="none" strike="noStrike" kern="0" cap="none" spc="-15" normalizeH="0" baseline="0" noProof="0" dirty="0">
                <a:ln>
                  <a:noFill/>
                </a:ln>
                <a:solidFill>
                  <a:srgbClr val="FF0000"/>
                </a:solidFill>
                <a:effectLst/>
                <a:uLnTx/>
                <a:uFillTx/>
                <a:latin typeface="Arial"/>
                <a:cs typeface="Arial"/>
              </a:rPr>
              <a:t> </a:t>
            </a:r>
            <a:r>
              <a:rPr kumimoji="0" sz="1600" b="1" i="0" u="none" strike="noStrike" kern="0" cap="none" spc="-180" normalizeH="0" baseline="0" noProof="0" dirty="0">
                <a:ln>
                  <a:noFill/>
                </a:ln>
                <a:solidFill>
                  <a:srgbClr val="006FC0"/>
                </a:solidFill>
                <a:effectLst/>
                <a:uLnTx/>
                <a:uFillTx/>
                <a:latin typeface="Arial"/>
                <a:cs typeface="Arial"/>
              </a:rPr>
              <a:t>RPL</a:t>
            </a:r>
            <a:r>
              <a:rPr kumimoji="0" sz="1600" b="1" i="0" u="none" strike="noStrike" kern="0" cap="none" spc="-10" normalizeH="0" baseline="0" noProof="0" dirty="0">
                <a:ln>
                  <a:noFill/>
                </a:ln>
                <a:solidFill>
                  <a:srgbClr val="006FC0"/>
                </a:solidFill>
                <a:effectLst/>
                <a:uLnTx/>
                <a:uFillTx/>
                <a:latin typeface="Arial"/>
                <a:cs typeface="Arial"/>
              </a:rPr>
              <a:t> </a:t>
            </a:r>
            <a:r>
              <a:rPr kumimoji="0" sz="1600" b="1" i="0" u="none" strike="noStrike" kern="0" cap="none" spc="-45" normalizeH="0" baseline="0" noProof="0" dirty="0">
                <a:ln>
                  <a:noFill/>
                </a:ln>
                <a:solidFill>
                  <a:srgbClr val="006FC0"/>
                </a:solidFill>
                <a:effectLst/>
                <a:uLnTx/>
                <a:uFillTx/>
                <a:latin typeface="Arial"/>
                <a:cs typeface="Arial"/>
              </a:rPr>
              <a:t>counselling</a:t>
            </a:r>
            <a:r>
              <a:rPr kumimoji="0" sz="1600" b="1" i="0" u="none" strike="noStrike" kern="0" cap="none" spc="10" normalizeH="0" baseline="0" noProof="0" dirty="0">
                <a:ln>
                  <a:noFill/>
                </a:ln>
                <a:solidFill>
                  <a:srgbClr val="006FC0"/>
                </a:solidFill>
                <a:effectLst/>
                <a:uLnTx/>
                <a:uFillTx/>
                <a:latin typeface="Arial"/>
                <a:cs typeface="Arial"/>
              </a:rPr>
              <a:t> </a:t>
            </a:r>
            <a:r>
              <a:rPr kumimoji="0" sz="1600" b="1" i="0" u="none" strike="noStrike" kern="0" cap="none" spc="-25" normalizeH="0" baseline="0" noProof="0" dirty="0">
                <a:ln>
                  <a:noFill/>
                </a:ln>
                <a:solidFill>
                  <a:srgbClr val="006FC0"/>
                </a:solidFill>
                <a:effectLst/>
                <a:uLnTx/>
                <a:uFillTx/>
                <a:latin typeface="Arial"/>
                <a:cs typeface="Arial"/>
              </a:rPr>
              <a:t>and </a:t>
            </a:r>
            <a:r>
              <a:rPr kumimoji="0" sz="1600" b="1" i="0" u="none" strike="noStrike" kern="0" cap="none" spc="-45" normalizeH="0" baseline="0" noProof="0" dirty="0">
                <a:ln>
                  <a:noFill/>
                </a:ln>
                <a:solidFill>
                  <a:srgbClr val="006FC0"/>
                </a:solidFill>
                <a:effectLst/>
                <a:uLnTx/>
                <a:uFillTx/>
                <a:latin typeface="Arial"/>
                <a:cs typeface="Arial"/>
              </a:rPr>
              <a:t>non-</a:t>
            </a:r>
            <a:r>
              <a:rPr kumimoji="0" sz="1600" b="1" i="0" u="none" strike="noStrike" kern="0" cap="none" spc="0" normalizeH="0" baseline="0" noProof="0" dirty="0">
                <a:ln>
                  <a:noFill/>
                </a:ln>
                <a:solidFill>
                  <a:srgbClr val="006FC0"/>
                </a:solidFill>
                <a:effectLst/>
                <a:uLnTx/>
                <a:uFillTx/>
                <a:latin typeface="Arial"/>
                <a:cs typeface="Arial"/>
              </a:rPr>
              <a:t>linear</a:t>
            </a:r>
            <a:r>
              <a:rPr kumimoji="0" sz="1600" b="1" i="0" u="none" strike="noStrike" kern="0" cap="none" spc="45" normalizeH="0" baseline="0" noProof="0" dirty="0">
                <a:ln>
                  <a:noFill/>
                </a:ln>
                <a:solidFill>
                  <a:srgbClr val="006FC0"/>
                </a:solidFill>
                <a:effectLst/>
                <a:uLnTx/>
                <a:uFillTx/>
                <a:latin typeface="Arial"/>
                <a:cs typeface="Arial"/>
              </a:rPr>
              <a:t> </a:t>
            </a:r>
            <a:r>
              <a:rPr kumimoji="0" sz="1600" b="1" i="0" u="none" strike="noStrike" kern="0" cap="none" spc="55" normalizeH="0" baseline="0" noProof="0" dirty="0">
                <a:ln>
                  <a:noFill/>
                </a:ln>
                <a:solidFill>
                  <a:srgbClr val="006FC0"/>
                </a:solidFill>
                <a:effectLst/>
                <a:uLnTx/>
                <a:uFillTx/>
                <a:latin typeface="Arial"/>
                <a:cs typeface="Arial"/>
              </a:rPr>
              <a:t>pathway</a:t>
            </a:r>
            <a:r>
              <a:rPr kumimoji="0" sz="1600" b="1" i="0" u="none" strike="noStrike" kern="0" cap="none" spc="45"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support </a:t>
            </a:r>
            <a:r>
              <a:rPr kumimoji="0" sz="1600" b="1" i="0" u="none" strike="noStrike" kern="0" cap="none" spc="0" normalizeH="0" baseline="0" noProof="0" dirty="0">
                <a:ln>
                  <a:noFill/>
                </a:ln>
                <a:solidFill>
                  <a:srgbClr val="006FC0"/>
                </a:solidFill>
                <a:effectLst/>
                <a:uLnTx/>
                <a:uFillTx/>
                <a:latin typeface="Arial"/>
                <a:cs typeface="Arial"/>
              </a:rPr>
              <a:t>require</a:t>
            </a:r>
            <a:r>
              <a:rPr kumimoji="0" sz="1600" b="1" i="0" u="none" strike="noStrike" kern="0" cap="none" spc="155" normalizeH="0" baseline="0" noProof="0" dirty="0">
                <a:ln>
                  <a:noFill/>
                </a:ln>
                <a:solidFill>
                  <a:srgbClr val="006FC0"/>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an</a:t>
            </a:r>
            <a:r>
              <a:rPr kumimoji="0" sz="1600" b="1" i="0" u="none" strike="noStrike" kern="0" cap="none" spc="145" normalizeH="0" baseline="0" noProof="0" dirty="0">
                <a:ln>
                  <a:noFill/>
                </a:ln>
                <a:solidFill>
                  <a:srgbClr val="006FC0"/>
                </a:solidFill>
                <a:effectLst/>
                <a:uLnTx/>
                <a:uFillTx/>
                <a:latin typeface="Arial"/>
                <a:cs typeface="Arial"/>
              </a:rPr>
              <a:t> </a:t>
            </a:r>
            <a:r>
              <a:rPr kumimoji="0" sz="1600" b="1" i="0" u="none" strike="noStrike" kern="0" cap="none" spc="0" normalizeH="0" baseline="0" noProof="0" dirty="0">
                <a:ln>
                  <a:noFill/>
                </a:ln>
                <a:solidFill>
                  <a:srgbClr val="006FC0"/>
                </a:solidFill>
                <a:effectLst/>
                <a:uLnTx/>
                <a:uFillTx/>
                <a:latin typeface="Arial"/>
                <a:cs typeface="Arial"/>
              </a:rPr>
              <a:t>adaptability-</a:t>
            </a:r>
            <a:r>
              <a:rPr kumimoji="0" sz="1600" b="1" i="0" u="none" strike="noStrike" kern="0" cap="none" spc="-10" normalizeH="0" baseline="0" noProof="0" dirty="0">
                <a:ln>
                  <a:noFill/>
                </a:ln>
                <a:solidFill>
                  <a:srgbClr val="006FC0"/>
                </a:solidFill>
                <a:effectLst/>
                <a:uLnTx/>
                <a:uFillTx/>
                <a:latin typeface="Arial"/>
                <a:cs typeface="Arial"/>
              </a:rPr>
              <a:t>centred </a:t>
            </a:r>
            <a:r>
              <a:rPr kumimoji="0" sz="1600" b="1" i="0" u="none" strike="noStrike" kern="0" cap="none" spc="0" normalizeH="0" baseline="0" noProof="0" dirty="0">
                <a:ln>
                  <a:noFill/>
                </a:ln>
                <a:solidFill>
                  <a:srgbClr val="006FC0"/>
                </a:solidFill>
                <a:effectLst/>
                <a:uLnTx/>
                <a:uFillTx/>
                <a:latin typeface="Arial"/>
                <a:cs typeface="Arial"/>
              </a:rPr>
              <a:t>career</a:t>
            </a:r>
            <a:r>
              <a:rPr kumimoji="0" sz="1600" b="1" i="0" u="none" strike="noStrike" kern="0" cap="none" spc="-70"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guidance</a:t>
            </a:r>
            <a:r>
              <a:rPr kumimoji="0" sz="1600" b="1" i="0" u="none" strike="noStrike" kern="0" cap="none" spc="-70" normalizeH="0" baseline="0" noProof="0" dirty="0">
                <a:ln>
                  <a:noFill/>
                </a:ln>
                <a:solidFill>
                  <a:srgbClr val="006FC0"/>
                </a:solidFill>
                <a:effectLst/>
                <a:uLnTx/>
                <a:uFillTx/>
                <a:latin typeface="Arial"/>
                <a:cs typeface="Arial"/>
              </a:rPr>
              <a:t> </a:t>
            </a:r>
            <a:r>
              <a:rPr kumimoji="0" sz="1600" b="1" i="0" u="none" strike="noStrike" kern="0" cap="none" spc="-10" normalizeH="0" baseline="0" noProof="0" dirty="0">
                <a:ln>
                  <a:noFill/>
                </a:ln>
                <a:solidFill>
                  <a:srgbClr val="006FC0"/>
                </a:solidFill>
                <a:effectLst/>
                <a:uLnTx/>
                <a:uFillTx/>
                <a:latin typeface="Arial"/>
                <a:cs typeface="Arial"/>
              </a:rPr>
              <a:t>system.</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6304" y="6650735"/>
            <a:ext cx="12045950" cy="207645"/>
            <a:chOff x="146304" y="6650735"/>
            <a:chExt cx="12045950" cy="207645"/>
          </a:xfrm>
        </p:grpSpPr>
        <p:sp>
          <p:nvSpPr>
            <p:cNvPr id="3" name="object 3"/>
            <p:cNvSpPr/>
            <p:nvPr/>
          </p:nvSpPr>
          <p:spPr>
            <a:xfrm>
              <a:off x="146304" y="6650735"/>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146304" y="6729983"/>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146304" y="6812279"/>
              <a:ext cx="12045950" cy="45720"/>
            </a:xfrm>
            <a:custGeom>
              <a:avLst/>
              <a:gdLst/>
              <a:ahLst/>
              <a:cxnLst/>
              <a:rect l="l" t="t" r="r" b="b"/>
              <a:pathLst>
                <a:path w="12045950" h="45720">
                  <a:moveTo>
                    <a:pt x="0" y="45719"/>
                  </a:moveTo>
                  <a:lnTo>
                    <a:pt x="12045696" y="45719"/>
                  </a:lnTo>
                  <a:lnTo>
                    <a:pt x="12045696" y="0"/>
                  </a:lnTo>
                  <a:lnTo>
                    <a:pt x="0" y="0"/>
                  </a:lnTo>
                  <a:lnTo>
                    <a:pt x="0" y="45719"/>
                  </a:lnTo>
                  <a:close/>
                </a:path>
              </a:pathLst>
            </a:custGeom>
            <a:solidFill>
              <a:srgbClr val="0099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6" name="object 6"/>
          <p:cNvPicPr/>
          <p:nvPr/>
        </p:nvPicPr>
        <p:blipFill>
          <a:blip r:embed="rId2" cstate="print"/>
          <a:stretch>
            <a:fillRect/>
          </a:stretch>
        </p:blipFill>
        <p:spPr>
          <a:xfrm>
            <a:off x="7995039" y="59511"/>
            <a:ext cx="4036771" cy="1098665"/>
          </a:xfrm>
          <a:prstGeom prst="rect">
            <a:avLst/>
          </a:prstGeom>
        </p:spPr>
      </p:pic>
      <p:grpSp>
        <p:nvGrpSpPr>
          <p:cNvPr id="7" name="object 7"/>
          <p:cNvGrpSpPr/>
          <p:nvPr/>
        </p:nvGrpSpPr>
        <p:grpSpPr>
          <a:xfrm>
            <a:off x="-6095" y="-6096"/>
            <a:ext cx="158750" cy="6870700"/>
            <a:chOff x="-6095" y="-6096"/>
            <a:chExt cx="158750" cy="6870700"/>
          </a:xfrm>
        </p:grpSpPr>
        <p:sp>
          <p:nvSpPr>
            <p:cNvPr id="8" name="object 8"/>
            <p:cNvSpPr/>
            <p:nvPr/>
          </p:nvSpPr>
          <p:spPr>
            <a:xfrm>
              <a:off x="0" y="0"/>
              <a:ext cx="146685" cy="6858000"/>
            </a:xfrm>
            <a:custGeom>
              <a:avLst/>
              <a:gdLst/>
              <a:ahLst/>
              <a:cxnLst/>
              <a:rect l="l" t="t" r="r" b="b"/>
              <a:pathLst>
                <a:path w="146685" h="6858000">
                  <a:moveTo>
                    <a:pt x="146304" y="0"/>
                  </a:moveTo>
                  <a:lnTo>
                    <a:pt x="0" y="0"/>
                  </a:lnTo>
                  <a:lnTo>
                    <a:pt x="0" y="6858000"/>
                  </a:lnTo>
                  <a:lnTo>
                    <a:pt x="146304" y="6858000"/>
                  </a:lnTo>
                  <a:lnTo>
                    <a:pt x="146304"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p:nvPr/>
          </p:nvSpPr>
          <p:spPr>
            <a:xfrm>
              <a:off x="0" y="0"/>
              <a:ext cx="146685" cy="6858000"/>
            </a:xfrm>
            <a:custGeom>
              <a:avLst/>
              <a:gdLst/>
              <a:ahLst/>
              <a:cxnLst/>
              <a:rect l="l" t="t" r="r" b="b"/>
              <a:pathLst>
                <a:path w="146685" h="6858000">
                  <a:moveTo>
                    <a:pt x="0" y="6858000"/>
                  </a:moveTo>
                  <a:lnTo>
                    <a:pt x="146304" y="6858000"/>
                  </a:lnTo>
                  <a:lnTo>
                    <a:pt x="146304" y="0"/>
                  </a:lnTo>
                  <a:lnTo>
                    <a:pt x="0" y="0"/>
                  </a:lnTo>
                  <a:lnTo>
                    <a:pt x="0" y="6858000"/>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0" name="object 10"/>
          <p:cNvSpPr txBox="1"/>
          <p:nvPr/>
        </p:nvSpPr>
        <p:spPr>
          <a:xfrm>
            <a:off x="140207" y="179831"/>
            <a:ext cx="7832090" cy="890269"/>
          </a:xfrm>
          <a:prstGeom prst="rect">
            <a:avLst/>
          </a:prstGeom>
          <a:solidFill>
            <a:srgbClr val="1F3863"/>
          </a:solidFill>
          <a:ln w="3175">
            <a:solidFill>
              <a:srgbClr val="1F3863"/>
            </a:solidFill>
          </a:ln>
        </p:spPr>
        <p:txBody>
          <a:bodyPr vert="horz" wrap="square" lIns="0" tIns="0" rIns="0" bIns="0" rtlCol="0">
            <a:spAutoFit/>
          </a:bodyPr>
          <a:lstStyle/>
          <a:p>
            <a:pPr marL="100965" marR="0" lvl="0" indent="0" defTabSz="914400" eaLnBrk="1" fontAlgn="auto" latinLnBrk="0" hangingPunct="1">
              <a:lnSpc>
                <a:spcPts val="3254"/>
              </a:lnSpc>
              <a:spcBef>
                <a:spcPts val="0"/>
              </a:spcBef>
              <a:spcAft>
                <a:spcPts val="0"/>
              </a:spcAft>
              <a:buClrTx/>
              <a:buSzTx/>
              <a:buFontTx/>
              <a:buNone/>
              <a:tabLst/>
              <a:defRPr/>
            </a:pPr>
            <a:r>
              <a:rPr kumimoji="0" sz="2900" b="1" i="0" u="none" strike="noStrike" kern="0" cap="none" spc="0" normalizeH="0" baseline="0" noProof="0" dirty="0">
                <a:ln>
                  <a:noFill/>
                </a:ln>
                <a:solidFill>
                  <a:srgbClr val="FFFFFF"/>
                </a:solidFill>
                <a:effectLst/>
                <a:uLnTx/>
                <a:uFillTx/>
                <a:latin typeface="Arial"/>
                <a:cs typeface="Arial"/>
              </a:rPr>
              <a:t>Theory</a:t>
            </a:r>
            <a:r>
              <a:rPr kumimoji="0" sz="2900" b="1" i="0" u="none" strike="noStrike" kern="0" cap="none" spc="140" normalizeH="0" baseline="0" noProof="0" dirty="0">
                <a:ln>
                  <a:noFill/>
                </a:ln>
                <a:solidFill>
                  <a:srgbClr val="FFFFFF"/>
                </a:solidFill>
                <a:effectLst/>
                <a:uLnTx/>
                <a:uFillTx/>
                <a:latin typeface="Arial"/>
                <a:cs typeface="Arial"/>
              </a:rPr>
              <a:t> </a:t>
            </a:r>
            <a:r>
              <a:rPr kumimoji="0" sz="2900" b="1" i="0" u="none" strike="noStrike" kern="0" cap="none" spc="0" normalizeH="0" baseline="0" noProof="0" dirty="0">
                <a:ln>
                  <a:noFill/>
                </a:ln>
                <a:solidFill>
                  <a:srgbClr val="FFFFFF"/>
                </a:solidFill>
                <a:effectLst/>
                <a:uLnTx/>
                <a:uFillTx/>
                <a:latin typeface="Arial"/>
                <a:cs typeface="Arial"/>
              </a:rPr>
              <a:t>and</a:t>
            </a:r>
            <a:r>
              <a:rPr kumimoji="0" sz="2900" b="1" i="0" u="none" strike="noStrike" kern="0" cap="none" spc="140" normalizeH="0" baseline="0" noProof="0" dirty="0">
                <a:ln>
                  <a:noFill/>
                </a:ln>
                <a:solidFill>
                  <a:srgbClr val="FFFFFF"/>
                </a:solidFill>
                <a:effectLst/>
                <a:uLnTx/>
                <a:uFillTx/>
                <a:latin typeface="Arial"/>
                <a:cs typeface="Arial"/>
              </a:rPr>
              <a:t> </a:t>
            </a:r>
            <a:r>
              <a:rPr kumimoji="0" sz="2900" b="1" i="0" u="none" strike="noStrike" kern="0" cap="none" spc="0" normalizeH="0" baseline="0" noProof="0" dirty="0">
                <a:ln>
                  <a:noFill/>
                </a:ln>
                <a:solidFill>
                  <a:srgbClr val="FFFFFF"/>
                </a:solidFill>
                <a:effectLst/>
                <a:uLnTx/>
                <a:uFillTx/>
                <a:latin typeface="Arial"/>
                <a:cs typeface="Arial"/>
              </a:rPr>
              <a:t>International</a:t>
            </a:r>
            <a:r>
              <a:rPr kumimoji="0" sz="2900" b="1" i="0" u="none" strike="noStrike" kern="0" cap="none" spc="185" normalizeH="0" baseline="0" noProof="0" dirty="0">
                <a:ln>
                  <a:noFill/>
                </a:ln>
                <a:solidFill>
                  <a:srgbClr val="FFFFFF"/>
                </a:solidFill>
                <a:effectLst/>
                <a:uLnTx/>
                <a:uFillTx/>
                <a:latin typeface="Arial"/>
                <a:cs typeface="Arial"/>
              </a:rPr>
              <a:t> </a:t>
            </a:r>
            <a:r>
              <a:rPr kumimoji="0" sz="2900" b="1" i="0" u="none" strike="noStrike" kern="0" cap="none" spc="-10" normalizeH="0" baseline="0" noProof="0" dirty="0">
                <a:ln>
                  <a:noFill/>
                </a:ln>
                <a:solidFill>
                  <a:srgbClr val="FFFFFF"/>
                </a:solidFill>
                <a:effectLst/>
                <a:uLnTx/>
                <a:uFillTx/>
                <a:latin typeface="Arial"/>
                <a:cs typeface="Arial"/>
              </a:rPr>
              <a:t>Frameworks:</a:t>
            </a:r>
            <a:endParaRPr kumimoji="0" sz="2900" b="0" i="0" u="none" strike="noStrike" kern="0" cap="none" spc="0" normalizeH="0" baseline="0" noProof="0">
              <a:ln>
                <a:noFill/>
              </a:ln>
              <a:solidFill>
                <a:sysClr val="windowText" lastClr="000000"/>
              </a:solidFill>
              <a:effectLst/>
              <a:uLnTx/>
              <a:uFillTx/>
              <a:latin typeface="Arial"/>
              <a:cs typeface="Arial"/>
            </a:endParaRPr>
          </a:p>
          <a:p>
            <a:pPr marL="100965" marR="0" lvl="0" indent="0" defTabSz="914400" eaLnBrk="1" fontAlgn="auto" latinLnBrk="0" hangingPunct="1">
              <a:lnSpc>
                <a:spcPct val="100000"/>
              </a:lnSpc>
              <a:spcBef>
                <a:spcPts val="35"/>
              </a:spcBef>
              <a:spcAft>
                <a:spcPts val="0"/>
              </a:spcAft>
              <a:buClrTx/>
              <a:buSzTx/>
              <a:buFontTx/>
              <a:buNone/>
              <a:tabLst/>
              <a:defRPr/>
            </a:pPr>
            <a:r>
              <a:rPr kumimoji="0" sz="2900" b="1" i="0" u="none" strike="noStrike" kern="0" cap="none" spc="-105" normalizeH="0" baseline="0" noProof="0" dirty="0">
                <a:ln>
                  <a:noFill/>
                </a:ln>
                <a:solidFill>
                  <a:srgbClr val="FFFFFF"/>
                </a:solidFill>
                <a:effectLst/>
                <a:uLnTx/>
                <a:uFillTx/>
                <a:latin typeface="Arial"/>
                <a:cs typeface="Arial"/>
              </a:rPr>
              <a:t>The</a:t>
            </a:r>
            <a:r>
              <a:rPr kumimoji="0" sz="2900" b="1" i="0" u="none" strike="noStrike" kern="0" cap="none" spc="0" normalizeH="0" baseline="0" noProof="0" dirty="0">
                <a:ln>
                  <a:noFill/>
                </a:ln>
                <a:solidFill>
                  <a:srgbClr val="FFFFFF"/>
                </a:solidFill>
                <a:effectLst/>
                <a:uLnTx/>
                <a:uFillTx/>
                <a:latin typeface="Arial"/>
                <a:cs typeface="Arial"/>
              </a:rPr>
              <a:t> Analytical</a:t>
            </a:r>
            <a:r>
              <a:rPr kumimoji="0" sz="2900" b="1" i="0" u="none" strike="noStrike" kern="0" cap="none" spc="35" normalizeH="0" baseline="0" noProof="0" dirty="0">
                <a:ln>
                  <a:noFill/>
                </a:ln>
                <a:solidFill>
                  <a:srgbClr val="FFFFFF"/>
                </a:solidFill>
                <a:effectLst/>
                <a:uLnTx/>
                <a:uFillTx/>
                <a:latin typeface="Arial"/>
                <a:cs typeface="Arial"/>
              </a:rPr>
              <a:t> </a:t>
            </a:r>
            <a:r>
              <a:rPr kumimoji="0" sz="2900" b="1" i="0" u="none" strike="noStrike" kern="0" cap="none" spc="-10" normalizeH="0" baseline="0" noProof="0" dirty="0">
                <a:ln>
                  <a:noFill/>
                </a:ln>
                <a:solidFill>
                  <a:srgbClr val="FFFFFF"/>
                </a:solidFill>
                <a:effectLst/>
                <a:uLnTx/>
                <a:uFillTx/>
                <a:latin typeface="Arial"/>
                <a:cs typeface="Arial"/>
              </a:rPr>
              <a:t>Foundation</a:t>
            </a:r>
            <a:endParaRPr kumimoji="0" sz="2900" b="0" i="0" u="none" strike="noStrike" kern="0" cap="none" spc="0" normalizeH="0" baseline="0" noProof="0">
              <a:ln>
                <a:noFill/>
              </a:ln>
              <a:solidFill>
                <a:sysClr val="windowText" lastClr="000000"/>
              </a:solidFill>
              <a:effectLst/>
              <a:uLnTx/>
              <a:uFillTx/>
              <a:latin typeface="Arial"/>
              <a:cs typeface="Arial"/>
            </a:endParaRPr>
          </a:p>
        </p:txBody>
      </p:sp>
      <p:grpSp>
        <p:nvGrpSpPr>
          <p:cNvPr id="11" name="object 11"/>
          <p:cNvGrpSpPr/>
          <p:nvPr/>
        </p:nvGrpSpPr>
        <p:grpSpPr>
          <a:xfrm>
            <a:off x="198092" y="1228306"/>
            <a:ext cx="3809365" cy="2712085"/>
            <a:chOff x="198092" y="1228306"/>
            <a:chExt cx="3809365" cy="2712085"/>
          </a:xfrm>
        </p:grpSpPr>
        <p:pic>
          <p:nvPicPr>
            <p:cNvPr id="12" name="object 12"/>
            <p:cNvPicPr/>
            <p:nvPr/>
          </p:nvPicPr>
          <p:blipFill>
            <a:blip r:embed="rId3" cstate="print"/>
            <a:stretch>
              <a:fillRect/>
            </a:stretch>
          </p:blipFill>
          <p:spPr>
            <a:xfrm>
              <a:off x="198092" y="1228306"/>
              <a:ext cx="3809292" cy="2712033"/>
            </a:xfrm>
            <a:prstGeom prst="rect">
              <a:avLst/>
            </a:prstGeom>
          </p:spPr>
        </p:pic>
        <p:sp>
          <p:nvSpPr>
            <p:cNvPr id="13" name="object 13"/>
            <p:cNvSpPr/>
            <p:nvPr/>
          </p:nvSpPr>
          <p:spPr>
            <a:xfrm>
              <a:off x="304800" y="1280160"/>
              <a:ext cx="3657600" cy="2560320"/>
            </a:xfrm>
            <a:custGeom>
              <a:avLst/>
              <a:gdLst/>
              <a:ahLst/>
              <a:cxnLst/>
              <a:rect l="l" t="t" r="r" b="b"/>
              <a:pathLst>
                <a:path w="3657600" h="2560320">
                  <a:moveTo>
                    <a:pt x="0" y="2560320"/>
                  </a:moveTo>
                  <a:lnTo>
                    <a:pt x="3657600" y="2560320"/>
                  </a:lnTo>
                  <a:lnTo>
                    <a:pt x="3657600" y="0"/>
                  </a:lnTo>
                  <a:lnTo>
                    <a:pt x="0" y="0"/>
                  </a:lnTo>
                  <a:lnTo>
                    <a:pt x="0" y="256032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4"/>
            <p:cNvSpPr/>
            <p:nvPr/>
          </p:nvSpPr>
          <p:spPr>
            <a:xfrm>
              <a:off x="304800" y="1280160"/>
              <a:ext cx="3657600" cy="670560"/>
            </a:xfrm>
            <a:custGeom>
              <a:avLst/>
              <a:gdLst/>
              <a:ahLst/>
              <a:cxnLst/>
              <a:rect l="l" t="t" r="r" b="b"/>
              <a:pathLst>
                <a:path w="3657600" h="670560">
                  <a:moveTo>
                    <a:pt x="3657600" y="0"/>
                  </a:moveTo>
                  <a:lnTo>
                    <a:pt x="0" y="0"/>
                  </a:lnTo>
                  <a:lnTo>
                    <a:pt x="0" y="670560"/>
                  </a:lnTo>
                  <a:lnTo>
                    <a:pt x="3657600" y="670560"/>
                  </a:lnTo>
                  <a:lnTo>
                    <a:pt x="3657600" y="0"/>
                  </a:lnTo>
                  <a:close/>
                </a:path>
              </a:pathLst>
            </a:custGeom>
            <a:solidFill>
              <a:srgbClr val="1F386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5" name="object 15"/>
            <p:cNvPicPr/>
            <p:nvPr/>
          </p:nvPicPr>
          <p:blipFill>
            <a:blip r:embed="rId4" cstate="print"/>
            <a:stretch>
              <a:fillRect/>
            </a:stretch>
          </p:blipFill>
          <p:spPr>
            <a:xfrm>
              <a:off x="451103" y="1377696"/>
              <a:ext cx="426720" cy="426720"/>
            </a:xfrm>
            <a:prstGeom prst="rect">
              <a:avLst/>
            </a:prstGeom>
          </p:spPr>
        </p:pic>
      </p:grpSp>
      <p:sp>
        <p:nvSpPr>
          <p:cNvPr id="16" name="object 16"/>
          <p:cNvSpPr txBox="1"/>
          <p:nvPr/>
        </p:nvSpPr>
        <p:spPr>
          <a:xfrm>
            <a:off x="304800" y="1280160"/>
            <a:ext cx="3657600" cy="670560"/>
          </a:xfrm>
          <a:prstGeom prst="rect">
            <a:avLst/>
          </a:prstGeom>
          <a:ln w="12192">
            <a:solidFill>
              <a:srgbClr val="1F3863"/>
            </a:solidFill>
          </a:ln>
        </p:spPr>
        <p:txBody>
          <a:bodyPr vert="horz" wrap="square" lIns="0" tIns="4445" rIns="0" bIns="0" rtlCol="0">
            <a:spAutoFit/>
          </a:bodyPr>
          <a:lstStyle/>
          <a:p>
            <a:pPr marL="682625" marR="0" lvl="0" indent="0" defTabSz="914400" eaLnBrk="1" fontAlgn="auto" latinLnBrk="0" hangingPunct="1">
              <a:lnSpc>
                <a:spcPts val="2800"/>
              </a:lnSpc>
              <a:spcBef>
                <a:spcPts val="35"/>
              </a:spcBef>
              <a:spcAft>
                <a:spcPts val="0"/>
              </a:spcAft>
              <a:buClrTx/>
              <a:buSzTx/>
              <a:buFontTx/>
              <a:buNone/>
              <a:tabLst/>
              <a:defRPr/>
            </a:pPr>
            <a:r>
              <a:rPr kumimoji="0" sz="2400" b="1" i="0" u="none" strike="noStrike" kern="0" cap="none" spc="-10" normalizeH="0" baseline="0" noProof="0" dirty="0">
                <a:ln>
                  <a:noFill/>
                </a:ln>
                <a:solidFill>
                  <a:srgbClr val="FFFFFF"/>
                </a:solidFill>
                <a:effectLst/>
                <a:uLnTx/>
                <a:uFillTx/>
                <a:latin typeface="Arial"/>
                <a:cs typeface="Arial"/>
              </a:rPr>
              <a:t>Super</a:t>
            </a:r>
            <a:endParaRPr kumimoji="0" sz="2400" b="0" i="0" u="none" strike="noStrike" kern="0" cap="none" spc="0" normalizeH="0" baseline="0" noProof="0">
              <a:ln>
                <a:noFill/>
              </a:ln>
              <a:solidFill>
                <a:sysClr val="windowText" lastClr="000000"/>
              </a:solidFill>
              <a:effectLst/>
              <a:uLnTx/>
              <a:uFillTx/>
              <a:latin typeface="Arial"/>
              <a:cs typeface="Arial"/>
            </a:endParaRPr>
          </a:p>
          <a:p>
            <a:pPr marL="633730" marR="0" lvl="0" indent="0" defTabSz="914400" eaLnBrk="1" fontAlgn="auto" latinLnBrk="0" hangingPunct="1">
              <a:lnSpc>
                <a:spcPts val="2200"/>
              </a:lnSpc>
              <a:spcBef>
                <a:spcPts val="0"/>
              </a:spcBef>
              <a:spcAft>
                <a:spcPts val="0"/>
              </a:spcAft>
              <a:buClrTx/>
              <a:buSzTx/>
              <a:buFontTx/>
              <a:buNone/>
              <a:tabLst/>
              <a:defRPr/>
            </a:pPr>
            <a:r>
              <a:rPr kumimoji="0" sz="1900" b="1" i="1" u="none" strike="noStrike" kern="0" cap="none" spc="-10" normalizeH="0" baseline="0" noProof="0" dirty="0">
                <a:ln>
                  <a:noFill/>
                </a:ln>
                <a:solidFill>
                  <a:srgbClr val="FFFFFF"/>
                </a:solidFill>
                <a:effectLst/>
                <a:uLnTx/>
                <a:uFillTx/>
                <a:latin typeface="Arial"/>
                <a:cs typeface="Arial"/>
              </a:rPr>
              <a:t>Developmental</a:t>
            </a:r>
            <a:endParaRPr kumimoji="0" sz="1900" b="0" i="0" u="none" strike="noStrike" kern="0" cap="none" spc="0" normalizeH="0" baseline="0" noProof="0">
              <a:ln>
                <a:noFill/>
              </a:ln>
              <a:solidFill>
                <a:sysClr val="windowText" lastClr="000000"/>
              </a:solidFill>
              <a:effectLst/>
              <a:uLnTx/>
              <a:uFillTx/>
              <a:latin typeface="Arial"/>
              <a:cs typeface="Arial"/>
            </a:endParaRPr>
          </a:p>
        </p:txBody>
      </p:sp>
      <p:sp>
        <p:nvSpPr>
          <p:cNvPr id="17" name="object 17"/>
          <p:cNvSpPr txBox="1"/>
          <p:nvPr/>
        </p:nvSpPr>
        <p:spPr>
          <a:xfrm>
            <a:off x="304800" y="1950720"/>
            <a:ext cx="3657600" cy="1889760"/>
          </a:xfrm>
          <a:prstGeom prst="rect">
            <a:avLst/>
          </a:prstGeom>
          <a:solidFill>
            <a:srgbClr val="FFFFFF"/>
          </a:solidFill>
        </p:spPr>
        <p:txBody>
          <a:bodyPr vert="horz" wrap="square" lIns="0" tIns="131445" rIns="0" bIns="0" rtlCol="0">
            <a:spAutoFit/>
          </a:bodyPr>
          <a:lstStyle/>
          <a:p>
            <a:pPr marL="476250" marR="521970" lvl="0" indent="-287020" defTabSz="914400" eaLnBrk="1" fontAlgn="auto" latinLnBrk="0" hangingPunct="1">
              <a:lnSpc>
                <a:spcPct val="100000"/>
              </a:lnSpc>
              <a:spcBef>
                <a:spcPts val="1035"/>
              </a:spcBef>
              <a:spcAft>
                <a:spcPts val="0"/>
              </a:spcAft>
              <a:buClrTx/>
              <a:buSzTx/>
              <a:buFont typeface="Arial MT"/>
              <a:buChar char="•"/>
              <a:tabLst>
                <a:tab pos="476250" algn="l"/>
              </a:tabLst>
              <a:defRPr/>
            </a:pPr>
            <a:r>
              <a:rPr kumimoji="0" sz="1600" b="1" i="0" u="none" strike="noStrike" kern="0" cap="none" spc="0" normalizeH="0" baseline="0" noProof="0" dirty="0">
                <a:ln>
                  <a:noFill/>
                </a:ln>
                <a:solidFill>
                  <a:srgbClr val="334154"/>
                </a:solidFill>
                <a:effectLst/>
                <a:uLnTx/>
                <a:uFillTx/>
                <a:latin typeface="Arial"/>
                <a:cs typeface="Arial"/>
              </a:rPr>
              <a:t>Career</a:t>
            </a:r>
            <a:r>
              <a:rPr kumimoji="0" sz="1600" b="1" i="0" u="none" strike="noStrike" kern="0" cap="none" spc="-4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development</a:t>
            </a:r>
            <a:r>
              <a:rPr kumimoji="0" sz="1600" b="1" i="0" u="none" strike="noStrike" kern="0" cap="none" spc="-4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is </a:t>
            </a:r>
            <a:r>
              <a:rPr kumimoji="0" sz="1600" b="1" i="0" u="none" strike="noStrike" kern="0" cap="none" spc="-65" normalizeH="0" baseline="0" noProof="0" dirty="0">
                <a:ln>
                  <a:noFill/>
                </a:ln>
                <a:solidFill>
                  <a:srgbClr val="334154"/>
                </a:solidFill>
                <a:effectLst/>
                <a:uLnTx/>
                <a:uFillTx/>
                <a:latin typeface="Arial"/>
                <a:cs typeface="Arial"/>
              </a:rPr>
              <a:t>LIFELONG;</a:t>
            </a:r>
            <a:r>
              <a:rPr kumimoji="0" sz="1600" b="1" i="0" u="none" strike="noStrike" kern="0" cap="none" spc="29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not</a:t>
            </a:r>
            <a:r>
              <a:rPr kumimoji="0" sz="1600" b="1" i="0" u="none" strike="noStrike" kern="0" cap="none" spc="-75" normalizeH="0" baseline="0" noProof="0" dirty="0">
                <a:ln>
                  <a:noFill/>
                </a:ln>
                <a:solidFill>
                  <a:srgbClr val="FF0000"/>
                </a:solidFill>
                <a:effectLst/>
                <a:uLnTx/>
                <a:uFillTx/>
                <a:latin typeface="Arial"/>
                <a:cs typeface="Arial"/>
              </a:rPr>
              <a:t> </a:t>
            </a:r>
            <a:r>
              <a:rPr kumimoji="0" sz="1600" b="1" i="0" u="none" strike="noStrike" kern="0" cap="none" spc="95" normalizeH="0" baseline="0" noProof="0" dirty="0">
                <a:ln>
                  <a:noFill/>
                </a:ln>
                <a:solidFill>
                  <a:srgbClr val="FF0000"/>
                </a:solidFill>
                <a:effectLst/>
                <a:uLnTx/>
                <a:uFillTx/>
                <a:latin typeface="Arial"/>
                <a:cs typeface="Arial"/>
              </a:rPr>
              <a:t>a</a:t>
            </a:r>
            <a:r>
              <a:rPr kumimoji="0" sz="1600" b="1" i="0" u="none" strike="noStrike" kern="0" cap="none" spc="-90" normalizeH="0" baseline="0" noProof="0" dirty="0">
                <a:ln>
                  <a:noFill/>
                </a:ln>
                <a:solidFill>
                  <a:srgbClr val="FF0000"/>
                </a:solidFill>
                <a:effectLst/>
                <a:uLnTx/>
                <a:uFillTx/>
                <a:latin typeface="Arial"/>
                <a:cs typeface="Arial"/>
              </a:rPr>
              <a:t> </a:t>
            </a:r>
            <a:r>
              <a:rPr kumimoji="0" sz="1600" b="1" i="0" u="none" strike="noStrike" kern="0" cap="none" spc="-20" normalizeH="0" baseline="0" noProof="0" dirty="0">
                <a:ln>
                  <a:noFill/>
                </a:ln>
                <a:solidFill>
                  <a:srgbClr val="FF0000"/>
                </a:solidFill>
                <a:effectLst/>
                <a:uLnTx/>
                <a:uFillTx/>
                <a:latin typeface="Arial"/>
                <a:cs typeface="Arial"/>
              </a:rPr>
              <a:t>secondary </a:t>
            </a:r>
            <a:r>
              <a:rPr kumimoji="0" sz="1600" b="1" i="0" u="none" strike="noStrike" kern="0" cap="none" spc="-70" normalizeH="0" baseline="0" noProof="0" dirty="0">
                <a:ln>
                  <a:noFill/>
                </a:ln>
                <a:solidFill>
                  <a:srgbClr val="FF0000"/>
                </a:solidFill>
                <a:effectLst/>
                <a:uLnTx/>
                <a:uFillTx/>
                <a:latin typeface="Arial"/>
                <a:cs typeface="Arial"/>
              </a:rPr>
              <a:t>school</a:t>
            </a:r>
            <a:r>
              <a:rPr kumimoji="0" sz="1600" b="1" i="0" u="none" strike="noStrike" kern="0" cap="none" spc="5" normalizeH="0" baseline="0" noProof="0" dirty="0">
                <a:ln>
                  <a:noFill/>
                </a:ln>
                <a:solidFill>
                  <a:srgbClr val="FF0000"/>
                </a:solidFill>
                <a:effectLst/>
                <a:uLnTx/>
                <a:uFillTx/>
                <a:latin typeface="Arial"/>
                <a:cs typeface="Arial"/>
              </a:rPr>
              <a:t> </a:t>
            </a:r>
            <a:r>
              <a:rPr kumimoji="0" sz="1600" b="1" i="0" u="none" strike="noStrike" kern="0" cap="none" spc="-10" normalizeH="0" baseline="0" noProof="0" dirty="0">
                <a:ln>
                  <a:noFill/>
                </a:ln>
                <a:solidFill>
                  <a:srgbClr val="FF0000"/>
                </a:solidFill>
                <a:effectLst/>
                <a:uLnTx/>
                <a:uFillTx/>
                <a:latin typeface="Arial"/>
                <a:cs typeface="Arial"/>
              </a:rPr>
              <a:t>event.</a:t>
            </a:r>
            <a:endParaRPr kumimoji="0" sz="1600" b="0" i="0" u="none" strike="noStrike" kern="0" cap="none" spc="0" normalizeH="0" baseline="0" noProof="0">
              <a:ln>
                <a:noFill/>
              </a:ln>
              <a:solidFill>
                <a:sysClr val="windowText" lastClr="000000"/>
              </a:solidFill>
              <a:effectLst/>
              <a:uLnTx/>
              <a:uFillTx/>
              <a:latin typeface="Arial"/>
              <a:cs typeface="Arial"/>
            </a:endParaRPr>
          </a:p>
          <a:p>
            <a:pPr marL="476250" marR="244475" lvl="0" indent="-287020" defTabSz="914400" eaLnBrk="1" fontAlgn="auto" latinLnBrk="0" hangingPunct="1">
              <a:lnSpc>
                <a:spcPct val="100000"/>
              </a:lnSpc>
              <a:spcBef>
                <a:spcPts val="5"/>
              </a:spcBef>
              <a:spcAft>
                <a:spcPts val="0"/>
              </a:spcAft>
              <a:buClrTx/>
              <a:buSzTx/>
              <a:buFont typeface="Arial MT"/>
              <a:buChar char="•"/>
              <a:tabLst>
                <a:tab pos="476250" algn="l"/>
              </a:tabLst>
              <a:defRPr/>
            </a:pPr>
            <a:r>
              <a:rPr kumimoji="0" sz="1600" b="1" i="0" u="none" strike="noStrike" kern="0" cap="none" spc="0" normalizeH="0" baseline="0" noProof="0" dirty="0">
                <a:ln>
                  <a:noFill/>
                </a:ln>
                <a:solidFill>
                  <a:srgbClr val="334154"/>
                </a:solidFill>
                <a:effectLst/>
                <a:uLnTx/>
                <a:uFillTx/>
                <a:latin typeface="Arial"/>
                <a:cs typeface="Arial"/>
              </a:rPr>
              <a:t>Vocational</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50" normalizeH="0" baseline="0" noProof="0" dirty="0">
                <a:ln>
                  <a:noFill/>
                </a:ln>
                <a:solidFill>
                  <a:srgbClr val="334154"/>
                </a:solidFill>
                <a:effectLst/>
                <a:uLnTx/>
                <a:uFillTx/>
                <a:latin typeface="Arial"/>
                <a:cs typeface="Arial"/>
              </a:rPr>
              <a:t>self-</a:t>
            </a:r>
            <a:r>
              <a:rPr kumimoji="0" sz="1600" b="1" i="0" u="none" strike="noStrike" kern="0" cap="none" spc="-65" normalizeH="0" baseline="0" noProof="0" dirty="0">
                <a:ln>
                  <a:noFill/>
                </a:ln>
                <a:solidFill>
                  <a:srgbClr val="334154"/>
                </a:solidFill>
                <a:effectLst/>
                <a:uLnTx/>
                <a:uFillTx/>
                <a:latin typeface="Arial"/>
                <a:cs typeface="Arial"/>
              </a:rPr>
              <a:t>concept</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40" normalizeH="0" baseline="0" noProof="0" dirty="0">
                <a:ln>
                  <a:noFill/>
                </a:ln>
                <a:solidFill>
                  <a:srgbClr val="334154"/>
                </a:solidFill>
                <a:effectLst/>
                <a:uLnTx/>
                <a:uFillTx/>
                <a:latin typeface="Arial"/>
                <a:cs typeface="Arial"/>
              </a:rPr>
              <a:t>shapes </a:t>
            </a:r>
            <a:r>
              <a:rPr kumimoji="0" sz="1600" b="1" i="0" u="none" strike="noStrike" kern="0" cap="none" spc="0" normalizeH="0" baseline="0" noProof="0" dirty="0">
                <a:ln>
                  <a:noFill/>
                </a:ln>
                <a:solidFill>
                  <a:srgbClr val="334154"/>
                </a:solidFill>
                <a:effectLst/>
                <a:uLnTx/>
                <a:uFillTx/>
                <a:latin typeface="Arial"/>
                <a:cs typeface="Arial"/>
              </a:rPr>
              <a:t>whether</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learners</a:t>
            </a:r>
            <a:r>
              <a:rPr kumimoji="0" sz="1600" b="1" i="0" u="none" strike="noStrike" kern="0" cap="none" spc="4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see </a:t>
            </a:r>
            <a:r>
              <a:rPr kumimoji="0" sz="1600" b="1" i="0" u="none" strike="noStrike" kern="0" cap="none" spc="-40" normalizeH="0" baseline="0" noProof="0" dirty="0">
                <a:ln>
                  <a:noFill/>
                </a:ln>
                <a:solidFill>
                  <a:srgbClr val="334154"/>
                </a:solidFill>
                <a:effectLst/>
                <a:uLnTx/>
                <a:uFillTx/>
                <a:latin typeface="Arial"/>
                <a:cs typeface="Arial"/>
              </a:rPr>
              <a:t>themselves </a:t>
            </a:r>
            <a:r>
              <a:rPr kumimoji="0" sz="1600" b="1" i="0" u="none" strike="noStrike" kern="0" cap="none" spc="0" normalizeH="0" baseline="0" noProof="0" dirty="0">
                <a:ln>
                  <a:noFill/>
                </a:ln>
                <a:solidFill>
                  <a:srgbClr val="334154"/>
                </a:solidFill>
                <a:effectLst/>
                <a:uLnTx/>
                <a:uFillTx/>
                <a:latin typeface="Arial"/>
                <a:cs typeface="Arial"/>
              </a:rPr>
              <a:t>as</a:t>
            </a:r>
            <a:r>
              <a:rPr kumimoji="0" sz="1600" b="1" i="0" u="none" strike="noStrike" kern="0" cap="none" spc="-3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capable</a:t>
            </a:r>
            <a:r>
              <a:rPr kumimoji="0" sz="1600" b="1" i="0" u="none" strike="noStrike" kern="0" cap="none" spc="-4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of </a:t>
            </a:r>
            <a:r>
              <a:rPr kumimoji="0" sz="1600" b="1" i="0" u="none" strike="noStrike" kern="0" cap="none" spc="0" normalizeH="0" baseline="0" noProof="0" dirty="0">
                <a:ln>
                  <a:noFill/>
                </a:ln>
                <a:solidFill>
                  <a:srgbClr val="334154"/>
                </a:solidFill>
                <a:effectLst/>
                <a:uLnTx/>
                <a:uFillTx/>
                <a:latin typeface="Arial"/>
                <a:cs typeface="Arial"/>
              </a:rPr>
              <a:t>navigating</a:t>
            </a:r>
            <a:r>
              <a:rPr kumimoji="0" sz="1600" b="1" i="0" u="none" strike="noStrike" kern="0" cap="none" spc="5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the</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KNQF.</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grpSp>
        <p:nvGrpSpPr>
          <p:cNvPr id="18" name="object 18"/>
          <p:cNvGrpSpPr/>
          <p:nvPr/>
        </p:nvGrpSpPr>
        <p:grpSpPr>
          <a:xfrm>
            <a:off x="4123916" y="1228306"/>
            <a:ext cx="3809365" cy="2712085"/>
            <a:chOff x="4123916" y="1228306"/>
            <a:chExt cx="3809365" cy="2712085"/>
          </a:xfrm>
        </p:grpSpPr>
        <p:pic>
          <p:nvPicPr>
            <p:cNvPr id="19" name="object 19"/>
            <p:cNvPicPr/>
            <p:nvPr/>
          </p:nvPicPr>
          <p:blipFill>
            <a:blip r:embed="rId3" cstate="print"/>
            <a:stretch>
              <a:fillRect/>
            </a:stretch>
          </p:blipFill>
          <p:spPr>
            <a:xfrm>
              <a:off x="4123916" y="1228306"/>
              <a:ext cx="3809292" cy="2712033"/>
            </a:xfrm>
            <a:prstGeom prst="rect">
              <a:avLst/>
            </a:prstGeom>
          </p:spPr>
        </p:pic>
        <p:sp>
          <p:nvSpPr>
            <p:cNvPr id="20" name="object 20"/>
            <p:cNvSpPr/>
            <p:nvPr/>
          </p:nvSpPr>
          <p:spPr>
            <a:xfrm>
              <a:off x="4230623" y="1280160"/>
              <a:ext cx="3657600" cy="2560320"/>
            </a:xfrm>
            <a:custGeom>
              <a:avLst/>
              <a:gdLst/>
              <a:ahLst/>
              <a:cxnLst/>
              <a:rect l="l" t="t" r="r" b="b"/>
              <a:pathLst>
                <a:path w="3657600" h="2560320">
                  <a:moveTo>
                    <a:pt x="0" y="2560320"/>
                  </a:moveTo>
                  <a:lnTo>
                    <a:pt x="3657600" y="2560320"/>
                  </a:lnTo>
                  <a:lnTo>
                    <a:pt x="3657600" y="0"/>
                  </a:lnTo>
                  <a:lnTo>
                    <a:pt x="0" y="0"/>
                  </a:lnTo>
                  <a:lnTo>
                    <a:pt x="0" y="256032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1"/>
            <p:cNvSpPr/>
            <p:nvPr/>
          </p:nvSpPr>
          <p:spPr>
            <a:xfrm>
              <a:off x="4230623" y="1280160"/>
              <a:ext cx="3657600" cy="670560"/>
            </a:xfrm>
            <a:custGeom>
              <a:avLst/>
              <a:gdLst/>
              <a:ahLst/>
              <a:cxnLst/>
              <a:rect l="l" t="t" r="r" b="b"/>
              <a:pathLst>
                <a:path w="3657600" h="670560">
                  <a:moveTo>
                    <a:pt x="3657600" y="0"/>
                  </a:moveTo>
                  <a:lnTo>
                    <a:pt x="0" y="0"/>
                  </a:lnTo>
                  <a:lnTo>
                    <a:pt x="0" y="670560"/>
                  </a:lnTo>
                  <a:lnTo>
                    <a:pt x="3657600" y="670560"/>
                  </a:lnTo>
                  <a:lnTo>
                    <a:pt x="3657600"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2" name="object 22"/>
            <p:cNvPicPr/>
            <p:nvPr/>
          </p:nvPicPr>
          <p:blipFill>
            <a:blip r:embed="rId5" cstate="print"/>
            <a:stretch>
              <a:fillRect/>
            </a:stretch>
          </p:blipFill>
          <p:spPr>
            <a:xfrm>
              <a:off x="4376927" y="1377696"/>
              <a:ext cx="426720" cy="426720"/>
            </a:xfrm>
            <a:prstGeom prst="rect">
              <a:avLst/>
            </a:prstGeom>
          </p:spPr>
        </p:pic>
      </p:grpSp>
      <p:sp>
        <p:nvSpPr>
          <p:cNvPr id="23" name="object 23"/>
          <p:cNvSpPr txBox="1"/>
          <p:nvPr/>
        </p:nvSpPr>
        <p:spPr>
          <a:xfrm>
            <a:off x="4230623" y="1280160"/>
            <a:ext cx="3657600" cy="670560"/>
          </a:xfrm>
          <a:prstGeom prst="rect">
            <a:avLst/>
          </a:prstGeom>
          <a:ln w="12192">
            <a:solidFill>
              <a:srgbClr val="1F6B75"/>
            </a:solidFill>
          </a:ln>
        </p:spPr>
        <p:txBody>
          <a:bodyPr vert="horz" wrap="square" lIns="0" tIns="4445" rIns="0" bIns="0" rtlCol="0">
            <a:spAutoFit/>
          </a:bodyPr>
          <a:lstStyle/>
          <a:p>
            <a:pPr marL="634365" marR="0" lvl="0" indent="0" defTabSz="914400" eaLnBrk="1" fontAlgn="auto" latinLnBrk="0" hangingPunct="1">
              <a:lnSpc>
                <a:spcPts val="2800"/>
              </a:lnSpc>
              <a:spcBef>
                <a:spcPts val="35"/>
              </a:spcBef>
              <a:spcAft>
                <a:spcPts val="0"/>
              </a:spcAft>
              <a:buClrTx/>
              <a:buSzTx/>
              <a:buFontTx/>
              <a:buNone/>
              <a:tabLst/>
              <a:defRPr/>
            </a:pPr>
            <a:r>
              <a:rPr kumimoji="0" sz="2400" b="1" i="0" u="none" strike="noStrike" kern="0" cap="none" spc="-10" normalizeH="0" baseline="0" noProof="0" dirty="0">
                <a:ln>
                  <a:noFill/>
                </a:ln>
                <a:solidFill>
                  <a:srgbClr val="FFFFFF"/>
                </a:solidFill>
                <a:effectLst/>
                <a:uLnTx/>
                <a:uFillTx/>
                <a:latin typeface="Arial"/>
                <a:cs typeface="Arial"/>
              </a:rPr>
              <a:t>Krumboltz</a:t>
            </a:r>
            <a:endParaRPr kumimoji="0" sz="2400" b="0" i="0" u="none" strike="noStrike" kern="0" cap="none" spc="0" normalizeH="0" baseline="0" noProof="0">
              <a:ln>
                <a:noFill/>
              </a:ln>
              <a:solidFill>
                <a:sysClr val="windowText" lastClr="000000"/>
              </a:solidFill>
              <a:effectLst/>
              <a:uLnTx/>
              <a:uFillTx/>
              <a:latin typeface="Arial"/>
              <a:cs typeface="Arial"/>
            </a:endParaRPr>
          </a:p>
          <a:p>
            <a:pPr marL="634365" marR="0" lvl="0" indent="0" defTabSz="914400" eaLnBrk="1" fontAlgn="auto" latinLnBrk="0" hangingPunct="1">
              <a:lnSpc>
                <a:spcPts val="2200"/>
              </a:lnSpc>
              <a:spcBef>
                <a:spcPts val="0"/>
              </a:spcBef>
              <a:spcAft>
                <a:spcPts val="0"/>
              </a:spcAft>
              <a:buClrTx/>
              <a:buSzTx/>
              <a:buFontTx/>
              <a:buNone/>
              <a:tabLst/>
              <a:defRPr/>
            </a:pPr>
            <a:r>
              <a:rPr kumimoji="0" sz="1900" b="1" i="1" u="none" strike="noStrike" kern="0" cap="none" spc="-10" normalizeH="0" baseline="0" noProof="0" dirty="0">
                <a:ln>
                  <a:noFill/>
                </a:ln>
                <a:solidFill>
                  <a:srgbClr val="FFFFFF"/>
                </a:solidFill>
                <a:effectLst/>
                <a:uLnTx/>
                <a:uFillTx/>
                <a:latin typeface="Arial"/>
                <a:cs typeface="Arial"/>
              </a:rPr>
              <a:t>Contextual</a:t>
            </a:r>
            <a:endParaRPr kumimoji="0" sz="1900" b="0" i="0" u="none" strike="noStrike" kern="0" cap="none" spc="0" normalizeH="0" baseline="0" noProof="0">
              <a:ln>
                <a:noFill/>
              </a:ln>
              <a:solidFill>
                <a:sysClr val="windowText" lastClr="000000"/>
              </a:solidFill>
              <a:effectLst/>
              <a:uLnTx/>
              <a:uFillTx/>
              <a:latin typeface="Arial"/>
              <a:cs typeface="Arial"/>
            </a:endParaRPr>
          </a:p>
        </p:txBody>
      </p:sp>
      <p:sp>
        <p:nvSpPr>
          <p:cNvPr id="24" name="object 24"/>
          <p:cNvSpPr txBox="1"/>
          <p:nvPr/>
        </p:nvSpPr>
        <p:spPr>
          <a:xfrm>
            <a:off x="4230623" y="1950720"/>
            <a:ext cx="3657600" cy="1889760"/>
          </a:xfrm>
          <a:prstGeom prst="rect">
            <a:avLst/>
          </a:prstGeom>
          <a:solidFill>
            <a:srgbClr val="FFFFFF"/>
          </a:solidFill>
        </p:spPr>
        <p:txBody>
          <a:bodyPr vert="horz" wrap="square" lIns="0" tIns="131445" rIns="0" bIns="0" rtlCol="0">
            <a:spAutoFit/>
          </a:bodyPr>
          <a:lstStyle/>
          <a:p>
            <a:pPr marL="476250" marR="459105" lvl="0" indent="-287020" defTabSz="914400" eaLnBrk="1" fontAlgn="auto" latinLnBrk="0" hangingPunct="1">
              <a:lnSpc>
                <a:spcPct val="100000"/>
              </a:lnSpc>
              <a:spcBef>
                <a:spcPts val="1035"/>
              </a:spcBef>
              <a:spcAft>
                <a:spcPts val="0"/>
              </a:spcAft>
              <a:buClrTx/>
              <a:buSzTx/>
              <a:buFont typeface="Arial MT"/>
              <a:buChar char="•"/>
              <a:tabLst>
                <a:tab pos="476250" algn="l"/>
              </a:tabLst>
              <a:defRPr/>
            </a:pPr>
            <a:r>
              <a:rPr kumimoji="0" sz="1600" b="1" i="0" u="none" strike="noStrike" kern="0" cap="none" spc="-25" normalizeH="0" baseline="0" noProof="0" dirty="0">
                <a:ln>
                  <a:noFill/>
                </a:ln>
                <a:solidFill>
                  <a:srgbClr val="334154"/>
                </a:solidFill>
                <a:effectLst/>
                <a:uLnTx/>
                <a:uFillTx/>
                <a:latin typeface="Arial"/>
                <a:cs typeface="Arial"/>
              </a:rPr>
              <a:t>Attitudes</a:t>
            </a:r>
            <a:r>
              <a:rPr kumimoji="0" sz="1600" b="1" i="0" u="none" strike="noStrike" kern="0" cap="none" spc="8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toward</a:t>
            </a:r>
            <a:r>
              <a:rPr kumimoji="0" sz="1600" b="1" i="0" u="none" strike="noStrike" kern="0" cap="none" spc="70" normalizeH="0" baseline="0" noProof="0" dirty="0">
                <a:ln>
                  <a:noFill/>
                </a:ln>
                <a:solidFill>
                  <a:srgbClr val="334154"/>
                </a:solidFill>
                <a:effectLst/>
                <a:uLnTx/>
                <a:uFillTx/>
                <a:latin typeface="Arial"/>
                <a:cs typeface="Arial"/>
              </a:rPr>
              <a:t> </a:t>
            </a:r>
            <a:r>
              <a:rPr kumimoji="0" sz="1600" b="1" i="0" u="none" strike="noStrike" kern="0" cap="none" spc="-180" normalizeH="0" baseline="0" noProof="0" dirty="0">
                <a:ln>
                  <a:noFill/>
                </a:ln>
                <a:solidFill>
                  <a:srgbClr val="334154"/>
                </a:solidFill>
                <a:effectLst/>
                <a:uLnTx/>
                <a:uFillTx/>
                <a:latin typeface="Arial"/>
                <a:cs typeface="Arial"/>
              </a:rPr>
              <a:t>TVET</a:t>
            </a:r>
            <a:r>
              <a:rPr kumimoji="0" sz="1600" b="1" i="0" u="none" strike="noStrike" kern="0" cap="none" spc="8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are </a:t>
            </a:r>
            <a:r>
              <a:rPr kumimoji="0" sz="1600" b="1" i="0" u="none" strike="noStrike" kern="0" cap="none" spc="0" normalizeH="0" baseline="0" noProof="0" dirty="0">
                <a:ln>
                  <a:noFill/>
                </a:ln>
                <a:solidFill>
                  <a:srgbClr val="334154"/>
                </a:solidFill>
                <a:effectLst/>
                <a:uLnTx/>
                <a:uFillTx/>
                <a:latin typeface="Arial"/>
                <a:cs typeface="Arial"/>
              </a:rPr>
              <a:t>shaped</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by</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lived</a:t>
            </a:r>
            <a:r>
              <a:rPr kumimoji="0" sz="1600" b="1" i="0" u="none" strike="noStrike" kern="0" cap="none" spc="5" normalizeH="0" baseline="0" noProof="0" dirty="0">
                <a:ln>
                  <a:noFill/>
                </a:ln>
                <a:solidFill>
                  <a:srgbClr val="FF0000"/>
                </a:solidFill>
                <a:effectLst/>
                <a:uLnTx/>
                <a:uFillTx/>
                <a:latin typeface="Arial"/>
                <a:cs typeface="Arial"/>
              </a:rPr>
              <a:t> </a:t>
            </a:r>
            <a:r>
              <a:rPr kumimoji="0" sz="1600" b="1" i="0" u="none" strike="noStrike" kern="0" cap="none" spc="-10" normalizeH="0" baseline="0" noProof="0" dirty="0">
                <a:ln>
                  <a:noFill/>
                </a:ln>
                <a:solidFill>
                  <a:srgbClr val="FF0000"/>
                </a:solidFill>
                <a:effectLst/>
                <a:uLnTx/>
                <a:uFillTx/>
                <a:latin typeface="Arial"/>
                <a:cs typeface="Arial"/>
              </a:rPr>
              <a:t>experience</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30" normalizeH="0" baseline="0" noProof="0" dirty="0">
                <a:ln>
                  <a:noFill/>
                </a:ln>
                <a:solidFill>
                  <a:srgbClr val="334154"/>
                </a:solidFill>
                <a:effectLst/>
                <a:uLnTx/>
                <a:uFillTx/>
                <a:latin typeface="Arial"/>
                <a:cs typeface="Arial"/>
              </a:rPr>
              <a:t>mentorship,</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80" normalizeH="0" baseline="0" noProof="0" dirty="0">
                <a:ln>
                  <a:noFill/>
                </a:ln>
                <a:solidFill>
                  <a:srgbClr val="334154"/>
                </a:solidFill>
                <a:effectLst/>
                <a:uLnTx/>
                <a:uFillTx/>
                <a:latin typeface="Arial"/>
                <a:cs typeface="Arial"/>
              </a:rPr>
              <a:t>work</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70" normalizeH="0" baseline="0" noProof="0" dirty="0">
                <a:ln>
                  <a:noFill/>
                </a:ln>
                <a:solidFill>
                  <a:srgbClr val="334154"/>
                </a:solidFill>
                <a:effectLst/>
                <a:uLnTx/>
                <a:uFillTx/>
                <a:latin typeface="Arial"/>
                <a:cs typeface="Arial"/>
              </a:rPr>
              <a:t>visits,</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334154"/>
                </a:solidFill>
                <a:effectLst/>
                <a:uLnTx/>
                <a:uFillTx/>
                <a:latin typeface="Arial"/>
                <a:cs typeface="Arial"/>
              </a:rPr>
              <a:t>role </a:t>
            </a:r>
            <a:r>
              <a:rPr kumimoji="0" sz="1600" b="1" i="0" u="none" strike="noStrike" kern="0" cap="none" spc="-35" normalizeH="0" baseline="0" noProof="0" dirty="0">
                <a:ln>
                  <a:noFill/>
                </a:ln>
                <a:solidFill>
                  <a:srgbClr val="334154"/>
                </a:solidFill>
                <a:effectLst/>
                <a:uLnTx/>
                <a:uFillTx/>
                <a:latin typeface="Arial"/>
                <a:cs typeface="Arial"/>
              </a:rPr>
              <a:t>models</a:t>
            </a:r>
            <a:r>
              <a:rPr kumimoji="0" sz="1600" b="1" i="0" u="none" strike="noStrike" kern="0" cap="none" spc="-35" normalizeH="0" baseline="0" noProof="0" dirty="0">
                <a:ln>
                  <a:noFill/>
                </a:ln>
                <a:solidFill>
                  <a:srgbClr val="FF0000"/>
                </a:solidFill>
                <a:effectLst/>
                <a:uLnTx/>
                <a:uFillTx/>
                <a:latin typeface="Arial"/>
                <a:cs typeface="Arial"/>
              </a:rPr>
              <a:t>,</a:t>
            </a:r>
            <a:r>
              <a:rPr kumimoji="0" sz="1600" b="1" i="0" u="none" strike="noStrike" kern="0" cap="none" spc="-55"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not</a:t>
            </a:r>
            <a:r>
              <a:rPr kumimoji="0" sz="1600" b="1" i="0" u="none" strike="noStrike" kern="0" cap="none" spc="-75" normalizeH="0" baseline="0" noProof="0" dirty="0">
                <a:ln>
                  <a:noFill/>
                </a:ln>
                <a:solidFill>
                  <a:srgbClr val="FF0000"/>
                </a:solidFill>
                <a:effectLst/>
                <a:uLnTx/>
                <a:uFillTx/>
                <a:latin typeface="Arial"/>
                <a:cs typeface="Arial"/>
              </a:rPr>
              <a:t> </a:t>
            </a:r>
            <a:r>
              <a:rPr kumimoji="0" sz="1600" b="1" i="0" u="none" strike="noStrike" kern="0" cap="none" spc="-10" normalizeH="0" baseline="0" noProof="0" dirty="0">
                <a:ln>
                  <a:noFill/>
                </a:ln>
                <a:solidFill>
                  <a:srgbClr val="FF0000"/>
                </a:solidFill>
                <a:effectLst/>
                <a:uLnTx/>
                <a:uFillTx/>
                <a:latin typeface="Arial"/>
                <a:cs typeface="Arial"/>
              </a:rPr>
              <a:t>classroom messaging.</a:t>
            </a:r>
            <a:endParaRPr kumimoji="0" sz="1600" b="0" i="0" u="none" strike="noStrike" kern="0" cap="none" spc="0" normalizeH="0" baseline="0" noProof="0">
              <a:ln>
                <a:noFill/>
              </a:ln>
              <a:solidFill>
                <a:sysClr val="windowText" lastClr="000000"/>
              </a:solidFill>
              <a:effectLst/>
              <a:uLnTx/>
              <a:uFillTx/>
              <a:latin typeface="Arial"/>
              <a:cs typeface="Arial"/>
            </a:endParaRPr>
          </a:p>
          <a:p>
            <a:pPr marL="476250" marR="788670" lvl="0" indent="-287020" defTabSz="914400" eaLnBrk="1" fontAlgn="auto" latinLnBrk="0" hangingPunct="1">
              <a:lnSpc>
                <a:spcPct val="100000"/>
              </a:lnSpc>
              <a:spcBef>
                <a:spcPts val="5"/>
              </a:spcBef>
              <a:spcAft>
                <a:spcPts val="0"/>
              </a:spcAft>
              <a:buClrTx/>
              <a:buSzTx/>
              <a:buFont typeface="Arial MT"/>
              <a:buChar char="•"/>
              <a:tabLst>
                <a:tab pos="476250" algn="l"/>
              </a:tabLst>
              <a:defRPr/>
            </a:pPr>
            <a:r>
              <a:rPr kumimoji="0" sz="1600" b="1" i="0" u="none" strike="noStrike" kern="0" cap="none" spc="0" normalizeH="0" baseline="0" noProof="0" dirty="0">
                <a:ln>
                  <a:noFill/>
                </a:ln>
                <a:solidFill>
                  <a:srgbClr val="334154"/>
                </a:solidFill>
                <a:effectLst/>
                <a:uLnTx/>
                <a:uFillTx/>
                <a:latin typeface="Arial"/>
                <a:cs typeface="Arial"/>
              </a:rPr>
              <a:t>Career</a:t>
            </a:r>
            <a:r>
              <a:rPr kumimoji="0" sz="1600" b="1" i="0" u="none" strike="noStrike" kern="0" cap="none" spc="-45"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334154"/>
                </a:solidFill>
                <a:effectLst/>
                <a:uLnTx/>
                <a:uFillTx/>
                <a:latin typeface="Arial"/>
                <a:cs typeface="Arial"/>
              </a:rPr>
              <a:t>guidance</a:t>
            </a:r>
            <a:r>
              <a:rPr kumimoji="0" sz="1600" b="1" i="0" u="none" strike="noStrike" kern="0" cap="none" spc="-40" normalizeH="0" baseline="0" noProof="0" dirty="0">
                <a:ln>
                  <a:noFill/>
                </a:ln>
                <a:solidFill>
                  <a:srgbClr val="334154"/>
                </a:solidFill>
                <a:effectLst/>
                <a:uLnTx/>
                <a:uFillTx/>
                <a:latin typeface="Arial"/>
                <a:cs typeface="Arial"/>
              </a:rPr>
              <a:t> </a:t>
            </a:r>
            <a:r>
              <a:rPr kumimoji="0" sz="1600" b="1" i="0" u="none" strike="noStrike" kern="0" cap="none" spc="-55" normalizeH="0" baseline="0" noProof="0" dirty="0">
                <a:ln>
                  <a:noFill/>
                </a:ln>
                <a:solidFill>
                  <a:srgbClr val="334154"/>
                </a:solidFill>
                <a:effectLst/>
                <a:uLnTx/>
                <a:uFillTx/>
                <a:latin typeface="Arial"/>
                <a:cs typeface="Arial"/>
              </a:rPr>
              <a:t>must</a:t>
            </a:r>
            <a:r>
              <a:rPr kumimoji="0" sz="1600" b="1" i="0" u="none" strike="noStrike" kern="0" cap="none" spc="-6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be </a:t>
            </a:r>
            <a:r>
              <a:rPr kumimoji="0" sz="1600" b="1" i="0" u="none" strike="noStrike" kern="0" cap="none" spc="-10" normalizeH="0" baseline="0" noProof="0" dirty="0">
                <a:ln>
                  <a:noFill/>
                </a:ln>
                <a:solidFill>
                  <a:srgbClr val="FF0000"/>
                </a:solidFill>
                <a:effectLst/>
                <a:uLnTx/>
                <a:uFillTx/>
                <a:latin typeface="Arial"/>
                <a:cs typeface="Arial"/>
              </a:rPr>
              <a:t>experiential.</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grpSp>
        <p:nvGrpSpPr>
          <p:cNvPr id="25" name="object 25"/>
          <p:cNvGrpSpPr/>
          <p:nvPr/>
        </p:nvGrpSpPr>
        <p:grpSpPr>
          <a:xfrm>
            <a:off x="8049741" y="1228306"/>
            <a:ext cx="3809365" cy="2712085"/>
            <a:chOff x="8049741" y="1228306"/>
            <a:chExt cx="3809365" cy="2712085"/>
          </a:xfrm>
        </p:grpSpPr>
        <p:pic>
          <p:nvPicPr>
            <p:cNvPr id="26" name="object 26"/>
            <p:cNvPicPr/>
            <p:nvPr/>
          </p:nvPicPr>
          <p:blipFill>
            <a:blip r:embed="rId3" cstate="print"/>
            <a:stretch>
              <a:fillRect/>
            </a:stretch>
          </p:blipFill>
          <p:spPr>
            <a:xfrm>
              <a:off x="8049741" y="1228306"/>
              <a:ext cx="3809292" cy="2712033"/>
            </a:xfrm>
            <a:prstGeom prst="rect">
              <a:avLst/>
            </a:prstGeom>
          </p:spPr>
        </p:pic>
        <p:sp>
          <p:nvSpPr>
            <p:cNvPr id="27" name="object 27"/>
            <p:cNvSpPr/>
            <p:nvPr/>
          </p:nvSpPr>
          <p:spPr>
            <a:xfrm>
              <a:off x="8156448" y="1280160"/>
              <a:ext cx="3657600" cy="2560320"/>
            </a:xfrm>
            <a:custGeom>
              <a:avLst/>
              <a:gdLst/>
              <a:ahLst/>
              <a:cxnLst/>
              <a:rect l="l" t="t" r="r" b="b"/>
              <a:pathLst>
                <a:path w="3657600" h="2560320">
                  <a:moveTo>
                    <a:pt x="0" y="2560320"/>
                  </a:moveTo>
                  <a:lnTo>
                    <a:pt x="3657600" y="2560320"/>
                  </a:lnTo>
                  <a:lnTo>
                    <a:pt x="3657600" y="0"/>
                  </a:lnTo>
                  <a:lnTo>
                    <a:pt x="0" y="0"/>
                  </a:lnTo>
                  <a:lnTo>
                    <a:pt x="0" y="256032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8"/>
            <p:cNvSpPr/>
            <p:nvPr/>
          </p:nvSpPr>
          <p:spPr>
            <a:xfrm>
              <a:off x="8156448" y="1280160"/>
              <a:ext cx="3657600" cy="670560"/>
            </a:xfrm>
            <a:custGeom>
              <a:avLst/>
              <a:gdLst/>
              <a:ahLst/>
              <a:cxnLst/>
              <a:rect l="l" t="t" r="r" b="b"/>
              <a:pathLst>
                <a:path w="3657600" h="670560">
                  <a:moveTo>
                    <a:pt x="3657600" y="0"/>
                  </a:moveTo>
                  <a:lnTo>
                    <a:pt x="0" y="0"/>
                  </a:lnTo>
                  <a:lnTo>
                    <a:pt x="0" y="670560"/>
                  </a:lnTo>
                  <a:lnTo>
                    <a:pt x="3657600" y="670560"/>
                  </a:lnTo>
                  <a:lnTo>
                    <a:pt x="3657600" y="0"/>
                  </a:lnTo>
                  <a:close/>
                </a:path>
              </a:pathLst>
            </a:custGeom>
            <a:solidFill>
              <a:srgbClr val="C897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9" name="object 29"/>
            <p:cNvPicPr/>
            <p:nvPr/>
          </p:nvPicPr>
          <p:blipFill>
            <a:blip r:embed="rId6" cstate="print"/>
            <a:stretch>
              <a:fillRect/>
            </a:stretch>
          </p:blipFill>
          <p:spPr>
            <a:xfrm>
              <a:off x="8302752" y="1377696"/>
              <a:ext cx="426720" cy="426720"/>
            </a:xfrm>
            <a:prstGeom prst="rect">
              <a:avLst/>
            </a:prstGeom>
          </p:spPr>
        </p:pic>
      </p:grpSp>
      <p:sp>
        <p:nvSpPr>
          <p:cNvPr id="30" name="object 30"/>
          <p:cNvSpPr txBox="1"/>
          <p:nvPr/>
        </p:nvSpPr>
        <p:spPr>
          <a:xfrm>
            <a:off x="8156447" y="1280160"/>
            <a:ext cx="3657600" cy="670560"/>
          </a:xfrm>
          <a:prstGeom prst="rect">
            <a:avLst/>
          </a:prstGeom>
          <a:ln w="12192">
            <a:solidFill>
              <a:srgbClr val="C8972A"/>
            </a:solidFill>
          </a:ln>
        </p:spPr>
        <p:txBody>
          <a:bodyPr vert="horz" wrap="square" lIns="0" tIns="4445" rIns="0" bIns="0" rtlCol="0">
            <a:spAutoFit/>
          </a:bodyPr>
          <a:lstStyle/>
          <a:p>
            <a:pPr marL="634365" marR="0" lvl="0" indent="0" defTabSz="914400" eaLnBrk="1" fontAlgn="auto" latinLnBrk="0" hangingPunct="1">
              <a:lnSpc>
                <a:spcPts val="2800"/>
              </a:lnSpc>
              <a:spcBef>
                <a:spcPts val="35"/>
              </a:spcBef>
              <a:spcAft>
                <a:spcPts val="0"/>
              </a:spcAft>
              <a:buClrTx/>
              <a:buSzTx/>
              <a:buFontTx/>
              <a:buNone/>
              <a:tabLst/>
              <a:defRPr/>
            </a:pPr>
            <a:r>
              <a:rPr kumimoji="0" sz="2400" b="1" i="0" u="none" strike="noStrike" kern="0" cap="none" spc="-10" normalizeH="0" baseline="0" noProof="0" dirty="0">
                <a:ln>
                  <a:noFill/>
                </a:ln>
                <a:solidFill>
                  <a:srgbClr val="FFFFFF"/>
                </a:solidFill>
                <a:effectLst/>
                <a:uLnTx/>
                <a:uFillTx/>
                <a:latin typeface="Arial"/>
                <a:cs typeface="Arial"/>
              </a:rPr>
              <a:t>Savickas</a:t>
            </a:r>
            <a:endParaRPr kumimoji="0" sz="2400" b="0" i="0" u="none" strike="noStrike" kern="0" cap="none" spc="0" normalizeH="0" baseline="0" noProof="0">
              <a:ln>
                <a:noFill/>
              </a:ln>
              <a:solidFill>
                <a:sysClr val="windowText" lastClr="000000"/>
              </a:solidFill>
              <a:effectLst/>
              <a:uLnTx/>
              <a:uFillTx/>
              <a:latin typeface="Arial"/>
              <a:cs typeface="Arial"/>
            </a:endParaRPr>
          </a:p>
          <a:p>
            <a:pPr marL="634365" marR="0" lvl="0" indent="0" defTabSz="914400" eaLnBrk="1" fontAlgn="auto" latinLnBrk="0" hangingPunct="1">
              <a:lnSpc>
                <a:spcPts val="2200"/>
              </a:lnSpc>
              <a:spcBef>
                <a:spcPts val="0"/>
              </a:spcBef>
              <a:spcAft>
                <a:spcPts val="0"/>
              </a:spcAft>
              <a:buClrTx/>
              <a:buSzTx/>
              <a:buFontTx/>
              <a:buNone/>
              <a:tabLst/>
              <a:defRPr/>
            </a:pPr>
            <a:r>
              <a:rPr kumimoji="0" sz="1900" b="1" i="1" u="none" strike="noStrike" kern="0" cap="none" spc="-10" normalizeH="0" baseline="0" noProof="0" dirty="0">
                <a:ln>
                  <a:noFill/>
                </a:ln>
                <a:solidFill>
                  <a:srgbClr val="FFFFFF"/>
                </a:solidFill>
                <a:effectLst/>
                <a:uLnTx/>
                <a:uFillTx/>
                <a:latin typeface="Arial"/>
                <a:cs typeface="Arial"/>
              </a:rPr>
              <a:t>Adaptive</a:t>
            </a:r>
            <a:endParaRPr kumimoji="0" sz="1900" b="0" i="0" u="none" strike="noStrike" kern="0" cap="none" spc="0" normalizeH="0" baseline="0" noProof="0">
              <a:ln>
                <a:noFill/>
              </a:ln>
              <a:solidFill>
                <a:sysClr val="windowText" lastClr="000000"/>
              </a:solidFill>
              <a:effectLst/>
              <a:uLnTx/>
              <a:uFillTx/>
              <a:latin typeface="Arial"/>
              <a:cs typeface="Arial"/>
            </a:endParaRPr>
          </a:p>
        </p:txBody>
      </p:sp>
      <p:sp>
        <p:nvSpPr>
          <p:cNvPr id="31" name="object 31"/>
          <p:cNvSpPr txBox="1"/>
          <p:nvPr/>
        </p:nvSpPr>
        <p:spPr>
          <a:xfrm>
            <a:off x="8156447" y="1950720"/>
            <a:ext cx="3657600" cy="1889760"/>
          </a:xfrm>
          <a:prstGeom prst="rect">
            <a:avLst/>
          </a:prstGeom>
          <a:solidFill>
            <a:srgbClr val="FFFFFF"/>
          </a:solidFill>
        </p:spPr>
        <p:txBody>
          <a:bodyPr vert="horz" wrap="square" lIns="0" tIns="131445" rIns="0" bIns="0" rtlCol="0">
            <a:spAutoFit/>
          </a:bodyPr>
          <a:lstStyle/>
          <a:p>
            <a:pPr marL="476884" marR="401320" lvl="0" indent="-287020" defTabSz="914400" eaLnBrk="1" fontAlgn="auto" latinLnBrk="0" hangingPunct="1">
              <a:lnSpc>
                <a:spcPct val="100000"/>
              </a:lnSpc>
              <a:spcBef>
                <a:spcPts val="1035"/>
              </a:spcBef>
              <a:spcAft>
                <a:spcPts val="0"/>
              </a:spcAft>
              <a:buClrTx/>
              <a:buSzTx/>
              <a:buFont typeface="Arial MT"/>
              <a:buChar char="•"/>
              <a:tabLst>
                <a:tab pos="476884" algn="l"/>
              </a:tabLst>
              <a:defRPr/>
            </a:pPr>
            <a:r>
              <a:rPr kumimoji="0" sz="1600" b="1" i="0" u="none" strike="noStrike" kern="0" cap="none" spc="0" normalizeH="0" baseline="0" noProof="0" dirty="0">
                <a:ln>
                  <a:noFill/>
                </a:ln>
                <a:solidFill>
                  <a:srgbClr val="334154"/>
                </a:solidFill>
                <a:effectLst/>
                <a:uLnTx/>
                <a:uFillTx/>
                <a:latin typeface="Arial"/>
                <a:cs typeface="Arial"/>
              </a:rPr>
              <a:t>Career</a:t>
            </a:r>
            <a:r>
              <a:rPr kumimoji="0" sz="1600" b="1" i="0" u="none" strike="noStrike" kern="0" cap="none" spc="5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adaptability:</a:t>
            </a:r>
            <a:r>
              <a:rPr kumimoji="0" sz="1600" b="1" i="0" u="none" strike="noStrike" kern="0" cap="none" spc="65" normalizeH="0" baseline="0" noProof="0" dirty="0">
                <a:ln>
                  <a:noFill/>
                </a:ln>
                <a:solidFill>
                  <a:srgbClr val="334154"/>
                </a:solidFill>
                <a:effectLst/>
                <a:uLnTx/>
                <a:uFillTx/>
                <a:latin typeface="Arial"/>
                <a:cs typeface="Arial"/>
              </a:rPr>
              <a:t> </a:t>
            </a:r>
            <a:r>
              <a:rPr kumimoji="0" sz="1600" b="1" i="0" u="none" strike="noStrike" kern="0" cap="none" spc="-60" normalizeH="0" baseline="0" noProof="0" dirty="0">
                <a:ln>
                  <a:noFill/>
                </a:ln>
                <a:solidFill>
                  <a:srgbClr val="334154"/>
                </a:solidFill>
                <a:effectLst/>
                <a:uLnTx/>
                <a:uFillTx/>
                <a:latin typeface="Arial"/>
                <a:cs typeface="Arial"/>
              </a:rPr>
              <a:t>concern, </a:t>
            </a:r>
            <a:r>
              <a:rPr kumimoji="0" sz="1600" b="1" i="0" u="none" strike="noStrike" kern="0" cap="none" spc="-40" normalizeH="0" baseline="0" noProof="0" dirty="0">
                <a:ln>
                  <a:noFill/>
                </a:ln>
                <a:solidFill>
                  <a:srgbClr val="334154"/>
                </a:solidFill>
                <a:effectLst/>
                <a:uLnTx/>
                <a:uFillTx/>
                <a:latin typeface="Arial"/>
                <a:cs typeface="Arial"/>
              </a:rPr>
              <a:t>curiosity,</a:t>
            </a:r>
            <a:r>
              <a:rPr kumimoji="0" sz="1600" b="1" i="0" u="none" strike="noStrike" kern="0" cap="none" spc="-6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confidence, </a:t>
            </a:r>
            <a:r>
              <a:rPr kumimoji="0" sz="1600" b="1" i="0" u="none" strike="noStrike" kern="0" cap="none" spc="-45" normalizeH="0" baseline="0" noProof="0" dirty="0">
                <a:ln>
                  <a:noFill/>
                </a:ln>
                <a:solidFill>
                  <a:srgbClr val="334154"/>
                </a:solidFill>
                <a:effectLst/>
                <a:uLnTx/>
                <a:uFillTx/>
                <a:latin typeface="Arial"/>
                <a:cs typeface="Arial"/>
              </a:rPr>
              <a:t>consultation,</a:t>
            </a:r>
            <a:r>
              <a:rPr kumimoji="0" sz="1600" b="1" i="0" u="none" strike="noStrike" kern="0" cap="none" spc="-40" normalizeH="0" baseline="0" noProof="0" dirty="0">
                <a:ln>
                  <a:noFill/>
                </a:ln>
                <a:solidFill>
                  <a:srgbClr val="334154"/>
                </a:solidFill>
                <a:effectLst/>
                <a:uLnTx/>
                <a:uFillTx/>
                <a:latin typeface="Arial"/>
                <a:cs typeface="Arial"/>
              </a:rPr>
              <a:t> </a:t>
            </a:r>
            <a:r>
              <a:rPr kumimoji="0" sz="1600" b="1" i="0" u="none" strike="noStrike" kern="0" cap="none" spc="-90" normalizeH="0" baseline="0" noProof="0" dirty="0">
                <a:ln>
                  <a:noFill/>
                </a:ln>
                <a:solidFill>
                  <a:srgbClr val="334154"/>
                </a:solidFill>
                <a:effectLst/>
                <a:uLnTx/>
                <a:uFillTx/>
                <a:latin typeface="Arial"/>
                <a:cs typeface="Arial"/>
              </a:rPr>
              <a:t>is</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the</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FF0000"/>
                </a:solidFill>
                <a:effectLst/>
                <a:uLnTx/>
                <a:uFillTx/>
                <a:latin typeface="Arial"/>
                <a:cs typeface="Arial"/>
              </a:rPr>
              <a:t>core </a:t>
            </a:r>
            <a:r>
              <a:rPr kumimoji="0" sz="1600" b="1" i="0" u="none" strike="noStrike" kern="0" cap="none" spc="-40" normalizeH="0" baseline="0" noProof="0" dirty="0">
                <a:ln>
                  <a:noFill/>
                </a:ln>
                <a:solidFill>
                  <a:srgbClr val="FF0000"/>
                </a:solidFill>
                <a:effectLst/>
                <a:uLnTx/>
                <a:uFillTx/>
                <a:latin typeface="Arial"/>
                <a:cs typeface="Arial"/>
              </a:rPr>
              <a:t>competence</a:t>
            </a:r>
            <a:r>
              <a:rPr kumimoji="0" sz="1600" b="1" i="0" u="none" strike="noStrike" kern="0" cap="none" spc="-3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for</a:t>
            </a:r>
            <a:r>
              <a:rPr kumimoji="0" sz="1600" b="1" i="0" u="none" strike="noStrike" kern="0" cap="none" spc="-5" normalizeH="0" baseline="0" noProof="0" dirty="0">
                <a:ln>
                  <a:noFill/>
                </a:ln>
                <a:solidFill>
                  <a:srgbClr val="FF0000"/>
                </a:solidFill>
                <a:effectLst/>
                <a:uLnTx/>
                <a:uFillTx/>
                <a:latin typeface="Arial"/>
                <a:cs typeface="Arial"/>
              </a:rPr>
              <a:t> </a:t>
            </a:r>
            <a:r>
              <a:rPr kumimoji="0" sz="1600" b="1" i="0" u="none" strike="noStrike" kern="0" cap="none" spc="-10" normalizeH="0" baseline="0" noProof="0" dirty="0">
                <a:ln>
                  <a:noFill/>
                </a:ln>
                <a:solidFill>
                  <a:srgbClr val="FF0000"/>
                </a:solidFill>
                <a:effectLst/>
                <a:uLnTx/>
                <a:uFillTx/>
                <a:latin typeface="Arial"/>
                <a:cs typeface="Arial"/>
              </a:rPr>
              <a:t>navigating Kenya's</a:t>
            </a:r>
            <a:r>
              <a:rPr kumimoji="0" sz="1600" b="1" i="0" u="none" strike="noStrike" kern="0" cap="none" spc="-20" normalizeH="0" baseline="0" noProof="0" dirty="0">
                <a:ln>
                  <a:noFill/>
                </a:ln>
                <a:solidFill>
                  <a:srgbClr val="FF0000"/>
                </a:solidFill>
                <a:effectLst/>
                <a:uLnTx/>
                <a:uFillTx/>
                <a:latin typeface="Arial"/>
                <a:cs typeface="Arial"/>
              </a:rPr>
              <a:t> </a:t>
            </a:r>
            <a:r>
              <a:rPr kumimoji="0" sz="1600" b="1" i="0" u="none" strike="noStrike" kern="0" cap="none" spc="-254" normalizeH="0" baseline="0" noProof="0" dirty="0">
                <a:ln>
                  <a:noFill/>
                </a:ln>
                <a:solidFill>
                  <a:srgbClr val="FF0000"/>
                </a:solidFill>
                <a:effectLst/>
                <a:uLnTx/>
                <a:uFillTx/>
                <a:latin typeface="Arial"/>
                <a:cs typeface="Arial"/>
              </a:rPr>
              <a:t>83.6%</a:t>
            </a:r>
            <a:r>
              <a:rPr kumimoji="0" sz="1600" b="1" i="0" u="none" strike="noStrike" kern="0" cap="none" spc="-5" normalizeH="0" baseline="0" noProof="0" dirty="0">
                <a:ln>
                  <a:noFill/>
                </a:ln>
                <a:solidFill>
                  <a:srgbClr val="FF0000"/>
                </a:solidFill>
                <a:effectLst/>
                <a:uLnTx/>
                <a:uFillTx/>
                <a:latin typeface="Arial"/>
                <a:cs typeface="Arial"/>
              </a:rPr>
              <a:t> </a:t>
            </a:r>
            <a:r>
              <a:rPr kumimoji="0" sz="1600" b="1" i="0" u="none" strike="noStrike" kern="0" cap="none" spc="-10" normalizeH="0" baseline="0" noProof="0" dirty="0">
                <a:ln>
                  <a:noFill/>
                </a:ln>
                <a:solidFill>
                  <a:srgbClr val="FF0000"/>
                </a:solidFill>
                <a:effectLst/>
                <a:uLnTx/>
                <a:uFillTx/>
                <a:latin typeface="Arial"/>
                <a:cs typeface="Arial"/>
              </a:rPr>
              <a:t>informal economy.</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grpSp>
        <p:nvGrpSpPr>
          <p:cNvPr id="32" name="object 32"/>
          <p:cNvGrpSpPr/>
          <p:nvPr/>
        </p:nvGrpSpPr>
        <p:grpSpPr>
          <a:xfrm>
            <a:off x="198092" y="3971455"/>
            <a:ext cx="3809365" cy="2529840"/>
            <a:chOff x="198092" y="3971455"/>
            <a:chExt cx="3809365" cy="2529840"/>
          </a:xfrm>
        </p:grpSpPr>
        <p:pic>
          <p:nvPicPr>
            <p:cNvPr id="33" name="object 33"/>
            <p:cNvPicPr/>
            <p:nvPr/>
          </p:nvPicPr>
          <p:blipFill>
            <a:blip r:embed="rId7" cstate="print"/>
            <a:stretch>
              <a:fillRect/>
            </a:stretch>
          </p:blipFill>
          <p:spPr>
            <a:xfrm>
              <a:off x="198092" y="3971455"/>
              <a:ext cx="3809292" cy="2529255"/>
            </a:xfrm>
            <a:prstGeom prst="rect">
              <a:avLst/>
            </a:prstGeom>
          </p:spPr>
        </p:pic>
        <p:sp>
          <p:nvSpPr>
            <p:cNvPr id="34" name="object 34"/>
            <p:cNvSpPr/>
            <p:nvPr/>
          </p:nvSpPr>
          <p:spPr>
            <a:xfrm>
              <a:off x="304800" y="4023359"/>
              <a:ext cx="3657600" cy="2377440"/>
            </a:xfrm>
            <a:custGeom>
              <a:avLst/>
              <a:gdLst/>
              <a:ahLst/>
              <a:cxnLst/>
              <a:rect l="l" t="t" r="r" b="b"/>
              <a:pathLst>
                <a:path w="3657600" h="2377440">
                  <a:moveTo>
                    <a:pt x="0" y="2377440"/>
                  </a:moveTo>
                  <a:lnTo>
                    <a:pt x="3657600" y="2377440"/>
                  </a:lnTo>
                  <a:lnTo>
                    <a:pt x="3657600" y="0"/>
                  </a:lnTo>
                  <a:lnTo>
                    <a:pt x="0" y="0"/>
                  </a:lnTo>
                  <a:lnTo>
                    <a:pt x="0" y="237744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5" name="object 35"/>
          <p:cNvSpPr txBox="1"/>
          <p:nvPr/>
        </p:nvSpPr>
        <p:spPr>
          <a:xfrm>
            <a:off x="304800" y="4023359"/>
            <a:ext cx="3657600" cy="512445"/>
          </a:xfrm>
          <a:prstGeom prst="rect">
            <a:avLst/>
          </a:prstGeom>
          <a:solidFill>
            <a:srgbClr val="1F3863"/>
          </a:solidFill>
          <a:ln w="12192">
            <a:solidFill>
              <a:srgbClr val="1F3863"/>
            </a:solidFill>
          </a:ln>
        </p:spPr>
        <p:txBody>
          <a:bodyPr vert="horz" wrap="square" lIns="0" tIns="41910" rIns="0" bIns="0" rtlCol="0">
            <a:spAutoFit/>
          </a:bodyPr>
          <a:lstStyle/>
          <a:p>
            <a:pPr marL="932815" marR="0" lvl="0" indent="0" defTabSz="914400" eaLnBrk="1" fontAlgn="auto" latinLnBrk="0" hangingPunct="1">
              <a:lnSpc>
                <a:spcPct val="100000"/>
              </a:lnSpc>
              <a:spcBef>
                <a:spcPts val="330"/>
              </a:spcBef>
              <a:spcAft>
                <a:spcPts val="0"/>
              </a:spcAft>
              <a:buClrTx/>
              <a:buSzTx/>
              <a:buFontTx/>
              <a:buNone/>
              <a:tabLst/>
              <a:defRPr/>
            </a:pPr>
            <a:r>
              <a:rPr kumimoji="0" sz="2400" b="1" i="0" u="none" strike="noStrike" kern="0" cap="none" spc="-10" normalizeH="0" baseline="0" noProof="0" dirty="0">
                <a:ln>
                  <a:noFill/>
                </a:ln>
                <a:solidFill>
                  <a:srgbClr val="FFFFFF"/>
                </a:solidFill>
                <a:effectLst/>
                <a:uLnTx/>
                <a:uFillTx/>
                <a:latin typeface="Arial"/>
                <a:cs typeface="Arial"/>
              </a:rPr>
              <a:t>Cedefop</a:t>
            </a:r>
            <a:r>
              <a:rPr kumimoji="0" sz="2400" b="1" i="0" u="none" strike="noStrike" kern="0" cap="none" spc="-135" normalizeH="0" baseline="0" noProof="0" dirty="0">
                <a:ln>
                  <a:noFill/>
                </a:ln>
                <a:solidFill>
                  <a:srgbClr val="FFFFFF"/>
                </a:solidFill>
                <a:effectLst/>
                <a:uLnTx/>
                <a:uFillTx/>
                <a:latin typeface="Arial"/>
                <a:cs typeface="Arial"/>
              </a:rPr>
              <a:t> </a:t>
            </a:r>
            <a:r>
              <a:rPr kumimoji="0" sz="2400" b="1" i="0" u="none" strike="noStrike" kern="0" cap="small" spc="-375" normalizeH="0" baseline="0" noProof="0" dirty="0">
                <a:ln>
                  <a:noFill/>
                </a:ln>
                <a:solidFill>
                  <a:srgbClr val="FFFFFF"/>
                </a:solidFill>
                <a:effectLst/>
                <a:uLnTx/>
                <a:uFillTx/>
                <a:latin typeface="Arial"/>
                <a:cs typeface="Arial"/>
              </a:rPr>
              <a:t>2</a:t>
            </a:r>
            <a:r>
              <a:rPr kumimoji="0" sz="2400" b="1" i="0" u="none" strike="noStrike" kern="0" cap="none" spc="-375" normalizeH="0" baseline="0" noProof="0" dirty="0">
                <a:ln>
                  <a:noFill/>
                </a:ln>
                <a:solidFill>
                  <a:srgbClr val="FFFFFF"/>
                </a:solidFill>
                <a:effectLst/>
                <a:uLnTx/>
                <a:uFillTx/>
                <a:latin typeface="Arial"/>
                <a:cs typeface="Arial"/>
              </a:rPr>
              <a:t>0</a:t>
            </a:r>
            <a:r>
              <a:rPr kumimoji="0" sz="2400" b="1" i="0" u="none" strike="noStrike" kern="0" cap="small" spc="-375" normalizeH="0" baseline="0" noProof="0" dirty="0">
                <a:ln>
                  <a:noFill/>
                </a:ln>
                <a:solidFill>
                  <a:srgbClr val="FFFFFF"/>
                </a:solidFill>
                <a:effectLst/>
                <a:uLnTx/>
                <a:uFillTx/>
                <a:latin typeface="Arial"/>
                <a:cs typeface="Arial"/>
              </a:rPr>
              <a:t>2</a:t>
            </a:r>
            <a:r>
              <a:rPr kumimoji="0" sz="2400" b="1" i="0" u="none" strike="noStrike" kern="0" cap="none" spc="-375" normalizeH="0" baseline="0" noProof="0" dirty="0">
                <a:ln>
                  <a:noFill/>
                </a:ln>
                <a:solidFill>
                  <a:srgbClr val="FFFFFF"/>
                </a:solidFill>
                <a:effectLst/>
                <a:uLnTx/>
                <a:uFillTx/>
                <a:latin typeface="Arial"/>
                <a:cs typeface="Arial"/>
              </a:rPr>
              <a:t>6</a:t>
            </a:r>
            <a:endParaRPr kumimoji="0" sz="2400" b="0" i="0" u="none" strike="noStrike" kern="0" cap="none" spc="0" normalizeH="0" baseline="0" noProof="0">
              <a:ln>
                <a:noFill/>
              </a:ln>
              <a:solidFill>
                <a:sysClr val="windowText" lastClr="000000"/>
              </a:solidFill>
              <a:effectLst/>
              <a:uLnTx/>
              <a:uFillTx/>
              <a:latin typeface="Arial"/>
              <a:cs typeface="Arial"/>
            </a:endParaRPr>
          </a:p>
        </p:txBody>
      </p:sp>
      <p:sp>
        <p:nvSpPr>
          <p:cNvPr id="36" name="object 36"/>
          <p:cNvSpPr txBox="1"/>
          <p:nvPr/>
        </p:nvSpPr>
        <p:spPr>
          <a:xfrm>
            <a:off x="304800" y="4535423"/>
            <a:ext cx="3657600" cy="1865630"/>
          </a:xfrm>
          <a:prstGeom prst="rect">
            <a:avLst/>
          </a:prstGeom>
          <a:solidFill>
            <a:srgbClr val="FFFFFF"/>
          </a:solidFill>
        </p:spPr>
        <p:txBody>
          <a:bodyPr vert="horz" wrap="square" lIns="0" tIns="117475" rIns="0" bIns="0" rtlCol="0">
            <a:spAutoFit/>
          </a:bodyPr>
          <a:lstStyle/>
          <a:p>
            <a:pPr marL="476250" marR="0" lvl="0" indent="-287020" defTabSz="914400" eaLnBrk="1" fontAlgn="auto" latinLnBrk="0" hangingPunct="1">
              <a:lnSpc>
                <a:spcPct val="100000"/>
              </a:lnSpc>
              <a:spcBef>
                <a:spcPts val="925"/>
              </a:spcBef>
              <a:spcAft>
                <a:spcPts val="0"/>
              </a:spcAft>
              <a:buClrTx/>
              <a:buSzTx/>
              <a:buFont typeface="Arial MT"/>
              <a:buChar char="•"/>
              <a:tabLst>
                <a:tab pos="476250" algn="l"/>
              </a:tabLst>
              <a:defRPr/>
            </a:pPr>
            <a:r>
              <a:rPr kumimoji="0" sz="1800" b="1" i="0" u="none" strike="noStrike" kern="0" cap="none" spc="-265" normalizeH="0" baseline="0" noProof="0" dirty="0">
                <a:ln>
                  <a:noFill/>
                </a:ln>
                <a:solidFill>
                  <a:srgbClr val="334154"/>
                </a:solidFill>
                <a:effectLst/>
                <a:uLnTx/>
                <a:uFillTx/>
                <a:latin typeface="Arial"/>
                <a:cs typeface="Arial"/>
              </a:rPr>
              <a:t>18</a:t>
            </a:r>
            <a:r>
              <a:rPr kumimoji="0" sz="1800" b="1" i="0" u="none" strike="noStrike" kern="0" cap="none" spc="5" normalizeH="0" baseline="0" noProof="0" dirty="0">
                <a:ln>
                  <a:noFill/>
                </a:ln>
                <a:solidFill>
                  <a:srgbClr val="334154"/>
                </a:solidFill>
                <a:effectLst/>
                <a:uLnTx/>
                <a:uFillTx/>
                <a:latin typeface="Arial"/>
                <a:cs typeface="Arial"/>
              </a:rPr>
              <a:t> </a:t>
            </a:r>
            <a:r>
              <a:rPr kumimoji="0" sz="1800" b="1" i="0" u="none" strike="noStrike" kern="0" cap="none" spc="-25" normalizeH="0" baseline="0" noProof="0" dirty="0">
                <a:ln>
                  <a:noFill/>
                </a:ln>
                <a:solidFill>
                  <a:srgbClr val="334154"/>
                </a:solidFill>
                <a:effectLst/>
                <a:uLnTx/>
                <a:uFillTx/>
                <a:latin typeface="Arial"/>
                <a:cs typeface="Arial"/>
              </a:rPr>
              <a:t>Guidelines</a:t>
            </a:r>
            <a:r>
              <a:rPr kumimoji="0" sz="1800" b="1" i="0" u="none" strike="noStrike" kern="0" cap="none" spc="-100"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(March</a:t>
            </a:r>
            <a:r>
              <a:rPr kumimoji="0" sz="1800" b="1" i="0" u="none" strike="noStrike" kern="0" cap="none" spc="-45" normalizeH="0" baseline="0" noProof="0" dirty="0">
                <a:ln>
                  <a:noFill/>
                </a:ln>
                <a:solidFill>
                  <a:srgbClr val="334154"/>
                </a:solidFill>
                <a:effectLst/>
                <a:uLnTx/>
                <a:uFillTx/>
                <a:latin typeface="Arial"/>
                <a:cs typeface="Arial"/>
              </a:rPr>
              <a:t> </a:t>
            </a:r>
            <a:r>
              <a:rPr kumimoji="0" sz="1800" b="1" i="0" u="none" strike="noStrike" kern="0" cap="small" spc="-30" normalizeH="0" baseline="0" noProof="0" dirty="0">
                <a:ln>
                  <a:noFill/>
                </a:ln>
                <a:solidFill>
                  <a:srgbClr val="334154"/>
                </a:solidFill>
                <a:effectLst/>
                <a:uLnTx/>
                <a:uFillTx/>
                <a:latin typeface="Arial"/>
                <a:cs typeface="Arial"/>
              </a:rPr>
              <a:t>2</a:t>
            </a:r>
            <a:r>
              <a:rPr kumimoji="0" sz="1800" b="1" i="0" u="none" strike="noStrike" kern="0" cap="none" spc="-30" normalizeH="0" baseline="0" noProof="0" dirty="0">
                <a:ln>
                  <a:noFill/>
                </a:ln>
                <a:solidFill>
                  <a:srgbClr val="334154"/>
                </a:solidFill>
                <a:effectLst/>
                <a:uLnTx/>
                <a:uFillTx/>
                <a:latin typeface="Arial"/>
                <a:cs typeface="Arial"/>
              </a:rPr>
              <a:t>0</a:t>
            </a:r>
            <a:r>
              <a:rPr kumimoji="0" sz="1800" b="1" i="0" u="none" strike="noStrike" kern="0" cap="small" spc="-30" normalizeH="0" baseline="0" noProof="0" dirty="0">
                <a:ln>
                  <a:noFill/>
                </a:ln>
                <a:solidFill>
                  <a:srgbClr val="334154"/>
                </a:solidFill>
                <a:effectLst/>
                <a:uLnTx/>
                <a:uFillTx/>
                <a:latin typeface="Arial"/>
                <a:cs typeface="Arial"/>
              </a:rPr>
              <a:t>2</a:t>
            </a:r>
            <a:r>
              <a:rPr kumimoji="0" sz="1800" b="1" i="0" u="none" strike="noStrike" kern="0" cap="none" spc="-30" normalizeH="0" baseline="0" noProof="0" dirty="0">
                <a:ln>
                  <a:noFill/>
                </a:ln>
                <a:solidFill>
                  <a:srgbClr val="334154"/>
                </a:solidFill>
                <a:effectLst/>
                <a:uLnTx/>
                <a:uFillTx/>
                <a:latin typeface="Arial"/>
                <a:cs typeface="Arial"/>
              </a:rPr>
              <a:t>6.)</a:t>
            </a:r>
            <a:endParaRPr kumimoji="0" sz="1800" b="0" i="0" u="none" strike="noStrike" kern="0" cap="none" spc="0" normalizeH="0" baseline="0" noProof="0">
              <a:ln>
                <a:noFill/>
              </a:ln>
              <a:solidFill>
                <a:sysClr val="windowText" lastClr="000000"/>
              </a:solidFill>
              <a:effectLst/>
              <a:uLnTx/>
              <a:uFillTx/>
              <a:latin typeface="Arial"/>
              <a:cs typeface="Arial"/>
            </a:endParaRPr>
          </a:p>
          <a:p>
            <a:pPr marL="476250" marR="0" lvl="0" indent="-287020" defTabSz="914400" eaLnBrk="1" fontAlgn="auto" latinLnBrk="0" hangingPunct="1">
              <a:lnSpc>
                <a:spcPct val="100000"/>
              </a:lnSpc>
              <a:spcBef>
                <a:spcPts val="0"/>
              </a:spcBef>
              <a:spcAft>
                <a:spcPts val="0"/>
              </a:spcAft>
              <a:buClrTx/>
              <a:buSzTx/>
              <a:buFont typeface="Arial MT"/>
              <a:buChar char="•"/>
              <a:tabLst>
                <a:tab pos="476250" algn="l"/>
              </a:tabLst>
              <a:defRPr/>
            </a:pPr>
            <a:r>
              <a:rPr kumimoji="0" sz="1800" b="1" i="0" u="none" strike="noStrike" kern="0" cap="none" spc="-40" normalizeH="0" baseline="0" noProof="0" dirty="0">
                <a:ln>
                  <a:noFill/>
                </a:ln>
                <a:solidFill>
                  <a:srgbClr val="334154"/>
                </a:solidFill>
                <a:effectLst/>
                <a:uLnTx/>
                <a:uFillTx/>
                <a:latin typeface="Arial"/>
                <a:cs typeface="Arial"/>
              </a:rPr>
              <a:t>Legislation</a:t>
            </a:r>
            <a:r>
              <a:rPr kumimoji="0" sz="1800" b="1" i="0" u="none" strike="noStrike" kern="0" cap="none" spc="-70"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as</a:t>
            </a:r>
            <a:r>
              <a:rPr kumimoji="0" sz="1800" b="1" i="0" u="none" strike="noStrike" kern="0" cap="none" spc="-65"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entitlement.</a:t>
            </a:r>
            <a:endParaRPr kumimoji="0" sz="1800" b="0" i="0" u="none" strike="noStrike" kern="0" cap="none" spc="0" normalizeH="0" baseline="0" noProof="0">
              <a:ln>
                <a:noFill/>
              </a:ln>
              <a:solidFill>
                <a:sysClr val="windowText" lastClr="000000"/>
              </a:solidFill>
              <a:effectLst/>
              <a:uLnTx/>
              <a:uFillTx/>
              <a:latin typeface="Arial"/>
              <a:cs typeface="Arial"/>
            </a:endParaRPr>
          </a:p>
          <a:p>
            <a:pPr marL="476250" marR="0" lvl="0" indent="0" defTabSz="914400" eaLnBrk="1" fontAlgn="auto" latinLnBrk="0" hangingPunct="1">
              <a:lnSpc>
                <a:spcPct val="100000"/>
              </a:lnSpc>
              <a:spcBef>
                <a:spcPts val="5"/>
              </a:spcBef>
              <a:spcAft>
                <a:spcPts val="0"/>
              </a:spcAft>
              <a:buClrTx/>
              <a:buSzTx/>
              <a:buFontTx/>
              <a:buNone/>
              <a:tabLst/>
              <a:defRPr/>
            </a:pPr>
            <a:r>
              <a:rPr kumimoji="0" sz="1800" b="1" i="0" u="none" strike="noStrike" kern="0" cap="none" spc="-40" normalizeH="0" baseline="0" noProof="0" dirty="0">
                <a:ln>
                  <a:noFill/>
                </a:ln>
                <a:solidFill>
                  <a:srgbClr val="334154"/>
                </a:solidFill>
                <a:effectLst/>
                <a:uLnTx/>
                <a:uFillTx/>
                <a:latin typeface="Arial"/>
                <a:cs typeface="Arial"/>
              </a:rPr>
              <a:t>Skills</a:t>
            </a:r>
            <a:r>
              <a:rPr kumimoji="0" sz="1800" b="1" i="0" u="none" strike="noStrike" kern="0" cap="none" spc="-80"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intelligence.</a:t>
            </a:r>
            <a:endParaRPr kumimoji="0" sz="1800" b="0" i="0" u="none" strike="noStrike" kern="0" cap="none" spc="0" normalizeH="0" baseline="0" noProof="0">
              <a:ln>
                <a:noFill/>
              </a:ln>
              <a:solidFill>
                <a:sysClr val="windowText" lastClr="000000"/>
              </a:solidFill>
              <a:effectLst/>
              <a:uLnTx/>
              <a:uFillTx/>
              <a:latin typeface="Arial"/>
              <a:cs typeface="Arial"/>
            </a:endParaRPr>
          </a:p>
          <a:p>
            <a:pPr marL="476250" marR="297815" lvl="0" indent="-287020" defTabSz="914400" eaLnBrk="1" fontAlgn="auto" latinLnBrk="0" hangingPunct="1">
              <a:lnSpc>
                <a:spcPct val="100000"/>
              </a:lnSpc>
              <a:spcBef>
                <a:spcPts val="0"/>
              </a:spcBef>
              <a:spcAft>
                <a:spcPts val="0"/>
              </a:spcAft>
              <a:buClrTx/>
              <a:buSzTx/>
              <a:buFont typeface="Arial MT"/>
              <a:buChar char="•"/>
              <a:tabLst>
                <a:tab pos="476250" algn="l"/>
              </a:tabLst>
              <a:defRPr/>
            </a:pPr>
            <a:r>
              <a:rPr kumimoji="0" sz="1800" b="1" i="0" u="none" strike="noStrike" kern="0" cap="none" spc="-60" normalizeH="0" baseline="0" noProof="0" dirty="0">
                <a:ln>
                  <a:noFill/>
                </a:ln>
                <a:solidFill>
                  <a:srgbClr val="334154"/>
                </a:solidFill>
                <a:effectLst/>
                <a:uLnTx/>
                <a:uFillTx/>
                <a:latin typeface="Arial"/>
                <a:cs typeface="Arial"/>
              </a:rPr>
              <a:t>Continuous</a:t>
            </a:r>
            <a:r>
              <a:rPr kumimoji="0" sz="1800" b="1" i="0" u="none" strike="noStrike" kern="0" cap="none" spc="-55"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improvement. </a:t>
            </a:r>
            <a:r>
              <a:rPr kumimoji="0" sz="1800" b="1" i="0" u="none" strike="noStrike" kern="0" cap="none" spc="-20" normalizeH="0" baseline="0" noProof="0" dirty="0">
                <a:ln>
                  <a:noFill/>
                </a:ln>
                <a:solidFill>
                  <a:srgbClr val="334154"/>
                </a:solidFill>
                <a:effectLst/>
                <a:uLnTx/>
                <a:uFillTx/>
                <a:latin typeface="Arial"/>
                <a:cs typeface="Arial"/>
              </a:rPr>
              <a:t>Directly</a:t>
            </a:r>
            <a:r>
              <a:rPr kumimoji="0" sz="1800" b="1" i="0" u="none" strike="noStrike" kern="0" cap="none" spc="-45" normalizeH="0" baseline="0" noProof="0" dirty="0">
                <a:ln>
                  <a:noFill/>
                </a:ln>
                <a:solidFill>
                  <a:srgbClr val="334154"/>
                </a:solidFill>
                <a:effectLst/>
                <a:uLnTx/>
                <a:uFillTx/>
                <a:latin typeface="Arial"/>
                <a:cs typeface="Arial"/>
              </a:rPr>
              <a:t> supersedes</a:t>
            </a:r>
            <a:r>
              <a:rPr kumimoji="0" sz="1800" b="1" i="0" u="none" strike="noStrike" kern="0" cap="none" spc="-70" normalizeH="0" baseline="0" noProof="0" dirty="0">
                <a:ln>
                  <a:noFill/>
                </a:ln>
                <a:solidFill>
                  <a:srgbClr val="334154"/>
                </a:solidFill>
                <a:effectLst/>
                <a:uLnTx/>
                <a:uFillTx/>
                <a:latin typeface="Arial"/>
                <a:cs typeface="Arial"/>
              </a:rPr>
              <a:t> </a:t>
            </a:r>
            <a:r>
              <a:rPr kumimoji="0" sz="1800" b="1" i="0" u="none" strike="noStrike" kern="0" cap="none" spc="-200" normalizeH="0" baseline="0" noProof="0" dirty="0">
                <a:ln>
                  <a:noFill/>
                </a:ln>
                <a:solidFill>
                  <a:srgbClr val="334154"/>
                </a:solidFill>
                <a:effectLst/>
                <a:uLnTx/>
                <a:uFillTx/>
                <a:latin typeface="Arial"/>
                <a:cs typeface="Arial"/>
              </a:rPr>
              <a:t>ELGPN </a:t>
            </a:r>
            <a:r>
              <a:rPr kumimoji="0" sz="1800" b="1" i="0" u="none" strike="noStrike" kern="0" cap="small" spc="-45" normalizeH="0" baseline="0" noProof="0" dirty="0">
                <a:ln>
                  <a:noFill/>
                </a:ln>
                <a:solidFill>
                  <a:srgbClr val="334154"/>
                </a:solidFill>
                <a:effectLst/>
                <a:uLnTx/>
                <a:uFillTx/>
                <a:latin typeface="Arial"/>
                <a:cs typeface="Arial"/>
              </a:rPr>
              <a:t>2</a:t>
            </a:r>
            <a:r>
              <a:rPr kumimoji="0" sz="1800" b="1" i="0" u="none" strike="noStrike" kern="0" cap="none" spc="-45" normalizeH="0" baseline="0" noProof="0" dirty="0">
                <a:ln>
                  <a:noFill/>
                </a:ln>
                <a:solidFill>
                  <a:srgbClr val="334154"/>
                </a:solidFill>
                <a:effectLst/>
                <a:uLnTx/>
                <a:uFillTx/>
                <a:latin typeface="Arial"/>
                <a:cs typeface="Arial"/>
              </a:rPr>
              <a:t>015.</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grpSp>
        <p:nvGrpSpPr>
          <p:cNvPr id="37" name="object 37"/>
          <p:cNvGrpSpPr/>
          <p:nvPr/>
        </p:nvGrpSpPr>
        <p:grpSpPr>
          <a:xfrm>
            <a:off x="4123916" y="3971455"/>
            <a:ext cx="3809365" cy="2529840"/>
            <a:chOff x="4123916" y="3971455"/>
            <a:chExt cx="3809365" cy="2529840"/>
          </a:xfrm>
        </p:grpSpPr>
        <p:pic>
          <p:nvPicPr>
            <p:cNvPr id="38" name="object 38"/>
            <p:cNvPicPr/>
            <p:nvPr/>
          </p:nvPicPr>
          <p:blipFill>
            <a:blip r:embed="rId7" cstate="print"/>
            <a:stretch>
              <a:fillRect/>
            </a:stretch>
          </p:blipFill>
          <p:spPr>
            <a:xfrm>
              <a:off x="4123916" y="3971455"/>
              <a:ext cx="3809292" cy="2529255"/>
            </a:xfrm>
            <a:prstGeom prst="rect">
              <a:avLst/>
            </a:prstGeom>
          </p:spPr>
        </p:pic>
        <p:sp>
          <p:nvSpPr>
            <p:cNvPr id="39" name="object 39"/>
            <p:cNvSpPr/>
            <p:nvPr/>
          </p:nvSpPr>
          <p:spPr>
            <a:xfrm>
              <a:off x="4230623" y="4023359"/>
              <a:ext cx="3657600" cy="2377440"/>
            </a:xfrm>
            <a:custGeom>
              <a:avLst/>
              <a:gdLst/>
              <a:ahLst/>
              <a:cxnLst/>
              <a:rect l="l" t="t" r="r" b="b"/>
              <a:pathLst>
                <a:path w="3657600" h="2377440">
                  <a:moveTo>
                    <a:pt x="0" y="2377440"/>
                  </a:moveTo>
                  <a:lnTo>
                    <a:pt x="3657600" y="2377440"/>
                  </a:lnTo>
                  <a:lnTo>
                    <a:pt x="3657600" y="0"/>
                  </a:lnTo>
                  <a:lnTo>
                    <a:pt x="0" y="0"/>
                  </a:lnTo>
                  <a:lnTo>
                    <a:pt x="0" y="237744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40" name="object 40"/>
          <p:cNvSpPr txBox="1"/>
          <p:nvPr/>
        </p:nvSpPr>
        <p:spPr>
          <a:xfrm>
            <a:off x="4230623" y="4023359"/>
            <a:ext cx="3657600" cy="512445"/>
          </a:xfrm>
          <a:prstGeom prst="rect">
            <a:avLst/>
          </a:prstGeom>
          <a:solidFill>
            <a:srgbClr val="1F6B75"/>
          </a:solidFill>
          <a:ln w="12192">
            <a:solidFill>
              <a:srgbClr val="1F6B75"/>
            </a:solidFill>
          </a:ln>
        </p:spPr>
        <p:txBody>
          <a:bodyPr vert="horz" wrap="square" lIns="0" tIns="41910" rIns="0" bIns="0" rtlCol="0">
            <a:spAutoFit/>
          </a:bodyPr>
          <a:lstStyle/>
          <a:p>
            <a:pPr marL="278130" marR="0" lvl="0" indent="0" defTabSz="914400" eaLnBrk="1" fontAlgn="auto" latinLnBrk="0" hangingPunct="1">
              <a:lnSpc>
                <a:spcPct val="100000"/>
              </a:lnSpc>
              <a:spcBef>
                <a:spcPts val="330"/>
              </a:spcBef>
              <a:spcAft>
                <a:spcPts val="0"/>
              </a:spcAft>
              <a:buClrTx/>
              <a:buSzTx/>
              <a:buFontTx/>
              <a:buNone/>
              <a:tabLst/>
              <a:defRPr/>
            </a:pPr>
            <a:r>
              <a:rPr kumimoji="0" sz="2400" b="1" i="0" u="none" strike="noStrike" kern="0" cap="none" spc="-114" normalizeH="0" baseline="0" noProof="0" dirty="0">
                <a:ln>
                  <a:noFill/>
                </a:ln>
                <a:solidFill>
                  <a:srgbClr val="FFFFFF"/>
                </a:solidFill>
                <a:effectLst/>
                <a:uLnTx/>
                <a:uFillTx/>
                <a:latin typeface="Arial"/>
                <a:cs typeface="Arial"/>
              </a:rPr>
              <a:t>UNESCO</a:t>
            </a:r>
            <a:r>
              <a:rPr kumimoji="0" sz="2400" b="1" i="0" u="none" strike="noStrike" kern="0" cap="none" spc="0" normalizeH="0" baseline="0" noProof="0" dirty="0">
                <a:ln>
                  <a:noFill/>
                </a:ln>
                <a:solidFill>
                  <a:srgbClr val="FFFFFF"/>
                </a:solidFill>
                <a:effectLst/>
                <a:uLnTx/>
                <a:uFillTx/>
                <a:latin typeface="Arial"/>
                <a:cs typeface="Arial"/>
              </a:rPr>
              <a:t> </a:t>
            </a:r>
            <a:r>
              <a:rPr kumimoji="0" sz="2400" b="1" i="0" u="none" strike="noStrike" kern="0" cap="none" spc="-265" normalizeH="0" baseline="0" noProof="0" dirty="0">
                <a:ln>
                  <a:noFill/>
                </a:ln>
                <a:solidFill>
                  <a:srgbClr val="FFFFFF"/>
                </a:solidFill>
                <a:effectLst/>
                <a:uLnTx/>
                <a:uFillTx/>
                <a:latin typeface="Arial"/>
                <a:cs typeface="Arial"/>
              </a:rPr>
              <a:t>(</a:t>
            </a:r>
            <a:r>
              <a:rPr kumimoji="0" sz="2400" b="1" i="0" u="none" strike="noStrike" kern="0" cap="small" spc="-265" normalizeH="0" baseline="0" noProof="0" dirty="0">
                <a:ln>
                  <a:noFill/>
                </a:ln>
                <a:solidFill>
                  <a:srgbClr val="FFFFFF"/>
                </a:solidFill>
                <a:effectLst/>
                <a:uLnTx/>
                <a:uFillTx/>
                <a:latin typeface="Arial"/>
                <a:cs typeface="Arial"/>
              </a:rPr>
              <a:t>2</a:t>
            </a:r>
            <a:r>
              <a:rPr kumimoji="0" sz="2400" b="1" i="0" u="none" strike="noStrike" kern="0" cap="none" spc="-265" normalizeH="0" baseline="0" noProof="0" dirty="0">
                <a:ln>
                  <a:noFill/>
                </a:ln>
                <a:solidFill>
                  <a:srgbClr val="FFFFFF"/>
                </a:solidFill>
                <a:effectLst/>
                <a:uLnTx/>
                <a:uFillTx/>
                <a:latin typeface="Arial"/>
                <a:cs typeface="Arial"/>
              </a:rPr>
              <a:t>0</a:t>
            </a:r>
            <a:r>
              <a:rPr kumimoji="0" sz="2400" b="1" i="0" u="none" strike="noStrike" kern="0" cap="small" spc="-265" normalizeH="0" baseline="0" noProof="0" dirty="0">
                <a:ln>
                  <a:noFill/>
                </a:ln>
                <a:solidFill>
                  <a:srgbClr val="FFFFFF"/>
                </a:solidFill>
                <a:effectLst/>
                <a:uLnTx/>
                <a:uFillTx/>
                <a:latin typeface="Arial"/>
                <a:cs typeface="Arial"/>
              </a:rPr>
              <a:t>2</a:t>
            </a:r>
            <a:r>
              <a:rPr kumimoji="0" sz="2400" b="1" i="0" u="none" strike="noStrike" kern="0" cap="none" spc="-265" normalizeH="0" baseline="0" noProof="0" dirty="0">
                <a:ln>
                  <a:noFill/>
                </a:ln>
                <a:solidFill>
                  <a:srgbClr val="FFFFFF"/>
                </a:solidFill>
                <a:effectLst/>
                <a:uLnTx/>
                <a:uFillTx/>
                <a:latin typeface="Arial"/>
                <a:cs typeface="Arial"/>
              </a:rPr>
              <a:t>3)</a:t>
            </a:r>
            <a:r>
              <a:rPr kumimoji="0" sz="2400" b="1" i="0" u="none" strike="noStrike" kern="0" cap="none" spc="30" normalizeH="0" baseline="0" noProof="0" dirty="0">
                <a:ln>
                  <a:noFill/>
                </a:ln>
                <a:solidFill>
                  <a:srgbClr val="FFFFFF"/>
                </a:solidFill>
                <a:effectLst/>
                <a:uLnTx/>
                <a:uFillTx/>
                <a:latin typeface="Arial"/>
                <a:cs typeface="Arial"/>
              </a:rPr>
              <a:t> </a:t>
            </a:r>
            <a:r>
              <a:rPr kumimoji="0" sz="2400" b="1" i="0" u="none" strike="noStrike" kern="0" cap="none" spc="-254" normalizeH="0" baseline="0" noProof="0" dirty="0">
                <a:ln>
                  <a:noFill/>
                </a:ln>
                <a:solidFill>
                  <a:srgbClr val="FFFFFF"/>
                </a:solidFill>
                <a:effectLst/>
                <a:uLnTx/>
                <a:uFillTx/>
                <a:latin typeface="Arial"/>
                <a:cs typeface="Arial"/>
              </a:rPr>
              <a:t>BEAR</a:t>
            </a:r>
            <a:r>
              <a:rPr kumimoji="0" sz="2400" b="1" i="0" u="none" strike="noStrike" kern="0" cap="none" spc="-15" normalizeH="0" baseline="0" noProof="0" dirty="0">
                <a:ln>
                  <a:noFill/>
                </a:ln>
                <a:solidFill>
                  <a:srgbClr val="FFFFFF"/>
                </a:solidFill>
                <a:effectLst/>
                <a:uLnTx/>
                <a:uFillTx/>
                <a:latin typeface="Arial"/>
                <a:cs typeface="Arial"/>
              </a:rPr>
              <a:t> </a:t>
            </a:r>
            <a:r>
              <a:rPr kumimoji="0" sz="2400" b="1" i="0" u="none" strike="noStrike" kern="0" cap="none" spc="55" normalizeH="0" baseline="0" noProof="0" dirty="0">
                <a:ln>
                  <a:noFill/>
                </a:ln>
                <a:solidFill>
                  <a:srgbClr val="FFFFFF"/>
                </a:solidFill>
                <a:effectLst/>
                <a:uLnTx/>
                <a:uFillTx/>
                <a:latin typeface="Arial"/>
                <a:cs typeface="Arial"/>
              </a:rPr>
              <a:t>II</a:t>
            </a:r>
            <a:endParaRPr kumimoji="0" sz="2400" b="0" i="0" u="none" strike="noStrike" kern="0" cap="none" spc="0" normalizeH="0" baseline="0" noProof="0">
              <a:ln>
                <a:noFill/>
              </a:ln>
              <a:solidFill>
                <a:sysClr val="windowText" lastClr="000000"/>
              </a:solidFill>
              <a:effectLst/>
              <a:uLnTx/>
              <a:uFillTx/>
              <a:latin typeface="Arial"/>
              <a:cs typeface="Arial"/>
            </a:endParaRPr>
          </a:p>
        </p:txBody>
      </p:sp>
      <p:sp>
        <p:nvSpPr>
          <p:cNvPr id="41" name="object 41"/>
          <p:cNvSpPr txBox="1"/>
          <p:nvPr/>
        </p:nvSpPr>
        <p:spPr>
          <a:xfrm>
            <a:off x="4230623" y="4535423"/>
            <a:ext cx="3657600" cy="1865630"/>
          </a:xfrm>
          <a:prstGeom prst="rect">
            <a:avLst/>
          </a:prstGeom>
          <a:solidFill>
            <a:srgbClr val="FFFFFF"/>
          </a:solidFill>
        </p:spPr>
        <p:txBody>
          <a:bodyPr vert="horz" wrap="square" lIns="0" tIns="120014" rIns="0" bIns="0" rtlCol="0">
            <a:spAutoFit/>
          </a:bodyPr>
          <a:lstStyle/>
          <a:p>
            <a:pPr marL="476250" marR="362585" lvl="0" indent="-287020" defTabSz="914400" eaLnBrk="1" fontAlgn="auto" latinLnBrk="0" hangingPunct="1">
              <a:lnSpc>
                <a:spcPct val="100000"/>
              </a:lnSpc>
              <a:spcBef>
                <a:spcPts val="944"/>
              </a:spcBef>
              <a:spcAft>
                <a:spcPts val="0"/>
              </a:spcAft>
              <a:buClrTx/>
              <a:buSzTx/>
              <a:buFont typeface="Arial MT"/>
              <a:buChar char="•"/>
              <a:tabLst>
                <a:tab pos="476250" algn="l"/>
              </a:tabLst>
              <a:defRPr/>
            </a:pPr>
            <a:r>
              <a:rPr kumimoji="0" sz="1600" b="1" i="0" u="none" strike="noStrike" kern="0" cap="none" spc="-100" normalizeH="0" baseline="0" noProof="0" dirty="0">
                <a:ln>
                  <a:noFill/>
                </a:ln>
                <a:solidFill>
                  <a:srgbClr val="334154"/>
                </a:solidFill>
                <a:effectLst/>
                <a:uLnTx/>
                <a:uFillTx/>
                <a:latin typeface="Arial"/>
                <a:cs typeface="Arial"/>
              </a:rPr>
              <a:t>East</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African</a:t>
            </a:r>
            <a:r>
              <a:rPr kumimoji="0" sz="1600" b="1" i="0" u="none" strike="noStrike" kern="0" cap="none" spc="-70"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regional </a:t>
            </a:r>
            <a:r>
              <a:rPr kumimoji="0" sz="1600" b="1" i="0" u="none" strike="noStrike" kern="0" cap="none" spc="0" normalizeH="0" baseline="0" noProof="0" dirty="0">
                <a:ln>
                  <a:noFill/>
                </a:ln>
                <a:solidFill>
                  <a:srgbClr val="334154"/>
                </a:solidFill>
                <a:effectLst/>
                <a:uLnTx/>
                <a:uFillTx/>
                <a:latin typeface="Arial"/>
                <a:cs typeface="Arial"/>
              </a:rPr>
              <a:t>framework</a:t>
            </a:r>
            <a:r>
              <a:rPr kumimoji="0" sz="1600" b="1" i="0" u="none" strike="noStrike" kern="0" cap="none" spc="10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(Kenya</a:t>
            </a:r>
            <a:r>
              <a:rPr kumimoji="0" sz="1600" b="1" i="0" u="none" strike="noStrike" kern="0" cap="none" spc="105" normalizeH="0" baseline="0" noProof="0" dirty="0">
                <a:ln>
                  <a:noFill/>
                </a:ln>
                <a:solidFill>
                  <a:srgbClr val="334154"/>
                </a:solidFill>
                <a:effectLst/>
                <a:uLnTx/>
                <a:uFillTx/>
                <a:latin typeface="Arial"/>
                <a:cs typeface="Arial"/>
              </a:rPr>
              <a:t> </a:t>
            </a:r>
            <a:r>
              <a:rPr kumimoji="0" sz="1600" b="1" i="0" u="none" strike="noStrike" kern="0" cap="none" spc="-90" normalizeH="0" baseline="0" noProof="0" dirty="0">
                <a:ln>
                  <a:noFill/>
                </a:ln>
                <a:solidFill>
                  <a:srgbClr val="334154"/>
                </a:solidFill>
                <a:effectLst/>
                <a:uLnTx/>
                <a:uFillTx/>
                <a:latin typeface="Arial"/>
                <a:cs typeface="Arial"/>
              </a:rPr>
              <a:t>is</a:t>
            </a:r>
            <a:r>
              <a:rPr kumimoji="0" sz="1600" b="1" i="0" u="none" strike="noStrike" kern="0" cap="none" spc="105" normalizeH="0" baseline="0" noProof="0" dirty="0">
                <a:ln>
                  <a:noFill/>
                </a:ln>
                <a:solidFill>
                  <a:srgbClr val="334154"/>
                </a:solidFill>
                <a:effectLst/>
                <a:uLnTx/>
                <a:uFillTx/>
                <a:latin typeface="Arial"/>
                <a:cs typeface="Arial"/>
              </a:rPr>
              <a:t> </a:t>
            </a:r>
            <a:r>
              <a:rPr kumimoji="0" sz="1600" b="1" i="0" u="none" strike="noStrike" kern="0" cap="none" spc="95" normalizeH="0" baseline="0" noProof="0" dirty="0">
                <a:ln>
                  <a:noFill/>
                </a:ln>
                <a:solidFill>
                  <a:srgbClr val="334154"/>
                </a:solidFill>
                <a:effectLst/>
                <a:uLnTx/>
                <a:uFillTx/>
                <a:latin typeface="Arial"/>
                <a:cs typeface="Arial"/>
              </a:rPr>
              <a:t>a</a:t>
            </a:r>
            <a:r>
              <a:rPr kumimoji="0" sz="1600" b="1" i="0" u="none" strike="noStrike" kern="0" cap="none" spc="100"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direct beneficiary).</a:t>
            </a:r>
            <a:endParaRPr kumimoji="0" sz="1600" b="0" i="0" u="none" strike="noStrike" kern="0" cap="none" spc="0" normalizeH="0" baseline="0" noProof="0">
              <a:ln>
                <a:noFill/>
              </a:ln>
              <a:solidFill>
                <a:sysClr val="windowText" lastClr="000000"/>
              </a:solidFill>
              <a:effectLst/>
              <a:uLnTx/>
              <a:uFillTx/>
              <a:latin typeface="Arial"/>
              <a:cs typeface="Arial"/>
            </a:endParaRPr>
          </a:p>
          <a:p>
            <a:pPr marL="476250" marR="286385" lvl="0" indent="-287020" defTabSz="914400" eaLnBrk="1" fontAlgn="auto" latinLnBrk="0" hangingPunct="1">
              <a:lnSpc>
                <a:spcPct val="100000"/>
              </a:lnSpc>
              <a:spcBef>
                <a:spcPts val="0"/>
              </a:spcBef>
              <a:spcAft>
                <a:spcPts val="0"/>
              </a:spcAft>
              <a:buClrTx/>
              <a:buSzTx/>
              <a:buFont typeface="Arial MT"/>
              <a:buChar char="•"/>
              <a:tabLst>
                <a:tab pos="476250" algn="l"/>
              </a:tabLst>
              <a:defRPr/>
            </a:pPr>
            <a:r>
              <a:rPr kumimoji="0" sz="1600" b="1" i="0" u="none" strike="noStrike" kern="0" cap="none" spc="0" normalizeH="0" baseline="0" noProof="0" dirty="0">
                <a:ln>
                  <a:noFill/>
                </a:ln>
                <a:solidFill>
                  <a:srgbClr val="334154"/>
                </a:solidFill>
                <a:effectLst/>
                <a:uLnTx/>
                <a:uFillTx/>
                <a:latin typeface="Arial"/>
                <a:cs typeface="Arial"/>
              </a:rPr>
              <a:t>Career</a:t>
            </a:r>
            <a:r>
              <a:rPr kumimoji="0" sz="1600" b="1" i="0" u="none" strike="noStrike" kern="0" cap="none" spc="-20" normalizeH="0" baseline="0" noProof="0" dirty="0">
                <a:ln>
                  <a:noFill/>
                </a:ln>
                <a:solidFill>
                  <a:srgbClr val="334154"/>
                </a:solidFill>
                <a:effectLst/>
                <a:uLnTx/>
                <a:uFillTx/>
                <a:latin typeface="Arial"/>
                <a:cs typeface="Arial"/>
              </a:rPr>
              <a:t> guidance </a:t>
            </a:r>
            <a:r>
              <a:rPr kumimoji="0" sz="1600" b="1" i="0" u="none" strike="noStrike" kern="0" cap="none" spc="0" normalizeH="0" baseline="0" noProof="0" dirty="0">
                <a:ln>
                  <a:noFill/>
                </a:ln>
                <a:solidFill>
                  <a:srgbClr val="334154"/>
                </a:solidFill>
                <a:effectLst/>
                <a:uLnTx/>
                <a:uFillTx/>
                <a:latin typeface="Arial"/>
                <a:cs typeface="Arial"/>
              </a:rPr>
              <a:t>embedded</a:t>
            </a:r>
            <a:r>
              <a:rPr kumimoji="0" sz="1600" b="1" i="0" u="none" strike="noStrike" kern="0" cap="none" spc="-35"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in </a:t>
            </a:r>
            <a:r>
              <a:rPr kumimoji="0" sz="1600" b="1" i="0" u="none" strike="noStrike" kern="0" cap="none" spc="-185" normalizeH="0" baseline="0" noProof="0" dirty="0">
                <a:ln>
                  <a:noFill/>
                </a:ln>
                <a:solidFill>
                  <a:srgbClr val="334154"/>
                </a:solidFill>
                <a:effectLst/>
                <a:uLnTx/>
                <a:uFillTx/>
                <a:latin typeface="Arial"/>
                <a:cs typeface="Arial"/>
              </a:rPr>
              <a:t>TVET</a:t>
            </a:r>
            <a:r>
              <a:rPr kumimoji="0" sz="1600" b="1" i="0" u="none" strike="noStrike" kern="0" cap="none" spc="0" normalizeH="0" baseline="0" noProof="0" dirty="0">
                <a:ln>
                  <a:noFill/>
                </a:ln>
                <a:solidFill>
                  <a:srgbClr val="334154"/>
                </a:solidFill>
                <a:effectLst/>
                <a:uLnTx/>
                <a:uFillTx/>
                <a:latin typeface="Arial"/>
                <a:cs typeface="Arial"/>
              </a:rPr>
              <a:t> </a:t>
            </a:r>
            <a:r>
              <a:rPr kumimoji="0" sz="1600" b="1" i="0" u="none" strike="noStrike" kern="0" cap="none" spc="-50" normalizeH="0" baseline="0" noProof="0" dirty="0">
                <a:ln>
                  <a:noFill/>
                </a:ln>
                <a:solidFill>
                  <a:srgbClr val="334154"/>
                </a:solidFill>
                <a:effectLst/>
                <a:uLnTx/>
                <a:uFillTx/>
                <a:latin typeface="Arial"/>
                <a:cs typeface="Arial"/>
              </a:rPr>
              <a:t>institutions.</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Employer </a:t>
            </a:r>
            <a:r>
              <a:rPr kumimoji="0" sz="1600" b="1" i="0" u="none" strike="noStrike" kern="0" cap="none" spc="0" normalizeH="0" baseline="0" noProof="0" dirty="0">
                <a:ln>
                  <a:noFill/>
                </a:ln>
                <a:solidFill>
                  <a:srgbClr val="334154"/>
                </a:solidFill>
                <a:effectLst/>
                <a:uLnTx/>
                <a:uFillTx/>
                <a:latin typeface="Arial"/>
                <a:cs typeface="Arial"/>
              </a:rPr>
              <a:t>engagement.</a:t>
            </a:r>
            <a:r>
              <a:rPr kumimoji="0" sz="1600" b="1" i="0" u="none" strike="noStrike" kern="0" cap="none" spc="-4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Improving</a:t>
            </a:r>
            <a:r>
              <a:rPr kumimoji="0" sz="1600" b="1" i="0" u="none" strike="noStrike" kern="0" cap="none" spc="-30"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334154"/>
                </a:solidFill>
                <a:effectLst/>
                <a:uLnTx/>
                <a:uFillTx/>
                <a:latin typeface="Arial"/>
                <a:cs typeface="Arial"/>
              </a:rPr>
              <a:t>TVET</a:t>
            </a:r>
            <a:endParaRPr kumimoji="0" sz="1600" b="0" i="0" u="none" strike="noStrike" kern="0" cap="none" spc="0" normalizeH="0" baseline="0" noProof="0">
              <a:ln>
                <a:noFill/>
              </a:ln>
              <a:solidFill>
                <a:sysClr val="windowText" lastClr="000000"/>
              </a:solidFill>
              <a:effectLst/>
              <a:uLnTx/>
              <a:uFillTx/>
              <a:latin typeface="Arial"/>
              <a:cs typeface="Arial"/>
            </a:endParaRPr>
          </a:p>
          <a:p>
            <a:pPr marL="476250" marR="0" lvl="0" indent="0" defTabSz="914400" eaLnBrk="1" fontAlgn="auto" latinLnBrk="0" hangingPunct="1">
              <a:lnSpc>
                <a:spcPct val="100000"/>
              </a:lnSpc>
              <a:spcBef>
                <a:spcPts val="15"/>
              </a:spcBef>
              <a:spcAft>
                <a:spcPts val="0"/>
              </a:spcAft>
              <a:buClrTx/>
              <a:buSzTx/>
              <a:buFontTx/>
              <a:buNone/>
              <a:tabLst/>
              <a:defRPr/>
            </a:pPr>
            <a:r>
              <a:rPr kumimoji="0" sz="1600" b="1" i="0" u="none" strike="noStrike" kern="0" cap="none" spc="-10" normalizeH="0" baseline="0" noProof="0" dirty="0">
                <a:ln>
                  <a:noFill/>
                </a:ln>
                <a:solidFill>
                  <a:srgbClr val="334154"/>
                </a:solidFill>
                <a:effectLst/>
                <a:uLnTx/>
                <a:uFillTx/>
                <a:latin typeface="Arial"/>
                <a:cs typeface="Arial"/>
              </a:rPr>
              <a:t>perception</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and</a:t>
            </a:r>
            <a:r>
              <a:rPr kumimoji="0" sz="1600" b="1" i="0" u="none" strike="noStrike" kern="0" cap="none" spc="-30"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relevance</a:t>
            </a:r>
            <a:r>
              <a:rPr kumimoji="0" sz="1600" b="0" i="0" u="none" strike="noStrike" kern="0" cap="none" spc="-10" normalizeH="0" baseline="0" noProof="0" dirty="0">
                <a:ln>
                  <a:noFill/>
                </a:ln>
                <a:solidFill>
                  <a:srgbClr val="334154"/>
                </a:solidFill>
                <a:effectLst/>
                <a:uLnTx/>
                <a:uFillTx/>
                <a:latin typeface="Calibri"/>
                <a:cs typeface="Calibri"/>
              </a:rPr>
              <a:t>.</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grpSp>
        <p:nvGrpSpPr>
          <p:cNvPr id="42" name="object 42"/>
          <p:cNvGrpSpPr/>
          <p:nvPr/>
        </p:nvGrpSpPr>
        <p:grpSpPr>
          <a:xfrm>
            <a:off x="8049741" y="3971455"/>
            <a:ext cx="3809365" cy="2529840"/>
            <a:chOff x="8049741" y="3971455"/>
            <a:chExt cx="3809365" cy="2529840"/>
          </a:xfrm>
        </p:grpSpPr>
        <p:pic>
          <p:nvPicPr>
            <p:cNvPr id="43" name="object 43"/>
            <p:cNvPicPr/>
            <p:nvPr/>
          </p:nvPicPr>
          <p:blipFill>
            <a:blip r:embed="rId7" cstate="print"/>
            <a:stretch>
              <a:fillRect/>
            </a:stretch>
          </p:blipFill>
          <p:spPr>
            <a:xfrm>
              <a:off x="8049741" y="3971455"/>
              <a:ext cx="3809292" cy="2529255"/>
            </a:xfrm>
            <a:prstGeom prst="rect">
              <a:avLst/>
            </a:prstGeom>
          </p:spPr>
        </p:pic>
        <p:sp>
          <p:nvSpPr>
            <p:cNvPr id="44" name="object 44"/>
            <p:cNvSpPr/>
            <p:nvPr/>
          </p:nvSpPr>
          <p:spPr>
            <a:xfrm>
              <a:off x="8156448" y="4023359"/>
              <a:ext cx="3657600" cy="2377440"/>
            </a:xfrm>
            <a:custGeom>
              <a:avLst/>
              <a:gdLst/>
              <a:ahLst/>
              <a:cxnLst/>
              <a:rect l="l" t="t" r="r" b="b"/>
              <a:pathLst>
                <a:path w="3657600" h="2377440">
                  <a:moveTo>
                    <a:pt x="0" y="2377440"/>
                  </a:moveTo>
                  <a:lnTo>
                    <a:pt x="3657600" y="2377440"/>
                  </a:lnTo>
                  <a:lnTo>
                    <a:pt x="3657600" y="0"/>
                  </a:lnTo>
                  <a:lnTo>
                    <a:pt x="0" y="0"/>
                  </a:lnTo>
                  <a:lnTo>
                    <a:pt x="0" y="237744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45" name="object 45"/>
          <p:cNvSpPr txBox="1"/>
          <p:nvPr/>
        </p:nvSpPr>
        <p:spPr>
          <a:xfrm>
            <a:off x="8156447" y="4023359"/>
            <a:ext cx="3657600" cy="512445"/>
          </a:xfrm>
          <a:prstGeom prst="rect">
            <a:avLst/>
          </a:prstGeom>
          <a:solidFill>
            <a:srgbClr val="C8972A"/>
          </a:solidFill>
          <a:ln w="12192">
            <a:solidFill>
              <a:srgbClr val="C8972A"/>
            </a:solidFill>
          </a:ln>
        </p:spPr>
        <p:txBody>
          <a:bodyPr vert="horz" wrap="square" lIns="0" tIns="41910" rIns="0" bIns="0" rtlCol="0">
            <a:spAutoFit/>
          </a:bodyPr>
          <a:lstStyle/>
          <a:p>
            <a:pPr marL="1137920" marR="0" lvl="0" indent="0" defTabSz="914400" eaLnBrk="1" fontAlgn="auto" latinLnBrk="0" hangingPunct="1">
              <a:lnSpc>
                <a:spcPct val="100000"/>
              </a:lnSpc>
              <a:spcBef>
                <a:spcPts val="330"/>
              </a:spcBef>
              <a:spcAft>
                <a:spcPts val="0"/>
              </a:spcAft>
              <a:buClrTx/>
              <a:buSzTx/>
              <a:buFontTx/>
              <a:buNone/>
              <a:tabLst/>
              <a:defRPr/>
            </a:pPr>
            <a:r>
              <a:rPr kumimoji="0" sz="2400" b="1" i="0" u="none" strike="noStrike" kern="0" cap="none" spc="-165" normalizeH="0" baseline="0" noProof="0" dirty="0">
                <a:ln>
                  <a:noFill/>
                </a:ln>
                <a:solidFill>
                  <a:srgbClr val="FFFFFF"/>
                </a:solidFill>
                <a:effectLst/>
                <a:uLnTx/>
                <a:uFillTx/>
                <a:latin typeface="Arial"/>
                <a:cs typeface="Arial"/>
              </a:rPr>
              <a:t>ACQF</a:t>
            </a:r>
            <a:r>
              <a:rPr kumimoji="0" sz="2400" b="1" i="0" u="none" strike="noStrike" kern="0" cap="none" spc="15" normalizeH="0" baseline="0" noProof="0" dirty="0">
                <a:ln>
                  <a:noFill/>
                </a:ln>
                <a:solidFill>
                  <a:srgbClr val="FFFFFF"/>
                </a:solidFill>
                <a:effectLst/>
                <a:uLnTx/>
                <a:uFillTx/>
                <a:latin typeface="Arial"/>
                <a:cs typeface="Arial"/>
              </a:rPr>
              <a:t> </a:t>
            </a:r>
            <a:r>
              <a:rPr kumimoji="0" sz="2400" b="1" i="0" u="none" strike="noStrike" kern="0" cap="small" spc="-375" normalizeH="0" baseline="0" noProof="0" dirty="0">
                <a:ln>
                  <a:noFill/>
                </a:ln>
                <a:solidFill>
                  <a:srgbClr val="FFFFFF"/>
                </a:solidFill>
                <a:effectLst/>
                <a:uLnTx/>
                <a:uFillTx/>
                <a:latin typeface="Arial"/>
                <a:cs typeface="Arial"/>
              </a:rPr>
              <a:t>2</a:t>
            </a:r>
            <a:r>
              <a:rPr kumimoji="0" sz="2400" b="1" i="0" u="none" strike="noStrike" kern="0" cap="none" spc="-375" normalizeH="0" baseline="0" noProof="0" dirty="0">
                <a:ln>
                  <a:noFill/>
                </a:ln>
                <a:solidFill>
                  <a:srgbClr val="FFFFFF"/>
                </a:solidFill>
                <a:effectLst/>
                <a:uLnTx/>
                <a:uFillTx/>
                <a:latin typeface="Arial"/>
                <a:cs typeface="Arial"/>
              </a:rPr>
              <a:t>0</a:t>
            </a:r>
            <a:r>
              <a:rPr kumimoji="0" sz="2400" b="1" i="0" u="none" strike="noStrike" kern="0" cap="small" spc="-375" normalizeH="0" baseline="0" noProof="0" dirty="0">
                <a:ln>
                  <a:noFill/>
                </a:ln>
                <a:solidFill>
                  <a:srgbClr val="FFFFFF"/>
                </a:solidFill>
                <a:effectLst/>
                <a:uLnTx/>
                <a:uFillTx/>
                <a:latin typeface="Arial"/>
                <a:cs typeface="Arial"/>
              </a:rPr>
              <a:t>2</a:t>
            </a:r>
            <a:r>
              <a:rPr kumimoji="0" sz="2400" b="1" i="0" u="none" strike="noStrike" kern="0" cap="none" spc="-375" normalizeH="0" baseline="0" noProof="0" dirty="0">
                <a:ln>
                  <a:noFill/>
                </a:ln>
                <a:solidFill>
                  <a:srgbClr val="FFFFFF"/>
                </a:solidFill>
                <a:effectLst/>
                <a:uLnTx/>
                <a:uFillTx/>
                <a:latin typeface="Arial"/>
                <a:cs typeface="Arial"/>
              </a:rPr>
              <a:t>3</a:t>
            </a:r>
            <a:endParaRPr kumimoji="0" sz="2400" b="0" i="0" u="none" strike="noStrike" kern="0" cap="none" spc="0" normalizeH="0" baseline="0" noProof="0">
              <a:ln>
                <a:noFill/>
              </a:ln>
              <a:solidFill>
                <a:sysClr val="windowText" lastClr="000000"/>
              </a:solidFill>
              <a:effectLst/>
              <a:uLnTx/>
              <a:uFillTx/>
              <a:latin typeface="Arial"/>
              <a:cs typeface="Arial"/>
            </a:endParaRPr>
          </a:p>
        </p:txBody>
      </p:sp>
      <p:sp>
        <p:nvSpPr>
          <p:cNvPr id="47" name="object 47"/>
          <p:cNvSpPr txBox="1"/>
          <p:nvPr/>
        </p:nvSpPr>
        <p:spPr>
          <a:xfrm>
            <a:off x="271678" y="6472842"/>
            <a:ext cx="6092190" cy="177800"/>
          </a:xfrm>
          <a:prstGeom prst="rect">
            <a:avLst/>
          </a:prstGeom>
        </p:spPr>
        <p:txBody>
          <a:bodyPr vert="horz" wrap="square" lIns="0" tIns="0" rIns="0" bIns="0" rtlCol="0">
            <a:spAutoFit/>
          </a:bodyPr>
          <a:lstStyle/>
          <a:p>
            <a:pPr marL="12700" marR="0" lvl="0" indent="0" defTabSz="914400" eaLnBrk="1" fontAlgn="auto" latinLnBrk="0" hangingPunct="1">
              <a:lnSpc>
                <a:spcPts val="1235"/>
              </a:lnSpc>
              <a:spcBef>
                <a:spcPts val="0"/>
              </a:spcBef>
              <a:spcAft>
                <a:spcPts val="0"/>
              </a:spcAft>
              <a:buClrTx/>
              <a:buSzTx/>
              <a:buFontTx/>
              <a:buNone/>
              <a:tabLst/>
              <a:defRPr/>
            </a:pPr>
            <a:r>
              <a:rPr kumimoji="0" sz="1200" b="1" i="0" u="none" strike="noStrike" kern="0" cap="none" spc="0" normalizeH="0" baseline="0" noProof="0" dirty="0">
                <a:ln>
                  <a:noFill/>
                </a:ln>
                <a:solidFill>
                  <a:sysClr val="windowText" lastClr="000000"/>
                </a:solidFill>
                <a:effectLst/>
                <a:uLnTx/>
                <a:uFillTx/>
                <a:latin typeface="Arial"/>
                <a:cs typeface="Arial"/>
              </a:rPr>
              <a:t>Maina</a:t>
            </a:r>
            <a:r>
              <a:rPr kumimoji="0" sz="1200" b="1" i="0" u="none" strike="noStrike" kern="0" cap="none" spc="10" normalizeH="0" baseline="0" noProof="0" dirty="0">
                <a:ln>
                  <a:noFill/>
                </a:ln>
                <a:solidFill>
                  <a:sysClr val="windowText" lastClr="000000"/>
                </a:solidFill>
                <a:effectLst/>
                <a:uLnTx/>
                <a:uFillTx/>
                <a:latin typeface="Arial"/>
                <a:cs typeface="Arial"/>
              </a:rPr>
              <a:t> </a:t>
            </a:r>
            <a:r>
              <a:rPr kumimoji="0" sz="1200" b="1" i="0" u="none" strike="noStrike" kern="0" cap="none" spc="-100" normalizeH="0" baseline="0" noProof="0" dirty="0">
                <a:ln>
                  <a:noFill/>
                </a:ln>
                <a:solidFill>
                  <a:sysClr val="windowText" lastClr="000000"/>
                </a:solidFill>
                <a:effectLst/>
                <a:uLnTx/>
                <a:uFillTx/>
                <a:latin typeface="Arial"/>
                <a:cs typeface="Arial"/>
              </a:rPr>
              <a:t>&amp;</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Waithaka</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KNQA National</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none" spc="-10" normalizeH="0" baseline="0" noProof="0" dirty="0">
                <a:ln>
                  <a:noFill/>
                </a:ln>
                <a:solidFill>
                  <a:sysClr val="windowText" lastClr="000000"/>
                </a:solidFill>
                <a:effectLst/>
                <a:uLnTx/>
                <a:uFillTx/>
                <a:latin typeface="Arial"/>
                <a:cs typeface="Arial"/>
              </a:rPr>
              <a:t>Qualifications</a:t>
            </a:r>
            <a:r>
              <a:rPr kumimoji="0" sz="1200" b="1" i="0" u="none" strike="noStrike" kern="0" cap="none" spc="25" normalizeH="0" baseline="0" noProof="0" dirty="0">
                <a:ln>
                  <a:noFill/>
                </a:ln>
                <a:solidFill>
                  <a:sysClr val="windowText" lastClr="000000"/>
                </a:solidFill>
                <a:effectLst/>
                <a:uLnTx/>
                <a:uFillTx/>
                <a:latin typeface="Arial"/>
                <a:cs typeface="Arial"/>
              </a:rPr>
              <a:t> </a:t>
            </a:r>
            <a:r>
              <a:rPr kumimoji="0" sz="1200" b="1" i="0" u="none" strike="noStrike" kern="0" cap="none" spc="-30" normalizeH="0" baseline="0" noProof="0" dirty="0">
                <a:ln>
                  <a:noFill/>
                </a:ln>
                <a:solidFill>
                  <a:sysClr val="windowText" lastClr="000000"/>
                </a:solidFill>
                <a:effectLst/>
                <a:uLnTx/>
                <a:uFillTx/>
                <a:latin typeface="Arial"/>
                <a:cs typeface="Arial"/>
              </a:rPr>
              <a:t>Conference</a:t>
            </a:r>
            <a:r>
              <a:rPr kumimoji="0" sz="1200" b="1" i="0" u="none" strike="noStrike" kern="0" cap="none" spc="5" normalizeH="0" baseline="0" noProof="0" dirty="0">
                <a:ln>
                  <a:noFill/>
                </a:ln>
                <a:solidFill>
                  <a:sysClr val="windowText" lastClr="000000"/>
                </a:solidFill>
                <a:effectLst/>
                <a:uLnTx/>
                <a:uFillTx/>
                <a:latin typeface="Arial"/>
                <a:cs typeface="Arial"/>
              </a:rPr>
              <a:t> </a:t>
            </a:r>
            <a:r>
              <a:rPr kumimoji="0" sz="1200" b="1" i="0" u="none" strike="noStrike" kern="0" cap="small" spc="-114" normalizeH="0" baseline="0" noProof="0" dirty="0">
                <a:ln>
                  <a:noFill/>
                </a:ln>
                <a:solidFill>
                  <a:sysClr val="windowText" lastClr="000000"/>
                </a:solidFill>
                <a:effectLst/>
                <a:uLnTx/>
                <a:uFillTx/>
                <a:latin typeface="Arial"/>
                <a:cs typeface="Arial"/>
              </a:rPr>
              <a:t>2</a:t>
            </a:r>
            <a:r>
              <a:rPr kumimoji="0" sz="1200" b="1" i="0" u="none" strike="noStrike" kern="0" cap="none" spc="-114" normalizeH="0" baseline="0" noProof="0" dirty="0">
                <a:ln>
                  <a:noFill/>
                </a:ln>
                <a:solidFill>
                  <a:sysClr val="windowText" lastClr="000000"/>
                </a:solidFill>
                <a:effectLst/>
                <a:uLnTx/>
                <a:uFillTx/>
                <a:latin typeface="Arial"/>
                <a:cs typeface="Arial"/>
              </a:rPr>
              <a:t>0</a:t>
            </a:r>
            <a:r>
              <a:rPr kumimoji="0" sz="1200" b="1" i="0" u="none" strike="noStrike" kern="0" cap="small" spc="-114" normalizeH="0" baseline="0" noProof="0" dirty="0">
                <a:ln>
                  <a:noFill/>
                </a:ln>
                <a:solidFill>
                  <a:sysClr val="windowText" lastClr="000000"/>
                </a:solidFill>
                <a:effectLst/>
                <a:uLnTx/>
                <a:uFillTx/>
                <a:latin typeface="Arial"/>
                <a:cs typeface="Arial"/>
              </a:rPr>
              <a:t>2</a:t>
            </a:r>
            <a:r>
              <a:rPr kumimoji="0" sz="1200" b="1" i="0" u="none" strike="noStrike" kern="0" cap="none" spc="-114" normalizeH="0" baseline="0" noProof="0" dirty="0">
                <a:ln>
                  <a:noFill/>
                </a:ln>
                <a:solidFill>
                  <a:sysClr val="windowText" lastClr="000000"/>
                </a:solidFill>
                <a:effectLst/>
                <a:uLnTx/>
                <a:uFillTx/>
                <a:latin typeface="Arial"/>
                <a:cs typeface="Arial"/>
              </a:rPr>
              <a:t>6</a:t>
            </a:r>
            <a:r>
              <a:rPr kumimoji="0" sz="1200" b="1" i="0" u="none" strike="noStrike" kern="0" cap="none" spc="350"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110" normalizeH="0" baseline="0" noProof="0" dirty="0">
                <a:ln>
                  <a:noFill/>
                </a:ln>
                <a:solidFill>
                  <a:sysClr val="windowText" lastClr="000000"/>
                </a:solidFill>
                <a:effectLst/>
                <a:uLnTx/>
                <a:uFillTx/>
                <a:latin typeface="Arial"/>
                <a:cs typeface="Arial"/>
              </a:rPr>
              <a:t>1</a:t>
            </a:r>
            <a:r>
              <a:rPr kumimoji="0" sz="1200" b="1" i="0" u="none" strike="noStrike" kern="0" cap="small" spc="-110" normalizeH="0" baseline="0" noProof="0" dirty="0">
                <a:ln>
                  <a:noFill/>
                </a:ln>
                <a:solidFill>
                  <a:sysClr val="windowText" lastClr="000000"/>
                </a:solidFill>
                <a:effectLst/>
                <a:uLnTx/>
                <a:uFillTx/>
                <a:latin typeface="Arial"/>
                <a:cs typeface="Arial"/>
              </a:rPr>
              <a:t>2</a:t>
            </a:r>
            <a:r>
              <a:rPr kumimoji="0" sz="1200" b="1" i="0" u="none" strike="noStrike" kern="0" cap="none" spc="-110" normalizeH="0" baseline="0" noProof="0" dirty="0">
                <a:ln>
                  <a:noFill/>
                </a:ln>
                <a:solidFill>
                  <a:sysClr val="windowText" lastClr="000000"/>
                </a:solidFill>
                <a:effectLst/>
                <a:uLnTx/>
                <a:uFillTx/>
                <a:latin typeface="Arial"/>
                <a:cs typeface="Arial"/>
              </a:rPr>
              <a:t>–</a:t>
            </a:r>
            <a:r>
              <a:rPr kumimoji="0" sz="1200" b="1" i="0" u="none" strike="noStrike" kern="0" cap="none" spc="-175" normalizeH="0" baseline="0" noProof="0" dirty="0">
                <a:ln>
                  <a:noFill/>
                </a:ln>
                <a:solidFill>
                  <a:sysClr val="windowText" lastClr="000000"/>
                </a:solidFill>
                <a:effectLst/>
                <a:uLnTx/>
                <a:uFillTx/>
                <a:latin typeface="Arial"/>
                <a:cs typeface="Arial"/>
              </a:rPr>
              <a:t>14</a:t>
            </a:r>
            <a:r>
              <a:rPr kumimoji="0" sz="1200" b="1" i="0" u="none" strike="noStrike" kern="0" cap="none" spc="10" normalizeH="0" baseline="0" noProof="0" dirty="0">
                <a:ln>
                  <a:noFill/>
                </a:ln>
                <a:solidFill>
                  <a:sysClr val="windowText" lastClr="000000"/>
                </a:solidFill>
                <a:effectLst/>
                <a:uLnTx/>
                <a:uFillTx/>
                <a:latin typeface="Arial"/>
                <a:cs typeface="Arial"/>
              </a:rPr>
              <a:t> </a:t>
            </a:r>
            <a:r>
              <a:rPr kumimoji="0" sz="1200" b="1" i="0" u="none" strike="noStrike" kern="0" cap="none" spc="75" normalizeH="0" baseline="0" noProof="0" dirty="0">
                <a:ln>
                  <a:noFill/>
                </a:ln>
                <a:solidFill>
                  <a:sysClr val="windowText" lastClr="000000"/>
                </a:solidFill>
                <a:effectLst/>
                <a:uLnTx/>
                <a:uFillTx/>
                <a:latin typeface="Arial"/>
                <a:cs typeface="Arial"/>
              </a:rPr>
              <a:t>May</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small" spc="-204" normalizeH="0" baseline="0" noProof="0" dirty="0">
                <a:ln>
                  <a:noFill/>
                </a:ln>
                <a:solidFill>
                  <a:sysClr val="windowText" lastClr="000000"/>
                </a:solidFill>
                <a:effectLst/>
                <a:uLnTx/>
                <a:uFillTx/>
                <a:latin typeface="Arial"/>
                <a:cs typeface="Arial"/>
              </a:rPr>
              <a:t>2</a:t>
            </a:r>
            <a:r>
              <a:rPr kumimoji="0" sz="1200" b="1" i="0" u="none" strike="noStrike" kern="0" cap="none" spc="-204" normalizeH="0" baseline="0" noProof="0" dirty="0">
                <a:ln>
                  <a:noFill/>
                </a:ln>
                <a:solidFill>
                  <a:sysClr val="windowText" lastClr="000000"/>
                </a:solidFill>
                <a:effectLst/>
                <a:uLnTx/>
                <a:uFillTx/>
                <a:latin typeface="Arial"/>
                <a:cs typeface="Arial"/>
              </a:rPr>
              <a:t>0</a:t>
            </a:r>
            <a:r>
              <a:rPr kumimoji="0" sz="1200" b="1" i="0" u="none" strike="noStrike" kern="0" cap="small" spc="-204" normalizeH="0" baseline="0" noProof="0" dirty="0">
                <a:ln>
                  <a:noFill/>
                </a:ln>
                <a:solidFill>
                  <a:sysClr val="windowText" lastClr="000000"/>
                </a:solidFill>
                <a:effectLst/>
                <a:uLnTx/>
                <a:uFillTx/>
                <a:latin typeface="Arial"/>
                <a:cs typeface="Arial"/>
              </a:rPr>
              <a:t>2</a:t>
            </a:r>
            <a:r>
              <a:rPr kumimoji="0" sz="1200" b="1" i="0" u="none" strike="noStrike" kern="0" cap="none" spc="-204" normalizeH="0" baseline="0" noProof="0" dirty="0">
                <a:ln>
                  <a:noFill/>
                </a:ln>
                <a:solidFill>
                  <a:sysClr val="windowText" lastClr="000000"/>
                </a:solidFill>
                <a:effectLst/>
                <a:uLnTx/>
                <a:uFillTx/>
                <a:latin typeface="Arial"/>
                <a:cs typeface="Arial"/>
              </a:rPr>
              <a:t>6</a:t>
            </a:r>
            <a:endParaRPr kumimoji="0" sz="1200" b="0" i="0" u="none" strike="noStrike" kern="0" cap="none" spc="0" normalizeH="0" baseline="0" noProof="0">
              <a:ln>
                <a:noFill/>
              </a:ln>
              <a:solidFill>
                <a:sysClr val="windowText" lastClr="000000"/>
              </a:solidFill>
              <a:effectLst/>
              <a:uLnTx/>
              <a:uFillTx/>
              <a:latin typeface="Arial"/>
              <a:cs typeface="Arial"/>
            </a:endParaRPr>
          </a:p>
        </p:txBody>
      </p:sp>
      <p:sp>
        <p:nvSpPr>
          <p:cNvPr id="46" name="object 46"/>
          <p:cNvSpPr txBox="1"/>
          <p:nvPr/>
        </p:nvSpPr>
        <p:spPr>
          <a:xfrm>
            <a:off x="8156447" y="4535423"/>
            <a:ext cx="3657600" cy="1865630"/>
          </a:xfrm>
          <a:prstGeom prst="rect">
            <a:avLst/>
          </a:prstGeom>
          <a:solidFill>
            <a:srgbClr val="FFFFFF"/>
          </a:solidFill>
        </p:spPr>
        <p:txBody>
          <a:bodyPr vert="horz" wrap="square" lIns="0" tIns="120014" rIns="0" bIns="0" rtlCol="0">
            <a:spAutoFit/>
          </a:bodyPr>
          <a:lstStyle/>
          <a:p>
            <a:pPr marL="476884" marR="372110" lvl="0" indent="-287020" defTabSz="914400" eaLnBrk="1" fontAlgn="auto" latinLnBrk="0" hangingPunct="1">
              <a:lnSpc>
                <a:spcPct val="100000"/>
              </a:lnSpc>
              <a:spcBef>
                <a:spcPts val="944"/>
              </a:spcBef>
              <a:spcAft>
                <a:spcPts val="0"/>
              </a:spcAft>
              <a:buClrTx/>
              <a:buSzTx/>
              <a:buFont typeface="Arial MT"/>
              <a:buChar char="•"/>
              <a:tabLst>
                <a:tab pos="476884" algn="l"/>
              </a:tabLst>
              <a:defRPr/>
            </a:pPr>
            <a:r>
              <a:rPr kumimoji="0" sz="1600" b="1" i="0" u="none" strike="noStrike" kern="0" cap="none" spc="-25" normalizeH="0" baseline="0" noProof="0" dirty="0">
                <a:ln>
                  <a:noFill/>
                </a:ln>
                <a:solidFill>
                  <a:srgbClr val="334154"/>
                </a:solidFill>
                <a:effectLst/>
                <a:uLnTx/>
                <a:uFillTx/>
                <a:latin typeface="Arial"/>
                <a:cs typeface="Arial"/>
              </a:rPr>
              <a:t>Continental</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180" normalizeH="0" baseline="0" noProof="0" dirty="0">
                <a:ln>
                  <a:noFill/>
                </a:ln>
                <a:solidFill>
                  <a:srgbClr val="334154"/>
                </a:solidFill>
                <a:effectLst/>
                <a:uLnTx/>
                <a:uFillTx/>
                <a:latin typeface="Arial"/>
                <a:cs typeface="Arial"/>
              </a:rPr>
              <a:t>10-</a:t>
            </a:r>
            <a:r>
              <a:rPr kumimoji="0" sz="1600" b="1" i="0" u="none" strike="noStrike" kern="0" cap="none" spc="-10" normalizeH="0" baseline="0" noProof="0" dirty="0">
                <a:ln>
                  <a:noFill/>
                </a:ln>
                <a:solidFill>
                  <a:srgbClr val="334154"/>
                </a:solidFill>
                <a:effectLst/>
                <a:uLnTx/>
                <a:uFillTx/>
                <a:latin typeface="Arial"/>
                <a:cs typeface="Arial"/>
              </a:rPr>
              <a:t>level </a:t>
            </a:r>
            <a:r>
              <a:rPr kumimoji="0" sz="1600" b="1" i="0" u="none" strike="noStrike" kern="0" cap="none" spc="0" normalizeH="0" baseline="0" noProof="0" dirty="0">
                <a:ln>
                  <a:noFill/>
                </a:ln>
                <a:solidFill>
                  <a:srgbClr val="334154"/>
                </a:solidFill>
                <a:effectLst/>
                <a:uLnTx/>
                <a:uFillTx/>
                <a:latin typeface="Arial"/>
                <a:cs typeface="Arial"/>
              </a:rPr>
              <a:t>framework.</a:t>
            </a:r>
            <a:r>
              <a:rPr kumimoji="0" sz="1600" b="1" i="0" u="none" strike="noStrike" kern="0" cap="none" spc="6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NQF</a:t>
            </a:r>
            <a:r>
              <a:rPr kumimoji="0" sz="1600" b="1" i="0" u="none" strike="noStrike" kern="0" cap="none" spc="7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Survey</a:t>
            </a:r>
            <a:r>
              <a:rPr kumimoji="0" sz="1600" b="1" i="0" u="none" strike="noStrike" kern="0" cap="none" spc="65" normalizeH="0" baseline="0" noProof="0" dirty="0">
                <a:ln>
                  <a:noFill/>
                </a:ln>
                <a:solidFill>
                  <a:srgbClr val="334154"/>
                </a:solidFill>
                <a:effectLst/>
                <a:uLnTx/>
                <a:uFillTx/>
                <a:latin typeface="Arial"/>
                <a:cs typeface="Arial"/>
              </a:rPr>
              <a:t> </a:t>
            </a:r>
            <a:r>
              <a:rPr kumimoji="0" sz="1600" b="1" i="0" u="none" strike="noStrike" kern="0" cap="small" spc="-280" normalizeH="0" baseline="0" noProof="0" dirty="0">
                <a:ln>
                  <a:noFill/>
                </a:ln>
                <a:solidFill>
                  <a:srgbClr val="334154"/>
                </a:solidFill>
                <a:effectLst/>
                <a:uLnTx/>
                <a:uFillTx/>
                <a:latin typeface="Arial"/>
                <a:cs typeface="Arial"/>
              </a:rPr>
              <a:t>2</a:t>
            </a:r>
            <a:r>
              <a:rPr kumimoji="0" sz="1600" b="1" i="0" u="none" strike="noStrike" kern="0" cap="none" spc="-280" normalizeH="0" baseline="0" noProof="0" dirty="0">
                <a:ln>
                  <a:noFill/>
                </a:ln>
                <a:solidFill>
                  <a:srgbClr val="334154"/>
                </a:solidFill>
                <a:effectLst/>
                <a:uLnTx/>
                <a:uFillTx/>
                <a:latin typeface="Arial"/>
                <a:cs typeface="Arial"/>
              </a:rPr>
              <a:t>0</a:t>
            </a:r>
            <a:r>
              <a:rPr kumimoji="0" sz="1600" b="1" i="0" u="none" strike="noStrike" kern="0" cap="small" spc="-280" normalizeH="0" baseline="0" noProof="0" dirty="0">
                <a:ln>
                  <a:noFill/>
                </a:ln>
                <a:solidFill>
                  <a:srgbClr val="334154"/>
                </a:solidFill>
                <a:effectLst/>
                <a:uLnTx/>
                <a:uFillTx/>
                <a:latin typeface="Arial"/>
                <a:cs typeface="Arial"/>
              </a:rPr>
              <a:t>2</a:t>
            </a:r>
            <a:r>
              <a:rPr kumimoji="0" sz="1600" b="1" i="0" u="none" strike="noStrike" kern="0" cap="none" spc="-280" normalizeH="0" baseline="0" noProof="0" dirty="0">
                <a:ln>
                  <a:noFill/>
                </a:ln>
                <a:solidFill>
                  <a:srgbClr val="334154"/>
                </a:solidFill>
                <a:effectLst/>
                <a:uLnTx/>
                <a:uFillTx/>
                <a:latin typeface="Arial"/>
                <a:cs typeface="Arial"/>
              </a:rPr>
              <a:t>4:</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ysClr val="windowText" lastClr="000000"/>
                </a:solidFill>
                <a:effectLst/>
                <a:uLnTx/>
                <a:uFillTx/>
                <a:latin typeface="Arial"/>
                <a:cs typeface="Arial"/>
              </a:rPr>
              <a:t>guidance</a:t>
            </a:r>
            <a:r>
              <a:rPr kumimoji="0" sz="1600" b="1" i="0" u="none" strike="noStrike" kern="0" cap="none" spc="-35" normalizeH="0" baseline="0" noProof="0" dirty="0">
                <a:ln>
                  <a:noFill/>
                </a:ln>
                <a:solidFill>
                  <a:sysClr val="windowText" lastClr="000000"/>
                </a:solidFill>
                <a:effectLst/>
                <a:uLnTx/>
                <a:uFillTx/>
                <a:latin typeface="Arial"/>
                <a:cs typeface="Arial"/>
              </a:rPr>
              <a:t> </a:t>
            </a:r>
            <a:r>
              <a:rPr kumimoji="0" sz="1600" b="1" i="0" u="none" strike="noStrike" kern="0" cap="none" spc="-25" normalizeH="0" baseline="0" noProof="0" dirty="0">
                <a:ln>
                  <a:noFill/>
                </a:ln>
                <a:solidFill>
                  <a:sysClr val="windowText" lastClr="000000"/>
                </a:solidFill>
                <a:effectLst/>
                <a:uLnTx/>
                <a:uFillTx/>
                <a:latin typeface="Arial"/>
                <a:cs typeface="Arial"/>
              </a:rPr>
              <a:t>practitioners</a:t>
            </a:r>
            <a:r>
              <a:rPr kumimoji="0" sz="1600" b="1" i="0" u="none" strike="noStrike" kern="0" cap="none" spc="-20" normalizeH="0" baseline="0" noProof="0" dirty="0">
                <a:ln>
                  <a:noFill/>
                </a:ln>
                <a:solidFill>
                  <a:sysClr val="windowText" lastClr="000000"/>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are </a:t>
            </a:r>
            <a:r>
              <a:rPr kumimoji="0" sz="1600" b="1" i="0" u="none" strike="noStrike" kern="0" cap="none" spc="-195" normalizeH="0" baseline="0" noProof="0" dirty="0">
                <a:ln>
                  <a:noFill/>
                </a:ln>
                <a:solidFill>
                  <a:srgbClr val="FF0000"/>
                </a:solidFill>
                <a:effectLst/>
                <a:uLnTx/>
                <a:uFillTx/>
                <a:latin typeface="Arial"/>
                <a:cs typeface="Arial"/>
              </a:rPr>
              <a:t>LEAST</a:t>
            </a:r>
            <a:r>
              <a:rPr kumimoji="0" sz="1600" b="1" i="0" u="none" strike="noStrike" kern="0" cap="none" spc="204"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knowledgeable</a:t>
            </a:r>
            <a:r>
              <a:rPr kumimoji="0" sz="1600" b="1" i="0" u="none" strike="noStrike" kern="0" cap="none" spc="240" normalizeH="0" baseline="0" noProof="0" dirty="0">
                <a:ln>
                  <a:noFill/>
                </a:ln>
                <a:solidFill>
                  <a:srgbClr val="FF0000"/>
                </a:solidFill>
                <a:effectLst/>
                <a:uLnTx/>
                <a:uFillTx/>
                <a:latin typeface="Arial"/>
                <a:cs typeface="Arial"/>
              </a:rPr>
              <a:t> </a:t>
            </a:r>
            <a:r>
              <a:rPr kumimoji="0" sz="1600" b="1" i="0" u="none" strike="noStrike" kern="0" cap="none" spc="-10" normalizeH="0" baseline="0" noProof="0" dirty="0">
                <a:ln>
                  <a:noFill/>
                </a:ln>
                <a:solidFill>
                  <a:srgbClr val="FF0000"/>
                </a:solidFill>
                <a:effectLst/>
                <a:uLnTx/>
                <a:uFillTx/>
                <a:latin typeface="Arial"/>
                <a:cs typeface="Arial"/>
              </a:rPr>
              <a:t>about </a:t>
            </a:r>
            <a:r>
              <a:rPr kumimoji="0" sz="1600" b="1" i="0" u="none" strike="noStrike" kern="0" cap="none" spc="-60" normalizeH="0" baseline="0" noProof="0" dirty="0">
                <a:ln>
                  <a:noFill/>
                </a:ln>
                <a:solidFill>
                  <a:srgbClr val="FF0000"/>
                </a:solidFill>
                <a:effectLst/>
                <a:uLnTx/>
                <a:uFillTx/>
                <a:latin typeface="Arial"/>
                <a:cs typeface="Arial"/>
              </a:rPr>
              <a:t>NQFs.</a:t>
            </a:r>
            <a:r>
              <a:rPr kumimoji="0" sz="1600" b="1" i="0" u="none" strike="noStrike" kern="0" cap="none" spc="-1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Kenya</a:t>
            </a:r>
            <a:r>
              <a:rPr kumimoji="0" sz="1600" b="1" i="0" u="none" strike="noStrike" kern="0" cap="none" spc="-5" normalizeH="0" baseline="0" noProof="0" dirty="0">
                <a:ln>
                  <a:noFill/>
                </a:ln>
                <a:solidFill>
                  <a:srgbClr val="FF0000"/>
                </a:solidFill>
                <a:effectLst/>
                <a:uLnTx/>
                <a:uFillTx/>
                <a:latin typeface="Arial"/>
                <a:cs typeface="Arial"/>
              </a:rPr>
              <a:t> </a:t>
            </a:r>
            <a:r>
              <a:rPr kumimoji="0" sz="1600" b="1" i="0" u="none" strike="noStrike" kern="0" cap="none" spc="-90" normalizeH="0" baseline="0" noProof="0" dirty="0">
                <a:ln>
                  <a:noFill/>
                </a:ln>
                <a:solidFill>
                  <a:srgbClr val="FF0000"/>
                </a:solidFill>
                <a:effectLst/>
                <a:uLnTx/>
                <a:uFillTx/>
                <a:latin typeface="Arial"/>
                <a:cs typeface="Arial"/>
              </a:rPr>
              <a:t>is</a:t>
            </a:r>
            <a:r>
              <a:rPr kumimoji="0" sz="1600" b="1" i="0" u="none" strike="noStrike" kern="0" cap="none" spc="10" normalizeH="0" baseline="0" noProof="0" dirty="0">
                <a:ln>
                  <a:noFill/>
                </a:ln>
                <a:solidFill>
                  <a:srgbClr val="FF0000"/>
                </a:solidFill>
                <a:effectLst/>
                <a:uLnTx/>
                <a:uFillTx/>
                <a:latin typeface="Arial"/>
                <a:cs typeface="Arial"/>
              </a:rPr>
              <a:t> </a:t>
            </a:r>
            <a:r>
              <a:rPr kumimoji="0" sz="1600" b="1" i="0" u="none" strike="noStrike" kern="0" cap="none" spc="0" normalizeH="0" baseline="0" noProof="0" dirty="0">
                <a:ln>
                  <a:noFill/>
                </a:ln>
                <a:solidFill>
                  <a:srgbClr val="FF0000"/>
                </a:solidFill>
                <a:effectLst/>
                <a:uLnTx/>
                <a:uFillTx/>
                <a:latin typeface="Arial"/>
                <a:cs typeface="Arial"/>
              </a:rPr>
              <a:t>not</a:t>
            </a:r>
            <a:r>
              <a:rPr kumimoji="0" sz="1600" b="1" i="0" u="none" strike="noStrike" kern="0" cap="none" spc="-20" normalizeH="0" baseline="0" noProof="0" dirty="0">
                <a:ln>
                  <a:noFill/>
                </a:ln>
                <a:solidFill>
                  <a:srgbClr val="FF0000"/>
                </a:solidFill>
                <a:effectLst/>
                <a:uLnTx/>
                <a:uFillTx/>
                <a:latin typeface="Arial"/>
                <a:cs typeface="Arial"/>
              </a:rPr>
              <a:t> </a:t>
            </a:r>
            <a:r>
              <a:rPr kumimoji="0" sz="1600" b="1" i="0" u="none" strike="noStrike" kern="0" cap="none" spc="-10" normalizeH="0" baseline="0" noProof="0" dirty="0">
                <a:ln>
                  <a:noFill/>
                </a:ln>
                <a:solidFill>
                  <a:srgbClr val="FF0000"/>
                </a:solidFill>
                <a:effectLst/>
                <a:uLnTx/>
                <a:uFillTx/>
                <a:latin typeface="Arial"/>
                <a:cs typeface="Arial"/>
              </a:rPr>
              <a:t>alone.</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798320" y="2397251"/>
            <a:ext cx="9662160" cy="2235835"/>
          </a:xfrm>
          <a:prstGeom prst="rect">
            <a:avLst/>
          </a:prstGeom>
          <a:solidFill>
            <a:srgbClr val="C8972A"/>
          </a:solidFill>
        </p:spPr>
        <p:txBody>
          <a:bodyPr vert="horz" wrap="square" lIns="0" tIns="579120" rIns="0" bIns="0" rtlCol="0">
            <a:spAutoFit/>
          </a:bodyPr>
          <a:lstStyle/>
          <a:p>
            <a:pPr marL="1270" algn="ctr">
              <a:lnSpc>
                <a:spcPct val="100000"/>
              </a:lnSpc>
              <a:spcBef>
                <a:spcPts val="4560"/>
              </a:spcBef>
            </a:pPr>
            <a:r>
              <a:rPr sz="6000" spc="45" dirty="0">
                <a:solidFill>
                  <a:srgbClr val="FFFFFF"/>
                </a:solidFill>
              </a:rPr>
              <a:t>Methodology</a:t>
            </a:r>
            <a:endParaRPr sz="6000"/>
          </a:p>
        </p:txBody>
      </p:sp>
      <p:sp>
        <p:nvSpPr>
          <p:cNvPr id="3" name="object 3"/>
          <p:cNvSpPr txBox="1"/>
          <p:nvPr/>
        </p:nvSpPr>
        <p:spPr>
          <a:xfrm>
            <a:off x="198526" y="6466673"/>
            <a:ext cx="5575300" cy="165735"/>
          </a:xfrm>
          <a:prstGeom prst="rect">
            <a:avLst/>
          </a:prstGeom>
        </p:spPr>
        <p:txBody>
          <a:bodyPr vert="horz" wrap="square" lIns="0" tIns="0" rIns="0" bIns="0" rtlCol="0">
            <a:spAutoFit/>
          </a:bodyPr>
          <a:lstStyle/>
          <a:p>
            <a:pPr marL="12700" marR="0" lvl="0" indent="0" defTabSz="914400" eaLnBrk="1" fontAlgn="auto" latinLnBrk="0" hangingPunct="1">
              <a:lnSpc>
                <a:spcPts val="1140"/>
              </a:lnSpc>
              <a:spcBef>
                <a:spcPts val="0"/>
              </a:spcBef>
              <a:spcAft>
                <a:spcPts val="0"/>
              </a:spcAft>
              <a:buClrTx/>
              <a:buSzTx/>
              <a:buFontTx/>
              <a:buNone/>
              <a:tabLst/>
              <a:defRPr/>
            </a:pPr>
            <a:r>
              <a:rPr kumimoji="0" sz="1100" b="1" i="0" u="none" strike="noStrike" kern="0" cap="none" spc="0" normalizeH="0" baseline="0" noProof="0" dirty="0">
                <a:ln>
                  <a:noFill/>
                </a:ln>
                <a:solidFill>
                  <a:sysClr val="windowText" lastClr="000000"/>
                </a:solidFill>
                <a:effectLst/>
                <a:uLnTx/>
                <a:uFillTx/>
                <a:latin typeface="Arial"/>
                <a:cs typeface="Arial"/>
              </a:rPr>
              <a:t>Maina</a:t>
            </a:r>
            <a:r>
              <a:rPr kumimoji="0" sz="1100" b="1" i="0" u="none" strike="noStrike" kern="0" cap="none" spc="20" normalizeH="0" baseline="0" noProof="0" dirty="0">
                <a:ln>
                  <a:noFill/>
                </a:ln>
                <a:solidFill>
                  <a:sysClr val="windowText" lastClr="000000"/>
                </a:solidFill>
                <a:effectLst/>
                <a:uLnTx/>
                <a:uFillTx/>
                <a:latin typeface="Arial"/>
                <a:cs typeface="Arial"/>
              </a:rPr>
              <a:t> </a:t>
            </a:r>
            <a:r>
              <a:rPr kumimoji="0" sz="1100" b="1" i="0" u="none" strike="noStrike" kern="0" cap="none" spc="-105" normalizeH="0" baseline="0" noProof="0" dirty="0">
                <a:ln>
                  <a:noFill/>
                </a:ln>
                <a:solidFill>
                  <a:sysClr val="windowText" lastClr="000000"/>
                </a:solidFill>
                <a:effectLst/>
                <a:uLnTx/>
                <a:uFillTx/>
                <a:latin typeface="Arial"/>
                <a:cs typeface="Arial"/>
              </a:rPr>
              <a:t>&amp;</a:t>
            </a:r>
            <a:r>
              <a:rPr kumimoji="0" sz="1100" b="1" i="0" u="none" strike="noStrike" kern="0" cap="none" spc="0" normalizeH="0" baseline="0" noProof="0" dirty="0">
                <a:ln>
                  <a:noFill/>
                </a:ln>
                <a:solidFill>
                  <a:sysClr val="windowText" lastClr="000000"/>
                </a:solidFill>
                <a:effectLst/>
                <a:uLnTx/>
                <a:uFillTx/>
                <a:latin typeface="Arial"/>
                <a:cs typeface="Arial"/>
              </a:rPr>
              <a:t> Waithaka</a:t>
            </a:r>
            <a:r>
              <a:rPr kumimoji="0" sz="1100" b="1" i="0" u="none" strike="noStrike" kern="0" cap="none" spc="340"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a:t>
            </a:r>
            <a:r>
              <a:rPr kumimoji="0" sz="1100" b="1" i="0" u="none" strike="noStrike" kern="0" cap="none" spc="315"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KNQA</a:t>
            </a:r>
            <a:r>
              <a:rPr kumimoji="0" sz="1100" b="1" i="0" u="none" strike="noStrike" kern="0" cap="none" spc="10"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National</a:t>
            </a:r>
            <a:r>
              <a:rPr kumimoji="0" sz="1100" b="1" i="0" u="none" strike="noStrike" kern="0" cap="none" spc="15" normalizeH="0" baseline="0" noProof="0" dirty="0">
                <a:ln>
                  <a:noFill/>
                </a:ln>
                <a:solidFill>
                  <a:sysClr val="windowText" lastClr="000000"/>
                </a:solidFill>
                <a:effectLst/>
                <a:uLnTx/>
                <a:uFillTx/>
                <a:latin typeface="Arial"/>
                <a:cs typeface="Arial"/>
              </a:rPr>
              <a:t> </a:t>
            </a:r>
            <a:r>
              <a:rPr kumimoji="0" sz="1100" b="1" i="0" u="none" strike="noStrike" kern="0" cap="none" spc="-10" normalizeH="0" baseline="0" noProof="0" dirty="0">
                <a:ln>
                  <a:noFill/>
                </a:ln>
                <a:solidFill>
                  <a:sysClr val="windowText" lastClr="000000"/>
                </a:solidFill>
                <a:effectLst/>
                <a:uLnTx/>
                <a:uFillTx/>
                <a:latin typeface="Arial"/>
                <a:cs typeface="Arial"/>
              </a:rPr>
              <a:t>Qualifications</a:t>
            </a:r>
            <a:r>
              <a:rPr kumimoji="0" sz="1100" b="1" i="0" u="none" strike="noStrike" kern="0" cap="none" spc="10" normalizeH="0" baseline="0" noProof="0" dirty="0">
                <a:ln>
                  <a:noFill/>
                </a:ln>
                <a:solidFill>
                  <a:sysClr val="windowText" lastClr="000000"/>
                </a:solidFill>
                <a:effectLst/>
                <a:uLnTx/>
                <a:uFillTx/>
                <a:latin typeface="Arial"/>
                <a:cs typeface="Arial"/>
              </a:rPr>
              <a:t> </a:t>
            </a:r>
            <a:r>
              <a:rPr kumimoji="0" sz="1100" b="1" i="0" u="none" strike="noStrike" kern="0" cap="none" spc="-30" normalizeH="0" baseline="0" noProof="0" dirty="0">
                <a:ln>
                  <a:noFill/>
                </a:ln>
                <a:solidFill>
                  <a:sysClr val="windowText" lastClr="000000"/>
                </a:solidFill>
                <a:effectLst/>
                <a:uLnTx/>
                <a:uFillTx/>
                <a:latin typeface="Arial"/>
                <a:cs typeface="Arial"/>
              </a:rPr>
              <a:t>Conference</a:t>
            </a:r>
            <a:r>
              <a:rPr kumimoji="0" sz="1100" b="1" i="0" u="none" strike="noStrike" kern="0" cap="none" spc="-35" normalizeH="0" baseline="0" noProof="0" dirty="0">
                <a:ln>
                  <a:noFill/>
                </a:ln>
                <a:solidFill>
                  <a:sysClr val="windowText" lastClr="000000"/>
                </a:solidFill>
                <a:effectLst/>
                <a:uLnTx/>
                <a:uFillTx/>
                <a:latin typeface="Arial"/>
                <a:cs typeface="Arial"/>
              </a:rPr>
              <a:t> </a:t>
            </a:r>
            <a:r>
              <a:rPr kumimoji="0" sz="1100" b="1" i="0" u="none" strike="noStrike" kern="0" cap="small" spc="-114" normalizeH="0" baseline="0" noProof="0" dirty="0">
                <a:ln>
                  <a:noFill/>
                </a:ln>
                <a:solidFill>
                  <a:sysClr val="windowText" lastClr="000000"/>
                </a:solidFill>
                <a:effectLst/>
                <a:uLnTx/>
                <a:uFillTx/>
                <a:latin typeface="Arial"/>
                <a:cs typeface="Arial"/>
              </a:rPr>
              <a:t>2</a:t>
            </a:r>
            <a:r>
              <a:rPr kumimoji="0" sz="1100" b="1" i="0" u="none" strike="noStrike" kern="0" cap="none" spc="-114" normalizeH="0" baseline="0" noProof="0" dirty="0">
                <a:ln>
                  <a:noFill/>
                </a:ln>
                <a:solidFill>
                  <a:sysClr val="windowText" lastClr="000000"/>
                </a:solidFill>
                <a:effectLst/>
                <a:uLnTx/>
                <a:uFillTx/>
                <a:latin typeface="Arial"/>
                <a:cs typeface="Arial"/>
              </a:rPr>
              <a:t>0</a:t>
            </a:r>
            <a:r>
              <a:rPr kumimoji="0" sz="1100" b="1" i="0" u="none" strike="noStrike" kern="0" cap="small" spc="-114" normalizeH="0" baseline="0" noProof="0" dirty="0">
                <a:ln>
                  <a:noFill/>
                </a:ln>
                <a:solidFill>
                  <a:sysClr val="windowText" lastClr="000000"/>
                </a:solidFill>
                <a:effectLst/>
                <a:uLnTx/>
                <a:uFillTx/>
                <a:latin typeface="Arial"/>
                <a:cs typeface="Arial"/>
              </a:rPr>
              <a:t>2</a:t>
            </a:r>
            <a:r>
              <a:rPr kumimoji="0" sz="1100" b="1" i="0" u="none" strike="noStrike" kern="0" cap="none" spc="-114" normalizeH="0" baseline="0" noProof="0" dirty="0">
                <a:ln>
                  <a:noFill/>
                </a:ln>
                <a:solidFill>
                  <a:sysClr val="windowText" lastClr="000000"/>
                </a:solidFill>
                <a:effectLst/>
                <a:uLnTx/>
                <a:uFillTx/>
                <a:latin typeface="Arial"/>
                <a:cs typeface="Arial"/>
              </a:rPr>
              <a:t>6</a:t>
            </a:r>
            <a:r>
              <a:rPr kumimoji="0" sz="1100" b="1" i="0" u="none" strike="noStrike" kern="0" cap="none" spc="345"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a:t>
            </a:r>
            <a:r>
              <a:rPr kumimoji="0" sz="1100" b="1" i="0" u="none" strike="noStrike" kern="0" cap="none" spc="315" normalizeH="0" baseline="0" noProof="0" dirty="0">
                <a:ln>
                  <a:noFill/>
                </a:ln>
                <a:solidFill>
                  <a:sysClr val="windowText" lastClr="000000"/>
                </a:solidFill>
                <a:effectLst/>
                <a:uLnTx/>
                <a:uFillTx/>
                <a:latin typeface="Arial"/>
                <a:cs typeface="Arial"/>
              </a:rPr>
              <a:t> </a:t>
            </a:r>
            <a:r>
              <a:rPr kumimoji="0" sz="1100" b="1" i="0" u="none" strike="noStrike" kern="0" cap="none" spc="-110" normalizeH="0" baseline="0" noProof="0" dirty="0">
                <a:ln>
                  <a:noFill/>
                </a:ln>
                <a:solidFill>
                  <a:sysClr val="windowText" lastClr="000000"/>
                </a:solidFill>
                <a:effectLst/>
                <a:uLnTx/>
                <a:uFillTx/>
                <a:latin typeface="Arial"/>
                <a:cs typeface="Arial"/>
              </a:rPr>
              <a:t>1</a:t>
            </a:r>
            <a:r>
              <a:rPr kumimoji="0" sz="1100" b="1" i="0" u="none" strike="noStrike" kern="0" cap="small" spc="-110" normalizeH="0" baseline="0" noProof="0" dirty="0">
                <a:ln>
                  <a:noFill/>
                </a:ln>
                <a:solidFill>
                  <a:sysClr val="windowText" lastClr="000000"/>
                </a:solidFill>
                <a:effectLst/>
                <a:uLnTx/>
                <a:uFillTx/>
                <a:latin typeface="Arial"/>
                <a:cs typeface="Arial"/>
              </a:rPr>
              <a:t>2</a:t>
            </a:r>
            <a:r>
              <a:rPr kumimoji="0" sz="1100" b="1" i="0" u="none" strike="noStrike" kern="0" cap="none" spc="-110" normalizeH="0" baseline="0" noProof="0" dirty="0">
                <a:ln>
                  <a:noFill/>
                </a:ln>
                <a:solidFill>
                  <a:sysClr val="windowText" lastClr="000000"/>
                </a:solidFill>
                <a:effectLst/>
                <a:uLnTx/>
                <a:uFillTx/>
                <a:latin typeface="Arial"/>
                <a:cs typeface="Arial"/>
              </a:rPr>
              <a:t>–</a:t>
            </a:r>
            <a:r>
              <a:rPr kumimoji="0" sz="1100" b="1" i="0" u="none" strike="noStrike" kern="0" cap="none" spc="-165" normalizeH="0" baseline="0" noProof="0" dirty="0">
                <a:ln>
                  <a:noFill/>
                </a:ln>
                <a:solidFill>
                  <a:sysClr val="windowText" lastClr="000000"/>
                </a:solidFill>
                <a:effectLst/>
                <a:uLnTx/>
                <a:uFillTx/>
                <a:latin typeface="Arial"/>
                <a:cs typeface="Arial"/>
              </a:rPr>
              <a:t>14</a:t>
            </a:r>
            <a:r>
              <a:rPr kumimoji="0" sz="1100" b="1" i="0" u="none" strike="noStrike" kern="0" cap="none" spc="40" normalizeH="0" baseline="0" noProof="0" dirty="0">
                <a:ln>
                  <a:noFill/>
                </a:ln>
                <a:solidFill>
                  <a:sysClr val="windowText" lastClr="000000"/>
                </a:solidFill>
                <a:effectLst/>
                <a:uLnTx/>
                <a:uFillTx/>
                <a:latin typeface="Arial"/>
                <a:cs typeface="Arial"/>
              </a:rPr>
              <a:t> </a:t>
            </a:r>
            <a:r>
              <a:rPr kumimoji="0" sz="1100" b="1" i="0" u="none" strike="noStrike" kern="0" cap="none" spc="70" normalizeH="0" baseline="0" noProof="0" dirty="0">
                <a:ln>
                  <a:noFill/>
                </a:ln>
                <a:solidFill>
                  <a:sysClr val="windowText" lastClr="000000"/>
                </a:solidFill>
                <a:effectLst/>
                <a:uLnTx/>
                <a:uFillTx/>
                <a:latin typeface="Arial"/>
                <a:cs typeface="Arial"/>
              </a:rPr>
              <a:t>May</a:t>
            </a:r>
            <a:r>
              <a:rPr kumimoji="0" sz="1100" b="1" i="0" u="none" strike="noStrike" kern="0" cap="none" spc="25" normalizeH="0" baseline="0" noProof="0" dirty="0">
                <a:ln>
                  <a:noFill/>
                </a:ln>
                <a:solidFill>
                  <a:sysClr val="windowText" lastClr="000000"/>
                </a:solidFill>
                <a:effectLst/>
                <a:uLnTx/>
                <a:uFillTx/>
                <a:latin typeface="Arial"/>
                <a:cs typeface="Arial"/>
              </a:rPr>
              <a:t> </a:t>
            </a:r>
            <a:r>
              <a:rPr kumimoji="0" sz="1100" b="1" i="0" u="none" strike="noStrike" kern="0" cap="small" spc="-175" normalizeH="0" baseline="0" noProof="0" dirty="0">
                <a:ln>
                  <a:noFill/>
                </a:ln>
                <a:solidFill>
                  <a:sysClr val="windowText" lastClr="000000"/>
                </a:solidFill>
                <a:effectLst/>
                <a:uLnTx/>
                <a:uFillTx/>
                <a:latin typeface="Arial"/>
                <a:cs typeface="Arial"/>
              </a:rPr>
              <a:t>2</a:t>
            </a:r>
            <a:r>
              <a:rPr kumimoji="0" sz="1100" b="1" i="0" u="none" strike="noStrike" kern="0" cap="none" spc="-175" normalizeH="0" baseline="0" noProof="0" dirty="0">
                <a:ln>
                  <a:noFill/>
                </a:ln>
                <a:solidFill>
                  <a:sysClr val="windowText" lastClr="000000"/>
                </a:solidFill>
                <a:effectLst/>
                <a:uLnTx/>
                <a:uFillTx/>
                <a:latin typeface="Arial"/>
                <a:cs typeface="Arial"/>
              </a:rPr>
              <a:t>0</a:t>
            </a:r>
            <a:r>
              <a:rPr kumimoji="0" sz="1100" b="1" i="0" u="none" strike="noStrike" kern="0" cap="small" spc="-175" normalizeH="0" baseline="0" noProof="0" dirty="0">
                <a:ln>
                  <a:noFill/>
                </a:ln>
                <a:solidFill>
                  <a:sysClr val="windowText" lastClr="000000"/>
                </a:solidFill>
                <a:effectLst/>
                <a:uLnTx/>
                <a:uFillTx/>
                <a:latin typeface="Arial"/>
                <a:cs typeface="Arial"/>
              </a:rPr>
              <a:t>2</a:t>
            </a:r>
            <a:r>
              <a:rPr kumimoji="0" sz="1100" b="1" i="0" u="none" strike="noStrike" kern="0" cap="none" spc="-175" normalizeH="0" baseline="0" noProof="0" dirty="0">
                <a:ln>
                  <a:noFill/>
                </a:ln>
                <a:solidFill>
                  <a:sysClr val="windowText" lastClr="000000"/>
                </a:solidFill>
                <a:effectLst/>
                <a:uLnTx/>
                <a:uFillTx/>
                <a:latin typeface="Arial"/>
                <a:cs typeface="Arial"/>
              </a:rPr>
              <a:t>6</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46685" cy="914400"/>
          </a:xfrm>
          <a:custGeom>
            <a:avLst/>
            <a:gdLst/>
            <a:ahLst/>
            <a:cxnLst/>
            <a:rect l="l" t="t" r="r" b="b"/>
            <a:pathLst>
              <a:path w="146685" h="914400">
                <a:moveTo>
                  <a:pt x="146304" y="0"/>
                </a:moveTo>
                <a:lnTo>
                  <a:pt x="0" y="0"/>
                </a:lnTo>
                <a:lnTo>
                  <a:pt x="0" y="914400"/>
                </a:lnTo>
                <a:lnTo>
                  <a:pt x="146304" y="914400"/>
                </a:lnTo>
                <a:lnTo>
                  <a:pt x="146304" y="0"/>
                </a:lnTo>
                <a:close/>
              </a:path>
            </a:pathLst>
          </a:custGeom>
          <a:solidFill>
            <a:srgbClr val="0D737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descr="$PPTXTitle"/>
          <p:cNvSpPr txBox="1">
            <a:spLocks noGrp="1"/>
          </p:cNvSpPr>
          <p:nvPr>
            <p:ph type="title"/>
          </p:nvPr>
        </p:nvSpPr>
        <p:spPr>
          <a:xfrm>
            <a:off x="146304" y="0"/>
            <a:ext cx="7809230" cy="914400"/>
          </a:xfrm>
          <a:prstGeom prst="rect">
            <a:avLst/>
          </a:prstGeom>
          <a:solidFill>
            <a:srgbClr val="1B2A49"/>
          </a:solidFill>
        </p:spPr>
        <p:txBody>
          <a:bodyPr vert="horz" wrap="square" lIns="0" tIns="198755" rIns="0" bIns="0" rtlCol="0">
            <a:spAutoFit/>
          </a:bodyPr>
          <a:lstStyle/>
          <a:p>
            <a:pPr marL="158115">
              <a:lnSpc>
                <a:spcPct val="100000"/>
              </a:lnSpc>
              <a:spcBef>
                <a:spcPts val="1565"/>
              </a:spcBef>
            </a:pPr>
            <a:r>
              <a:rPr sz="2800" spc="-10" dirty="0">
                <a:solidFill>
                  <a:srgbClr val="FFFFFF"/>
                </a:solidFill>
              </a:rPr>
              <a:t>Methodology</a:t>
            </a:r>
            <a:endParaRPr sz="2800"/>
          </a:p>
        </p:txBody>
      </p:sp>
      <p:sp>
        <p:nvSpPr>
          <p:cNvPr id="4" name="object 4"/>
          <p:cNvSpPr txBox="1"/>
          <p:nvPr/>
        </p:nvSpPr>
        <p:spPr>
          <a:xfrm>
            <a:off x="10968990" y="336930"/>
            <a:ext cx="991235" cy="197485"/>
          </a:xfrm>
          <a:prstGeom prst="rect">
            <a:avLst/>
          </a:prstGeom>
        </p:spPr>
        <p:txBody>
          <a:bodyPr vert="horz" wrap="square" lIns="0" tIns="15875" rIns="0" bIns="0" rtlCol="0">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sz="1100" b="1" i="0" u="none" strike="noStrike" kern="0" cap="none" spc="-10" normalizeH="0" baseline="0" noProof="0" dirty="0">
                <a:ln>
                  <a:noFill/>
                </a:ln>
                <a:solidFill>
                  <a:srgbClr val="C8962A"/>
                </a:solidFill>
                <a:effectLst/>
                <a:uLnTx/>
                <a:uFillTx/>
                <a:latin typeface="Calibri"/>
                <a:cs typeface="Calibri"/>
              </a:rPr>
              <a:t>METHODOLOGY</a:t>
            </a:r>
            <a:endParaRPr kumimoji="0" sz="1100" b="0" i="0" u="none" strike="noStrike" kern="0" cap="none" spc="0" normalizeH="0" baseline="0" noProof="0">
              <a:ln>
                <a:noFill/>
              </a:ln>
              <a:solidFill>
                <a:sysClr val="windowText" lastClr="000000"/>
              </a:solidFill>
              <a:effectLst/>
              <a:uLnTx/>
              <a:uFillTx/>
              <a:latin typeface="Calibri"/>
              <a:cs typeface="Calibri"/>
            </a:endParaRPr>
          </a:p>
        </p:txBody>
      </p:sp>
      <p:grpSp>
        <p:nvGrpSpPr>
          <p:cNvPr id="5" name="object 5"/>
          <p:cNvGrpSpPr/>
          <p:nvPr/>
        </p:nvGrpSpPr>
        <p:grpSpPr>
          <a:xfrm>
            <a:off x="295656" y="1152182"/>
            <a:ext cx="11539220" cy="1137920"/>
            <a:chOff x="295656" y="1152182"/>
            <a:chExt cx="11539220" cy="1137920"/>
          </a:xfrm>
        </p:grpSpPr>
        <p:pic>
          <p:nvPicPr>
            <p:cNvPr id="6" name="object 6"/>
            <p:cNvPicPr/>
            <p:nvPr/>
          </p:nvPicPr>
          <p:blipFill>
            <a:blip r:embed="rId2" cstate="print"/>
            <a:stretch>
              <a:fillRect/>
            </a:stretch>
          </p:blipFill>
          <p:spPr>
            <a:xfrm>
              <a:off x="295656" y="1152182"/>
              <a:ext cx="11538966" cy="1137627"/>
            </a:xfrm>
            <a:prstGeom prst="rect">
              <a:avLst/>
            </a:prstGeom>
          </p:spPr>
        </p:pic>
        <p:sp>
          <p:nvSpPr>
            <p:cNvPr id="7" name="object 7"/>
            <p:cNvSpPr/>
            <p:nvPr/>
          </p:nvSpPr>
          <p:spPr>
            <a:xfrm>
              <a:off x="426720" y="1228343"/>
              <a:ext cx="11338560" cy="937260"/>
            </a:xfrm>
            <a:custGeom>
              <a:avLst/>
              <a:gdLst/>
              <a:ahLst/>
              <a:cxnLst/>
              <a:rect l="l" t="t" r="r" b="b"/>
              <a:pathLst>
                <a:path w="11338560" h="937260">
                  <a:moveTo>
                    <a:pt x="11338560" y="0"/>
                  </a:moveTo>
                  <a:lnTo>
                    <a:pt x="0" y="0"/>
                  </a:lnTo>
                  <a:lnTo>
                    <a:pt x="0" y="937260"/>
                  </a:lnTo>
                  <a:lnTo>
                    <a:pt x="11338560" y="937260"/>
                  </a:lnTo>
                  <a:lnTo>
                    <a:pt x="11338560" y="0"/>
                  </a:lnTo>
                  <a:close/>
                </a:path>
              </a:pathLst>
            </a:custGeom>
            <a:solidFill>
              <a:srgbClr val="1B2A4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8" name="object 8"/>
          <p:cNvSpPr txBox="1"/>
          <p:nvPr/>
        </p:nvSpPr>
        <p:spPr>
          <a:xfrm>
            <a:off x="499363" y="1183335"/>
            <a:ext cx="10852150" cy="9480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0" normalizeH="0" baseline="0" noProof="0" dirty="0">
                <a:ln>
                  <a:noFill/>
                </a:ln>
                <a:solidFill>
                  <a:srgbClr val="FFFFFF"/>
                </a:solidFill>
                <a:effectLst/>
                <a:uLnTx/>
                <a:uFillTx/>
                <a:latin typeface="Arial"/>
                <a:cs typeface="Arial"/>
              </a:rPr>
              <a:t>Qualitative</a:t>
            </a:r>
            <a:r>
              <a:rPr kumimoji="0" sz="2400" b="1" i="0" u="none" strike="noStrike" kern="0" cap="none" spc="45" normalizeH="0" baseline="0" noProof="0" dirty="0">
                <a:ln>
                  <a:noFill/>
                </a:ln>
                <a:solidFill>
                  <a:srgbClr val="FFFFFF"/>
                </a:solidFill>
                <a:effectLst/>
                <a:uLnTx/>
                <a:uFillTx/>
                <a:latin typeface="Arial"/>
                <a:cs typeface="Arial"/>
              </a:rPr>
              <a:t> </a:t>
            </a:r>
            <a:r>
              <a:rPr kumimoji="0" sz="2400" b="1" i="0" u="none" strike="noStrike" kern="0" cap="none" spc="-20" normalizeH="0" baseline="0" noProof="0" dirty="0">
                <a:ln>
                  <a:noFill/>
                </a:ln>
                <a:solidFill>
                  <a:srgbClr val="FFFFFF"/>
                </a:solidFill>
                <a:effectLst/>
                <a:uLnTx/>
                <a:uFillTx/>
                <a:latin typeface="Arial"/>
                <a:cs typeface="Arial"/>
              </a:rPr>
              <a:t>Documentary</a:t>
            </a:r>
            <a:r>
              <a:rPr kumimoji="0" sz="2400" b="1" i="0" u="none" strike="noStrike" kern="0" cap="none" spc="45" normalizeH="0" baseline="0" noProof="0" dirty="0">
                <a:ln>
                  <a:noFill/>
                </a:ln>
                <a:solidFill>
                  <a:srgbClr val="FFFFFF"/>
                </a:solidFill>
                <a:effectLst/>
                <a:uLnTx/>
                <a:uFillTx/>
                <a:latin typeface="Arial"/>
                <a:cs typeface="Arial"/>
              </a:rPr>
              <a:t> </a:t>
            </a:r>
            <a:r>
              <a:rPr kumimoji="0" sz="2400" b="1" i="0" u="none" strike="noStrike" kern="0" cap="none" spc="-70" normalizeH="0" baseline="0" noProof="0" dirty="0">
                <a:ln>
                  <a:noFill/>
                </a:ln>
                <a:solidFill>
                  <a:srgbClr val="FFFFFF"/>
                </a:solidFill>
                <a:effectLst/>
                <a:uLnTx/>
                <a:uFillTx/>
                <a:latin typeface="Arial"/>
                <a:cs typeface="Arial"/>
              </a:rPr>
              <a:t>Research</a:t>
            </a:r>
            <a:r>
              <a:rPr kumimoji="0" sz="2400" b="1" i="0" u="none" strike="noStrike" kern="0" cap="none" spc="60" normalizeH="0" baseline="0" noProof="0" dirty="0">
                <a:ln>
                  <a:noFill/>
                </a:ln>
                <a:solidFill>
                  <a:srgbClr val="FFFFFF"/>
                </a:solidFill>
                <a:effectLst/>
                <a:uLnTx/>
                <a:uFillTx/>
                <a:latin typeface="Arial"/>
                <a:cs typeface="Arial"/>
              </a:rPr>
              <a:t> </a:t>
            </a:r>
            <a:r>
              <a:rPr kumimoji="0" sz="2400" b="1" i="0" u="none" strike="noStrike" kern="0" cap="none" spc="-10" normalizeH="0" baseline="0" noProof="0" dirty="0">
                <a:ln>
                  <a:noFill/>
                </a:ln>
                <a:solidFill>
                  <a:srgbClr val="FFFFFF"/>
                </a:solidFill>
                <a:effectLst/>
                <a:uLnTx/>
                <a:uFillTx/>
                <a:latin typeface="Arial"/>
                <a:cs typeface="Arial"/>
              </a:rPr>
              <a:t>Design</a:t>
            </a:r>
            <a:endParaRPr kumimoji="0" sz="2400" b="0" i="0" u="none" strike="noStrike" kern="0" cap="none" spc="0" normalizeH="0" baseline="0" noProof="0">
              <a:ln>
                <a:noFill/>
              </a:ln>
              <a:solidFill>
                <a:sysClr val="windowText" lastClr="000000"/>
              </a:solidFill>
              <a:effectLst/>
              <a:uLnTx/>
              <a:uFillTx/>
              <a:latin typeface="Arial"/>
              <a:cs typeface="Arial"/>
            </a:endParaRPr>
          </a:p>
          <a:p>
            <a:pPr marL="12700" marR="5080" lvl="0" indent="0" defTabSz="914400" eaLnBrk="1" fontAlgn="auto" latinLnBrk="0" hangingPunct="1">
              <a:lnSpc>
                <a:spcPct val="100000"/>
              </a:lnSpc>
              <a:spcBef>
                <a:spcPts val="65"/>
              </a:spcBef>
              <a:spcAft>
                <a:spcPts val="0"/>
              </a:spcAft>
              <a:buClrTx/>
              <a:buSzTx/>
              <a:buFontTx/>
              <a:buNone/>
              <a:tabLst/>
              <a:defRPr/>
            </a:pPr>
            <a:r>
              <a:rPr kumimoji="0" sz="1800" b="1" i="0" u="none" strike="noStrike" kern="0" cap="none" spc="-55" normalizeH="0" baseline="0" noProof="0" dirty="0">
                <a:ln>
                  <a:noFill/>
                </a:ln>
                <a:solidFill>
                  <a:srgbClr val="FFFF00"/>
                </a:solidFill>
                <a:effectLst/>
                <a:uLnTx/>
                <a:uFillTx/>
                <a:latin typeface="Arial"/>
                <a:cs typeface="Arial"/>
              </a:rPr>
              <a:t>Thematic</a:t>
            </a:r>
            <a:r>
              <a:rPr kumimoji="0" sz="1800" b="1" i="0" u="none" strike="noStrike" kern="0" cap="none" spc="10" normalizeH="0" baseline="0" noProof="0" dirty="0">
                <a:ln>
                  <a:noFill/>
                </a:ln>
                <a:solidFill>
                  <a:srgbClr val="FFFF00"/>
                </a:solidFill>
                <a:effectLst/>
                <a:uLnTx/>
                <a:uFillTx/>
                <a:latin typeface="Arial"/>
                <a:cs typeface="Arial"/>
              </a:rPr>
              <a:t> </a:t>
            </a:r>
            <a:r>
              <a:rPr kumimoji="0" sz="1800" b="1" i="0" u="none" strike="noStrike" kern="0" cap="none" spc="-30" normalizeH="0" baseline="0" noProof="0" dirty="0">
                <a:ln>
                  <a:noFill/>
                </a:ln>
                <a:solidFill>
                  <a:srgbClr val="FFFF00"/>
                </a:solidFill>
                <a:effectLst/>
                <a:uLnTx/>
                <a:uFillTx/>
                <a:latin typeface="Arial"/>
                <a:cs typeface="Arial"/>
              </a:rPr>
              <a:t>Analysis</a:t>
            </a:r>
            <a:r>
              <a:rPr kumimoji="0" sz="1800" b="1" i="0" u="none" strike="noStrike" kern="0" cap="none" spc="35" normalizeH="0" baseline="0" noProof="0" dirty="0">
                <a:ln>
                  <a:noFill/>
                </a:ln>
                <a:solidFill>
                  <a:srgbClr val="FFFF00"/>
                </a:solidFill>
                <a:effectLst/>
                <a:uLnTx/>
                <a:uFillTx/>
                <a:latin typeface="Arial"/>
                <a:cs typeface="Arial"/>
              </a:rPr>
              <a:t> </a:t>
            </a:r>
            <a:r>
              <a:rPr kumimoji="0" sz="1800" b="1" i="0" u="none" strike="noStrike" kern="0" cap="none" spc="-20" normalizeH="0" baseline="0" noProof="0" dirty="0">
                <a:ln>
                  <a:noFill/>
                </a:ln>
                <a:solidFill>
                  <a:srgbClr val="FFFF00"/>
                </a:solidFill>
                <a:effectLst/>
                <a:uLnTx/>
                <a:uFillTx/>
                <a:latin typeface="Arial"/>
                <a:cs typeface="Arial"/>
              </a:rPr>
              <a:t>(Braun</a:t>
            </a:r>
            <a:r>
              <a:rPr kumimoji="0" sz="1800" b="1" i="0" u="none" strike="noStrike" kern="0" cap="none" spc="10" normalizeH="0" baseline="0" noProof="0" dirty="0">
                <a:ln>
                  <a:noFill/>
                </a:ln>
                <a:solidFill>
                  <a:srgbClr val="FFFF00"/>
                </a:solidFill>
                <a:effectLst/>
                <a:uLnTx/>
                <a:uFillTx/>
                <a:latin typeface="Arial"/>
                <a:cs typeface="Arial"/>
              </a:rPr>
              <a:t> </a:t>
            </a:r>
            <a:r>
              <a:rPr kumimoji="0" sz="1800" b="1" i="0" u="none" strike="noStrike" kern="0" cap="none" spc="-165" normalizeH="0" baseline="0" noProof="0" dirty="0">
                <a:ln>
                  <a:noFill/>
                </a:ln>
                <a:solidFill>
                  <a:srgbClr val="FFFF00"/>
                </a:solidFill>
                <a:effectLst/>
                <a:uLnTx/>
                <a:uFillTx/>
                <a:latin typeface="Arial"/>
                <a:cs typeface="Arial"/>
              </a:rPr>
              <a:t>&amp;</a:t>
            </a:r>
            <a:r>
              <a:rPr kumimoji="0" sz="1800" b="1" i="0" u="none" strike="noStrike" kern="0" cap="none" spc="10" normalizeH="0" baseline="0" noProof="0" dirty="0">
                <a:ln>
                  <a:noFill/>
                </a:ln>
                <a:solidFill>
                  <a:srgbClr val="FFFF00"/>
                </a:solidFill>
                <a:effectLst/>
                <a:uLnTx/>
                <a:uFillTx/>
                <a:latin typeface="Arial"/>
                <a:cs typeface="Arial"/>
              </a:rPr>
              <a:t> </a:t>
            </a:r>
            <a:r>
              <a:rPr kumimoji="0" sz="1800" b="1" i="0" u="none" strike="noStrike" kern="0" cap="none" spc="0" normalizeH="0" baseline="0" noProof="0" dirty="0">
                <a:ln>
                  <a:noFill/>
                </a:ln>
                <a:solidFill>
                  <a:srgbClr val="FFFF00"/>
                </a:solidFill>
                <a:effectLst/>
                <a:uLnTx/>
                <a:uFillTx/>
                <a:latin typeface="Arial"/>
                <a:cs typeface="Arial"/>
              </a:rPr>
              <a:t>Clarke,</a:t>
            </a:r>
            <a:r>
              <a:rPr kumimoji="0" sz="1800" b="1" i="0" u="none" strike="noStrike" kern="0" cap="none" spc="20" normalizeH="0" baseline="0" noProof="0" dirty="0">
                <a:ln>
                  <a:noFill/>
                </a:ln>
                <a:solidFill>
                  <a:srgbClr val="FFFF00"/>
                </a:solidFill>
                <a:effectLst/>
                <a:uLnTx/>
                <a:uFillTx/>
                <a:latin typeface="Arial"/>
                <a:cs typeface="Arial"/>
              </a:rPr>
              <a:t> </a:t>
            </a:r>
            <a:r>
              <a:rPr kumimoji="0" sz="1800" b="1" i="0" u="none" strike="noStrike" kern="0" cap="small" spc="-210" normalizeH="0" baseline="0" noProof="0" dirty="0">
                <a:ln>
                  <a:noFill/>
                </a:ln>
                <a:solidFill>
                  <a:srgbClr val="FFFF00"/>
                </a:solidFill>
                <a:effectLst/>
                <a:uLnTx/>
                <a:uFillTx/>
                <a:latin typeface="Arial"/>
                <a:cs typeface="Arial"/>
              </a:rPr>
              <a:t>2</a:t>
            </a:r>
            <a:r>
              <a:rPr kumimoji="0" sz="1800" b="1" i="0" u="none" strike="noStrike" kern="0" cap="none" spc="-210" normalizeH="0" baseline="0" noProof="0" dirty="0">
                <a:ln>
                  <a:noFill/>
                </a:ln>
                <a:solidFill>
                  <a:srgbClr val="FFFF00"/>
                </a:solidFill>
                <a:effectLst/>
                <a:uLnTx/>
                <a:uFillTx/>
                <a:latin typeface="Arial"/>
                <a:cs typeface="Arial"/>
              </a:rPr>
              <a:t>006):</a:t>
            </a:r>
            <a:r>
              <a:rPr kumimoji="0" sz="1800" b="1" i="0" u="none" strike="noStrike" kern="0" cap="none" spc="40" normalizeH="0" baseline="0" noProof="0" dirty="0">
                <a:ln>
                  <a:noFill/>
                </a:ln>
                <a:solidFill>
                  <a:srgbClr val="FFFF00"/>
                </a:solidFill>
                <a:effectLst/>
                <a:uLnTx/>
                <a:uFillTx/>
                <a:latin typeface="Arial"/>
                <a:cs typeface="Arial"/>
              </a:rPr>
              <a:t> </a:t>
            </a:r>
            <a:r>
              <a:rPr kumimoji="0" sz="1800" b="1" i="0" u="none" strike="noStrike" kern="0" cap="none" spc="0" normalizeH="0" baseline="0" noProof="0" dirty="0">
                <a:ln>
                  <a:noFill/>
                </a:ln>
                <a:solidFill>
                  <a:srgbClr val="FFFF00"/>
                </a:solidFill>
                <a:effectLst/>
                <a:uLnTx/>
                <a:uFillTx/>
                <a:latin typeface="Arial"/>
                <a:cs typeface="Arial"/>
              </a:rPr>
              <a:t>appropriate</a:t>
            </a:r>
            <a:r>
              <a:rPr kumimoji="0" sz="1800" b="1" i="0" u="none" strike="noStrike" kern="0" cap="none" spc="-15" normalizeH="0" baseline="0" noProof="0" dirty="0">
                <a:ln>
                  <a:noFill/>
                </a:ln>
                <a:solidFill>
                  <a:srgbClr val="FFFF00"/>
                </a:solidFill>
                <a:effectLst/>
                <a:uLnTx/>
                <a:uFillTx/>
                <a:latin typeface="Arial"/>
                <a:cs typeface="Arial"/>
              </a:rPr>
              <a:t> </a:t>
            </a:r>
            <a:r>
              <a:rPr kumimoji="0" sz="1800" b="1" i="0" u="none" strike="noStrike" kern="0" cap="none" spc="0" normalizeH="0" baseline="0" noProof="0" dirty="0">
                <a:ln>
                  <a:noFill/>
                </a:ln>
                <a:solidFill>
                  <a:srgbClr val="FFFF00"/>
                </a:solidFill>
                <a:effectLst/>
                <a:uLnTx/>
                <a:uFillTx/>
                <a:latin typeface="Arial"/>
                <a:cs typeface="Arial"/>
              </a:rPr>
              <a:t>for</a:t>
            </a:r>
            <a:r>
              <a:rPr kumimoji="0" sz="1800" b="1" i="0" u="none" strike="noStrike" kern="0" cap="none" spc="5" normalizeH="0" baseline="0" noProof="0" dirty="0">
                <a:ln>
                  <a:noFill/>
                </a:ln>
                <a:solidFill>
                  <a:srgbClr val="FFFF00"/>
                </a:solidFill>
                <a:effectLst/>
                <a:uLnTx/>
                <a:uFillTx/>
                <a:latin typeface="Arial"/>
                <a:cs typeface="Arial"/>
              </a:rPr>
              <a:t> </a:t>
            </a:r>
            <a:r>
              <a:rPr kumimoji="0" sz="1800" b="1" i="0" u="none" strike="noStrike" kern="0" cap="none" spc="0" normalizeH="0" baseline="0" noProof="0" dirty="0">
                <a:ln>
                  <a:noFill/>
                </a:ln>
                <a:solidFill>
                  <a:srgbClr val="FFFF00"/>
                </a:solidFill>
                <a:effectLst/>
                <a:uLnTx/>
                <a:uFillTx/>
                <a:latin typeface="Arial"/>
                <a:cs typeface="Arial"/>
              </a:rPr>
              <a:t>identifying</a:t>
            </a:r>
            <a:r>
              <a:rPr kumimoji="0" sz="1800" b="1" i="0" u="none" strike="noStrike" kern="0" cap="none" spc="60" normalizeH="0" baseline="0" noProof="0" dirty="0">
                <a:ln>
                  <a:noFill/>
                </a:ln>
                <a:solidFill>
                  <a:srgbClr val="FFFF00"/>
                </a:solidFill>
                <a:effectLst/>
                <a:uLnTx/>
                <a:uFillTx/>
                <a:latin typeface="Arial"/>
                <a:cs typeface="Arial"/>
              </a:rPr>
              <a:t> </a:t>
            </a:r>
            <a:r>
              <a:rPr kumimoji="0" sz="1800" b="1" i="0" u="none" strike="noStrike" kern="0" cap="none" spc="0" normalizeH="0" baseline="0" noProof="0" dirty="0">
                <a:ln>
                  <a:noFill/>
                </a:ln>
                <a:solidFill>
                  <a:srgbClr val="FFFF00"/>
                </a:solidFill>
                <a:effectLst/>
                <a:uLnTx/>
                <a:uFillTx/>
                <a:latin typeface="Arial"/>
                <a:cs typeface="Arial"/>
              </a:rPr>
              <a:t>gaps and</a:t>
            </a:r>
            <a:r>
              <a:rPr kumimoji="0" sz="1800" b="1" i="0" u="none" strike="noStrike" kern="0" cap="none" spc="15" normalizeH="0" baseline="0" noProof="0" dirty="0">
                <a:ln>
                  <a:noFill/>
                </a:ln>
                <a:solidFill>
                  <a:srgbClr val="FFFF00"/>
                </a:solidFill>
                <a:effectLst/>
                <a:uLnTx/>
                <a:uFillTx/>
                <a:latin typeface="Arial"/>
                <a:cs typeface="Arial"/>
              </a:rPr>
              <a:t> </a:t>
            </a:r>
            <a:r>
              <a:rPr kumimoji="0" sz="1800" b="1" i="0" u="none" strike="noStrike" kern="0" cap="none" spc="0" normalizeH="0" baseline="0" noProof="0" dirty="0">
                <a:ln>
                  <a:noFill/>
                </a:ln>
                <a:solidFill>
                  <a:srgbClr val="FFFF00"/>
                </a:solidFill>
                <a:effectLst/>
                <a:uLnTx/>
                <a:uFillTx/>
                <a:latin typeface="Arial"/>
                <a:cs typeface="Arial"/>
              </a:rPr>
              <a:t>leverage </a:t>
            </a:r>
            <a:r>
              <a:rPr kumimoji="0" sz="1800" b="1" i="0" u="none" strike="noStrike" kern="0" cap="none" spc="-30" normalizeH="0" baseline="0" noProof="0" dirty="0">
                <a:ln>
                  <a:noFill/>
                </a:ln>
                <a:solidFill>
                  <a:srgbClr val="FFFF00"/>
                </a:solidFill>
                <a:effectLst/>
                <a:uLnTx/>
                <a:uFillTx/>
                <a:latin typeface="Arial"/>
                <a:cs typeface="Arial"/>
              </a:rPr>
              <a:t>points</a:t>
            </a:r>
            <a:r>
              <a:rPr kumimoji="0" sz="1800" b="1" i="0" u="none" strike="noStrike" kern="0" cap="none" spc="25" normalizeH="0" baseline="0" noProof="0" dirty="0">
                <a:ln>
                  <a:noFill/>
                </a:ln>
                <a:solidFill>
                  <a:srgbClr val="FFFF00"/>
                </a:solidFill>
                <a:effectLst/>
                <a:uLnTx/>
                <a:uFillTx/>
                <a:latin typeface="Arial"/>
                <a:cs typeface="Arial"/>
              </a:rPr>
              <a:t> </a:t>
            </a:r>
            <a:r>
              <a:rPr kumimoji="0" sz="1800" b="1" i="0" u="none" strike="noStrike" kern="0" cap="none" spc="-10" normalizeH="0" baseline="0" noProof="0" dirty="0">
                <a:ln>
                  <a:noFill/>
                </a:ln>
                <a:solidFill>
                  <a:srgbClr val="FFFF00"/>
                </a:solidFill>
                <a:effectLst/>
                <a:uLnTx/>
                <a:uFillTx/>
                <a:latin typeface="Arial"/>
                <a:cs typeface="Arial"/>
              </a:rPr>
              <a:t>within governance</a:t>
            </a:r>
            <a:r>
              <a:rPr kumimoji="0" sz="1800" b="1" i="0" u="none" strike="noStrike" kern="0" cap="none" spc="-60" normalizeH="0" baseline="0" noProof="0" dirty="0">
                <a:ln>
                  <a:noFill/>
                </a:ln>
                <a:solidFill>
                  <a:srgbClr val="FFFF00"/>
                </a:solidFill>
                <a:effectLst/>
                <a:uLnTx/>
                <a:uFillTx/>
                <a:latin typeface="Arial"/>
                <a:cs typeface="Arial"/>
              </a:rPr>
              <a:t> </a:t>
            </a:r>
            <a:r>
              <a:rPr kumimoji="0" sz="1800" b="1" i="0" u="none" strike="noStrike" kern="0" cap="none" spc="-10" normalizeH="0" baseline="0" noProof="0" dirty="0">
                <a:ln>
                  <a:noFill/>
                </a:ln>
                <a:solidFill>
                  <a:srgbClr val="FFFF00"/>
                </a:solidFill>
                <a:effectLst/>
                <a:uLnTx/>
                <a:uFillTx/>
                <a:latin typeface="Arial"/>
                <a:cs typeface="Arial"/>
              </a:rPr>
              <a:t>frameworks</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9" name="object 9"/>
          <p:cNvSpPr/>
          <p:nvPr/>
        </p:nvSpPr>
        <p:spPr>
          <a:xfrm>
            <a:off x="426719" y="2790444"/>
            <a:ext cx="73660" cy="73660"/>
          </a:xfrm>
          <a:custGeom>
            <a:avLst/>
            <a:gdLst/>
            <a:ahLst/>
            <a:cxnLst/>
            <a:rect l="l" t="t" r="r" b="b"/>
            <a:pathLst>
              <a:path w="73659" h="73660">
                <a:moveTo>
                  <a:pt x="73151" y="0"/>
                </a:moveTo>
                <a:lnTo>
                  <a:pt x="0" y="0"/>
                </a:lnTo>
                <a:lnTo>
                  <a:pt x="0" y="73151"/>
                </a:lnTo>
                <a:lnTo>
                  <a:pt x="73151" y="73151"/>
                </a:lnTo>
                <a:lnTo>
                  <a:pt x="73151" y="0"/>
                </a:lnTo>
                <a:close/>
              </a:path>
            </a:pathLst>
          </a:custGeom>
          <a:solidFill>
            <a:srgbClr val="C896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txBox="1"/>
          <p:nvPr/>
        </p:nvSpPr>
        <p:spPr>
          <a:xfrm>
            <a:off x="450595" y="1942393"/>
            <a:ext cx="3242945" cy="1038225"/>
          </a:xfrm>
          <a:prstGeom prst="rect">
            <a:avLst/>
          </a:prstGeom>
        </p:spPr>
        <p:txBody>
          <a:bodyPr vert="horz" wrap="square" lIns="0" tIns="225425" rIns="0" bIns="0" rtlCol="0">
            <a:spAutoFit/>
          </a:bodyPr>
          <a:lstStyle/>
          <a:p>
            <a:pPr marL="12700" marR="0" lvl="0" indent="0" defTabSz="914400" eaLnBrk="1" fontAlgn="auto" latinLnBrk="0" hangingPunct="1">
              <a:lnSpc>
                <a:spcPct val="100000"/>
              </a:lnSpc>
              <a:spcBef>
                <a:spcPts val="1775"/>
              </a:spcBef>
              <a:spcAft>
                <a:spcPts val="0"/>
              </a:spcAft>
              <a:buClrTx/>
              <a:buSzTx/>
              <a:buFontTx/>
              <a:buNone/>
              <a:tabLst/>
              <a:defRPr/>
            </a:pPr>
            <a:r>
              <a:rPr kumimoji="0" sz="2400" b="1" i="0" u="none" strike="noStrike" kern="0" cap="none" spc="185" normalizeH="0" baseline="0" noProof="0" dirty="0">
                <a:ln>
                  <a:noFill/>
                </a:ln>
                <a:solidFill>
                  <a:srgbClr val="006FC0"/>
                </a:solidFill>
                <a:effectLst/>
                <a:uLnTx/>
                <a:uFillTx/>
                <a:latin typeface="Arial"/>
                <a:cs typeface="Arial"/>
              </a:rPr>
              <a:t>Primary</a:t>
            </a:r>
            <a:r>
              <a:rPr kumimoji="0" sz="2400" b="1" i="0" u="none" strike="noStrike" kern="0" cap="none" spc="375" normalizeH="0" baseline="0" noProof="0" dirty="0">
                <a:ln>
                  <a:noFill/>
                </a:ln>
                <a:solidFill>
                  <a:srgbClr val="006FC0"/>
                </a:solidFill>
                <a:effectLst/>
                <a:uLnTx/>
                <a:uFillTx/>
                <a:latin typeface="Arial"/>
                <a:cs typeface="Arial"/>
              </a:rPr>
              <a:t> </a:t>
            </a:r>
            <a:r>
              <a:rPr kumimoji="0" sz="2400" b="1" i="0" u="none" strike="noStrike" kern="0" cap="none" spc="75" normalizeH="0" baseline="0" noProof="0" dirty="0">
                <a:ln>
                  <a:noFill/>
                </a:ln>
                <a:solidFill>
                  <a:srgbClr val="006FC0"/>
                </a:solidFill>
                <a:effectLst/>
                <a:uLnTx/>
                <a:uFillTx/>
                <a:latin typeface="Arial"/>
                <a:cs typeface="Arial"/>
              </a:rPr>
              <a:t>Documents</a:t>
            </a:r>
            <a:endParaRPr kumimoji="0" sz="2400" b="0" i="0" u="none" strike="noStrike" kern="0" cap="none" spc="0" normalizeH="0" baseline="0" noProof="0">
              <a:ln>
                <a:noFill/>
              </a:ln>
              <a:solidFill>
                <a:sysClr val="windowText" lastClr="000000"/>
              </a:solidFill>
              <a:effectLst/>
              <a:uLnTx/>
              <a:uFillTx/>
              <a:latin typeface="Arial"/>
              <a:cs typeface="Arial"/>
            </a:endParaRPr>
          </a:p>
          <a:p>
            <a:pPr marL="231775" marR="0" lvl="0" indent="0" defTabSz="914400" eaLnBrk="1" fontAlgn="auto" latinLnBrk="0" hangingPunct="1">
              <a:lnSpc>
                <a:spcPct val="100000"/>
              </a:lnSpc>
              <a:spcBef>
                <a:spcPts val="1260"/>
              </a:spcBef>
              <a:spcAft>
                <a:spcPts val="0"/>
              </a:spcAft>
              <a:buClrTx/>
              <a:buSzTx/>
              <a:buFontTx/>
              <a:buNone/>
              <a:tabLst/>
              <a:defRPr/>
            </a:pPr>
            <a:r>
              <a:rPr kumimoji="0" sz="1800" b="1" i="0" u="none" strike="noStrike" kern="0" cap="none" spc="0" normalizeH="0" baseline="0" noProof="0" dirty="0">
                <a:ln>
                  <a:noFill/>
                </a:ln>
                <a:solidFill>
                  <a:srgbClr val="1B2A49"/>
                </a:solidFill>
                <a:effectLst/>
                <a:uLnTx/>
                <a:uFillTx/>
                <a:latin typeface="Arial"/>
                <a:cs typeface="Arial"/>
              </a:rPr>
              <a:t>KNQF</a:t>
            </a:r>
            <a:r>
              <a:rPr kumimoji="0" sz="1800" b="1" i="0" u="none" strike="noStrike" kern="0" cap="none" spc="-10" normalizeH="0" baseline="0" noProof="0" dirty="0">
                <a:ln>
                  <a:noFill/>
                </a:ln>
                <a:solidFill>
                  <a:srgbClr val="1B2A49"/>
                </a:solidFill>
                <a:effectLst/>
                <a:uLnTx/>
                <a:uFillTx/>
                <a:latin typeface="Arial"/>
                <a:cs typeface="Arial"/>
              </a:rPr>
              <a:t> </a:t>
            </a:r>
            <a:r>
              <a:rPr kumimoji="0" sz="1800" b="1" i="0" u="none" strike="noStrike" kern="0" cap="none" spc="-90" normalizeH="0" baseline="0" noProof="0" dirty="0">
                <a:ln>
                  <a:noFill/>
                </a:ln>
                <a:solidFill>
                  <a:srgbClr val="1B2A49"/>
                </a:solidFill>
                <a:effectLst/>
                <a:uLnTx/>
                <a:uFillTx/>
                <a:latin typeface="Arial"/>
                <a:cs typeface="Arial"/>
              </a:rPr>
              <a:t>Act</a:t>
            </a:r>
            <a:r>
              <a:rPr kumimoji="0" sz="1800" b="1" i="0" u="none" strike="noStrike" kern="0" cap="none" spc="-10"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No.</a:t>
            </a:r>
            <a:r>
              <a:rPr kumimoji="0" sz="1800" b="1" i="0" u="none" strike="noStrike" kern="0" cap="none" spc="-5" normalizeH="0" baseline="0" noProof="0" dirty="0">
                <a:ln>
                  <a:noFill/>
                </a:ln>
                <a:solidFill>
                  <a:srgbClr val="1B2A49"/>
                </a:solidFill>
                <a:effectLst/>
                <a:uLnTx/>
                <a:uFillTx/>
                <a:latin typeface="Arial"/>
                <a:cs typeface="Arial"/>
              </a:rPr>
              <a:t> </a:t>
            </a:r>
            <a:r>
              <a:rPr kumimoji="0" sz="1800" b="1" i="0" u="none" strike="noStrike" kern="0" cap="small" spc="-265" normalizeH="0" baseline="0" noProof="0" dirty="0">
                <a:ln>
                  <a:noFill/>
                </a:ln>
                <a:solidFill>
                  <a:srgbClr val="1B2A49"/>
                </a:solidFill>
                <a:effectLst/>
                <a:uLnTx/>
                <a:uFillTx/>
                <a:latin typeface="Arial"/>
                <a:cs typeface="Arial"/>
              </a:rPr>
              <a:t>22</a:t>
            </a:r>
            <a:r>
              <a:rPr kumimoji="0" sz="1800" b="1" i="0" u="none" strike="noStrike" kern="0" cap="none" spc="0" normalizeH="0" baseline="0" noProof="0" dirty="0">
                <a:ln>
                  <a:noFill/>
                </a:ln>
                <a:solidFill>
                  <a:srgbClr val="1B2A49"/>
                </a:solidFill>
                <a:effectLst/>
                <a:uLnTx/>
                <a:uFillTx/>
                <a:latin typeface="Arial"/>
                <a:cs typeface="Arial"/>
              </a:rPr>
              <a:t> of</a:t>
            </a:r>
            <a:r>
              <a:rPr kumimoji="0" sz="1800" b="1" i="0" u="none" strike="noStrike" kern="0" cap="none" spc="5" normalizeH="0" baseline="0" noProof="0" dirty="0">
                <a:ln>
                  <a:noFill/>
                </a:ln>
                <a:solidFill>
                  <a:srgbClr val="1B2A49"/>
                </a:solidFill>
                <a:effectLst/>
                <a:uLnTx/>
                <a:uFillTx/>
                <a:latin typeface="Arial"/>
                <a:cs typeface="Arial"/>
              </a:rPr>
              <a:t> </a:t>
            </a:r>
            <a:r>
              <a:rPr kumimoji="0" sz="1800" b="1" i="0" u="none" strike="noStrike" kern="0" cap="small" spc="-290" normalizeH="0" baseline="0" noProof="0" dirty="0">
                <a:ln>
                  <a:noFill/>
                </a:ln>
                <a:solidFill>
                  <a:srgbClr val="1B2A49"/>
                </a:solidFill>
                <a:effectLst/>
                <a:uLnTx/>
                <a:uFillTx/>
                <a:latin typeface="Arial"/>
                <a:cs typeface="Arial"/>
              </a:rPr>
              <a:t>2</a:t>
            </a:r>
            <a:r>
              <a:rPr kumimoji="0" sz="1800" b="1" i="0" u="none" strike="noStrike" kern="0" cap="none" spc="-290" normalizeH="0" baseline="0" noProof="0" dirty="0">
                <a:ln>
                  <a:noFill/>
                </a:ln>
                <a:solidFill>
                  <a:srgbClr val="1B2A49"/>
                </a:solidFill>
                <a:effectLst/>
                <a:uLnTx/>
                <a:uFillTx/>
                <a:latin typeface="Arial"/>
                <a:cs typeface="Arial"/>
              </a:rPr>
              <a:t>014</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11" name="object 11"/>
          <p:cNvSpPr/>
          <p:nvPr/>
        </p:nvSpPr>
        <p:spPr>
          <a:xfrm>
            <a:off x="426719" y="3328415"/>
            <a:ext cx="73660" cy="73660"/>
          </a:xfrm>
          <a:custGeom>
            <a:avLst/>
            <a:gdLst/>
            <a:ahLst/>
            <a:cxnLst/>
            <a:rect l="l" t="t" r="r" b="b"/>
            <a:pathLst>
              <a:path w="73659" h="73660">
                <a:moveTo>
                  <a:pt x="73151" y="0"/>
                </a:moveTo>
                <a:lnTo>
                  <a:pt x="0" y="0"/>
                </a:lnTo>
                <a:lnTo>
                  <a:pt x="0" y="73151"/>
                </a:lnTo>
                <a:lnTo>
                  <a:pt x="73151" y="73151"/>
                </a:lnTo>
                <a:lnTo>
                  <a:pt x="73151" y="0"/>
                </a:lnTo>
                <a:close/>
              </a:path>
            </a:pathLst>
          </a:custGeom>
          <a:solidFill>
            <a:srgbClr val="C896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txBox="1"/>
          <p:nvPr/>
        </p:nvSpPr>
        <p:spPr>
          <a:xfrm>
            <a:off x="621283" y="3216021"/>
            <a:ext cx="258254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rgbClr val="1B2A49"/>
                </a:solidFill>
                <a:effectLst/>
                <a:uLnTx/>
                <a:uFillTx/>
                <a:latin typeface="Arial"/>
                <a:cs typeface="Arial"/>
              </a:rPr>
              <a:t>KNQF</a:t>
            </a:r>
            <a:r>
              <a:rPr kumimoji="0" sz="1800" b="1" i="0" u="none" strike="noStrike" kern="0" cap="none" spc="-45" normalizeH="0" baseline="0" noProof="0" dirty="0">
                <a:ln>
                  <a:noFill/>
                </a:ln>
                <a:solidFill>
                  <a:srgbClr val="1B2A49"/>
                </a:solidFill>
                <a:effectLst/>
                <a:uLnTx/>
                <a:uFillTx/>
                <a:latin typeface="Arial"/>
                <a:cs typeface="Arial"/>
              </a:rPr>
              <a:t> </a:t>
            </a:r>
            <a:r>
              <a:rPr kumimoji="0" sz="1800" b="1" i="0" u="none" strike="noStrike" kern="0" cap="none" spc="-30" normalizeH="0" baseline="0" noProof="0" dirty="0">
                <a:ln>
                  <a:noFill/>
                </a:ln>
                <a:solidFill>
                  <a:srgbClr val="1B2A49"/>
                </a:solidFill>
                <a:effectLst/>
                <a:uLnTx/>
                <a:uFillTx/>
                <a:latin typeface="Arial"/>
                <a:cs typeface="Arial"/>
              </a:rPr>
              <a:t>Regulations</a:t>
            </a:r>
            <a:r>
              <a:rPr kumimoji="0" sz="1800" b="1" i="0" u="none" strike="noStrike" kern="0" cap="none" spc="-55" normalizeH="0" baseline="0" noProof="0" dirty="0">
                <a:ln>
                  <a:noFill/>
                </a:ln>
                <a:solidFill>
                  <a:srgbClr val="1B2A49"/>
                </a:solidFill>
                <a:effectLst/>
                <a:uLnTx/>
                <a:uFillTx/>
                <a:latin typeface="Arial"/>
                <a:cs typeface="Arial"/>
              </a:rPr>
              <a:t> </a:t>
            </a:r>
            <a:r>
              <a:rPr kumimoji="0" sz="1800" b="1" i="0" u="none" strike="noStrike" kern="0" cap="none" spc="-254" normalizeH="0" baseline="0" noProof="0" dirty="0">
                <a:ln>
                  <a:noFill/>
                </a:ln>
                <a:solidFill>
                  <a:srgbClr val="1B2A49"/>
                </a:solidFill>
                <a:effectLst/>
                <a:uLnTx/>
                <a:uFillTx/>
                <a:latin typeface="Arial"/>
                <a:cs typeface="Arial"/>
              </a:rPr>
              <a:t>(</a:t>
            </a:r>
            <a:r>
              <a:rPr kumimoji="0" sz="1800" b="1" i="0" u="none" strike="noStrike" kern="0" cap="small" spc="-254" normalizeH="0" baseline="0" noProof="0" dirty="0">
                <a:ln>
                  <a:noFill/>
                </a:ln>
                <a:solidFill>
                  <a:srgbClr val="1B2A49"/>
                </a:solidFill>
                <a:effectLst/>
                <a:uLnTx/>
                <a:uFillTx/>
                <a:latin typeface="Arial"/>
                <a:cs typeface="Arial"/>
              </a:rPr>
              <a:t>2</a:t>
            </a:r>
            <a:r>
              <a:rPr kumimoji="0" sz="1800" b="1" i="0" u="none" strike="noStrike" kern="0" cap="none" spc="-254" normalizeH="0" baseline="0" noProof="0" dirty="0">
                <a:ln>
                  <a:noFill/>
                </a:ln>
                <a:solidFill>
                  <a:srgbClr val="1B2A49"/>
                </a:solidFill>
                <a:effectLst/>
                <a:uLnTx/>
                <a:uFillTx/>
                <a:latin typeface="Arial"/>
                <a:cs typeface="Arial"/>
              </a:rPr>
              <a:t>018)</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13" name="object 13"/>
          <p:cNvSpPr/>
          <p:nvPr/>
        </p:nvSpPr>
        <p:spPr>
          <a:xfrm>
            <a:off x="426719" y="3998976"/>
            <a:ext cx="73660" cy="73660"/>
          </a:xfrm>
          <a:custGeom>
            <a:avLst/>
            <a:gdLst/>
            <a:ahLst/>
            <a:cxnLst/>
            <a:rect l="l" t="t" r="r" b="b"/>
            <a:pathLst>
              <a:path w="73659" h="73660">
                <a:moveTo>
                  <a:pt x="73151" y="0"/>
                </a:moveTo>
                <a:lnTo>
                  <a:pt x="0" y="0"/>
                </a:lnTo>
                <a:lnTo>
                  <a:pt x="0" y="73151"/>
                </a:lnTo>
                <a:lnTo>
                  <a:pt x="73151" y="73151"/>
                </a:lnTo>
                <a:lnTo>
                  <a:pt x="73151" y="0"/>
                </a:lnTo>
                <a:close/>
              </a:path>
            </a:pathLst>
          </a:custGeom>
          <a:solidFill>
            <a:srgbClr val="C896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4"/>
          <p:cNvSpPr txBox="1"/>
          <p:nvPr/>
        </p:nvSpPr>
        <p:spPr>
          <a:xfrm>
            <a:off x="621283" y="3770757"/>
            <a:ext cx="4162425" cy="57467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rgbClr val="1B2A49"/>
                </a:solidFill>
                <a:effectLst/>
                <a:uLnTx/>
                <a:uFillTx/>
                <a:latin typeface="Arial"/>
                <a:cs typeface="Arial"/>
              </a:rPr>
              <a:t>National</a:t>
            </a:r>
            <a:r>
              <a:rPr kumimoji="0" sz="1800" b="1" i="0" u="none" strike="noStrike" kern="0" cap="none" spc="114" normalizeH="0" baseline="0" noProof="0" dirty="0">
                <a:ln>
                  <a:noFill/>
                </a:ln>
                <a:solidFill>
                  <a:srgbClr val="1B2A49"/>
                </a:solidFill>
                <a:effectLst/>
                <a:uLnTx/>
                <a:uFillTx/>
                <a:latin typeface="Arial"/>
                <a:cs typeface="Arial"/>
              </a:rPr>
              <a:t> </a:t>
            </a:r>
            <a:r>
              <a:rPr kumimoji="0" sz="1800" b="1" i="0" u="none" strike="noStrike" kern="0" cap="none" spc="-40" normalizeH="0" baseline="0" noProof="0" dirty="0">
                <a:ln>
                  <a:noFill/>
                </a:ln>
                <a:solidFill>
                  <a:srgbClr val="1B2A49"/>
                </a:solidFill>
                <a:effectLst/>
                <a:uLnTx/>
                <a:uFillTx/>
                <a:latin typeface="Arial"/>
                <a:cs typeface="Arial"/>
              </a:rPr>
              <a:t>Policy</a:t>
            </a:r>
            <a:r>
              <a:rPr kumimoji="0" sz="1800" b="1" i="0" u="none" strike="noStrike" kern="0" cap="none" spc="135"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Framework</a:t>
            </a:r>
            <a:r>
              <a:rPr kumimoji="0" sz="1800" b="1" i="0" u="none" strike="noStrike" kern="0" cap="none" spc="105"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for</a:t>
            </a:r>
            <a:r>
              <a:rPr kumimoji="0" sz="1800" b="1" i="0" u="none" strike="noStrike" kern="0" cap="none" spc="114" normalizeH="0" baseline="0" noProof="0" dirty="0">
                <a:ln>
                  <a:noFill/>
                </a:ln>
                <a:solidFill>
                  <a:srgbClr val="1B2A49"/>
                </a:solidFill>
                <a:effectLst/>
                <a:uLnTx/>
                <a:uFillTx/>
                <a:latin typeface="Arial"/>
                <a:cs typeface="Arial"/>
              </a:rPr>
              <a:t> </a:t>
            </a:r>
            <a:r>
              <a:rPr kumimoji="0" sz="1800" b="1" i="0" u="none" strike="noStrike" kern="0" cap="none" spc="-10" normalizeH="0" baseline="0" noProof="0" dirty="0">
                <a:ln>
                  <a:noFill/>
                </a:ln>
                <a:solidFill>
                  <a:srgbClr val="1B2A49"/>
                </a:solidFill>
                <a:effectLst/>
                <a:uLnTx/>
                <a:uFillTx/>
                <a:latin typeface="Arial"/>
                <a:cs typeface="Arial"/>
              </a:rPr>
              <a:t>Career</a:t>
            </a:r>
            <a:endParaRPr kumimoji="0" sz="18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1" i="0" u="none" strike="noStrike" kern="0" cap="none" spc="-20" normalizeH="0" baseline="0" noProof="0" dirty="0">
                <a:ln>
                  <a:noFill/>
                </a:ln>
                <a:solidFill>
                  <a:srgbClr val="1B2A49"/>
                </a:solidFill>
                <a:effectLst/>
                <a:uLnTx/>
                <a:uFillTx/>
                <a:latin typeface="Arial"/>
                <a:cs typeface="Arial"/>
              </a:rPr>
              <a:t>Guidance</a:t>
            </a:r>
            <a:r>
              <a:rPr kumimoji="0" sz="1800" b="1" i="0" u="none" strike="noStrike" kern="0" cap="none" spc="-70" normalizeH="0" baseline="0" noProof="0" dirty="0">
                <a:ln>
                  <a:noFill/>
                </a:ln>
                <a:solidFill>
                  <a:srgbClr val="1B2A49"/>
                </a:solidFill>
                <a:effectLst/>
                <a:uLnTx/>
                <a:uFillTx/>
                <a:latin typeface="Arial"/>
                <a:cs typeface="Arial"/>
              </a:rPr>
              <a:t> </a:t>
            </a:r>
            <a:r>
              <a:rPr kumimoji="0" sz="1800" b="1" i="0" u="none" strike="noStrike" kern="0" cap="none" spc="-35" normalizeH="0" baseline="0" noProof="0" dirty="0">
                <a:ln>
                  <a:noFill/>
                </a:ln>
                <a:solidFill>
                  <a:srgbClr val="1B2A49"/>
                </a:solidFill>
                <a:effectLst/>
                <a:uLnTx/>
                <a:uFillTx/>
                <a:latin typeface="Arial"/>
                <a:cs typeface="Arial"/>
              </a:rPr>
              <a:t>(</a:t>
            </a:r>
            <a:r>
              <a:rPr kumimoji="0" sz="1800" b="1" i="0" u="none" strike="noStrike" kern="0" cap="small" spc="-35" normalizeH="0" baseline="0" noProof="0" dirty="0">
                <a:ln>
                  <a:noFill/>
                </a:ln>
                <a:solidFill>
                  <a:srgbClr val="1B2A49"/>
                </a:solidFill>
                <a:effectLst/>
                <a:uLnTx/>
                <a:uFillTx/>
                <a:latin typeface="Arial"/>
                <a:cs typeface="Arial"/>
              </a:rPr>
              <a:t>2</a:t>
            </a:r>
            <a:r>
              <a:rPr kumimoji="0" sz="1800" b="1" i="0" u="none" strike="noStrike" kern="0" cap="none" spc="-35" normalizeH="0" baseline="0" noProof="0" dirty="0">
                <a:ln>
                  <a:noFill/>
                </a:ln>
                <a:solidFill>
                  <a:srgbClr val="1B2A49"/>
                </a:solidFill>
                <a:effectLst/>
                <a:uLnTx/>
                <a:uFillTx/>
                <a:latin typeface="Arial"/>
                <a:cs typeface="Arial"/>
              </a:rPr>
              <a:t>0</a:t>
            </a:r>
            <a:r>
              <a:rPr kumimoji="0" sz="1800" b="1" i="0" u="none" strike="noStrike" kern="0" cap="small" spc="-35" normalizeH="0" baseline="0" noProof="0" dirty="0">
                <a:ln>
                  <a:noFill/>
                </a:ln>
                <a:solidFill>
                  <a:srgbClr val="1B2A49"/>
                </a:solidFill>
                <a:effectLst/>
                <a:uLnTx/>
                <a:uFillTx/>
                <a:latin typeface="Arial"/>
                <a:cs typeface="Arial"/>
              </a:rPr>
              <a:t>2</a:t>
            </a:r>
            <a:r>
              <a:rPr kumimoji="0" sz="1800" b="1" i="0" u="none" strike="noStrike" kern="0" cap="none" spc="-35" normalizeH="0" baseline="0" noProof="0" dirty="0">
                <a:ln>
                  <a:noFill/>
                </a:ln>
                <a:solidFill>
                  <a:srgbClr val="1B2A49"/>
                </a:solidFill>
                <a:effectLst/>
                <a:uLnTx/>
                <a:uFillTx/>
                <a:latin typeface="Arial"/>
                <a:cs typeface="Arial"/>
              </a:rPr>
              <a:t>3)</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15" name="object 15"/>
          <p:cNvSpPr/>
          <p:nvPr/>
        </p:nvSpPr>
        <p:spPr>
          <a:xfrm>
            <a:off x="426719" y="4669535"/>
            <a:ext cx="73660" cy="73660"/>
          </a:xfrm>
          <a:custGeom>
            <a:avLst/>
            <a:gdLst/>
            <a:ahLst/>
            <a:cxnLst/>
            <a:rect l="l" t="t" r="r" b="b"/>
            <a:pathLst>
              <a:path w="73659" h="73660">
                <a:moveTo>
                  <a:pt x="73151" y="0"/>
                </a:moveTo>
                <a:lnTo>
                  <a:pt x="0" y="0"/>
                </a:lnTo>
                <a:lnTo>
                  <a:pt x="0" y="73151"/>
                </a:lnTo>
                <a:lnTo>
                  <a:pt x="73151" y="73151"/>
                </a:lnTo>
                <a:lnTo>
                  <a:pt x="73151" y="0"/>
                </a:lnTo>
                <a:close/>
              </a:path>
            </a:pathLst>
          </a:custGeom>
          <a:solidFill>
            <a:srgbClr val="C896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6"/>
          <p:cNvSpPr txBox="1"/>
          <p:nvPr/>
        </p:nvSpPr>
        <p:spPr>
          <a:xfrm>
            <a:off x="637743" y="4511802"/>
            <a:ext cx="4382135" cy="574040"/>
          </a:xfrm>
          <a:prstGeom prst="rect">
            <a:avLst/>
          </a:prstGeom>
        </p:spPr>
        <p:txBody>
          <a:bodyPr vert="horz" wrap="square" lIns="0" tIns="12700" rIns="0" bIns="0" rtlCol="0">
            <a:spAutoFit/>
          </a:bodyPr>
          <a:lstStyle/>
          <a:p>
            <a:pPr marL="12700" marR="508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rgbClr val="1B2A49"/>
                </a:solidFill>
                <a:effectLst/>
                <a:uLnTx/>
                <a:uFillTx/>
                <a:latin typeface="Arial"/>
                <a:cs typeface="Arial"/>
              </a:rPr>
              <a:t>National</a:t>
            </a:r>
            <a:r>
              <a:rPr kumimoji="0" sz="1800" b="1" i="0" u="none" strike="noStrike" kern="0" cap="none" spc="30" normalizeH="0" baseline="0" noProof="0" dirty="0">
                <a:ln>
                  <a:noFill/>
                </a:ln>
                <a:solidFill>
                  <a:srgbClr val="1B2A49"/>
                </a:solidFill>
                <a:effectLst/>
                <a:uLnTx/>
                <a:uFillTx/>
                <a:latin typeface="Arial"/>
                <a:cs typeface="Arial"/>
              </a:rPr>
              <a:t> </a:t>
            </a:r>
            <a:r>
              <a:rPr kumimoji="0" sz="1800" b="1" i="0" u="none" strike="noStrike" kern="0" cap="none" spc="-25" normalizeH="0" baseline="0" noProof="0" dirty="0">
                <a:ln>
                  <a:noFill/>
                </a:ln>
                <a:solidFill>
                  <a:srgbClr val="1B2A49"/>
                </a:solidFill>
                <a:effectLst/>
                <a:uLnTx/>
                <a:uFillTx/>
                <a:latin typeface="Arial"/>
                <a:cs typeface="Arial"/>
              </a:rPr>
              <a:t>Guidelines</a:t>
            </a:r>
            <a:r>
              <a:rPr kumimoji="0" sz="1800" b="1" i="0" u="none" strike="noStrike" kern="0" cap="none" spc="40"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on</a:t>
            </a:r>
            <a:r>
              <a:rPr kumimoji="0" sz="1800" b="1" i="0" u="none" strike="noStrike" kern="0" cap="none" spc="35"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Career</a:t>
            </a:r>
            <a:r>
              <a:rPr kumimoji="0" sz="1800" b="1" i="0" u="none" strike="noStrike" kern="0" cap="none" spc="20" normalizeH="0" baseline="0" noProof="0" dirty="0">
                <a:ln>
                  <a:noFill/>
                </a:ln>
                <a:solidFill>
                  <a:srgbClr val="1B2A49"/>
                </a:solidFill>
                <a:effectLst/>
                <a:uLnTx/>
                <a:uFillTx/>
                <a:latin typeface="Arial"/>
                <a:cs typeface="Arial"/>
              </a:rPr>
              <a:t> </a:t>
            </a:r>
            <a:r>
              <a:rPr kumimoji="0" sz="1800" b="1" i="0" u="none" strike="noStrike" kern="0" cap="none" spc="-70" normalizeH="0" baseline="0" noProof="0" dirty="0">
                <a:ln>
                  <a:noFill/>
                </a:ln>
                <a:solidFill>
                  <a:srgbClr val="1B2A49"/>
                </a:solidFill>
                <a:effectLst/>
                <a:uLnTx/>
                <a:uFillTx/>
                <a:latin typeface="Arial"/>
                <a:cs typeface="Arial"/>
              </a:rPr>
              <a:t>Guidance </a:t>
            </a:r>
            <a:r>
              <a:rPr kumimoji="0" sz="1800" b="1" i="0" u="none" strike="noStrike" kern="0" cap="none" spc="-40" normalizeH="0" baseline="0" noProof="0" dirty="0">
                <a:ln>
                  <a:noFill/>
                </a:ln>
                <a:solidFill>
                  <a:srgbClr val="1B2A49"/>
                </a:solidFill>
                <a:effectLst/>
                <a:uLnTx/>
                <a:uFillTx/>
                <a:latin typeface="Arial"/>
                <a:cs typeface="Arial"/>
              </a:rPr>
              <a:t>(</a:t>
            </a:r>
            <a:r>
              <a:rPr kumimoji="0" sz="1800" b="1" i="0" u="none" strike="noStrike" kern="0" cap="small" spc="-40" normalizeH="0" baseline="0" noProof="0" dirty="0">
                <a:ln>
                  <a:noFill/>
                </a:ln>
                <a:solidFill>
                  <a:srgbClr val="1B2A49"/>
                </a:solidFill>
                <a:effectLst/>
                <a:uLnTx/>
                <a:uFillTx/>
                <a:latin typeface="Arial"/>
                <a:cs typeface="Arial"/>
              </a:rPr>
              <a:t>2</a:t>
            </a:r>
            <a:r>
              <a:rPr kumimoji="0" sz="1800" b="1" i="0" u="none" strike="noStrike" kern="0" cap="none" spc="-40" normalizeH="0" baseline="0" noProof="0" dirty="0">
                <a:ln>
                  <a:noFill/>
                </a:ln>
                <a:solidFill>
                  <a:srgbClr val="1B2A49"/>
                </a:solidFill>
                <a:effectLst/>
                <a:uLnTx/>
                <a:uFillTx/>
                <a:latin typeface="Arial"/>
                <a:cs typeface="Arial"/>
              </a:rPr>
              <a:t>0</a:t>
            </a:r>
            <a:r>
              <a:rPr kumimoji="0" sz="1800" b="1" i="0" u="none" strike="noStrike" kern="0" cap="small" spc="-40" normalizeH="0" baseline="0" noProof="0" dirty="0">
                <a:ln>
                  <a:noFill/>
                </a:ln>
                <a:solidFill>
                  <a:srgbClr val="1B2A49"/>
                </a:solidFill>
                <a:effectLst/>
                <a:uLnTx/>
                <a:uFillTx/>
                <a:latin typeface="Arial"/>
                <a:cs typeface="Arial"/>
              </a:rPr>
              <a:t>2</a:t>
            </a:r>
            <a:r>
              <a:rPr kumimoji="0" sz="1800" b="1" i="0" u="none" strike="noStrike" kern="0" cap="none" spc="-40" normalizeH="0" baseline="0" noProof="0" dirty="0">
                <a:ln>
                  <a:noFill/>
                </a:ln>
                <a:solidFill>
                  <a:srgbClr val="1B2A49"/>
                </a:solidFill>
                <a:effectLst/>
                <a:uLnTx/>
                <a:uFillTx/>
                <a:latin typeface="Arial"/>
                <a:cs typeface="Arial"/>
              </a:rPr>
              <a:t>4)</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grpSp>
        <p:nvGrpSpPr>
          <p:cNvPr id="17" name="object 17"/>
          <p:cNvGrpSpPr/>
          <p:nvPr/>
        </p:nvGrpSpPr>
        <p:grpSpPr>
          <a:xfrm>
            <a:off x="6096000" y="2133600"/>
            <a:ext cx="256540" cy="4267200"/>
            <a:chOff x="6096000" y="2133600"/>
            <a:chExt cx="256540" cy="4267200"/>
          </a:xfrm>
        </p:grpSpPr>
        <p:sp>
          <p:nvSpPr>
            <p:cNvPr id="18" name="object 18"/>
            <p:cNvSpPr/>
            <p:nvPr/>
          </p:nvSpPr>
          <p:spPr>
            <a:xfrm>
              <a:off x="6096000" y="2133600"/>
              <a:ext cx="48895" cy="4267200"/>
            </a:xfrm>
            <a:custGeom>
              <a:avLst/>
              <a:gdLst/>
              <a:ahLst/>
              <a:cxnLst/>
              <a:rect l="l" t="t" r="r" b="b"/>
              <a:pathLst>
                <a:path w="48895" h="4267200">
                  <a:moveTo>
                    <a:pt x="48767" y="0"/>
                  </a:moveTo>
                  <a:lnTo>
                    <a:pt x="0" y="0"/>
                  </a:lnTo>
                  <a:lnTo>
                    <a:pt x="0" y="4267200"/>
                  </a:lnTo>
                  <a:lnTo>
                    <a:pt x="48767" y="4267200"/>
                  </a:lnTo>
                  <a:lnTo>
                    <a:pt x="48767" y="0"/>
                  </a:lnTo>
                  <a:close/>
                </a:path>
              </a:pathLst>
            </a:custGeom>
            <a:solidFill>
              <a:srgbClr val="D5E3E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9"/>
            <p:cNvSpPr/>
            <p:nvPr/>
          </p:nvSpPr>
          <p:spPr>
            <a:xfrm>
              <a:off x="6278879" y="2875787"/>
              <a:ext cx="73660" cy="73660"/>
            </a:xfrm>
            <a:custGeom>
              <a:avLst/>
              <a:gdLst/>
              <a:ahLst/>
              <a:cxnLst/>
              <a:rect l="l" t="t" r="r" b="b"/>
              <a:pathLst>
                <a:path w="73660" h="73660">
                  <a:moveTo>
                    <a:pt x="73151" y="0"/>
                  </a:moveTo>
                  <a:lnTo>
                    <a:pt x="0" y="0"/>
                  </a:lnTo>
                  <a:lnTo>
                    <a:pt x="0" y="73151"/>
                  </a:lnTo>
                  <a:lnTo>
                    <a:pt x="73151" y="73151"/>
                  </a:lnTo>
                  <a:lnTo>
                    <a:pt x="73151" y="0"/>
                  </a:lnTo>
                  <a:close/>
                </a:path>
              </a:pathLst>
            </a:custGeom>
            <a:solidFill>
              <a:srgbClr val="C896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0" name="object 20"/>
          <p:cNvSpPr txBox="1"/>
          <p:nvPr/>
        </p:nvSpPr>
        <p:spPr>
          <a:xfrm>
            <a:off x="6266815" y="2183638"/>
            <a:ext cx="4496435" cy="84963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180" normalizeH="0" baseline="0" noProof="0" dirty="0">
                <a:ln>
                  <a:noFill/>
                </a:ln>
                <a:solidFill>
                  <a:srgbClr val="0D7377"/>
                </a:solidFill>
                <a:effectLst/>
                <a:uLnTx/>
                <a:uFillTx/>
                <a:latin typeface="Arial"/>
                <a:cs typeface="Arial"/>
              </a:rPr>
              <a:t>Supplementary</a:t>
            </a:r>
            <a:r>
              <a:rPr kumimoji="0" sz="2400" b="1" i="0" u="none" strike="noStrike" kern="0" cap="none" spc="385" normalizeH="0" baseline="0" noProof="0" dirty="0">
                <a:ln>
                  <a:noFill/>
                </a:ln>
                <a:solidFill>
                  <a:srgbClr val="0D7377"/>
                </a:solidFill>
                <a:effectLst/>
                <a:uLnTx/>
                <a:uFillTx/>
                <a:latin typeface="Arial"/>
                <a:cs typeface="Arial"/>
              </a:rPr>
              <a:t> </a:t>
            </a:r>
            <a:r>
              <a:rPr kumimoji="0" sz="2400" b="1" i="0" u="none" strike="noStrike" kern="0" cap="none" spc="45" normalizeH="0" baseline="0" noProof="0" dirty="0">
                <a:ln>
                  <a:noFill/>
                </a:ln>
                <a:solidFill>
                  <a:srgbClr val="0D7377"/>
                </a:solidFill>
                <a:effectLst/>
                <a:uLnTx/>
                <a:uFillTx/>
                <a:latin typeface="Arial"/>
                <a:cs typeface="Arial"/>
              </a:rPr>
              <a:t>Sources</a:t>
            </a:r>
            <a:endParaRPr kumimoji="0" sz="2400" b="0" i="0" u="none" strike="noStrike" kern="0" cap="none" spc="0" normalizeH="0" baseline="0" noProof="0">
              <a:ln>
                <a:noFill/>
              </a:ln>
              <a:solidFill>
                <a:sysClr val="windowText" lastClr="000000"/>
              </a:solidFill>
              <a:effectLst/>
              <a:uLnTx/>
              <a:uFillTx/>
              <a:latin typeface="Arial"/>
              <a:cs typeface="Arial"/>
            </a:endParaRPr>
          </a:p>
          <a:p>
            <a:pPr marL="195580" marR="0" lvl="0" indent="0" defTabSz="914400" eaLnBrk="1" fontAlgn="auto" latinLnBrk="0" hangingPunct="1">
              <a:lnSpc>
                <a:spcPct val="100000"/>
              </a:lnSpc>
              <a:spcBef>
                <a:spcPts val="1445"/>
              </a:spcBef>
              <a:spcAft>
                <a:spcPts val="0"/>
              </a:spcAft>
              <a:buClrTx/>
              <a:buSzTx/>
              <a:buFontTx/>
              <a:buNone/>
              <a:tabLst/>
              <a:defRPr/>
            </a:pPr>
            <a:r>
              <a:rPr kumimoji="0" sz="1800" b="1" i="0" u="none" strike="noStrike" kern="0" cap="none" spc="-10" normalizeH="0" baseline="0" noProof="0" dirty="0">
                <a:ln>
                  <a:noFill/>
                </a:ln>
                <a:solidFill>
                  <a:srgbClr val="1B2A49"/>
                </a:solidFill>
                <a:effectLst/>
                <a:uLnTx/>
                <a:uFillTx/>
                <a:latin typeface="Arial"/>
                <a:cs typeface="Arial"/>
              </a:rPr>
              <a:t>Cedefop</a:t>
            </a:r>
            <a:r>
              <a:rPr kumimoji="0" sz="1800" b="1" i="0" u="none" strike="noStrike" kern="0" cap="none" spc="-70" normalizeH="0" baseline="0" noProof="0" dirty="0">
                <a:ln>
                  <a:noFill/>
                </a:ln>
                <a:solidFill>
                  <a:srgbClr val="1B2A49"/>
                </a:solidFill>
                <a:effectLst/>
                <a:uLnTx/>
                <a:uFillTx/>
                <a:latin typeface="Arial"/>
                <a:cs typeface="Arial"/>
              </a:rPr>
              <a:t> </a:t>
            </a:r>
            <a:r>
              <a:rPr kumimoji="0" sz="1800" b="1" i="0" u="none" strike="noStrike" kern="0" cap="none" spc="-200" normalizeH="0" baseline="0" noProof="0" dirty="0">
                <a:ln>
                  <a:noFill/>
                </a:ln>
                <a:solidFill>
                  <a:srgbClr val="1B2A49"/>
                </a:solidFill>
                <a:effectLst/>
                <a:uLnTx/>
                <a:uFillTx/>
                <a:latin typeface="Arial"/>
                <a:cs typeface="Arial"/>
              </a:rPr>
              <a:t>(</a:t>
            </a:r>
            <a:r>
              <a:rPr kumimoji="0" sz="1800" b="1" i="0" u="none" strike="noStrike" kern="0" cap="small" spc="-200" normalizeH="0" baseline="0" noProof="0" dirty="0">
                <a:ln>
                  <a:noFill/>
                </a:ln>
                <a:solidFill>
                  <a:srgbClr val="1B2A49"/>
                </a:solidFill>
                <a:effectLst/>
                <a:uLnTx/>
                <a:uFillTx/>
                <a:latin typeface="Arial"/>
                <a:cs typeface="Arial"/>
              </a:rPr>
              <a:t>2</a:t>
            </a:r>
            <a:r>
              <a:rPr kumimoji="0" sz="1800" b="1" i="0" u="none" strike="noStrike" kern="0" cap="none" spc="-200" normalizeH="0" baseline="0" noProof="0" dirty="0">
                <a:ln>
                  <a:noFill/>
                </a:ln>
                <a:solidFill>
                  <a:srgbClr val="1B2A49"/>
                </a:solidFill>
                <a:effectLst/>
                <a:uLnTx/>
                <a:uFillTx/>
                <a:latin typeface="Arial"/>
                <a:cs typeface="Arial"/>
              </a:rPr>
              <a:t>0</a:t>
            </a:r>
            <a:r>
              <a:rPr kumimoji="0" sz="1800" b="1" i="0" u="none" strike="noStrike" kern="0" cap="small" spc="-200" normalizeH="0" baseline="0" noProof="0" dirty="0">
                <a:ln>
                  <a:noFill/>
                </a:ln>
                <a:solidFill>
                  <a:srgbClr val="1B2A49"/>
                </a:solidFill>
                <a:effectLst/>
                <a:uLnTx/>
                <a:uFillTx/>
                <a:latin typeface="Arial"/>
                <a:cs typeface="Arial"/>
              </a:rPr>
              <a:t>2</a:t>
            </a:r>
            <a:r>
              <a:rPr kumimoji="0" sz="1800" b="1" i="0" u="none" strike="noStrike" kern="0" cap="none" spc="-200" normalizeH="0" baseline="0" noProof="0" dirty="0">
                <a:ln>
                  <a:noFill/>
                </a:ln>
                <a:solidFill>
                  <a:srgbClr val="1B2A49"/>
                </a:solidFill>
                <a:effectLst/>
                <a:uLnTx/>
                <a:uFillTx/>
                <a:latin typeface="Arial"/>
                <a:cs typeface="Arial"/>
              </a:rPr>
              <a:t>6)</a:t>
            </a:r>
            <a:r>
              <a:rPr kumimoji="0" sz="1800" b="1" i="0" u="none" strike="noStrike" kern="0" cap="none" spc="25" normalizeH="0" baseline="0" noProof="0" dirty="0">
                <a:ln>
                  <a:noFill/>
                </a:ln>
                <a:solidFill>
                  <a:srgbClr val="1B2A49"/>
                </a:solidFill>
                <a:effectLst/>
                <a:uLnTx/>
                <a:uFillTx/>
                <a:latin typeface="Arial"/>
                <a:cs typeface="Arial"/>
              </a:rPr>
              <a:t> </a:t>
            </a:r>
            <a:r>
              <a:rPr kumimoji="0" sz="1800" b="1" i="0" u="none" strike="noStrike" kern="0" cap="none" spc="-165" normalizeH="0" baseline="0" noProof="0" dirty="0">
                <a:ln>
                  <a:noFill/>
                </a:ln>
                <a:solidFill>
                  <a:srgbClr val="1B2A49"/>
                </a:solidFill>
                <a:effectLst/>
                <a:uLnTx/>
                <a:uFillTx/>
                <a:latin typeface="Arial"/>
                <a:cs typeface="Arial"/>
              </a:rPr>
              <a:t>EU</a:t>
            </a:r>
            <a:r>
              <a:rPr kumimoji="0" sz="1800" b="1" i="0" u="none" strike="noStrike" kern="0" cap="none" spc="-5" normalizeH="0" baseline="0" noProof="0" dirty="0">
                <a:ln>
                  <a:noFill/>
                </a:ln>
                <a:solidFill>
                  <a:srgbClr val="1B2A49"/>
                </a:solidFill>
                <a:effectLst/>
                <a:uLnTx/>
                <a:uFillTx/>
                <a:latin typeface="Arial"/>
                <a:cs typeface="Arial"/>
              </a:rPr>
              <a:t> </a:t>
            </a:r>
            <a:r>
              <a:rPr kumimoji="0" sz="1800" b="1" i="0" u="none" strike="noStrike" kern="0" cap="none" spc="-30" normalizeH="0" baseline="0" noProof="0" dirty="0">
                <a:ln>
                  <a:noFill/>
                </a:ln>
                <a:solidFill>
                  <a:srgbClr val="1B2A49"/>
                </a:solidFill>
                <a:effectLst/>
                <a:uLnTx/>
                <a:uFillTx/>
                <a:latin typeface="Arial"/>
                <a:cs typeface="Arial"/>
              </a:rPr>
              <a:t>Reference</a:t>
            </a:r>
            <a:r>
              <a:rPr kumimoji="0" sz="1800" b="1" i="0" u="none" strike="noStrike" kern="0" cap="none" spc="-55" normalizeH="0" baseline="0" noProof="0" dirty="0">
                <a:ln>
                  <a:noFill/>
                </a:ln>
                <a:solidFill>
                  <a:srgbClr val="1B2A49"/>
                </a:solidFill>
                <a:effectLst/>
                <a:uLnTx/>
                <a:uFillTx/>
                <a:latin typeface="Arial"/>
                <a:cs typeface="Arial"/>
              </a:rPr>
              <a:t> </a:t>
            </a:r>
            <a:r>
              <a:rPr kumimoji="0" sz="1800" b="1" i="0" u="none" strike="noStrike" kern="0" cap="none" spc="-10" normalizeH="0" baseline="0" noProof="0" dirty="0">
                <a:ln>
                  <a:noFill/>
                </a:ln>
                <a:solidFill>
                  <a:srgbClr val="1B2A49"/>
                </a:solidFill>
                <a:effectLst/>
                <a:uLnTx/>
                <a:uFillTx/>
                <a:latin typeface="Arial"/>
                <a:cs typeface="Arial"/>
              </a:rPr>
              <a:t>Framework</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grpSp>
        <p:nvGrpSpPr>
          <p:cNvPr id="21" name="object 21"/>
          <p:cNvGrpSpPr/>
          <p:nvPr/>
        </p:nvGrpSpPr>
        <p:grpSpPr>
          <a:xfrm>
            <a:off x="426719" y="3328415"/>
            <a:ext cx="11338560" cy="3243580"/>
            <a:chOff x="426719" y="3328415"/>
            <a:chExt cx="11338560" cy="3243580"/>
          </a:xfrm>
        </p:grpSpPr>
        <p:sp>
          <p:nvSpPr>
            <p:cNvPr id="22" name="object 22"/>
            <p:cNvSpPr/>
            <p:nvPr/>
          </p:nvSpPr>
          <p:spPr>
            <a:xfrm>
              <a:off x="6278880" y="3328415"/>
              <a:ext cx="85725" cy="1911350"/>
            </a:xfrm>
            <a:custGeom>
              <a:avLst/>
              <a:gdLst/>
              <a:ahLst/>
              <a:cxnLst/>
              <a:rect l="l" t="t" r="r" b="b"/>
              <a:pathLst>
                <a:path w="85725" h="1911350">
                  <a:moveTo>
                    <a:pt x="73139" y="1341120"/>
                  </a:moveTo>
                  <a:lnTo>
                    <a:pt x="0" y="1341120"/>
                  </a:lnTo>
                  <a:lnTo>
                    <a:pt x="0" y="1414272"/>
                  </a:lnTo>
                  <a:lnTo>
                    <a:pt x="73139" y="1414272"/>
                  </a:lnTo>
                  <a:lnTo>
                    <a:pt x="73139" y="1341120"/>
                  </a:lnTo>
                  <a:close/>
                </a:path>
                <a:path w="85725" h="1911350">
                  <a:moveTo>
                    <a:pt x="73139" y="670560"/>
                  </a:moveTo>
                  <a:lnTo>
                    <a:pt x="0" y="670560"/>
                  </a:lnTo>
                  <a:lnTo>
                    <a:pt x="0" y="743712"/>
                  </a:lnTo>
                  <a:lnTo>
                    <a:pt x="73139" y="743712"/>
                  </a:lnTo>
                  <a:lnTo>
                    <a:pt x="73139" y="670560"/>
                  </a:lnTo>
                  <a:close/>
                </a:path>
                <a:path w="85725" h="1911350">
                  <a:moveTo>
                    <a:pt x="73139" y="0"/>
                  </a:moveTo>
                  <a:lnTo>
                    <a:pt x="0" y="0"/>
                  </a:lnTo>
                  <a:lnTo>
                    <a:pt x="0" y="73152"/>
                  </a:lnTo>
                  <a:lnTo>
                    <a:pt x="73139" y="73152"/>
                  </a:lnTo>
                  <a:lnTo>
                    <a:pt x="73139" y="0"/>
                  </a:lnTo>
                  <a:close/>
                </a:path>
                <a:path w="85725" h="1911350">
                  <a:moveTo>
                    <a:pt x="85344" y="1837944"/>
                  </a:moveTo>
                  <a:lnTo>
                    <a:pt x="12192" y="1837944"/>
                  </a:lnTo>
                  <a:lnTo>
                    <a:pt x="12192" y="1911096"/>
                  </a:lnTo>
                  <a:lnTo>
                    <a:pt x="85344" y="1911096"/>
                  </a:lnTo>
                  <a:lnTo>
                    <a:pt x="85344" y="1837944"/>
                  </a:lnTo>
                  <a:close/>
                </a:path>
              </a:pathLst>
            </a:custGeom>
            <a:solidFill>
              <a:srgbClr val="C896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3"/>
            <p:cNvSpPr/>
            <p:nvPr/>
          </p:nvSpPr>
          <p:spPr>
            <a:xfrm>
              <a:off x="426719" y="5638799"/>
              <a:ext cx="11338560" cy="932815"/>
            </a:xfrm>
            <a:custGeom>
              <a:avLst/>
              <a:gdLst/>
              <a:ahLst/>
              <a:cxnLst/>
              <a:rect l="l" t="t" r="r" b="b"/>
              <a:pathLst>
                <a:path w="11338560" h="932815">
                  <a:moveTo>
                    <a:pt x="11338560" y="0"/>
                  </a:moveTo>
                  <a:lnTo>
                    <a:pt x="0" y="0"/>
                  </a:lnTo>
                  <a:lnTo>
                    <a:pt x="0" y="932688"/>
                  </a:lnTo>
                  <a:lnTo>
                    <a:pt x="11338560" y="932688"/>
                  </a:lnTo>
                  <a:lnTo>
                    <a:pt x="11338560" y="0"/>
                  </a:lnTo>
                  <a:close/>
                </a:path>
              </a:pathLst>
            </a:custGeom>
            <a:solidFill>
              <a:srgbClr val="D5E3E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4" name="object 24"/>
          <p:cNvSpPr txBox="1"/>
          <p:nvPr/>
        </p:nvSpPr>
        <p:spPr>
          <a:xfrm>
            <a:off x="6449695" y="3239515"/>
            <a:ext cx="4488180"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120" normalizeH="0" baseline="0" noProof="0" dirty="0">
                <a:ln>
                  <a:noFill/>
                </a:ln>
                <a:solidFill>
                  <a:srgbClr val="1B2A49"/>
                </a:solidFill>
                <a:effectLst/>
                <a:uLnTx/>
                <a:uFillTx/>
                <a:latin typeface="Arial"/>
                <a:cs typeface="Arial"/>
              </a:rPr>
              <a:t>ACQF</a:t>
            </a:r>
            <a:r>
              <a:rPr kumimoji="0" sz="1800" b="1" i="0" u="none" strike="noStrike" kern="0" cap="none" spc="-5" normalizeH="0" baseline="0" noProof="0" dirty="0">
                <a:ln>
                  <a:noFill/>
                </a:ln>
                <a:solidFill>
                  <a:srgbClr val="1B2A49"/>
                </a:solidFill>
                <a:effectLst/>
                <a:uLnTx/>
                <a:uFillTx/>
                <a:latin typeface="Arial"/>
                <a:cs typeface="Arial"/>
              </a:rPr>
              <a:t> </a:t>
            </a:r>
            <a:r>
              <a:rPr kumimoji="0" sz="1800" b="1" i="0" u="none" strike="noStrike" kern="0" cap="none" spc="-35" normalizeH="0" baseline="0" noProof="0" dirty="0">
                <a:ln>
                  <a:noFill/>
                </a:ln>
                <a:solidFill>
                  <a:srgbClr val="1B2A49"/>
                </a:solidFill>
                <a:effectLst/>
                <a:uLnTx/>
                <a:uFillTx/>
                <a:latin typeface="Arial"/>
                <a:cs typeface="Arial"/>
              </a:rPr>
              <a:t>Policy</a:t>
            </a:r>
            <a:r>
              <a:rPr kumimoji="0" sz="1800" b="1" i="0" u="none" strike="noStrike" kern="0" cap="none" spc="-65" normalizeH="0" baseline="0" noProof="0" dirty="0">
                <a:ln>
                  <a:noFill/>
                </a:ln>
                <a:solidFill>
                  <a:srgbClr val="1B2A49"/>
                </a:solidFill>
                <a:effectLst/>
                <a:uLnTx/>
                <a:uFillTx/>
                <a:latin typeface="Arial"/>
                <a:cs typeface="Arial"/>
              </a:rPr>
              <a:t> </a:t>
            </a:r>
            <a:r>
              <a:rPr kumimoji="0" sz="1800" b="1" i="0" u="none" strike="noStrike" kern="0" cap="none" spc="-40" normalizeH="0" baseline="0" noProof="0" dirty="0">
                <a:ln>
                  <a:noFill/>
                </a:ln>
                <a:solidFill>
                  <a:srgbClr val="1B2A49"/>
                </a:solidFill>
                <a:effectLst/>
                <a:uLnTx/>
                <a:uFillTx/>
                <a:latin typeface="Arial"/>
                <a:cs typeface="Arial"/>
              </a:rPr>
              <a:t>Document</a:t>
            </a:r>
            <a:r>
              <a:rPr kumimoji="0" sz="1800" b="1" i="0" u="none" strike="noStrike" kern="0" cap="none" spc="-45" normalizeH="0" baseline="0" noProof="0" dirty="0">
                <a:ln>
                  <a:noFill/>
                </a:ln>
                <a:solidFill>
                  <a:srgbClr val="1B2A49"/>
                </a:solidFill>
                <a:effectLst/>
                <a:uLnTx/>
                <a:uFillTx/>
                <a:latin typeface="Arial"/>
                <a:cs typeface="Arial"/>
              </a:rPr>
              <a:t> </a:t>
            </a:r>
            <a:r>
              <a:rPr kumimoji="0" sz="1800" b="1" i="0" u="none" strike="noStrike" kern="0" cap="none" spc="-165" normalizeH="0" baseline="0" noProof="0" dirty="0">
                <a:ln>
                  <a:noFill/>
                </a:ln>
                <a:solidFill>
                  <a:srgbClr val="1B2A49"/>
                </a:solidFill>
                <a:effectLst/>
                <a:uLnTx/>
                <a:uFillTx/>
                <a:latin typeface="Arial"/>
                <a:cs typeface="Arial"/>
              </a:rPr>
              <a:t>&amp;</a:t>
            </a:r>
            <a:r>
              <a:rPr kumimoji="0" sz="1800" b="1" i="0" u="none" strike="noStrike" kern="0" cap="none" spc="-5"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NQF</a:t>
            </a:r>
            <a:r>
              <a:rPr kumimoji="0" sz="1800" b="1" i="0" u="none" strike="noStrike" kern="0" cap="none" spc="-35"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Survey</a:t>
            </a:r>
            <a:r>
              <a:rPr kumimoji="0" sz="1800" b="1" i="0" u="none" strike="noStrike" kern="0" cap="none" spc="-40" normalizeH="0" baseline="0" noProof="0" dirty="0">
                <a:ln>
                  <a:noFill/>
                </a:ln>
                <a:solidFill>
                  <a:srgbClr val="1B2A49"/>
                </a:solidFill>
                <a:effectLst/>
                <a:uLnTx/>
                <a:uFillTx/>
                <a:latin typeface="Arial"/>
                <a:cs typeface="Arial"/>
              </a:rPr>
              <a:t> </a:t>
            </a:r>
            <a:r>
              <a:rPr kumimoji="0" sz="1800" b="1" i="0" u="none" strike="noStrike" kern="0" cap="small" spc="-320" normalizeH="0" baseline="0" noProof="0" dirty="0">
                <a:ln>
                  <a:noFill/>
                </a:ln>
                <a:solidFill>
                  <a:srgbClr val="1B2A49"/>
                </a:solidFill>
                <a:effectLst/>
                <a:uLnTx/>
                <a:uFillTx/>
                <a:latin typeface="Arial"/>
                <a:cs typeface="Arial"/>
              </a:rPr>
              <a:t>2</a:t>
            </a:r>
            <a:r>
              <a:rPr kumimoji="0" sz="1800" b="1" i="0" u="none" strike="noStrike" kern="0" cap="none" spc="-320" normalizeH="0" baseline="0" noProof="0" dirty="0">
                <a:ln>
                  <a:noFill/>
                </a:ln>
                <a:solidFill>
                  <a:srgbClr val="1B2A49"/>
                </a:solidFill>
                <a:effectLst/>
                <a:uLnTx/>
                <a:uFillTx/>
                <a:latin typeface="Arial"/>
                <a:cs typeface="Arial"/>
              </a:rPr>
              <a:t>0</a:t>
            </a:r>
            <a:r>
              <a:rPr kumimoji="0" sz="1800" b="1" i="0" u="none" strike="noStrike" kern="0" cap="small" spc="-320" normalizeH="0" baseline="0" noProof="0" dirty="0">
                <a:ln>
                  <a:noFill/>
                </a:ln>
                <a:solidFill>
                  <a:srgbClr val="1B2A49"/>
                </a:solidFill>
                <a:effectLst/>
                <a:uLnTx/>
                <a:uFillTx/>
                <a:latin typeface="Arial"/>
                <a:cs typeface="Arial"/>
              </a:rPr>
              <a:t>2</a:t>
            </a:r>
            <a:r>
              <a:rPr kumimoji="0" sz="1800" b="1" i="0" u="none" strike="noStrike" kern="0" cap="none" spc="-320" normalizeH="0" baseline="0" noProof="0" dirty="0">
                <a:ln>
                  <a:noFill/>
                </a:ln>
                <a:solidFill>
                  <a:srgbClr val="1B2A49"/>
                </a:solidFill>
                <a:effectLst/>
                <a:uLnTx/>
                <a:uFillTx/>
                <a:latin typeface="Arial"/>
                <a:cs typeface="Arial"/>
              </a:rPr>
              <a:t>4</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25" name="object 25"/>
          <p:cNvSpPr txBox="1"/>
          <p:nvPr/>
        </p:nvSpPr>
        <p:spPr>
          <a:xfrm>
            <a:off x="6449695" y="3925316"/>
            <a:ext cx="3102610"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55" normalizeH="0" baseline="0" noProof="0" dirty="0">
                <a:ln>
                  <a:noFill/>
                </a:ln>
                <a:solidFill>
                  <a:srgbClr val="1B2A49"/>
                </a:solidFill>
                <a:effectLst/>
                <a:uLnTx/>
                <a:uFillTx/>
                <a:latin typeface="Arial"/>
                <a:cs typeface="Arial"/>
              </a:rPr>
              <a:t>KNBS</a:t>
            </a:r>
            <a:r>
              <a:rPr kumimoji="0" sz="1800" b="1" i="0" u="none" strike="noStrike" kern="0" cap="none" spc="-30" normalizeH="0" baseline="0" noProof="0" dirty="0">
                <a:ln>
                  <a:noFill/>
                </a:ln>
                <a:solidFill>
                  <a:srgbClr val="1B2A49"/>
                </a:solidFill>
                <a:effectLst/>
                <a:uLnTx/>
                <a:uFillTx/>
                <a:latin typeface="Arial"/>
                <a:cs typeface="Arial"/>
              </a:rPr>
              <a:t> </a:t>
            </a:r>
            <a:r>
              <a:rPr kumimoji="0" sz="1800" b="1" i="0" u="none" strike="noStrike" kern="0" cap="none" spc="-110" normalizeH="0" baseline="0" noProof="0" dirty="0">
                <a:ln>
                  <a:noFill/>
                </a:ln>
                <a:solidFill>
                  <a:srgbClr val="1B2A49"/>
                </a:solidFill>
                <a:effectLst/>
                <a:uLnTx/>
                <a:uFillTx/>
                <a:latin typeface="Arial"/>
                <a:cs typeface="Arial"/>
              </a:rPr>
              <a:t>Economic</a:t>
            </a:r>
            <a:r>
              <a:rPr kumimoji="0" sz="1800" b="1" i="0" u="none" strike="noStrike" kern="0" cap="none" spc="-15"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Survey</a:t>
            </a:r>
            <a:r>
              <a:rPr kumimoji="0" sz="1800" b="1" i="0" u="none" strike="noStrike" kern="0" cap="none" spc="-25" normalizeH="0" baseline="0" noProof="0" dirty="0">
                <a:ln>
                  <a:noFill/>
                </a:ln>
                <a:solidFill>
                  <a:srgbClr val="1B2A49"/>
                </a:solidFill>
                <a:effectLst/>
                <a:uLnTx/>
                <a:uFillTx/>
                <a:latin typeface="Arial"/>
                <a:cs typeface="Arial"/>
              </a:rPr>
              <a:t> </a:t>
            </a:r>
            <a:r>
              <a:rPr kumimoji="0" sz="1800" b="1" i="0" u="none" strike="noStrike" kern="0" cap="none" spc="-250" normalizeH="0" baseline="0" noProof="0" dirty="0">
                <a:ln>
                  <a:noFill/>
                </a:ln>
                <a:solidFill>
                  <a:srgbClr val="1B2A49"/>
                </a:solidFill>
                <a:effectLst/>
                <a:uLnTx/>
                <a:uFillTx/>
                <a:latin typeface="Arial"/>
                <a:cs typeface="Arial"/>
              </a:rPr>
              <a:t>(</a:t>
            </a:r>
            <a:r>
              <a:rPr kumimoji="0" sz="1800" b="1" i="0" u="none" strike="noStrike" kern="0" cap="small" spc="-250" normalizeH="0" baseline="0" noProof="0" dirty="0">
                <a:ln>
                  <a:noFill/>
                </a:ln>
                <a:solidFill>
                  <a:srgbClr val="1B2A49"/>
                </a:solidFill>
                <a:effectLst/>
                <a:uLnTx/>
                <a:uFillTx/>
                <a:latin typeface="Arial"/>
                <a:cs typeface="Arial"/>
              </a:rPr>
              <a:t>2</a:t>
            </a:r>
            <a:r>
              <a:rPr kumimoji="0" sz="1800" b="1" i="0" u="none" strike="noStrike" kern="0" cap="none" spc="-250" normalizeH="0" baseline="0" noProof="0" dirty="0">
                <a:ln>
                  <a:noFill/>
                </a:ln>
                <a:solidFill>
                  <a:srgbClr val="1B2A49"/>
                </a:solidFill>
                <a:effectLst/>
                <a:uLnTx/>
                <a:uFillTx/>
                <a:latin typeface="Arial"/>
                <a:cs typeface="Arial"/>
              </a:rPr>
              <a:t>0</a:t>
            </a:r>
            <a:r>
              <a:rPr kumimoji="0" sz="1800" b="1" i="0" u="none" strike="noStrike" kern="0" cap="small" spc="-250" normalizeH="0" baseline="0" noProof="0" dirty="0">
                <a:ln>
                  <a:noFill/>
                </a:ln>
                <a:solidFill>
                  <a:srgbClr val="1B2A49"/>
                </a:solidFill>
                <a:effectLst/>
                <a:uLnTx/>
                <a:uFillTx/>
                <a:latin typeface="Arial"/>
                <a:cs typeface="Arial"/>
              </a:rPr>
              <a:t>2</a:t>
            </a:r>
            <a:r>
              <a:rPr kumimoji="0" sz="1800" b="1" i="0" u="none" strike="noStrike" kern="0" cap="none" spc="-250" normalizeH="0" baseline="0" noProof="0" dirty="0">
                <a:ln>
                  <a:noFill/>
                </a:ln>
                <a:solidFill>
                  <a:srgbClr val="1B2A49"/>
                </a:solidFill>
                <a:effectLst/>
                <a:uLnTx/>
                <a:uFillTx/>
                <a:latin typeface="Arial"/>
                <a:cs typeface="Arial"/>
              </a:rPr>
              <a:t>5)</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26" name="object 26"/>
          <p:cNvSpPr txBox="1"/>
          <p:nvPr/>
        </p:nvSpPr>
        <p:spPr>
          <a:xfrm>
            <a:off x="6449695" y="4475226"/>
            <a:ext cx="403034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rgbClr val="1B2A49"/>
                </a:solidFill>
                <a:effectLst/>
                <a:uLnTx/>
                <a:uFillTx/>
                <a:latin typeface="Arial"/>
                <a:cs typeface="Arial"/>
              </a:rPr>
              <a:t>Kenya </a:t>
            </a:r>
            <a:r>
              <a:rPr kumimoji="0" sz="1800" b="1" i="0" u="none" strike="noStrike" kern="0" cap="none" spc="-10" normalizeH="0" baseline="0" noProof="0" dirty="0">
                <a:ln>
                  <a:noFill/>
                </a:ln>
                <a:solidFill>
                  <a:srgbClr val="1B2A49"/>
                </a:solidFill>
                <a:effectLst/>
                <a:uLnTx/>
                <a:uFillTx/>
                <a:latin typeface="Arial"/>
                <a:cs typeface="Arial"/>
              </a:rPr>
              <a:t>Labour</a:t>
            </a:r>
            <a:r>
              <a:rPr kumimoji="0" sz="1800" b="1" i="0" u="none" strike="noStrike" kern="0" cap="none" spc="-15" normalizeH="0" baseline="0" noProof="0" dirty="0">
                <a:ln>
                  <a:noFill/>
                </a:ln>
                <a:solidFill>
                  <a:srgbClr val="1B2A49"/>
                </a:solidFill>
                <a:effectLst/>
                <a:uLnTx/>
                <a:uFillTx/>
                <a:latin typeface="Arial"/>
                <a:cs typeface="Arial"/>
              </a:rPr>
              <a:t> </a:t>
            </a:r>
            <a:r>
              <a:rPr kumimoji="0" sz="1800" b="1" i="0" u="none" strike="noStrike" kern="0" cap="none" spc="65" normalizeH="0" baseline="0" noProof="0" dirty="0">
                <a:ln>
                  <a:noFill/>
                </a:ln>
                <a:solidFill>
                  <a:srgbClr val="1B2A49"/>
                </a:solidFill>
                <a:effectLst/>
                <a:uLnTx/>
                <a:uFillTx/>
                <a:latin typeface="Arial"/>
                <a:cs typeface="Arial"/>
              </a:rPr>
              <a:t>Market</a:t>
            </a:r>
            <a:r>
              <a:rPr kumimoji="0" sz="1800" b="1" i="0" u="none" strike="noStrike" kern="0" cap="none" spc="-25"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Profile</a:t>
            </a:r>
            <a:r>
              <a:rPr kumimoji="0" sz="1800" b="1" i="0" u="none" strike="noStrike" kern="0" cap="none" spc="-5" normalizeH="0" baseline="0" noProof="0" dirty="0">
                <a:ln>
                  <a:noFill/>
                </a:ln>
                <a:solidFill>
                  <a:srgbClr val="1B2A49"/>
                </a:solidFill>
                <a:effectLst/>
                <a:uLnTx/>
                <a:uFillTx/>
                <a:latin typeface="Arial"/>
                <a:cs typeface="Arial"/>
              </a:rPr>
              <a:t> </a:t>
            </a:r>
            <a:r>
              <a:rPr kumimoji="0" sz="1800" b="1" i="0" u="none" strike="noStrike" kern="0" cap="none" spc="-210" normalizeH="0" baseline="0" noProof="0" dirty="0">
                <a:ln>
                  <a:noFill/>
                </a:ln>
                <a:solidFill>
                  <a:srgbClr val="1B2A49"/>
                </a:solidFill>
                <a:effectLst/>
                <a:uLnTx/>
                <a:uFillTx/>
                <a:latin typeface="Arial"/>
                <a:cs typeface="Arial"/>
              </a:rPr>
              <a:t>(</a:t>
            </a:r>
            <a:r>
              <a:rPr kumimoji="0" sz="1800" b="1" i="0" u="none" strike="noStrike" kern="0" cap="small" spc="-210" normalizeH="0" baseline="0" noProof="0" dirty="0">
                <a:ln>
                  <a:noFill/>
                </a:ln>
                <a:solidFill>
                  <a:srgbClr val="1B2A49"/>
                </a:solidFill>
                <a:effectLst/>
                <a:uLnTx/>
                <a:uFillTx/>
                <a:latin typeface="Arial"/>
                <a:cs typeface="Arial"/>
              </a:rPr>
              <a:t>2</a:t>
            </a:r>
            <a:r>
              <a:rPr kumimoji="0" sz="1800" b="1" i="0" u="none" strike="noStrike" kern="0" cap="none" spc="-210" normalizeH="0" baseline="0" noProof="0" dirty="0">
                <a:ln>
                  <a:noFill/>
                </a:ln>
                <a:solidFill>
                  <a:srgbClr val="1B2A49"/>
                </a:solidFill>
                <a:effectLst/>
                <a:uLnTx/>
                <a:uFillTx/>
                <a:latin typeface="Arial"/>
                <a:cs typeface="Arial"/>
              </a:rPr>
              <a:t>0</a:t>
            </a:r>
            <a:r>
              <a:rPr kumimoji="0" sz="1800" b="1" i="0" u="none" strike="noStrike" kern="0" cap="small" spc="-210" normalizeH="0" baseline="0" noProof="0" dirty="0">
                <a:ln>
                  <a:noFill/>
                </a:ln>
                <a:solidFill>
                  <a:srgbClr val="1B2A49"/>
                </a:solidFill>
                <a:effectLst/>
                <a:uLnTx/>
                <a:uFillTx/>
                <a:latin typeface="Arial"/>
                <a:cs typeface="Arial"/>
              </a:rPr>
              <a:t>2</a:t>
            </a:r>
            <a:r>
              <a:rPr kumimoji="0" sz="1800" b="1" i="0" u="none" strike="noStrike" kern="0" cap="none" spc="-210" normalizeH="0" baseline="0" noProof="0" dirty="0">
                <a:ln>
                  <a:noFill/>
                </a:ln>
                <a:solidFill>
                  <a:srgbClr val="1B2A49"/>
                </a:solidFill>
                <a:effectLst/>
                <a:uLnTx/>
                <a:uFillTx/>
                <a:latin typeface="Arial"/>
                <a:cs typeface="Arial"/>
              </a:rPr>
              <a:t>4/</a:t>
            </a:r>
            <a:r>
              <a:rPr kumimoji="0" sz="1800" b="1" i="0" u="none" strike="noStrike" kern="0" cap="small" spc="-210" normalizeH="0" baseline="0" noProof="0" dirty="0">
                <a:ln>
                  <a:noFill/>
                </a:ln>
                <a:solidFill>
                  <a:srgbClr val="1B2A49"/>
                </a:solidFill>
                <a:effectLst/>
                <a:uLnTx/>
                <a:uFillTx/>
                <a:latin typeface="Arial"/>
                <a:cs typeface="Arial"/>
              </a:rPr>
              <a:t>2</a:t>
            </a:r>
            <a:r>
              <a:rPr kumimoji="0" sz="1800" b="1" i="0" u="none" strike="noStrike" kern="0" cap="none" spc="-210" normalizeH="0" baseline="0" noProof="0" dirty="0">
                <a:ln>
                  <a:noFill/>
                </a:ln>
                <a:solidFill>
                  <a:srgbClr val="1B2A49"/>
                </a:solidFill>
                <a:effectLst/>
                <a:uLnTx/>
                <a:uFillTx/>
                <a:latin typeface="Arial"/>
                <a:cs typeface="Arial"/>
              </a:rPr>
              <a:t>5)</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27" name="object 27"/>
          <p:cNvSpPr txBox="1"/>
          <p:nvPr/>
        </p:nvSpPr>
        <p:spPr>
          <a:xfrm>
            <a:off x="6474333" y="4918709"/>
            <a:ext cx="5120640" cy="57467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140" normalizeH="0" baseline="0" noProof="0" dirty="0">
                <a:ln>
                  <a:noFill/>
                </a:ln>
                <a:solidFill>
                  <a:srgbClr val="1B2A49"/>
                </a:solidFill>
                <a:effectLst/>
                <a:uLnTx/>
                <a:uFillTx/>
                <a:latin typeface="Arial"/>
                <a:cs typeface="Arial"/>
              </a:rPr>
              <a:t>OECD,</a:t>
            </a:r>
            <a:r>
              <a:rPr kumimoji="0" sz="1800" b="1" i="0" u="none" strike="noStrike" kern="0" cap="none" spc="5" normalizeH="0" baseline="0" noProof="0" dirty="0">
                <a:ln>
                  <a:noFill/>
                </a:ln>
                <a:solidFill>
                  <a:srgbClr val="1B2A49"/>
                </a:solidFill>
                <a:effectLst/>
                <a:uLnTx/>
                <a:uFillTx/>
                <a:latin typeface="Arial"/>
                <a:cs typeface="Arial"/>
              </a:rPr>
              <a:t> </a:t>
            </a:r>
            <a:r>
              <a:rPr kumimoji="0" sz="1800" b="1" i="0" u="none" strike="noStrike" kern="0" cap="none" spc="-45" normalizeH="0" baseline="0" noProof="0" dirty="0">
                <a:ln>
                  <a:noFill/>
                </a:ln>
                <a:solidFill>
                  <a:srgbClr val="1B2A49"/>
                </a:solidFill>
                <a:effectLst/>
                <a:uLnTx/>
                <a:uFillTx/>
                <a:latin typeface="Arial"/>
                <a:cs typeface="Arial"/>
              </a:rPr>
              <a:t>ILO,</a:t>
            </a:r>
            <a:r>
              <a:rPr kumimoji="0" sz="1800" b="1" i="0" u="none" strike="noStrike" kern="0" cap="none" spc="-25"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World</a:t>
            </a:r>
            <a:r>
              <a:rPr kumimoji="0" sz="1800" b="1" i="0" u="none" strike="noStrike" kern="0" cap="none" spc="-20" normalizeH="0" baseline="0" noProof="0" dirty="0">
                <a:ln>
                  <a:noFill/>
                </a:ln>
                <a:solidFill>
                  <a:srgbClr val="1B2A49"/>
                </a:solidFill>
                <a:effectLst/>
                <a:uLnTx/>
                <a:uFillTx/>
                <a:latin typeface="Arial"/>
                <a:cs typeface="Arial"/>
              </a:rPr>
              <a:t> </a:t>
            </a:r>
            <a:r>
              <a:rPr kumimoji="0" sz="1800" b="1" i="0" u="none" strike="noStrike" kern="0" cap="none" spc="0" normalizeH="0" baseline="0" noProof="0" dirty="0">
                <a:ln>
                  <a:noFill/>
                </a:ln>
                <a:solidFill>
                  <a:srgbClr val="1B2A49"/>
                </a:solidFill>
                <a:effectLst/>
                <a:uLnTx/>
                <a:uFillTx/>
                <a:latin typeface="Arial"/>
                <a:cs typeface="Arial"/>
              </a:rPr>
              <a:t>Bank</a:t>
            </a:r>
            <a:r>
              <a:rPr kumimoji="0" sz="1800" b="1" i="0" u="none" strike="noStrike" kern="0" cap="none" spc="-5" normalizeH="0" baseline="0" noProof="0" dirty="0">
                <a:ln>
                  <a:noFill/>
                </a:ln>
                <a:solidFill>
                  <a:srgbClr val="1B2A49"/>
                </a:solidFill>
                <a:effectLst/>
                <a:uLnTx/>
                <a:uFillTx/>
                <a:latin typeface="Arial"/>
                <a:cs typeface="Arial"/>
              </a:rPr>
              <a:t> </a:t>
            </a:r>
            <a:r>
              <a:rPr kumimoji="0" sz="1800" b="1" i="0" u="none" strike="noStrike" kern="0" cap="none" spc="-45" normalizeH="0" baseline="0" noProof="0" dirty="0">
                <a:ln>
                  <a:noFill/>
                </a:ln>
                <a:solidFill>
                  <a:srgbClr val="1B2A49"/>
                </a:solidFill>
                <a:effectLst/>
                <a:uLnTx/>
                <a:uFillTx/>
                <a:latin typeface="Arial"/>
                <a:cs typeface="Arial"/>
              </a:rPr>
              <a:t>technical</a:t>
            </a:r>
            <a:r>
              <a:rPr kumimoji="0" sz="1800" b="1" i="0" u="none" strike="noStrike" kern="0" cap="none" spc="-25" normalizeH="0" baseline="0" noProof="0" dirty="0">
                <a:ln>
                  <a:noFill/>
                </a:ln>
                <a:solidFill>
                  <a:srgbClr val="1B2A49"/>
                </a:solidFill>
                <a:effectLst/>
                <a:uLnTx/>
                <a:uFillTx/>
                <a:latin typeface="Arial"/>
                <a:cs typeface="Arial"/>
              </a:rPr>
              <a:t> </a:t>
            </a:r>
            <a:r>
              <a:rPr kumimoji="0" sz="1800" b="1" i="0" u="none" strike="noStrike" kern="0" cap="none" spc="-10" normalizeH="0" baseline="0" noProof="0" dirty="0">
                <a:ln>
                  <a:noFill/>
                </a:ln>
                <a:solidFill>
                  <a:srgbClr val="1B2A49"/>
                </a:solidFill>
                <a:effectLst/>
                <a:uLnTx/>
                <a:uFillTx/>
                <a:latin typeface="Arial"/>
                <a:cs typeface="Arial"/>
              </a:rPr>
              <a:t>reports</a:t>
            </a:r>
            <a:r>
              <a:rPr kumimoji="0" sz="1800" b="1" i="0" u="none" strike="noStrike" kern="0" cap="none" spc="-35" normalizeH="0" baseline="0" noProof="0" dirty="0">
                <a:ln>
                  <a:noFill/>
                </a:ln>
                <a:solidFill>
                  <a:srgbClr val="1B2A49"/>
                </a:solidFill>
                <a:effectLst/>
                <a:uLnTx/>
                <a:uFillTx/>
                <a:latin typeface="Arial"/>
                <a:cs typeface="Arial"/>
              </a:rPr>
              <a:t> </a:t>
            </a:r>
            <a:r>
              <a:rPr kumimoji="0" sz="1800" b="1" i="0" u="none" strike="noStrike" kern="0" cap="none" spc="-10" normalizeH="0" baseline="0" noProof="0" dirty="0">
                <a:ln>
                  <a:noFill/>
                </a:ln>
                <a:solidFill>
                  <a:srgbClr val="1B2A49"/>
                </a:solidFill>
                <a:effectLst/>
                <a:uLnTx/>
                <a:uFillTx/>
                <a:latin typeface="Arial"/>
                <a:cs typeface="Arial"/>
              </a:rPr>
              <a:t>&amp;Peer-</a:t>
            </a:r>
            <a:endParaRPr kumimoji="0" sz="18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dirty="0">
                <a:ln>
                  <a:noFill/>
                </a:ln>
                <a:solidFill>
                  <a:srgbClr val="1B2A49"/>
                </a:solidFill>
                <a:effectLst/>
                <a:uLnTx/>
                <a:uFillTx/>
                <a:latin typeface="Arial"/>
                <a:cs typeface="Arial"/>
              </a:rPr>
              <a:t>reviewed</a:t>
            </a:r>
            <a:r>
              <a:rPr kumimoji="0" sz="1800" b="1" i="0" u="none" strike="noStrike" kern="0" cap="none" spc="325" normalizeH="0" baseline="0" noProof="0" dirty="0">
                <a:ln>
                  <a:noFill/>
                </a:ln>
                <a:solidFill>
                  <a:srgbClr val="1B2A49"/>
                </a:solidFill>
                <a:effectLst/>
                <a:uLnTx/>
                <a:uFillTx/>
                <a:latin typeface="Arial"/>
                <a:cs typeface="Arial"/>
              </a:rPr>
              <a:t> </a:t>
            </a:r>
            <a:r>
              <a:rPr kumimoji="0" sz="1800" b="1" i="0" u="none" strike="noStrike" kern="0" cap="none" spc="-10" normalizeH="0" baseline="0" noProof="0" dirty="0">
                <a:ln>
                  <a:noFill/>
                </a:ln>
                <a:solidFill>
                  <a:srgbClr val="1B2A49"/>
                </a:solidFill>
                <a:effectLst/>
                <a:uLnTx/>
                <a:uFillTx/>
                <a:latin typeface="Arial"/>
                <a:cs typeface="Arial"/>
              </a:rPr>
              <a:t>journals</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28" name="object 28"/>
          <p:cNvSpPr txBox="1"/>
          <p:nvPr/>
        </p:nvSpPr>
        <p:spPr>
          <a:xfrm>
            <a:off x="542036" y="5722063"/>
            <a:ext cx="10698480" cy="647700"/>
          </a:xfrm>
          <a:prstGeom prst="rect">
            <a:avLst/>
          </a:prstGeom>
        </p:spPr>
        <p:txBody>
          <a:bodyPr vert="horz" wrap="square" lIns="0" tIns="41275" rIns="0" bIns="0" rtlCol="0">
            <a:spAutoFit/>
          </a:bodyPr>
          <a:lstStyle/>
          <a:p>
            <a:pPr marL="12700" marR="5080" lvl="0" indent="0" defTabSz="914400" eaLnBrk="1" fontAlgn="auto" latinLnBrk="0" hangingPunct="1">
              <a:lnSpc>
                <a:spcPts val="2360"/>
              </a:lnSpc>
              <a:spcBef>
                <a:spcPts val="325"/>
              </a:spcBef>
              <a:spcAft>
                <a:spcPts val="0"/>
              </a:spcAft>
              <a:buClrTx/>
              <a:buSzTx/>
              <a:buFontTx/>
              <a:buNone/>
              <a:tabLst/>
              <a:defRPr/>
            </a:pPr>
            <a:r>
              <a:rPr kumimoji="0" sz="2100" b="1" i="1" u="none" strike="noStrike" kern="0" cap="none" spc="-55" normalizeH="0" baseline="0" noProof="0" dirty="0">
                <a:ln>
                  <a:noFill/>
                </a:ln>
                <a:solidFill>
                  <a:srgbClr val="1B2A49"/>
                </a:solidFill>
                <a:effectLst/>
                <a:uLnTx/>
                <a:uFillTx/>
                <a:latin typeface="Arial"/>
                <a:cs typeface="Arial"/>
              </a:rPr>
              <a:t>Analytical</a:t>
            </a:r>
            <a:r>
              <a:rPr kumimoji="0" sz="2100" b="1" i="1" u="none" strike="noStrike" kern="0" cap="none" spc="-75" normalizeH="0" baseline="0" noProof="0" dirty="0">
                <a:ln>
                  <a:noFill/>
                </a:ln>
                <a:solidFill>
                  <a:srgbClr val="1B2A49"/>
                </a:solidFill>
                <a:effectLst/>
                <a:uLnTx/>
                <a:uFillTx/>
                <a:latin typeface="Arial"/>
                <a:cs typeface="Arial"/>
              </a:rPr>
              <a:t> </a:t>
            </a:r>
            <a:r>
              <a:rPr kumimoji="0" sz="2100" b="1" i="1" u="none" strike="noStrike" kern="0" cap="none" spc="-65" normalizeH="0" baseline="0" noProof="0" dirty="0">
                <a:ln>
                  <a:noFill/>
                </a:ln>
                <a:solidFill>
                  <a:srgbClr val="1B2A49"/>
                </a:solidFill>
                <a:effectLst/>
                <a:uLnTx/>
                <a:uFillTx/>
                <a:latin typeface="Arial"/>
                <a:cs typeface="Arial"/>
              </a:rPr>
              <a:t>approach:</a:t>
            </a:r>
            <a:r>
              <a:rPr kumimoji="0" sz="2100" b="1" i="1" u="none" strike="noStrike" kern="0" cap="none" spc="-55" normalizeH="0" baseline="0" noProof="0" dirty="0">
                <a:ln>
                  <a:noFill/>
                </a:ln>
                <a:solidFill>
                  <a:srgbClr val="1B2A49"/>
                </a:solidFill>
                <a:effectLst/>
                <a:uLnTx/>
                <a:uFillTx/>
                <a:latin typeface="Arial"/>
                <a:cs typeface="Arial"/>
              </a:rPr>
              <a:t> </a:t>
            </a:r>
            <a:r>
              <a:rPr kumimoji="0" sz="2100" b="1" i="1" u="none" strike="noStrike" kern="0" cap="none" spc="-80" normalizeH="0" baseline="0" noProof="0" dirty="0">
                <a:ln>
                  <a:noFill/>
                </a:ln>
                <a:solidFill>
                  <a:srgbClr val="FF0000"/>
                </a:solidFill>
                <a:effectLst/>
                <a:uLnTx/>
                <a:uFillTx/>
                <a:latin typeface="Arial"/>
                <a:cs typeface="Arial"/>
              </a:rPr>
              <a:t>Inductive</a:t>
            </a:r>
            <a:r>
              <a:rPr kumimoji="0" sz="2100" b="1" i="1" u="none" strike="noStrike" kern="0" cap="none" spc="-35" normalizeH="0" baseline="0" noProof="0" dirty="0">
                <a:ln>
                  <a:noFill/>
                </a:ln>
                <a:solidFill>
                  <a:srgbClr val="FF0000"/>
                </a:solidFill>
                <a:effectLst/>
                <a:uLnTx/>
                <a:uFillTx/>
                <a:latin typeface="Arial"/>
                <a:cs typeface="Arial"/>
              </a:rPr>
              <a:t> </a:t>
            </a:r>
            <a:r>
              <a:rPr kumimoji="0" sz="2100" b="1" i="1" u="none" strike="noStrike" kern="0" cap="none" spc="-110" normalizeH="0" baseline="0" noProof="0" dirty="0">
                <a:ln>
                  <a:noFill/>
                </a:ln>
                <a:solidFill>
                  <a:srgbClr val="FF0000"/>
                </a:solidFill>
                <a:effectLst/>
                <a:uLnTx/>
                <a:uFillTx/>
                <a:latin typeface="Arial"/>
                <a:cs typeface="Arial"/>
              </a:rPr>
              <a:t>coding</a:t>
            </a:r>
            <a:r>
              <a:rPr kumimoji="0" sz="2100" b="1" i="1" u="none" strike="noStrike" kern="0" cap="none" spc="-50" normalizeH="0" baseline="0" noProof="0" dirty="0">
                <a:ln>
                  <a:noFill/>
                </a:ln>
                <a:solidFill>
                  <a:srgbClr val="FF0000"/>
                </a:solidFill>
                <a:effectLst/>
                <a:uLnTx/>
                <a:uFillTx/>
                <a:latin typeface="Arial"/>
                <a:cs typeface="Arial"/>
              </a:rPr>
              <a:t> </a:t>
            </a:r>
            <a:r>
              <a:rPr kumimoji="0" sz="2000" b="0" i="1" u="none" strike="noStrike" kern="0" cap="none" spc="0" normalizeH="0" baseline="0" noProof="0" dirty="0">
                <a:ln>
                  <a:noFill/>
                </a:ln>
                <a:solidFill>
                  <a:srgbClr val="1B2A49"/>
                </a:solidFill>
                <a:effectLst/>
                <a:uLnTx/>
                <a:uFillTx/>
                <a:latin typeface="Times New Roman"/>
                <a:cs typeface="Times New Roman"/>
              </a:rPr>
              <a:t>→</a:t>
            </a:r>
            <a:r>
              <a:rPr kumimoji="0" sz="2000" b="0" i="1" u="none" strike="noStrike" kern="0" cap="none" spc="55" normalizeH="0" baseline="0" noProof="0" dirty="0">
                <a:ln>
                  <a:noFill/>
                </a:ln>
                <a:solidFill>
                  <a:srgbClr val="1B2A49"/>
                </a:solidFill>
                <a:effectLst/>
                <a:uLnTx/>
                <a:uFillTx/>
                <a:latin typeface="Times New Roman"/>
                <a:cs typeface="Times New Roman"/>
              </a:rPr>
              <a:t> </a:t>
            </a:r>
            <a:r>
              <a:rPr kumimoji="0" sz="2100" b="1" i="1" u="none" strike="noStrike" kern="0" cap="none" spc="-80" normalizeH="0" baseline="0" noProof="0" dirty="0">
                <a:ln>
                  <a:noFill/>
                </a:ln>
                <a:solidFill>
                  <a:srgbClr val="FF0000"/>
                </a:solidFill>
                <a:effectLst/>
                <a:uLnTx/>
                <a:uFillTx/>
                <a:latin typeface="Arial"/>
                <a:cs typeface="Arial"/>
              </a:rPr>
              <a:t>deductive</a:t>
            </a:r>
            <a:r>
              <a:rPr kumimoji="0" sz="2100" b="1" i="1" u="none" strike="noStrike" kern="0" cap="none" spc="-60" normalizeH="0" baseline="0" noProof="0" dirty="0">
                <a:ln>
                  <a:noFill/>
                </a:ln>
                <a:solidFill>
                  <a:srgbClr val="FF0000"/>
                </a:solidFill>
                <a:effectLst/>
                <a:uLnTx/>
                <a:uFillTx/>
                <a:latin typeface="Arial"/>
                <a:cs typeface="Arial"/>
              </a:rPr>
              <a:t> </a:t>
            </a:r>
            <a:r>
              <a:rPr kumimoji="0" sz="2100" b="1" i="1" u="none" strike="noStrike" kern="0" cap="none" spc="-55" normalizeH="0" baseline="0" noProof="0" dirty="0">
                <a:ln>
                  <a:noFill/>
                </a:ln>
                <a:solidFill>
                  <a:srgbClr val="FF0000"/>
                </a:solidFill>
                <a:effectLst/>
                <a:uLnTx/>
                <a:uFillTx/>
                <a:latin typeface="Arial"/>
                <a:cs typeface="Arial"/>
              </a:rPr>
              <a:t>organisation</a:t>
            </a:r>
            <a:r>
              <a:rPr kumimoji="0" sz="2100" b="1" i="1" u="none" strike="noStrike" kern="0" cap="none" spc="-40" normalizeH="0" baseline="0" noProof="0" dirty="0">
                <a:ln>
                  <a:noFill/>
                </a:ln>
                <a:solidFill>
                  <a:srgbClr val="FF0000"/>
                </a:solidFill>
                <a:effectLst/>
                <a:uLnTx/>
                <a:uFillTx/>
                <a:latin typeface="Arial"/>
                <a:cs typeface="Arial"/>
              </a:rPr>
              <a:t> </a:t>
            </a:r>
            <a:r>
              <a:rPr kumimoji="0" sz="2100" b="1" i="1" u="none" strike="noStrike" kern="0" cap="none" spc="-50" normalizeH="0" baseline="0" noProof="0" dirty="0">
                <a:ln>
                  <a:noFill/>
                </a:ln>
                <a:solidFill>
                  <a:srgbClr val="1B2A49"/>
                </a:solidFill>
                <a:effectLst/>
                <a:uLnTx/>
                <a:uFillTx/>
                <a:latin typeface="Arial"/>
                <a:cs typeface="Arial"/>
              </a:rPr>
              <a:t>against</a:t>
            </a:r>
            <a:r>
              <a:rPr kumimoji="0" sz="2100" b="1" i="1" u="none" strike="noStrike" kern="0" cap="none" spc="-55" normalizeH="0" baseline="0" noProof="0" dirty="0">
                <a:ln>
                  <a:noFill/>
                </a:ln>
                <a:solidFill>
                  <a:srgbClr val="1B2A49"/>
                </a:solidFill>
                <a:effectLst/>
                <a:uLnTx/>
                <a:uFillTx/>
                <a:latin typeface="Arial"/>
                <a:cs typeface="Arial"/>
              </a:rPr>
              <a:t> </a:t>
            </a:r>
            <a:r>
              <a:rPr kumimoji="0" sz="2100" b="1" i="1" u="none" strike="noStrike" kern="0" cap="none" spc="-25" normalizeH="0" baseline="0" noProof="0" dirty="0">
                <a:ln>
                  <a:noFill/>
                </a:ln>
                <a:solidFill>
                  <a:srgbClr val="1B2A49"/>
                </a:solidFill>
                <a:effectLst/>
                <a:uLnTx/>
                <a:uFillTx/>
                <a:latin typeface="Arial"/>
                <a:cs typeface="Arial"/>
              </a:rPr>
              <a:t>three</a:t>
            </a:r>
            <a:r>
              <a:rPr kumimoji="0" sz="2100" b="1" i="1" u="none" strike="noStrike" kern="0" cap="none" spc="-20" normalizeH="0" baseline="0" noProof="0" dirty="0">
                <a:ln>
                  <a:noFill/>
                </a:ln>
                <a:solidFill>
                  <a:srgbClr val="1B2A49"/>
                </a:solidFill>
                <a:effectLst/>
                <a:uLnTx/>
                <a:uFillTx/>
                <a:latin typeface="Arial"/>
                <a:cs typeface="Arial"/>
              </a:rPr>
              <a:t> </a:t>
            </a:r>
            <a:r>
              <a:rPr kumimoji="0" sz="2100" b="1" i="1" u="none" strike="noStrike" kern="0" cap="none" spc="-70" normalizeH="0" baseline="0" noProof="0" dirty="0">
                <a:ln>
                  <a:noFill/>
                </a:ln>
                <a:solidFill>
                  <a:srgbClr val="1B2A49"/>
                </a:solidFill>
                <a:effectLst/>
                <a:uLnTx/>
                <a:uFillTx/>
                <a:latin typeface="Arial"/>
                <a:cs typeface="Arial"/>
              </a:rPr>
              <a:t>theoretical </a:t>
            </a:r>
            <a:r>
              <a:rPr kumimoji="0" sz="2100" b="1" i="1" u="none" strike="noStrike" kern="0" cap="none" spc="-135" normalizeH="0" baseline="0" noProof="0" dirty="0">
                <a:ln>
                  <a:noFill/>
                </a:ln>
                <a:solidFill>
                  <a:srgbClr val="1B2A49"/>
                </a:solidFill>
                <a:effectLst/>
                <a:uLnTx/>
                <a:uFillTx/>
                <a:latin typeface="Arial"/>
                <a:cs typeface="Arial"/>
              </a:rPr>
              <a:t>lenses</a:t>
            </a:r>
            <a:r>
              <a:rPr kumimoji="0" sz="2100" b="1" i="1" u="none" strike="noStrike" kern="0" cap="none" spc="-45" normalizeH="0" baseline="0" noProof="0" dirty="0">
                <a:ln>
                  <a:noFill/>
                </a:ln>
                <a:solidFill>
                  <a:srgbClr val="1B2A49"/>
                </a:solidFill>
                <a:effectLst/>
                <a:uLnTx/>
                <a:uFillTx/>
                <a:latin typeface="Arial"/>
                <a:cs typeface="Arial"/>
              </a:rPr>
              <a:t> </a:t>
            </a:r>
            <a:r>
              <a:rPr kumimoji="0" sz="2100" b="1" i="1" u="none" strike="noStrike" kern="0" cap="none" spc="-20" normalizeH="0" baseline="0" noProof="0" dirty="0">
                <a:ln>
                  <a:noFill/>
                </a:ln>
                <a:solidFill>
                  <a:srgbClr val="1B2A49"/>
                </a:solidFill>
                <a:effectLst/>
                <a:uLnTx/>
                <a:uFillTx/>
                <a:latin typeface="Arial"/>
                <a:cs typeface="Arial"/>
              </a:rPr>
              <a:t>and</a:t>
            </a:r>
            <a:r>
              <a:rPr kumimoji="0" sz="2100" b="1" i="1" u="none" strike="noStrike" kern="0" cap="none" spc="-130" normalizeH="0" baseline="0" noProof="0" dirty="0">
                <a:ln>
                  <a:noFill/>
                </a:ln>
                <a:solidFill>
                  <a:srgbClr val="1B2A49"/>
                </a:solidFill>
                <a:effectLst/>
                <a:uLnTx/>
                <a:uFillTx/>
                <a:latin typeface="Arial"/>
                <a:cs typeface="Arial"/>
              </a:rPr>
              <a:t> </a:t>
            </a:r>
            <a:r>
              <a:rPr kumimoji="0" sz="2100" b="1" i="1" u="none" strike="noStrike" kern="0" cap="none" spc="-90" normalizeH="0" baseline="0" noProof="0" dirty="0">
                <a:ln>
                  <a:noFill/>
                </a:ln>
                <a:solidFill>
                  <a:srgbClr val="1B2A49"/>
                </a:solidFill>
                <a:effectLst/>
                <a:uLnTx/>
                <a:uFillTx/>
                <a:latin typeface="Arial"/>
                <a:cs typeface="Arial"/>
              </a:rPr>
              <a:t>Cedefop</a:t>
            </a:r>
            <a:r>
              <a:rPr kumimoji="0" sz="2100" b="1" i="1" u="none" strike="noStrike" kern="0" cap="none" spc="-80" normalizeH="0" baseline="0" noProof="0" dirty="0">
                <a:ln>
                  <a:noFill/>
                </a:ln>
                <a:solidFill>
                  <a:srgbClr val="1B2A49"/>
                </a:solidFill>
                <a:effectLst/>
                <a:uLnTx/>
                <a:uFillTx/>
                <a:latin typeface="Arial"/>
                <a:cs typeface="Arial"/>
              </a:rPr>
              <a:t> </a:t>
            </a:r>
            <a:r>
              <a:rPr kumimoji="0" sz="2100" b="1" i="1" u="none" strike="noStrike" kern="0" cap="none" spc="-265" normalizeH="0" baseline="0" noProof="0" dirty="0">
                <a:ln>
                  <a:noFill/>
                </a:ln>
                <a:solidFill>
                  <a:srgbClr val="1B2A49"/>
                </a:solidFill>
                <a:effectLst/>
                <a:uLnTx/>
                <a:uFillTx/>
                <a:latin typeface="Arial"/>
                <a:cs typeface="Arial"/>
              </a:rPr>
              <a:t>(</a:t>
            </a:r>
            <a:r>
              <a:rPr kumimoji="0" sz="2100" b="1" i="1" u="none" strike="noStrike" kern="0" cap="small" spc="-265" normalizeH="0" baseline="0" noProof="0" dirty="0">
                <a:ln>
                  <a:noFill/>
                </a:ln>
                <a:solidFill>
                  <a:srgbClr val="1B2A49"/>
                </a:solidFill>
                <a:effectLst/>
                <a:uLnTx/>
                <a:uFillTx/>
                <a:latin typeface="Arial"/>
                <a:cs typeface="Arial"/>
              </a:rPr>
              <a:t>2</a:t>
            </a:r>
            <a:r>
              <a:rPr kumimoji="0" sz="2100" b="1" i="1" u="none" strike="noStrike" kern="0" cap="none" spc="-265" normalizeH="0" baseline="0" noProof="0" dirty="0">
                <a:ln>
                  <a:noFill/>
                </a:ln>
                <a:solidFill>
                  <a:srgbClr val="1B2A49"/>
                </a:solidFill>
                <a:effectLst/>
                <a:uLnTx/>
                <a:uFillTx/>
                <a:latin typeface="Arial"/>
                <a:cs typeface="Arial"/>
              </a:rPr>
              <a:t>0</a:t>
            </a:r>
            <a:r>
              <a:rPr kumimoji="0" sz="2100" b="1" i="1" u="none" strike="noStrike" kern="0" cap="small" spc="-265" normalizeH="0" baseline="0" noProof="0" dirty="0">
                <a:ln>
                  <a:noFill/>
                </a:ln>
                <a:solidFill>
                  <a:srgbClr val="1B2A49"/>
                </a:solidFill>
                <a:effectLst/>
                <a:uLnTx/>
                <a:uFillTx/>
                <a:latin typeface="Arial"/>
                <a:cs typeface="Arial"/>
              </a:rPr>
              <a:t>2</a:t>
            </a:r>
            <a:r>
              <a:rPr kumimoji="0" sz="2100" b="1" i="1" u="none" strike="noStrike" kern="0" cap="none" spc="-265" normalizeH="0" baseline="0" noProof="0" dirty="0">
                <a:ln>
                  <a:noFill/>
                </a:ln>
                <a:solidFill>
                  <a:srgbClr val="1B2A49"/>
                </a:solidFill>
                <a:effectLst/>
                <a:uLnTx/>
                <a:uFillTx/>
                <a:latin typeface="Arial"/>
                <a:cs typeface="Arial"/>
              </a:rPr>
              <a:t>6)</a:t>
            </a:r>
            <a:r>
              <a:rPr kumimoji="0" sz="2100" b="1" i="1" u="none" strike="noStrike" kern="0" cap="none" spc="-45" normalizeH="0" baseline="0" noProof="0" dirty="0">
                <a:ln>
                  <a:noFill/>
                </a:ln>
                <a:solidFill>
                  <a:srgbClr val="1B2A49"/>
                </a:solidFill>
                <a:effectLst/>
                <a:uLnTx/>
                <a:uFillTx/>
                <a:latin typeface="Arial"/>
                <a:cs typeface="Arial"/>
              </a:rPr>
              <a:t> </a:t>
            </a:r>
            <a:r>
              <a:rPr kumimoji="0" sz="2100" b="1" i="1" u="none" strike="noStrike" kern="0" cap="none" spc="-70" normalizeH="0" baseline="0" noProof="0" dirty="0">
                <a:ln>
                  <a:noFill/>
                </a:ln>
                <a:solidFill>
                  <a:srgbClr val="1B2A49"/>
                </a:solidFill>
                <a:effectLst/>
                <a:uLnTx/>
                <a:uFillTx/>
                <a:latin typeface="Arial"/>
                <a:cs typeface="Arial"/>
              </a:rPr>
              <a:t>nine</a:t>
            </a:r>
            <a:r>
              <a:rPr kumimoji="0" sz="2100" b="1" i="1" u="none" strike="noStrike" kern="0" cap="none" spc="-50" normalizeH="0" baseline="0" noProof="0" dirty="0">
                <a:ln>
                  <a:noFill/>
                </a:ln>
                <a:solidFill>
                  <a:srgbClr val="1B2A49"/>
                </a:solidFill>
                <a:effectLst/>
                <a:uLnTx/>
                <a:uFillTx/>
                <a:latin typeface="Arial"/>
                <a:cs typeface="Arial"/>
              </a:rPr>
              <a:t> </a:t>
            </a:r>
            <a:r>
              <a:rPr kumimoji="0" sz="2100" b="1" i="1" u="none" strike="noStrike" kern="0" cap="none" spc="-60" normalizeH="0" baseline="0" noProof="0" dirty="0">
                <a:ln>
                  <a:noFill/>
                </a:ln>
                <a:solidFill>
                  <a:srgbClr val="1B2A49"/>
                </a:solidFill>
                <a:effectLst/>
                <a:uLnTx/>
                <a:uFillTx/>
                <a:latin typeface="Arial"/>
                <a:cs typeface="Arial"/>
              </a:rPr>
              <a:t>transversal</a:t>
            </a:r>
            <a:r>
              <a:rPr kumimoji="0" sz="2100" b="1" i="1" u="none" strike="noStrike" kern="0" cap="none" spc="-85" normalizeH="0" baseline="0" noProof="0" dirty="0">
                <a:ln>
                  <a:noFill/>
                </a:ln>
                <a:solidFill>
                  <a:srgbClr val="1B2A49"/>
                </a:solidFill>
                <a:effectLst/>
                <a:uLnTx/>
                <a:uFillTx/>
                <a:latin typeface="Arial"/>
                <a:cs typeface="Arial"/>
              </a:rPr>
              <a:t> </a:t>
            </a:r>
            <a:r>
              <a:rPr kumimoji="0" sz="2100" b="1" i="1" u="none" strike="noStrike" kern="0" cap="none" spc="-60" normalizeH="0" baseline="0" noProof="0" dirty="0">
                <a:ln>
                  <a:noFill/>
                </a:ln>
                <a:solidFill>
                  <a:srgbClr val="1B2A49"/>
                </a:solidFill>
                <a:effectLst/>
                <a:uLnTx/>
                <a:uFillTx/>
                <a:latin typeface="Arial"/>
                <a:cs typeface="Arial"/>
              </a:rPr>
              <a:t>guideline</a:t>
            </a:r>
            <a:r>
              <a:rPr kumimoji="0" sz="2100" b="1" i="1" u="none" strike="noStrike" kern="0" cap="none" spc="-70" normalizeH="0" baseline="0" noProof="0" dirty="0">
                <a:ln>
                  <a:noFill/>
                </a:ln>
                <a:solidFill>
                  <a:srgbClr val="1B2A49"/>
                </a:solidFill>
                <a:effectLst/>
                <a:uLnTx/>
                <a:uFillTx/>
                <a:latin typeface="Arial"/>
                <a:cs typeface="Arial"/>
              </a:rPr>
              <a:t> </a:t>
            </a:r>
            <a:r>
              <a:rPr kumimoji="0" sz="2100" b="1" i="1" u="none" strike="noStrike" kern="0" cap="none" spc="-85" normalizeH="0" baseline="0" noProof="0" dirty="0">
                <a:ln>
                  <a:noFill/>
                </a:ln>
                <a:solidFill>
                  <a:srgbClr val="1B2A49"/>
                </a:solidFill>
                <a:effectLst/>
                <a:uLnTx/>
                <a:uFillTx/>
                <a:latin typeface="Arial"/>
                <a:cs typeface="Arial"/>
              </a:rPr>
              <a:t>dimensions</a:t>
            </a:r>
            <a:r>
              <a:rPr kumimoji="0" sz="2100" b="1" i="1" u="none" strike="noStrike" kern="0" cap="none" spc="459" normalizeH="0" baseline="0" noProof="0" dirty="0">
                <a:ln>
                  <a:noFill/>
                </a:ln>
                <a:solidFill>
                  <a:srgbClr val="1B2A49"/>
                </a:solidFill>
                <a:effectLst/>
                <a:uLnTx/>
                <a:uFillTx/>
                <a:latin typeface="Arial"/>
                <a:cs typeface="Arial"/>
              </a:rPr>
              <a:t> </a:t>
            </a:r>
            <a:r>
              <a:rPr kumimoji="0" sz="2100" b="1" i="1" u="none" strike="noStrike" kern="0" cap="none" spc="-345" normalizeH="0" baseline="0" noProof="0" dirty="0">
                <a:ln>
                  <a:noFill/>
                </a:ln>
                <a:solidFill>
                  <a:srgbClr val="1B2A49"/>
                </a:solidFill>
                <a:effectLst/>
                <a:uLnTx/>
                <a:uFillTx/>
                <a:latin typeface="Arial"/>
                <a:cs typeface="Arial"/>
              </a:rPr>
              <a:t>|</a:t>
            </a:r>
            <a:r>
              <a:rPr kumimoji="0" sz="2100" b="1" i="1" u="none" strike="noStrike" kern="0" cap="none" spc="495" normalizeH="0" baseline="0" noProof="0" dirty="0">
                <a:ln>
                  <a:noFill/>
                </a:ln>
                <a:solidFill>
                  <a:srgbClr val="1B2A49"/>
                </a:solidFill>
                <a:effectLst/>
                <a:uLnTx/>
                <a:uFillTx/>
                <a:latin typeface="Arial"/>
                <a:cs typeface="Arial"/>
              </a:rPr>
              <a:t> </a:t>
            </a:r>
            <a:r>
              <a:rPr kumimoji="0" sz="2100" b="1" i="1" u="none" strike="noStrike" kern="0" cap="none" spc="-85" normalizeH="0" baseline="0" noProof="0" dirty="0">
                <a:ln>
                  <a:noFill/>
                </a:ln>
                <a:solidFill>
                  <a:srgbClr val="FF0000"/>
                </a:solidFill>
                <a:effectLst/>
                <a:uLnTx/>
                <a:uFillTx/>
                <a:latin typeface="Arial"/>
                <a:cs typeface="Arial"/>
              </a:rPr>
              <a:t>Period:</a:t>
            </a:r>
            <a:r>
              <a:rPr kumimoji="0" sz="2100" b="1" i="1" u="none" strike="noStrike" kern="0" cap="none" spc="-60" normalizeH="0" baseline="0" noProof="0" dirty="0">
                <a:ln>
                  <a:noFill/>
                </a:ln>
                <a:solidFill>
                  <a:srgbClr val="FF0000"/>
                </a:solidFill>
                <a:effectLst/>
                <a:uLnTx/>
                <a:uFillTx/>
                <a:latin typeface="Arial"/>
                <a:cs typeface="Arial"/>
              </a:rPr>
              <a:t> </a:t>
            </a:r>
            <a:r>
              <a:rPr kumimoji="0" sz="2100" b="1" i="1" u="none" strike="noStrike" kern="0" cap="small" spc="-270" normalizeH="0" baseline="0" noProof="0" dirty="0">
                <a:ln>
                  <a:noFill/>
                </a:ln>
                <a:solidFill>
                  <a:srgbClr val="FF0000"/>
                </a:solidFill>
                <a:effectLst/>
                <a:uLnTx/>
                <a:uFillTx/>
                <a:latin typeface="Arial"/>
                <a:cs typeface="Arial"/>
              </a:rPr>
              <a:t>2</a:t>
            </a:r>
            <a:r>
              <a:rPr kumimoji="0" sz="2100" b="1" i="1" u="none" strike="noStrike" kern="0" cap="none" spc="-270" normalizeH="0" baseline="0" noProof="0" dirty="0">
                <a:ln>
                  <a:noFill/>
                </a:ln>
                <a:solidFill>
                  <a:srgbClr val="FF0000"/>
                </a:solidFill>
                <a:effectLst/>
                <a:uLnTx/>
                <a:uFillTx/>
                <a:latin typeface="Arial"/>
                <a:cs typeface="Arial"/>
              </a:rPr>
              <a:t>018–</a:t>
            </a:r>
            <a:r>
              <a:rPr kumimoji="0" sz="2100" b="1" i="1" u="none" strike="noStrike" kern="0" cap="small" spc="-365" normalizeH="0" baseline="0" noProof="0" dirty="0">
                <a:ln>
                  <a:noFill/>
                </a:ln>
                <a:solidFill>
                  <a:srgbClr val="FF0000"/>
                </a:solidFill>
                <a:effectLst/>
                <a:uLnTx/>
                <a:uFillTx/>
                <a:latin typeface="Arial"/>
                <a:cs typeface="Arial"/>
              </a:rPr>
              <a:t>2</a:t>
            </a:r>
            <a:r>
              <a:rPr kumimoji="0" sz="2100" b="1" i="1" u="none" strike="noStrike" kern="0" cap="none" spc="-365" normalizeH="0" baseline="0" noProof="0" dirty="0">
                <a:ln>
                  <a:noFill/>
                </a:ln>
                <a:solidFill>
                  <a:srgbClr val="FF0000"/>
                </a:solidFill>
                <a:effectLst/>
                <a:uLnTx/>
                <a:uFillTx/>
                <a:latin typeface="Arial"/>
                <a:cs typeface="Arial"/>
              </a:rPr>
              <a:t>0</a:t>
            </a:r>
            <a:r>
              <a:rPr kumimoji="0" sz="2100" b="1" i="1" u="none" strike="noStrike" kern="0" cap="small" spc="-365" normalizeH="0" baseline="0" noProof="0" dirty="0">
                <a:ln>
                  <a:noFill/>
                </a:ln>
                <a:solidFill>
                  <a:srgbClr val="FF0000"/>
                </a:solidFill>
                <a:effectLst/>
                <a:uLnTx/>
                <a:uFillTx/>
                <a:latin typeface="Arial"/>
                <a:cs typeface="Arial"/>
              </a:rPr>
              <a:t>2</a:t>
            </a:r>
            <a:r>
              <a:rPr kumimoji="0" sz="2100" b="1" i="1" u="none" strike="noStrike" kern="0" cap="none" spc="-365" normalizeH="0" baseline="0" noProof="0" dirty="0">
                <a:ln>
                  <a:noFill/>
                </a:ln>
                <a:solidFill>
                  <a:srgbClr val="FF0000"/>
                </a:solidFill>
                <a:effectLst/>
                <a:uLnTx/>
                <a:uFillTx/>
                <a:latin typeface="Arial"/>
                <a:cs typeface="Arial"/>
              </a:rPr>
              <a:t>6</a:t>
            </a:r>
            <a:endParaRPr kumimoji="0" sz="21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2973" y="857250"/>
            <a:ext cx="7772400" cy="0"/>
          </a:xfrm>
          <a:custGeom>
            <a:avLst/>
            <a:gdLst/>
            <a:ahLst/>
            <a:cxnLst/>
            <a:rect l="l" t="t" r="r" b="b"/>
            <a:pathLst>
              <a:path w="7772400">
                <a:moveTo>
                  <a:pt x="0" y="0"/>
                </a:moveTo>
                <a:lnTo>
                  <a:pt x="7772400" y="0"/>
                </a:lnTo>
              </a:path>
            </a:pathLst>
          </a:custGeom>
          <a:ln w="38100">
            <a:solidFill>
              <a:srgbClr val="001F5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3" name="object 3"/>
          <p:cNvGrpSpPr/>
          <p:nvPr/>
        </p:nvGrpSpPr>
        <p:grpSpPr>
          <a:xfrm>
            <a:off x="731519" y="1249680"/>
            <a:ext cx="10735310" cy="4223385"/>
            <a:chOff x="731519" y="1249680"/>
            <a:chExt cx="10735310" cy="4223385"/>
          </a:xfrm>
        </p:grpSpPr>
        <p:sp>
          <p:nvSpPr>
            <p:cNvPr id="4" name="object 4"/>
            <p:cNvSpPr/>
            <p:nvPr/>
          </p:nvSpPr>
          <p:spPr>
            <a:xfrm>
              <a:off x="3668268" y="4632959"/>
              <a:ext cx="7792720" cy="833755"/>
            </a:xfrm>
            <a:custGeom>
              <a:avLst/>
              <a:gdLst/>
              <a:ahLst/>
              <a:cxnLst/>
              <a:rect l="l" t="t" r="r" b="b"/>
              <a:pathLst>
                <a:path w="7792720" h="833754">
                  <a:moveTo>
                    <a:pt x="0" y="833627"/>
                  </a:moveTo>
                  <a:lnTo>
                    <a:pt x="7792211" y="833627"/>
                  </a:lnTo>
                  <a:lnTo>
                    <a:pt x="7792211" y="0"/>
                  </a:lnTo>
                  <a:lnTo>
                    <a:pt x="0" y="0"/>
                  </a:lnTo>
                  <a:lnTo>
                    <a:pt x="0" y="833627"/>
                  </a:lnTo>
                  <a:close/>
                </a:path>
              </a:pathLst>
            </a:custGeom>
            <a:solidFill>
              <a:srgbClr val="22408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3668268" y="4460747"/>
              <a:ext cx="7792720" cy="1005840"/>
            </a:xfrm>
            <a:custGeom>
              <a:avLst/>
              <a:gdLst/>
              <a:ahLst/>
              <a:cxnLst/>
              <a:rect l="l" t="t" r="r" b="b"/>
              <a:pathLst>
                <a:path w="7792720" h="1005839">
                  <a:moveTo>
                    <a:pt x="0" y="1005839"/>
                  </a:moveTo>
                  <a:lnTo>
                    <a:pt x="7792211" y="1005839"/>
                  </a:lnTo>
                  <a:lnTo>
                    <a:pt x="7792211" y="0"/>
                  </a:lnTo>
                  <a:lnTo>
                    <a:pt x="0" y="0"/>
                  </a:lnTo>
                  <a:lnTo>
                    <a:pt x="0" y="1005839"/>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31519" y="1249680"/>
              <a:ext cx="10728960" cy="3383279"/>
            </a:xfrm>
            <a:custGeom>
              <a:avLst/>
              <a:gdLst/>
              <a:ahLst/>
              <a:cxnLst/>
              <a:rect l="l" t="t" r="r" b="b"/>
              <a:pathLst>
                <a:path w="10728960" h="3383279">
                  <a:moveTo>
                    <a:pt x="10728960" y="0"/>
                  </a:moveTo>
                  <a:lnTo>
                    <a:pt x="0" y="0"/>
                  </a:lnTo>
                  <a:lnTo>
                    <a:pt x="0" y="3383279"/>
                  </a:lnTo>
                  <a:lnTo>
                    <a:pt x="10728960" y="3383279"/>
                  </a:lnTo>
                  <a:lnTo>
                    <a:pt x="10728960" y="0"/>
                  </a:lnTo>
                  <a:close/>
                </a:path>
              </a:pathLst>
            </a:custGeom>
            <a:solidFill>
              <a:srgbClr val="C897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p:nvPr/>
        </p:nvSpPr>
        <p:spPr>
          <a:xfrm>
            <a:off x="1942845" y="1210183"/>
            <a:ext cx="8308340" cy="3317875"/>
          </a:xfrm>
          <a:prstGeom prst="rect">
            <a:avLst/>
          </a:prstGeom>
        </p:spPr>
        <p:txBody>
          <a:bodyPr vert="horz" wrap="square" lIns="0" tIns="12700" rIns="0" bIns="0" rtlCol="0">
            <a:spAutoFit/>
          </a:bodyPr>
          <a:lstStyle/>
          <a:p>
            <a:pPr marL="0" marR="0" lvl="0" indent="0" algn="ctr" defTabSz="914400" eaLnBrk="1" fontAlgn="auto" latinLnBrk="0" hangingPunct="1">
              <a:lnSpc>
                <a:spcPct val="100000"/>
              </a:lnSpc>
              <a:spcBef>
                <a:spcPts val="100"/>
              </a:spcBef>
              <a:spcAft>
                <a:spcPts val="0"/>
              </a:spcAft>
              <a:buClrTx/>
              <a:buSzTx/>
              <a:buFontTx/>
              <a:buNone/>
              <a:tabLst/>
              <a:defRPr/>
            </a:pPr>
            <a:r>
              <a:rPr kumimoji="0" sz="5400" b="1" i="0" u="none" strike="noStrike" kern="0" cap="none" spc="-105" normalizeH="0" baseline="0" noProof="0" dirty="0">
                <a:ln>
                  <a:noFill/>
                </a:ln>
                <a:solidFill>
                  <a:srgbClr val="FFFFFF"/>
                </a:solidFill>
                <a:effectLst/>
                <a:uLnTx/>
                <a:uFillTx/>
                <a:latin typeface="Arial"/>
                <a:cs typeface="Arial"/>
              </a:rPr>
              <a:t>Findings:</a:t>
            </a:r>
            <a:endParaRPr kumimoji="0" sz="5400" b="0" i="0" u="none" strike="noStrike" kern="0" cap="none" spc="0" normalizeH="0" baseline="0" noProof="0">
              <a:ln>
                <a:noFill/>
              </a:ln>
              <a:solidFill>
                <a:sysClr val="windowText" lastClr="000000"/>
              </a:solidFill>
              <a:effectLst/>
              <a:uLnTx/>
              <a:uFillTx/>
              <a:latin typeface="Arial"/>
              <a:cs typeface="Arial"/>
            </a:endParaRPr>
          </a:p>
          <a:p>
            <a:pPr marL="12700" marR="5080" lvl="0" indent="0" algn="ctr" defTabSz="914400" eaLnBrk="1" fontAlgn="auto" latinLnBrk="0" hangingPunct="1">
              <a:lnSpc>
                <a:spcPct val="100000"/>
              </a:lnSpc>
              <a:spcBef>
                <a:spcPts val="0"/>
              </a:spcBef>
              <a:spcAft>
                <a:spcPts val="0"/>
              </a:spcAft>
              <a:buClrTx/>
              <a:buSzTx/>
              <a:buFontTx/>
              <a:buNone/>
              <a:tabLst/>
              <a:defRPr/>
            </a:pPr>
            <a:r>
              <a:rPr kumimoji="0" sz="5400" b="1" i="0" u="none" strike="noStrike" kern="0" cap="none" spc="130" normalizeH="0" baseline="0" noProof="0" dirty="0">
                <a:ln>
                  <a:noFill/>
                </a:ln>
                <a:solidFill>
                  <a:srgbClr val="FFFFFF"/>
                </a:solidFill>
                <a:effectLst/>
                <a:uLnTx/>
                <a:uFillTx/>
                <a:latin typeface="Arial"/>
                <a:cs typeface="Arial"/>
              </a:rPr>
              <a:t>What</a:t>
            </a:r>
            <a:r>
              <a:rPr kumimoji="0" sz="5400" b="1" i="0" u="none" strike="noStrike" kern="0" cap="none" spc="-105" normalizeH="0" baseline="0" noProof="0" dirty="0">
                <a:ln>
                  <a:noFill/>
                </a:ln>
                <a:solidFill>
                  <a:srgbClr val="FFFFFF"/>
                </a:solidFill>
                <a:effectLst/>
                <a:uLnTx/>
                <a:uFillTx/>
                <a:latin typeface="Arial"/>
                <a:cs typeface="Arial"/>
              </a:rPr>
              <a:t> </a:t>
            </a:r>
            <a:r>
              <a:rPr kumimoji="0" sz="5400" b="1" i="0" u="none" strike="noStrike" kern="0" cap="none" spc="-10" normalizeH="0" baseline="0" noProof="0" dirty="0">
                <a:ln>
                  <a:noFill/>
                </a:ln>
                <a:solidFill>
                  <a:srgbClr val="FFFFFF"/>
                </a:solidFill>
                <a:effectLst/>
                <a:uLnTx/>
                <a:uFillTx/>
                <a:latin typeface="Arial"/>
                <a:cs typeface="Arial"/>
              </a:rPr>
              <a:t>Kenya's</a:t>
            </a:r>
            <a:r>
              <a:rPr kumimoji="0" sz="5400" b="1" i="0" u="none" strike="noStrike" kern="0" cap="none" spc="-105" normalizeH="0" baseline="0" noProof="0" dirty="0">
                <a:ln>
                  <a:noFill/>
                </a:ln>
                <a:solidFill>
                  <a:srgbClr val="FFFFFF"/>
                </a:solidFill>
                <a:effectLst/>
                <a:uLnTx/>
                <a:uFillTx/>
                <a:latin typeface="Arial"/>
                <a:cs typeface="Arial"/>
              </a:rPr>
              <a:t> </a:t>
            </a:r>
            <a:r>
              <a:rPr kumimoji="0" sz="5400" b="1" i="0" u="none" strike="noStrike" kern="0" cap="none" spc="175" normalizeH="0" baseline="0" noProof="0" dirty="0">
                <a:ln>
                  <a:noFill/>
                </a:ln>
                <a:solidFill>
                  <a:srgbClr val="FFFFFF"/>
                </a:solidFill>
                <a:effectLst/>
                <a:uLnTx/>
                <a:uFillTx/>
                <a:latin typeface="Arial"/>
                <a:cs typeface="Arial"/>
              </a:rPr>
              <a:t>own</a:t>
            </a:r>
            <a:r>
              <a:rPr kumimoji="0" sz="5400" b="1" i="0" u="none" strike="noStrike" kern="0" cap="none" spc="-110" normalizeH="0" baseline="0" noProof="0" dirty="0">
                <a:ln>
                  <a:noFill/>
                </a:ln>
                <a:solidFill>
                  <a:srgbClr val="FFFFFF"/>
                </a:solidFill>
                <a:effectLst/>
                <a:uLnTx/>
                <a:uFillTx/>
                <a:latin typeface="Arial"/>
                <a:cs typeface="Arial"/>
              </a:rPr>
              <a:t> </a:t>
            </a:r>
            <a:r>
              <a:rPr kumimoji="0" sz="5400" b="1" i="0" u="none" strike="noStrike" kern="0" cap="none" spc="-20" normalizeH="0" baseline="0" noProof="0" dirty="0">
                <a:ln>
                  <a:noFill/>
                </a:ln>
                <a:solidFill>
                  <a:srgbClr val="FFFFFF"/>
                </a:solidFill>
                <a:effectLst/>
                <a:uLnTx/>
                <a:uFillTx/>
                <a:latin typeface="Arial"/>
                <a:cs typeface="Arial"/>
              </a:rPr>
              <a:t>policy </a:t>
            </a:r>
            <a:r>
              <a:rPr kumimoji="0" sz="5400" b="1" i="0" u="none" strike="noStrike" kern="0" cap="none" spc="-145" normalizeH="0" baseline="0" noProof="0" dirty="0">
                <a:ln>
                  <a:noFill/>
                </a:ln>
                <a:solidFill>
                  <a:srgbClr val="FFFFFF"/>
                </a:solidFill>
                <a:effectLst/>
                <a:uLnTx/>
                <a:uFillTx/>
                <a:latin typeface="Arial"/>
                <a:cs typeface="Arial"/>
              </a:rPr>
              <a:t>documents</a:t>
            </a:r>
            <a:r>
              <a:rPr kumimoji="0" sz="5400" b="1" i="0" u="none" strike="noStrike" kern="0" cap="none" spc="-70" normalizeH="0" baseline="0" noProof="0" dirty="0">
                <a:ln>
                  <a:noFill/>
                </a:ln>
                <a:solidFill>
                  <a:srgbClr val="FFFFFF"/>
                </a:solidFill>
                <a:effectLst/>
                <a:uLnTx/>
                <a:uFillTx/>
                <a:latin typeface="Arial"/>
                <a:cs typeface="Arial"/>
              </a:rPr>
              <a:t> </a:t>
            </a:r>
            <a:r>
              <a:rPr kumimoji="0" sz="5400" b="1" i="0" u="none" strike="noStrike" kern="0" cap="none" spc="95" normalizeH="0" baseline="0" noProof="0" dirty="0">
                <a:ln>
                  <a:noFill/>
                </a:ln>
                <a:solidFill>
                  <a:srgbClr val="FFFFFF"/>
                </a:solidFill>
                <a:effectLst/>
                <a:uLnTx/>
                <a:uFillTx/>
                <a:latin typeface="Arial"/>
                <a:cs typeface="Arial"/>
              </a:rPr>
              <a:t>reveal</a:t>
            </a:r>
            <a:r>
              <a:rPr kumimoji="0" sz="5400" b="1" i="0" u="none" strike="noStrike" kern="0" cap="none" spc="-80" normalizeH="0" baseline="0" noProof="0" dirty="0">
                <a:ln>
                  <a:noFill/>
                </a:ln>
                <a:solidFill>
                  <a:srgbClr val="FFFFFF"/>
                </a:solidFill>
                <a:effectLst/>
                <a:uLnTx/>
                <a:uFillTx/>
                <a:latin typeface="Arial"/>
                <a:cs typeface="Arial"/>
              </a:rPr>
              <a:t> </a:t>
            </a:r>
            <a:r>
              <a:rPr kumimoji="0" sz="5400" b="1" i="0" u="none" strike="noStrike" kern="0" cap="none" spc="45" normalizeH="0" baseline="0" noProof="0" dirty="0">
                <a:ln>
                  <a:noFill/>
                </a:ln>
                <a:solidFill>
                  <a:srgbClr val="FFFFFF"/>
                </a:solidFill>
                <a:effectLst/>
                <a:uLnTx/>
                <a:uFillTx/>
                <a:latin typeface="Arial"/>
                <a:cs typeface="Arial"/>
              </a:rPr>
              <a:t>about </a:t>
            </a:r>
            <a:r>
              <a:rPr kumimoji="0" sz="5400" b="1" i="0" u="none" strike="noStrike" kern="0" cap="none" spc="-20" normalizeH="0" baseline="0" noProof="0" dirty="0">
                <a:ln>
                  <a:noFill/>
                </a:ln>
                <a:solidFill>
                  <a:srgbClr val="FFFFFF"/>
                </a:solidFill>
                <a:effectLst/>
                <a:uLnTx/>
                <a:uFillTx/>
                <a:latin typeface="Arial"/>
                <a:cs typeface="Arial"/>
              </a:rPr>
              <a:t>themselves</a:t>
            </a:r>
            <a:endParaRPr kumimoji="0" sz="5400" b="0" i="0" u="none" strike="noStrike" kern="0" cap="none" spc="0" normalizeH="0" baseline="0" noProof="0">
              <a:ln>
                <a:noFill/>
              </a:ln>
              <a:solidFill>
                <a:sysClr val="windowText" lastClr="000000"/>
              </a:solidFill>
              <a:effectLst/>
              <a:uLnTx/>
              <a:uFillTx/>
              <a:latin typeface="Arial"/>
              <a:cs typeface="Arial"/>
            </a:endParaRPr>
          </a:p>
        </p:txBody>
      </p:sp>
      <p:sp>
        <p:nvSpPr>
          <p:cNvPr id="8" name="object 8"/>
          <p:cNvSpPr txBox="1"/>
          <p:nvPr/>
        </p:nvSpPr>
        <p:spPr>
          <a:xfrm>
            <a:off x="198526" y="6466673"/>
            <a:ext cx="5575300" cy="165735"/>
          </a:xfrm>
          <a:prstGeom prst="rect">
            <a:avLst/>
          </a:prstGeom>
        </p:spPr>
        <p:txBody>
          <a:bodyPr vert="horz" wrap="square" lIns="0" tIns="0" rIns="0" bIns="0" rtlCol="0">
            <a:spAutoFit/>
          </a:bodyPr>
          <a:lstStyle/>
          <a:p>
            <a:pPr marL="12700" marR="0" lvl="0" indent="0" defTabSz="914400" eaLnBrk="1" fontAlgn="auto" latinLnBrk="0" hangingPunct="1">
              <a:lnSpc>
                <a:spcPts val="1140"/>
              </a:lnSpc>
              <a:spcBef>
                <a:spcPts val="0"/>
              </a:spcBef>
              <a:spcAft>
                <a:spcPts val="0"/>
              </a:spcAft>
              <a:buClrTx/>
              <a:buSzTx/>
              <a:buFontTx/>
              <a:buNone/>
              <a:tabLst/>
              <a:defRPr/>
            </a:pPr>
            <a:r>
              <a:rPr kumimoji="0" sz="1100" b="1" i="0" u="none" strike="noStrike" kern="0" cap="none" spc="0" normalizeH="0" baseline="0" noProof="0" dirty="0">
                <a:ln>
                  <a:noFill/>
                </a:ln>
                <a:solidFill>
                  <a:sysClr val="windowText" lastClr="000000"/>
                </a:solidFill>
                <a:effectLst/>
                <a:uLnTx/>
                <a:uFillTx/>
                <a:latin typeface="Arial"/>
                <a:cs typeface="Arial"/>
              </a:rPr>
              <a:t>Maina</a:t>
            </a:r>
            <a:r>
              <a:rPr kumimoji="0" sz="1100" b="1" i="0" u="none" strike="noStrike" kern="0" cap="none" spc="20" normalizeH="0" baseline="0" noProof="0" dirty="0">
                <a:ln>
                  <a:noFill/>
                </a:ln>
                <a:solidFill>
                  <a:sysClr val="windowText" lastClr="000000"/>
                </a:solidFill>
                <a:effectLst/>
                <a:uLnTx/>
                <a:uFillTx/>
                <a:latin typeface="Arial"/>
                <a:cs typeface="Arial"/>
              </a:rPr>
              <a:t> </a:t>
            </a:r>
            <a:r>
              <a:rPr kumimoji="0" sz="1100" b="1" i="0" u="none" strike="noStrike" kern="0" cap="none" spc="-105" normalizeH="0" baseline="0" noProof="0" dirty="0">
                <a:ln>
                  <a:noFill/>
                </a:ln>
                <a:solidFill>
                  <a:sysClr val="windowText" lastClr="000000"/>
                </a:solidFill>
                <a:effectLst/>
                <a:uLnTx/>
                <a:uFillTx/>
                <a:latin typeface="Arial"/>
                <a:cs typeface="Arial"/>
              </a:rPr>
              <a:t>&amp;</a:t>
            </a:r>
            <a:r>
              <a:rPr kumimoji="0" sz="1100" b="1" i="0" u="none" strike="noStrike" kern="0" cap="none" spc="0" normalizeH="0" baseline="0" noProof="0" dirty="0">
                <a:ln>
                  <a:noFill/>
                </a:ln>
                <a:solidFill>
                  <a:sysClr val="windowText" lastClr="000000"/>
                </a:solidFill>
                <a:effectLst/>
                <a:uLnTx/>
                <a:uFillTx/>
                <a:latin typeface="Arial"/>
                <a:cs typeface="Arial"/>
              </a:rPr>
              <a:t> Waithaka</a:t>
            </a:r>
            <a:r>
              <a:rPr kumimoji="0" sz="1100" b="1" i="0" u="none" strike="noStrike" kern="0" cap="none" spc="340"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a:t>
            </a:r>
            <a:r>
              <a:rPr kumimoji="0" sz="1100" b="1" i="0" u="none" strike="noStrike" kern="0" cap="none" spc="315"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KNQA</a:t>
            </a:r>
            <a:r>
              <a:rPr kumimoji="0" sz="1100" b="1" i="0" u="none" strike="noStrike" kern="0" cap="none" spc="10"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National</a:t>
            </a:r>
            <a:r>
              <a:rPr kumimoji="0" sz="1100" b="1" i="0" u="none" strike="noStrike" kern="0" cap="none" spc="15" normalizeH="0" baseline="0" noProof="0" dirty="0">
                <a:ln>
                  <a:noFill/>
                </a:ln>
                <a:solidFill>
                  <a:sysClr val="windowText" lastClr="000000"/>
                </a:solidFill>
                <a:effectLst/>
                <a:uLnTx/>
                <a:uFillTx/>
                <a:latin typeface="Arial"/>
                <a:cs typeface="Arial"/>
              </a:rPr>
              <a:t> </a:t>
            </a:r>
            <a:r>
              <a:rPr kumimoji="0" sz="1100" b="1" i="0" u="none" strike="noStrike" kern="0" cap="none" spc="-10" normalizeH="0" baseline="0" noProof="0" dirty="0">
                <a:ln>
                  <a:noFill/>
                </a:ln>
                <a:solidFill>
                  <a:sysClr val="windowText" lastClr="000000"/>
                </a:solidFill>
                <a:effectLst/>
                <a:uLnTx/>
                <a:uFillTx/>
                <a:latin typeface="Arial"/>
                <a:cs typeface="Arial"/>
              </a:rPr>
              <a:t>Qualifications</a:t>
            </a:r>
            <a:r>
              <a:rPr kumimoji="0" sz="1100" b="1" i="0" u="none" strike="noStrike" kern="0" cap="none" spc="10" normalizeH="0" baseline="0" noProof="0" dirty="0">
                <a:ln>
                  <a:noFill/>
                </a:ln>
                <a:solidFill>
                  <a:sysClr val="windowText" lastClr="000000"/>
                </a:solidFill>
                <a:effectLst/>
                <a:uLnTx/>
                <a:uFillTx/>
                <a:latin typeface="Arial"/>
                <a:cs typeface="Arial"/>
              </a:rPr>
              <a:t> </a:t>
            </a:r>
            <a:r>
              <a:rPr kumimoji="0" sz="1100" b="1" i="0" u="none" strike="noStrike" kern="0" cap="none" spc="-30" normalizeH="0" baseline="0" noProof="0" dirty="0">
                <a:ln>
                  <a:noFill/>
                </a:ln>
                <a:solidFill>
                  <a:sysClr val="windowText" lastClr="000000"/>
                </a:solidFill>
                <a:effectLst/>
                <a:uLnTx/>
                <a:uFillTx/>
                <a:latin typeface="Arial"/>
                <a:cs typeface="Arial"/>
              </a:rPr>
              <a:t>Conference</a:t>
            </a:r>
            <a:r>
              <a:rPr kumimoji="0" sz="1100" b="1" i="0" u="none" strike="noStrike" kern="0" cap="none" spc="-35" normalizeH="0" baseline="0" noProof="0" dirty="0">
                <a:ln>
                  <a:noFill/>
                </a:ln>
                <a:solidFill>
                  <a:sysClr val="windowText" lastClr="000000"/>
                </a:solidFill>
                <a:effectLst/>
                <a:uLnTx/>
                <a:uFillTx/>
                <a:latin typeface="Arial"/>
                <a:cs typeface="Arial"/>
              </a:rPr>
              <a:t> </a:t>
            </a:r>
            <a:r>
              <a:rPr kumimoji="0" sz="1100" b="1" i="0" u="none" strike="noStrike" kern="0" cap="small" spc="-114" normalizeH="0" baseline="0" noProof="0" dirty="0">
                <a:ln>
                  <a:noFill/>
                </a:ln>
                <a:solidFill>
                  <a:sysClr val="windowText" lastClr="000000"/>
                </a:solidFill>
                <a:effectLst/>
                <a:uLnTx/>
                <a:uFillTx/>
                <a:latin typeface="Arial"/>
                <a:cs typeface="Arial"/>
              </a:rPr>
              <a:t>2</a:t>
            </a:r>
            <a:r>
              <a:rPr kumimoji="0" sz="1100" b="1" i="0" u="none" strike="noStrike" kern="0" cap="none" spc="-114" normalizeH="0" baseline="0" noProof="0" dirty="0">
                <a:ln>
                  <a:noFill/>
                </a:ln>
                <a:solidFill>
                  <a:sysClr val="windowText" lastClr="000000"/>
                </a:solidFill>
                <a:effectLst/>
                <a:uLnTx/>
                <a:uFillTx/>
                <a:latin typeface="Arial"/>
                <a:cs typeface="Arial"/>
              </a:rPr>
              <a:t>0</a:t>
            </a:r>
            <a:r>
              <a:rPr kumimoji="0" sz="1100" b="1" i="0" u="none" strike="noStrike" kern="0" cap="small" spc="-114" normalizeH="0" baseline="0" noProof="0" dirty="0">
                <a:ln>
                  <a:noFill/>
                </a:ln>
                <a:solidFill>
                  <a:sysClr val="windowText" lastClr="000000"/>
                </a:solidFill>
                <a:effectLst/>
                <a:uLnTx/>
                <a:uFillTx/>
                <a:latin typeface="Arial"/>
                <a:cs typeface="Arial"/>
              </a:rPr>
              <a:t>2</a:t>
            </a:r>
            <a:r>
              <a:rPr kumimoji="0" sz="1100" b="1" i="0" u="none" strike="noStrike" kern="0" cap="none" spc="-114" normalizeH="0" baseline="0" noProof="0" dirty="0">
                <a:ln>
                  <a:noFill/>
                </a:ln>
                <a:solidFill>
                  <a:sysClr val="windowText" lastClr="000000"/>
                </a:solidFill>
                <a:effectLst/>
                <a:uLnTx/>
                <a:uFillTx/>
                <a:latin typeface="Arial"/>
                <a:cs typeface="Arial"/>
              </a:rPr>
              <a:t>6</a:t>
            </a:r>
            <a:r>
              <a:rPr kumimoji="0" sz="1100" b="1" i="0" u="none" strike="noStrike" kern="0" cap="none" spc="345"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a:t>
            </a:r>
            <a:r>
              <a:rPr kumimoji="0" sz="1100" b="1" i="0" u="none" strike="noStrike" kern="0" cap="none" spc="315" normalizeH="0" baseline="0" noProof="0" dirty="0">
                <a:ln>
                  <a:noFill/>
                </a:ln>
                <a:solidFill>
                  <a:sysClr val="windowText" lastClr="000000"/>
                </a:solidFill>
                <a:effectLst/>
                <a:uLnTx/>
                <a:uFillTx/>
                <a:latin typeface="Arial"/>
                <a:cs typeface="Arial"/>
              </a:rPr>
              <a:t> </a:t>
            </a:r>
            <a:r>
              <a:rPr kumimoji="0" sz="1100" b="1" i="0" u="none" strike="noStrike" kern="0" cap="none" spc="-110" normalizeH="0" baseline="0" noProof="0" dirty="0">
                <a:ln>
                  <a:noFill/>
                </a:ln>
                <a:solidFill>
                  <a:sysClr val="windowText" lastClr="000000"/>
                </a:solidFill>
                <a:effectLst/>
                <a:uLnTx/>
                <a:uFillTx/>
                <a:latin typeface="Arial"/>
                <a:cs typeface="Arial"/>
              </a:rPr>
              <a:t>1</a:t>
            </a:r>
            <a:r>
              <a:rPr kumimoji="0" sz="1100" b="1" i="0" u="none" strike="noStrike" kern="0" cap="small" spc="-110" normalizeH="0" baseline="0" noProof="0" dirty="0">
                <a:ln>
                  <a:noFill/>
                </a:ln>
                <a:solidFill>
                  <a:sysClr val="windowText" lastClr="000000"/>
                </a:solidFill>
                <a:effectLst/>
                <a:uLnTx/>
                <a:uFillTx/>
                <a:latin typeface="Arial"/>
                <a:cs typeface="Arial"/>
              </a:rPr>
              <a:t>2</a:t>
            </a:r>
            <a:r>
              <a:rPr kumimoji="0" sz="1100" b="1" i="0" u="none" strike="noStrike" kern="0" cap="none" spc="-110" normalizeH="0" baseline="0" noProof="0" dirty="0">
                <a:ln>
                  <a:noFill/>
                </a:ln>
                <a:solidFill>
                  <a:sysClr val="windowText" lastClr="000000"/>
                </a:solidFill>
                <a:effectLst/>
                <a:uLnTx/>
                <a:uFillTx/>
                <a:latin typeface="Arial"/>
                <a:cs typeface="Arial"/>
              </a:rPr>
              <a:t>–</a:t>
            </a:r>
            <a:r>
              <a:rPr kumimoji="0" sz="1100" b="1" i="0" u="none" strike="noStrike" kern="0" cap="none" spc="-165" normalizeH="0" baseline="0" noProof="0" dirty="0">
                <a:ln>
                  <a:noFill/>
                </a:ln>
                <a:solidFill>
                  <a:sysClr val="windowText" lastClr="000000"/>
                </a:solidFill>
                <a:effectLst/>
                <a:uLnTx/>
                <a:uFillTx/>
                <a:latin typeface="Arial"/>
                <a:cs typeface="Arial"/>
              </a:rPr>
              <a:t>14</a:t>
            </a:r>
            <a:r>
              <a:rPr kumimoji="0" sz="1100" b="1" i="0" u="none" strike="noStrike" kern="0" cap="none" spc="40" normalizeH="0" baseline="0" noProof="0" dirty="0">
                <a:ln>
                  <a:noFill/>
                </a:ln>
                <a:solidFill>
                  <a:sysClr val="windowText" lastClr="000000"/>
                </a:solidFill>
                <a:effectLst/>
                <a:uLnTx/>
                <a:uFillTx/>
                <a:latin typeface="Arial"/>
                <a:cs typeface="Arial"/>
              </a:rPr>
              <a:t> </a:t>
            </a:r>
            <a:r>
              <a:rPr kumimoji="0" sz="1100" b="1" i="0" u="none" strike="noStrike" kern="0" cap="none" spc="70" normalizeH="0" baseline="0" noProof="0" dirty="0">
                <a:ln>
                  <a:noFill/>
                </a:ln>
                <a:solidFill>
                  <a:sysClr val="windowText" lastClr="000000"/>
                </a:solidFill>
                <a:effectLst/>
                <a:uLnTx/>
                <a:uFillTx/>
                <a:latin typeface="Arial"/>
                <a:cs typeface="Arial"/>
              </a:rPr>
              <a:t>May</a:t>
            </a:r>
            <a:r>
              <a:rPr kumimoji="0" sz="1100" b="1" i="0" u="none" strike="noStrike" kern="0" cap="none" spc="25" normalizeH="0" baseline="0" noProof="0" dirty="0">
                <a:ln>
                  <a:noFill/>
                </a:ln>
                <a:solidFill>
                  <a:sysClr val="windowText" lastClr="000000"/>
                </a:solidFill>
                <a:effectLst/>
                <a:uLnTx/>
                <a:uFillTx/>
                <a:latin typeface="Arial"/>
                <a:cs typeface="Arial"/>
              </a:rPr>
              <a:t> </a:t>
            </a:r>
            <a:r>
              <a:rPr kumimoji="0" sz="1100" b="1" i="0" u="none" strike="noStrike" kern="0" cap="small" spc="-175" normalizeH="0" baseline="0" noProof="0" dirty="0">
                <a:ln>
                  <a:noFill/>
                </a:ln>
                <a:solidFill>
                  <a:sysClr val="windowText" lastClr="000000"/>
                </a:solidFill>
                <a:effectLst/>
                <a:uLnTx/>
                <a:uFillTx/>
                <a:latin typeface="Arial"/>
                <a:cs typeface="Arial"/>
              </a:rPr>
              <a:t>2</a:t>
            </a:r>
            <a:r>
              <a:rPr kumimoji="0" sz="1100" b="1" i="0" u="none" strike="noStrike" kern="0" cap="none" spc="-175" normalizeH="0" baseline="0" noProof="0" dirty="0">
                <a:ln>
                  <a:noFill/>
                </a:ln>
                <a:solidFill>
                  <a:sysClr val="windowText" lastClr="000000"/>
                </a:solidFill>
                <a:effectLst/>
                <a:uLnTx/>
                <a:uFillTx/>
                <a:latin typeface="Arial"/>
                <a:cs typeface="Arial"/>
              </a:rPr>
              <a:t>0</a:t>
            </a:r>
            <a:r>
              <a:rPr kumimoji="0" sz="1100" b="1" i="0" u="none" strike="noStrike" kern="0" cap="small" spc="-175" normalizeH="0" baseline="0" noProof="0" dirty="0">
                <a:ln>
                  <a:noFill/>
                </a:ln>
                <a:solidFill>
                  <a:sysClr val="windowText" lastClr="000000"/>
                </a:solidFill>
                <a:effectLst/>
                <a:uLnTx/>
                <a:uFillTx/>
                <a:latin typeface="Arial"/>
                <a:cs typeface="Arial"/>
              </a:rPr>
              <a:t>2</a:t>
            </a:r>
            <a:r>
              <a:rPr kumimoji="0" sz="1100" b="1" i="0" u="none" strike="noStrike" kern="0" cap="none" spc="-175" normalizeH="0" baseline="0" noProof="0" dirty="0">
                <a:ln>
                  <a:noFill/>
                </a:ln>
                <a:solidFill>
                  <a:sysClr val="windowText" lastClr="000000"/>
                </a:solidFill>
                <a:effectLst/>
                <a:uLnTx/>
                <a:uFillTx/>
                <a:latin typeface="Arial"/>
                <a:cs typeface="Arial"/>
              </a:rPr>
              <a:t>6</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Context &amp; Background</a:t>
            </a:r>
          </a:p>
        </p:txBody>
      </p:sp>
      <p:sp>
        <p:nvSpPr>
          <p:cNvPr id="3" name="Content Placeholder 2"/>
          <p:cNvSpPr>
            <a:spLocks noGrp="1"/>
          </p:cNvSpPr>
          <p:nvPr>
            <p:ph idx="1"/>
          </p:nvPr>
        </p:nvSpPr>
        <p:spPr>
          <a:xfrm>
            <a:off x="838200" y="1413164"/>
            <a:ext cx="10515600" cy="4255118"/>
          </a:xfrm>
        </p:spPr>
        <p:txBody>
          <a:bodyPr>
            <a:normAutofit fontScale="92500"/>
          </a:bodyPr>
          <a:lstStyle/>
          <a:p>
            <a:r>
              <a:rPr lang="en-US" dirty="0"/>
              <a:t>Kenya hosts over 500,000 refugees – primarily in Kakuma and Dadaab camps</a:t>
            </a:r>
          </a:p>
          <a:p>
            <a:r>
              <a:rPr lang="en-US" dirty="0"/>
              <a:t>Origins: Somalia, South Sudan, and the Democratic Republic of Congo</a:t>
            </a:r>
          </a:p>
          <a:p>
            <a:r>
              <a:rPr lang="en-US" dirty="0"/>
              <a:t>Many refugee teachers hold credentials from their countries of origin</a:t>
            </a:r>
          </a:p>
          <a:p>
            <a:r>
              <a:rPr lang="en-US" dirty="0"/>
              <a:t>They remain structurally excluded from Kenya’s national qualifications systems</a:t>
            </a:r>
          </a:p>
          <a:p>
            <a:r>
              <a:rPr lang="en-US" b="1" dirty="0"/>
              <a:t>The Core Challenge</a:t>
            </a:r>
          </a:p>
          <a:p>
            <a:r>
              <a:rPr lang="en-US" dirty="0"/>
              <a:t>How can Kenya’s NQF be used to include these teachers formally?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17322" y="231470"/>
            <a:ext cx="6562725" cy="964565"/>
          </a:xfrm>
          <a:prstGeom prst="rect">
            <a:avLst/>
          </a:prstGeom>
        </p:spPr>
        <p:txBody>
          <a:bodyPr vert="horz" wrap="square" lIns="0" tIns="5715" rIns="0" bIns="0" rtlCol="0">
            <a:spAutoFit/>
          </a:bodyPr>
          <a:lstStyle/>
          <a:p>
            <a:pPr marR="5080">
              <a:lnSpc>
                <a:spcPct val="101600"/>
              </a:lnSpc>
              <a:spcBef>
                <a:spcPts val="45"/>
              </a:spcBef>
            </a:pPr>
            <a:r>
              <a:rPr sz="3200" spc="-90" dirty="0">
                <a:solidFill>
                  <a:srgbClr val="FFFFFF"/>
                </a:solidFill>
              </a:rPr>
              <a:t>Finding</a:t>
            </a:r>
            <a:r>
              <a:rPr sz="3200" spc="-135" dirty="0">
                <a:solidFill>
                  <a:srgbClr val="FFFFFF"/>
                </a:solidFill>
              </a:rPr>
              <a:t> </a:t>
            </a:r>
            <a:r>
              <a:rPr sz="2900" spc="-275" dirty="0">
                <a:solidFill>
                  <a:srgbClr val="FFFFFF"/>
                </a:solidFill>
              </a:rPr>
              <a:t>5.1:</a:t>
            </a:r>
            <a:r>
              <a:rPr sz="2900" spc="5" dirty="0">
                <a:solidFill>
                  <a:srgbClr val="FFFFFF"/>
                </a:solidFill>
              </a:rPr>
              <a:t> </a:t>
            </a:r>
            <a:r>
              <a:rPr sz="2900" spc="-35" dirty="0">
                <a:solidFill>
                  <a:srgbClr val="FFFFFF"/>
                </a:solidFill>
              </a:rPr>
              <a:t>Policy</a:t>
            </a:r>
            <a:r>
              <a:rPr sz="2900" spc="-114" dirty="0">
                <a:solidFill>
                  <a:srgbClr val="FFFFFF"/>
                </a:solidFill>
              </a:rPr>
              <a:t> </a:t>
            </a:r>
            <a:r>
              <a:rPr sz="2900" spc="-10" dirty="0">
                <a:solidFill>
                  <a:srgbClr val="FFFFFF"/>
                </a:solidFill>
              </a:rPr>
              <a:t>Acknowledgement </a:t>
            </a:r>
            <a:r>
              <a:rPr sz="2900" dirty="0">
                <a:solidFill>
                  <a:srgbClr val="FFFFFF"/>
                </a:solidFill>
              </a:rPr>
              <a:t>Without</a:t>
            </a:r>
            <a:r>
              <a:rPr sz="2900" spc="-25" dirty="0">
                <a:solidFill>
                  <a:srgbClr val="FFFFFF"/>
                </a:solidFill>
              </a:rPr>
              <a:t> </a:t>
            </a:r>
            <a:r>
              <a:rPr sz="2900" spc="-20" dirty="0">
                <a:solidFill>
                  <a:srgbClr val="FFFFFF"/>
                </a:solidFill>
              </a:rPr>
              <a:t>Structural</a:t>
            </a:r>
            <a:r>
              <a:rPr sz="2900" spc="10" dirty="0">
                <a:solidFill>
                  <a:srgbClr val="FFFFFF"/>
                </a:solidFill>
              </a:rPr>
              <a:t> </a:t>
            </a:r>
            <a:r>
              <a:rPr sz="2900" spc="-10" dirty="0">
                <a:solidFill>
                  <a:srgbClr val="FFFFFF"/>
                </a:solidFill>
              </a:rPr>
              <a:t>Integration</a:t>
            </a:r>
            <a:endParaRPr sz="2900"/>
          </a:p>
        </p:txBody>
      </p:sp>
      <p:sp>
        <p:nvSpPr>
          <p:cNvPr id="3" name="object 3"/>
          <p:cNvSpPr txBox="1"/>
          <p:nvPr/>
        </p:nvSpPr>
        <p:spPr>
          <a:xfrm>
            <a:off x="7042150" y="665734"/>
            <a:ext cx="579755" cy="391160"/>
          </a:xfrm>
          <a:prstGeom prst="rect">
            <a:avLst/>
          </a:prstGeom>
        </p:spPr>
        <p:txBody>
          <a:bodyPr vert="horz" wrap="square" lIns="0" tIns="12700" rIns="0" bIns="0" rtlCol="0">
            <a:spAutoFit/>
          </a:bodyPr>
          <a:lstStyle/>
          <a:p>
            <a:pPr marL="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150" normalizeH="0" baseline="0" noProof="0" dirty="0">
                <a:ln>
                  <a:noFill/>
                </a:ln>
                <a:solidFill>
                  <a:srgbClr val="FFFF00"/>
                </a:solidFill>
                <a:effectLst/>
                <a:uLnTx/>
                <a:uFillTx/>
                <a:latin typeface="Arial"/>
                <a:cs typeface="Arial"/>
              </a:rPr>
              <a:t>RQ1</a:t>
            </a:r>
            <a:endParaRPr kumimoji="0" sz="2400" b="0" i="0" u="none" strike="noStrike" kern="0" cap="none" spc="0" normalizeH="0" baseline="0" noProof="0">
              <a:ln>
                <a:noFill/>
              </a:ln>
              <a:solidFill>
                <a:sysClr val="windowText" lastClr="000000"/>
              </a:solidFill>
              <a:effectLst/>
              <a:uLnTx/>
              <a:uFillTx/>
              <a:latin typeface="Arial"/>
              <a:cs typeface="Arial"/>
            </a:endParaRPr>
          </a:p>
        </p:txBody>
      </p:sp>
      <p:grpSp>
        <p:nvGrpSpPr>
          <p:cNvPr id="4" name="object 4"/>
          <p:cNvGrpSpPr/>
          <p:nvPr/>
        </p:nvGrpSpPr>
        <p:grpSpPr>
          <a:xfrm>
            <a:off x="231647" y="1464564"/>
            <a:ext cx="5693410" cy="5002530"/>
            <a:chOff x="231647" y="1464564"/>
            <a:chExt cx="5693410" cy="5002530"/>
          </a:xfrm>
        </p:grpSpPr>
        <p:pic>
          <p:nvPicPr>
            <p:cNvPr id="5" name="object 5"/>
            <p:cNvPicPr/>
            <p:nvPr/>
          </p:nvPicPr>
          <p:blipFill>
            <a:blip r:embed="rId2" cstate="print"/>
            <a:stretch>
              <a:fillRect/>
            </a:stretch>
          </p:blipFill>
          <p:spPr>
            <a:xfrm>
              <a:off x="231647" y="1464564"/>
              <a:ext cx="5692902" cy="5002530"/>
            </a:xfrm>
            <a:prstGeom prst="rect">
              <a:avLst/>
            </a:prstGeom>
          </p:spPr>
        </p:pic>
        <p:sp>
          <p:nvSpPr>
            <p:cNvPr id="6" name="object 6"/>
            <p:cNvSpPr/>
            <p:nvPr/>
          </p:nvSpPr>
          <p:spPr>
            <a:xfrm>
              <a:off x="365760" y="1543812"/>
              <a:ext cx="5486400" cy="4796155"/>
            </a:xfrm>
            <a:custGeom>
              <a:avLst/>
              <a:gdLst/>
              <a:ahLst/>
              <a:cxnLst/>
              <a:rect l="l" t="t" r="r" b="b"/>
              <a:pathLst>
                <a:path w="5486400" h="4796155">
                  <a:moveTo>
                    <a:pt x="5486400" y="0"/>
                  </a:moveTo>
                  <a:lnTo>
                    <a:pt x="0" y="0"/>
                  </a:lnTo>
                  <a:lnTo>
                    <a:pt x="0" y="4796028"/>
                  </a:lnTo>
                  <a:lnTo>
                    <a:pt x="5486400" y="4796028"/>
                  </a:lnTo>
                  <a:lnTo>
                    <a:pt x="54864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p:nvPr/>
          </p:nvSpPr>
          <p:spPr>
            <a:xfrm>
              <a:off x="365760" y="1543812"/>
              <a:ext cx="5486400" cy="4796155"/>
            </a:xfrm>
            <a:custGeom>
              <a:avLst/>
              <a:gdLst/>
              <a:ahLst/>
              <a:cxnLst/>
              <a:rect l="l" t="t" r="r" b="b"/>
              <a:pathLst>
                <a:path w="5486400" h="4796155">
                  <a:moveTo>
                    <a:pt x="0" y="4796028"/>
                  </a:moveTo>
                  <a:lnTo>
                    <a:pt x="5486400" y="4796028"/>
                  </a:lnTo>
                  <a:lnTo>
                    <a:pt x="5486400" y="0"/>
                  </a:lnTo>
                  <a:lnTo>
                    <a:pt x="0" y="0"/>
                  </a:lnTo>
                  <a:lnTo>
                    <a:pt x="0" y="4796028"/>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p:nvPr/>
          </p:nvSpPr>
          <p:spPr>
            <a:xfrm>
              <a:off x="304800" y="1543812"/>
              <a:ext cx="5486400" cy="1016635"/>
            </a:xfrm>
            <a:custGeom>
              <a:avLst/>
              <a:gdLst/>
              <a:ahLst/>
              <a:cxnLst/>
              <a:rect l="l" t="t" r="r" b="b"/>
              <a:pathLst>
                <a:path w="5486400" h="1016635">
                  <a:moveTo>
                    <a:pt x="5486400" y="0"/>
                  </a:moveTo>
                  <a:lnTo>
                    <a:pt x="0" y="0"/>
                  </a:lnTo>
                  <a:lnTo>
                    <a:pt x="0" y="1016508"/>
                  </a:lnTo>
                  <a:lnTo>
                    <a:pt x="5486400" y="1016508"/>
                  </a:lnTo>
                  <a:lnTo>
                    <a:pt x="5486400" y="0"/>
                  </a:lnTo>
                  <a:close/>
                </a:path>
              </a:pathLst>
            </a:custGeom>
            <a:solidFill>
              <a:srgbClr val="1F386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p:nvPr/>
          </p:nvSpPr>
          <p:spPr>
            <a:xfrm>
              <a:off x="304800" y="1543812"/>
              <a:ext cx="5486400" cy="1016635"/>
            </a:xfrm>
            <a:custGeom>
              <a:avLst/>
              <a:gdLst/>
              <a:ahLst/>
              <a:cxnLst/>
              <a:rect l="l" t="t" r="r" b="b"/>
              <a:pathLst>
                <a:path w="5486400" h="1016635">
                  <a:moveTo>
                    <a:pt x="0" y="1016508"/>
                  </a:moveTo>
                  <a:lnTo>
                    <a:pt x="5486400" y="1016508"/>
                  </a:lnTo>
                  <a:lnTo>
                    <a:pt x="5486400" y="0"/>
                  </a:lnTo>
                  <a:lnTo>
                    <a:pt x="0" y="0"/>
                  </a:lnTo>
                  <a:lnTo>
                    <a:pt x="0" y="1016508"/>
                  </a:lnTo>
                  <a:close/>
                </a:path>
              </a:pathLst>
            </a:custGeom>
            <a:ln w="12192">
              <a:solidFill>
                <a:srgbClr val="1F386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0" name="object 10"/>
          <p:cNvSpPr txBox="1">
            <a:spLocks noGrp="1"/>
          </p:cNvSpPr>
          <p:nvPr>
            <p:ph sz="half" idx="2"/>
          </p:nvPr>
        </p:nvSpPr>
        <p:spPr>
          <a:prstGeom prst="rect">
            <a:avLst/>
          </a:prstGeom>
        </p:spPr>
        <p:txBody>
          <a:bodyPr vert="horz" wrap="square" lIns="0" tIns="12700" rIns="0" bIns="0" rtlCol="0">
            <a:spAutoFit/>
          </a:bodyPr>
          <a:lstStyle/>
          <a:p>
            <a:pPr marL="27305">
              <a:lnSpc>
                <a:spcPct val="100000"/>
              </a:lnSpc>
              <a:spcBef>
                <a:spcPts val="100"/>
              </a:spcBef>
            </a:pPr>
            <a:r>
              <a:rPr spc="-20" dirty="0"/>
              <a:t>Government's</a:t>
            </a:r>
            <a:r>
              <a:rPr spc="-40" dirty="0"/>
              <a:t> </a:t>
            </a:r>
            <a:r>
              <a:rPr spc="114" dirty="0"/>
              <a:t>Own</a:t>
            </a:r>
            <a:r>
              <a:rPr spc="-50" dirty="0"/>
              <a:t> </a:t>
            </a:r>
            <a:r>
              <a:rPr spc="-60" dirty="0"/>
              <a:t>Diagnosis</a:t>
            </a:r>
            <a:r>
              <a:rPr spc="-105" dirty="0"/>
              <a:t> </a:t>
            </a:r>
            <a:r>
              <a:rPr spc="-630" dirty="0"/>
              <a:t>—</a:t>
            </a:r>
          </a:p>
          <a:p>
            <a:pPr marL="27305">
              <a:lnSpc>
                <a:spcPct val="100000"/>
              </a:lnSpc>
              <a:spcBef>
                <a:spcPts val="5"/>
              </a:spcBef>
            </a:pPr>
            <a:r>
              <a:rPr spc="-85" dirty="0"/>
              <a:t>MOLSP</a:t>
            </a:r>
            <a:r>
              <a:rPr spc="-60" dirty="0"/>
              <a:t> </a:t>
            </a:r>
            <a:r>
              <a:rPr spc="-275" dirty="0"/>
              <a:t>(</a:t>
            </a:r>
            <a:r>
              <a:rPr cap="small" spc="-275" dirty="0"/>
              <a:t>2</a:t>
            </a:r>
            <a:r>
              <a:rPr spc="-275" dirty="0"/>
              <a:t>0</a:t>
            </a:r>
            <a:r>
              <a:rPr cap="small" spc="-275" dirty="0"/>
              <a:t>2</a:t>
            </a:r>
            <a:r>
              <a:rPr spc="-275" dirty="0"/>
              <a:t>3)</a:t>
            </a:r>
          </a:p>
          <a:p>
            <a:pPr marL="469265" indent="-456565">
              <a:lnSpc>
                <a:spcPct val="100000"/>
              </a:lnSpc>
              <a:spcBef>
                <a:spcPts val="1560"/>
              </a:spcBef>
              <a:buChar char="•"/>
              <a:tabLst>
                <a:tab pos="469265" algn="l"/>
              </a:tabLst>
            </a:pPr>
            <a:r>
              <a:rPr sz="2000" spc="100" dirty="0">
                <a:solidFill>
                  <a:srgbClr val="334154"/>
                </a:solidFill>
              </a:rPr>
              <a:t>Weak</a:t>
            </a:r>
            <a:r>
              <a:rPr sz="2000" spc="-20" dirty="0">
                <a:solidFill>
                  <a:srgbClr val="334154"/>
                </a:solidFill>
              </a:rPr>
              <a:t> provision</a:t>
            </a:r>
            <a:r>
              <a:rPr sz="2000" spc="-35" dirty="0">
                <a:solidFill>
                  <a:srgbClr val="334154"/>
                </a:solidFill>
              </a:rPr>
              <a:t> </a:t>
            </a:r>
            <a:r>
              <a:rPr sz="2000" dirty="0">
                <a:solidFill>
                  <a:srgbClr val="334154"/>
                </a:solidFill>
              </a:rPr>
              <a:t>of</a:t>
            </a:r>
            <a:r>
              <a:rPr sz="2000" spc="-15" dirty="0">
                <a:solidFill>
                  <a:srgbClr val="334154"/>
                </a:solidFill>
              </a:rPr>
              <a:t> </a:t>
            </a:r>
            <a:r>
              <a:rPr sz="2000" dirty="0">
                <a:solidFill>
                  <a:srgbClr val="334154"/>
                </a:solidFill>
              </a:rPr>
              <a:t>career</a:t>
            </a:r>
            <a:r>
              <a:rPr sz="2000" spc="-20" dirty="0">
                <a:solidFill>
                  <a:srgbClr val="334154"/>
                </a:solidFill>
              </a:rPr>
              <a:t> </a:t>
            </a:r>
            <a:r>
              <a:rPr sz="2000" spc="-10" dirty="0">
                <a:solidFill>
                  <a:srgbClr val="334154"/>
                </a:solidFill>
              </a:rPr>
              <a:t>guidance</a:t>
            </a:r>
            <a:endParaRPr sz="2000"/>
          </a:p>
          <a:p>
            <a:pPr marL="469265" marR="718820" indent="-457200">
              <a:lnSpc>
                <a:spcPct val="100000"/>
              </a:lnSpc>
              <a:spcBef>
                <a:spcPts val="900"/>
              </a:spcBef>
              <a:buChar char="•"/>
              <a:tabLst>
                <a:tab pos="469265" algn="l"/>
              </a:tabLst>
            </a:pPr>
            <a:r>
              <a:rPr sz="2000" spc="80" dirty="0">
                <a:solidFill>
                  <a:srgbClr val="334154"/>
                </a:solidFill>
              </a:rPr>
              <a:t>No</a:t>
            </a:r>
            <a:r>
              <a:rPr sz="2000" spc="-20" dirty="0">
                <a:solidFill>
                  <a:srgbClr val="334154"/>
                </a:solidFill>
              </a:rPr>
              <a:t> </a:t>
            </a:r>
            <a:r>
              <a:rPr sz="2000" spc="-65" dirty="0">
                <a:solidFill>
                  <a:srgbClr val="334154"/>
                </a:solidFill>
              </a:rPr>
              <a:t>distinct</a:t>
            </a:r>
            <a:r>
              <a:rPr sz="2000" spc="-30" dirty="0">
                <a:solidFill>
                  <a:srgbClr val="334154"/>
                </a:solidFill>
              </a:rPr>
              <a:t> </a:t>
            </a:r>
            <a:r>
              <a:rPr sz="2000" dirty="0">
                <a:solidFill>
                  <a:srgbClr val="334154"/>
                </a:solidFill>
              </a:rPr>
              <a:t>career</a:t>
            </a:r>
            <a:r>
              <a:rPr sz="2000" spc="-35" dirty="0">
                <a:solidFill>
                  <a:srgbClr val="334154"/>
                </a:solidFill>
              </a:rPr>
              <a:t> </a:t>
            </a:r>
            <a:r>
              <a:rPr sz="2000" spc="-50" dirty="0">
                <a:solidFill>
                  <a:srgbClr val="334154"/>
                </a:solidFill>
              </a:rPr>
              <a:t>counselling </a:t>
            </a:r>
            <a:r>
              <a:rPr sz="2000" spc="-20" dirty="0">
                <a:solidFill>
                  <a:srgbClr val="334154"/>
                </a:solidFill>
              </a:rPr>
              <a:t>professional</a:t>
            </a:r>
            <a:r>
              <a:rPr sz="2000" spc="-40" dirty="0">
                <a:solidFill>
                  <a:srgbClr val="334154"/>
                </a:solidFill>
              </a:rPr>
              <a:t> </a:t>
            </a:r>
            <a:r>
              <a:rPr sz="2000" spc="-10" dirty="0">
                <a:solidFill>
                  <a:srgbClr val="334154"/>
                </a:solidFill>
              </a:rPr>
              <a:t>service</a:t>
            </a:r>
            <a:endParaRPr sz="2000"/>
          </a:p>
          <a:p>
            <a:pPr marL="469265" indent="-456565">
              <a:lnSpc>
                <a:spcPct val="100000"/>
              </a:lnSpc>
              <a:spcBef>
                <a:spcPts val="900"/>
              </a:spcBef>
              <a:buChar char="•"/>
              <a:tabLst>
                <a:tab pos="469265" algn="l"/>
              </a:tabLst>
            </a:pPr>
            <a:r>
              <a:rPr sz="2000" spc="-75" dirty="0">
                <a:solidFill>
                  <a:srgbClr val="334154"/>
                </a:solidFill>
              </a:rPr>
              <a:t>Shifts</a:t>
            </a:r>
            <a:r>
              <a:rPr sz="2000" spc="-45" dirty="0">
                <a:solidFill>
                  <a:srgbClr val="334154"/>
                </a:solidFill>
              </a:rPr>
              <a:t> </a:t>
            </a:r>
            <a:r>
              <a:rPr sz="2000" dirty="0">
                <a:solidFill>
                  <a:srgbClr val="334154"/>
                </a:solidFill>
              </a:rPr>
              <a:t>in</a:t>
            </a:r>
            <a:r>
              <a:rPr sz="2000" spc="-35" dirty="0">
                <a:solidFill>
                  <a:srgbClr val="334154"/>
                </a:solidFill>
              </a:rPr>
              <a:t> </a:t>
            </a:r>
            <a:r>
              <a:rPr sz="2000" dirty="0">
                <a:solidFill>
                  <a:srgbClr val="334154"/>
                </a:solidFill>
              </a:rPr>
              <a:t>the</a:t>
            </a:r>
            <a:r>
              <a:rPr sz="2000" spc="-20" dirty="0">
                <a:solidFill>
                  <a:srgbClr val="334154"/>
                </a:solidFill>
              </a:rPr>
              <a:t> education</a:t>
            </a:r>
            <a:r>
              <a:rPr sz="2000" spc="-55" dirty="0">
                <a:solidFill>
                  <a:srgbClr val="334154"/>
                </a:solidFill>
              </a:rPr>
              <a:t> </a:t>
            </a:r>
            <a:r>
              <a:rPr sz="2000" dirty="0">
                <a:solidFill>
                  <a:srgbClr val="334154"/>
                </a:solidFill>
              </a:rPr>
              <a:t>and</a:t>
            </a:r>
            <a:r>
              <a:rPr sz="2000" spc="-40" dirty="0">
                <a:solidFill>
                  <a:srgbClr val="334154"/>
                </a:solidFill>
              </a:rPr>
              <a:t> </a:t>
            </a:r>
            <a:r>
              <a:rPr sz="2000" spc="-10" dirty="0">
                <a:solidFill>
                  <a:srgbClr val="334154"/>
                </a:solidFill>
              </a:rPr>
              <a:t>training</a:t>
            </a:r>
            <a:endParaRPr sz="2000"/>
          </a:p>
          <a:p>
            <a:pPr marL="469265">
              <a:lnSpc>
                <a:spcPct val="100000"/>
              </a:lnSpc>
            </a:pPr>
            <a:r>
              <a:rPr sz="2000" spc="-10" dirty="0">
                <a:solidFill>
                  <a:srgbClr val="334154"/>
                </a:solidFill>
              </a:rPr>
              <a:t>system</a:t>
            </a:r>
            <a:endParaRPr sz="2000"/>
          </a:p>
          <a:p>
            <a:pPr marL="469265" indent="-456565">
              <a:lnSpc>
                <a:spcPct val="100000"/>
              </a:lnSpc>
              <a:spcBef>
                <a:spcPts val="905"/>
              </a:spcBef>
              <a:buChar char="•"/>
              <a:tabLst>
                <a:tab pos="469265" algn="l"/>
              </a:tabLst>
            </a:pPr>
            <a:r>
              <a:rPr sz="2000" dirty="0">
                <a:solidFill>
                  <a:srgbClr val="334154"/>
                </a:solidFill>
              </a:rPr>
              <a:t>Rapid</a:t>
            </a:r>
            <a:r>
              <a:rPr sz="2000" spc="50" dirty="0">
                <a:solidFill>
                  <a:srgbClr val="334154"/>
                </a:solidFill>
              </a:rPr>
              <a:t> </a:t>
            </a:r>
            <a:r>
              <a:rPr sz="2000" dirty="0">
                <a:solidFill>
                  <a:srgbClr val="334154"/>
                </a:solidFill>
              </a:rPr>
              <a:t>labour</a:t>
            </a:r>
            <a:r>
              <a:rPr sz="2000" spc="65" dirty="0">
                <a:solidFill>
                  <a:srgbClr val="334154"/>
                </a:solidFill>
              </a:rPr>
              <a:t> </a:t>
            </a:r>
            <a:r>
              <a:rPr sz="2000" dirty="0">
                <a:solidFill>
                  <a:srgbClr val="334154"/>
                </a:solidFill>
              </a:rPr>
              <a:t>market</a:t>
            </a:r>
            <a:r>
              <a:rPr sz="2000" spc="85" dirty="0">
                <a:solidFill>
                  <a:srgbClr val="334154"/>
                </a:solidFill>
              </a:rPr>
              <a:t> </a:t>
            </a:r>
            <a:r>
              <a:rPr sz="2000" spc="-10" dirty="0">
                <a:solidFill>
                  <a:srgbClr val="334154"/>
                </a:solidFill>
              </a:rPr>
              <a:t>change</a:t>
            </a:r>
            <a:endParaRPr sz="2000"/>
          </a:p>
          <a:p>
            <a:pPr marL="469265" indent="-456565">
              <a:lnSpc>
                <a:spcPct val="100000"/>
              </a:lnSpc>
              <a:spcBef>
                <a:spcPts val="900"/>
              </a:spcBef>
              <a:buChar char="•"/>
              <a:tabLst>
                <a:tab pos="469265" algn="l"/>
              </a:tabLst>
            </a:pPr>
            <a:r>
              <a:rPr sz="2000" spc="-40" dirty="0">
                <a:solidFill>
                  <a:srgbClr val="334154"/>
                </a:solidFill>
              </a:rPr>
              <a:t>Difficult</a:t>
            </a:r>
            <a:r>
              <a:rPr sz="2000" spc="-15" dirty="0">
                <a:solidFill>
                  <a:srgbClr val="334154"/>
                </a:solidFill>
              </a:rPr>
              <a:t> </a:t>
            </a:r>
            <a:r>
              <a:rPr sz="2000" spc="-90" dirty="0">
                <a:solidFill>
                  <a:srgbClr val="334154"/>
                </a:solidFill>
              </a:rPr>
              <a:t>school-</a:t>
            </a:r>
            <a:r>
              <a:rPr sz="2000" spc="-30" dirty="0">
                <a:solidFill>
                  <a:srgbClr val="334154"/>
                </a:solidFill>
              </a:rPr>
              <a:t>to-</a:t>
            </a:r>
            <a:r>
              <a:rPr sz="2000" spc="105" dirty="0">
                <a:solidFill>
                  <a:srgbClr val="334154"/>
                </a:solidFill>
              </a:rPr>
              <a:t>work</a:t>
            </a:r>
            <a:r>
              <a:rPr sz="2000" spc="45" dirty="0">
                <a:solidFill>
                  <a:srgbClr val="334154"/>
                </a:solidFill>
              </a:rPr>
              <a:t> </a:t>
            </a:r>
            <a:r>
              <a:rPr sz="2000" spc="-10" dirty="0">
                <a:solidFill>
                  <a:srgbClr val="334154"/>
                </a:solidFill>
              </a:rPr>
              <a:t>transitions</a:t>
            </a:r>
            <a:endParaRPr sz="2000"/>
          </a:p>
          <a:p>
            <a:pPr marL="469265" marR="1039494" indent="-457200">
              <a:lnSpc>
                <a:spcPct val="100000"/>
              </a:lnSpc>
              <a:spcBef>
                <a:spcPts val="900"/>
              </a:spcBef>
              <a:buChar char="•"/>
              <a:tabLst>
                <a:tab pos="469265" algn="l"/>
              </a:tabLst>
            </a:pPr>
            <a:r>
              <a:rPr sz="2000" spc="55" dirty="0">
                <a:solidFill>
                  <a:srgbClr val="334154"/>
                </a:solidFill>
              </a:rPr>
              <a:t>Need</a:t>
            </a:r>
            <a:r>
              <a:rPr sz="2000" spc="15" dirty="0">
                <a:solidFill>
                  <a:srgbClr val="334154"/>
                </a:solidFill>
              </a:rPr>
              <a:t> </a:t>
            </a:r>
            <a:r>
              <a:rPr sz="2000" dirty="0">
                <a:solidFill>
                  <a:srgbClr val="334154"/>
                </a:solidFill>
              </a:rPr>
              <a:t>to</a:t>
            </a:r>
            <a:r>
              <a:rPr sz="2000" spc="20" dirty="0">
                <a:solidFill>
                  <a:srgbClr val="334154"/>
                </a:solidFill>
              </a:rPr>
              <a:t> </a:t>
            </a:r>
            <a:r>
              <a:rPr sz="2000" dirty="0">
                <a:solidFill>
                  <a:srgbClr val="334154"/>
                </a:solidFill>
              </a:rPr>
              <a:t>meet</a:t>
            </a:r>
            <a:r>
              <a:rPr sz="2000" spc="35" dirty="0">
                <a:solidFill>
                  <a:srgbClr val="334154"/>
                </a:solidFill>
              </a:rPr>
              <a:t> </a:t>
            </a:r>
            <a:r>
              <a:rPr sz="2000" dirty="0">
                <a:solidFill>
                  <a:srgbClr val="334154"/>
                </a:solidFill>
              </a:rPr>
              <a:t>national</a:t>
            </a:r>
            <a:r>
              <a:rPr sz="2000" spc="5" dirty="0">
                <a:solidFill>
                  <a:srgbClr val="334154"/>
                </a:solidFill>
              </a:rPr>
              <a:t> </a:t>
            </a:r>
            <a:r>
              <a:rPr sz="2000" spc="-50" dirty="0">
                <a:solidFill>
                  <a:srgbClr val="334154"/>
                </a:solidFill>
              </a:rPr>
              <a:t>&amp; </a:t>
            </a:r>
            <a:r>
              <a:rPr sz="2000" dirty="0">
                <a:solidFill>
                  <a:srgbClr val="334154"/>
                </a:solidFill>
              </a:rPr>
              <a:t>international</a:t>
            </a:r>
            <a:r>
              <a:rPr sz="2000" spc="95" dirty="0">
                <a:solidFill>
                  <a:srgbClr val="334154"/>
                </a:solidFill>
              </a:rPr>
              <a:t> </a:t>
            </a:r>
            <a:r>
              <a:rPr sz="2000" spc="-55" dirty="0">
                <a:solidFill>
                  <a:srgbClr val="334154"/>
                </a:solidFill>
              </a:rPr>
              <a:t>commitments</a:t>
            </a:r>
            <a:endParaRPr sz="2000"/>
          </a:p>
        </p:txBody>
      </p:sp>
      <p:grpSp>
        <p:nvGrpSpPr>
          <p:cNvPr id="11" name="object 11"/>
          <p:cNvGrpSpPr/>
          <p:nvPr/>
        </p:nvGrpSpPr>
        <p:grpSpPr>
          <a:xfrm>
            <a:off x="6089650" y="1289295"/>
            <a:ext cx="6025515" cy="2523490"/>
            <a:chOff x="6089650" y="1289295"/>
            <a:chExt cx="6025515" cy="2523490"/>
          </a:xfrm>
        </p:grpSpPr>
        <p:pic>
          <p:nvPicPr>
            <p:cNvPr id="12" name="object 12"/>
            <p:cNvPicPr/>
            <p:nvPr/>
          </p:nvPicPr>
          <p:blipFill>
            <a:blip r:embed="rId3" cstate="print"/>
            <a:stretch>
              <a:fillRect/>
            </a:stretch>
          </p:blipFill>
          <p:spPr>
            <a:xfrm>
              <a:off x="6172154" y="1289295"/>
              <a:ext cx="5942928" cy="2522998"/>
            </a:xfrm>
            <a:prstGeom prst="rect">
              <a:avLst/>
            </a:prstGeom>
          </p:spPr>
        </p:pic>
        <p:sp>
          <p:nvSpPr>
            <p:cNvPr id="13" name="object 13"/>
            <p:cNvSpPr/>
            <p:nvPr/>
          </p:nvSpPr>
          <p:spPr>
            <a:xfrm>
              <a:off x="6278879" y="1341120"/>
              <a:ext cx="5791200" cy="2371725"/>
            </a:xfrm>
            <a:custGeom>
              <a:avLst/>
              <a:gdLst/>
              <a:ahLst/>
              <a:cxnLst/>
              <a:rect l="l" t="t" r="r" b="b"/>
              <a:pathLst>
                <a:path w="5791200" h="2371725">
                  <a:moveTo>
                    <a:pt x="5791200" y="0"/>
                  </a:moveTo>
                  <a:lnTo>
                    <a:pt x="0" y="0"/>
                  </a:lnTo>
                  <a:lnTo>
                    <a:pt x="0" y="2371343"/>
                  </a:lnTo>
                  <a:lnTo>
                    <a:pt x="5791200" y="2371343"/>
                  </a:lnTo>
                  <a:lnTo>
                    <a:pt x="5791200" y="0"/>
                  </a:lnTo>
                  <a:close/>
                </a:path>
              </a:pathLst>
            </a:custGeom>
            <a:solidFill>
              <a:srgbClr val="D5EDE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4"/>
            <p:cNvSpPr/>
            <p:nvPr/>
          </p:nvSpPr>
          <p:spPr>
            <a:xfrm>
              <a:off x="6278879" y="1341120"/>
              <a:ext cx="5791200" cy="2371725"/>
            </a:xfrm>
            <a:custGeom>
              <a:avLst/>
              <a:gdLst/>
              <a:ahLst/>
              <a:cxnLst/>
              <a:rect l="l" t="t" r="r" b="b"/>
              <a:pathLst>
                <a:path w="5791200" h="2371725">
                  <a:moveTo>
                    <a:pt x="0" y="2371343"/>
                  </a:moveTo>
                  <a:lnTo>
                    <a:pt x="5791200" y="2371343"/>
                  </a:lnTo>
                  <a:lnTo>
                    <a:pt x="5791200" y="0"/>
                  </a:lnTo>
                  <a:lnTo>
                    <a:pt x="0" y="0"/>
                  </a:lnTo>
                  <a:lnTo>
                    <a:pt x="0" y="2371343"/>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6096000" y="1341120"/>
              <a:ext cx="146685" cy="2371725"/>
            </a:xfrm>
            <a:custGeom>
              <a:avLst/>
              <a:gdLst/>
              <a:ahLst/>
              <a:cxnLst/>
              <a:rect l="l" t="t" r="r" b="b"/>
              <a:pathLst>
                <a:path w="146685" h="2371725">
                  <a:moveTo>
                    <a:pt x="146303" y="0"/>
                  </a:moveTo>
                  <a:lnTo>
                    <a:pt x="0" y="0"/>
                  </a:lnTo>
                  <a:lnTo>
                    <a:pt x="0" y="2371343"/>
                  </a:lnTo>
                  <a:lnTo>
                    <a:pt x="146303" y="2371343"/>
                  </a:lnTo>
                  <a:lnTo>
                    <a:pt x="146303" y="0"/>
                  </a:lnTo>
                  <a:close/>
                </a:path>
              </a:pathLst>
            </a:custGeom>
            <a:solidFill>
              <a:srgbClr val="C897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6"/>
            <p:cNvSpPr/>
            <p:nvPr/>
          </p:nvSpPr>
          <p:spPr>
            <a:xfrm>
              <a:off x="6096000" y="1341120"/>
              <a:ext cx="146685" cy="2371725"/>
            </a:xfrm>
            <a:custGeom>
              <a:avLst/>
              <a:gdLst/>
              <a:ahLst/>
              <a:cxnLst/>
              <a:rect l="l" t="t" r="r" b="b"/>
              <a:pathLst>
                <a:path w="146685" h="2371725">
                  <a:moveTo>
                    <a:pt x="0" y="2371343"/>
                  </a:moveTo>
                  <a:lnTo>
                    <a:pt x="146303" y="2371343"/>
                  </a:lnTo>
                  <a:lnTo>
                    <a:pt x="146303" y="0"/>
                  </a:lnTo>
                  <a:lnTo>
                    <a:pt x="0" y="0"/>
                  </a:lnTo>
                  <a:lnTo>
                    <a:pt x="0" y="2371343"/>
                  </a:lnTo>
                  <a:close/>
                </a:path>
              </a:pathLst>
            </a:custGeom>
            <a:ln w="12192">
              <a:solidFill>
                <a:srgbClr val="C8972A"/>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7" name="object 17"/>
          <p:cNvSpPr txBox="1"/>
          <p:nvPr/>
        </p:nvSpPr>
        <p:spPr>
          <a:xfrm>
            <a:off x="6358254" y="1432001"/>
            <a:ext cx="5462270" cy="215709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0" normalizeH="0" baseline="0" noProof="0" dirty="0">
                <a:ln>
                  <a:noFill/>
                </a:ln>
                <a:solidFill>
                  <a:srgbClr val="1F3863"/>
                </a:solidFill>
                <a:effectLst/>
                <a:uLnTx/>
                <a:uFillTx/>
                <a:latin typeface="Arial"/>
                <a:cs typeface="Arial"/>
              </a:rPr>
              <a:t>KNQA's</a:t>
            </a:r>
            <a:r>
              <a:rPr kumimoji="0" sz="2000" b="1" i="0" u="none" strike="noStrike" kern="0" cap="none" spc="-140" normalizeH="0" baseline="0" noProof="0" dirty="0">
                <a:ln>
                  <a:noFill/>
                </a:ln>
                <a:solidFill>
                  <a:srgbClr val="1F3863"/>
                </a:solidFill>
                <a:effectLst/>
                <a:uLnTx/>
                <a:uFillTx/>
                <a:latin typeface="Arial"/>
                <a:cs typeface="Arial"/>
              </a:rPr>
              <a:t> </a:t>
            </a:r>
            <a:r>
              <a:rPr kumimoji="0" sz="2000" b="1" i="0" u="none" strike="noStrike" kern="0" cap="none" spc="-10" normalizeH="0" baseline="0" noProof="0" dirty="0">
                <a:ln>
                  <a:noFill/>
                </a:ln>
                <a:solidFill>
                  <a:srgbClr val="1F3863"/>
                </a:solidFill>
                <a:effectLst/>
                <a:uLnTx/>
                <a:uFillTx/>
                <a:latin typeface="Arial"/>
                <a:cs typeface="Arial"/>
              </a:rPr>
              <a:t>Designated</a:t>
            </a:r>
            <a:r>
              <a:rPr kumimoji="0" sz="2000" b="1" i="0" u="none" strike="noStrike" kern="0" cap="none" spc="-95" normalizeH="0" baseline="0" noProof="0" dirty="0">
                <a:ln>
                  <a:noFill/>
                </a:ln>
                <a:solidFill>
                  <a:srgbClr val="1F3863"/>
                </a:solidFill>
                <a:effectLst/>
                <a:uLnTx/>
                <a:uFillTx/>
                <a:latin typeface="Arial"/>
                <a:cs typeface="Arial"/>
              </a:rPr>
              <a:t> </a:t>
            </a:r>
            <a:r>
              <a:rPr kumimoji="0" sz="2000" b="1" i="0" u="none" strike="noStrike" kern="0" cap="none" spc="-30" normalizeH="0" baseline="0" noProof="0" dirty="0">
                <a:ln>
                  <a:noFill/>
                </a:ln>
                <a:solidFill>
                  <a:srgbClr val="1F3863"/>
                </a:solidFill>
                <a:effectLst/>
                <a:uLnTx/>
                <a:uFillTx/>
                <a:latin typeface="Arial"/>
                <a:cs typeface="Arial"/>
              </a:rPr>
              <a:t>Role</a:t>
            </a:r>
            <a:r>
              <a:rPr kumimoji="0" sz="2000" b="1" i="0" u="none" strike="noStrike" kern="0" cap="none" spc="-85" normalizeH="0" baseline="0" noProof="0" dirty="0">
                <a:ln>
                  <a:noFill/>
                </a:ln>
                <a:solidFill>
                  <a:srgbClr val="1F3863"/>
                </a:solidFill>
                <a:effectLst/>
                <a:uLnTx/>
                <a:uFillTx/>
                <a:latin typeface="Arial"/>
                <a:cs typeface="Arial"/>
              </a:rPr>
              <a:t> </a:t>
            </a:r>
            <a:r>
              <a:rPr kumimoji="0" sz="2000" b="1" i="0" u="none" strike="noStrike" kern="0" cap="none" spc="-480" normalizeH="0" baseline="0" noProof="0" dirty="0">
                <a:ln>
                  <a:noFill/>
                </a:ln>
                <a:solidFill>
                  <a:srgbClr val="1F3863"/>
                </a:solidFill>
                <a:effectLst/>
                <a:uLnTx/>
                <a:uFillTx/>
                <a:latin typeface="Arial"/>
                <a:cs typeface="Arial"/>
              </a:rPr>
              <a:t>—</a:t>
            </a:r>
            <a:r>
              <a:rPr kumimoji="0" sz="2000" b="1" i="0" u="none" strike="noStrike" kern="0" cap="none" spc="-10" normalizeH="0" baseline="0" noProof="0" dirty="0">
                <a:ln>
                  <a:noFill/>
                </a:ln>
                <a:solidFill>
                  <a:srgbClr val="1F3863"/>
                </a:solidFill>
                <a:effectLst/>
                <a:uLnTx/>
                <a:uFillTx/>
                <a:latin typeface="Arial"/>
                <a:cs typeface="Arial"/>
              </a:rPr>
              <a:t> National</a:t>
            </a:r>
            <a:endParaRPr kumimoji="0" sz="20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5"/>
              </a:spcBef>
              <a:spcAft>
                <a:spcPts val="0"/>
              </a:spcAft>
              <a:buClrTx/>
              <a:buSzTx/>
              <a:buFontTx/>
              <a:buNone/>
              <a:tabLst/>
              <a:defRPr/>
            </a:pPr>
            <a:r>
              <a:rPr kumimoji="0" sz="2000" b="1" i="0" u="none" strike="noStrike" kern="0" cap="none" spc="-25" normalizeH="0" baseline="0" noProof="0" dirty="0">
                <a:ln>
                  <a:noFill/>
                </a:ln>
                <a:solidFill>
                  <a:srgbClr val="1F3863"/>
                </a:solidFill>
                <a:effectLst/>
                <a:uLnTx/>
                <a:uFillTx/>
                <a:latin typeface="Arial"/>
                <a:cs typeface="Arial"/>
              </a:rPr>
              <a:t>Guidelines</a:t>
            </a:r>
            <a:r>
              <a:rPr kumimoji="0" sz="2000" b="1" i="0" u="none" strike="noStrike" kern="0" cap="none" spc="-65" normalizeH="0" baseline="0" noProof="0" dirty="0">
                <a:ln>
                  <a:noFill/>
                </a:ln>
                <a:solidFill>
                  <a:srgbClr val="1F3863"/>
                </a:solidFill>
                <a:effectLst/>
                <a:uLnTx/>
                <a:uFillTx/>
                <a:latin typeface="Arial"/>
                <a:cs typeface="Arial"/>
              </a:rPr>
              <a:t> </a:t>
            </a:r>
            <a:r>
              <a:rPr kumimoji="0" sz="2000" b="1" i="0" u="none" strike="noStrike" kern="0" cap="none" spc="-55" normalizeH="0" baseline="0" noProof="0" dirty="0">
                <a:ln>
                  <a:noFill/>
                </a:ln>
                <a:solidFill>
                  <a:srgbClr val="1F3863"/>
                </a:solidFill>
                <a:effectLst/>
                <a:uLnTx/>
                <a:uFillTx/>
                <a:latin typeface="Arial"/>
                <a:cs typeface="Arial"/>
              </a:rPr>
              <a:t>(</a:t>
            </a:r>
            <a:r>
              <a:rPr kumimoji="0" sz="2000" b="1" i="0" u="none" strike="noStrike" kern="0" cap="small" spc="-55" normalizeH="0" baseline="0" noProof="0" dirty="0">
                <a:ln>
                  <a:noFill/>
                </a:ln>
                <a:solidFill>
                  <a:srgbClr val="1F3863"/>
                </a:solidFill>
                <a:effectLst/>
                <a:uLnTx/>
                <a:uFillTx/>
                <a:latin typeface="Arial"/>
                <a:cs typeface="Arial"/>
              </a:rPr>
              <a:t>2</a:t>
            </a:r>
            <a:r>
              <a:rPr kumimoji="0" sz="2000" b="1" i="0" u="none" strike="noStrike" kern="0" cap="none" spc="-55" normalizeH="0" baseline="0" noProof="0" dirty="0">
                <a:ln>
                  <a:noFill/>
                </a:ln>
                <a:solidFill>
                  <a:srgbClr val="1F3863"/>
                </a:solidFill>
                <a:effectLst/>
                <a:uLnTx/>
                <a:uFillTx/>
                <a:latin typeface="Arial"/>
                <a:cs typeface="Arial"/>
              </a:rPr>
              <a:t>0</a:t>
            </a:r>
            <a:r>
              <a:rPr kumimoji="0" sz="2000" b="1" i="0" u="none" strike="noStrike" kern="0" cap="small" spc="-55" normalizeH="0" baseline="0" noProof="0" dirty="0">
                <a:ln>
                  <a:noFill/>
                </a:ln>
                <a:solidFill>
                  <a:srgbClr val="1F3863"/>
                </a:solidFill>
                <a:effectLst/>
                <a:uLnTx/>
                <a:uFillTx/>
                <a:latin typeface="Arial"/>
                <a:cs typeface="Arial"/>
              </a:rPr>
              <a:t>2</a:t>
            </a:r>
            <a:r>
              <a:rPr kumimoji="0" sz="2000" b="1" i="0" u="none" strike="noStrike" kern="0" cap="none" spc="-55" normalizeH="0" baseline="0" noProof="0" dirty="0">
                <a:ln>
                  <a:noFill/>
                </a:ln>
                <a:solidFill>
                  <a:srgbClr val="1F3863"/>
                </a:solidFill>
                <a:effectLst/>
                <a:uLnTx/>
                <a:uFillTx/>
                <a:latin typeface="Arial"/>
                <a:cs typeface="Arial"/>
              </a:rPr>
              <a:t>4):</a:t>
            </a:r>
            <a:endParaRPr kumimoji="0" sz="2000" b="0" i="0" u="none" strike="noStrike" kern="0" cap="none" spc="0" normalizeH="0" baseline="0" noProof="0">
              <a:ln>
                <a:noFill/>
              </a:ln>
              <a:solidFill>
                <a:sysClr val="windowText" lastClr="000000"/>
              </a:solidFill>
              <a:effectLst/>
              <a:uLnTx/>
              <a:uFillTx/>
              <a:latin typeface="Arial"/>
              <a:cs typeface="Arial"/>
            </a:endParaRPr>
          </a:p>
          <a:p>
            <a:pPr marL="42545" marR="5080" lvl="0" indent="0" defTabSz="914400" eaLnBrk="1" fontAlgn="auto" latinLnBrk="0" hangingPunct="1">
              <a:lnSpc>
                <a:spcPts val="2160"/>
              </a:lnSpc>
              <a:spcBef>
                <a:spcPts val="1240"/>
              </a:spcBef>
              <a:spcAft>
                <a:spcPts val="0"/>
              </a:spcAft>
              <a:buClrTx/>
              <a:buSzTx/>
              <a:buFontTx/>
              <a:buNone/>
              <a:tabLst/>
              <a:defRPr/>
            </a:pPr>
            <a:r>
              <a:rPr kumimoji="0" sz="1900" b="1" i="1" u="none" strike="noStrike" kern="0" cap="none" spc="-180" normalizeH="0" baseline="0" noProof="0" dirty="0">
                <a:ln>
                  <a:noFill/>
                </a:ln>
                <a:solidFill>
                  <a:srgbClr val="1F6B75"/>
                </a:solidFill>
                <a:effectLst/>
                <a:uLnTx/>
                <a:uFillTx/>
                <a:latin typeface="Arial"/>
                <a:cs typeface="Arial"/>
              </a:rPr>
              <a:t>"The</a:t>
            </a:r>
            <a:r>
              <a:rPr kumimoji="0" sz="1900" b="1" i="1" u="none" strike="noStrike" kern="0" cap="none" spc="-25" normalizeH="0" baseline="0" noProof="0" dirty="0">
                <a:ln>
                  <a:noFill/>
                </a:ln>
                <a:solidFill>
                  <a:srgbClr val="1F6B75"/>
                </a:solidFill>
                <a:effectLst/>
                <a:uLnTx/>
                <a:uFillTx/>
                <a:latin typeface="Arial"/>
                <a:cs typeface="Arial"/>
              </a:rPr>
              <a:t> </a:t>
            </a:r>
            <a:r>
              <a:rPr kumimoji="0" sz="1900" b="1" i="1" u="none" strike="noStrike" kern="0" cap="none" spc="-55" normalizeH="0" baseline="0" noProof="0" dirty="0">
                <a:ln>
                  <a:noFill/>
                </a:ln>
                <a:solidFill>
                  <a:srgbClr val="1F6B75"/>
                </a:solidFill>
                <a:effectLst/>
                <a:uLnTx/>
                <a:uFillTx/>
                <a:latin typeface="Arial"/>
                <a:cs typeface="Arial"/>
              </a:rPr>
              <a:t>development</a:t>
            </a:r>
            <a:r>
              <a:rPr kumimoji="0" sz="1900" b="1" i="1" u="none" strike="noStrike" kern="0" cap="none" spc="-80" normalizeH="0" baseline="0" noProof="0" dirty="0">
                <a:ln>
                  <a:noFill/>
                </a:ln>
                <a:solidFill>
                  <a:srgbClr val="1F6B75"/>
                </a:solidFill>
                <a:effectLst/>
                <a:uLnTx/>
                <a:uFillTx/>
                <a:latin typeface="Arial"/>
                <a:cs typeface="Arial"/>
              </a:rPr>
              <a:t> </a:t>
            </a:r>
            <a:r>
              <a:rPr kumimoji="0" sz="1900" b="1" i="1" u="none" strike="noStrike" kern="0" cap="none" spc="0" normalizeH="0" baseline="0" noProof="0" dirty="0">
                <a:ln>
                  <a:noFill/>
                </a:ln>
                <a:solidFill>
                  <a:srgbClr val="1F6B75"/>
                </a:solidFill>
                <a:effectLst/>
                <a:uLnTx/>
                <a:uFillTx/>
                <a:latin typeface="Arial"/>
                <a:cs typeface="Arial"/>
              </a:rPr>
              <a:t>of</a:t>
            </a:r>
            <a:r>
              <a:rPr kumimoji="0" sz="1900" b="1" i="1" u="none" strike="noStrike" kern="0" cap="none" spc="-55" normalizeH="0" baseline="0" noProof="0" dirty="0">
                <a:ln>
                  <a:noFill/>
                </a:ln>
                <a:solidFill>
                  <a:srgbClr val="1F6B75"/>
                </a:solidFill>
                <a:effectLst/>
                <a:uLnTx/>
                <a:uFillTx/>
                <a:latin typeface="Arial"/>
                <a:cs typeface="Arial"/>
              </a:rPr>
              <a:t> </a:t>
            </a:r>
            <a:r>
              <a:rPr kumimoji="0" sz="1900" b="1" i="1" u="none" strike="noStrike" kern="0" cap="none" spc="-60" normalizeH="0" baseline="0" noProof="0" dirty="0">
                <a:ln>
                  <a:noFill/>
                </a:ln>
                <a:solidFill>
                  <a:srgbClr val="1F6B75"/>
                </a:solidFill>
                <a:effectLst/>
                <a:uLnTx/>
                <a:uFillTx/>
                <a:latin typeface="Arial"/>
                <a:cs typeface="Arial"/>
              </a:rPr>
              <a:t>qualification</a:t>
            </a:r>
            <a:r>
              <a:rPr kumimoji="0" sz="1900" b="1" i="1" u="none" strike="noStrike" kern="0" cap="none" spc="-35" normalizeH="0" baseline="0" noProof="0" dirty="0">
                <a:ln>
                  <a:noFill/>
                </a:ln>
                <a:solidFill>
                  <a:srgbClr val="1F6B75"/>
                </a:solidFill>
                <a:effectLst/>
                <a:uLnTx/>
                <a:uFillTx/>
                <a:latin typeface="Arial"/>
                <a:cs typeface="Arial"/>
              </a:rPr>
              <a:t> </a:t>
            </a:r>
            <a:r>
              <a:rPr kumimoji="0" sz="1900" b="1" i="1" u="none" strike="noStrike" kern="0" cap="none" spc="-20" normalizeH="0" baseline="0" noProof="0" dirty="0">
                <a:ln>
                  <a:noFill/>
                </a:ln>
                <a:solidFill>
                  <a:srgbClr val="1F6B75"/>
                </a:solidFill>
                <a:effectLst/>
                <a:uLnTx/>
                <a:uFillTx/>
                <a:latin typeface="Arial"/>
                <a:cs typeface="Arial"/>
              </a:rPr>
              <a:t>frameworks</a:t>
            </a:r>
            <a:r>
              <a:rPr kumimoji="0" sz="1900" b="1" i="1" u="none" strike="noStrike" kern="0" cap="none" spc="-70" normalizeH="0" baseline="0" noProof="0" dirty="0">
                <a:ln>
                  <a:noFill/>
                </a:ln>
                <a:solidFill>
                  <a:srgbClr val="1F6B75"/>
                </a:solidFill>
                <a:effectLst/>
                <a:uLnTx/>
                <a:uFillTx/>
                <a:latin typeface="Arial"/>
                <a:cs typeface="Arial"/>
              </a:rPr>
              <a:t> </a:t>
            </a:r>
            <a:r>
              <a:rPr kumimoji="0" sz="1900" b="1" i="1" u="none" strike="noStrike" kern="0" cap="none" spc="-25" normalizeH="0" baseline="0" noProof="0" dirty="0">
                <a:ln>
                  <a:noFill/>
                </a:ln>
                <a:solidFill>
                  <a:srgbClr val="1F6B75"/>
                </a:solidFill>
                <a:effectLst/>
                <a:uLnTx/>
                <a:uFillTx/>
                <a:latin typeface="Arial"/>
                <a:cs typeface="Arial"/>
              </a:rPr>
              <a:t>for </a:t>
            </a:r>
            <a:r>
              <a:rPr kumimoji="0" sz="1900" b="1" i="1" u="none" strike="noStrike" kern="0" cap="none" spc="-50" normalizeH="0" baseline="0" noProof="0" dirty="0">
                <a:ln>
                  <a:noFill/>
                </a:ln>
                <a:solidFill>
                  <a:srgbClr val="1F6B75"/>
                </a:solidFill>
                <a:effectLst/>
                <a:uLnTx/>
                <a:uFillTx/>
                <a:latin typeface="Arial"/>
                <a:cs typeface="Arial"/>
              </a:rPr>
              <a:t>career</a:t>
            </a:r>
            <a:r>
              <a:rPr kumimoji="0" sz="1900" b="1" i="1" u="none" strike="noStrike" kern="0" cap="none" spc="-75" normalizeH="0" baseline="0" noProof="0" dirty="0">
                <a:ln>
                  <a:noFill/>
                </a:ln>
                <a:solidFill>
                  <a:srgbClr val="1F6B75"/>
                </a:solidFill>
                <a:effectLst/>
                <a:uLnTx/>
                <a:uFillTx/>
                <a:latin typeface="Arial"/>
                <a:cs typeface="Arial"/>
              </a:rPr>
              <a:t> </a:t>
            </a:r>
            <a:r>
              <a:rPr kumimoji="0" sz="1900" b="1" i="1" u="none" strike="noStrike" kern="0" cap="none" spc="-10" normalizeH="0" baseline="0" noProof="0" dirty="0">
                <a:ln>
                  <a:noFill/>
                </a:ln>
                <a:solidFill>
                  <a:srgbClr val="1F6B75"/>
                </a:solidFill>
                <a:effectLst/>
                <a:uLnTx/>
                <a:uFillTx/>
                <a:latin typeface="Arial"/>
                <a:cs typeface="Arial"/>
              </a:rPr>
              <a:t>guidance“</a:t>
            </a:r>
            <a:endParaRPr kumimoji="0" sz="1900" b="0" i="0" u="none" strike="noStrike" kern="0" cap="none" spc="0" normalizeH="0" baseline="0" noProof="0">
              <a:ln>
                <a:noFill/>
              </a:ln>
              <a:solidFill>
                <a:sysClr val="windowText" lastClr="000000"/>
              </a:solidFill>
              <a:effectLst/>
              <a:uLnTx/>
              <a:uFillTx/>
              <a:latin typeface="Arial"/>
              <a:cs typeface="Arial"/>
            </a:endParaRPr>
          </a:p>
          <a:p>
            <a:pPr marL="386080" marR="0" lvl="0" indent="-342900" defTabSz="914400" eaLnBrk="1" fontAlgn="auto" latinLnBrk="0" hangingPunct="1">
              <a:lnSpc>
                <a:spcPts val="2090"/>
              </a:lnSpc>
              <a:spcBef>
                <a:spcPts val="0"/>
              </a:spcBef>
              <a:spcAft>
                <a:spcPts val="0"/>
              </a:spcAft>
              <a:buClrTx/>
              <a:buSzTx/>
              <a:buFont typeface="Arial MT"/>
              <a:buChar char="•"/>
              <a:tabLst>
                <a:tab pos="386080" algn="l"/>
              </a:tabLst>
              <a:defRPr/>
            </a:pPr>
            <a:r>
              <a:rPr kumimoji="0" sz="1800" b="1" i="0" u="none" strike="noStrike" kern="0" cap="none" spc="70" normalizeH="0" baseline="0" noProof="0" dirty="0">
                <a:ln>
                  <a:noFill/>
                </a:ln>
                <a:solidFill>
                  <a:sysClr val="windowText" lastClr="000000"/>
                </a:solidFill>
                <a:effectLst/>
                <a:uLnTx/>
                <a:uFillTx/>
                <a:latin typeface="Arial"/>
                <a:cs typeface="Arial"/>
              </a:rPr>
              <a:t>No</a:t>
            </a:r>
            <a:r>
              <a:rPr kumimoji="0" sz="1800" b="1" i="0" u="none" strike="noStrike" kern="0" cap="none" spc="40"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mandate</a:t>
            </a:r>
            <a:r>
              <a:rPr kumimoji="0" sz="1800" b="1" i="0" u="none" strike="noStrike" kern="0" cap="none" spc="40"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for</a:t>
            </a:r>
            <a:r>
              <a:rPr kumimoji="0" sz="1800" b="1" i="0" u="none" strike="noStrike" kern="0" cap="none" spc="45"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delivery</a:t>
            </a:r>
            <a:r>
              <a:rPr kumimoji="0" sz="1800" b="1" i="0" u="none" strike="noStrike" kern="0" cap="none" spc="50"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a:t>
            </a:r>
            <a:r>
              <a:rPr kumimoji="0" sz="1800" b="1" i="0" u="none" strike="noStrike" kern="0" cap="none" spc="60"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career</a:t>
            </a:r>
            <a:r>
              <a:rPr kumimoji="0" sz="1800" b="1" i="0" u="none" strike="noStrike" kern="0" cap="none" spc="10" normalizeH="0" baseline="0" noProof="0" dirty="0">
                <a:ln>
                  <a:noFill/>
                </a:ln>
                <a:solidFill>
                  <a:sysClr val="windowText" lastClr="000000"/>
                </a:solidFill>
                <a:effectLst/>
                <a:uLnTx/>
                <a:uFillTx/>
                <a:latin typeface="Arial"/>
                <a:cs typeface="Arial"/>
              </a:rPr>
              <a:t> </a:t>
            </a:r>
            <a:r>
              <a:rPr kumimoji="0" sz="1800" b="1" i="0" u="none" strike="noStrike" kern="0" cap="none" spc="-10" normalizeH="0" baseline="0" noProof="0" dirty="0">
                <a:ln>
                  <a:noFill/>
                </a:ln>
                <a:solidFill>
                  <a:sysClr val="windowText" lastClr="000000"/>
                </a:solidFill>
                <a:effectLst/>
                <a:uLnTx/>
                <a:uFillTx/>
                <a:latin typeface="Arial"/>
                <a:cs typeface="Arial"/>
              </a:rPr>
              <a:t>guidance</a:t>
            </a:r>
            <a:endParaRPr kumimoji="0" sz="1800" b="0" i="0" u="none" strike="noStrike" kern="0" cap="none" spc="0" normalizeH="0" baseline="0" noProof="0">
              <a:ln>
                <a:noFill/>
              </a:ln>
              <a:solidFill>
                <a:sysClr val="windowText" lastClr="000000"/>
              </a:solidFill>
              <a:effectLst/>
              <a:uLnTx/>
              <a:uFillTx/>
              <a:latin typeface="Arial"/>
              <a:cs typeface="Arial"/>
            </a:endParaRPr>
          </a:p>
          <a:p>
            <a:pPr marL="386080" marR="115570" lvl="0" indent="0" defTabSz="914400" eaLnBrk="1" fontAlgn="auto" latinLnBrk="0" hangingPunct="1">
              <a:lnSpc>
                <a:spcPct val="100000"/>
              </a:lnSpc>
              <a:spcBef>
                <a:spcPts val="5"/>
              </a:spcBef>
              <a:spcAft>
                <a:spcPts val="0"/>
              </a:spcAft>
              <a:buClrTx/>
              <a:buSzTx/>
              <a:buFontTx/>
              <a:buNone/>
              <a:tabLst/>
              <a:defRPr/>
            </a:pPr>
            <a:r>
              <a:rPr kumimoji="0" sz="1800" b="1" i="0" u="none" strike="noStrike" kern="0" cap="none" spc="-10" normalizeH="0" baseline="0" noProof="0" dirty="0">
                <a:ln>
                  <a:noFill/>
                </a:ln>
                <a:solidFill>
                  <a:sysClr val="windowText" lastClr="000000"/>
                </a:solidFill>
                <a:effectLst/>
                <a:uLnTx/>
                <a:uFillTx/>
                <a:latin typeface="Arial"/>
                <a:cs typeface="Arial"/>
              </a:rPr>
              <a:t>practitioner</a:t>
            </a:r>
            <a:r>
              <a:rPr kumimoji="0" sz="1800" b="1" i="0" u="none" strike="noStrike" kern="0" cap="none" spc="0" normalizeH="0" baseline="0" noProof="0" dirty="0">
                <a:ln>
                  <a:noFill/>
                </a:ln>
                <a:solidFill>
                  <a:sysClr val="windowText" lastClr="000000"/>
                </a:solidFill>
                <a:effectLst/>
                <a:uLnTx/>
                <a:uFillTx/>
                <a:latin typeface="Arial"/>
                <a:cs typeface="Arial"/>
              </a:rPr>
              <a:t> training</a:t>
            </a:r>
            <a:r>
              <a:rPr kumimoji="0" sz="1800" b="1" i="0" u="none" strike="noStrike" kern="0" cap="none" spc="30"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a:t>
            </a:r>
            <a:r>
              <a:rPr kumimoji="0" sz="1800" b="1" i="0" u="none" strike="noStrike" kern="0" cap="none" spc="20"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learner</a:t>
            </a:r>
            <a:r>
              <a:rPr kumimoji="0" sz="1800" b="1" i="0" u="none" strike="noStrike" kern="0" cap="none" spc="-5"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navigation</a:t>
            </a:r>
            <a:r>
              <a:rPr kumimoji="0" sz="1800" b="1" i="0" u="none" strike="noStrike" kern="0" cap="none" spc="25"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a:t>
            </a:r>
            <a:r>
              <a:rPr kumimoji="0" sz="1800" b="1" i="0" u="none" strike="noStrike" kern="0" cap="none" spc="25" normalizeH="0" baseline="0" noProof="0" dirty="0">
                <a:ln>
                  <a:noFill/>
                </a:ln>
                <a:solidFill>
                  <a:sysClr val="windowText" lastClr="000000"/>
                </a:solidFill>
                <a:effectLst/>
                <a:uLnTx/>
                <a:uFillTx/>
                <a:latin typeface="Arial"/>
                <a:cs typeface="Arial"/>
              </a:rPr>
              <a:t> </a:t>
            </a:r>
            <a:r>
              <a:rPr kumimoji="0" sz="1800" b="1" i="0" u="none" strike="noStrike" kern="0" cap="none" spc="-114" normalizeH="0" baseline="0" noProof="0" dirty="0">
                <a:ln>
                  <a:noFill/>
                </a:ln>
                <a:solidFill>
                  <a:sysClr val="windowText" lastClr="000000"/>
                </a:solidFill>
                <a:effectLst/>
                <a:uLnTx/>
                <a:uFillTx/>
                <a:latin typeface="Arial"/>
                <a:cs typeface="Arial"/>
              </a:rPr>
              <a:t>RPL </a:t>
            </a:r>
            <a:r>
              <a:rPr kumimoji="0" sz="1800" b="1" i="0" u="none" strike="noStrike" kern="0" cap="none" spc="-10" normalizeH="0" baseline="0" noProof="0" dirty="0">
                <a:ln>
                  <a:noFill/>
                </a:ln>
                <a:solidFill>
                  <a:sysClr val="windowText" lastClr="000000"/>
                </a:solidFill>
                <a:effectLst/>
                <a:uLnTx/>
                <a:uFillTx/>
                <a:latin typeface="Arial"/>
                <a:cs typeface="Arial"/>
              </a:rPr>
              <a:t>facilitation</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grpSp>
        <p:nvGrpSpPr>
          <p:cNvPr id="18" name="object 18"/>
          <p:cNvGrpSpPr/>
          <p:nvPr/>
        </p:nvGrpSpPr>
        <p:grpSpPr>
          <a:xfrm>
            <a:off x="5961888" y="3700259"/>
            <a:ext cx="6181090" cy="2767330"/>
            <a:chOff x="5961888" y="3700259"/>
            <a:chExt cx="6181090" cy="2767330"/>
          </a:xfrm>
        </p:grpSpPr>
        <p:pic>
          <p:nvPicPr>
            <p:cNvPr id="19" name="object 19"/>
            <p:cNvPicPr/>
            <p:nvPr/>
          </p:nvPicPr>
          <p:blipFill>
            <a:blip r:embed="rId4" cstate="print"/>
            <a:stretch>
              <a:fillRect/>
            </a:stretch>
          </p:blipFill>
          <p:spPr>
            <a:xfrm>
              <a:off x="5961888" y="3700259"/>
              <a:ext cx="6180582" cy="2766822"/>
            </a:xfrm>
            <a:prstGeom prst="rect">
              <a:avLst/>
            </a:prstGeom>
          </p:spPr>
        </p:pic>
        <p:sp>
          <p:nvSpPr>
            <p:cNvPr id="20" name="object 20"/>
            <p:cNvSpPr/>
            <p:nvPr/>
          </p:nvSpPr>
          <p:spPr>
            <a:xfrm>
              <a:off x="6096000" y="3779520"/>
              <a:ext cx="5974080" cy="2560320"/>
            </a:xfrm>
            <a:custGeom>
              <a:avLst/>
              <a:gdLst/>
              <a:ahLst/>
              <a:cxnLst/>
              <a:rect l="l" t="t" r="r" b="b"/>
              <a:pathLst>
                <a:path w="5974080" h="2560320">
                  <a:moveTo>
                    <a:pt x="5974080" y="0"/>
                  </a:moveTo>
                  <a:lnTo>
                    <a:pt x="0" y="0"/>
                  </a:lnTo>
                  <a:lnTo>
                    <a:pt x="0" y="2560319"/>
                  </a:lnTo>
                  <a:lnTo>
                    <a:pt x="5974080" y="2560319"/>
                  </a:lnTo>
                  <a:lnTo>
                    <a:pt x="5974080" y="0"/>
                  </a:lnTo>
                  <a:close/>
                </a:path>
              </a:pathLst>
            </a:custGeom>
            <a:solidFill>
              <a:srgbClr val="1F386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1" name="object 21"/>
            <p:cNvPicPr/>
            <p:nvPr/>
          </p:nvPicPr>
          <p:blipFill>
            <a:blip r:embed="rId5" cstate="print"/>
            <a:stretch>
              <a:fillRect/>
            </a:stretch>
          </p:blipFill>
          <p:spPr>
            <a:xfrm>
              <a:off x="6278880" y="3962400"/>
              <a:ext cx="463296" cy="463295"/>
            </a:xfrm>
            <a:prstGeom prst="rect">
              <a:avLst/>
            </a:prstGeom>
          </p:spPr>
        </p:pic>
      </p:grpSp>
      <p:sp>
        <p:nvSpPr>
          <p:cNvPr id="22" name="object 22"/>
          <p:cNvSpPr txBox="1"/>
          <p:nvPr/>
        </p:nvSpPr>
        <p:spPr>
          <a:xfrm>
            <a:off x="6096000" y="3779520"/>
            <a:ext cx="5974080" cy="2560320"/>
          </a:xfrm>
          <a:prstGeom prst="rect">
            <a:avLst/>
          </a:prstGeom>
          <a:ln w="6096">
            <a:solidFill>
              <a:srgbClr val="E1E8EF"/>
            </a:solidFill>
          </a:ln>
        </p:spPr>
        <p:txBody>
          <a:bodyPr vert="horz" wrap="square" lIns="0" tIns="145415" rIns="0" bIns="0" rtlCol="0">
            <a:spAutoFit/>
          </a:bodyPr>
          <a:lstStyle/>
          <a:p>
            <a:pPr marL="708025" marR="0" lvl="0" indent="0" defTabSz="914400" eaLnBrk="1" fontAlgn="auto" latinLnBrk="0" hangingPunct="1">
              <a:lnSpc>
                <a:spcPct val="100000"/>
              </a:lnSpc>
              <a:spcBef>
                <a:spcPts val="1145"/>
              </a:spcBef>
              <a:spcAft>
                <a:spcPts val="0"/>
              </a:spcAft>
              <a:buClrTx/>
              <a:buSzTx/>
              <a:buFontTx/>
              <a:buNone/>
              <a:tabLst/>
              <a:defRPr/>
            </a:pPr>
            <a:r>
              <a:rPr kumimoji="0" sz="2400" b="1" i="0" u="none" strike="noStrike" kern="0" cap="none" spc="0" normalizeH="0" baseline="0" noProof="0" dirty="0">
                <a:ln>
                  <a:noFill/>
                </a:ln>
                <a:solidFill>
                  <a:srgbClr val="FFFF00"/>
                </a:solidFill>
                <a:effectLst/>
                <a:uLnTx/>
                <a:uFillTx/>
                <a:latin typeface="Arial"/>
                <a:cs typeface="Arial"/>
              </a:rPr>
              <a:t>Key</a:t>
            </a:r>
            <a:r>
              <a:rPr kumimoji="0" sz="2400" b="1" i="0" u="none" strike="noStrike" kern="0" cap="none" spc="65" normalizeH="0" baseline="0" noProof="0" dirty="0">
                <a:ln>
                  <a:noFill/>
                </a:ln>
                <a:solidFill>
                  <a:srgbClr val="FFFF00"/>
                </a:solidFill>
                <a:effectLst/>
                <a:uLnTx/>
                <a:uFillTx/>
                <a:latin typeface="Arial"/>
                <a:cs typeface="Arial"/>
              </a:rPr>
              <a:t> </a:t>
            </a:r>
            <a:r>
              <a:rPr kumimoji="0" sz="2400" b="1" i="0" u="none" strike="noStrike" kern="0" cap="none" spc="-10" normalizeH="0" baseline="0" noProof="0" dirty="0">
                <a:ln>
                  <a:noFill/>
                </a:ln>
                <a:solidFill>
                  <a:srgbClr val="FFFF00"/>
                </a:solidFill>
                <a:effectLst/>
                <a:uLnTx/>
                <a:uFillTx/>
                <a:latin typeface="Arial"/>
                <a:cs typeface="Arial"/>
              </a:rPr>
              <a:t>Finding</a:t>
            </a:r>
            <a:endParaRPr kumimoji="0" sz="2400" b="0" i="0" u="none" strike="noStrike" kern="0" cap="none" spc="0" normalizeH="0" baseline="0" noProof="0">
              <a:ln>
                <a:noFill/>
              </a:ln>
              <a:solidFill>
                <a:sysClr val="windowText" lastClr="000000"/>
              </a:solidFill>
              <a:effectLst/>
              <a:uLnTx/>
              <a:uFillTx/>
              <a:latin typeface="Arial"/>
              <a:cs typeface="Arial"/>
            </a:endParaRPr>
          </a:p>
          <a:p>
            <a:pPr marL="501015" marR="929640" lvl="0" indent="-287020" defTabSz="914400" eaLnBrk="1" fontAlgn="auto" latinLnBrk="0" hangingPunct="1">
              <a:lnSpc>
                <a:spcPct val="100000"/>
              </a:lnSpc>
              <a:spcBef>
                <a:spcPts val="1315"/>
              </a:spcBef>
              <a:spcAft>
                <a:spcPts val="0"/>
              </a:spcAft>
              <a:buClrTx/>
              <a:buSzTx/>
              <a:buFont typeface="Arial MT"/>
              <a:buChar char="•"/>
              <a:tabLst>
                <a:tab pos="501015" algn="l"/>
              </a:tabLst>
              <a:defRPr/>
            </a:pPr>
            <a:r>
              <a:rPr kumimoji="0" sz="1800" b="1" i="0" u="none" strike="noStrike" kern="0" cap="none" spc="0" normalizeH="0" baseline="0" noProof="0" dirty="0">
                <a:ln>
                  <a:noFill/>
                </a:ln>
                <a:solidFill>
                  <a:srgbClr val="FFFFFF"/>
                </a:solidFill>
                <a:effectLst/>
                <a:uLnTx/>
                <a:uFillTx/>
                <a:latin typeface="Arial"/>
                <a:cs typeface="Arial"/>
              </a:rPr>
              <a:t>Career</a:t>
            </a:r>
            <a:r>
              <a:rPr kumimoji="0" sz="1800" b="1" i="0" u="none" strike="noStrike" kern="0" cap="none" spc="-5" normalizeH="0" baseline="0" noProof="0" dirty="0">
                <a:ln>
                  <a:noFill/>
                </a:ln>
                <a:solidFill>
                  <a:srgbClr val="FFFFFF"/>
                </a:solidFill>
                <a:effectLst/>
                <a:uLnTx/>
                <a:uFillTx/>
                <a:latin typeface="Arial"/>
                <a:cs typeface="Arial"/>
              </a:rPr>
              <a:t> </a:t>
            </a:r>
            <a:r>
              <a:rPr kumimoji="0" sz="1800" b="1" i="0" u="none" strike="noStrike" kern="0" cap="none" spc="-25" normalizeH="0" baseline="0" noProof="0" dirty="0">
                <a:ln>
                  <a:noFill/>
                </a:ln>
                <a:solidFill>
                  <a:srgbClr val="FFFFFF"/>
                </a:solidFill>
                <a:effectLst/>
                <a:uLnTx/>
                <a:uFillTx/>
                <a:latin typeface="Arial"/>
                <a:cs typeface="Arial"/>
              </a:rPr>
              <a:t>guidance</a:t>
            </a:r>
            <a:r>
              <a:rPr kumimoji="0" sz="1800" b="1" i="0" u="none" strike="noStrike" kern="0" cap="none" spc="-15" normalizeH="0" baseline="0" noProof="0" dirty="0">
                <a:ln>
                  <a:noFill/>
                </a:ln>
                <a:solidFill>
                  <a:srgbClr val="FFFFFF"/>
                </a:solidFill>
                <a:effectLst/>
                <a:uLnTx/>
                <a:uFillTx/>
                <a:latin typeface="Arial"/>
                <a:cs typeface="Arial"/>
              </a:rPr>
              <a:t> </a:t>
            </a:r>
            <a:r>
              <a:rPr kumimoji="0" sz="1800" b="1" i="0" u="none" strike="noStrike" kern="0" cap="none" spc="0" normalizeH="0" baseline="0" noProof="0" dirty="0">
                <a:ln>
                  <a:noFill/>
                </a:ln>
                <a:solidFill>
                  <a:srgbClr val="FFFFFF"/>
                </a:solidFill>
                <a:effectLst/>
                <a:uLnTx/>
                <a:uFillTx/>
                <a:latin typeface="Arial"/>
                <a:cs typeface="Arial"/>
              </a:rPr>
              <a:t>and</a:t>
            </a:r>
            <a:r>
              <a:rPr kumimoji="0" sz="1800" b="1" i="0" u="none" strike="noStrike" kern="0" cap="none" spc="5" normalizeH="0" baseline="0" noProof="0" dirty="0">
                <a:ln>
                  <a:noFill/>
                </a:ln>
                <a:solidFill>
                  <a:srgbClr val="FFFFFF"/>
                </a:solidFill>
                <a:effectLst/>
                <a:uLnTx/>
                <a:uFillTx/>
                <a:latin typeface="Arial"/>
                <a:cs typeface="Arial"/>
              </a:rPr>
              <a:t> </a:t>
            </a:r>
            <a:r>
              <a:rPr kumimoji="0" sz="1800" b="1" i="0" u="none" strike="noStrike" kern="0" cap="none" spc="0" normalizeH="0" baseline="0" noProof="0" dirty="0">
                <a:ln>
                  <a:noFill/>
                </a:ln>
                <a:solidFill>
                  <a:srgbClr val="FFFFFF"/>
                </a:solidFill>
                <a:effectLst/>
                <a:uLnTx/>
                <a:uFillTx/>
                <a:latin typeface="Arial"/>
                <a:cs typeface="Arial"/>
              </a:rPr>
              <a:t>the KNQF</a:t>
            </a:r>
            <a:r>
              <a:rPr kumimoji="0" sz="1800" b="1" i="0" u="none" strike="noStrike" kern="0" cap="none" spc="15" normalizeH="0" baseline="0" noProof="0" dirty="0">
                <a:ln>
                  <a:noFill/>
                </a:ln>
                <a:solidFill>
                  <a:srgbClr val="FFFFFF"/>
                </a:solidFill>
                <a:effectLst/>
                <a:uLnTx/>
                <a:uFillTx/>
                <a:latin typeface="Arial"/>
                <a:cs typeface="Arial"/>
              </a:rPr>
              <a:t> </a:t>
            </a:r>
            <a:r>
              <a:rPr kumimoji="0" sz="1800" b="1" i="0" u="none" strike="noStrike" kern="0" cap="none" spc="0" normalizeH="0" baseline="0" noProof="0" dirty="0">
                <a:ln>
                  <a:noFill/>
                </a:ln>
                <a:solidFill>
                  <a:srgbClr val="FFFFFF"/>
                </a:solidFill>
                <a:effectLst/>
                <a:uLnTx/>
                <a:uFillTx/>
                <a:latin typeface="Arial"/>
                <a:cs typeface="Arial"/>
              </a:rPr>
              <a:t>operate</a:t>
            </a:r>
            <a:r>
              <a:rPr kumimoji="0" sz="1800" b="1" i="0" u="none" strike="noStrike" kern="0" cap="none" spc="-25" normalizeH="0" baseline="0" noProof="0" dirty="0">
                <a:ln>
                  <a:noFill/>
                </a:ln>
                <a:solidFill>
                  <a:srgbClr val="FFFFFF"/>
                </a:solidFill>
                <a:effectLst/>
                <a:uLnTx/>
                <a:uFillTx/>
                <a:latin typeface="Arial"/>
                <a:cs typeface="Arial"/>
              </a:rPr>
              <a:t> in </a:t>
            </a:r>
            <a:r>
              <a:rPr kumimoji="0" sz="1800" b="1" i="0" u="none" strike="noStrike" kern="0" cap="none" spc="0" normalizeH="0" baseline="0" noProof="0" dirty="0">
                <a:ln>
                  <a:noFill/>
                </a:ln>
                <a:solidFill>
                  <a:srgbClr val="FFFFFF"/>
                </a:solidFill>
                <a:effectLst/>
                <a:uLnTx/>
                <a:uFillTx/>
                <a:latin typeface="Arial"/>
                <a:cs typeface="Arial"/>
              </a:rPr>
              <a:t>formal</a:t>
            </a:r>
            <a:r>
              <a:rPr kumimoji="0" sz="1800" b="1" i="0" u="none" strike="noStrike" kern="0" cap="none" spc="50" normalizeH="0" baseline="0" noProof="0" dirty="0">
                <a:ln>
                  <a:noFill/>
                </a:ln>
                <a:solidFill>
                  <a:srgbClr val="FFFFFF"/>
                </a:solidFill>
                <a:effectLst/>
                <a:uLnTx/>
                <a:uFillTx/>
                <a:latin typeface="Arial"/>
                <a:cs typeface="Arial"/>
              </a:rPr>
              <a:t> </a:t>
            </a:r>
            <a:r>
              <a:rPr kumimoji="0" sz="1800" b="1" i="0" u="none" strike="noStrike" kern="0" cap="none" spc="-95" normalizeH="0" baseline="0" noProof="0" dirty="0">
                <a:ln>
                  <a:noFill/>
                </a:ln>
                <a:solidFill>
                  <a:srgbClr val="FFFFFF"/>
                </a:solidFill>
                <a:effectLst/>
                <a:uLnTx/>
                <a:uFillTx/>
                <a:latin typeface="Arial"/>
                <a:cs typeface="Arial"/>
              </a:rPr>
              <a:t>co-</a:t>
            </a:r>
            <a:r>
              <a:rPr kumimoji="0" sz="1800" b="1" i="0" u="none" strike="noStrike" kern="0" cap="none" spc="-25" normalizeH="0" baseline="0" noProof="0" dirty="0">
                <a:ln>
                  <a:noFill/>
                </a:ln>
                <a:solidFill>
                  <a:srgbClr val="FFFFFF"/>
                </a:solidFill>
                <a:effectLst/>
                <a:uLnTx/>
                <a:uFillTx/>
                <a:latin typeface="Arial"/>
                <a:cs typeface="Arial"/>
              </a:rPr>
              <a:t>existence</a:t>
            </a:r>
            <a:r>
              <a:rPr kumimoji="0" sz="1800" b="1" i="0" u="none" strike="noStrike" kern="0" cap="none" spc="65" normalizeH="0" baseline="0" noProof="0" dirty="0">
                <a:ln>
                  <a:noFill/>
                </a:ln>
                <a:solidFill>
                  <a:srgbClr val="FFFFFF"/>
                </a:solidFill>
                <a:effectLst/>
                <a:uLnTx/>
                <a:uFillTx/>
                <a:latin typeface="Arial"/>
                <a:cs typeface="Arial"/>
              </a:rPr>
              <a:t> </a:t>
            </a:r>
            <a:r>
              <a:rPr kumimoji="0" sz="1800" b="1" i="0" u="none" strike="noStrike" kern="0" cap="none" spc="0" normalizeH="0" baseline="0" noProof="0" dirty="0">
                <a:ln>
                  <a:noFill/>
                </a:ln>
                <a:solidFill>
                  <a:srgbClr val="C8972A"/>
                </a:solidFill>
                <a:effectLst/>
                <a:uLnTx/>
                <a:uFillTx/>
                <a:latin typeface="Arial"/>
                <a:cs typeface="Arial"/>
              </a:rPr>
              <a:t>without</a:t>
            </a:r>
            <a:r>
              <a:rPr kumimoji="0" sz="1800" b="1" i="0" u="none" strike="noStrike" kern="0" cap="none" spc="70" normalizeH="0" baseline="0" noProof="0" dirty="0">
                <a:ln>
                  <a:noFill/>
                </a:ln>
                <a:solidFill>
                  <a:srgbClr val="C8972A"/>
                </a:solidFill>
                <a:effectLst/>
                <a:uLnTx/>
                <a:uFillTx/>
                <a:latin typeface="Arial"/>
                <a:cs typeface="Arial"/>
              </a:rPr>
              <a:t> </a:t>
            </a:r>
            <a:r>
              <a:rPr kumimoji="0" sz="1800" b="1" i="0" u="none" strike="noStrike" kern="0" cap="none" spc="-10" normalizeH="0" baseline="0" noProof="0" dirty="0">
                <a:ln>
                  <a:noFill/>
                </a:ln>
                <a:solidFill>
                  <a:srgbClr val="C8972A"/>
                </a:solidFill>
                <a:effectLst/>
                <a:uLnTx/>
                <a:uFillTx/>
                <a:latin typeface="Arial"/>
                <a:cs typeface="Arial"/>
              </a:rPr>
              <a:t>functional integration.</a:t>
            </a:r>
            <a:endParaRPr kumimoji="0" sz="1800" b="0" i="0" u="none" strike="noStrike" kern="0" cap="none" spc="0" normalizeH="0" baseline="0" noProof="0">
              <a:ln>
                <a:noFill/>
              </a:ln>
              <a:solidFill>
                <a:sysClr val="windowText" lastClr="000000"/>
              </a:solidFill>
              <a:effectLst/>
              <a:uLnTx/>
              <a:uFillTx/>
              <a:latin typeface="Arial"/>
              <a:cs typeface="Arial"/>
            </a:endParaRPr>
          </a:p>
          <a:p>
            <a:pPr marL="501015" marR="256540" lvl="0" indent="-287020" algn="just" defTabSz="914400" eaLnBrk="1" fontAlgn="auto" latinLnBrk="0" hangingPunct="1">
              <a:lnSpc>
                <a:spcPct val="100000"/>
              </a:lnSpc>
              <a:spcBef>
                <a:spcPts val="5"/>
              </a:spcBef>
              <a:spcAft>
                <a:spcPts val="0"/>
              </a:spcAft>
              <a:buClrTx/>
              <a:buSzTx/>
              <a:buFont typeface="Arial MT"/>
              <a:buChar char="•"/>
              <a:tabLst>
                <a:tab pos="501015" algn="l"/>
              </a:tabLst>
              <a:defRPr/>
            </a:pPr>
            <a:r>
              <a:rPr kumimoji="0" sz="1800" b="1" i="0" u="none" strike="noStrike" kern="0" cap="none" spc="-100" normalizeH="0" baseline="0" noProof="0" dirty="0">
                <a:ln>
                  <a:noFill/>
                </a:ln>
                <a:solidFill>
                  <a:srgbClr val="FFFFFF"/>
                </a:solidFill>
                <a:effectLst/>
                <a:uLnTx/>
                <a:uFillTx/>
                <a:latin typeface="Arial"/>
                <a:cs typeface="Arial"/>
              </a:rPr>
              <a:t>The</a:t>
            </a:r>
            <a:r>
              <a:rPr kumimoji="0" sz="1800" b="1" i="0" u="none" strike="noStrike" kern="0" cap="none" spc="-20" normalizeH="0" baseline="0" noProof="0" dirty="0">
                <a:ln>
                  <a:noFill/>
                </a:ln>
                <a:solidFill>
                  <a:srgbClr val="FFFFFF"/>
                </a:solidFill>
                <a:effectLst/>
                <a:uLnTx/>
                <a:uFillTx/>
                <a:latin typeface="Arial"/>
                <a:cs typeface="Arial"/>
              </a:rPr>
              <a:t> government's</a:t>
            </a:r>
            <a:r>
              <a:rPr kumimoji="0" sz="1800" b="1" i="0" u="none" strike="noStrike" kern="0" cap="none" spc="0" normalizeH="0" baseline="0" noProof="0" dirty="0">
                <a:ln>
                  <a:noFill/>
                </a:ln>
                <a:solidFill>
                  <a:srgbClr val="FFFFFF"/>
                </a:solidFill>
                <a:effectLst/>
                <a:uLnTx/>
                <a:uFillTx/>
                <a:latin typeface="Arial"/>
                <a:cs typeface="Arial"/>
              </a:rPr>
              <a:t> </a:t>
            </a:r>
            <a:r>
              <a:rPr kumimoji="0" sz="1800" b="1" i="0" u="none" strike="noStrike" kern="0" cap="none" spc="55" normalizeH="0" baseline="0" noProof="0" dirty="0">
                <a:ln>
                  <a:noFill/>
                </a:ln>
                <a:solidFill>
                  <a:srgbClr val="FFFFFF"/>
                </a:solidFill>
                <a:effectLst/>
                <a:uLnTx/>
                <a:uFillTx/>
                <a:latin typeface="Arial"/>
                <a:cs typeface="Arial"/>
              </a:rPr>
              <a:t>own</a:t>
            </a:r>
            <a:r>
              <a:rPr kumimoji="0" sz="1800" b="1" i="0" u="none" strike="noStrike" kern="0" cap="none" spc="-5" normalizeH="0" baseline="0" noProof="0" dirty="0">
                <a:ln>
                  <a:noFill/>
                </a:ln>
                <a:solidFill>
                  <a:srgbClr val="FFFFFF"/>
                </a:solidFill>
                <a:effectLst/>
                <a:uLnTx/>
                <a:uFillTx/>
                <a:latin typeface="Arial"/>
                <a:cs typeface="Arial"/>
              </a:rPr>
              <a:t> </a:t>
            </a:r>
            <a:r>
              <a:rPr kumimoji="0" sz="1800" b="1" i="0" u="none" strike="noStrike" kern="0" cap="none" spc="-55" normalizeH="0" baseline="0" noProof="0" dirty="0">
                <a:ln>
                  <a:noFill/>
                </a:ln>
                <a:solidFill>
                  <a:srgbClr val="FFFFFF"/>
                </a:solidFill>
                <a:effectLst/>
                <a:uLnTx/>
                <a:uFillTx/>
                <a:latin typeface="Arial"/>
                <a:cs typeface="Arial"/>
              </a:rPr>
              <a:t>documents</a:t>
            </a:r>
            <a:r>
              <a:rPr kumimoji="0" sz="1800" b="1" i="0" u="none" strike="noStrike" kern="0" cap="none" spc="-25" normalizeH="0" baseline="0" noProof="0" dirty="0">
                <a:ln>
                  <a:noFill/>
                </a:ln>
                <a:solidFill>
                  <a:srgbClr val="FFFFFF"/>
                </a:solidFill>
                <a:effectLst/>
                <a:uLnTx/>
                <a:uFillTx/>
                <a:latin typeface="Arial"/>
                <a:cs typeface="Arial"/>
              </a:rPr>
              <a:t> </a:t>
            </a:r>
            <a:r>
              <a:rPr kumimoji="0" sz="1800" b="1" i="0" u="none" strike="noStrike" kern="0" cap="none" spc="-10" normalizeH="0" baseline="0" noProof="0" dirty="0">
                <a:ln>
                  <a:noFill/>
                </a:ln>
                <a:solidFill>
                  <a:srgbClr val="FFFFFF"/>
                </a:solidFill>
                <a:effectLst/>
                <a:uLnTx/>
                <a:uFillTx/>
                <a:latin typeface="Arial"/>
                <a:cs typeface="Arial"/>
              </a:rPr>
              <a:t>acknowledge </a:t>
            </a:r>
            <a:r>
              <a:rPr kumimoji="0" sz="1800" b="1" i="0" u="none" strike="noStrike" kern="0" cap="none" spc="0" normalizeH="0" baseline="0" noProof="0" dirty="0">
                <a:ln>
                  <a:noFill/>
                </a:ln>
                <a:solidFill>
                  <a:srgbClr val="FFFFFF"/>
                </a:solidFill>
                <a:effectLst/>
                <a:uLnTx/>
                <a:uFillTx/>
                <a:latin typeface="Arial"/>
                <a:cs typeface="Arial"/>
              </a:rPr>
              <a:t>the</a:t>
            </a:r>
            <a:r>
              <a:rPr kumimoji="0" sz="1800" b="1" i="0" u="none" strike="noStrike" kern="0" cap="none" spc="5" normalizeH="0" baseline="0" noProof="0" dirty="0">
                <a:ln>
                  <a:noFill/>
                </a:ln>
                <a:solidFill>
                  <a:srgbClr val="FFFFFF"/>
                </a:solidFill>
                <a:effectLst/>
                <a:uLnTx/>
                <a:uFillTx/>
                <a:latin typeface="Arial"/>
                <a:cs typeface="Arial"/>
              </a:rPr>
              <a:t> </a:t>
            </a:r>
            <a:r>
              <a:rPr kumimoji="0" sz="1800" b="1" i="0" u="none" strike="noStrike" kern="0" cap="none" spc="-10" normalizeH="0" baseline="0" noProof="0" dirty="0">
                <a:ln>
                  <a:noFill/>
                </a:ln>
                <a:solidFill>
                  <a:srgbClr val="FFFFFF"/>
                </a:solidFill>
                <a:effectLst/>
                <a:uLnTx/>
                <a:uFillTx/>
                <a:latin typeface="Arial"/>
                <a:cs typeface="Arial"/>
              </a:rPr>
              <a:t>failures,</a:t>
            </a:r>
            <a:r>
              <a:rPr kumimoji="0" sz="1800" b="1" i="0" u="none" strike="noStrike" kern="0" cap="none" spc="-5" normalizeH="0" baseline="0" noProof="0" dirty="0">
                <a:ln>
                  <a:noFill/>
                </a:ln>
                <a:solidFill>
                  <a:srgbClr val="FFFFFF"/>
                </a:solidFill>
                <a:effectLst/>
                <a:uLnTx/>
                <a:uFillTx/>
                <a:latin typeface="Arial"/>
                <a:cs typeface="Arial"/>
              </a:rPr>
              <a:t> </a:t>
            </a:r>
            <a:r>
              <a:rPr kumimoji="0" sz="1800" b="1" i="0" u="none" strike="noStrike" kern="0" cap="none" spc="0" normalizeH="0" baseline="0" noProof="0" dirty="0">
                <a:ln>
                  <a:noFill/>
                </a:ln>
                <a:solidFill>
                  <a:srgbClr val="FFFFFF"/>
                </a:solidFill>
                <a:effectLst/>
                <a:uLnTx/>
                <a:uFillTx/>
                <a:latin typeface="Arial"/>
                <a:cs typeface="Arial"/>
              </a:rPr>
              <a:t>but</a:t>
            </a:r>
            <a:r>
              <a:rPr kumimoji="0" sz="1800" b="1" i="0" u="none" strike="noStrike" kern="0" cap="none" spc="-5" normalizeH="0" baseline="0" noProof="0" dirty="0">
                <a:ln>
                  <a:noFill/>
                </a:ln>
                <a:solidFill>
                  <a:srgbClr val="FFFFFF"/>
                </a:solidFill>
                <a:effectLst/>
                <a:uLnTx/>
                <a:uFillTx/>
                <a:latin typeface="Arial"/>
                <a:cs typeface="Arial"/>
              </a:rPr>
              <a:t> </a:t>
            </a:r>
            <a:r>
              <a:rPr kumimoji="0" sz="1800" b="1" i="0" u="none" strike="noStrike" kern="0" cap="none" spc="0" normalizeH="0" baseline="0" noProof="0" dirty="0">
                <a:ln>
                  <a:noFill/>
                </a:ln>
                <a:solidFill>
                  <a:srgbClr val="FFFFFF"/>
                </a:solidFill>
                <a:effectLst/>
                <a:uLnTx/>
                <a:uFillTx/>
                <a:latin typeface="Arial"/>
                <a:cs typeface="Arial"/>
              </a:rPr>
              <a:t>the</a:t>
            </a:r>
            <a:r>
              <a:rPr kumimoji="0" sz="1800" b="1" i="0" u="none" strike="noStrike" kern="0" cap="none" spc="5" normalizeH="0" baseline="0" noProof="0" dirty="0">
                <a:ln>
                  <a:noFill/>
                </a:ln>
                <a:solidFill>
                  <a:srgbClr val="FFFFFF"/>
                </a:solidFill>
                <a:effectLst/>
                <a:uLnTx/>
                <a:uFillTx/>
                <a:latin typeface="Arial"/>
                <a:cs typeface="Arial"/>
              </a:rPr>
              <a:t> </a:t>
            </a:r>
            <a:r>
              <a:rPr kumimoji="0" sz="1800" b="1" i="0" u="none" strike="noStrike" kern="0" cap="none" spc="-25" normalizeH="0" baseline="0" noProof="0" dirty="0">
                <a:ln>
                  <a:noFill/>
                </a:ln>
                <a:solidFill>
                  <a:srgbClr val="FFFFFF"/>
                </a:solidFill>
                <a:effectLst/>
                <a:uLnTx/>
                <a:uFillTx/>
                <a:latin typeface="Arial"/>
                <a:cs typeface="Arial"/>
              </a:rPr>
              <a:t>institutional</a:t>
            </a:r>
            <a:r>
              <a:rPr kumimoji="0" sz="1800" b="1" i="0" u="none" strike="noStrike" kern="0" cap="none" spc="30" normalizeH="0" baseline="0" noProof="0" dirty="0">
                <a:ln>
                  <a:noFill/>
                </a:ln>
                <a:solidFill>
                  <a:srgbClr val="FFFFFF"/>
                </a:solidFill>
                <a:effectLst/>
                <a:uLnTx/>
                <a:uFillTx/>
                <a:latin typeface="Arial"/>
                <a:cs typeface="Arial"/>
              </a:rPr>
              <a:t> </a:t>
            </a:r>
            <a:r>
              <a:rPr kumimoji="0" sz="1800" b="1" i="0" u="none" strike="noStrike" kern="0" cap="none" spc="0" normalizeH="0" baseline="0" noProof="0" dirty="0">
                <a:ln>
                  <a:noFill/>
                </a:ln>
                <a:solidFill>
                  <a:srgbClr val="FFFFFF"/>
                </a:solidFill>
                <a:effectLst/>
                <a:uLnTx/>
                <a:uFillTx/>
                <a:latin typeface="Arial"/>
                <a:cs typeface="Arial"/>
              </a:rPr>
              <a:t>frameworks</a:t>
            </a:r>
            <a:r>
              <a:rPr kumimoji="0" sz="1800" b="1" i="0" u="none" strike="noStrike" kern="0" cap="none" spc="-10" normalizeH="0" baseline="0" noProof="0" dirty="0">
                <a:ln>
                  <a:noFill/>
                </a:ln>
                <a:solidFill>
                  <a:srgbClr val="FFFFFF"/>
                </a:solidFill>
                <a:effectLst/>
                <a:uLnTx/>
                <a:uFillTx/>
                <a:latin typeface="Arial"/>
                <a:cs typeface="Arial"/>
              </a:rPr>
              <a:t> </a:t>
            </a:r>
            <a:r>
              <a:rPr kumimoji="0" sz="1800" b="1" i="0" u="none" strike="noStrike" kern="0" cap="none" spc="-25" normalizeH="0" baseline="0" noProof="0" dirty="0">
                <a:ln>
                  <a:noFill/>
                </a:ln>
                <a:solidFill>
                  <a:srgbClr val="FFFFFF"/>
                </a:solidFill>
                <a:effectLst/>
                <a:uLnTx/>
                <a:uFillTx/>
                <a:latin typeface="Arial"/>
                <a:cs typeface="Arial"/>
              </a:rPr>
              <a:t>do </a:t>
            </a:r>
            <a:r>
              <a:rPr kumimoji="0" sz="1800" b="1" i="0" u="none" strike="noStrike" kern="0" cap="none" spc="0" normalizeH="0" baseline="0" noProof="0" dirty="0">
                <a:ln>
                  <a:noFill/>
                </a:ln>
                <a:solidFill>
                  <a:srgbClr val="FFFFFF"/>
                </a:solidFill>
                <a:effectLst/>
                <a:uLnTx/>
                <a:uFillTx/>
                <a:latin typeface="Arial"/>
                <a:cs typeface="Arial"/>
              </a:rPr>
              <a:t>not</a:t>
            </a:r>
            <a:r>
              <a:rPr kumimoji="0" sz="1800" b="1" i="0" u="none" strike="noStrike" kern="0" cap="none" spc="-80" normalizeH="0" baseline="0" noProof="0" dirty="0">
                <a:ln>
                  <a:noFill/>
                </a:ln>
                <a:solidFill>
                  <a:srgbClr val="FFFFFF"/>
                </a:solidFill>
                <a:effectLst/>
                <a:uLnTx/>
                <a:uFillTx/>
                <a:latin typeface="Arial"/>
                <a:cs typeface="Arial"/>
              </a:rPr>
              <a:t> </a:t>
            </a:r>
            <a:r>
              <a:rPr kumimoji="0" sz="1800" b="1" i="0" u="none" strike="noStrike" kern="0" cap="none" spc="0" normalizeH="0" baseline="0" noProof="0" dirty="0">
                <a:ln>
                  <a:noFill/>
                </a:ln>
                <a:solidFill>
                  <a:srgbClr val="FFFFFF"/>
                </a:solidFill>
                <a:effectLst/>
                <a:uLnTx/>
                <a:uFillTx/>
                <a:latin typeface="Arial"/>
                <a:cs typeface="Arial"/>
              </a:rPr>
              <a:t>resolve</a:t>
            </a:r>
            <a:r>
              <a:rPr kumimoji="0" sz="1800" b="1" i="0" u="none" strike="noStrike" kern="0" cap="none" spc="-90" normalizeH="0" baseline="0" noProof="0" dirty="0">
                <a:ln>
                  <a:noFill/>
                </a:ln>
                <a:solidFill>
                  <a:srgbClr val="FFFFFF"/>
                </a:solidFill>
                <a:effectLst/>
                <a:uLnTx/>
                <a:uFillTx/>
                <a:latin typeface="Arial"/>
                <a:cs typeface="Arial"/>
              </a:rPr>
              <a:t> </a:t>
            </a:r>
            <a:r>
              <a:rPr kumimoji="0" sz="1800" b="1" i="0" u="none" strike="noStrike" kern="0" cap="none" spc="-20" normalizeH="0" baseline="0" noProof="0" dirty="0">
                <a:ln>
                  <a:noFill/>
                </a:ln>
                <a:solidFill>
                  <a:srgbClr val="FFFFFF"/>
                </a:solidFill>
                <a:effectLst/>
                <a:uLnTx/>
                <a:uFillTx/>
                <a:latin typeface="Arial"/>
                <a:cs typeface="Arial"/>
              </a:rPr>
              <a:t>them.</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23" name="object 23"/>
          <p:cNvSpPr txBox="1"/>
          <p:nvPr/>
        </p:nvSpPr>
        <p:spPr>
          <a:xfrm>
            <a:off x="231140" y="6445410"/>
            <a:ext cx="6091555" cy="177800"/>
          </a:xfrm>
          <a:prstGeom prst="rect">
            <a:avLst/>
          </a:prstGeom>
        </p:spPr>
        <p:txBody>
          <a:bodyPr vert="horz" wrap="square" lIns="0" tIns="0" rIns="0" bIns="0" rtlCol="0">
            <a:spAutoFit/>
          </a:bodyPr>
          <a:lstStyle/>
          <a:p>
            <a:pPr marL="12700" marR="0" lvl="0" indent="0" defTabSz="914400" eaLnBrk="1" fontAlgn="auto" latinLnBrk="0" hangingPunct="1">
              <a:lnSpc>
                <a:spcPts val="1235"/>
              </a:lnSpc>
              <a:spcBef>
                <a:spcPts val="0"/>
              </a:spcBef>
              <a:spcAft>
                <a:spcPts val="0"/>
              </a:spcAft>
              <a:buClrTx/>
              <a:buSzTx/>
              <a:buFontTx/>
              <a:buNone/>
              <a:tabLst/>
              <a:defRPr/>
            </a:pPr>
            <a:r>
              <a:rPr kumimoji="0" sz="1200" b="1" i="0" u="none" strike="noStrike" kern="0" cap="none" spc="0" normalizeH="0" baseline="0" noProof="0" dirty="0">
                <a:ln>
                  <a:noFill/>
                </a:ln>
                <a:solidFill>
                  <a:sysClr val="windowText" lastClr="000000"/>
                </a:solidFill>
                <a:effectLst/>
                <a:uLnTx/>
                <a:uFillTx/>
                <a:latin typeface="Arial"/>
                <a:cs typeface="Arial"/>
              </a:rPr>
              <a:t>Maina</a:t>
            </a:r>
            <a:r>
              <a:rPr kumimoji="0" sz="1200" b="1" i="0" u="none" strike="noStrike" kern="0" cap="none" spc="5" normalizeH="0" baseline="0" noProof="0" dirty="0">
                <a:ln>
                  <a:noFill/>
                </a:ln>
                <a:solidFill>
                  <a:sysClr val="windowText" lastClr="000000"/>
                </a:solidFill>
                <a:effectLst/>
                <a:uLnTx/>
                <a:uFillTx/>
                <a:latin typeface="Arial"/>
                <a:cs typeface="Arial"/>
              </a:rPr>
              <a:t> </a:t>
            </a:r>
            <a:r>
              <a:rPr kumimoji="0" sz="1200" b="1" i="0" u="none" strike="noStrike" kern="0" cap="none" spc="-100" normalizeH="0" baseline="0" noProof="0" dirty="0">
                <a:ln>
                  <a:noFill/>
                </a:ln>
                <a:solidFill>
                  <a:sysClr val="windowText" lastClr="000000"/>
                </a:solidFill>
                <a:effectLst/>
                <a:uLnTx/>
                <a:uFillTx/>
                <a:latin typeface="Arial"/>
                <a:cs typeface="Arial"/>
              </a:rPr>
              <a:t>&amp;</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Waithaka</a:t>
            </a:r>
            <a:r>
              <a:rPr kumimoji="0" sz="1200" b="1" i="0" u="none" strike="noStrike" kern="0" cap="none" spc="370"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KNQA National</a:t>
            </a:r>
            <a:r>
              <a:rPr kumimoji="0" sz="1200" b="1" i="0" u="none" strike="noStrike" kern="0" cap="none" spc="10" normalizeH="0" baseline="0" noProof="0" dirty="0">
                <a:ln>
                  <a:noFill/>
                </a:ln>
                <a:solidFill>
                  <a:sysClr val="windowText" lastClr="000000"/>
                </a:solidFill>
                <a:effectLst/>
                <a:uLnTx/>
                <a:uFillTx/>
                <a:latin typeface="Arial"/>
                <a:cs typeface="Arial"/>
              </a:rPr>
              <a:t> </a:t>
            </a:r>
            <a:r>
              <a:rPr kumimoji="0" sz="1200" b="1" i="0" u="none" strike="noStrike" kern="0" cap="none" spc="-20" normalizeH="0" baseline="0" noProof="0" dirty="0">
                <a:ln>
                  <a:noFill/>
                </a:ln>
                <a:solidFill>
                  <a:sysClr val="windowText" lastClr="000000"/>
                </a:solidFill>
                <a:effectLst/>
                <a:uLnTx/>
                <a:uFillTx/>
                <a:latin typeface="Arial"/>
                <a:cs typeface="Arial"/>
              </a:rPr>
              <a:t>Qualifications</a:t>
            </a:r>
            <a:r>
              <a:rPr kumimoji="0" sz="1200" b="1" i="0" u="none" strike="noStrike" kern="0" cap="none" spc="25" normalizeH="0" baseline="0" noProof="0" dirty="0">
                <a:ln>
                  <a:noFill/>
                </a:ln>
                <a:solidFill>
                  <a:sysClr val="windowText" lastClr="000000"/>
                </a:solidFill>
                <a:effectLst/>
                <a:uLnTx/>
                <a:uFillTx/>
                <a:latin typeface="Arial"/>
                <a:cs typeface="Arial"/>
              </a:rPr>
              <a:t> </a:t>
            </a:r>
            <a:r>
              <a:rPr kumimoji="0" sz="1200" b="1" i="0" u="none" strike="noStrike" kern="0" cap="none" spc="-30" normalizeH="0" baseline="0" noProof="0" dirty="0">
                <a:ln>
                  <a:noFill/>
                </a:ln>
                <a:solidFill>
                  <a:sysClr val="windowText" lastClr="000000"/>
                </a:solidFill>
                <a:effectLst/>
                <a:uLnTx/>
                <a:uFillTx/>
                <a:latin typeface="Arial"/>
                <a:cs typeface="Arial"/>
              </a:rPr>
              <a:t>Conference</a:t>
            </a:r>
            <a:r>
              <a:rPr kumimoji="0" sz="1200" b="1" i="0" u="none" strike="noStrike" kern="0" cap="none" spc="-5" normalizeH="0" baseline="0" noProof="0" dirty="0">
                <a:ln>
                  <a:noFill/>
                </a:ln>
                <a:solidFill>
                  <a:sysClr val="windowText" lastClr="000000"/>
                </a:solidFill>
                <a:effectLst/>
                <a:uLnTx/>
                <a:uFillTx/>
                <a:latin typeface="Arial"/>
                <a:cs typeface="Arial"/>
              </a:rPr>
              <a:t> </a:t>
            </a:r>
            <a:r>
              <a:rPr kumimoji="0" sz="1200" b="1" i="0" u="none" strike="noStrike" kern="0" cap="small" spc="-114" normalizeH="0" baseline="0" noProof="0" dirty="0">
                <a:ln>
                  <a:noFill/>
                </a:ln>
                <a:solidFill>
                  <a:sysClr val="windowText" lastClr="000000"/>
                </a:solidFill>
                <a:effectLst/>
                <a:uLnTx/>
                <a:uFillTx/>
                <a:latin typeface="Arial"/>
                <a:cs typeface="Arial"/>
              </a:rPr>
              <a:t>2</a:t>
            </a:r>
            <a:r>
              <a:rPr kumimoji="0" sz="1200" b="1" i="0" u="none" strike="noStrike" kern="0" cap="none" spc="-114" normalizeH="0" baseline="0" noProof="0" dirty="0">
                <a:ln>
                  <a:noFill/>
                </a:ln>
                <a:solidFill>
                  <a:sysClr val="windowText" lastClr="000000"/>
                </a:solidFill>
                <a:effectLst/>
                <a:uLnTx/>
                <a:uFillTx/>
                <a:latin typeface="Arial"/>
                <a:cs typeface="Arial"/>
              </a:rPr>
              <a:t>0</a:t>
            </a:r>
            <a:r>
              <a:rPr kumimoji="0" sz="1200" b="1" i="0" u="none" strike="noStrike" kern="0" cap="small" spc="-114" normalizeH="0" baseline="0" noProof="0" dirty="0">
                <a:ln>
                  <a:noFill/>
                </a:ln>
                <a:solidFill>
                  <a:sysClr val="windowText" lastClr="000000"/>
                </a:solidFill>
                <a:effectLst/>
                <a:uLnTx/>
                <a:uFillTx/>
                <a:latin typeface="Arial"/>
                <a:cs typeface="Arial"/>
              </a:rPr>
              <a:t>2</a:t>
            </a:r>
            <a:r>
              <a:rPr kumimoji="0" sz="1200" b="1" i="0" u="none" strike="noStrike" kern="0" cap="none" spc="-114" normalizeH="0" baseline="0" noProof="0" dirty="0">
                <a:ln>
                  <a:noFill/>
                </a:ln>
                <a:solidFill>
                  <a:sysClr val="windowText" lastClr="000000"/>
                </a:solidFill>
                <a:effectLst/>
                <a:uLnTx/>
                <a:uFillTx/>
                <a:latin typeface="Arial"/>
                <a:cs typeface="Arial"/>
              </a:rPr>
              <a:t>6</a:t>
            </a:r>
            <a:r>
              <a:rPr kumimoji="0" sz="1200" b="1" i="0" u="none" strike="noStrike" kern="0" cap="none" spc="350" normalizeH="0" baseline="0" noProof="0" dirty="0">
                <a:ln>
                  <a:noFill/>
                </a:ln>
                <a:solidFill>
                  <a:sysClr val="windowText" lastClr="000000"/>
                </a:solidFill>
                <a:effectLst/>
                <a:uLnTx/>
                <a:uFillTx/>
                <a:latin typeface="Arial"/>
                <a:cs typeface="Arial"/>
              </a:rPr>
              <a:t> </a:t>
            </a:r>
            <a:r>
              <a:rPr kumimoji="0" sz="1200" b="1" i="0" u="none" strike="noStrike" kern="0" cap="none" spc="0" normalizeH="0" baseline="0" noProof="0" dirty="0">
                <a:ln>
                  <a:noFill/>
                </a:ln>
                <a:solidFill>
                  <a:sysClr val="windowText" lastClr="000000"/>
                </a:solidFill>
                <a:effectLst/>
                <a:uLnTx/>
                <a:uFillTx/>
                <a:latin typeface="Arial"/>
                <a:cs typeface="Arial"/>
              </a:rPr>
              <a:t>|</a:t>
            </a:r>
            <a:r>
              <a:rPr kumimoji="0" sz="1200" b="1" i="0" u="none" strike="noStrike" kern="0" cap="none" spc="375" normalizeH="0" baseline="0" noProof="0" dirty="0">
                <a:ln>
                  <a:noFill/>
                </a:ln>
                <a:solidFill>
                  <a:sysClr val="windowText" lastClr="000000"/>
                </a:solidFill>
                <a:effectLst/>
                <a:uLnTx/>
                <a:uFillTx/>
                <a:latin typeface="Arial"/>
                <a:cs typeface="Arial"/>
              </a:rPr>
              <a:t> </a:t>
            </a:r>
            <a:r>
              <a:rPr kumimoji="0" sz="1200" b="1" i="0" u="none" strike="noStrike" kern="0" cap="none" spc="-85" normalizeH="0" baseline="0" noProof="0" dirty="0">
                <a:ln>
                  <a:noFill/>
                </a:ln>
                <a:solidFill>
                  <a:sysClr val="windowText" lastClr="000000"/>
                </a:solidFill>
                <a:effectLst/>
                <a:uLnTx/>
                <a:uFillTx/>
                <a:latin typeface="Arial"/>
                <a:cs typeface="Arial"/>
              </a:rPr>
              <a:t>1</a:t>
            </a:r>
            <a:r>
              <a:rPr kumimoji="0" sz="1200" b="1" i="0" u="none" strike="noStrike" kern="0" cap="small" spc="-85" normalizeH="0" baseline="0" noProof="0" dirty="0">
                <a:ln>
                  <a:noFill/>
                </a:ln>
                <a:solidFill>
                  <a:sysClr val="windowText" lastClr="000000"/>
                </a:solidFill>
                <a:effectLst/>
                <a:uLnTx/>
                <a:uFillTx/>
                <a:latin typeface="Arial"/>
                <a:cs typeface="Arial"/>
              </a:rPr>
              <a:t>2</a:t>
            </a:r>
            <a:r>
              <a:rPr kumimoji="0" sz="1200" b="1" i="0" u="none" strike="noStrike" kern="0" cap="none" spc="-85" normalizeH="0" baseline="0" noProof="0" dirty="0">
                <a:ln>
                  <a:noFill/>
                </a:ln>
                <a:solidFill>
                  <a:sysClr val="windowText" lastClr="000000"/>
                </a:solidFill>
                <a:effectLst/>
                <a:uLnTx/>
                <a:uFillTx/>
                <a:latin typeface="Arial"/>
                <a:cs typeface="Arial"/>
              </a:rPr>
              <a:t>–</a:t>
            </a:r>
            <a:r>
              <a:rPr kumimoji="0" sz="1200" b="1" i="0" u="none" strike="noStrike" kern="0" cap="none" spc="-175" normalizeH="0" baseline="0" noProof="0" dirty="0">
                <a:ln>
                  <a:noFill/>
                </a:ln>
                <a:solidFill>
                  <a:sysClr val="windowText" lastClr="000000"/>
                </a:solidFill>
                <a:effectLst/>
                <a:uLnTx/>
                <a:uFillTx/>
                <a:latin typeface="Arial"/>
                <a:cs typeface="Arial"/>
              </a:rPr>
              <a:t>14</a:t>
            </a:r>
            <a:r>
              <a:rPr kumimoji="0" sz="1200" b="1" i="0" u="none" strike="noStrike" kern="0" cap="none" spc="5" normalizeH="0" baseline="0" noProof="0" dirty="0">
                <a:ln>
                  <a:noFill/>
                </a:ln>
                <a:solidFill>
                  <a:sysClr val="windowText" lastClr="000000"/>
                </a:solidFill>
                <a:effectLst/>
                <a:uLnTx/>
                <a:uFillTx/>
                <a:latin typeface="Arial"/>
                <a:cs typeface="Arial"/>
              </a:rPr>
              <a:t> </a:t>
            </a:r>
            <a:r>
              <a:rPr kumimoji="0" sz="1200" b="1" i="0" u="none" strike="noStrike" kern="0" cap="none" spc="75" normalizeH="0" baseline="0" noProof="0" dirty="0">
                <a:ln>
                  <a:noFill/>
                </a:ln>
                <a:solidFill>
                  <a:sysClr val="windowText" lastClr="000000"/>
                </a:solidFill>
                <a:effectLst/>
                <a:uLnTx/>
                <a:uFillTx/>
                <a:latin typeface="Arial"/>
                <a:cs typeface="Arial"/>
              </a:rPr>
              <a:t>May</a:t>
            </a:r>
            <a:r>
              <a:rPr kumimoji="0" sz="1200" b="1" i="0" u="none" strike="noStrike" kern="0" cap="none" spc="15" normalizeH="0" baseline="0" noProof="0" dirty="0">
                <a:ln>
                  <a:noFill/>
                </a:ln>
                <a:solidFill>
                  <a:sysClr val="windowText" lastClr="000000"/>
                </a:solidFill>
                <a:effectLst/>
                <a:uLnTx/>
                <a:uFillTx/>
                <a:latin typeface="Arial"/>
                <a:cs typeface="Arial"/>
              </a:rPr>
              <a:t> </a:t>
            </a:r>
            <a:r>
              <a:rPr kumimoji="0" sz="1200" b="1" i="0" u="none" strike="noStrike" kern="0" cap="small" spc="-180" normalizeH="0" baseline="0" noProof="0" dirty="0">
                <a:ln>
                  <a:noFill/>
                </a:ln>
                <a:solidFill>
                  <a:sysClr val="windowText" lastClr="000000"/>
                </a:solidFill>
                <a:effectLst/>
                <a:uLnTx/>
                <a:uFillTx/>
                <a:latin typeface="Arial"/>
                <a:cs typeface="Arial"/>
              </a:rPr>
              <a:t>2</a:t>
            </a:r>
            <a:r>
              <a:rPr kumimoji="0" sz="1200" b="1" i="0" u="none" strike="noStrike" kern="0" cap="none" spc="-180" normalizeH="0" baseline="0" noProof="0" dirty="0">
                <a:ln>
                  <a:noFill/>
                </a:ln>
                <a:solidFill>
                  <a:sysClr val="windowText" lastClr="000000"/>
                </a:solidFill>
                <a:effectLst/>
                <a:uLnTx/>
                <a:uFillTx/>
                <a:latin typeface="Arial"/>
                <a:cs typeface="Arial"/>
              </a:rPr>
              <a:t>0</a:t>
            </a:r>
            <a:r>
              <a:rPr kumimoji="0" sz="1200" b="1" i="0" u="none" strike="noStrike" kern="0" cap="small" spc="-180" normalizeH="0" baseline="0" noProof="0" dirty="0">
                <a:ln>
                  <a:noFill/>
                </a:ln>
                <a:solidFill>
                  <a:sysClr val="windowText" lastClr="000000"/>
                </a:solidFill>
                <a:effectLst/>
                <a:uLnTx/>
                <a:uFillTx/>
                <a:latin typeface="Arial"/>
                <a:cs typeface="Arial"/>
              </a:rPr>
              <a:t>2</a:t>
            </a:r>
            <a:r>
              <a:rPr kumimoji="0" sz="1200" b="1" i="0" u="none" strike="noStrike" kern="0" cap="none" spc="-180" normalizeH="0" baseline="0" noProof="0" dirty="0">
                <a:ln>
                  <a:noFill/>
                </a:ln>
                <a:solidFill>
                  <a:sysClr val="windowText" lastClr="000000"/>
                </a:solidFill>
                <a:effectLst/>
                <a:uLnTx/>
                <a:uFillTx/>
                <a:latin typeface="Arial"/>
                <a:cs typeface="Arial"/>
              </a:rPr>
              <a:t>6</a:t>
            </a:r>
            <a:endParaRPr kumimoji="0" sz="12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6304" y="6650735"/>
            <a:ext cx="12045950" cy="207645"/>
            <a:chOff x="146304" y="6650735"/>
            <a:chExt cx="12045950" cy="207645"/>
          </a:xfrm>
        </p:grpSpPr>
        <p:sp>
          <p:nvSpPr>
            <p:cNvPr id="3" name="object 3"/>
            <p:cNvSpPr/>
            <p:nvPr/>
          </p:nvSpPr>
          <p:spPr>
            <a:xfrm>
              <a:off x="146304" y="6650735"/>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146304" y="6729983"/>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146304" y="6812279"/>
              <a:ext cx="12045950" cy="45720"/>
            </a:xfrm>
            <a:custGeom>
              <a:avLst/>
              <a:gdLst/>
              <a:ahLst/>
              <a:cxnLst/>
              <a:rect l="l" t="t" r="r" b="b"/>
              <a:pathLst>
                <a:path w="12045950" h="45720">
                  <a:moveTo>
                    <a:pt x="0" y="45719"/>
                  </a:moveTo>
                  <a:lnTo>
                    <a:pt x="12045696" y="45719"/>
                  </a:lnTo>
                  <a:lnTo>
                    <a:pt x="12045696" y="0"/>
                  </a:lnTo>
                  <a:lnTo>
                    <a:pt x="0" y="0"/>
                  </a:lnTo>
                  <a:lnTo>
                    <a:pt x="0" y="45719"/>
                  </a:lnTo>
                  <a:close/>
                </a:path>
              </a:pathLst>
            </a:custGeom>
            <a:solidFill>
              <a:srgbClr val="0099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6" name="object 6"/>
          <p:cNvPicPr/>
          <p:nvPr/>
        </p:nvPicPr>
        <p:blipFill>
          <a:blip r:embed="rId2" cstate="print"/>
          <a:stretch>
            <a:fillRect/>
          </a:stretch>
        </p:blipFill>
        <p:spPr>
          <a:xfrm>
            <a:off x="7995039" y="59511"/>
            <a:ext cx="4036771" cy="1098665"/>
          </a:xfrm>
          <a:prstGeom prst="rect">
            <a:avLst/>
          </a:prstGeom>
        </p:spPr>
      </p:pic>
      <p:grpSp>
        <p:nvGrpSpPr>
          <p:cNvPr id="7" name="object 7"/>
          <p:cNvGrpSpPr/>
          <p:nvPr/>
        </p:nvGrpSpPr>
        <p:grpSpPr>
          <a:xfrm>
            <a:off x="-6350" y="-6350"/>
            <a:ext cx="7957820" cy="6870700"/>
            <a:chOff x="-6350" y="-6350"/>
            <a:chExt cx="7957820" cy="6870700"/>
          </a:xfrm>
        </p:grpSpPr>
        <p:sp>
          <p:nvSpPr>
            <p:cNvPr id="8" name="object 8"/>
            <p:cNvSpPr/>
            <p:nvPr/>
          </p:nvSpPr>
          <p:spPr>
            <a:xfrm>
              <a:off x="0" y="0"/>
              <a:ext cx="146685" cy="6858000"/>
            </a:xfrm>
            <a:custGeom>
              <a:avLst/>
              <a:gdLst/>
              <a:ahLst/>
              <a:cxnLst/>
              <a:rect l="l" t="t" r="r" b="b"/>
              <a:pathLst>
                <a:path w="146685" h="6858000">
                  <a:moveTo>
                    <a:pt x="146304" y="0"/>
                  </a:moveTo>
                  <a:lnTo>
                    <a:pt x="0" y="0"/>
                  </a:lnTo>
                  <a:lnTo>
                    <a:pt x="0" y="6858000"/>
                  </a:lnTo>
                  <a:lnTo>
                    <a:pt x="146304" y="6858000"/>
                  </a:lnTo>
                  <a:lnTo>
                    <a:pt x="146304"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p:nvPr/>
          </p:nvSpPr>
          <p:spPr>
            <a:xfrm>
              <a:off x="0" y="0"/>
              <a:ext cx="146685" cy="6858000"/>
            </a:xfrm>
            <a:custGeom>
              <a:avLst/>
              <a:gdLst/>
              <a:ahLst/>
              <a:cxnLst/>
              <a:rect l="l" t="t" r="r" b="b"/>
              <a:pathLst>
                <a:path w="146685" h="6858000">
                  <a:moveTo>
                    <a:pt x="0" y="6858000"/>
                  </a:moveTo>
                  <a:lnTo>
                    <a:pt x="146304" y="6858000"/>
                  </a:lnTo>
                  <a:lnTo>
                    <a:pt x="146304" y="0"/>
                  </a:lnTo>
                  <a:lnTo>
                    <a:pt x="0" y="0"/>
                  </a:lnTo>
                  <a:lnTo>
                    <a:pt x="0" y="6858000"/>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p:nvPr/>
          </p:nvSpPr>
          <p:spPr>
            <a:xfrm>
              <a:off x="146304" y="304800"/>
              <a:ext cx="7798434" cy="878205"/>
            </a:xfrm>
            <a:custGeom>
              <a:avLst/>
              <a:gdLst/>
              <a:ahLst/>
              <a:cxnLst/>
              <a:rect l="l" t="t" r="r" b="b"/>
              <a:pathLst>
                <a:path w="7798434" h="878205">
                  <a:moveTo>
                    <a:pt x="7798308" y="0"/>
                  </a:moveTo>
                  <a:lnTo>
                    <a:pt x="0" y="0"/>
                  </a:lnTo>
                  <a:lnTo>
                    <a:pt x="0" y="877824"/>
                  </a:lnTo>
                  <a:lnTo>
                    <a:pt x="7798308" y="877824"/>
                  </a:lnTo>
                  <a:lnTo>
                    <a:pt x="7798308" y="0"/>
                  </a:lnTo>
                  <a:close/>
                </a:path>
              </a:pathLst>
            </a:custGeom>
            <a:solidFill>
              <a:srgbClr val="1F386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p:cNvSpPr/>
            <p:nvPr/>
          </p:nvSpPr>
          <p:spPr>
            <a:xfrm>
              <a:off x="146304" y="304800"/>
              <a:ext cx="7798434" cy="878205"/>
            </a:xfrm>
            <a:custGeom>
              <a:avLst/>
              <a:gdLst/>
              <a:ahLst/>
              <a:cxnLst/>
              <a:rect l="l" t="t" r="r" b="b"/>
              <a:pathLst>
                <a:path w="7798434" h="878205">
                  <a:moveTo>
                    <a:pt x="0" y="877824"/>
                  </a:moveTo>
                  <a:lnTo>
                    <a:pt x="7798308" y="877824"/>
                  </a:lnTo>
                  <a:lnTo>
                    <a:pt x="7798308" y="0"/>
                  </a:lnTo>
                  <a:lnTo>
                    <a:pt x="0" y="0"/>
                  </a:lnTo>
                  <a:lnTo>
                    <a:pt x="0" y="877824"/>
                  </a:lnTo>
                  <a:close/>
                </a:path>
              </a:pathLst>
            </a:custGeom>
            <a:ln w="12192">
              <a:solidFill>
                <a:srgbClr val="1F386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2" name="object 12" descr="$PPTXTitle"/>
          <p:cNvSpPr txBox="1">
            <a:spLocks noGrp="1"/>
          </p:cNvSpPr>
          <p:nvPr>
            <p:ph type="title"/>
          </p:nvPr>
        </p:nvSpPr>
        <p:spPr>
          <a:xfrm>
            <a:off x="243840" y="244602"/>
            <a:ext cx="6304280" cy="918844"/>
          </a:xfrm>
          <a:prstGeom prst="rect">
            <a:avLst/>
          </a:prstGeom>
        </p:spPr>
        <p:txBody>
          <a:bodyPr vert="horz" wrap="square" lIns="0" tIns="11430" rIns="0" bIns="0" rtlCol="0">
            <a:spAutoFit/>
          </a:bodyPr>
          <a:lstStyle/>
          <a:p>
            <a:pPr marR="5080">
              <a:lnSpc>
                <a:spcPct val="101000"/>
              </a:lnSpc>
              <a:spcBef>
                <a:spcPts val="90"/>
              </a:spcBef>
            </a:pPr>
            <a:r>
              <a:rPr sz="2900" spc="-90" dirty="0">
                <a:solidFill>
                  <a:srgbClr val="FFFFFF"/>
                </a:solidFill>
              </a:rPr>
              <a:t>Findings</a:t>
            </a:r>
            <a:r>
              <a:rPr sz="2900" spc="-105" dirty="0">
                <a:solidFill>
                  <a:srgbClr val="FFFFFF"/>
                </a:solidFill>
              </a:rPr>
              <a:t> </a:t>
            </a:r>
            <a:r>
              <a:rPr sz="2900" spc="-220" dirty="0">
                <a:solidFill>
                  <a:srgbClr val="FFFFFF"/>
                </a:solidFill>
              </a:rPr>
              <a:t>5.</a:t>
            </a:r>
            <a:r>
              <a:rPr sz="2900" cap="small" spc="-220" dirty="0">
                <a:solidFill>
                  <a:srgbClr val="FFFFFF"/>
                </a:solidFill>
              </a:rPr>
              <a:t>2</a:t>
            </a:r>
            <a:r>
              <a:rPr sz="2900" spc="-220" dirty="0">
                <a:solidFill>
                  <a:srgbClr val="FFFFFF"/>
                </a:solidFill>
              </a:rPr>
              <a:t>–</a:t>
            </a:r>
            <a:r>
              <a:rPr sz="2900" spc="-290" dirty="0">
                <a:solidFill>
                  <a:srgbClr val="FFFFFF"/>
                </a:solidFill>
              </a:rPr>
              <a:t>5.4:</a:t>
            </a:r>
            <a:r>
              <a:rPr sz="2900" spc="20" dirty="0">
                <a:solidFill>
                  <a:srgbClr val="FFFFFF"/>
                </a:solidFill>
              </a:rPr>
              <a:t> </a:t>
            </a:r>
            <a:r>
              <a:rPr sz="2900" spc="-35" dirty="0">
                <a:solidFill>
                  <a:srgbClr val="FFFFFF"/>
                </a:solidFill>
              </a:rPr>
              <a:t>Three</a:t>
            </a:r>
            <a:r>
              <a:rPr sz="2900" spc="-70" dirty="0">
                <a:solidFill>
                  <a:srgbClr val="FFFFFF"/>
                </a:solidFill>
              </a:rPr>
              <a:t> </a:t>
            </a:r>
            <a:r>
              <a:rPr sz="2900" spc="-60" dirty="0">
                <a:solidFill>
                  <a:srgbClr val="FFFFFF"/>
                </a:solidFill>
              </a:rPr>
              <a:t>Compounding </a:t>
            </a:r>
            <a:r>
              <a:rPr sz="2900" spc="-25" dirty="0">
                <a:solidFill>
                  <a:srgbClr val="FFFFFF"/>
                </a:solidFill>
              </a:rPr>
              <a:t>Structural</a:t>
            </a:r>
            <a:r>
              <a:rPr sz="2900" spc="-135" dirty="0">
                <a:solidFill>
                  <a:srgbClr val="FFFFFF"/>
                </a:solidFill>
              </a:rPr>
              <a:t> </a:t>
            </a:r>
            <a:r>
              <a:rPr sz="2900" spc="-20" dirty="0">
                <a:solidFill>
                  <a:srgbClr val="FFFFFF"/>
                </a:solidFill>
              </a:rPr>
              <a:t>Gaps</a:t>
            </a:r>
            <a:endParaRPr sz="2900"/>
          </a:p>
        </p:txBody>
      </p:sp>
      <p:sp>
        <p:nvSpPr>
          <p:cNvPr id="13" name="object 13"/>
          <p:cNvSpPr txBox="1"/>
          <p:nvPr/>
        </p:nvSpPr>
        <p:spPr>
          <a:xfrm>
            <a:off x="7349997" y="752601"/>
            <a:ext cx="487680" cy="330835"/>
          </a:xfrm>
          <a:prstGeom prst="rect">
            <a:avLst/>
          </a:prstGeom>
        </p:spPr>
        <p:txBody>
          <a:bodyPr vert="horz" wrap="square" lIns="0" tIns="13335" rIns="0" bIns="0" rtlCol="0">
            <a:spAutoFit/>
          </a:bodyPr>
          <a:lstStyle/>
          <a:p>
            <a:pPr marL="0" marR="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155" normalizeH="0" baseline="0" noProof="0" dirty="0">
                <a:ln>
                  <a:noFill/>
                </a:ln>
                <a:solidFill>
                  <a:srgbClr val="C8972A"/>
                </a:solidFill>
                <a:effectLst/>
                <a:uLnTx/>
                <a:uFillTx/>
                <a:latin typeface="Arial"/>
                <a:cs typeface="Arial"/>
              </a:rPr>
              <a:t>RQ</a:t>
            </a:r>
            <a:r>
              <a:rPr kumimoji="0" sz="2000" b="1" i="0" u="none" strike="noStrike" kern="0" cap="small" spc="-155" normalizeH="0" baseline="0" noProof="0" dirty="0">
                <a:ln>
                  <a:noFill/>
                </a:ln>
                <a:solidFill>
                  <a:srgbClr val="C8972A"/>
                </a:solidFill>
                <a:effectLst/>
                <a:uLnTx/>
                <a:uFillTx/>
                <a:latin typeface="Arial"/>
                <a:cs typeface="Arial"/>
              </a:rPr>
              <a:t>2</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grpSp>
        <p:nvGrpSpPr>
          <p:cNvPr id="14" name="object 14"/>
          <p:cNvGrpSpPr/>
          <p:nvPr/>
        </p:nvGrpSpPr>
        <p:grpSpPr>
          <a:xfrm>
            <a:off x="198104" y="1289268"/>
            <a:ext cx="11734165" cy="1712595"/>
            <a:chOff x="198104" y="1289268"/>
            <a:chExt cx="11734165" cy="1712595"/>
          </a:xfrm>
        </p:grpSpPr>
        <p:pic>
          <p:nvPicPr>
            <p:cNvPr id="15" name="object 15"/>
            <p:cNvPicPr/>
            <p:nvPr/>
          </p:nvPicPr>
          <p:blipFill>
            <a:blip r:embed="rId3" cstate="print"/>
            <a:stretch>
              <a:fillRect/>
            </a:stretch>
          </p:blipFill>
          <p:spPr>
            <a:xfrm>
              <a:off x="198104" y="1289268"/>
              <a:ext cx="11734069" cy="1712284"/>
            </a:xfrm>
            <a:prstGeom prst="rect">
              <a:avLst/>
            </a:prstGeom>
          </p:spPr>
        </p:pic>
        <p:sp>
          <p:nvSpPr>
            <p:cNvPr id="16" name="object 16"/>
            <p:cNvSpPr/>
            <p:nvPr/>
          </p:nvSpPr>
          <p:spPr>
            <a:xfrm>
              <a:off x="1097279" y="1341120"/>
              <a:ext cx="10789920" cy="1560830"/>
            </a:xfrm>
            <a:custGeom>
              <a:avLst/>
              <a:gdLst/>
              <a:ahLst/>
              <a:cxnLst/>
              <a:rect l="l" t="t" r="r" b="b"/>
              <a:pathLst>
                <a:path w="10789920" h="1560830">
                  <a:moveTo>
                    <a:pt x="0" y="1560576"/>
                  </a:moveTo>
                  <a:lnTo>
                    <a:pt x="10789920" y="1560576"/>
                  </a:lnTo>
                  <a:lnTo>
                    <a:pt x="10789920" y="0"/>
                  </a:lnTo>
                  <a:lnTo>
                    <a:pt x="0" y="0"/>
                  </a:lnTo>
                  <a:lnTo>
                    <a:pt x="0" y="1560576"/>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7"/>
            <p:cNvSpPr/>
            <p:nvPr/>
          </p:nvSpPr>
          <p:spPr>
            <a:xfrm>
              <a:off x="304800" y="1341120"/>
              <a:ext cx="11582400" cy="1560830"/>
            </a:xfrm>
            <a:custGeom>
              <a:avLst/>
              <a:gdLst/>
              <a:ahLst/>
              <a:cxnLst/>
              <a:rect l="l" t="t" r="r" b="b"/>
              <a:pathLst>
                <a:path w="11582400" h="1560830">
                  <a:moveTo>
                    <a:pt x="0" y="1560576"/>
                  </a:moveTo>
                  <a:lnTo>
                    <a:pt x="11582400" y="1560576"/>
                  </a:lnTo>
                  <a:lnTo>
                    <a:pt x="11582400" y="0"/>
                  </a:lnTo>
                  <a:lnTo>
                    <a:pt x="0" y="0"/>
                  </a:lnTo>
                  <a:lnTo>
                    <a:pt x="0" y="1560576"/>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8" name="object 18"/>
          <p:cNvSpPr txBox="1"/>
          <p:nvPr/>
        </p:nvSpPr>
        <p:spPr>
          <a:xfrm>
            <a:off x="304800" y="1341119"/>
            <a:ext cx="792480" cy="1560830"/>
          </a:xfrm>
          <a:prstGeom prst="rect">
            <a:avLst/>
          </a:prstGeom>
          <a:solidFill>
            <a:srgbClr val="1F3863"/>
          </a:solidFill>
          <a:ln w="12192">
            <a:solidFill>
              <a:srgbClr val="1F3863"/>
            </a:solidFill>
          </a:ln>
        </p:spPr>
        <p:txBody>
          <a:bodyPr vert="horz" wrap="square" lIns="0" tIns="97790" rIns="0" bIns="0" rtlCol="0">
            <a:spAutoFit/>
          </a:bodyPr>
          <a:lstStyle/>
          <a:p>
            <a:pPr marL="0" marR="0" lvl="0" indent="0" defTabSz="914400" eaLnBrk="1" fontAlgn="auto" latinLnBrk="0" hangingPunct="1">
              <a:lnSpc>
                <a:spcPct val="100000"/>
              </a:lnSpc>
              <a:spcBef>
                <a:spcPts val="770"/>
              </a:spcBef>
              <a:spcAft>
                <a:spcPts val="0"/>
              </a:spcAft>
              <a:buClrTx/>
              <a:buSzTx/>
              <a:buFontTx/>
              <a:buNone/>
              <a:tabLst/>
              <a:defRPr/>
            </a:pPr>
            <a:endParaRPr kumimoji="0" sz="2900" b="0" i="0" u="none" strike="noStrike" kern="0" cap="none" spc="0" normalizeH="0" baseline="0" noProof="0">
              <a:ln>
                <a:noFill/>
              </a:ln>
              <a:solidFill>
                <a:sysClr val="windowText" lastClr="000000"/>
              </a:solidFill>
              <a:effectLst/>
              <a:uLnTx/>
              <a:uFillTx/>
              <a:latin typeface="Times New Roman"/>
              <a:cs typeface="Times New Roman"/>
            </a:endParaRPr>
          </a:p>
          <a:p>
            <a:pPr marL="201295" marR="0" lvl="0" indent="0" defTabSz="914400" eaLnBrk="1" fontAlgn="auto" latinLnBrk="0" hangingPunct="1">
              <a:lnSpc>
                <a:spcPct val="100000"/>
              </a:lnSpc>
              <a:spcBef>
                <a:spcPts val="0"/>
              </a:spcBef>
              <a:spcAft>
                <a:spcPts val="0"/>
              </a:spcAft>
              <a:buClrTx/>
              <a:buSzTx/>
              <a:buFontTx/>
              <a:buNone/>
              <a:tabLst/>
              <a:defRPr/>
            </a:pPr>
            <a:r>
              <a:rPr kumimoji="0" sz="2900" b="1" i="0" u="none" strike="noStrike" kern="0" cap="none" spc="-350" normalizeH="0" baseline="0" noProof="0" dirty="0">
                <a:ln>
                  <a:noFill/>
                </a:ln>
                <a:solidFill>
                  <a:srgbClr val="FFFFFF"/>
                </a:solidFill>
                <a:effectLst/>
                <a:uLnTx/>
                <a:uFillTx/>
                <a:latin typeface="Arial"/>
                <a:cs typeface="Arial"/>
              </a:rPr>
              <a:t>5.</a:t>
            </a:r>
            <a:r>
              <a:rPr kumimoji="0" sz="2900" b="1" i="0" u="none" strike="noStrike" kern="0" cap="small" spc="-350" normalizeH="0" baseline="0" noProof="0" dirty="0">
                <a:ln>
                  <a:noFill/>
                </a:ln>
                <a:solidFill>
                  <a:srgbClr val="FFFFFF"/>
                </a:solidFill>
                <a:effectLst/>
                <a:uLnTx/>
                <a:uFillTx/>
                <a:latin typeface="Arial"/>
                <a:cs typeface="Arial"/>
              </a:rPr>
              <a:t>2</a:t>
            </a:r>
            <a:endParaRPr kumimoji="0" sz="2900" b="0" i="0" u="none" strike="noStrike" kern="0" cap="none" spc="0" normalizeH="0" baseline="0" noProof="0">
              <a:ln>
                <a:noFill/>
              </a:ln>
              <a:solidFill>
                <a:sysClr val="windowText" lastClr="000000"/>
              </a:solidFill>
              <a:effectLst/>
              <a:uLnTx/>
              <a:uFillTx/>
              <a:latin typeface="Arial"/>
              <a:cs typeface="Arial"/>
            </a:endParaRPr>
          </a:p>
        </p:txBody>
      </p:sp>
      <p:sp>
        <p:nvSpPr>
          <p:cNvPr id="19" name="object 19"/>
          <p:cNvSpPr txBox="1"/>
          <p:nvPr/>
        </p:nvSpPr>
        <p:spPr>
          <a:xfrm>
            <a:off x="1206500" y="1459433"/>
            <a:ext cx="2247265" cy="3003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204" normalizeH="0" baseline="0" noProof="0" dirty="0">
                <a:ln>
                  <a:noFill/>
                </a:ln>
                <a:solidFill>
                  <a:srgbClr val="001F5F"/>
                </a:solidFill>
                <a:effectLst/>
                <a:uLnTx/>
                <a:uFillTx/>
                <a:latin typeface="Arial"/>
                <a:cs typeface="Arial"/>
              </a:rPr>
              <a:t>TVET</a:t>
            </a:r>
            <a:r>
              <a:rPr kumimoji="0" sz="1800" b="1" i="0" u="none" strike="noStrike" kern="0" cap="none" spc="-5" normalizeH="0" baseline="0" noProof="0" dirty="0">
                <a:ln>
                  <a:noFill/>
                </a:ln>
                <a:solidFill>
                  <a:srgbClr val="001F5F"/>
                </a:solidFill>
                <a:effectLst/>
                <a:uLnTx/>
                <a:uFillTx/>
                <a:latin typeface="Arial"/>
                <a:cs typeface="Arial"/>
              </a:rPr>
              <a:t> </a:t>
            </a:r>
            <a:r>
              <a:rPr kumimoji="0" sz="1800" b="1" i="0" u="none" strike="noStrike" kern="0" cap="none" spc="-30" normalizeH="0" baseline="0" noProof="0" dirty="0">
                <a:ln>
                  <a:noFill/>
                </a:ln>
                <a:solidFill>
                  <a:srgbClr val="001F5F"/>
                </a:solidFill>
                <a:effectLst/>
                <a:uLnTx/>
                <a:uFillTx/>
                <a:latin typeface="Arial"/>
                <a:cs typeface="Arial"/>
              </a:rPr>
              <a:t>Perception</a:t>
            </a:r>
            <a:r>
              <a:rPr kumimoji="0" sz="1800" b="1" i="0" u="none" strike="noStrike" kern="0" cap="none" spc="-40" normalizeH="0" baseline="0" noProof="0" dirty="0">
                <a:ln>
                  <a:noFill/>
                </a:ln>
                <a:solidFill>
                  <a:srgbClr val="001F5F"/>
                </a:solidFill>
                <a:effectLst/>
                <a:uLnTx/>
                <a:uFillTx/>
                <a:latin typeface="Arial"/>
                <a:cs typeface="Arial"/>
              </a:rPr>
              <a:t> </a:t>
            </a:r>
            <a:r>
              <a:rPr kumimoji="0" sz="1800" b="1" i="0" u="none" strike="noStrike" kern="0" cap="none" spc="-25" normalizeH="0" baseline="0" noProof="0" dirty="0">
                <a:ln>
                  <a:noFill/>
                </a:ln>
                <a:solidFill>
                  <a:srgbClr val="001F5F"/>
                </a:solidFill>
                <a:effectLst/>
                <a:uLnTx/>
                <a:uFillTx/>
                <a:latin typeface="Arial"/>
                <a:cs typeface="Arial"/>
              </a:rPr>
              <a:t>Gap</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20" name="object 20"/>
          <p:cNvSpPr txBox="1"/>
          <p:nvPr/>
        </p:nvSpPr>
        <p:spPr>
          <a:xfrm>
            <a:off x="1219200" y="1877567"/>
            <a:ext cx="10485120" cy="951230"/>
          </a:xfrm>
          <a:prstGeom prst="rect">
            <a:avLst/>
          </a:prstGeom>
          <a:solidFill>
            <a:srgbClr val="DAE2F3"/>
          </a:solidFill>
        </p:spPr>
        <p:txBody>
          <a:bodyPr vert="horz" wrap="square" lIns="0" tIns="0" rIns="0" bIns="0" rtlCol="0">
            <a:spAutoFit/>
          </a:bodyPr>
          <a:lstStyle/>
          <a:p>
            <a:pPr marL="344170" marR="0" lvl="0" indent="-344170" algn="just" defTabSz="914400" eaLnBrk="1" fontAlgn="auto" latinLnBrk="0" hangingPunct="1">
              <a:lnSpc>
                <a:spcPts val="1755"/>
              </a:lnSpc>
              <a:spcBef>
                <a:spcPts val="0"/>
              </a:spcBef>
              <a:spcAft>
                <a:spcPts val="0"/>
              </a:spcAft>
              <a:buClrTx/>
              <a:buSzTx/>
              <a:buFont typeface="Arial MT"/>
              <a:buChar char="•"/>
              <a:tabLst>
                <a:tab pos="344170" algn="l"/>
              </a:tabLst>
              <a:defRPr/>
            </a:pPr>
            <a:r>
              <a:rPr kumimoji="0" sz="1600" b="1" i="0" u="none" strike="noStrike" kern="0" cap="small" spc="-245" normalizeH="0" baseline="0" noProof="0" dirty="0">
                <a:ln>
                  <a:noFill/>
                </a:ln>
                <a:solidFill>
                  <a:srgbClr val="334154"/>
                </a:solidFill>
                <a:effectLst/>
                <a:uLnTx/>
                <a:uFillTx/>
                <a:latin typeface="Arial"/>
                <a:cs typeface="Arial"/>
              </a:rPr>
              <a:t>2</a:t>
            </a:r>
            <a:r>
              <a:rPr kumimoji="0" sz="1600" b="1" i="0" u="none" strike="noStrike" kern="0" cap="none" spc="-245" normalizeH="0" baseline="0" noProof="0" dirty="0">
                <a:ln>
                  <a:noFill/>
                </a:ln>
                <a:solidFill>
                  <a:srgbClr val="334154"/>
                </a:solidFill>
                <a:effectLst/>
                <a:uLnTx/>
                <a:uFillTx/>
                <a:latin typeface="Arial"/>
                <a:cs typeface="Arial"/>
              </a:rPr>
              <a:t>0</a:t>
            </a:r>
            <a:r>
              <a:rPr kumimoji="0" sz="1600" b="1" i="0" u="none" strike="noStrike" kern="0" cap="small" spc="-245" normalizeH="0" baseline="0" noProof="0" dirty="0">
                <a:ln>
                  <a:noFill/>
                </a:ln>
                <a:solidFill>
                  <a:srgbClr val="334154"/>
                </a:solidFill>
                <a:effectLst/>
                <a:uLnTx/>
                <a:uFillTx/>
                <a:latin typeface="Arial"/>
                <a:cs typeface="Arial"/>
              </a:rPr>
              <a:t>2</a:t>
            </a:r>
            <a:r>
              <a:rPr kumimoji="0" sz="1600" b="1" i="0" u="none" strike="noStrike" kern="0" cap="none" spc="-245" normalizeH="0" baseline="0" noProof="0" dirty="0">
                <a:ln>
                  <a:noFill/>
                </a:ln>
                <a:solidFill>
                  <a:srgbClr val="334154"/>
                </a:solidFill>
                <a:effectLst/>
                <a:uLnTx/>
                <a:uFillTx/>
                <a:latin typeface="Arial"/>
                <a:cs typeface="Arial"/>
              </a:rPr>
              <a:t>4</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National</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Guidelines</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334154"/>
                </a:solidFill>
                <a:effectLst/>
                <a:uLnTx/>
                <a:uFillTx/>
                <a:latin typeface="Arial"/>
                <a:cs typeface="Arial"/>
              </a:rPr>
              <a:t>direct</a:t>
            </a:r>
            <a:r>
              <a:rPr kumimoji="0" sz="1600" b="1" i="0" u="none" strike="noStrike" kern="0" cap="none" spc="0" normalizeH="0" baseline="0" noProof="0" dirty="0">
                <a:ln>
                  <a:noFill/>
                </a:ln>
                <a:solidFill>
                  <a:srgbClr val="334154"/>
                </a:solidFill>
                <a:effectLst/>
                <a:uLnTx/>
                <a:uFillTx/>
                <a:latin typeface="Arial"/>
                <a:cs typeface="Arial"/>
              </a:rPr>
              <a:t> </a:t>
            </a:r>
            <a:r>
              <a:rPr kumimoji="0" sz="1600" b="1" i="0" u="none" strike="noStrike" kern="0" cap="none" spc="-45" normalizeH="0" baseline="0" noProof="0" dirty="0">
                <a:ln>
                  <a:noFill/>
                </a:ln>
                <a:solidFill>
                  <a:srgbClr val="334154"/>
                </a:solidFill>
                <a:effectLst/>
                <a:uLnTx/>
                <a:uFillTx/>
                <a:latin typeface="Arial"/>
                <a:cs typeface="Arial"/>
              </a:rPr>
              <a:t>institutions</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to</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'eliminate negative</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attitudes</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towards</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180" normalizeH="0" baseline="0" noProof="0" dirty="0">
                <a:ln>
                  <a:noFill/>
                </a:ln>
                <a:solidFill>
                  <a:srgbClr val="334154"/>
                </a:solidFill>
                <a:effectLst/>
                <a:uLnTx/>
                <a:uFillTx/>
                <a:latin typeface="Arial"/>
                <a:cs typeface="Arial"/>
              </a:rPr>
              <a:t>TVET</a:t>
            </a:r>
            <a:r>
              <a:rPr kumimoji="0" sz="1600" b="1" i="0" u="none" strike="noStrike" kern="0" cap="none" spc="0"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through</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career</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86385" marR="6985" lvl="0" indent="0" algn="just" defTabSz="914400" eaLnBrk="1" fontAlgn="auto" latinLnBrk="0" hangingPunct="1">
              <a:lnSpc>
                <a:spcPct val="100000"/>
              </a:lnSpc>
              <a:spcBef>
                <a:spcPts val="0"/>
              </a:spcBef>
              <a:spcAft>
                <a:spcPts val="0"/>
              </a:spcAft>
              <a:buClrTx/>
              <a:buSzTx/>
              <a:buFontTx/>
              <a:buNone/>
              <a:tabLst/>
              <a:defRPr/>
            </a:pPr>
            <a:r>
              <a:rPr kumimoji="0" sz="1600" b="1" i="0" u="none" strike="noStrike" kern="0" cap="none" spc="0" normalizeH="0" baseline="0" noProof="0" dirty="0">
                <a:ln>
                  <a:noFill/>
                </a:ln>
                <a:solidFill>
                  <a:srgbClr val="334154"/>
                </a:solidFill>
                <a:effectLst/>
                <a:uLnTx/>
                <a:uFillTx/>
                <a:latin typeface="Arial"/>
                <a:cs typeface="Arial"/>
              </a:rPr>
              <a:t>education.’</a:t>
            </a:r>
            <a:r>
              <a:rPr kumimoji="0" sz="1600" b="1" i="0" u="none" strike="noStrike" kern="0" cap="none" spc="235" normalizeH="0" baseline="0" noProof="0" dirty="0">
                <a:ln>
                  <a:noFill/>
                </a:ln>
                <a:solidFill>
                  <a:srgbClr val="334154"/>
                </a:solidFill>
                <a:effectLst/>
                <a:uLnTx/>
                <a:uFillTx/>
                <a:latin typeface="Arial"/>
                <a:cs typeface="Arial"/>
              </a:rPr>
              <a:t> </a:t>
            </a:r>
            <a:r>
              <a:rPr kumimoji="0" sz="1600" b="1" i="0" u="none" strike="noStrike" kern="0" cap="none" spc="-90" normalizeH="0" baseline="0" noProof="0" dirty="0">
                <a:ln>
                  <a:noFill/>
                </a:ln>
                <a:solidFill>
                  <a:srgbClr val="334154"/>
                </a:solidFill>
                <a:effectLst/>
                <a:uLnTx/>
                <a:uFillTx/>
                <a:latin typeface="Arial"/>
                <a:cs typeface="Arial"/>
              </a:rPr>
              <a:t>The</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35" normalizeH="0" baseline="0" noProof="0" dirty="0">
                <a:ln>
                  <a:noFill/>
                </a:ln>
                <a:solidFill>
                  <a:srgbClr val="334154"/>
                </a:solidFill>
                <a:effectLst/>
                <a:uLnTx/>
                <a:uFillTx/>
                <a:latin typeface="Arial"/>
                <a:cs typeface="Arial"/>
              </a:rPr>
              <a:t>response</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100" normalizeH="0" baseline="0" noProof="0" dirty="0">
                <a:ln>
                  <a:noFill/>
                </a:ln>
                <a:solidFill>
                  <a:srgbClr val="334154"/>
                </a:solidFill>
                <a:effectLst/>
                <a:uLnTx/>
                <a:uFillTx/>
                <a:latin typeface="Arial"/>
                <a:cs typeface="Arial"/>
              </a:rPr>
              <a:t>is</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purely</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35" normalizeH="0" baseline="0" noProof="0" dirty="0">
                <a:ln>
                  <a:noFill/>
                </a:ln>
                <a:solidFill>
                  <a:srgbClr val="334154"/>
                </a:solidFill>
                <a:effectLst/>
                <a:uLnTx/>
                <a:uFillTx/>
                <a:latin typeface="Arial"/>
                <a:cs typeface="Arial"/>
              </a:rPr>
              <a:t>curricular;</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Krumboltz</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and</a:t>
            </a:r>
            <a:r>
              <a:rPr kumimoji="0" sz="1600" b="1" i="0" u="none" strike="noStrike" kern="0" cap="none" spc="-40"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Cedefop</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190" normalizeH="0" baseline="0" noProof="0" dirty="0">
                <a:ln>
                  <a:noFill/>
                </a:ln>
                <a:solidFill>
                  <a:srgbClr val="334154"/>
                </a:solidFill>
                <a:effectLst/>
                <a:uLnTx/>
                <a:uFillTx/>
                <a:latin typeface="Arial"/>
                <a:cs typeface="Arial"/>
              </a:rPr>
              <a:t>(</a:t>
            </a:r>
            <a:r>
              <a:rPr kumimoji="0" sz="1600" b="1" i="0" u="none" strike="noStrike" kern="0" cap="small" spc="-190" normalizeH="0" baseline="0" noProof="0" dirty="0">
                <a:ln>
                  <a:noFill/>
                </a:ln>
                <a:solidFill>
                  <a:srgbClr val="334154"/>
                </a:solidFill>
                <a:effectLst/>
                <a:uLnTx/>
                <a:uFillTx/>
                <a:latin typeface="Arial"/>
                <a:cs typeface="Arial"/>
              </a:rPr>
              <a:t>2</a:t>
            </a:r>
            <a:r>
              <a:rPr kumimoji="0" sz="1600" b="1" i="0" u="none" strike="noStrike" kern="0" cap="none" spc="-190" normalizeH="0" baseline="0" noProof="0" dirty="0">
                <a:ln>
                  <a:noFill/>
                </a:ln>
                <a:solidFill>
                  <a:srgbClr val="334154"/>
                </a:solidFill>
                <a:effectLst/>
                <a:uLnTx/>
                <a:uFillTx/>
                <a:latin typeface="Arial"/>
                <a:cs typeface="Arial"/>
              </a:rPr>
              <a:t>0</a:t>
            </a:r>
            <a:r>
              <a:rPr kumimoji="0" sz="1600" b="1" i="0" u="none" strike="noStrike" kern="0" cap="small" spc="-190" normalizeH="0" baseline="0" noProof="0" dirty="0">
                <a:ln>
                  <a:noFill/>
                </a:ln>
                <a:solidFill>
                  <a:srgbClr val="334154"/>
                </a:solidFill>
                <a:effectLst/>
                <a:uLnTx/>
                <a:uFillTx/>
                <a:latin typeface="Arial"/>
                <a:cs typeface="Arial"/>
              </a:rPr>
              <a:t>2</a:t>
            </a:r>
            <a:r>
              <a:rPr kumimoji="0" sz="1600" b="1" i="0" u="none" strike="noStrike" kern="0" cap="none" spc="-190" normalizeH="0" baseline="0" noProof="0" dirty="0">
                <a:ln>
                  <a:noFill/>
                </a:ln>
                <a:solidFill>
                  <a:srgbClr val="334154"/>
                </a:solidFill>
                <a:effectLst/>
                <a:uLnTx/>
                <a:uFillTx/>
                <a:latin typeface="Arial"/>
                <a:cs typeface="Arial"/>
              </a:rPr>
              <a:t>6)</a:t>
            </a:r>
            <a:r>
              <a:rPr kumimoji="0" sz="1600" b="1" i="0" u="none" strike="noStrike" kern="0" cap="none" spc="8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both</a:t>
            </a:r>
            <a:r>
              <a:rPr kumimoji="0" sz="1600" b="1" i="0" u="none" strike="noStrike" kern="0" cap="none" spc="-35" normalizeH="0" baseline="0" noProof="0" dirty="0">
                <a:ln>
                  <a:noFill/>
                </a:ln>
                <a:solidFill>
                  <a:srgbClr val="334154"/>
                </a:solidFill>
                <a:effectLst/>
                <a:uLnTx/>
                <a:uFillTx/>
                <a:latin typeface="Arial"/>
                <a:cs typeface="Arial"/>
              </a:rPr>
              <a:t> </a:t>
            </a:r>
            <a:r>
              <a:rPr kumimoji="0" sz="1600" b="1" i="0" u="none" strike="noStrike" kern="0" cap="none" spc="-30" normalizeH="0" baseline="0" noProof="0" dirty="0">
                <a:ln>
                  <a:noFill/>
                </a:ln>
                <a:solidFill>
                  <a:srgbClr val="334154"/>
                </a:solidFill>
                <a:effectLst/>
                <a:uLnTx/>
                <a:uFillTx/>
                <a:latin typeface="Arial"/>
                <a:cs typeface="Arial"/>
              </a:rPr>
              <a:t>confirm</a:t>
            </a:r>
            <a:r>
              <a:rPr kumimoji="0" sz="1600" b="1" i="0" u="none" strike="noStrike" kern="0" cap="none" spc="-3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that</a:t>
            </a:r>
            <a:r>
              <a:rPr kumimoji="0" sz="1600" b="1" i="0" u="none" strike="noStrike" kern="0" cap="none" spc="-3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attitudes</a:t>
            </a:r>
            <a:r>
              <a:rPr kumimoji="0" sz="1600" b="1" i="0" u="none" strike="noStrike" kern="0" cap="none" spc="-35"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are </a:t>
            </a:r>
            <a:r>
              <a:rPr kumimoji="0" sz="1600" b="1" i="0" u="none" strike="noStrike" kern="0" cap="none" spc="-20" normalizeH="0" baseline="0" noProof="0" dirty="0">
                <a:ln>
                  <a:noFill/>
                </a:ln>
                <a:solidFill>
                  <a:srgbClr val="334154"/>
                </a:solidFill>
                <a:effectLst/>
                <a:uLnTx/>
                <a:uFillTx/>
                <a:latin typeface="Arial"/>
                <a:cs typeface="Arial"/>
              </a:rPr>
              <a:t>changed</a:t>
            </a:r>
            <a:r>
              <a:rPr kumimoji="0" sz="1600" b="1" i="0" u="none" strike="noStrike" kern="0" cap="none" spc="-4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through</a:t>
            </a:r>
            <a:r>
              <a:rPr kumimoji="0" sz="1600" b="1" i="0" u="none" strike="noStrike" kern="0" cap="none" spc="-3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lived</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experience,</a:t>
            </a:r>
            <a:r>
              <a:rPr kumimoji="0" sz="1600" b="1" i="0" u="none" strike="noStrike" kern="0" cap="none" spc="-3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not</a:t>
            </a:r>
            <a:r>
              <a:rPr kumimoji="0" sz="1600" b="1" i="0" u="none" strike="noStrike" kern="0" cap="none" spc="-40" normalizeH="0" baseline="0" noProof="0" dirty="0">
                <a:ln>
                  <a:noFill/>
                </a:ln>
                <a:solidFill>
                  <a:srgbClr val="334154"/>
                </a:solidFill>
                <a:effectLst/>
                <a:uLnTx/>
                <a:uFillTx/>
                <a:latin typeface="Arial"/>
                <a:cs typeface="Arial"/>
              </a:rPr>
              <a:t> </a:t>
            </a:r>
            <a:r>
              <a:rPr kumimoji="0" sz="1600" b="1" i="0" u="none" strike="noStrike" kern="0" cap="none" spc="-50" normalizeH="0" baseline="0" noProof="0" dirty="0">
                <a:ln>
                  <a:noFill/>
                </a:ln>
                <a:solidFill>
                  <a:srgbClr val="334154"/>
                </a:solidFill>
                <a:effectLst/>
                <a:uLnTx/>
                <a:uFillTx/>
                <a:latin typeface="Arial"/>
                <a:cs typeface="Arial"/>
              </a:rPr>
              <a:t>content.</a:t>
            </a:r>
            <a:r>
              <a:rPr kumimoji="0" sz="1600" b="1" i="0" u="none" strike="noStrike" kern="0" cap="none" spc="-4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Work-based</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learning </a:t>
            </a:r>
            <a:r>
              <a:rPr kumimoji="0" sz="1600" b="1" i="0" u="none" strike="noStrike" kern="0" cap="none" spc="-30" normalizeH="0" baseline="0" noProof="0" dirty="0">
                <a:ln>
                  <a:noFill/>
                </a:ln>
                <a:solidFill>
                  <a:srgbClr val="334154"/>
                </a:solidFill>
                <a:effectLst/>
                <a:uLnTx/>
                <a:uFillTx/>
                <a:latin typeface="Arial"/>
                <a:cs typeface="Arial"/>
              </a:rPr>
              <a:t>provisions</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exist</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in</a:t>
            </a:r>
            <a:r>
              <a:rPr kumimoji="0" sz="1600" b="1" i="0" u="none" strike="noStrike" kern="0" cap="none" spc="-3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the</a:t>
            </a:r>
            <a:r>
              <a:rPr kumimoji="0" sz="1600" b="1" i="0" u="none" strike="noStrike" kern="0" cap="none" spc="-4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Guidelines</a:t>
            </a:r>
            <a:r>
              <a:rPr kumimoji="0" sz="1600" b="1" i="0" u="none" strike="noStrike" kern="0" cap="none" spc="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but </a:t>
            </a:r>
            <a:r>
              <a:rPr kumimoji="0" sz="1600" b="1" i="0" u="none" strike="noStrike" kern="0" cap="none" spc="0" normalizeH="0" baseline="0" noProof="0" dirty="0">
                <a:ln>
                  <a:noFill/>
                </a:ln>
                <a:solidFill>
                  <a:srgbClr val="334154"/>
                </a:solidFill>
                <a:effectLst/>
                <a:uLnTx/>
                <a:uFillTx/>
                <a:latin typeface="Arial"/>
                <a:cs typeface="Arial"/>
              </a:rPr>
              <a:t>remain</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discretionary,</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not</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mandatory.</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grpSp>
        <p:nvGrpSpPr>
          <p:cNvPr id="21" name="object 21"/>
          <p:cNvGrpSpPr/>
          <p:nvPr/>
        </p:nvGrpSpPr>
        <p:grpSpPr>
          <a:xfrm>
            <a:off x="170687" y="2993135"/>
            <a:ext cx="11789410" cy="1767205"/>
            <a:chOff x="170687" y="2993135"/>
            <a:chExt cx="11789410" cy="1767205"/>
          </a:xfrm>
        </p:grpSpPr>
        <p:pic>
          <p:nvPicPr>
            <p:cNvPr id="22" name="object 22"/>
            <p:cNvPicPr/>
            <p:nvPr/>
          </p:nvPicPr>
          <p:blipFill>
            <a:blip r:embed="rId4" cstate="print"/>
            <a:stretch>
              <a:fillRect/>
            </a:stretch>
          </p:blipFill>
          <p:spPr>
            <a:xfrm>
              <a:off x="170687" y="2993135"/>
              <a:ext cx="11788902" cy="1767077"/>
            </a:xfrm>
            <a:prstGeom prst="rect">
              <a:avLst/>
            </a:prstGeom>
          </p:spPr>
        </p:pic>
        <p:sp>
          <p:nvSpPr>
            <p:cNvPr id="23" name="object 23"/>
            <p:cNvSpPr/>
            <p:nvPr/>
          </p:nvSpPr>
          <p:spPr>
            <a:xfrm>
              <a:off x="1097279" y="3072383"/>
              <a:ext cx="10789920" cy="1560830"/>
            </a:xfrm>
            <a:custGeom>
              <a:avLst/>
              <a:gdLst/>
              <a:ahLst/>
              <a:cxnLst/>
              <a:rect l="l" t="t" r="r" b="b"/>
              <a:pathLst>
                <a:path w="10789920" h="1560829">
                  <a:moveTo>
                    <a:pt x="0" y="1560576"/>
                  </a:moveTo>
                  <a:lnTo>
                    <a:pt x="10789920" y="1560576"/>
                  </a:lnTo>
                  <a:lnTo>
                    <a:pt x="10789920" y="0"/>
                  </a:lnTo>
                  <a:lnTo>
                    <a:pt x="0" y="0"/>
                  </a:lnTo>
                  <a:lnTo>
                    <a:pt x="0" y="1560576"/>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4"/>
            <p:cNvSpPr/>
            <p:nvPr/>
          </p:nvSpPr>
          <p:spPr>
            <a:xfrm>
              <a:off x="304800" y="3072383"/>
              <a:ext cx="11582400" cy="1560830"/>
            </a:xfrm>
            <a:custGeom>
              <a:avLst/>
              <a:gdLst/>
              <a:ahLst/>
              <a:cxnLst/>
              <a:rect l="l" t="t" r="r" b="b"/>
              <a:pathLst>
                <a:path w="11582400" h="1560829">
                  <a:moveTo>
                    <a:pt x="0" y="1560576"/>
                  </a:moveTo>
                  <a:lnTo>
                    <a:pt x="11582400" y="1560576"/>
                  </a:lnTo>
                  <a:lnTo>
                    <a:pt x="11582400" y="0"/>
                  </a:lnTo>
                  <a:lnTo>
                    <a:pt x="0" y="0"/>
                  </a:lnTo>
                  <a:lnTo>
                    <a:pt x="0" y="1560576"/>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5" name="object 25"/>
          <p:cNvSpPr txBox="1"/>
          <p:nvPr/>
        </p:nvSpPr>
        <p:spPr>
          <a:xfrm>
            <a:off x="304800" y="3072383"/>
            <a:ext cx="792480" cy="1560830"/>
          </a:xfrm>
          <a:prstGeom prst="rect">
            <a:avLst/>
          </a:prstGeom>
          <a:solidFill>
            <a:srgbClr val="1F6B75"/>
          </a:solidFill>
          <a:ln w="12192">
            <a:solidFill>
              <a:srgbClr val="1F6B75"/>
            </a:solidFill>
          </a:ln>
        </p:spPr>
        <p:txBody>
          <a:bodyPr vert="horz" wrap="square" lIns="0" tIns="97790" rIns="0" bIns="0" rtlCol="0">
            <a:spAutoFit/>
          </a:bodyPr>
          <a:lstStyle/>
          <a:p>
            <a:pPr marL="0" marR="0" lvl="0" indent="0" defTabSz="914400" eaLnBrk="1" fontAlgn="auto" latinLnBrk="0" hangingPunct="1">
              <a:lnSpc>
                <a:spcPct val="100000"/>
              </a:lnSpc>
              <a:spcBef>
                <a:spcPts val="770"/>
              </a:spcBef>
              <a:spcAft>
                <a:spcPts val="0"/>
              </a:spcAft>
              <a:buClrTx/>
              <a:buSzTx/>
              <a:buFontTx/>
              <a:buNone/>
              <a:tabLst/>
              <a:defRPr/>
            </a:pPr>
            <a:endParaRPr kumimoji="0" sz="2900" b="0" i="0" u="none" strike="noStrike" kern="0" cap="none" spc="0" normalizeH="0" baseline="0" noProof="0">
              <a:ln>
                <a:noFill/>
              </a:ln>
              <a:solidFill>
                <a:sysClr val="windowText" lastClr="000000"/>
              </a:solidFill>
              <a:effectLst/>
              <a:uLnTx/>
              <a:uFillTx/>
              <a:latin typeface="Times New Roman"/>
              <a:cs typeface="Times New Roman"/>
            </a:endParaRPr>
          </a:p>
          <a:p>
            <a:pPr marL="201295" marR="0" lvl="0" indent="0" defTabSz="914400" eaLnBrk="1" fontAlgn="auto" latinLnBrk="0" hangingPunct="1">
              <a:lnSpc>
                <a:spcPct val="100000"/>
              </a:lnSpc>
              <a:spcBef>
                <a:spcPts val="0"/>
              </a:spcBef>
              <a:spcAft>
                <a:spcPts val="0"/>
              </a:spcAft>
              <a:buClrTx/>
              <a:buSzTx/>
              <a:buFontTx/>
              <a:buNone/>
              <a:tabLst/>
              <a:defRPr/>
            </a:pPr>
            <a:r>
              <a:rPr kumimoji="0" sz="2900" b="1" i="0" u="none" strike="noStrike" kern="0" cap="none" spc="-355" normalizeH="0" baseline="0" noProof="0" dirty="0">
                <a:ln>
                  <a:noFill/>
                </a:ln>
                <a:solidFill>
                  <a:srgbClr val="FFFFFF"/>
                </a:solidFill>
                <a:effectLst/>
                <a:uLnTx/>
                <a:uFillTx/>
                <a:latin typeface="Arial"/>
                <a:cs typeface="Arial"/>
              </a:rPr>
              <a:t>5.3</a:t>
            </a:r>
            <a:endParaRPr kumimoji="0" sz="2900" b="0" i="0" u="none" strike="noStrike" kern="0" cap="none" spc="0" normalizeH="0" baseline="0" noProof="0">
              <a:ln>
                <a:noFill/>
              </a:ln>
              <a:solidFill>
                <a:sysClr val="windowText" lastClr="000000"/>
              </a:solidFill>
              <a:effectLst/>
              <a:uLnTx/>
              <a:uFillTx/>
              <a:latin typeface="Arial"/>
              <a:cs typeface="Arial"/>
            </a:endParaRPr>
          </a:p>
        </p:txBody>
      </p:sp>
      <p:sp>
        <p:nvSpPr>
          <p:cNvPr id="26" name="object 26"/>
          <p:cNvSpPr txBox="1"/>
          <p:nvPr/>
        </p:nvSpPr>
        <p:spPr>
          <a:xfrm>
            <a:off x="1206500" y="3191636"/>
            <a:ext cx="388048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175" normalizeH="0" baseline="0" noProof="0" dirty="0">
                <a:ln>
                  <a:noFill/>
                </a:ln>
                <a:solidFill>
                  <a:srgbClr val="1F6341"/>
                </a:solidFill>
                <a:effectLst/>
                <a:uLnTx/>
                <a:uFillTx/>
                <a:latin typeface="Arial"/>
                <a:cs typeface="Arial"/>
              </a:rPr>
              <a:t>RPL:</a:t>
            </a:r>
            <a:r>
              <a:rPr kumimoji="0" sz="1800" b="1" i="0" u="none" strike="noStrike" kern="0" cap="none" spc="-15" normalizeH="0" baseline="0" noProof="0" dirty="0">
                <a:ln>
                  <a:noFill/>
                </a:ln>
                <a:solidFill>
                  <a:srgbClr val="1F6341"/>
                </a:solidFill>
                <a:effectLst/>
                <a:uLnTx/>
                <a:uFillTx/>
                <a:latin typeface="Arial"/>
                <a:cs typeface="Arial"/>
              </a:rPr>
              <a:t> </a:t>
            </a:r>
            <a:r>
              <a:rPr kumimoji="0" sz="1800" b="1" i="0" u="none" strike="noStrike" kern="0" cap="none" spc="-30" normalizeH="0" baseline="0" noProof="0" dirty="0">
                <a:ln>
                  <a:noFill/>
                </a:ln>
                <a:solidFill>
                  <a:srgbClr val="1F6341"/>
                </a:solidFill>
                <a:effectLst/>
                <a:uLnTx/>
                <a:uFillTx/>
                <a:latin typeface="Arial"/>
                <a:cs typeface="Arial"/>
              </a:rPr>
              <a:t>Provision</a:t>
            </a:r>
            <a:r>
              <a:rPr kumimoji="0" sz="1800" b="1" i="0" u="none" strike="noStrike" kern="0" cap="none" spc="-20" normalizeH="0" baseline="0" noProof="0" dirty="0">
                <a:ln>
                  <a:noFill/>
                </a:ln>
                <a:solidFill>
                  <a:srgbClr val="1F6341"/>
                </a:solidFill>
                <a:effectLst/>
                <a:uLnTx/>
                <a:uFillTx/>
                <a:latin typeface="Arial"/>
                <a:cs typeface="Arial"/>
              </a:rPr>
              <a:t> </a:t>
            </a:r>
            <a:r>
              <a:rPr kumimoji="0" sz="1800" b="1" i="0" u="none" strike="noStrike" kern="0" cap="none" spc="0" normalizeH="0" baseline="0" noProof="0" dirty="0">
                <a:ln>
                  <a:noFill/>
                </a:ln>
                <a:solidFill>
                  <a:srgbClr val="1F6341"/>
                </a:solidFill>
                <a:effectLst/>
                <a:uLnTx/>
                <a:uFillTx/>
                <a:latin typeface="Arial"/>
                <a:cs typeface="Arial"/>
              </a:rPr>
              <a:t>Without</a:t>
            </a:r>
            <a:r>
              <a:rPr kumimoji="0" sz="1800" b="1" i="0" u="none" strike="noStrike" kern="0" cap="none" spc="-20" normalizeH="0" baseline="0" noProof="0" dirty="0">
                <a:ln>
                  <a:noFill/>
                </a:ln>
                <a:solidFill>
                  <a:srgbClr val="1F6341"/>
                </a:solidFill>
                <a:effectLst/>
                <a:uLnTx/>
                <a:uFillTx/>
                <a:latin typeface="Arial"/>
                <a:cs typeface="Arial"/>
              </a:rPr>
              <a:t> Practitioners</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27" name="object 27"/>
          <p:cNvSpPr txBox="1"/>
          <p:nvPr/>
        </p:nvSpPr>
        <p:spPr>
          <a:xfrm>
            <a:off x="1219200" y="3608832"/>
            <a:ext cx="10485120" cy="951230"/>
          </a:xfrm>
          <a:prstGeom prst="rect">
            <a:avLst/>
          </a:prstGeom>
          <a:solidFill>
            <a:srgbClr val="E1EFD9"/>
          </a:solidFill>
        </p:spPr>
        <p:txBody>
          <a:bodyPr vert="horz" wrap="square" lIns="0" tIns="0" rIns="0" bIns="0" rtlCol="0">
            <a:spAutoFit/>
          </a:bodyPr>
          <a:lstStyle/>
          <a:p>
            <a:pPr marL="286385" marR="0" lvl="0" indent="-286385" defTabSz="914400" eaLnBrk="1" fontAlgn="auto" latinLnBrk="0" hangingPunct="1">
              <a:lnSpc>
                <a:spcPts val="1755"/>
              </a:lnSpc>
              <a:spcBef>
                <a:spcPts val="0"/>
              </a:spcBef>
              <a:spcAft>
                <a:spcPts val="0"/>
              </a:spcAft>
              <a:buClrTx/>
              <a:buSzTx/>
              <a:buFont typeface="Arial MT"/>
              <a:buChar char="•"/>
              <a:tabLst>
                <a:tab pos="286385" algn="l"/>
              </a:tabLst>
              <a:defRPr/>
            </a:pPr>
            <a:r>
              <a:rPr kumimoji="0" sz="1600" b="1" i="0" u="none" strike="noStrike" kern="0" cap="small" spc="-245" normalizeH="0" baseline="0" noProof="0" dirty="0">
                <a:ln>
                  <a:noFill/>
                </a:ln>
                <a:solidFill>
                  <a:srgbClr val="334154"/>
                </a:solidFill>
                <a:effectLst/>
                <a:uLnTx/>
                <a:uFillTx/>
                <a:latin typeface="Arial"/>
                <a:cs typeface="Arial"/>
              </a:rPr>
              <a:t>2</a:t>
            </a:r>
            <a:r>
              <a:rPr kumimoji="0" sz="1600" b="1" i="0" u="none" strike="noStrike" kern="0" cap="none" spc="-245" normalizeH="0" baseline="0" noProof="0" dirty="0">
                <a:ln>
                  <a:noFill/>
                </a:ln>
                <a:solidFill>
                  <a:srgbClr val="334154"/>
                </a:solidFill>
                <a:effectLst/>
                <a:uLnTx/>
                <a:uFillTx/>
                <a:latin typeface="Arial"/>
                <a:cs typeface="Arial"/>
              </a:rPr>
              <a:t>0</a:t>
            </a:r>
            <a:r>
              <a:rPr kumimoji="0" sz="1600" b="1" i="0" u="none" strike="noStrike" kern="0" cap="small" spc="-245" normalizeH="0" baseline="0" noProof="0" dirty="0">
                <a:ln>
                  <a:noFill/>
                </a:ln>
                <a:solidFill>
                  <a:srgbClr val="334154"/>
                </a:solidFill>
                <a:effectLst/>
                <a:uLnTx/>
                <a:uFillTx/>
                <a:latin typeface="Arial"/>
                <a:cs typeface="Arial"/>
              </a:rPr>
              <a:t>2</a:t>
            </a:r>
            <a:r>
              <a:rPr kumimoji="0" sz="1600" b="1" i="0" u="none" strike="noStrike" kern="0" cap="none" spc="-245" normalizeH="0" baseline="0" noProof="0" dirty="0">
                <a:ln>
                  <a:noFill/>
                </a:ln>
                <a:solidFill>
                  <a:srgbClr val="334154"/>
                </a:solidFill>
                <a:effectLst/>
                <a:uLnTx/>
                <a:uFillTx/>
                <a:latin typeface="Arial"/>
                <a:cs typeface="Arial"/>
              </a:rPr>
              <a:t>4</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Guidelines</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mandate</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career</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55" normalizeH="0" baseline="0" noProof="0" dirty="0">
                <a:ln>
                  <a:noFill/>
                </a:ln>
                <a:solidFill>
                  <a:srgbClr val="334154"/>
                </a:solidFill>
                <a:effectLst/>
                <a:uLnTx/>
                <a:uFillTx/>
                <a:latin typeface="Arial"/>
                <a:cs typeface="Arial"/>
              </a:rPr>
              <a:t>counsellors</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to</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'provide career</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45" normalizeH="0" baseline="0" noProof="0" dirty="0">
                <a:ln>
                  <a:noFill/>
                </a:ln>
                <a:solidFill>
                  <a:srgbClr val="334154"/>
                </a:solidFill>
                <a:effectLst/>
                <a:uLnTx/>
                <a:uFillTx/>
                <a:latin typeface="Arial"/>
                <a:cs typeface="Arial"/>
              </a:rPr>
              <a:t>counselling</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for</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180" normalizeH="0" baseline="0" noProof="0" dirty="0">
                <a:ln>
                  <a:noFill/>
                </a:ln>
                <a:solidFill>
                  <a:srgbClr val="334154"/>
                </a:solidFill>
                <a:effectLst/>
                <a:uLnTx/>
                <a:uFillTx/>
                <a:latin typeface="Arial"/>
                <a:cs typeface="Arial"/>
              </a:rPr>
              <a:t>RPL</a:t>
            </a:r>
            <a:r>
              <a:rPr kumimoji="0" sz="1600" b="1" i="0" u="none" strike="noStrike" kern="0" cap="none" spc="0" normalizeH="0" baseline="0" noProof="0" dirty="0">
                <a:ln>
                  <a:noFill/>
                </a:ln>
                <a:solidFill>
                  <a:srgbClr val="334154"/>
                </a:solidFill>
                <a:effectLst/>
                <a:uLnTx/>
                <a:uFillTx/>
                <a:latin typeface="Arial"/>
                <a:cs typeface="Arial"/>
              </a:rPr>
              <a:t> </a:t>
            </a:r>
            <a:r>
              <a:rPr kumimoji="0" sz="1600" b="1" i="0" u="none" strike="noStrike" kern="0" cap="none" spc="-30" normalizeH="0" baseline="0" noProof="0" dirty="0">
                <a:ln>
                  <a:noFill/>
                </a:ln>
                <a:solidFill>
                  <a:srgbClr val="334154"/>
                </a:solidFill>
                <a:effectLst/>
                <a:uLnTx/>
                <a:uFillTx/>
                <a:latin typeface="Arial"/>
                <a:cs typeface="Arial"/>
              </a:rPr>
              <a:t>candidates.'</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75" normalizeH="0" baseline="0" noProof="0" dirty="0">
                <a:ln>
                  <a:noFill/>
                </a:ln>
                <a:solidFill>
                  <a:srgbClr val="334154"/>
                </a:solidFill>
                <a:effectLst/>
                <a:uLnTx/>
                <a:uFillTx/>
                <a:latin typeface="Arial"/>
                <a:cs typeface="Arial"/>
              </a:rPr>
              <a:t>But:</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no</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86385" marR="400685" lvl="0" indent="0" defTabSz="914400" eaLnBrk="1" fontAlgn="auto" latinLnBrk="0" hangingPunct="1">
              <a:lnSpc>
                <a:spcPct val="100000"/>
              </a:lnSpc>
              <a:spcBef>
                <a:spcPts val="0"/>
              </a:spcBef>
              <a:spcAft>
                <a:spcPts val="0"/>
              </a:spcAft>
              <a:buClrTx/>
              <a:buSzTx/>
              <a:buFontTx/>
              <a:buNone/>
              <a:tabLst/>
              <a:defRPr/>
            </a:pPr>
            <a:r>
              <a:rPr kumimoji="0" sz="1600" b="1" i="0" u="none" strike="noStrike" kern="0" cap="none" spc="0" normalizeH="0" baseline="0" noProof="0" dirty="0">
                <a:ln>
                  <a:noFill/>
                </a:ln>
                <a:solidFill>
                  <a:srgbClr val="334154"/>
                </a:solidFill>
                <a:effectLst/>
                <a:uLnTx/>
                <a:uFillTx/>
                <a:latin typeface="Arial"/>
                <a:cs typeface="Arial"/>
              </a:rPr>
              <a:t>training</a:t>
            </a:r>
            <a:r>
              <a:rPr kumimoji="0" sz="1600" b="1" i="0" u="none" strike="noStrike" kern="0" cap="none" spc="-4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standards</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exist,</a:t>
            </a:r>
            <a:r>
              <a:rPr kumimoji="0" sz="1600" b="1" i="0" u="none" strike="noStrike" kern="0" cap="none" spc="-3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no</a:t>
            </a:r>
            <a:r>
              <a:rPr kumimoji="0" sz="1600" b="1" i="0" u="none" strike="noStrike" kern="0" cap="none" spc="-55" normalizeH="0" baseline="0" noProof="0" dirty="0">
                <a:ln>
                  <a:noFill/>
                </a:ln>
                <a:solidFill>
                  <a:srgbClr val="334154"/>
                </a:solidFill>
                <a:effectLst/>
                <a:uLnTx/>
                <a:uFillTx/>
                <a:latin typeface="Arial"/>
                <a:cs typeface="Arial"/>
              </a:rPr>
              <a:t> </a:t>
            </a:r>
            <a:r>
              <a:rPr kumimoji="0" sz="1600" b="1" i="0" u="none" strike="noStrike" kern="0" cap="none" spc="-40" normalizeH="0" baseline="0" noProof="0" dirty="0">
                <a:ln>
                  <a:noFill/>
                </a:ln>
                <a:solidFill>
                  <a:srgbClr val="334154"/>
                </a:solidFill>
                <a:effectLst/>
                <a:uLnTx/>
                <a:uFillTx/>
                <a:latin typeface="Arial"/>
                <a:cs typeface="Arial"/>
              </a:rPr>
              <a:t>competence</a:t>
            </a:r>
            <a:r>
              <a:rPr kumimoji="0" sz="1600" b="1" i="0" u="none" strike="noStrike" kern="0" cap="none" spc="-50" normalizeH="0" baseline="0" noProof="0" dirty="0">
                <a:ln>
                  <a:noFill/>
                </a:ln>
                <a:solidFill>
                  <a:srgbClr val="334154"/>
                </a:solidFill>
                <a:effectLst/>
                <a:uLnTx/>
                <a:uFillTx/>
                <a:latin typeface="Arial"/>
                <a:cs typeface="Arial"/>
              </a:rPr>
              <a:t> </a:t>
            </a:r>
            <a:r>
              <a:rPr kumimoji="0" sz="1600" b="1" i="0" u="none" strike="noStrike" kern="0" cap="none" spc="50" normalizeH="0" baseline="0" noProof="0" dirty="0">
                <a:ln>
                  <a:noFill/>
                </a:ln>
                <a:solidFill>
                  <a:srgbClr val="334154"/>
                </a:solidFill>
                <a:effectLst/>
                <a:uLnTx/>
                <a:uFillTx/>
                <a:latin typeface="Arial"/>
                <a:cs typeface="Arial"/>
              </a:rPr>
              <a:t>framework</a:t>
            </a:r>
            <a:r>
              <a:rPr kumimoji="0" sz="1600" b="1" i="0" u="none" strike="noStrike" kern="0" cap="none" spc="-40" normalizeH="0" baseline="0" noProof="0" dirty="0">
                <a:ln>
                  <a:noFill/>
                </a:ln>
                <a:solidFill>
                  <a:srgbClr val="334154"/>
                </a:solidFill>
                <a:effectLst/>
                <a:uLnTx/>
                <a:uFillTx/>
                <a:latin typeface="Arial"/>
                <a:cs typeface="Arial"/>
              </a:rPr>
              <a:t> </a:t>
            </a:r>
            <a:r>
              <a:rPr kumimoji="0" sz="1600" b="1" i="0" u="none" strike="noStrike" kern="0" cap="none" spc="-95" normalizeH="0" baseline="0" noProof="0" dirty="0">
                <a:ln>
                  <a:noFill/>
                </a:ln>
                <a:solidFill>
                  <a:srgbClr val="334154"/>
                </a:solidFill>
                <a:effectLst/>
                <a:uLnTx/>
                <a:uFillTx/>
                <a:latin typeface="Arial"/>
                <a:cs typeface="Arial"/>
              </a:rPr>
              <a:t>is</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45" normalizeH="0" baseline="0" noProof="0" dirty="0">
                <a:ln>
                  <a:noFill/>
                </a:ln>
                <a:solidFill>
                  <a:srgbClr val="334154"/>
                </a:solidFill>
                <a:effectLst/>
                <a:uLnTx/>
                <a:uFillTx/>
                <a:latin typeface="Arial"/>
                <a:cs typeface="Arial"/>
              </a:rPr>
              <a:t>specified,</a:t>
            </a:r>
            <a:r>
              <a:rPr kumimoji="0" sz="1600" b="1" i="0" u="none" strike="noStrike" kern="0" cap="none" spc="-3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and</a:t>
            </a:r>
            <a:r>
              <a:rPr kumimoji="0" sz="1600" b="1" i="0" u="none" strike="noStrike" kern="0" cap="none" spc="-4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the</a:t>
            </a:r>
            <a:r>
              <a:rPr kumimoji="0" sz="1600" b="1" i="0" u="none" strike="noStrike" kern="0" cap="none" spc="-5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Career</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334154"/>
                </a:solidFill>
                <a:effectLst/>
                <a:uLnTx/>
                <a:uFillTx/>
                <a:latin typeface="Arial"/>
                <a:cs typeface="Arial"/>
              </a:rPr>
              <a:t>Guidance</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Professional </a:t>
            </a:r>
            <a:r>
              <a:rPr kumimoji="0" sz="1600" b="1" i="0" u="none" strike="noStrike" kern="0" cap="none" spc="0" normalizeH="0" baseline="0" noProof="0" dirty="0">
                <a:ln>
                  <a:noFill/>
                </a:ln>
                <a:solidFill>
                  <a:srgbClr val="334154"/>
                </a:solidFill>
                <a:effectLst/>
                <a:uLnTx/>
                <a:uFillTx/>
                <a:latin typeface="Arial"/>
                <a:cs typeface="Arial"/>
              </a:rPr>
              <a:t>Body</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exists</a:t>
            </a:r>
            <a:r>
              <a:rPr kumimoji="0" sz="1600" b="1" i="0" u="none" strike="noStrike" kern="0" cap="none" spc="0" normalizeH="0" baseline="0" noProof="0" dirty="0">
                <a:ln>
                  <a:noFill/>
                </a:ln>
                <a:solidFill>
                  <a:srgbClr val="334154"/>
                </a:solidFill>
                <a:effectLst/>
                <a:uLnTx/>
                <a:uFillTx/>
                <a:latin typeface="Arial"/>
                <a:cs typeface="Arial"/>
              </a:rPr>
              <a:t> but</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private</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60" normalizeH="0" baseline="0" noProof="0" dirty="0">
                <a:ln>
                  <a:noFill/>
                </a:ln>
                <a:solidFill>
                  <a:srgbClr val="334154"/>
                </a:solidFill>
                <a:effectLst/>
                <a:uLnTx/>
                <a:uFillTx/>
                <a:latin typeface="Arial"/>
                <a:cs typeface="Arial"/>
              </a:rPr>
              <a:t>sector</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led</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but</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not</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within</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govt</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55" normalizeH="0" baseline="0" noProof="0" dirty="0">
                <a:ln>
                  <a:noFill/>
                </a:ln>
                <a:solidFill>
                  <a:srgbClr val="334154"/>
                </a:solidFill>
                <a:effectLst/>
                <a:uLnTx/>
                <a:uFillTx/>
                <a:latin typeface="Arial"/>
                <a:cs typeface="Arial"/>
              </a:rPr>
              <a:t>structures</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100" normalizeH="0" baseline="0" noProof="0" dirty="0">
                <a:ln>
                  <a:noFill/>
                </a:ln>
                <a:solidFill>
                  <a:srgbClr val="334154"/>
                </a:solidFill>
                <a:effectLst/>
                <a:uLnTx/>
                <a:uFillTx/>
                <a:latin typeface="Arial"/>
                <a:cs typeface="Arial"/>
              </a:rPr>
              <a:t>,</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yet</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it</a:t>
            </a:r>
            <a:r>
              <a:rPr kumimoji="0" sz="1600" b="1" i="0" u="none" strike="noStrike" kern="0" cap="none" spc="415" normalizeH="0" baseline="0" noProof="0" dirty="0">
                <a:ln>
                  <a:noFill/>
                </a:ln>
                <a:solidFill>
                  <a:srgbClr val="334154"/>
                </a:solidFill>
                <a:effectLst/>
                <a:uLnTx/>
                <a:uFillTx/>
                <a:latin typeface="Arial"/>
                <a:cs typeface="Arial"/>
              </a:rPr>
              <a:t> </a:t>
            </a:r>
            <a:r>
              <a:rPr kumimoji="0" sz="1600" b="1" i="0" u="none" strike="noStrike" kern="0" cap="none" spc="-35" normalizeH="0" baseline="0" noProof="0" dirty="0">
                <a:ln>
                  <a:noFill/>
                </a:ln>
                <a:solidFill>
                  <a:srgbClr val="334154"/>
                </a:solidFill>
                <a:effectLst/>
                <a:uLnTx/>
                <a:uFillTx/>
                <a:latin typeface="Arial"/>
                <a:cs typeface="Arial"/>
              </a:rPr>
              <a:t>should</a:t>
            </a:r>
            <a:r>
              <a:rPr kumimoji="0" sz="1600" b="1" i="0" u="none" strike="noStrike" kern="0" cap="none" spc="-10" normalizeH="0" baseline="0" noProof="0" dirty="0">
                <a:ln>
                  <a:noFill/>
                </a:ln>
                <a:solidFill>
                  <a:srgbClr val="334154"/>
                </a:solidFill>
                <a:effectLst/>
                <a:uLnTx/>
                <a:uFillTx/>
                <a:latin typeface="Arial"/>
                <a:cs typeface="Arial"/>
              </a:rPr>
              <a:t> register</a:t>
            </a:r>
            <a:r>
              <a:rPr kumimoji="0" sz="1600" b="1" i="0" u="none" strike="noStrike" kern="0" cap="none" spc="0" normalizeH="0" baseline="0" noProof="0" dirty="0">
                <a:ln>
                  <a:noFill/>
                </a:ln>
                <a:solidFill>
                  <a:srgbClr val="334154"/>
                </a:solidFill>
                <a:effectLst/>
                <a:uLnTx/>
                <a:uFillTx/>
                <a:latin typeface="Arial"/>
                <a:cs typeface="Arial"/>
              </a:rPr>
              <a:t> and</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license </a:t>
            </a:r>
            <a:r>
              <a:rPr kumimoji="0" sz="1600" b="1" i="0" u="none" strike="noStrike" kern="0" cap="none" spc="-30" normalizeH="0" baseline="0" noProof="0" dirty="0">
                <a:ln>
                  <a:noFill/>
                </a:ln>
                <a:solidFill>
                  <a:srgbClr val="334154"/>
                </a:solidFill>
                <a:effectLst/>
                <a:uLnTx/>
                <a:uFillTx/>
                <a:latin typeface="Arial"/>
                <a:cs typeface="Arial"/>
              </a:rPr>
              <a:t>practitioners.</a:t>
            </a:r>
            <a:r>
              <a:rPr kumimoji="0" sz="1600" b="1" i="0" u="none" strike="noStrike" kern="0" cap="none" spc="0" normalizeH="0" baseline="0" noProof="0" dirty="0">
                <a:ln>
                  <a:noFill/>
                </a:ln>
                <a:solidFill>
                  <a:srgbClr val="334154"/>
                </a:solidFill>
                <a:effectLst/>
                <a:uLnTx/>
                <a:uFillTx/>
                <a:latin typeface="Arial"/>
                <a:cs typeface="Arial"/>
              </a:rPr>
              <a:t> </a:t>
            </a:r>
            <a:r>
              <a:rPr kumimoji="0" sz="1600" b="1" i="0" u="none" strike="noStrike" kern="0" cap="none" spc="-90" normalizeH="0" baseline="0" noProof="0" dirty="0">
                <a:ln>
                  <a:noFill/>
                </a:ln>
                <a:solidFill>
                  <a:srgbClr val="334154"/>
                </a:solidFill>
                <a:effectLst/>
                <a:uLnTx/>
                <a:uFillTx/>
                <a:latin typeface="Arial"/>
                <a:cs typeface="Arial"/>
              </a:rPr>
              <a:t>The</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mandate</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35" normalizeH="0" baseline="0" noProof="0" dirty="0">
                <a:ln>
                  <a:noFill/>
                </a:ln>
                <a:solidFill>
                  <a:srgbClr val="334154"/>
                </a:solidFill>
                <a:effectLst/>
                <a:uLnTx/>
                <a:uFillTx/>
                <a:latin typeface="Arial"/>
                <a:cs typeface="Arial"/>
              </a:rPr>
              <a:t>exists.</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85" normalizeH="0" baseline="0" noProof="0" dirty="0">
                <a:ln>
                  <a:noFill/>
                </a:ln>
                <a:solidFill>
                  <a:srgbClr val="334154"/>
                </a:solidFill>
                <a:effectLst/>
                <a:uLnTx/>
                <a:uFillTx/>
                <a:latin typeface="Arial"/>
                <a:cs typeface="Arial"/>
              </a:rPr>
              <a:t>The</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334154"/>
                </a:solidFill>
                <a:effectLst/>
                <a:uLnTx/>
                <a:uFillTx/>
                <a:latin typeface="Arial"/>
                <a:cs typeface="Arial"/>
              </a:rPr>
              <a:t>practitioners</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do</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334154"/>
                </a:solidFill>
                <a:effectLst/>
                <a:uLnTx/>
                <a:uFillTx/>
                <a:latin typeface="Arial"/>
                <a:cs typeface="Arial"/>
              </a:rPr>
              <a:t>not.</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grpSp>
        <p:nvGrpSpPr>
          <p:cNvPr id="28" name="object 28"/>
          <p:cNvGrpSpPr/>
          <p:nvPr/>
        </p:nvGrpSpPr>
        <p:grpSpPr>
          <a:xfrm>
            <a:off x="170687" y="4724387"/>
            <a:ext cx="11789410" cy="1767205"/>
            <a:chOff x="170687" y="4724387"/>
            <a:chExt cx="11789410" cy="1767205"/>
          </a:xfrm>
        </p:grpSpPr>
        <p:pic>
          <p:nvPicPr>
            <p:cNvPr id="29" name="object 29"/>
            <p:cNvPicPr/>
            <p:nvPr/>
          </p:nvPicPr>
          <p:blipFill>
            <a:blip r:embed="rId4" cstate="print"/>
            <a:stretch>
              <a:fillRect/>
            </a:stretch>
          </p:blipFill>
          <p:spPr>
            <a:xfrm>
              <a:off x="170687" y="4724387"/>
              <a:ext cx="11788902" cy="1767077"/>
            </a:xfrm>
            <a:prstGeom prst="rect">
              <a:avLst/>
            </a:prstGeom>
          </p:spPr>
        </p:pic>
        <p:sp>
          <p:nvSpPr>
            <p:cNvPr id="30" name="object 30"/>
            <p:cNvSpPr/>
            <p:nvPr/>
          </p:nvSpPr>
          <p:spPr>
            <a:xfrm>
              <a:off x="1097279" y="4803647"/>
              <a:ext cx="10789920" cy="1560830"/>
            </a:xfrm>
            <a:custGeom>
              <a:avLst/>
              <a:gdLst/>
              <a:ahLst/>
              <a:cxnLst/>
              <a:rect l="l" t="t" r="r" b="b"/>
              <a:pathLst>
                <a:path w="10789920" h="1560829">
                  <a:moveTo>
                    <a:pt x="0" y="1560576"/>
                  </a:moveTo>
                  <a:lnTo>
                    <a:pt x="10789920" y="1560576"/>
                  </a:lnTo>
                  <a:lnTo>
                    <a:pt x="10789920" y="0"/>
                  </a:lnTo>
                  <a:lnTo>
                    <a:pt x="0" y="0"/>
                  </a:lnTo>
                  <a:lnTo>
                    <a:pt x="0" y="1560576"/>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31"/>
            <p:cNvSpPr/>
            <p:nvPr/>
          </p:nvSpPr>
          <p:spPr>
            <a:xfrm>
              <a:off x="304800" y="4803647"/>
              <a:ext cx="11582400" cy="1560830"/>
            </a:xfrm>
            <a:custGeom>
              <a:avLst/>
              <a:gdLst/>
              <a:ahLst/>
              <a:cxnLst/>
              <a:rect l="l" t="t" r="r" b="b"/>
              <a:pathLst>
                <a:path w="11582400" h="1560829">
                  <a:moveTo>
                    <a:pt x="0" y="1560576"/>
                  </a:moveTo>
                  <a:lnTo>
                    <a:pt x="11582400" y="1560576"/>
                  </a:lnTo>
                  <a:lnTo>
                    <a:pt x="11582400" y="0"/>
                  </a:lnTo>
                  <a:lnTo>
                    <a:pt x="0" y="0"/>
                  </a:lnTo>
                  <a:lnTo>
                    <a:pt x="0" y="1560576"/>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2" name="object 32"/>
          <p:cNvSpPr txBox="1"/>
          <p:nvPr/>
        </p:nvSpPr>
        <p:spPr>
          <a:xfrm>
            <a:off x="304800" y="4803647"/>
            <a:ext cx="792480" cy="1560830"/>
          </a:xfrm>
          <a:prstGeom prst="rect">
            <a:avLst/>
          </a:prstGeom>
          <a:solidFill>
            <a:srgbClr val="C8972A"/>
          </a:solidFill>
          <a:ln w="12192">
            <a:solidFill>
              <a:srgbClr val="C8972A"/>
            </a:solidFill>
          </a:ln>
        </p:spPr>
        <p:txBody>
          <a:bodyPr vert="horz" wrap="square" lIns="0" tIns="98425" rIns="0" bIns="0" rtlCol="0">
            <a:spAutoFit/>
          </a:bodyPr>
          <a:lstStyle/>
          <a:p>
            <a:pPr marL="0" marR="0" lvl="0" indent="0" defTabSz="914400" eaLnBrk="1" fontAlgn="auto" latinLnBrk="0" hangingPunct="1">
              <a:lnSpc>
                <a:spcPct val="100000"/>
              </a:lnSpc>
              <a:spcBef>
                <a:spcPts val="775"/>
              </a:spcBef>
              <a:spcAft>
                <a:spcPts val="0"/>
              </a:spcAft>
              <a:buClrTx/>
              <a:buSzTx/>
              <a:buFontTx/>
              <a:buNone/>
              <a:tabLst/>
              <a:defRPr/>
            </a:pPr>
            <a:endParaRPr kumimoji="0" sz="2900" b="0" i="0" u="none" strike="noStrike" kern="0" cap="none" spc="0" normalizeH="0" baseline="0" noProof="0">
              <a:ln>
                <a:noFill/>
              </a:ln>
              <a:solidFill>
                <a:sysClr val="windowText" lastClr="000000"/>
              </a:solidFill>
              <a:effectLst/>
              <a:uLnTx/>
              <a:uFillTx/>
              <a:latin typeface="Times New Roman"/>
              <a:cs typeface="Times New Roman"/>
            </a:endParaRPr>
          </a:p>
          <a:p>
            <a:pPr marL="201295" marR="0" lvl="0" indent="0" defTabSz="914400" eaLnBrk="1" fontAlgn="auto" latinLnBrk="0" hangingPunct="1">
              <a:lnSpc>
                <a:spcPct val="100000"/>
              </a:lnSpc>
              <a:spcBef>
                <a:spcPts val="0"/>
              </a:spcBef>
              <a:spcAft>
                <a:spcPts val="0"/>
              </a:spcAft>
              <a:buClrTx/>
              <a:buSzTx/>
              <a:buFontTx/>
              <a:buNone/>
              <a:tabLst/>
              <a:defRPr/>
            </a:pPr>
            <a:r>
              <a:rPr kumimoji="0" sz="2900" b="1" i="0" u="none" strike="noStrike" kern="0" cap="none" spc="-355" normalizeH="0" baseline="0" noProof="0" dirty="0">
                <a:ln>
                  <a:noFill/>
                </a:ln>
                <a:solidFill>
                  <a:srgbClr val="1F3863"/>
                </a:solidFill>
                <a:effectLst/>
                <a:uLnTx/>
                <a:uFillTx/>
                <a:latin typeface="Arial"/>
                <a:cs typeface="Arial"/>
              </a:rPr>
              <a:t>5.4</a:t>
            </a:r>
            <a:endParaRPr kumimoji="0" sz="2900" b="0" i="0" u="none" strike="noStrike" kern="0" cap="none" spc="0" normalizeH="0" baseline="0" noProof="0">
              <a:ln>
                <a:noFill/>
              </a:ln>
              <a:solidFill>
                <a:sysClr val="windowText" lastClr="000000"/>
              </a:solidFill>
              <a:effectLst/>
              <a:uLnTx/>
              <a:uFillTx/>
              <a:latin typeface="Arial"/>
              <a:cs typeface="Arial"/>
            </a:endParaRPr>
          </a:p>
        </p:txBody>
      </p:sp>
      <p:sp>
        <p:nvSpPr>
          <p:cNvPr id="35" name="object 35"/>
          <p:cNvSpPr txBox="1"/>
          <p:nvPr/>
        </p:nvSpPr>
        <p:spPr>
          <a:xfrm>
            <a:off x="231140" y="6461796"/>
            <a:ext cx="5575300" cy="165735"/>
          </a:xfrm>
          <a:prstGeom prst="rect">
            <a:avLst/>
          </a:prstGeom>
        </p:spPr>
        <p:txBody>
          <a:bodyPr vert="horz" wrap="square" lIns="0" tIns="0" rIns="0" bIns="0" rtlCol="0">
            <a:spAutoFit/>
          </a:bodyPr>
          <a:lstStyle/>
          <a:p>
            <a:pPr marL="12700" marR="0" lvl="0" indent="0" defTabSz="914400" eaLnBrk="1" fontAlgn="auto" latinLnBrk="0" hangingPunct="1">
              <a:lnSpc>
                <a:spcPts val="1140"/>
              </a:lnSpc>
              <a:spcBef>
                <a:spcPts val="0"/>
              </a:spcBef>
              <a:spcAft>
                <a:spcPts val="0"/>
              </a:spcAft>
              <a:buClrTx/>
              <a:buSzTx/>
              <a:buFontTx/>
              <a:buNone/>
              <a:tabLst/>
              <a:defRPr/>
            </a:pPr>
            <a:r>
              <a:rPr kumimoji="0" sz="1100" b="1" i="0" u="none" strike="noStrike" kern="0" cap="none" spc="0" normalizeH="0" baseline="0" noProof="0" dirty="0">
                <a:ln>
                  <a:noFill/>
                </a:ln>
                <a:solidFill>
                  <a:srgbClr val="001F5F"/>
                </a:solidFill>
                <a:effectLst/>
                <a:uLnTx/>
                <a:uFillTx/>
                <a:latin typeface="Arial"/>
                <a:cs typeface="Arial"/>
              </a:rPr>
              <a:t>Maina</a:t>
            </a:r>
            <a:r>
              <a:rPr kumimoji="0" sz="1100" b="1" i="0" u="none" strike="noStrike" kern="0" cap="none" spc="20" normalizeH="0" baseline="0" noProof="0" dirty="0">
                <a:ln>
                  <a:noFill/>
                </a:ln>
                <a:solidFill>
                  <a:srgbClr val="001F5F"/>
                </a:solidFill>
                <a:effectLst/>
                <a:uLnTx/>
                <a:uFillTx/>
                <a:latin typeface="Arial"/>
                <a:cs typeface="Arial"/>
              </a:rPr>
              <a:t> </a:t>
            </a:r>
            <a:r>
              <a:rPr kumimoji="0" sz="1100" b="1" i="0" u="none" strike="noStrike" kern="0" cap="none" spc="-105" normalizeH="0" baseline="0" noProof="0" dirty="0">
                <a:ln>
                  <a:noFill/>
                </a:ln>
                <a:solidFill>
                  <a:srgbClr val="001F5F"/>
                </a:solidFill>
                <a:effectLst/>
                <a:uLnTx/>
                <a:uFillTx/>
                <a:latin typeface="Arial"/>
                <a:cs typeface="Arial"/>
              </a:rPr>
              <a:t>&amp;</a:t>
            </a:r>
            <a:r>
              <a:rPr kumimoji="0" sz="1100" b="1" i="0" u="none" strike="noStrike" kern="0" cap="none" spc="-5" normalizeH="0" baseline="0" noProof="0" dirty="0">
                <a:ln>
                  <a:noFill/>
                </a:ln>
                <a:solidFill>
                  <a:srgbClr val="001F5F"/>
                </a:solidFill>
                <a:effectLst/>
                <a:uLnTx/>
                <a:uFillTx/>
                <a:latin typeface="Arial"/>
                <a:cs typeface="Arial"/>
              </a:rPr>
              <a:t> </a:t>
            </a:r>
            <a:r>
              <a:rPr kumimoji="0" sz="1100" b="1" i="0" u="none" strike="noStrike" kern="0" cap="none" spc="0" normalizeH="0" baseline="0" noProof="0" dirty="0">
                <a:ln>
                  <a:noFill/>
                </a:ln>
                <a:solidFill>
                  <a:srgbClr val="001F5F"/>
                </a:solidFill>
                <a:effectLst/>
                <a:uLnTx/>
                <a:uFillTx/>
                <a:latin typeface="Arial"/>
                <a:cs typeface="Arial"/>
              </a:rPr>
              <a:t>Waithaka</a:t>
            </a:r>
            <a:r>
              <a:rPr kumimoji="0" sz="1100" b="1" i="0" u="none" strike="noStrike" kern="0" cap="none" spc="330" normalizeH="0" baseline="0" noProof="0" dirty="0">
                <a:ln>
                  <a:noFill/>
                </a:ln>
                <a:solidFill>
                  <a:srgbClr val="001F5F"/>
                </a:solidFill>
                <a:effectLst/>
                <a:uLnTx/>
                <a:uFillTx/>
                <a:latin typeface="Arial"/>
                <a:cs typeface="Arial"/>
              </a:rPr>
              <a:t> </a:t>
            </a:r>
            <a:r>
              <a:rPr kumimoji="0" sz="1100" b="1" i="0" u="none" strike="noStrike" kern="0" cap="none" spc="0" normalizeH="0" baseline="0" noProof="0" dirty="0">
                <a:ln>
                  <a:noFill/>
                </a:ln>
                <a:solidFill>
                  <a:srgbClr val="001F5F"/>
                </a:solidFill>
                <a:effectLst/>
                <a:uLnTx/>
                <a:uFillTx/>
                <a:latin typeface="Arial"/>
                <a:cs typeface="Arial"/>
              </a:rPr>
              <a:t>|</a:t>
            </a:r>
            <a:r>
              <a:rPr kumimoji="0" sz="1100" b="1" i="0" u="none" strike="noStrike" kern="0" cap="none" spc="310" normalizeH="0" baseline="0" noProof="0" dirty="0">
                <a:ln>
                  <a:noFill/>
                </a:ln>
                <a:solidFill>
                  <a:srgbClr val="001F5F"/>
                </a:solidFill>
                <a:effectLst/>
                <a:uLnTx/>
                <a:uFillTx/>
                <a:latin typeface="Arial"/>
                <a:cs typeface="Arial"/>
              </a:rPr>
              <a:t> </a:t>
            </a:r>
            <a:r>
              <a:rPr kumimoji="0" sz="1100" b="1" i="0" u="none" strike="noStrike" kern="0" cap="none" spc="0" normalizeH="0" baseline="0" noProof="0" dirty="0">
                <a:ln>
                  <a:noFill/>
                </a:ln>
                <a:solidFill>
                  <a:srgbClr val="001F5F"/>
                </a:solidFill>
                <a:effectLst/>
                <a:uLnTx/>
                <a:uFillTx/>
                <a:latin typeface="Arial"/>
                <a:cs typeface="Arial"/>
              </a:rPr>
              <a:t>KNQA</a:t>
            </a:r>
            <a:r>
              <a:rPr kumimoji="0" sz="1100" b="1" i="0" u="none" strike="noStrike" kern="0" cap="none" spc="5" normalizeH="0" baseline="0" noProof="0" dirty="0">
                <a:ln>
                  <a:noFill/>
                </a:ln>
                <a:solidFill>
                  <a:srgbClr val="001F5F"/>
                </a:solidFill>
                <a:effectLst/>
                <a:uLnTx/>
                <a:uFillTx/>
                <a:latin typeface="Arial"/>
                <a:cs typeface="Arial"/>
              </a:rPr>
              <a:t> </a:t>
            </a:r>
            <a:r>
              <a:rPr kumimoji="0" sz="1100" b="1" i="0" u="none" strike="noStrike" kern="0" cap="none" spc="0" normalizeH="0" baseline="0" noProof="0" dirty="0">
                <a:ln>
                  <a:noFill/>
                </a:ln>
                <a:solidFill>
                  <a:srgbClr val="001F5F"/>
                </a:solidFill>
                <a:effectLst/>
                <a:uLnTx/>
                <a:uFillTx/>
                <a:latin typeface="Arial"/>
                <a:cs typeface="Arial"/>
              </a:rPr>
              <a:t>National</a:t>
            </a:r>
            <a:r>
              <a:rPr kumimoji="0" sz="1100" b="1" i="0" u="none" strike="noStrike" kern="0" cap="none" spc="10" normalizeH="0" baseline="0" noProof="0" dirty="0">
                <a:ln>
                  <a:noFill/>
                </a:ln>
                <a:solidFill>
                  <a:srgbClr val="001F5F"/>
                </a:solidFill>
                <a:effectLst/>
                <a:uLnTx/>
                <a:uFillTx/>
                <a:latin typeface="Arial"/>
                <a:cs typeface="Arial"/>
              </a:rPr>
              <a:t> </a:t>
            </a:r>
            <a:r>
              <a:rPr kumimoji="0" sz="1100" b="1" i="0" u="none" strike="noStrike" kern="0" cap="none" spc="-10" normalizeH="0" baseline="0" noProof="0" dirty="0">
                <a:ln>
                  <a:noFill/>
                </a:ln>
                <a:solidFill>
                  <a:srgbClr val="001F5F"/>
                </a:solidFill>
                <a:effectLst/>
                <a:uLnTx/>
                <a:uFillTx/>
                <a:latin typeface="Arial"/>
                <a:cs typeface="Arial"/>
              </a:rPr>
              <a:t>Qualifications</a:t>
            </a:r>
            <a:r>
              <a:rPr kumimoji="0" sz="1100" b="1" i="0" u="none" strike="noStrike" kern="0" cap="none" spc="0" normalizeH="0" baseline="0" noProof="0" dirty="0">
                <a:ln>
                  <a:noFill/>
                </a:ln>
                <a:solidFill>
                  <a:srgbClr val="001F5F"/>
                </a:solidFill>
                <a:effectLst/>
                <a:uLnTx/>
                <a:uFillTx/>
                <a:latin typeface="Arial"/>
                <a:cs typeface="Arial"/>
              </a:rPr>
              <a:t> </a:t>
            </a:r>
            <a:r>
              <a:rPr kumimoji="0" sz="1100" b="1" i="0" u="none" strike="noStrike" kern="0" cap="none" spc="-35" normalizeH="0" baseline="0" noProof="0" dirty="0">
                <a:ln>
                  <a:noFill/>
                </a:ln>
                <a:solidFill>
                  <a:srgbClr val="001F5F"/>
                </a:solidFill>
                <a:effectLst/>
                <a:uLnTx/>
                <a:uFillTx/>
                <a:latin typeface="Arial"/>
                <a:cs typeface="Arial"/>
              </a:rPr>
              <a:t>Conference</a:t>
            </a:r>
            <a:r>
              <a:rPr kumimoji="0" sz="1100" b="1" i="0" u="none" strike="noStrike" kern="0" cap="none" spc="-40" normalizeH="0" baseline="0" noProof="0" dirty="0">
                <a:ln>
                  <a:noFill/>
                </a:ln>
                <a:solidFill>
                  <a:srgbClr val="001F5F"/>
                </a:solidFill>
                <a:effectLst/>
                <a:uLnTx/>
                <a:uFillTx/>
                <a:latin typeface="Arial"/>
                <a:cs typeface="Arial"/>
              </a:rPr>
              <a:t> </a:t>
            </a:r>
            <a:r>
              <a:rPr kumimoji="0" sz="1100" b="1" i="0" u="none" strike="noStrike" kern="0" cap="small" spc="-114" normalizeH="0" baseline="0" noProof="0" dirty="0">
                <a:ln>
                  <a:noFill/>
                </a:ln>
                <a:solidFill>
                  <a:srgbClr val="001F5F"/>
                </a:solidFill>
                <a:effectLst/>
                <a:uLnTx/>
                <a:uFillTx/>
                <a:latin typeface="Arial"/>
                <a:cs typeface="Arial"/>
              </a:rPr>
              <a:t>2</a:t>
            </a:r>
            <a:r>
              <a:rPr kumimoji="0" sz="1100" b="1" i="0" u="none" strike="noStrike" kern="0" cap="none" spc="-114" normalizeH="0" baseline="0" noProof="0" dirty="0">
                <a:ln>
                  <a:noFill/>
                </a:ln>
                <a:solidFill>
                  <a:srgbClr val="001F5F"/>
                </a:solidFill>
                <a:effectLst/>
                <a:uLnTx/>
                <a:uFillTx/>
                <a:latin typeface="Arial"/>
                <a:cs typeface="Arial"/>
              </a:rPr>
              <a:t>0</a:t>
            </a:r>
            <a:r>
              <a:rPr kumimoji="0" sz="1100" b="1" i="0" u="none" strike="noStrike" kern="0" cap="small" spc="-114" normalizeH="0" baseline="0" noProof="0" dirty="0">
                <a:ln>
                  <a:noFill/>
                </a:ln>
                <a:solidFill>
                  <a:srgbClr val="001F5F"/>
                </a:solidFill>
                <a:effectLst/>
                <a:uLnTx/>
                <a:uFillTx/>
                <a:latin typeface="Arial"/>
                <a:cs typeface="Arial"/>
              </a:rPr>
              <a:t>2</a:t>
            </a:r>
            <a:r>
              <a:rPr kumimoji="0" sz="1100" b="1" i="0" u="none" strike="noStrike" kern="0" cap="none" spc="-114" normalizeH="0" baseline="0" noProof="0" dirty="0">
                <a:ln>
                  <a:noFill/>
                </a:ln>
                <a:solidFill>
                  <a:srgbClr val="001F5F"/>
                </a:solidFill>
                <a:effectLst/>
                <a:uLnTx/>
                <a:uFillTx/>
                <a:latin typeface="Arial"/>
                <a:cs typeface="Arial"/>
              </a:rPr>
              <a:t>6</a:t>
            </a:r>
            <a:r>
              <a:rPr kumimoji="0" sz="1100" b="1" i="0" u="none" strike="noStrike" kern="0" cap="none" spc="340" normalizeH="0" baseline="0" noProof="0" dirty="0">
                <a:ln>
                  <a:noFill/>
                </a:ln>
                <a:solidFill>
                  <a:srgbClr val="001F5F"/>
                </a:solidFill>
                <a:effectLst/>
                <a:uLnTx/>
                <a:uFillTx/>
                <a:latin typeface="Arial"/>
                <a:cs typeface="Arial"/>
              </a:rPr>
              <a:t> </a:t>
            </a:r>
            <a:r>
              <a:rPr kumimoji="0" sz="1100" b="1" i="0" u="none" strike="noStrike" kern="0" cap="none" spc="0" normalizeH="0" baseline="0" noProof="0" dirty="0">
                <a:ln>
                  <a:noFill/>
                </a:ln>
                <a:solidFill>
                  <a:srgbClr val="001F5F"/>
                </a:solidFill>
                <a:effectLst/>
                <a:uLnTx/>
                <a:uFillTx/>
                <a:latin typeface="Arial"/>
                <a:cs typeface="Arial"/>
              </a:rPr>
              <a:t>|</a:t>
            </a:r>
            <a:r>
              <a:rPr kumimoji="0" sz="1100" b="1" i="0" u="none" strike="noStrike" kern="0" cap="none" spc="310" normalizeH="0" baseline="0" noProof="0" dirty="0">
                <a:ln>
                  <a:noFill/>
                </a:ln>
                <a:solidFill>
                  <a:srgbClr val="001F5F"/>
                </a:solidFill>
                <a:effectLst/>
                <a:uLnTx/>
                <a:uFillTx/>
                <a:latin typeface="Arial"/>
                <a:cs typeface="Arial"/>
              </a:rPr>
              <a:t> </a:t>
            </a:r>
            <a:r>
              <a:rPr kumimoji="0" sz="1100" b="1" i="0" u="none" strike="noStrike" kern="0" cap="none" spc="-95" normalizeH="0" baseline="0" noProof="0" dirty="0">
                <a:ln>
                  <a:noFill/>
                </a:ln>
                <a:solidFill>
                  <a:srgbClr val="001F5F"/>
                </a:solidFill>
                <a:effectLst/>
                <a:uLnTx/>
                <a:uFillTx/>
                <a:latin typeface="Arial"/>
                <a:cs typeface="Arial"/>
              </a:rPr>
              <a:t>1</a:t>
            </a:r>
            <a:r>
              <a:rPr kumimoji="0" sz="1100" b="1" i="0" u="none" strike="noStrike" kern="0" cap="small" spc="-95" normalizeH="0" baseline="0" noProof="0" dirty="0">
                <a:ln>
                  <a:noFill/>
                </a:ln>
                <a:solidFill>
                  <a:srgbClr val="001F5F"/>
                </a:solidFill>
                <a:effectLst/>
                <a:uLnTx/>
                <a:uFillTx/>
                <a:latin typeface="Arial"/>
                <a:cs typeface="Arial"/>
              </a:rPr>
              <a:t>2</a:t>
            </a:r>
            <a:r>
              <a:rPr kumimoji="0" sz="1100" b="1" i="0" u="none" strike="noStrike" kern="0" cap="none" spc="-95" normalizeH="0" baseline="0" noProof="0" dirty="0">
                <a:ln>
                  <a:noFill/>
                </a:ln>
                <a:solidFill>
                  <a:srgbClr val="001F5F"/>
                </a:solidFill>
                <a:effectLst/>
                <a:uLnTx/>
                <a:uFillTx/>
                <a:latin typeface="Arial"/>
                <a:cs typeface="Arial"/>
              </a:rPr>
              <a:t>–</a:t>
            </a:r>
            <a:r>
              <a:rPr kumimoji="0" sz="1100" b="1" i="0" u="none" strike="noStrike" kern="0" cap="none" spc="-165" normalizeH="0" baseline="0" noProof="0" dirty="0">
                <a:ln>
                  <a:noFill/>
                </a:ln>
                <a:solidFill>
                  <a:srgbClr val="001F5F"/>
                </a:solidFill>
                <a:effectLst/>
                <a:uLnTx/>
                <a:uFillTx/>
                <a:latin typeface="Arial"/>
                <a:cs typeface="Arial"/>
              </a:rPr>
              <a:t>14</a:t>
            </a:r>
            <a:r>
              <a:rPr kumimoji="0" sz="1100" b="1" i="0" u="none" strike="noStrike" kern="0" cap="none" spc="35" normalizeH="0" baseline="0" noProof="0" dirty="0">
                <a:ln>
                  <a:noFill/>
                </a:ln>
                <a:solidFill>
                  <a:srgbClr val="001F5F"/>
                </a:solidFill>
                <a:effectLst/>
                <a:uLnTx/>
                <a:uFillTx/>
                <a:latin typeface="Arial"/>
                <a:cs typeface="Arial"/>
              </a:rPr>
              <a:t> </a:t>
            </a:r>
            <a:r>
              <a:rPr kumimoji="0" sz="1100" b="1" i="0" u="none" strike="noStrike" kern="0" cap="none" spc="70" normalizeH="0" baseline="0" noProof="0" dirty="0">
                <a:ln>
                  <a:noFill/>
                </a:ln>
                <a:solidFill>
                  <a:srgbClr val="001F5F"/>
                </a:solidFill>
                <a:effectLst/>
                <a:uLnTx/>
                <a:uFillTx/>
                <a:latin typeface="Arial"/>
                <a:cs typeface="Arial"/>
              </a:rPr>
              <a:t>May</a:t>
            </a:r>
            <a:r>
              <a:rPr kumimoji="0" sz="1100" b="1" i="0" u="none" strike="noStrike" kern="0" cap="none" spc="20" normalizeH="0" baseline="0" noProof="0" dirty="0">
                <a:ln>
                  <a:noFill/>
                </a:ln>
                <a:solidFill>
                  <a:srgbClr val="001F5F"/>
                </a:solidFill>
                <a:effectLst/>
                <a:uLnTx/>
                <a:uFillTx/>
                <a:latin typeface="Arial"/>
                <a:cs typeface="Arial"/>
              </a:rPr>
              <a:t> </a:t>
            </a:r>
            <a:r>
              <a:rPr kumimoji="0" sz="1100" b="1" i="0" u="none" strike="noStrike" kern="0" cap="small" spc="-155" normalizeH="0" baseline="0" noProof="0" dirty="0">
                <a:ln>
                  <a:noFill/>
                </a:ln>
                <a:solidFill>
                  <a:srgbClr val="001F5F"/>
                </a:solidFill>
                <a:effectLst/>
                <a:uLnTx/>
                <a:uFillTx/>
                <a:latin typeface="Arial"/>
                <a:cs typeface="Arial"/>
              </a:rPr>
              <a:t>2</a:t>
            </a:r>
            <a:r>
              <a:rPr kumimoji="0" sz="1100" b="1" i="0" u="none" strike="noStrike" kern="0" cap="none" spc="-155" normalizeH="0" baseline="0" noProof="0" dirty="0">
                <a:ln>
                  <a:noFill/>
                </a:ln>
                <a:solidFill>
                  <a:srgbClr val="001F5F"/>
                </a:solidFill>
                <a:effectLst/>
                <a:uLnTx/>
                <a:uFillTx/>
                <a:latin typeface="Arial"/>
                <a:cs typeface="Arial"/>
              </a:rPr>
              <a:t>0</a:t>
            </a:r>
            <a:r>
              <a:rPr kumimoji="0" sz="1100" b="1" i="0" u="none" strike="noStrike" kern="0" cap="small" spc="-155" normalizeH="0" baseline="0" noProof="0" dirty="0">
                <a:ln>
                  <a:noFill/>
                </a:ln>
                <a:solidFill>
                  <a:srgbClr val="001F5F"/>
                </a:solidFill>
                <a:effectLst/>
                <a:uLnTx/>
                <a:uFillTx/>
                <a:latin typeface="Arial"/>
                <a:cs typeface="Arial"/>
              </a:rPr>
              <a:t>2</a:t>
            </a:r>
            <a:r>
              <a:rPr kumimoji="0" sz="1100" b="1" i="0" u="none" strike="noStrike" kern="0" cap="none" spc="-155" normalizeH="0" baseline="0" noProof="0" dirty="0">
                <a:ln>
                  <a:noFill/>
                </a:ln>
                <a:solidFill>
                  <a:srgbClr val="001F5F"/>
                </a:solidFill>
                <a:effectLst/>
                <a:uLnTx/>
                <a:uFillTx/>
                <a:latin typeface="Arial"/>
                <a:cs typeface="Arial"/>
              </a:rPr>
              <a:t>6</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
        <p:nvSpPr>
          <p:cNvPr id="33" name="object 33"/>
          <p:cNvSpPr txBox="1"/>
          <p:nvPr/>
        </p:nvSpPr>
        <p:spPr>
          <a:xfrm>
            <a:off x="1206500" y="4923282"/>
            <a:ext cx="314388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rgbClr val="C8972A"/>
                </a:solidFill>
                <a:effectLst/>
                <a:uLnTx/>
                <a:uFillTx/>
                <a:latin typeface="Arial"/>
                <a:cs typeface="Arial"/>
              </a:rPr>
              <a:t>Digitalization </a:t>
            </a:r>
            <a:r>
              <a:rPr kumimoji="0" sz="1800" b="1" i="0" u="none" strike="noStrike" kern="0" cap="none" spc="-45" normalizeH="0" baseline="0" noProof="0" dirty="0">
                <a:ln>
                  <a:noFill/>
                </a:ln>
                <a:solidFill>
                  <a:srgbClr val="C8972A"/>
                </a:solidFill>
                <a:effectLst/>
                <a:uLnTx/>
                <a:uFillTx/>
                <a:latin typeface="Arial"/>
                <a:cs typeface="Arial"/>
              </a:rPr>
              <a:t>Readiness</a:t>
            </a:r>
            <a:r>
              <a:rPr kumimoji="0" sz="1800" b="1" i="0" u="none" strike="noStrike" kern="0" cap="none" spc="-25" normalizeH="0" baseline="0" noProof="0" dirty="0">
                <a:ln>
                  <a:noFill/>
                </a:ln>
                <a:solidFill>
                  <a:srgbClr val="C8972A"/>
                </a:solidFill>
                <a:effectLst/>
                <a:uLnTx/>
                <a:uFillTx/>
                <a:latin typeface="Arial"/>
                <a:cs typeface="Arial"/>
              </a:rPr>
              <a:t> Gap</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
        <p:nvSpPr>
          <p:cNvPr id="34" name="object 34"/>
          <p:cNvSpPr txBox="1"/>
          <p:nvPr/>
        </p:nvSpPr>
        <p:spPr>
          <a:xfrm>
            <a:off x="1219200" y="5340096"/>
            <a:ext cx="10485120" cy="951230"/>
          </a:xfrm>
          <a:prstGeom prst="rect">
            <a:avLst/>
          </a:prstGeom>
          <a:solidFill>
            <a:srgbClr val="FFF1CC"/>
          </a:solidFill>
        </p:spPr>
        <p:txBody>
          <a:bodyPr vert="horz" wrap="square" lIns="0" tIns="0" rIns="0" bIns="0" rtlCol="0">
            <a:spAutoFit/>
          </a:bodyPr>
          <a:lstStyle/>
          <a:p>
            <a:pPr marL="286385" marR="0" lvl="0" indent="-286385" defTabSz="914400" eaLnBrk="1" fontAlgn="auto" latinLnBrk="0" hangingPunct="1">
              <a:lnSpc>
                <a:spcPts val="1760"/>
              </a:lnSpc>
              <a:spcBef>
                <a:spcPts val="0"/>
              </a:spcBef>
              <a:spcAft>
                <a:spcPts val="0"/>
              </a:spcAft>
              <a:buClrTx/>
              <a:buSzTx/>
              <a:buFont typeface="Arial MT"/>
              <a:buChar char="•"/>
              <a:tabLst>
                <a:tab pos="286385" algn="l"/>
              </a:tabLst>
              <a:defRPr/>
            </a:pPr>
            <a:r>
              <a:rPr kumimoji="0" sz="1600" b="1" i="0" u="none" strike="noStrike" kern="0" cap="none" spc="-90" normalizeH="0" baseline="0" noProof="0" dirty="0">
                <a:ln>
                  <a:noFill/>
                </a:ln>
                <a:solidFill>
                  <a:srgbClr val="334154"/>
                </a:solidFill>
                <a:effectLst/>
                <a:uLnTx/>
                <a:uFillTx/>
                <a:latin typeface="Arial"/>
                <a:cs typeface="Arial"/>
              </a:rPr>
              <a:t>The</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334154"/>
                </a:solidFill>
                <a:effectLst/>
                <a:uLnTx/>
                <a:uFillTx/>
                <a:latin typeface="Arial"/>
                <a:cs typeface="Arial"/>
              </a:rPr>
              <a:t>Office</a:t>
            </a:r>
            <a:r>
              <a:rPr kumimoji="0" sz="1600" b="1" i="0" u="none" strike="noStrike" kern="0" cap="none" spc="0" normalizeH="0" baseline="0" noProof="0" dirty="0">
                <a:ln>
                  <a:noFill/>
                </a:ln>
                <a:solidFill>
                  <a:srgbClr val="334154"/>
                </a:solidFill>
                <a:effectLst/>
                <a:uLnTx/>
                <a:uFillTx/>
                <a:latin typeface="Arial"/>
                <a:cs typeface="Arial"/>
              </a:rPr>
              <a:t> of</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Career</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60" normalizeH="0" baseline="0" noProof="0" dirty="0">
                <a:ln>
                  <a:noFill/>
                </a:ln>
                <a:solidFill>
                  <a:srgbClr val="334154"/>
                </a:solidFill>
                <a:effectLst/>
                <a:uLnTx/>
                <a:uFillTx/>
                <a:latin typeface="Arial"/>
                <a:cs typeface="Arial"/>
              </a:rPr>
              <a:t>Services</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framework</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90" normalizeH="0" baseline="0" noProof="0" dirty="0">
                <a:ln>
                  <a:noFill/>
                </a:ln>
                <a:solidFill>
                  <a:srgbClr val="334154"/>
                </a:solidFill>
                <a:effectLst/>
                <a:uLnTx/>
                <a:uFillTx/>
                <a:latin typeface="Arial"/>
                <a:cs typeface="Arial"/>
              </a:rPr>
              <a:t>is</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institutionally</a:t>
            </a:r>
            <a:r>
              <a:rPr kumimoji="0" sz="1600" b="1" i="0" u="none" strike="noStrike" kern="0" cap="none" spc="45" normalizeH="0" baseline="0" noProof="0" dirty="0">
                <a:ln>
                  <a:noFill/>
                </a:ln>
                <a:solidFill>
                  <a:srgbClr val="334154"/>
                </a:solidFill>
                <a:effectLst/>
                <a:uLnTx/>
                <a:uFillTx/>
                <a:latin typeface="Arial"/>
                <a:cs typeface="Arial"/>
              </a:rPr>
              <a:t> </a:t>
            </a:r>
            <a:r>
              <a:rPr kumimoji="0" sz="1600" b="1" i="0" u="none" strike="noStrike" kern="0" cap="none" spc="-40" normalizeH="0" baseline="0" noProof="0" dirty="0">
                <a:ln>
                  <a:noFill/>
                </a:ln>
                <a:solidFill>
                  <a:srgbClr val="334154"/>
                </a:solidFill>
                <a:effectLst/>
                <a:uLnTx/>
                <a:uFillTx/>
                <a:latin typeface="Arial"/>
                <a:cs typeface="Arial"/>
              </a:rPr>
              <a:t>comprehensive.</a:t>
            </a:r>
            <a:r>
              <a:rPr kumimoji="0" sz="1600" b="1" i="0" u="none" strike="noStrike" kern="0" cap="none" spc="0" normalizeH="0" baseline="0" noProof="0" dirty="0">
                <a:ln>
                  <a:noFill/>
                </a:ln>
                <a:solidFill>
                  <a:srgbClr val="334154"/>
                </a:solidFill>
                <a:effectLst/>
                <a:uLnTx/>
                <a:uFillTx/>
                <a:latin typeface="Arial"/>
                <a:cs typeface="Arial"/>
              </a:rPr>
              <a:t> </a:t>
            </a:r>
            <a:r>
              <a:rPr kumimoji="0" sz="1600" b="1" i="0" u="none" strike="noStrike" kern="0" cap="none" spc="-55" normalizeH="0" baseline="0" noProof="0" dirty="0">
                <a:ln>
                  <a:noFill/>
                </a:ln>
                <a:solidFill>
                  <a:srgbClr val="334154"/>
                </a:solidFill>
                <a:effectLst/>
                <a:uLnTx/>
                <a:uFillTx/>
                <a:latin typeface="Arial"/>
                <a:cs typeface="Arial"/>
              </a:rPr>
              <a:t>But</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135" normalizeH="0" baseline="0" noProof="0" dirty="0">
                <a:ln>
                  <a:noFill/>
                </a:ln>
                <a:solidFill>
                  <a:srgbClr val="334154"/>
                </a:solidFill>
                <a:effectLst/>
                <a:uLnTx/>
                <a:uFillTx/>
                <a:latin typeface="Arial"/>
                <a:cs typeface="Arial"/>
              </a:rPr>
              <a:t>ICT</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integration</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provisions</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86385" marR="184150" lvl="0" indent="0" defTabSz="914400" eaLnBrk="1" fontAlgn="auto" latinLnBrk="0" hangingPunct="1">
              <a:lnSpc>
                <a:spcPct val="100000"/>
              </a:lnSpc>
              <a:spcBef>
                <a:spcPts val="0"/>
              </a:spcBef>
              <a:spcAft>
                <a:spcPts val="0"/>
              </a:spcAft>
              <a:buClrTx/>
              <a:buSzTx/>
              <a:buFontTx/>
              <a:buNone/>
              <a:tabLst/>
              <a:defRPr/>
            </a:pPr>
            <a:r>
              <a:rPr kumimoji="0" sz="1600" b="1" i="0" u="none" strike="noStrike" kern="0" cap="none" spc="0" normalizeH="0" baseline="0" noProof="0" dirty="0">
                <a:ln>
                  <a:noFill/>
                </a:ln>
                <a:solidFill>
                  <a:srgbClr val="334154"/>
                </a:solidFill>
                <a:effectLst/>
                <a:uLnTx/>
                <a:uFillTx/>
                <a:latin typeface="Arial"/>
                <a:cs typeface="Arial"/>
              </a:rPr>
              <a:t>remain</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aspirational.</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Career</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development</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practitioners</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lack</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real-time</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50" normalizeH="0" baseline="0" noProof="0" dirty="0">
                <a:ln>
                  <a:noFill/>
                </a:ln>
                <a:solidFill>
                  <a:srgbClr val="334154"/>
                </a:solidFill>
                <a:effectLst/>
                <a:uLnTx/>
                <a:uFillTx/>
                <a:latin typeface="Arial"/>
                <a:cs typeface="Arial"/>
              </a:rPr>
              <a:t>skills</a:t>
            </a:r>
            <a:r>
              <a:rPr kumimoji="0" sz="1600" b="1" i="0" u="none" strike="noStrike" kern="0" cap="none" spc="0" normalizeH="0" baseline="0" noProof="0" dirty="0">
                <a:ln>
                  <a:noFill/>
                </a:ln>
                <a:solidFill>
                  <a:srgbClr val="334154"/>
                </a:solidFill>
                <a:effectLst/>
                <a:uLnTx/>
                <a:uFillTx/>
                <a:latin typeface="Arial"/>
                <a:cs typeface="Arial"/>
              </a:rPr>
              <a:t> </a:t>
            </a:r>
            <a:r>
              <a:rPr kumimoji="0" sz="1600" b="1" i="0" u="none" strike="noStrike" kern="0" cap="none" spc="-35" normalizeH="0" baseline="0" noProof="0" dirty="0">
                <a:ln>
                  <a:noFill/>
                </a:ln>
                <a:solidFill>
                  <a:srgbClr val="334154"/>
                </a:solidFill>
                <a:effectLst/>
                <a:uLnTx/>
                <a:uFillTx/>
                <a:latin typeface="Arial"/>
                <a:cs typeface="Arial"/>
              </a:rPr>
              <a:t>intelligence.</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In</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an</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economy </a:t>
            </a:r>
            <a:r>
              <a:rPr kumimoji="0" sz="1600" b="1" i="0" u="none" strike="noStrike" kern="0" cap="none" spc="0" normalizeH="0" baseline="0" noProof="0" dirty="0">
                <a:ln>
                  <a:noFill/>
                </a:ln>
                <a:solidFill>
                  <a:srgbClr val="334154"/>
                </a:solidFill>
                <a:effectLst/>
                <a:uLnTx/>
                <a:uFillTx/>
                <a:latin typeface="Arial"/>
                <a:cs typeface="Arial"/>
              </a:rPr>
              <a:t>where</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254" normalizeH="0" baseline="0" noProof="0" dirty="0">
                <a:ln>
                  <a:noFill/>
                </a:ln>
                <a:solidFill>
                  <a:srgbClr val="334154"/>
                </a:solidFill>
                <a:effectLst/>
                <a:uLnTx/>
                <a:uFillTx/>
                <a:latin typeface="Arial"/>
                <a:cs typeface="Arial"/>
              </a:rPr>
              <a:t>83.6%</a:t>
            </a:r>
            <a:r>
              <a:rPr kumimoji="0" sz="1600" b="1" i="0" u="none" strike="noStrike" kern="0" cap="none" spc="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of</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employment</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95" normalizeH="0" baseline="0" noProof="0" dirty="0">
                <a:ln>
                  <a:noFill/>
                </a:ln>
                <a:solidFill>
                  <a:srgbClr val="334154"/>
                </a:solidFill>
                <a:effectLst/>
                <a:uLnTx/>
                <a:uFillTx/>
                <a:latin typeface="Arial"/>
                <a:cs typeface="Arial"/>
              </a:rPr>
              <a:t>is</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informal</a:t>
            </a:r>
            <a:r>
              <a:rPr kumimoji="0" sz="1600" b="1" i="0" u="none" strike="noStrike" kern="0" cap="none" spc="3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and</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the</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140" normalizeH="0" baseline="0" noProof="0" dirty="0">
                <a:ln>
                  <a:noFill/>
                </a:ln>
                <a:solidFill>
                  <a:srgbClr val="334154"/>
                </a:solidFill>
                <a:effectLst/>
                <a:uLnTx/>
                <a:uFillTx/>
                <a:latin typeface="Arial"/>
                <a:cs typeface="Arial"/>
              </a:rPr>
              <a:t>ICT</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55" normalizeH="0" baseline="0" noProof="0" dirty="0">
                <a:ln>
                  <a:noFill/>
                </a:ln>
                <a:solidFill>
                  <a:srgbClr val="334154"/>
                </a:solidFill>
                <a:effectLst/>
                <a:uLnTx/>
                <a:uFillTx/>
                <a:latin typeface="Arial"/>
                <a:cs typeface="Arial"/>
              </a:rPr>
              <a:t>sector</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95" normalizeH="0" baseline="0" noProof="0" dirty="0">
                <a:ln>
                  <a:noFill/>
                </a:ln>
                <a:solidFill>
                  <a:srgbClr val="334154"/>
                </a:solidFill>
                <a:effectLst/>
                <a:uLnTx/>
                <a:uFillTx/>
                <a:latin typeface="Arial"/>
                <a:cs typeface="Arial"/>
              </a:rPr>
              <a:t>is</a:t>
            </a:r>
            <a:r>
              <a:rPr kumimoji="0" sz="1600" b="1" i="0" u="none" strike="noStrike" kern="0" cap="none" spc="2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growing</a:t>
            </a:r>
            <a:r>
              <a:rPr kumimoji="0" sz="1600" b="1" i="0" u="none" strike="noStrike" kern="0" cap="none" spc="30"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at</a:t>
            </a:r>
            <a:r>
              <a:rPr kumimoji="0" sz="1600" b="1" i="0" u="none" strike="noStrike" kern="0" cap="none" spc="20" normalizeH="0" baseline="0" noProof="0" dirty="0">
                <a:ln>
                  <a:noFill/>
                </a:ln>
                <a:solidFill>
                  <a:srgbClr val="334154"/>
                </a:solidFill>
                <a:effectLst/>
                <a:uLnTx/>
                <a:uFillTx/>
                <a:latin typeface="Arial"/>
                <a:cs typeface="Arial"/>
              </a:rPr>
              <a:t> </a:t>
            </a:r>
            <a:r>
              <a:rPr kumimoji="0" sz="1600" b="1" i="0" u="none" strike="noStrike" kern="0" cap="none" spc="-254" normalizeH="0" baseline="0" noProof="0" dirty="0">
                <a:ln>
                  <a:noFill/>
                </a:ln>
                <a:solidFill>
                  <a:srgbClr val="334154"/>
                </a:solidFill>
                <a:effectLst/>
                <a:uLnTx/>
                <a:uFillTx/>
                <a:latin typeface="Arial"/>
                <a:cs typeface="Arial"/>
              </a:rPr>
              <a:t>7%,</a:t>
            </a:r>
            <a:r>
              <a:rPr kumimoji="0" sz="1600" b="1" i="0" u="none" strike="noStrike" kern="0" cap="none" spc="0" normalizeH="0" baseline="0" noProof="0" dirty="0">
                <a:ln>
                  <a:noFill/>
                </a:ln>
                <a:solidFill>
                  <a:srgbClr val="334154"/>
                </a:solidFill>
                <a:effectLst/>
                <a:uLnTx/>
                <a:uFillTx/>
                <a:latin typeface="Arial"/>
                <a:cs typeface="Arial"/>
              </a:rPr>
              <a:t> career</a:t>
            </a:r>
            <a:r>
              <a:rPr kumimoji="0" sz="1600" b="1" i="0" u="none" strike="noStrike" kern="0" cap="none" spc="10"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334154"/>
                </a:solidFill>
                <a:effectLst/>
                <a:uLnTx/>
                <a:uFillTx/>
                <a:latin typeface="Arial"/>
                <a:cs typeface="Arial"/>
              </a:rPr>
              <a:t>guidance</a:t>
            </a:r>
            <a:r>
              <a:rPr kumimoji="0" sz="1600" b="1" i="0" u="none" strike="noStrike" kern="0" cap="none" spc="35" normalizeH="0" baseline="0" noProof="0" dirty="0">
                <a:ln>
                  <a:noFill/>
                </a:ln>
                <a:solidFill>
                  <a:srgbClr val="334154"/>
                </a:solidFill>
                <a:effectLst/>
                <a:uLnTx/>
                <a:uFillTx/>
                <a:latin typeface="Arial"/>
                <a:cs typeface="Arial"/>
              </a:rPr>
              <a:t> </a:t>
            </a:r>
            <a:r>
              <a:rPr kumimoji="0" sz="1600" b="1" i="0" u="none" strike="noStrike" kern="0" cap="none" spc="-65" normalizeH="0" baseline="0" noProof="0" dirty="0">
                <a:ln>
                  <a:noFill/>
                </a:ln>
                <a:solidFill>
                  <a:srgbClr val="334154"/>
                </a:solidFill>
                <a:effectLst/>
                <a:uLnTx/>
                <a:uFillTx/>
                <a:latin typeface="Arial"/>
                <a:cs typeface="Arial"/>
              </a:rPr>
              <a:t>systems</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20" normalizeH="0" baseline="0" noProof="0" dirty="0">
                <a:ln>
                  <a:noFill/>
                </a:ln>
                <a:solidFill>
                  <a:srgbClr val="334154"/>
                </a:solidFill>
                <a:effectLst/>
                <a:uLnTx/>
                <a:uFillTx/>
                <a:latin typeface="Arial"/>
                <a:cs typeface="Arial"/>
              </a:rPr>
              <a:t>need </a:t>
            </a:r>
            <a:r>
              <a:rPr kumimoji="0" sz="1600" b="1" i="0" u="none" strike="noStrike" kern="0" cap="none" spc="0" normalizeH="0" baseline="0" noProof="0" dirty="0">
                <a:ln>
                  <a:noFill/>
                </a:ln>
                <a:solidFill>
                  <a:srgbClr val="334154"/>
                </a:solidFill>
                <a:effectLst/>
                <a:uLnTx/>
                <a:uFillTx/>
                <a:latin typeface="Arial"/>
                <a:cs typeface="Arial"/>
              </a:rPr>
              <a:t>live,</a:t>
            </a:r>
            <a:r>
              <a:rPr kumimoji="0" sz="1600" b="1" i="0" u="none" strike="noStrike" kern="0" cap="none" spc="-90"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dynamic</a:t>
            </a:r>
            <a:r>
              <a:rPr kumimoji="0" sz="1600" b="1" i="0" u="none" strike="noStrike" kern="0" cap="none" spc="-50" normalizeH="0" baseline="0" noProof="0" dirty="0">
                <a:ln>
                  <a:noFill/>
                </a:ln>
                <a:solidFill>
                  <a:srgbClr val="334154"/>
                </a:solidFill>
                <a:effectLst/>
                <a:uLnTx/>
                <a:uFillTx/>
                <a:latin typeface="Arial"/>
                <a:cs typeface="Arial"/>
              </a:rPr>
              <a:t> </a:t>
            </a:r>
            <a:r>
              <a:rPr kumimoji="0" sz="1600" b="1" i="0" u="none" strike="noStrike" kern="0" cap="none" spc="-25" normalizeH="0" baseline="0" noProof="0" dirty="0">
                <a:ln>
                  <a:noFill/>
                </a:ln>
                <a:solidFill>
                  <a:srgbClr val="334154"/>
                </a:solidFill>
                <a:effectLst/>
                <a:uLnTx/>
                <a:uFillTx/>
                <a:latin typeface="Arial"/>
                <a:cs typeface="Arial"/>
              </a:rPr>
              <a:t>intelligence</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385" normalizeH="0" baseline="0" noProof="0" dirty="0">
                <a:ln>
                  <a:noFill/>
                </a:ln>
                <a:solidFill>
                  <a:srgbClr val="334154"/>
                </a:solidFill>
                <a:effectLst/>
                <a:uLnTx/>
                <a:uFillTx/>
                <a:latin typeface="Arial"/>
                <a:cs typeface="Arial"/>
              </a:rPr>
              <a:t>—</a:t>
            </a:r>
            <a:r>
              <a:rPr kumimoji="0" sz="1600" b="1" i="0" u="none" strike="noStrike" kern="0" cap="none" spc="-15" normalizeH="0" baseline="0" noProof="0" dirty="0">
                <a:ln>
                  <a:noFill/>
                </a:ln>
                <a:solidFill>
                  <a:srgbClr val="334154"/>
                </a:solidFill>
                <a:effectLst/>
                <a:uLnTx/>
                <a:uFillTx/>
                <a:latin typeface="Arial"/>
                <a:cs typeface="Arial"/>
              </a:rPr>
              <a:t> </a:t>
            </a:r>
            <a:r>
              <a:rPr kumimoji="0" sz="1600" b="1" i="0" u="none" strike="noStrike" kern="0" cap="none" spc="0" normalizeH="0" baseline="0" noProof="0" dirty="0">
                <a:ln>
                  <a:noFill/>
                </a:ln>
                <a:solidFill>
                  <a:srgbClr val="334154"/>
                </a:solidFill>
                <a:effectLst/>
                <a:uLnTx/>
                <a:uFillTx/>
                <a:latin typeface="Arial"/>
                <a:cs typeface="Arial"/>
              </a:rPr>
              <a:t>not</a:t>
            </a:r>
            <a:r>
              <a:rPr kumimoji="0" sz="1600" b="1" i="0" u="none" strike="noStrike" kern="0" cap="none" spc="-45" normalizeH="0" baseline="0" noProof="0" dirty="0">
                <a:ln>
                  <a:noFill/>
                </a:ln>
                <a:solidFill>
                  <a:srgbClr val="334154"/>
                </a:solidFill>
                <a:effectLst/>
                <a:uLnTx/>
                <a:uFillTx/>
                <a:latin typeface="Arial"/>
                <a:cs typeface="Arial"/>
              </a:rPr>
              <a:t> </a:t>
            </a:r>
            <a:r>
              <a:rPr kumimoji="0" sz="1600" b="1" i="0" u="none" strike="noStrike" kern="0" cap="none" spc="-60" normalizeH="0" baseline="0" noProof="0" dirty="0">
                <a:ln>
                  <a:noFill/>
                </a:ln>
                <a:solidFill>
                  <a:srgbClr val="334154"/>
                </a:solidFill>
                <a:effectLst/>
                <a:uLnTx/>
                <a:uFillTx/>
                <a:latin typeface="Arial"/>
                <a:cs typeface="Arial"/>
              </a:rPr>
              <a:t>static</a:t>
            </a:r>
            <a:r>
              <a:rPr kumimoji="0" sz="1600" b="1" i="0" u="none" strike="noStrike" kern="0" cap="none" spc="-55" normalizeH="0" baseline="0" noProof="0" dirty="0">
                <a:ln>
                  <a:noFill/>
                </a:ln>
                <a:solidFill>
                  <a:srgbClr val="334154"/>
                </a:solidFill>
                <a:effectLst/>
                <a:uLnTx/>
                <a:uFillTx/>
                <a:latin typeface="Arial"/>
                <a:cs typeface="Arial"/>
              </a:rPr>
              <a:t> </a:t>
            </a:r>
            <a:r>
              <a:rPr kumimoji="0" sz="1600" b="1" i="0" u="none" strike="noStrike" kern="0" cap="none" spc="-10" normalizeH="0" baseline="0" noProof="0" dirty="0">
                <a:ln>
                  <a:noFill/>
                </a:ln>
                <a:solidFill>
                  <a:srgbClr val="334154"/>
                </a:solidFill>
                <a:effectLst/>
                <a:uLnTx/>
                <a:uFillTx/>
                <a:latin typeface="Arial"/>
                <a:cs typeface="Arial"/>
              </a:rPr>
              <a:t>information.</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6304" y="6650735"/>
            <a:ext cx="12045950" cy="207645"/>
            <a:chOff x="146304" y="6650735"/>
            <a:chExt cx="12045950" cy="207645"/>
          </a:xfrm>
        </p:grpSpPr>
        <p:sp>
          <p:nvSpPr>
            <p:cNvPr id="3" name="object 3"/>
            <p:cNvSpPr/>
            <p:nvPr/>
          </p:nvSpPr>
          <p:spPr>
            <a:xfrm>
              <a:off x="146304" y="6650735"/>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146304" y="6729983"/>
              <a:ext cx="12045950" cy="45720"/>
            </a:xfrm>
            <a:custGeom>
              <a:avLst/>
              <a:gdLst/>
              <a:ahLst/>
              <a:cxnLst/>
              <a:rect l="l" t="t" r="r" b="b"/>
              <a:pathLst>
                <a:path w="12045950" h="45720">
                  <a:moveTo>
                    <a:pt x="0" y="45720"/>
                  </a:moveTo>
                  <a:lnTo>
                    <a:pt x="12045696" y="45720"/>
                  </a:lnTo>
                  <a:lnTo>
                    <a:pt x="12045696" y="0"/>
                  </a:lnTo>
                  <a:lnTo>
                    <a:pt x="0" y="0"/>
                  </a:lnTo>
                  <a:lnTo>
                    <a:pt x="0" y="45720"/>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146304" y="6812279"/>
              <a:ext cx="12045950" cy="45720"/>
            </a:xfrm>
            <a:custGeom>
              <a:avLst/>
              <a:gdLst/>
              <a:ahLst/>
              <a:cxnLst/>
              <a:rect l="l" t="t" r="r" b="b"/>
              <a:pathLst>
                <a:path w="12045950" h="45720">
                  <a:moveTo>
                    <a:pt x="0" y="45719"/>
                  </a:moveTo>
                  <a:lnTo>
                    <a:pt x="12045696" y="45719"/>
                  </a:lnTo>
                  <a:lnTo>
                    <a:pt x="12045696" y="0"/>
                  </a:lnTo>
                  <a:lnTo>
                    <a:pt x="0" y="0"/>
                  </a:lnTo>
                  <a:lnTo>
                    <a:pt x="0" y="45719"/>
                  </a:lnTo>
                  <a:close/>
                </a:path>
              </a:pathLst>
            </a:custGeom>
            <a:solidFill>
              <a:srgbClr val="0099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6" name="object 6"/>
          <p:cNvPicPr/>
          <p:nvPr/>
        </p:nvPicPr>
        <p:blipFill>
          <a:blip r:embed="rId2" cstate="print"/>
          <a:stretch>
            <a:fillRect/>
          </a:stretch>
        </p:blipFill>
        <p:spPr>
          <a:xfrm>
            <a:off x="7995039" y="59511"/>
            <a:ext cx="4036771" cy="1098665"/>
          </a:xfrm>
          <a:prstGeom prst="rect">
            <a:avLst/>
          </a:prstGeom>
        </p:spPr>
      </p:pic>
      <p:grpSp>
        <p:nvGrpSpPr>
          <p:cNvPr id="7" name="object 7"/>
          <p:cNvGrpSpPr/>
          <p:nvPr/>
        </p:nvGrpSpPr>
        <p:grpSpPr>
          <a:xfrm>
            <a:off x="-6350" y="-6350"/>
            <a:ext cx="7978775" cy="6870700"/>
            <a:chOff x="-6350" y="-6350"/>
            <a:chExt cx="7978775" cy="6870700"/>
          </a:xfrm>
        </p:grpSpPr>
        <p:sp>
          <p:nvSpPr>
            <p:cNvPr id="8" name="object 8"/>
            <p:cNvSpPr/>
            <p:nvPr/>
          </p:nvSpPr>
          <p:spPr>
            <a:xfrm>
              <a:off x="0" y="0"/>
              <a:ext cx="146685" cy="6858000"/>
            </a:xfrm>
            <a:custGeom>
              <a:avLst/>
              <a:gdLst/>
              <a:ahLst/>
              <a:cxnLst/>
              <a:rect l="l" t="t" r="r" b="b"/>
              <a:pathLst>
                <a:path w="146685" h="6858000">
                  <a:moveTo>
                    <a:pt x="146304" y="0"/>
                  </a:moveTo>
                  <a:lnTo>
                    <a:pt x="0" y="0"/>
                  </a:lnTo>
                  <a:lnTo>
                    <a:pt x="0" y="6858000"/>
                  </a:lnTo>
                  <a:lnTo>
                    <a:pt x="146304" y="6858000"/>
                  </a:lnTo>
                  <a:lnTo>
                    <a:pt x="146304"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p:nvPr/>
          </p:nvSpPr>
          <p:spPr>
            <a:xfrm>
              <a:off x="0" y="0"/>
              <a:ext cx="146685" cy="6858000"/>
            </a:xfrm>
            <a:custGeom>
              <a:avLst/>
              <a:gdLst/>
              <a:ahLst/>
              <a:cxnLst/>
              <a:rect l="l" t="t" r="r" b="b"/>
              <a:pathLst>
                <a:path w="146685" h="6858000">
                  <a:moveTo>
                    <a:pt x="0" y="6858000"/>
                  </a:moveTo>
                  <a:lnTo>
                    <a:pt x="146304" y="6858000"/>
                  </a:lnTo>
                  <a:lnTo>
                    <a:pt x="146304" y="0"/>
                  </a:lnTo>
                  <a:lnTo>
                    <a:pt x="0" y="0"/>
                  </a:lnTo>
                  <a:lnTo>
                    <a:pt x="0" y="6858000"/>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p:nvPr/>
          </p:nvSpPr>
          <p:spPr>
            <a:xfrm>
              <a:off x="146304" y="304800"/>
              <a:ext cx="7820025" cy="878205"/>
            </a:xfrm>
            <a:custGeom>
              <a:avLst/>
              <a:gdLst/>
              <a:ahLst/>
              <a:cxnLst/>
              <a:rect l="l" t="t" r="r" b="b"/>
              <a:pathLst>
                <a:path w="7820025" h="878205">
                  <a:moveTo>
                    <a:pt x="7819644" y="0"/>
                  </a:moveTo>
                  <a:lnTo>
                    <a:pt x="0" y="0"/>
                  </a:lnTo>
                  <a:lnTo>
                    <a:pt x="0" y="877824"/>
                  </a:lnTo>
                  <a:lnTo>
                    <a:pt x="7819644" y="877824"/>
                  </a:lnTo>
                  <a:lnTo>
                    <a:pt x="7819644" y="0"/>
                  </a:lnTo>
                  <a:close/>
                </a:path>
              </a:pathLst>
            </a:custGeom>
            <a:solidFill>
              <a:srgbClr val="1F386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p:cNvSpPr/>
            <p:nvPr/>
          </p:nvSpPr>
          <p:spPr>
            <a:xfrm>
              <a:off x="146304" y="304800"/>
              <a:ext cx="7820025" cy="878205"/>
            </a:xfrm>
            <a:custGeom>
              <a:avLst/>
              <a:gdLst/>
              <a:ahLst/>
              <a:cxnLst/>
              <a:rect l="l" t="t" r="r" b="b"/>
              <a:pathLst>
                <a:path w="7820025" h="878205">
                  <a:moveTo>
                    <a:pt x="0" y="877824"/>
                  </a:moveTo>
                  <a:lnTo>
                    <a:pt x="7819644" y="877824"/>
                  </a:lnTo>
                  <a:lnTo>
                    <a:pt x="7819644" y="0"/>
                  </a:lnTo>
                  <a:lnTo>
                    <a:pt x="0" y="0"/>
                  </a:lnTo>
                  <a:lnTo>
                    <a:pt x="0" y="877824"/>
                  </a:lnTo>
                  <a:close/>
                </a:path>
              </a:pathLst>
            </a:custGeom>
            <a:ln w="12192">
              <a:solidFill>
                <a:srgbClr val="1F386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2" name="object 12" descr="$PPTXTitle"/>
          <p:cNvSpPr txBox="1">
            <a:spLocks noGrp="1"/>
          </p:cNvSpPr>
          <p:nvPr>
            <p:ph type="title"/>
          </p:nvPr>
        </p:nvSpPr>
        <p:spPr>
          <a:xfrm>
            <a:off x="243840" y="244602"/>
            <a:ext cx="6953250" cy="471805"/>
          </a:xfrm>
          <a:prstGeom prst="rect">
            <a:avLst/>
          </a:prstGeom>
        </p:spPr>
        <p:txBody>
          <a:bodyPr vert="horz" wrap="square" lIns="0" tIns="15875" rIns="0" bIns="0" rtlCol="0">
            <a:spAutoFit/>
          </a:bodyPr>
          <a:lstStyle/>
          <a:p>
            <a:pPr>
              <a:lnSpc>
                <a:spcPct val="100000"/>
              </a:lnSpc>
              <a:spcBef>
                <a:spcPts val="125"/>
              </a:spcBef>
            </a:pPr>
            <a:r>
              <a:rPr sz="2900" spc="-60" dirty="0">
                <a:solidFill>
                  <a:srgbClr val="FFFFFF"/>
                </a:solidFill>
              </a:rPr>
              <a:t>Finding</a:t>
            </a:r>
            <a:r>
              <a:rPr sz="2900" spc="-140" dirty="0">
                <a:solidFill>
                  <a:srgbClr val="FFFFFF"/>
                </a:solidFill>
              </a:rPr>
              <a:t> </a:t>
            </a:r>
            <a:r>
              <a:rPr sz="2900" spc="-290" dirty="0">
                <a:solidFill>
                  <a:srgbClr val="FFFFFF"/>
                </a:solidFill>
              </a:rPr>
              <a:t>5.5:</a:t>
            </a:r>
            <a:r>
              <a:rPr sz="2900" spc="5" dirty="0">
                <a:solidFill>
                  <a:srgbClr val="FFFFFF"/>
                </a:solidFill>
              </a:rPr>
              <a:t> </a:t>
            </a:r>
            <a:r>
              <a:rPr sz="2900" spc="-50" dirty="0">
                <a:solidFill>
                  <a:srgbClr val="FFFFFF"/>
                </a:solidFill>
              </a:rPr>
              <a:t>Four</a:t>
            </a:r>
            <a:r>
              <a:rPr sz="2900" spc="-150" dirty="0">
                <a:solidFill>
                  <a:srgbClr val="FFFFFF"/>
                </a:solidFill>
              </a:rPr>
              <a:t> </a:t>
            </a:r>
            <a:r>
              <a:rPr sz="2900" spc="-20" dirty="0">
                <a:solidFill>
                  <a:srgbClr val="FFFFFF"/>
                </a:solidFill>
              </a:rPr>
              <a:t>Enabling</a:t>
            </a:r>
            <a:r>
              <a:rPr sz="2900" spc="-100" dirty="0">
                <a:solidFill>
                  <a:srgbClr val="FFFFFF"/>
                </a:solidFill>
              </a:rPr>
              <a:t> </a:t>
            </a:r>
            <a:r>
              <a:rPr sz="2900" spc="-60" dirty="0">
                <a:solidFill>
                  <a:srgbClr val="FFFFFF"/>
                </a:solidFill>
              </a:rPr>
              <a:t>Conditions</a:t>
            </a:r>
            <a:r>
              <a:rPr sz="2900" spc="-95" dirty="0">
                <a:solidFill>
                  <a:srgbClr val="FFFFFF"/>
                </a:solidFill>
              </a:rPr>
              <a:t> </a:t>
            </a:r>
            <a:r>
              <a:rPr sz="2900" spc="-25" dirty="0">
                <a:solidFill>
                  <a:srgbClr val="FFFFFF"/>
                </a:solidFill>
              </a:rPr>
              <a:t>for</a:t>
            </a:r>
            <a:endParaRPr sz="2900"/>
          </a:p>
        </p:txBody>
      </p:sp>
      <p:sp>
        <p:nvSpPr>
          <p:cNvPr id="13" name="object 13"/>
          <p:cNvSpPr txBox="1"/>
          <p:nvPr/>
        </p:nvSpPr>
        <p:spPr>
          <a:xfrm>
            <a:off x="243840" y="690829"/>
            <a:ext cx="1964689" cy="472440"/>
          </a:xfrm>
          <a:prstGeom prst="rect">
            <a:avLst/>
          </a:prstGeom>
        </p:spPr>
        <p:txBody>
          <a:bodyPr vert="horz" wrap="square" lIns="0" tIns="16510" rIns="0" bIns="0" rtlCol="0">
            <a:spAutoFit/>
          </a:bodyPr>
          <a:lstStyle/>
          <a:p>
            <a:pPr marL="0" marR="0" lvl="0" indent="0" defTabSz="914400" eaLnBrk="1" fontAlgn="auto" latinLnBrk="0" hangingPunct="1">
              <a:lnSpc>
                <a:spcPct val="100000"/>
              </a:lnSpc>
              <a:spcBef>
                <a:spcPts val="130"/>
              </a:spcBef>
              <a:spcAft>
                <a:spcPts val="0"/>
              </a:spcAft>
              <a:buClrTx/>
              <a:buSzTx/>
              <a:buFontTx/>
              <a:buNone/>
              <a:tabLst/>
              <a:defRPr/>
            </a:pPr>
            <a:r>
              <a:rPr kumimoji="0" sz="2900" b="1" i="0" u="none" strike="noStrike" kern="0" cap="none" spc="-10" normalizeH="0" baseline="0" noProof="0" dirty="0">
                <a:ln>
                  <a:noFill/>
                </a:ln>
                <a:solidFill>
                  <a:srgbClr val="FFFFFF"/>
                </a:solidFill>
                <a:effectLst/>
                <a:uLnTx/>
                <a:uFillTx/>
                <a:latin typeface="Arial"/>
                <a:cs typeface="Arial"/>
              </a:rPr>
              <a:t>Integration</a:t>
            </a:r>
            <a:endParaRPr kumimoji="0" sz="2900" b="0" i="0" u="none" strike="noStrike" kern="0" cap="none" spc="0" normalizeH="0" baseline="0" noProof="0">
              <a:ln>
                <a:noFill/>
              </a:ln>
              <a:solidFill>
                <a:sysClr val="windowText" lastClr="000000"/>
              </a:solidFill>
              <a:effectLst/>
              <a:uLnTx/>
              <a:uFillTx/>
              <a:latin typeface="Arial"/>
              <a:cs typeface="Arial"/>
            </a:endParaRPr>
          </a:p>
        </p:txBody>
      </p:sp>
      <p:sp>
        <p:nvSpPr>
          <p:cNvPr id="14" name="object 14"/>
          <p:cNvSpPr txBox="1"/>
          <p:nvPr/>
        </p:nvSpPr>
        <p:spPr>
          <a:xfrm>
            <a:off x="7156450" y="742569"/>
            <a:ext cx="487045" cy="330835"/>
          </a:xfrm>
          <a:prstGeom prst="rect">
            <a:avLst/>
          </a:prstGeom>
        </p:spPr>
        <p:txBody>
          <a:bodyPr vert="horz" wrap="square" lIns="0" tIns="13335" rIns="0" bIns="0" rtlCol="0">
            <a:spAutoFit/>
          </a:bodyPr>
          <a:lstStyle/>
          <a:p>
            <a:pPr marL="0" marR="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114" normalizeH="0" baseline="0" noProof="0" dirty="0">
                <a:ln>
                  <a:noFill/>
                </a:ln>
                <a:solidFill>
                  <a:srgbClr val="C8972A"/>
                </a:solidFill>
                <a:effectLst/>
                <a:uLnTx/>
                <a:uFillTx/>
                <a:latin typeface="Arial"/>
                <a:cs typeface="Arial"/>
              </a:rPr>
              <a:t>RQ3</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grpSp>
        <p:nvGrpSpPr>
          <p:cNvPr id="15" name="object 15"/>
          <p:cNvGrpSpPr/>
          <p:nvPr/>
        </p:nvGrpSpPr>
        <p:grpSpPr>
          <a:xfrm>
            <a:off x="170687" y="1162811"/>
            <a:ext cx="11789410" cy="1403350"/>
            <a:chOff x="170687" y="1162811"/>
            <a:chExt cx="11789410" cy="1403350"/>
          </a:xfrm>
        </p:grpSpPr>
        <p:pic>
          <p:nvPicPr>
            <p:cNvPr id="16" name="object 16"/>
            <p:cNvPicPr/>
            <p:nvPr/>
          </p:nvPicPr>
          <p:blipFill>
            <a:blip r:embed="rId3" cstate="print"/>
            <a:stretch>
              <a:fillRect/>
            </a:stretch>
          </p:blipFill>
          <p:spPr>
            <a:xfrm>
              <a:off x="170687" y="1162811"/>
              <a:ext cx="11788902" cy="1402841"/>
            </a:xfrm>
            <a:prstGeom prst="rect">
              <a:avLst/>
            </a:prstGeom>
          </p:spPr>
        </p:pic>
        <p:sp>
          <p:nvSpPr>
            <p:cNvPr id="17" name="object 17"/>
            <p:cNvSpPr/>
            <p:nvPr/>
          </p:nvSpPr>
          <p:spPr>
            <a:xfrm>
              <a:off x="304800" y="1242059"/>
              <a:ext cx="11582400" cy="1196340"/>
            </a:xfrm>
            <a:custGeom>
              <a:avLst/>
              <a:gdLst/>
              <a:ahLst/>
              <a:cxnLst/>
              <a:rect l="l" t="t" r="r" b="b"/>
              <a:pathLst>
                <a:path w="11582400" h="1196339">
                  <a:moveTo>
                    <a:pt x="11582400" y="0"/>
                  </a:moveTo>
                  <a:lnTo>
                    <a:pt x="0" y="0"/>
                  </a:lnTo>
                  <a:lnTo>
                    <a:pt x="0" y="1196339"/>
                  </a:lnTo>
                  <a:lnTo>
                    <a:pt x="11582400" y="1196339"/>
                  </a:lnTo>
                  <a:lnTo>
                    <a:pt x="11582400" y="0"/>
                  </a:lnTo>
                  <a:close/>
                </a:path>
              </a:pathLst>
            </a:custGeom>
            <a:solidFill>
              <a:srgbClr val="D5EDE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8"/>
            <p:cNvSpPr/>
            <p:nvPr/>
          </p:nvSpPr>
          <p:spPr>
            <a:xfrm>
              <a:off x="304800" y="1242059"/>
              <a:ext cx="11582400" cy="1196340"/>
            </a:xfrm>
            <a:custGeom>
              <a:avLst/>
              <a:gdLst/>
              <a:ahLst/>
              <a:cxnLst/>
              <a:rect l="l" t="t" r="r" b="b"/>
              <a:pathLst>
                <a:path w="11582400" h="1196339">
                  <a:moveTo>
                    <a:pt x="0" y="1196339"/>
                  </a:moveTo>
                  <a:lnTo>
                    <a:pt x="11582400" y="1196339"/>
                  </a:lnTo>
                  <a:lnTo>
                    <a:pt x="11582400" y="0"/>
                  </a:lnTo>
                  <a:lnTo>
                    <a:pt x="0" y="0"/>
                  </a:lnTo>
                  <a:lnTo>
                    <a:pt x="0" y="1196339"/>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9"/>
            <p:cNvSpPr/>
            <p:nvPr/>
          </p:nvSpPr>
          <p:spPr>
            <a:xfrm>
              <a:off x="304800" y="1341119"/>
              <a:ext cx="146685" cy="1097280"/>
            </a:xfrm>
            <a:custGeom>
              <a:avLst/>
              <a:gdLst/>
              <a:ahLst/>
              <a:cxnLst/>
              <a:rect l="l" t="t" r="r" b="b"/>
              <a:pathLst>
                <a:path w="146684" h="1097280">
                  <a:moveTo>
                    <a:pt x="146303" y="0"/>
                  </a:moveTo>
                  <a:lnTo>
                    <a:pt x="0" y="0"/>
                  </a:lnTo>
                  <a:lnTo>
                    <a:pt x="0" y="1097279"/>
                  </a:lnTo>
                  <a:lnTo>
                    <a:pt x="146303" y="1097279"/>
                  </a:lnTo>
                  <a:lnTo>
                    <a:pt x="146303" y="0"/>
                  </a:lnTo>
                  <a:close/>
                </a:path>
              </a:pathLst>
            </a:custGeom>
            <a:solidFill>
              <a:srgbClr val="C897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20"/>
            <p:cNvSpPr/>
            <p:nvPr/>
          </p:nvSpPr>
          <p:spPr>
            <a:xfrm>
              <a:off x="304800" y="1341119"/>
              <a:ext cx="146685" cy="1097280"/>
            </a:xfrm>
            <a:custGeom>
              <a:avLst/>
              <a:gdLst/>
              <a:ahLst/>
              <a:cxnLst/>
              <a:rect l="l" t="t" r="r" b="b"/>
              <a:pathLst>
                <a:path w="146684" h="1097280">
                  <a:moveTo>
                    <a:pt x="0" y="1097279"/>
                  </a:moveTo>
                  <a:lnTo>
                    <a:pt x="146303" y="1097279"/>
                  </a:lnTo>
                  <a:lnTo>
                    <a:pt x="146303" y="0"/>
                  </a:lnTo>
                  <a:lnTo>
                    <a:pt x="0" y="0"/>
                  </a:lnTo>
                  <a:lnTo>
                    <a:pt x="0" y="1097279"/>
                  </a:lnTo>
                  <a:close/>
                </a:path>
              </a:pathLst>
            </a:custGeom>
            <a:ln w="12192">
              <a:solidFill>
                <a:srgbClr val="C8972A"/>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1" name="object 21"/>
          <p:cNvSpPr txBox="1"/>
          <p:nvPr/>
        </p:nvSpPr>
        <p:spPr>
          <a:xfrm>
            <a:off x="535940" y="1156718"/>
            <a:ext cx="10889615" cy="1193800"/>
          </a:xfrm>
          <a:prstGeom prst="rect">
            <a:avLst/>
          </a:prstGeom>
        </p:spPr>
        <p:txBody>
          <a:bodyPr vert="horz" wrap="square" lIns="0" tIns="144145" rIns="0" bIns="0" rtlCol="0">
            <a:spAutoFit/>
          </a:bodyPr>
          <a:lstStyle/>
          <a:p>
            <a:pPr marL="12700" marR="0" lvl="0" indent="0" defTabSz="914400" eaLnBrk="1" fontAlgn="auto" latinLnBrk="0" hangingPunct="1">
              <a:lnSpc>
                <a:spcPct val="100000"/>
              </a:lnSpc>
              <a:spcBef>
                <a:spcPts val="1135"/>
              </a:spcBef>
              <a:spcAft>
                <a:spcPts val="0"/>
              </a:spcAft>
              <a:buClrTx/>
              <a:buSzTx/>
              <a:buFontTx/>
              <a:buNone/>
              <a:tabLst/>
              <a:defRPr/>
            </a:pPr>
            <a:r>
              <a:rPr kumimoji="0" sz="1600" b="1" i="0" u="none" strike="noStrike" kern="0" cap="none" spc="-105" normalizeH="0" baseline="0" noProof="0" dirty="0">
                <a:ln>
                  <a:noFill/>
                </a:ln>
                <a:solidFill>
                  <a:srgbClr val="1F3863"/>
                </a:solidFill>
                <a:effectLst/>
                <a:uLnTx/>
                <a:uFillTx/>
                <a:latin typeface="Arial"/>
                <a:cs typeface="Arial"/>
              </a:rPr>
              <a:t>Cross-</a:t>
            </a:r>
            <a:r>
              <a:rPr kumimoji="0" sz="1600" b="1" i="0" u="none" strike="noStrike" kern="0" cap="none" spc="-40" normalizeH="0" baseline="0" noProof="0" dirty="0">
                <a:ln>
                  <a:noFill/>
                </a:ln>
                <a:solidFill>
                  <a:srgbClr val="1F3863"/>
                </a:solidFill>
                <a:effectLst/>
                <a:uLnTx/>
                <a:uFillTx/>
                <a:latin typeface="Arial"/>
                <a:cs typeface="Arial"/>
              </a:rPr>
              <a:t>cutting</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finding:</a:t>
            </a:r>
            <a:endParaRPr kumimoji="0" sz="1600" b="0" i="0" u="none" strike="noStrike" kern="0" cap="none" spc="0" normalizeH="0" baseline="0" noProof="0">
              <a:ln>
                <a:noFill/>
              </a:ln>
              <a:solidFill>
                <a:sysClr val="windowText" lastClr="000000"/>
              </a:solidFill>
              <a:effectLst/>
              <a:uLnTx/>
              <a:uFillTx/>
              <a:latin typeface="Arial"/>
              <a:cs typeface="Arial"/>
            </a:endParaRPr>
          </a:p>
          <a:p>
            <a:pPr marL="73025" marR="5080" lvl="0" indent="0" defTabSz="914400" eaLnBrk="1" fontAlgn="auto" latinLnBrk="0" hangingPunct="1">
              <a:lnSpc>
                <a:spcPct val="101400"/>
              </a:lnSpc>
              <a:spcBef>
                <a:spcPts val="944"/>
              </a:spcBef>
              <a:spcAft>
                <a:spcPts val="0"/>
              </a:spcAft>
              <a:buClrTx/>
              <a:buSzTx/>
              <a:buFontTx/>
              <a:buNone/>
              <a:tabLst/>
              <a:defRPr/>
            </a:pPr>
            <a:r>
              <a:rPr kumimoji="0" sz="1450" b="1" i="0" u="none" strike="noStrike" kern="0" cap="none" spc="0" normalizeH="0" baseline="0" noProof="0" dirty="0">
                <a:ln>
                  <a:noFill/>
                </a:ln>
                <a:solidFill>
                  <a:srgbClr val="334154"/>
                </a:solidFill>
                <a:effectLst/>
                <a:uLnTx/>
                <a:uFillTx/>
                <a:latin typeface="Arial"/>
                <a:cs typeface="Arial"/>
              </a:rPr>
              <a:t>Kenya's</a:t>
            </a:r>
            <a:r>
              <a:rPr kumimoji="0" sz="1450" b="1" i="0" u="none" strike="noStrike" kern="0" cap="none" spc="-4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policy</a:t>
            </a:r>
            <a:r>
              <a:rPr kumimoji="0" sz="1450" b="1" i="0" u="none" strike="noStrike" kern="0" cap="none" spc="-5" normalizeH="0" baseline="0" noProof="0" dirty="0">
                <a:ln>
                  <a:noFill/>
                </a:ln>
                <a:solidFill>
                  <a:srgbClr val="334154"/>
                </a:solidFill>
                <a:effectLst/>
                <a:uLnTx/>
                <a:uFillTx/>
                <a:latin typeface="Arial"/>
                <a:cs typeface="Arial"/>
              </a:rPr>
              <a:t> </a:t>
            </a:r>
            <a:r>
              <a:rPr kumimoji="0" sz="1450" b="1" i="0" u="none" strike="noStrike" kern="0" cap="none" spc="-40" normalizeH="0" baseline="0" noProof="0" dirty="0">
                <a:ln>
                  <a:noFill/>
                </a:ln>
                <a:solidFill>
                  <a:srgbClr val="334154"/>
                </a:solidFill>
                <a:effectLst/>
                <a:uLnTx/>
                <a:uFillTx/>
                <a:latin typeface="Arial"/>
                <a:cs typeface="Arial"/>
              </a:rPr>
              <a:t>documents</a:t>
            </a:r>
            <a:r>
              <a:rPr kumimoji="0" sz="1450" b="1" i="0" u="none" strike="noStrike" kern="0" cap="none" spc="-10" normalizeH="0" baseline="0" noProof="0" dirty="0">
                <a:ln>
                  <a:noFill/>
                </a:ln>
                <a:solidFill>
                  <a:srgbClr val="334154"/>
                </a:solidFill>
                <a:effectLst/>
                <a:uLnTx/>
                <a:uFillTx/>
                <a:latin typeface="Arial"/>
                <a:cs typeface="Arial"/>
              </a:rPr>
              <a:t> </a:t>
            </a:r>
            <a:r>
              <a:rPr kumimoji="0" sz="1450" b="1" i="0" u="none" strike="noStrike" kern="0" cap="none" spc="-40" normalizeH="0" baseline="0" noProof="0" dirty="0">
                <a:ln>
                  <a:noFill/>
                </a:ln>
                <a:solidFill>
                  <a:srgbClr val="334154"/>
                </a:solidFill>
                <a:effectLst/>
                <a:uLnTx/>
                <a:uFillTx/>
                <a:latin typeface="Arial"/>
                <a:cs typeface="Arial"/>
              </a:rPr>
              <a:t>use</a:t>
            </a:r>
            <a:r>
              <a:rPr kumimoji="0" sz="1450" b="1" i="0" u="none" strike="noStrike" kern="0" cap="none" spc="-3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three</a:t>
            </a:r>
            <a:r>
              <a:rPr kumimoji="0" sz="1450" b="1" i="0" u="none" strike="noStrike" kern="0" cap="none" spc="-2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different</a:t>
            </a:r>
            <a:r>
              <a:rPr kumimoji="0" sz="1450" b="1" i="0" u="none" strike="noStrike" kern="0" cap="none" spc="-5" normalizeH="0" baseline="0" noProof="0" dirty="0">
                <a:ln>
                  <a:noFill/>
                </a:ln>
                <a:solidFill>
                  <a:srgbClr val="334154"/>
                </a:solidFill>
                <a:effectLst/>
                <a:uLnTx/>
                <a:uFillTx/>
                <a:latin typeface="Arial"/>
                <a:cs typeface="Arial"/>
              </a:rPr>
              <a:t> </a:t>
            </a:r>
            <a:r>
              <a:rPr kumimoji="0" sz="1450" b="1" i="0" u="none" strike="noStrike" kern="0" cap="none" spc="-10" normalizeH="0" baseline="0" noProof="0" dirty="0">
                <a:ln>
                  <a:noFill/>
                </a:ln>
                <a:solidFill>
                  <a:srgbClr val="334154"/>
                </a:solidFill>
                <a:effectLst/>
                <a:uLnTx/>
                <a:uFillTx/>
                <a:latin typeface="Arial"/>
                <a:cs typeface="Arial"/>
              </a:rPr>
              <a:t>terms</a:t>
            </a:r>
            <a:r>
              <a:rPr kumimoji="0" sz="1450" b="1" i="0" u="none" strike="noStrike" kern="0" cap="none" spc="5" normalizeH="0" baseline="0" noProof="0" dirty="0">
                <a:ln>
                  <a:noFill/>
                </a:ln>
                <a:solidFill>
                  <a:srgbClr val="334154"/>
                </a:solidFill>
                <a:effectLst/>
                <a:uLnTx/>
                <a:uFillTx/>
                <a:latin typeface="Arial"/>
                <a:cs typeface="Arial"/>
              </a:rPr>
              <a:t> </a:t>
            </a:r>
            <a:r>
              <a:rPr kumimoji="0" sz="1450" b="1" i="0" u="none" strike="noStrike" kern="0" cap="none" spc="-335" normalizeH="0" baseline="0" noProof="0" dirty="0">
                <a:ln>
                  <a:noFill/>
                </a:ln>
                <a:solidFill>
                  <a:srgbClr val="334154"/>
                </a:solidFill>
                <a:effectLst/>
                <a:uLnTx/>
                <a:uFillTx/>
                <a:latin typeface="Arial"/>
                <a:cs typeface="Arial"/>
              </a:rPr>
              <a:t>—</a:t>
            </a:r>
            <a:r>
              <a:rPr kumimoji="0" sz="1450" b="1" i="0" u="none" strike="noStrike" kern="0" cap="none" spc="-5"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career</a:t>
            </a:r>
            <a:r>
              <a:rPr kumimoji="0" sz="1450" b="1" i="0" u="none" strike="noStrike" kern="0" cap="none" spc="-25" normalizeH="0" baseline="0" noProof="0" dirty="0">
                <a:ln>
                  <a:noFill/>
                </a:ln>
                <a:solidFill>
                  <a:srgbClr val="334154"/>
                </a:solidFill>
                <a:effectLst/>
                <a:uLnTx/>
                <a:uFillTx/>
                <a:latin typeface="Arial"/>
                <a:cs typeface="Arial"/>
              </a:rPr>
              <a:t> educators,</a:t>
            </a:r>
            <a:r>
              <a:rPr kumimoji="0" sz="1450" b="1" i="0" u="none" strike="noStrike" kern="0" cap="none" spc="0" normalizeH="0" baseline="0" noProof="0" dirty="0">
                <a:ln>
                  <a:noFill/>
                </a:ln>
                <a:solidFill>
                  <a:srgbClr val="334154"/>
                </a:solidFill>
                <a:effectLst/>
                <a:uLnTx/>
                <a:uFillTx/>
                <a:latin typeface="Arial"/>
                <a:cs typeface="Arial"/>
              </a:rPr>
              <a:t> career</a:t>
            </a:r>
            <a:r>
              <a:rPr kumimoji="0" sz="1450" b="1" i="0" u="none" strike="noStrike" kern="0" cap="none" spc="-25" normalizeH="0" baseline="0" noProof="0" dirty="0">
                <a:ln>
                  <a:noFill/>
                </a:ln>
                <a:solidFill>
                  <a:srgbClr val="334154"/>
                </a:solidFill>
                <a:effectLst/>
                <a:uLnTx/>
                <a:uFillTx/>
                <a:latin typeface="Arial"/>
                <a:cs typeface="Arial"/>
              </a:rPr>
              <a:t> </a:t>
            </a:r>
            <a:r>
              <a:rPr kumimoji="0" sz="1450" b="1" i="0" u="none" strike="noStrike" kern="0" cap="none" spc="-50" normalizeH="0" baseline="0" noProof="0" dirty="0">
                <a:ln>
                  <a:noFill/>
                </a:ln>
                <a:solidFill>
                  <a:srgbClr val="334154"/>
                </a:solidFill>
                <a:effectLst/>
                <a:uLnTx/>
                <a:uFillTx/>
                <a:latin typeface="Arial"/>
                <a:cs typeface="Arial"/>
              </a:rPr>
              <a:t>counsellors,</a:t>
            </a:r>
            <a:r>
              <a:rPr kumimoji="0" sz="1450" b="1" i="0" u="none" strike="noStrike" kern="0" cap="none" spc="5"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career</a:t>
            </a:r>
            <a:r>
              <a:rPr kumimoji="0" sz="1450" b="1" i="0" u="none" strike="noStrike" kern="0" cap="none" spc="-25"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information</a:t>
            </a:r>
            <a:r>
              <a:rPr kumimoji="0" sz="1450" b="1" i="0" u="none" strike="noStrike" kern="0" cap="none" spc="15" normalizeH="0" baseline="0" noProof="0" dirty="0">
                <a:ln>
                  <a:noFill/>
                </a:ln>
                <a:solidFill>
                  <a:srgbClr val="334154"/>
                </a:solidFill>
                <a:effectLst/>
                <a:uLnTx/>
                <a:uFillTx/>
                <a:latin typeface="Arial"/>
                <a:cs typeface="Arial"/>
              </a:rPr>
              <a:t> </a:t>
            </a:r>
            <a:r>
              <a:rPr kumimoji="0" sz="1450" b="1" i="0" u="none" strike="noStrike" kern="0" cap="none" spc="-10" normalizeH="0" baseline="0" noProof="0" dirty="0">
                <a:ln>
                  <a:noFill/>
                </a:ln>
                <a:solidFill>
                  <a:srgbClr val="334154"/>
                </a:solidFill>
                <a:effectLst/>
                <a:uLnTx/>
                <a:uFillTx/>
                <a:latin typeface="Arial"/>
                <a:cs typeface="Arial"/>
              </a:rPr>
              <a:t>specialists: </a:t>
            </a:r>
            <a:r>
              <a:rPr kumimoji="0" sz="1450" b="1" i="0" u="none" strike="noStrike" kern="0" cap="none" spc="0" normalizeH="0" baseline="0" noProof="0" dirty="0">
                <a:ln>
                  <a:noFill/>
                </a:ln>
                <a:solidFill>
                  <a:srgbClr val="334154"/>
                </a:solidFill>
                <a:effectLst/>
                <a:uLnTx/>
                <a:uFillTx/>
                <a:latin typeface="Arial"/>
                <a:cs typeface="Arial"/>
              </a:rPr>
              <a:t>while</a:t>
            </a:r>
            <a:r>
              <a:rPr kumimoji="0" sz="1450" b="1" i="0" u="none" strike="noStrike" kern="0" cap="none" spc="-2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Cedefop</a:t>
            </a:r>
            <a:r>
              <a:rPr kumimoji="0" sz="1450" b="1" i="0" u="none" strike="noStrike" kern="0" cap="none" spc="15" normalizeH="0" baseline="0" noProof="0" dirty="0">
                <a:ln>
                  <a:noFill/>
                </a:ln>
                <a:solidFill>
                  <a:srgbClr val="334154"/>
                </a:solidFill>
                <a:effectLst/>
                <a:uLnTx/>
                <a:uFillTx/>
                <a:latin typeface="Arial"/>
                <a:cs typeface="Arial"/>
              </a:rPr>
              <a:t> </a:t>
            </a:r>
            <a:r>
              <a:rPr kumimoji="0" sz="1450" b="1" i="0" u="none" strike="noStrike" kern="0" cap="none" spc="-165" normalizeH="0" baseline="0" noProof="0" dirty="0">
                <a:ln>
                  <a:noFill/>
                </a:ln>
                <a:solidFill>
                  <a:srgbClr val="334154"/>
                </a:solidFill>
                <a:effectLst/>
                <a:uLnTx/>
                <a:uFillTx/>
                <a:latin typeface="Arial"/>
                <a:cs typeface="Arial"/>
              </a:rPr>
              <a:t>(</a:t>
            </a:r>
            <a:r>
              <a:rPr kumimoji="0" sz="1450" b="1" i="0" u="none" strike="noStrike" kern="0" cap="small" spc="-165" normalizeH="0" baseline="0" noProof="0" dirty="0">
                <a:ln>
                  <a:noFill/>
                </a:ln>
                <a:solidFill>
                  <a:srgbClr val="334154"/>
                </a:solidFill>
                <a:effectLst/>
                <a:uLnTx/>
                <a:uFillTx/>
                <a:latin typeface="Arial"/>
                <a:cs typeface="Arial"/>
              </a:rPr>
              <a:t>2</a:t>
            </a:r>
            <a:r>
              <a:rPr kumimoji="0" sz="1450" b="1" i="0" u="none" strike="noStrike" kern="0" cap="none" spc="-165" normalizeH="0" baseline="0" noProof="0" dirty="0">
                <a:ln>
                  <a:noFill/>
                </a:ln>
                <a:solidFill>
                  <a:srgbClr val="334154"/>
                </a:solidFill>
                <a:effectLst/>
                <a:uLnTx/>
                <a:uFillTx/>
                <a:latin typeface="Arial"/>
                <a:cs typeface="Arial"/>
              </a:rPr>
              <a:t>0</a:t>
            </a:r>
            <a:r>
              <a:rPr kumimoji="0" sz="1450" b="1" i="0" u="none" strike="noStrike" kern="0" cap="small" spc="-165" normalizeH="0" baseline="0" noProof="0" dirty="0">
                <a:ln>
                  <a:noFill/>
                </a:ln>
                <a:solidFill>
                  <a:srgbClr val="334154"/>
                </a:solidFill>
                <a:effectLst/>
                <a:uLnTx/>
                <a:uFillTx/>
                <a:latin typeface="Arial"/>
                <a:cs typeface="Arial"/>
              </a:rPr>
              <a:t>2</a:t>
            </a:r>
            <a:r>
              <a:rPr kumimoji="0" sz="1450" b="1" i="0" u="none" strike="noStrike" kern="0" cap="none" spc="-165" normalizeH="0" baseline="0" noProof="0" dirty="0">
                <a:ln>
                  <a:noFill/>
                </a:ln>
                <a:solidFill>
                  <a:srgbClr val="334154"/>
                </a:solidFill>
                <a:effectLst/>
                <a:uLnTx/>
                <a:uFillTx/>
                <a:latin typeface="Arial"/>
                <a:cs typeface="Arial"/>
              </a:rPr>
              <a:t>6)</a:t>
            </a:r>
            <a:r>
              <a:rPr kumimoji="0" sz="1450" b="1" i="0" u="none" strike="noStrike" kern="0" cap="none" spc="0" normalizeH="0" baseline="0" noProof="0" dirty="0">
                <a:ln>
                  <a:noFill/>
                </a:ln>
                <a:solidFill>
                  <a:srgbClr val="334154"/>
                </a:solidFill>
                <a:effectLst/>
                <a:uLnTx/>
                <a:uFillTx/>
                <a:latin typeface="Arial"/>
                <a:cs typeface="Arial"/>
              </a:rPr>
              <a:t> </a:t>
            </a:r>
            <a:r>
              <a:rPr kumimoji="0" sz="1450" b="1" i="0" u="none" strike="noStrike" kern="0" cap="none" spc="-85" normalizeH="0" baseline="0" noProof="0" dirty="0">
                <a:ln>
                  <a:noFill/>
                </a:ln>
                <a:solidFill>
                  <a:srgbClr val="334154"/>
                </a:solidFill>
                <a:effectLst/>
                <a:uLnTx/>
                <a:uFillTx/>
                <a:latin typeface="Arial"/>
                <a:cs typeface="Arial"/>
              </a:rPr>
              <a:t>uses</a:t>
            </a:r>
            <a:r>
              <a:rPr kumimoji="0" sz="1450" b="1" i="0" u="none" strike="noStrike" kern="0" cap="none" spc="0" normalizeH="0" baseline="0" noProof="0" dirty="0">
                <a:ln>
                  <a:noFill/>
                </a:ln>
                <a:solidFill>
                  <a:srgbClr val="334154"/>
                </a:solidFill>
                <a:effectLst/>
                <a:uLnTx/>
                <a:uFillTx/>
                <a:latin typeface="Arial"/>
                <a:cs typeface="Arial"/>
              </a:rPr>
              <a:t> 'career</a:t>
            </a:r>
            <a:r>
              <a:rPr kumimoji="0" sz="1450" b="1" i="0" u="none" strike="noStrike" kern="0" cap="none" spc="-10" normalizeH="0" baseline="0" noProof="0" dirty="0">
                <a:ln>
                  <a:noFill/>
                </a:ln>
                <a:solidFill>
                  <a:srgbClr val="334154"/>
                </a:solidFill>
                <a:effectLst/>
                <a:uLnTx/>
                <a:uFillTx/>
                <a:latin typeface="Arial"/>
                <a:cs typeface="Arial"/>
              </a:rPr>
              <a:t> practitioners.’</a:t>
            </a:r>
            <a:r>
              <a:rPr kumimoji="0" sz="1450" b="1" i="0" u="none" strike="noStrike" kern="0" cap="none" spc="30" normalizeH="0" baseline="0" noProof="0" dirty="0">
                <a:ln>
                  <a:noFill/>
                </a:ln>
                <a:solidFill>
                  <a:srgbClr val="334154"/>
                </a:solidFill>
                <a:effectLst/>
                <a:uLnTx/>
                <a:uFillTx/>
                <a:latin typeface="Arial"/>
                <a:cs typeface="Arial"/>
              </a:rPr>
              <a:t> </a:t>
            </a:r>
            <a:r>
              <a:rPr kumimoji="0" sz="1450" b="1" i="0" u="none" strike="noStrike" kern="0" cap="none" spc="-20" normalizeH="0" baseline="0" noProof="0" dirty="0">
                <a:ln>
                  <a:noFill/>
                </a:ln>
                <a:solidFill>
                  <a:srgbClr val="334154"/>
                </a:solidFill>
                <a:effectLst/>
                <a:uLnTx/>
                <a:uFillTx/>
                <a:latin typeface="Arial"/>
                <a:cs typeface="Arial"/>
              </a:rPr>
              <a:t>Terminological</a:t>
            </a:r>
            <a:r>
              <a:rPr kumimoji="0" sz="1450" b="1" i="0" u="none" strike="noStrike" kern="0" cap="none" spc="35"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fragmentation</a:t>
            </a:r>
            <a:r>
              <a:rPr kumimoji="0" sz="1450" b="1" i="0" u="none" strike="noStrike" kern="0" cap="none" spc="35" normalizeH="0" baseline="0" noProof="0" dirty="0">
                <a:ln>
                  <a:noFill/>
                </a:ln>
                <a:solidFill>
                  <a:srgbClr val="334154"/>
                </a:solidFill>
                <a:effectLst/>
                <a:uLnTx/>
                <a:uFillTx/>
                <a:latin typeface="Arial"/>
                <a:cs typeface="Arial"/>
              </a:rPr>
              <a:t> </a:t>
            </a:r>
            <a:r>
              <a:rPr kumimoji="0" sz="1450" b="1" i="0" u="none" strike="noStrike" kern="0" cap="none" spc="-30" normalizeH="0" baseline="0" noProof="0" dirty="0">
                <a:ln>
                  <a:noFill/>
                </a:ln>
                <a:solidFill>
                  <a:srgbClr val="334154"/>
                </a:solidFill>
                <a:effectLst/>
                <a:uLnTx/>
                <a:uFillTx/>
                <a:latin typeface="Arial"/>
                <a:cs typeface="Arial"/>
              </a:rPr>
              <a:t>reflects</a:t>
            </a:r>
            <a:r>
              <a:rPr kumimoji="0" sz="1450" b="1" i="0" u="none" strike="noStrike" kern="0" cap="none" spc="10" normalizeH="0" baseline="0" noProof="0" dirty="0">
                <a:ln>
                  <a:noFill/>
                </a:ln>
                <a:solidFill>
                  <a:srgbClr val="334154"/>
                </a:solidFill>
                <a:effectLst/>
                <a:uLnTx/>
                <a:uFillTx/>
                <a:latin typeface="Arial"/>
                <a:cs typeface="Arial"/>
              </a:rPr>
              <a:t> </a:t>
            </a:r>
            <a:r>
              <a:rPr kumimoji="0" sz="1450" b="1" i="0" u="none" strike="noStrike" kern="0" cap="none" spc="-10" normalizeH="0" baseline="0" noProof="0" dirty="0">
                <a:ln>
                  <a:noFill/>
                </a:ln>
                <a:solidFill>
                  <a:srgbClr val="334154"/>
                </a:solidFill>
                <a:effectLst/>
                <a:uLnTx/>
                <a:uFillTx/>
                <a:latin typeface="Arial"/>
                <a:cs typeface="Arial"/>
              </a:rPr>
              <a:t>disjointed</a:t>
            </a:r>
            <a:r>
              <a:rPr kumimoji="0" sz="1450" b="1" i="0" u="none" strike="noStrike" kern="0" cap="none" spc="2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policy</a:t>
            </a:r>
            <a:r>
              <a:rPr kumimoji="0" sz="1450" b="1" i="0" u="none" strike="noStrike" kern="0" cap="none" spc="1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development</a:t>
            </a:r>
            <a:r>
              <a:rPr kumimoji="0" sz="1450" b="1" i="0" u="none" strike="noStrike" kern="0" cap="none" spc="2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and</a:t>
            </a:r>
            <a:r>
              <a:rPr kumimoji="0" sz="1450" b="1" i="0" u="none" strike="noStrike" kern="0" cap="none" spc="-10" normalizeH="0" baseline="0" noProof="0" dirty="0">
                <a:ln>
                  <a:noFill/>
                </a:ln>
                <a:solidFill>
                  <a:srgbClr val="334154"/>
                </a:solidFill>
                <a:effectLst/>
                <a:uLnTx/>
                <a:uFillTx/>
                <a:latin typeface="Arial"/>
                <a:cs typeface="Arial"/>
              </a:rPr>
              <a:t> </a:t>
            </a:r>
            <a:r>
              <a:rPr kumimoji="0" sz="1450" b="1" i="0" u="none" strike="noStrike" kern="0" cap="none" spc="-25" normalizeH="0" baseline="0" noProof="0" dirty="0">
                <a:ln>
                  <a:noFill/>
                </a:ln>
                <a:solidFill>
                  <a:srgbClr val="334154"/>
                </a:solidFill>
                <a:effectLst/>
                <a:uLnTx/>
                <a:uFillTx/>
                <a:latin typeface="Arial"/>
                <a:cs typeface="Arial"/>
              </a:rPr>
              <a:t>an </a:t>
            </a:r>
            <a:r>
              <a:rPr kumimoji="0" sz="1450" b="1" i="0" u="none" strike="noStrike" kern="0" cap="none" spc="0" normalizeH="0" baseline="0" noProof="0" dirty="0">
                <a:ln>
                  <a:noFill/>
                </a:ln>
                <a:solidFill>
                  <a:srgbClr val="334154"/>
                </a:solidFill>
                <a:effectLst/>
                <a:uLnTx/>
                <a:uFillTx/>
                <a:latin typeface="Arial"/>
                <a:cs typeface="Arial"/>
              </a:rPr>
              <a:t>absent</a:t>
            </a:r>
            <a:r>
              <a:rPr kumimoji="0" sz="1450" b="1" i="0" u="none" strike="noStrike" kern="0" cap="none" spc="-25" normalizeH="0" baseline="0" noProof="0" dirty="0">
                <a:ln>
                  <a:noFill/>
                </a:ln>
                <a:solidFill>
                  <a:srgbClr val="334154"/>
                </a:solidFill>
                <a:effectLst/>
                <a:uLnTx/>
                <a:uFillTx/>
                <a:latin typeface="Arial"/>
                <a:cs typeface="Arial"/>
              </a:rPr>
              <a:t> </a:t>
            </a:r>
            <a:r>
              <a:rPr kumimoji="0" sz="1450" b="1" i="0" u="none" strike="noStrike" kern="0" cap="none" spc="-10" normalizeH="0" baseline="0" noProof="0" dirty="0">
                <a:ln>
                  <a:noFill/>
                </a:ln>
                <a:solidFill>
                  <a:srgbClr val="334154"/>
                </a:solidFill>
                <a:effectLst/>
                <a:uLnTx/>
                <a:uFillTx/>
                <a:latin typeface="Arial"/>
                <a:cs typeface="Arial"/>
              </a:rPr>
              <a:t>professional</a:t>
            </a:r>
            <a:r>
              <a:rPr kumimoji="0" sz="1450" b="1" i="0" u="none" strike="noStrike" kern="0" cap="none" spc="3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identity. </a:t>
            </a:r>
            <a:r>
              <a:rPr kumimoji="0" sz="1450" b="1" i="0" u="none" strike="noStrike" kern="0" cap="none" spc="-110" normalizeH="0" baseline="0" noProof="0" dirty="0">
                <a:ln>
                  <a:noFill/>
                </a:ln>
                <a:solidFill>
                  <a:srgbClr val="334154"/>
                </a:solidFill>
                <a:effectLst/>
                <a:uLnTx/>
                <a:uFillTx/>
                <a:latin typeface="Arial"/>
                <a:cs typeface="Arial"/>
              </a:rPr>
              <a:t>This</a:t>
            </a:r>
            <a:r>
              <a:rPr kumimoji="0" sz="1450" b="1" i="0" u="none" strike="noStrike" kern="0" cap="none" spc="0" normalizeH="0" baseline="0" noProof="0" dirty="0">
                <a:ln>
                  <a:noFill/>
                </a:ln>
                <a:solidFill>
                  <a:srgbClr val="334154"/>
                </a:solidFill>
                <a:effectLst/>
                <a:uLnTx/>
                <a:uFillTx/>
                <a:latin typeface="Arial"/>
                <a:cs typeface="Arial"/>
              </a:rPr>
              <a:t> paper</a:t>
            </a:r>
            <a:r>
              <a:rPr kumimoji="0" sz="1450" b="1" i="0" u="none" strike="noStrike" kern="0" cap="none" spc="-2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adopts</a:t>
            </a:r>
            <a:r>
              <a:rPr kumimoji="0" sz="1450" b="1" i="0" u="none" strike="noStrike" kern="0" cap="none" spc="15"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career</a:t>
            </a:r>
            <a:r>
              <a:rPr kumimoji="0" sz="1450" b="1" i="0" u="none" strike="noStrike" kern="0" cap="none" spc="-15"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development </a:t>
            </a:r>
            <a:r>
              <a:rPr kumimoji="0" sz="1450" b="1" i="0" u="none" strike="noStrike" kern="0" cap="none" spc="-10" normalizeH="0" baseline="0" noProof="0" dirty="0">
                <a:ln>
                  <a:noFill/>
                </a:ln>
                <a:solidFill>
                  <a:srgbClr val="334154"/>
                </a:solidFill>
                <a:effectLst/>
                <a:uLnTx/>
                <a:uFillTx/>
                <a:latin typeface="Arial"/>
                <a:cs typeface="Arial"/>
              </a:rPr>
              <a:t>practitioners</a:t>
            </a:r>
            <a:r>
              <a:rPr kumimoji="0" sz="1450" b="1" i="0" u="none" strike="noStrike" kern="0" cap="none" spc="3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as</a:t>
            </a:r>
            <a:r>
              <a:rPr kumimoji="0" sz="1450" b="1" i="0" u="none" strike="noStrike" kern="0" cap="none" spc="-15"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the</a:t>
            </a:r>
            <a:r>
              <a:rPr kumimoji="0" sz="1450" b="1" i="0" u="none" strike="noStrike" kern="0" cap="none" spc="-10" normalizeH="0" baseline="0" noProof="0" dirty="0">
                <a:ln>
                  <a:noFill/>
                </a:ln>
                <a:solidFill>
                  <a:srgbClr val="334154"/>
                </a:solidFill>
                <a:effectLst/>
                <a:uLnTx/>
                <a:uFillTx/>
                <a:latin typeface="Arial"/>
                <a:cs typeface="Arial"/>
              </a:rPr>
              <a:t> </a:t>
            </a:r>
            <a:r>
              <a:rPr kumimoji="0" sz="1450" b="1" i="0" u="none" strike="noStrike" kern="0" cap="none" spc="0" normalizeH="0" baseline="0" noProof="0" dirty="0">
                <a:ln>
                  <a:noFill/>
                </a:ln>
                <a:solidFill>
                  <a:srgbClr val="334154"/>
                </a:solidFill>
                <a:effectLst/>
                <a:uLnTx/>
                <a:uFillTx/>
                <a:latin typeface="Arial"/>
                <a:cs typeface="Arial"/>
              </a:rPr>
              <a:t>umbrella</a:t>
            </a:r>
            <a:r>
              <a:rPr kumimoji="0" sz="1450" b="1" i="0" u="none" strike="noStrike" kern="0" cap="none" spc="-5" normalizeH="0" baseline="0" noProof="0" dirty="0">
                <a:ln>
                  <a:noFill/>
                </a:ln>
                <a:solidFill>
                  <a:srgbClr val="334154"/>
                </a:solidFill>
                <a:effectLst/>
                <a:uLnTx/>
                <a:uFillTx/>
                <a:latin typeface="Arial"/>
                <a:cs typeface="Arial"/>
              </a:rPr>
              <a:t> </a:t>
            </a:r>
            <a:r>
              <a:rPr kumimoji="0" sz="1450" b="1" i="0" u="none" strike="noStrike" kern="0" cap="none" spc="-10" normalizeH="0" baseline="0" noProof="0" dirty="0">
                <a:ln>
                  <a:noFill/>
                </a:ln>
                <a:solidFill>
                  <a:srgbClr val="334154"/>
                </a:solidFill>
                <a:effectLst/>
                <a:uLnTx/>
                <a:uFillTx/>
                <a:latin typeface="Arial"/>
                <a:cs typeface="Arial"/>
              </a:rPr>
              <a:t>term.</a:t>
            </a:r>
            <a:endParaRPr kumimoji="0" sz="1450" b="0" i="0" u="none" strike="noStrike" kern="0" cap="none" spc="0" normalizeH="0" baseline="0" noProof="0">
              <a:ln>
                <a:noFill/>
              </a:ln>
              <a:solidFill>
                <a:sysClr val="windowText" lastClr="000000"/>
              </a:solidFill>
              <a:effectLst/>
              <a:uLnTx/>
              <a:uFillTx/>
              <a:latin typeface="Arial"/>
              <a:cs typeface="Arial"/>
            </a:endParaRPr>
          </a:p>
        </p:txBody>
      </p:sp>
      <p:grpSp>
        <p:nvGrpSpPr>
          <p:cNvPr id="22" name="object 22"/>
          <p:cNvGrpSpPr/>
          <p:nvPr/>
        </p:nvGrpSpPr>
        <p:grpSpPr>
          <a:xfrm>
            <a:off x="170687" y="2542032"/>
            <a:ext cx="5815330" cy="1889125"/>
            <a:chOff x="170687" y="2542032"/>
            <a:chExt cx="5815330" cy="1889125"/>
          </a:xfrm>
        </p:grpSpPr>
        <p:pic>
          <p:nvPicPr>
            <p:cNvPr id="23" name="object 23"/>
            <p:cNvPicPr/>
            <p:nvPr/>
          </p:nvPicPr>
          <p:blipFill>
            <a:blip r:embed="rId4" cstate="print"/>
            <a:stretch>
              <a:fillRect/>
            </a:stretch>
          </p:blipFill>
          <p:spPr>
            <a:xfrm>
              <a:off x="170687" y="2542032"/>
              <a:ext cx="5814822" cy="1888998"/>
            </a:xfrm>
            <a:prstGeom prst="rect">
              <a:avLst/>
            </a:prstGeom>
          </p:spPr>
        </p:pic>
        <p:sp>
          <p:nvSpPr>
            <p:cNvPr id="24" name="object 24"/>
            <p:cNvSpPr/>
            <p:nvPr/>
          </p:nvSpPr>
          <p:spPr>
            <a:xfrm>
              <a:off x="304800" y="2621280"/>
              <a:ext cx="5608320" cy="1682750"/>
            </a:xfrm>
            <a:custGeom>
              <a:avLst/>
              <a:gdLst/>
              <a:ahLst/>
              <a:cxnLst/>
              <a:rect l="l" t="t" r="r" b="b"/>
              <a:pathLst>
                <a:path w="5608320" h="1682750">
                  <a:moveTo>
                    <a:pt x="0" y="1682496"/>
                  </a:moveTo>
                  <a:lnTo>
                    <a:pt x="5608320" y="1682496"/>
                  </a:lnTo>
                  <a:lnTo>
                    <a:pt x="5608320" y="0"/>
                  </a:lnTo>
                  <a:lnTo>
                    <a:pt x="0" y="0"/>
                  </a:lnTo>
                  <a:lnTo>
                    <a:pt x="0" y="1682496"/>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5" name="object 25"/>
          <p:cNvSpPr txBox="1"/>
          <p:nvPr/>
        </p:nvSpPr>
        <p:spPr>
          <a:xfrm>
            <a:off x="304800" y="2621279"/>
            <a:ext cx="670560" cy="1682750"/>
          </a:xfrm>
          <a:prstGeom prst="rect">
            <a:avLst/>
          </a:prstGeom>
          <a:solidFill>
            <a:srgbClr val="1F3863"/>
          </a:solidFill>
          <a:ln w="12192">
            <a:solidFill>
              <a:srgbClr val="1F3863"/>
            </a:solidFill>
          </a:ln>
        </p:spPr>
        <p:txBody>
          <a:bodyPr vert="horz" wrap="square" lIns="0" tIns="175895" rIns="0" bIns="0" rtlCol="0">
            <a:spAutoFit/>
          </a:bodyPr>
          <a:lstStyle/>
          <a:p>
            <a:pPr marL="0" marR="0" lvl="0" indent="0" defTabSz="914400" eaLnBrk="1" fontAlgn="auto" latinLnBrk="0" hangingPunct="1">
              <a:lnSpc>
                <a:spcPct val="100000"/>
              </a:lnSpc>
              <a:spcBef>
                <a:spcPts val="1385"/>
              </a:spcBef>
              <a:spcAft>
                <a:spcPts val="0"/>
              </a:spcAft>
              <a:buClrTx/>
              <a:buSzTx/>
              <a:buFontTx/>
              <a:buNone/>
              <a:tabLst/>
              <a:defRPr/>
            </a:pPr>
            <a:endParaRPr kumimoji="0" sz="2900" b="0" i="0" u="none" strike="noStrike" kern="0" cap="none" spc="0" normalizeH="0" baseline="0" noProof="0">
              <a:ln>
                <a:noFill/>
              </a:ln>
              <a:solidFill>
                <a:sysClr val="windowText" lastClr="000000"/>
              </a:solidFill>
              <a:effectLst/>
              <a:uLnTx/>
              <a:uFillTx/>
              <a:latin typeface="Times New Roman"/>
              <a:cs typeface="Times New Roman"/>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sz="2900" b="1" i="0" u="none" strike="noStrike" kern="0" cap="none" spc="-50" normalizeH="0" baseline="0" noProof="0" dirty="0">
                <a:ln>
                  <a:noFill/>
                </a:ln>
                <a:solidFill>
                  <a:srgbClr val="FFFFFF"/>
                </a:solidFill>
                <a:effectLst/>
                <a:uLnTx/>
                <a:uFillTx/>
                <a:latin typeface="Calibri"/>
                <a:cs typeface="Calibri"/>
              </a:rPr>
              <a:t>1</a:t>
            </a:r>
            <a:endParaRPr kumimoji="0" sz="2900" b="0" i="0" u="none" strike="noStrike" kern="0" cap="none" spc="0" normalizeH="0" baseline="0" noProof="0">
              <a:ln>
                <a:noFill/>
              </a:ln>
              <a:solidFill>
                <a:sysClr val="windowText" lastClr="000000"/>
              </a:solidFill>
              <a:effectLst/>
              <a:uLnTx/>
              <a:uFillTx/>
              <a:latin typeface="Calibri"/>
              <a:cs typeface="Calibri"/>
            </a:endParaRPr>
          </a:p>
        </p:txBody>
      </p:sp>
      <p:sp>
        <p:nvSpPr>
          <p:cNvPr id="26" name="object 26"/>
          <p:cNvSpPr txBox="1"/>
          <p:nvPr/>
        </p:nvSpPr>
        <p:spPr>
          <a:xfrm>
            <a:off x="975360" y="2621279"/>
            <a:ext cx="4937760" cy="1682750"/>
          </a:xfrm>
          <a:prstGeom prst="rect">
            <a:avLst/>
          </a:prstGeom>
          <a:solidFill>
            <a:srgbClr val="FFFFFF"/>
          </a:solidFill>
        </p:spPr>
        <p:txBody>
          <a:bodyPr vert="horz" wrap="square" lIns="0" tIns="76835" rIns="0" bIns="0" rtlCol="0">
            <a:spAutoFit/>
          </a:bodyPr>
          <a:lstStyle/>
          <a:p>
            <a:pPr marL="121920" marR="0" lvl="0" indent="0" defTabSz="914400" eaLnBrk="1" fontAlgn="auto" latinLnBrk="0" hangingPunct="1">
              <a:lnSpc>
                <a:spcPct val="100000"/>
              </a:lnSpc>
              <a:spcBef>
                <a:spcPts val="605"/>
              </a:spcBef>
              <a:spcAft>
                <a:spcPts val="0"/>
              </a:spcAft>
              <a:buClrTx/>
              <a:buSzTx/>
              <a:buFontTx/>
              <a:buNone/>
              <a:tabLst/>
              <a:defRPr/>
            </a:pPr>
            <a:r>
              <a:rPr kumimoji="0" sz="1800" b="1" i="0" u="none" strike="noStrike" kern="0" cap="none" spc="0" normalizeH="0" baseline="0" noProof="0" dirty="0">
                <a:ln>
                  <a:noFill/>
                </a:ln>
                <a:solidFill>
                  <a:srgbClr val="1F3863"/>
                </a:solidFill>
                <a:effectLst/>
                <a:uLnTx/>
                <a:uFillTx/>
                <a:latin typeface="Arial"/>
                <a:cs typeface="Arial"/>
              </a:rPr>
              <a:t>Regulatory</a:t>
            </a:r>
            <a:r>
              <a:rPr kumimoji="0" sz="1800" b="1" i="0" u="none" strike="noStrike" kern="0" cap="none" spc="40" normalizeH="0" baseline="0" noProof="0" dirty="0">
                <a:ln>
                  <a:noFill/>
                </a:ln>
                <a:solidFill>
                  <a:srgbClr val="1F3863"/>
                </a:solidFill>
                <a:effectLst/>
                <a:uLnTx/>
                <a:uFillTx/>
                <a:latin typeface="Arial"/>
                <a:cs typeface="Arial"/>
              </a:rPr>
              <a:t> </a:t>
            </a:r>
            <a:r>
              <a:rPr kumimoji="0" sz="1800" b="1" i="0" u="none" strike="noStrike" kern="0" cap="none" spc="-10" normalizeH="0" baseline="0" noProof="0" dirty="0">
                <a:ln>
                  <a:noFill/>
                </a:ln>
                <a:solidFill>
                  <a:srgbClr val="1F3863"/>
                </a:solidFill>
                <a:effectLst/>
                <a:uLnTx/>
                <a:uFillTx/>
                <a:latin typeface="Arial"/>
                <a:cs typeface="Arial"/>
              </a:rPr>
              <a:t>Anchoring</a:t>
            </a:r>
            <a:endParaRPr kumimoji="0" sz="1800" b="0" i="0" u="none" strike="noStrike" kern="0" cap="none" spc="0" normalizeH="0" baseline="0" noProof="0">
              <a:ln>
                <a:noFill/>
              </a:ln>
              <a:solidFill>
                <a:sysClr val="windowText" lastClr="000000"/>
              </a:solidFill>
              <a:effectLst/>
              <a:uLnTx/>
              <a:uFillTx/>
              <a:latin typeface="Arial"/>
              <a:cs typeface="Arial"/>
            </a:endParaRPr>
          </a:p>
          <a:p>
            <a:pPr marL="121920" marR="109855" lvl="0" indent="0" defTabSz="914400" eaLnBrk="1" fontAlgn="auto" latinLnBrk="0" hangingPunct="1">
              <a:lnSpc>
                <a:spcPct val="100000"/>
              </a:lnSpc>
              <a:spcBef>
                <a:spcPts val="640"/>
              </a:spcBef>
              <a:spcAft>
                <a:spcPts val="0"/>
              </a:spcAft>
              <a:buClrTx/>
              <a:buSzTx/>
              <a:buFontTx/>
              <a:buNone/>
              <a:tabLst/>
              <a:defRPr/>
            </a:pPr>
            <a:r>
              <a:rPr kumimoji="0" sz="1400" b="1" i="0" u="none" strike="noStrike" kern="0" cap="none" spc="0" normalizeH="0" baseline="0" noProof="0" dirty="0">
                <a:ln>
                  <a:noFill/>
                </a:ln>
                <a:solidFill>
                  <a:srgbClr val="006FC0"/>
                </a:solidFill>
                <a:effectLst/>
                <a:uLnTx/>
                <a:uFillTx/>
                <a:latin typeface="Arial"/>
                <a:cs typeface="Arial"/>
              </a:rPr>
              <a:t>Career</a:t>
            </a:r>
            <a:r>
              <a:rPr kumimoji="0" sz="1400" b="1" i="0" u="none" strike="noStrike" kern="0" cap="none" spc="-15" normalizeH="0" baseline="0" noProof="0" dirty="0">
                <a:ln>
                  <a:noFill/>
                </a:ln>
                <a:solidFill>
                  <a:srgbClr val="006FC0"/>
                </a:solidFill>
                <a:effectLst/>
                <a:uLnTx/>
                <a:uFillTx/>
                <a:latin typeface="Arial"/>
                <a:cs typeface="Arial"/>
              </a:rPr>
              <a:t> </a:t>
            </a:r>
            <a:r>
              <a:rPr kumimoji="0" sz="1400" b="1" i="0" u="none" strike="noStrike" kern="0" cap="none" spc="-10" normalizeH="0" baseline="0" noProof="0" dirty="0">
                <a:ln>
                  <a:noFill/>
                </a:ln>
                <a:solidFill>
                  <a:srgbClr val="006FC0"/>
                </a:solidFill>
                <a:effectLst/>
                <a:uLnTx/>
                <a:uFillTx/>
                <a:latin typeface="Arial"/>
                <a:cs typeface="Arial"/>
              </a:rPr>
              <a:t>guidance</a:t>
            </a:r>
            <a:r>
              <a:rPr kumimoji="0" sz="1400" b="1" i="0" u="none" strike="noStrike" kern="0" cap="none" spc="-25" normalizeH="0" baseline="0" noProof="0" dirty="0">
                <a:ln>
                  <a:noFill/>
                </a:ln>
                <a:solidFill>
                  <a:srgbClr val="006FC0"/>
                </a:solidFill>
                <a:effectLst/>
                <a:uLnTx/>
                <a:uFillTx/>
                <a:latin typeface="Arial"/>
                <a:cs typeface="Arial"/>
              </a:rPr>
              <a:t> </a:t>
            </a:r>
            <a:r>
              <a:rPr kumimoji="0" sz="1400" b="1" i="0" u="none" strike="noStrike" kern="0" cap="none" spc="-10" normalizeH="0" baseline="0" noProof="0" dirty="0">
                <a:ln>
                  <a:noFill/>
                </a:ln>
                <a:solidFill>
                  <a:srgbClr val="006FC0"/>
                </a:solidFill>
                <a:effectLst/>
                <a:uLnTx/>
                <a:uFillTx/>
                <a:latin typeface="Arial"/>
                <a:cs typeface="Arial"/>
              </a:rPr>
              <a:t>standards</a:t>
            </a:r>
            <a:r>
              <a:rPr kumimoji="0" sz="1400" b="1" i="0" u="none" strike="noStrike" kern="0" cap="none" spc="5" normalizeH="0" baseline="0" noProof="0" dirty="0">
                <a:ln>
                  <a:noFill/>
                </a:ln>
                <a:solidFill>
                  <a:srgbClr val="006FC0"/>
                </a:solidFill>
                <a:effectLst/>
                <a:uLnTx/>
                <a:uFillTx/>
                <a:latin typeface="Arial"/>
                <a:cs typeface="Arial"/>
              </a:rPr>
              <a:t> </a:t>
            </a:r>
            <a:r>
              <a:rPr kumimoji="0" sz="1400" b="1" i="0" u="none" strike="noStrike" kern="0" cap="none" spc="-55" normalizeH="0" baseline="0" noProof="0" dirty="0">
                <a:ln>
                  <a:noFill/>
                </a:ln>
                <a:solidFill>
                  <a:srgbClr val="006FC0"/>
                </a:solidFill>
                <a:effectLst/>
                <a:uLnTx/>
                <a:uFillTx/>
                <a:latin typeface="Arial"/>
                <a:cs typeface="Arial"/>
              </a:rPr>
              <a:t>must</a:t>
            </a:r>
            <a:r>
              <a:rPr kumimoji="0" sz="1400" b="1" i="0" u="none" strike="noStrike" kern="0" cap="none" spc="-30"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be</a:t>
            </a:r>
            <a:r>
              <a:rPr kumimoji="0" sz="1400" b="1" i="0" u="none" strike="noStrike" kern="0" cap="none" spc="5"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embedded</a:t>
            </a:r>
            <a:r>
              <a:rPr kumimoji="0" sz="1400" b="1" i="0" u="none" strike="noStrike" kern="0" cap="none" spc="-30"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in</a:t>
            </a:r>
            <a:r>
              <a:rPr kumimoji="0" sz="1400" b="1" i="0" u="none" strike="noStrike" kern="0" cap="none" spc="5" normalizeH="0" baseline="0" noProof="0" dirty="0">
                <a:ln>
                  <a:noFill/>
                </a:ln>
                <a:solidFill>
                  <a:srgbClr val="006FC0"/>
                </a:solidFill>
                <a:effectLst/>
                <a:uLnTx/>
                <a:uFillTx/>
                <a:latin typeface="Arial"/>
                <a:cs typeface="Arial"/>
              </a:rPr>
              <a:t> </a:t>
            </a:r>
            <a:r>
              <a:rPr kumimoji="0" sz="1400" b="1" i="0" u="none" strike="noStrike" kern="0" cap="none" spc="-25" normalizeH="0" baseline="0" noProof="0" dirty="0">
                <a:ln>
                  <a:noFill/>
                </a:ln>
                <a:solidFill>
                  <a:srgbClr val="006FC0"/>
                </a:solidFill>
                <a:effectLst/>
                <a:uLnTx/>
                <a:uFillTx/>
                <a:latin typeface="Arial"/>
                <a:cs typeface="Arial"/>
              </a:rPr>
              <a:t>the </a:t>
            </a:r>
            <a:r>
              <a:rPr kumimoji="0" sz="1400" b="1" i="0" u="none" strike="noStrike" kern="0" cap="none" spc="0" normalizeH="0" baseline="0" noProof="0" dirty="0">
                <a:ln>
                  <a:noFill/>
                </a:ln>
                <a:solidFill>
                  <a:srgbClr val="006FC0"/>
                </a:solidFill>
                <a:effectLst/>
                <a:uLnTx/>
                <a:uFillTx/>
                <a:latin typeface="Arial"/>
                <a:cs typeface="Arial"/>
              </a:rPr>
              <a:t>KNQF</a:t>
            </a:r>
            <a:r>
              <a:rPr kumimoji="0" sz="1400" b="1" i="0" u="none" strike="noStrike" kern="0" cap="none" spc="20" normalizeH="0" baseline="0" noProof="0" dirty="0">
                <a:ln>
                  <a:noFill/>
                </a:ln>
                <a:solidFill>
                  <a:srgbClr val="006FC0"/>
                </a:solidFill>
                <a:effectLst/>
                <a:uLnTx/>
                <a:uFillTx/>
                <a:latin typeface="Arial"/>
                <a:cs typeface="Arial"/>
              </a:rPr>
              <a:t> </a:t>
            </a:r>
            <a:r>
              <a:rPr kumimoji="0" sz="1400" b="1" i="0" u="none" strike="noStrike" kern="0" cap="none" spc="-20" normalizeH="0" baseline="0" noProof="0" dirty="0">
                <a:ln>
                  <a:noFill/>
                </a:ln>
                <a:solidFill>
                  <a:srgbClr val="006FC0"/>
                </a:solidFill>
                <a:effectLst/>
                <a:uLnTx/>
                <a:uFillTx/>
                <a:latin typeface="Arial"/>
                <a:cs typeface="Arial"/>
              </a:rPr>
              <a:t>Regulations</a:t>
            </a:r>
            <a:r>
              <a:rPr kumimoji="0" sz="1400" b="1" i="0" u="none" strike="noStrike" kern="0" cap="none" spc="40"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to</a:t>
            </a:r>
            <a:r>
              <a:rPr kumimoji="0" sz="1400" b="1" i="0" u="none" strike="noStrike" kern="0" cap="none" spc="5"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bridge</a:t>
            </a:r>
            <a:r>
              <a:rPr kumimoji="0" sz="1400" b="1" i="0" u="none" strike="noStrike" kern="0" cap="none" spc="10"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the</a:t>
            </a:r>
            <a:r>
              <a:rPr kumimoji="0" sz="1400" b="1" i="0" u="none" strike="noStrike" kern="0" cap="none" spc="35"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gap</a:t>
            </a:r>
            <a:r>
              <a:rPr kumimoji="0" sz="1400" b="1" i="0" u="none" strike="noStrike" kern="0" cap="none" spc="30"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between</a:t>
            </a:r>
            <a:r>
              <a:rPr kumimoji="0" sz="1400" b="1" i="0" u="none" strike="noStrike" kern="0" cap="none" spc="25"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the</a:t>
            </a:r>
            <a:r>
              <a:rPr kumimoji="0" sz="1400" b="1" i="0" u="none" strike="noStrike" kern="0" cap="none" spc="40" normalizeH="0" baseline="0" noProof="0" dirty="0">
                <a:ln>
                  <a:noFill/>
                </a:ln>
                <a:solidFill>
                  <a:srgbClr val="006FC0"/>
                </a:solidFill>
                <a:effectLst/>
                <a:uLnTx/>
                <a:uFillTx/>
                <a:latin typeface="Arial"/>
                <a:cs typeface="Arial"/>
              </a:rPr>
              <a:t> </a:t>
            </a:r>
            <a:r>
              <a:rPr kumimoji="0" sz="1400" b="1" i="0" u="none" strike="noStrike" kern="0" cap="none" spc="-20" normalizeH="0" baseline="0" noProof="0" dirty="0">
                <a:ln>
                  <a:noFill/>
                </a:ln>
                <a:solidFill>
                  <a:srgbClr val="006FC0"/>
                </a:solidFill>
                <a:effectLst/>
                <a:uLnTx/>
                <a:uFillTx/>
                <a:latin typeface="Arial"/>
                <a:cs typeface="Arial"/>
              </a:rPr>
              <a:t>KNQF </a:t>
            </a:r>
            <a:r>
              <a:rPr kumimoji="0" sz="1400" b="1" i="0" u="none" strike="noStrike" kern="0" cap="none" spc="0" normalizeH="0" baseline="0" noProof="0" dirty="0">
                <a:ln>
                  <a:noFill/>
                </a:ln>
                <a:solidFill>
                  <a:srgbClr val="006FC0"/>
                </a:solidFill>
                <a:effectLst/>
                <a:uLnTx/>
                <a:uFillTx/>
                <a:latin typeface="Arial"/>
                <a:cs typeface="Arial"/>
              </a:rPr>
              <a:t>framework</a:t>
            </a:r>
            <a:r>
              <a:rPr kumimoji="0" sz="1400" b="1" i="0" u="none" strike="noStrike" kern="0" cap="none" spc="90"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and</a:t>
            </a:r>
            <a:r>
              <a:rPr kumimoji="0" sz="1400" b="1" i="0" u="none" strike="noStrike" kern="0" cap="none" spc="105"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the</a:t>
            </a:r>
            <a:r>
              <a:rPr kumimoji="0" sz="1400" b="1" i="0" u="none" strike="noStrike" kern="0" cap="none" spc="120"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National</a:t>
            </a:r>
            <a:r>
              <a:rPr kumimoji="0" sz="1400" b="1" i="0" u="none" strike="noStrike" kern="0" cap="none" spc="85" normalizeH="0" baseline="0" noProof="0" dirty="0">
                <a:ln>
                  <a:noFill/>
                </a:ln>
                <a:solidFill>
                  <a:srgbClr val="006FC0"/>
                </a:solidFill>
                <a:effectLst/>
                <a:uLnTx/>
                <a:uFillTx/>
                <a:latin typeface="Arial"/>
                <a:cs typeface="Arial"/>
              </a:rPr>
              <a:t> </a:t>
            </a:r>
            <a:r>
              <a:rPr kumimoji="0" sz="1400" b="1" i="0" u="none" strike="noStrike" kern="0" cap="none" spc="-30" normalizeH="0" baseline="0" noProof="0" dirty="0">
                <a:ln>
                  <a:noFill/>
                </a:ln>
                <a:solidFill>
                  <a:srgbClr val="006FC0"/>
                </a:solidFill>
                <a:effectLst/>
                <a:uLnTx/>
                <a:uFillTx/>
                <a:latin typeface="Arial"/>
                <a:cs typeface="Arial"/>
              </a:rPr>
              <a:t>Guidelines.</a:t>
            </a:r>
            <a:r>
              <a:rPr kumimoji="0" sz="1400" b="1" i="0" u="none" strike="noStrike" kern="0" cap="none" spc="85" normalizeH="0" baseline="0" noProof="0" dirty="0">
                <a:ln>
                  <a:noFill/>
                </a:ln>
                <a:solidFill>
                  <a:srgbClr val="006FC0"/>
                </a:solidFill>
                <a:effectLst/>
                <a:uLnTx/>
                <a:uFillTx/>
                <a:latin typeface="Arial"/>
                <a:cs typeface="Arial"/>
              </a:rPr>
              <a:t> </a:t>
            </a:r>
            <a:r>
              <a:rPr kumimoji="0" sz="1400" b="1" i="0" u="none" strike="noStrike" kern="0" cap="none" spc="-55" normalizeH="0" baseline="0" noProof="0" dirty="0">
                <a:ln>
                  <a:noFill/>
                </a:ln>
                <a:solidFill>
                  <a:srgbClr val="006FC0"/>
                </a:solidFill>
                <a:effectLst/>
                <a:uLnTx/>
                <a:uFillTx/>
                <a:latin typeface="Arial"/>
                <a:cs typeface="Arial"/>
              </a:rPr>
              <a:t>The</a:t>
            </a:r>
            <a:r>
              <a:rPr kumimoji="0" sz="1400" b="1" i="0" u="none" strike="noStrike" kern="0" cap="none" spc="130" normalizeH="0" baseline="0" noProof="0" dirty="0">
                <a:ln>
                  <a:noFill/>
                </a:ln>
                <a:solidFill>
                  <a:srgbClr val="006FC0"/>
                </a:solidFill>
                <a:effectLst/>
                <a:uLnTx/>
                <a:uFillTx/>
                <a:latin typeface="Arial"/>
                <a:cs typeface="Arial"/>
              </a:rPr>
              <a:t> </a:t>
            </a:r>
            <a:r>
              <a:rPr kumimoji="0" sz="1400" b="1" i="0" u="none" strike="noStrike" kern="0" cap="none" spc="-25" normalizeH="0" baseline="0" noProof="0" dirty="0">
                <a:ln>
                  <a:noFill/>
                </a:ln>
                <a:solidFill>
                  <a:srgbClr val="006FC0"/>
                </a:solidFill>
                <a:effectLst/>
                <a:uLnTx/>
                <a:uFillTx/>
                <a:latin typeface="Arial"/>
                <a:cs typeface="Arial"/>
              </a:rPr>
              <a:t>OCS </a:t>
            </a:r>
            <a:r>
              <a:rPr kumimoji="0" sz="1400" b="1" i="0" u="none" strike="noStrike" kern="0" cap="none" spc="0" normalizeH="0" baseline="0" noProof="0" dirty="0">
                <a:ln>
                  <a:noFill/>
                </a:ln>
                <a:solidFill>
                  <a:srgbClr val="006FC0"/>
                </a:solidFill>
                <a:effectLst/>
                <a:uLnTx/>
                <a:uFillTx/>
                <a:latin typeface="Arial"/>
                <a:cs typeface="Arial"/>
              </a:rPr>
              <a:t>mandate</a:t>
            </a:r>
            <a:r>
              <a:rPr kumimoji="0" sz="1400" b="1" i="0" u="none" strike="noStrike" kern="0" cap="none" spc="-25" normalizeH="0" baseline="0" noProof="0" dirty="0">
                <a:ln>
                  <a:noFill/>
                </a:ln>
                <a:solidFill>
                  <a:srgbClr val="006FC0"/>
                </a:solidFill>
                <a:effectLst/>
                <a:uLnTx/>
                <a:uFillTx/>
                <a:latin typeface="Arial"/>
                <a:cs typeface="Arial"/>
              </a:rPr>
              <a:t> </a:t>
            </a:r>
            <a:r>
              <a:rPr kumimoji="0" sz="1400" b="1" i="0" u="none" strike="noStrike" kern="0" cap="none" spc="-85" normalizeH="0" baseline="0" noProof="0" dirty="0">
                <a:ln>
                  <a:noFill/>
                </a:ln>
                <a:solidFill>
                  <a:srgbClr val="006FC0"/>
                </a:solidFill>
                <a:effectLst/>
                <a:uLnTx/>
                <a:uFillTx/>
                <a:latin typeface="Arial"/>
                <a:cs typeface="Arial"/>
              </a:rPr>
              <a:t>is</a:t>
            </a:r>
            <a:r>
              <a:rPr kumimoji="0" sz="1400" b="1" i="0" u="none" strike="noStrike" kern="0" cap="none" spc="5"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the </a:t>
            </a:r>
            <a:r>
              <a:rPr kumimoji="0" sz="1400" b="1" i="0" u="none" strike="noStrike" kern="0" cap="none" spc="-20" normalizeH="0" baseline="0" noProof="0" dirty="0">
                <a:ln>
                  <a:noFill/>
                </a:ln>
                <a:solidFill>
                  <a:srgbClr val="006FC0"/>
                </a:solidFill>
                <a:effectLst/>
                <a:uLnTx/>
                <a:uFillTx/>
                <a:latin typeface="Arial"/>
                <a:cs typeface="Arial"/>
              </a:rPr>
              <a:t>institutional</a:t>
            </a:r>
            <a:r>
              <a:rPr kumimoji="0" sz="1400" b="1" i="0" u="none" strike="noStrike" kern="0" cap="none" spc="-30"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model;</a:t>
            </a:r>
            <a:r>
              <a:rPr kumimoji="0" sz="1400" b="1" i="0" u="none" strike="noStrike" kern="0" cap="none" spc="-25" normalizeH="0" baseline="0" noProof="0" dirty="0">
                <a:ln>
                  <a:noFill/>
                </a:ln>
                <a:solidFill>
                  <a:srgbClr val="006FC0"/>
                </a:solidFill>
                <a:effectLst/>
                <a:uLnTx/>
                <a:uFillTx/>
                <a:latin typeface="Arial"/>
                <a:cs typeface="Arial"/>
              </a:rPr>
              <a:t> </a:t>
            </a:r>
            <a:r>
              <a:rPr kumimoji="0" sz="1400" b="1" i="0" u="none" strike="noStrike" kern="0" cap="none" spc="0" normalizeH="0" baseline="0" noProof="0" dirty="0">
                <a:ln>
                  <a:noFill/>
                </a:ln>
                <a:solidFill>
                  <a:srgbClr val="006FC0"/>
                </a:solidFill>
                <a:effectLst/>
                <a:uLnTx/>
                <a:uFillTx/>
                <a:latin typeface="Arial"/>
                <a:cs typeface="Arial"/>
              </a:rPr>
              <a:t>it </a:t>
            </a:r>
            <a:r>
              <a:rPr kumimoji="0" sz="1400" b="1" i="0" u="none" strike="noStrike" kern="0" cap="none" spc="-10" normalizeH="0" baseline="0" noProof="0" dirty="0">
                <a:ln>
                  <a:noFill/>
                </a:ln>
                <a:solidFill>
                  <a:srgbClr val="006FC0"/>
                </a:solidFill>
                <a:effectLst/>
                <a:uLnTx/>
                <a:uFillTx/>
                <a:latin typeface="Arial"/>
                <a:cs typeface="Arial"/>
              </a:rPr>
              <a:t>needs </a:t>
            </a:r>
            <a:r>
              <a:rPr kumimoji="0" sz="1400" b="1" i="0" u="none" strike="noStrike" kern="0" cap="none" spc="90" normalizeH="0" baseline="0" noProof="0" dirty="0">
                <a:ln>
                  <a:noFill/>
                </a:ln>
                <a:solidFill>
                  <a:srgbClr val="006FC0"/>
                </a:solidFill>
                <a:effectLst/>
                <a:uLnTx/>
                <a:uFillTx/>
                <a:latin typeface="Arial"/>
                <a:cs typeface="Arial"/>
              </a:rPr>
              <a:t>a</a:t>
            </a:r>
            <a:r>
              <a:rPr kumimoji="0" sz="1400" b="1" i="0" u="none" strike="noStrike" kern="0" cap="none" spc="10" normalizeH="0" baseline="0" noProof="0" dirty="0">
                <a:ln>
                  <a:noFill/>
                </a:ln>
                <a:solidFill>
                  <a:srgbClr val="006FC0"/>
                </a:solidFill>
                <a:effectLst/>
                <a:uLnTx/>
                <a:uFillTx/>
                <a:latin typeface="Arial"/>
                <a:cs typeface="Arial"/>
              </a:rPr>
              <a:t> </a:t>
            </a:r>
            <a:r>
              <a:rPr kumimoji="0" sz="1400" b="1" i="0" u="none" strike="noStrike" kern="0" cap="none" spc="-20" normalizeH="0" baseline="0" noProof="0" dirty="0">
                <a:ln>
                  <a:noFill/>
                </a:ln>
                <a:solidFill>
                  <a:srgbClr val="006FC0"/>
                </a:solidFill>
                <a:effectLst/>
                <a:uLnTx/>
                <a:uFillTx/>
                <a:latin typeface="Arial"/>
                <a:cs typeface="Arial"/>
              </a:rPr>
              <a:t>KNQF </a:t>
            </a:r>
            <a:r>
              <a:rPr kumimoji="0" sz="1400" b="1" i="0" u="none" strike="noStrike" kern="0" cap="none" spc="0" normalizeH="0" baseline="0" noProof="0" dirty="0">
                <a:ln>
                  <a:noFill/>
                </a:ln>
                <a:solidFill>
                  <a:srgbClr val="006FC0"/>
                </a:solidFill>
                <a:effectLst/>
                <a:uLnTx/>
                <a:uFillTx/>
                <a:latin typeface="Arial"/>
                <a:cs typeface="Arial"/>
              </a:rPr>
              <a:t>regulatory</a:t>
            </a:r>
            <a:r>
              <a:rPr kumimoji="0" sz="1400" b="1" i="0" u="none" strike="noStrike" kern="0" cap="none" spc="210" normalizeH="0" baseline="0" noProof="0" dirty="0">
                <a:ln>
                  <a:noFill/>
                </a:ln>
                <a:solidFill>
                  <a:srgbClr val="006FC0"/>
                </a:solidFill>
                <a:effectLst/>
                <a:uLnTx/>
                <a:uFillTx/>
                <a:latin typeface="Arial"/>
                <a:cs typeface="Arial"/>
              </a:rPr>
              <a:t> </a:t>
            </a:r>
            <a:r>
              <a:rPr kumimoji="0" sz="1400" b="1" i="0" u="none" strike="noStrike" kern="0" cap="none" spc="-20" normalizeH="0" baseline="0" noProof="0" dirty="0">
                <a:ln>
                  <a:noFill/>
                </a:ln>
                <a:solidFill>
                  <a:srgbClr val="006FC0"/>
                </a:solidFill>
                <a:effectLst/>
                <a:uLnTx/>
                <a:uFillTx/>
                <a:latin typeface="Arial"/>
                <a:cs typeface="Arial"/>
              </a:rPr>
              <a:t>home.</a:t>
            </a:r>
            <a:endParaRPr kumimoji="0" sz="1400" b="0" i="0" u="none" strike="noStrike" kern="0" cap="none" spc="0" normalizeH="0" baseline="0" noProof="0">
              <a:ln>
                <a:noFill/>
              </a:ln>
              <a:solidFill>
                <a:sysClr val="windowText" lastClr="000000"/>
              </a:solidFill>
              <a:effectLst/>
              <a:uLnTx/>
              <a:uFillTx/>
              <a:latin typeface="Arial"/>
              <a:cs typeface="Arial"/>
            </a:endParaRPr>
          </a:p>
        </p:txBody>
      </p:sp>
      <p:grpSp>
        <p:nvGrpSpPr>
          <p:cNvPr id="27" name="object 27"/>
          <p:cNvGrpSpPr/>
          <p:nvPr/>
        </p:nvGrpSpPr>
        <p:grpSpPr>
          <a:xfrm>
            <a:off x="6120384" y="2542032"/>
            <a:ext cx="5815330" cy="1889125"/>
            <a:chOff x="6120384" y="2542032"/>
            <a:chExt cx="5815330" cy="1889125"/>
          </a:xfrm>
        </p:grpSpPr>
        <p:pic>
          <p:nvPicPr>
            <p:cNvPr id="28" name="object 28"/>
            <p:cNvPicPr/>
            <p:nvPr/>
          </p:nvPicPr>
          <p:blipFill>
            <a:blip r:embed="rId4" cstate="print"/>
            <a:stretch>
              <a:fillRect/>
            </a:stretch>
          </p:blipFill>
          <p:spPr>
            <a:xfrm>
              <a:off x="6120384" y="2542032"/>
              <a:ext cx="5814821" cy="1888998"/>
            </a:xfrm>
            <a:prstGeom prst="rect">
              <a:avLst/>
            </a:prstGeom>
          </p:spPr>
        </p:pic>
        <p:sp>
          <p:nvSpPr>
            <p:cNvPr id="29" name="object 29"/>
            <p:cNvSpPr/>
            <p:nvPr/>
          </p:nvSpPr>
          <p:spPr>
            <a:xfrm>
              <a:off x="6254496" y="2621280"/>
              <a:ext cx="5608320" cy="1682750"/>
            </a:xfrm>
            <a:custGeom>
              <a:avLst/>
              <a:gdLst/>
              <a:ahLst/>
              <a:cxnLst/>
              <a:rect l="l" t="t" r="r" b="b"/>
              <a:pathLst>
                <a:path w="5608320" h="1682750">
                  <a:moveTo>
                    <a:pt x="0" y="1682496"/>
                  </a:moveTo>
                  <a:lnTo>
                    <a:pt x="5608320" y="1682496"/>
                  </a:lnTo>
                  <a:lnTo>
                    <a:pt x="5608320" y="0"/>
                  </a:lnTo>
                  <a:lnTo>
                    <a:pt x="0" y="0"/>
                  </a:lnTo>
                  <a:lnTo>
                    <a:pt x="0" y="1682496"/>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0" name="object 30"/>
          <p:cNvSpPr txBox="1"/>
          <p:nvPr/>
        </p:nvSpPr>
        <p:spPr>
          <a:xfrm>
            <a:off x="6254496" y="2621279"/>
            <a:ext cx="670560" cy="1682750"/>
          </a:xfrm>
          <a:prstGeom prst="rect">
            <a:avLst/>
          </a:prstGeom>
          <a:solidFill>
            <a:srgbClr val="1F6B75"/>
          </a:solidFill>
          <a:ln w="12192">
            <a:solidFill>
              <a:srgbClr val="1F6B75"/>
            </a:solidFill>
          </a:ln>
        </p:spPr>
        <p:txBody>
          <a:bodyPr vert="horz" wrap="square" lIns="0" tIns="175895" rIns="0" bIns="0" rtlCol="0">
            <a:spAutoFit/>
          </a:bodyPr>
          <a:lstStyle/>
          <a:p>
            <a:pPr marL="0" marR="0" lvl="0" indent="0" defTabSz="914400" eaLnBrk="1" fontAlgn="auto" latinLnBrk="0" hangingPunct="1">
              <a:lnSpc>
                <a:spcPct val="100000"/>
              </a:lnSpc>
              <a:spcBef>
                <a:spcPts val="1385"/>
              </a:spcBef>
              <a:spcAft>
                <a:spcPts val="0"/>
              </a:spcAft>
              <a:buClrTx/>
              <a:buSzTx/>
              <a:buFontTx/>
              <a:buNone/>
              <a:tabLst/>
              <a:defRPr/>
            </a:pPr>
            <a:endParaRPr kumimoji="0" sz="2900" b="0" i="0" u="none" strike="noStrike" kern="0" cap="none" spc="0" normalizeH="0" baseline="0" noProof="0">
              <a:ln>
                <a:noFill/>
              </a:ln>
              <a:solidFill>
                <a:sysClr val="windowText" lastClr="000000"/>
              </a:solidFill>
              <a:effectLst/>
              <a:uLnTx/>
              <a:uFillTx/>
              <a:latin typeface="Times New Roman"/>
              <a:cs typeface="Times New Roman"/>
            </a:endParaRPr>
          </a:p>
          <a:p>
            <a:pPr marL="1905" marR="0" lvl="0" indent="0" algn="ctr" defTabSz="914400" eaLnBrk="1" fontAlgn="auto" latinLnBrk="0" hangingPunct="1">
              <a:lnSpc>
                <a:spcPct val="100000"/>
              </a:lnSpc>
              <a:spcBef>
                <a:spcPts val="0"/>
              </a:spcBef>
              <a:spcAft>
                <a:spcPts val="0"/>
              </a:spcAft>
              <a:buClrTx/>
              <a:buSzTx/>
              <a:buFontTx/>
              <a:buNone/>
              <a:tabLst/>
              <a:defRPr/>
            </a:pPr>
            <a:r>
              <a:rPr kumimoji="0" sz="2900" b="1" i="0" u="none" strike="noStrike" kern="0" cap="none" spc="-50" normalizeH="0" baseline="0" noProof="0" dirty="0">
                <a:ln>
                  <a:noFill/>
                </a:ln>
                <a:solidFill>
                  <a:srgbClr val="FFFFFF"/>
                </a:solidFill>
                <a:effectLst/>
                <a:uLnTx/>
                <a:uFillTx/>
                <a:latin typeface="Calibri"/>
                <a:cs typeface="Calibri"/>
              </a:rPr>
              <a:t>2</a:t>
            </a:r>
            <a:endParaRPr kumimoji="0" sz="2900" b="0" i="0" u="none" strike="noStrike" kern="0" cap="none" spc="0" normalizeH="0" baseline="0" noProof="0">
              <a:ln>
                <a:noFill/>
              </a:ln>
              <a:solidFill>
                <a:sysClr val="windowText" lastClr="000000"/>
              </a:solidFill>
              <a:effectLst/>
              <a:uLnTx/>
              <a:uFillTx/>
              <a:latin typeface="Calibri"/>
              <a:cs typeface="Calibri"/>
            </a:endParaRPr>
          </a:p>
        </p:txBody>
      </p:sp>
      <p:sp>
        <p:nvSpPr>
          <p:cNvPr id="31" name="object 31"/>
          <p:cNvSpPr txBox="1"/>
          <p:nvPr/>
        </p:nvSpPr>
        <p:spPr>
          <a:xfrm>
            <a:off x="6925056" y="2621279"/>
            <a:ext cx="4937760" cy="1682750"/>
          </a:xfrm>
          <a:prstGeom prst="rect">
            <a:avLst/>
          </a:prstGeom>
          <a:solidFill>
            <a:srgbClr val="FFFFFF"/>
          </a:solidFill>
        </p:spPr>
        <p:txBody>
          <a:bodyPr vert="horz" wrap="square" lIns="0" tIns="85725" rIns="0" bIns="0" rtlCol="0">
            <a:spAutoFit/>
          </a:bodyPr>
          <a:lstStyle/>
          <a:p>
            <a:pPr marL="122555" marR="0" lvl="0" indent="0" defTabSz="914400" eaLnBrk="1" fontAlgn="auto" latinLnBrk="0" hangingPunct="1">
              <a:lnSpc>
                <a:spcPct val="100000"/>
              </a:lnSpc>
              <a:spcBef>
                <a:spcPts val="675"/>
              </a:spcBef>
              <a:spcAft>
                <a:spcPts val="0"/>
              </a:spcAft>
              <a:buClrTx/>
              <a:buSzTx/>
              <a:buFontTx/>
              <a:buNone/>
              <a:tabLst/>
              <a:defRPr/>
            </a:pPr>
            <a:r>
              <a:rPr kumimoji="0" sz="1800" b="1" i="0" u="none" strike="noStrike" kern="0" cap="none" spc="-30" normalizeH="0" baseline="0" noProof="0" dirty="0">
                <a:ln>
                  <a:noFill/>
                </a:ln>
                <a:solidFill>
                  <a:srgbClr val="1F3863"/>
                </a:solidFill>
                <a:effectLst/>
                <a:uLnTx/>
                <a:uFillTx/>
                <a:latin typeface="Arial"/>
                <a:cs typeface="Arial"/>
              </a:rPr>
              <a:t>Professional</a:t>
            </a:r>
            <a:r>
              <a:rPr kumimoji="0" sz="1800" b="1" i="0" u="none" strike="noStrike" kern="0" cap="none" spc="-95" normalizeH="0" baseline="0" noProof="0" dirty="0">
                <a:ln>
                  <a:noFill/>
                </a:ln>
                <a:solidFill>
                  <a:srgbClr val="1F3863"/>
                </a:solidFill>
                <a:effectLst/>
                <a:uLnTx/>
                <a:uFillTx/>
                <a:latin typeface="Arial"/>
                <a:cs typeface="Arial"/>
              </a:rPr>
              <a:t> </a:t>
            </a:r>
            <a:r>
              <a:rPr kumimoji="0" sz="1800" b="1" i="0" u="none" strike="noStrike" kern="0" cap="none" spc="0" normalizeH="0" baseline="0" noProof="0" dirty="0">
                <a:ln>
                  <a:noFill/>
                </a:ln>
                <a:solidFill>
                  <a:srgbClr val="1F3863"/>
                </a:solidFill>
                <a:effectLst/>
                <a:uLnTx/>
                <a:uFillTx/>
                <a:latin typeface="Arial"/>
                <a:cs typeface="Arial"/>
              </a:rPr>
              <a:t>Body</a:t>
            </a:r>
            <a:r>
              <a:rPr kumimoji="0" sz="1800" b="1" i="0" u="none" strike="noStrike" kern="0" cap="none" spc="-85" normalizeH="0" baseline="0" noProof="0" dirty="0">
                <a:ln>
                  <a:noFill/>
                </a:ln>
                <a:solidFill>
                  <a:srgbClr val="1F3863"/>
                </a:solidFill>
                <a:effectLst/>
                <a:uLnTx/>
                <a:uFillTx/>
                <a:latin typeface="Arial"/>
                <a:cs typeface="Arial"/>
              </a:rPr>
              <a:t> </a:t>
            </a:r>
            <a:r>
              <a:rPr kumimoji="0" sz="1800" b="1" i="0" u="none" strike="noStrike" kern="0" cap="none" spc="-434" normalizeH="0" baseline="0" noProof="0" dirty="0">
                <a:ln>
                  <a:noFill/>
                </a:ln>
                <a:solidFill>
                  <a:srgbClr val="1F3863"/>
                </a:solidFill>
                <a:effectLst/>
                <a:uLnTx/>
                <a:uFillTx/>
                <a:latin typeface="Arial"/>
                <a:cs typeface="Arial"/>
              </a:rPr>
              <a:t>—</a:t>
            </a:r>
            <a:r>
              <a:rPr kumimoji="0" sz="1800" b="1" i="0" u="none" strike="noStrike" kern="0" cap="none" spc="-10" normalizeH="0" baseline="0" noProof="0" dirty="0">
                <a:ln>
                  <a:noFill/>
                </a:ln>
                <a:solidFill>
                  <a:srgbClr val="1F3863"/>
                </a:solidFill>
                <a:effectLst/>
                <a:uLnTx/>
                <a:uFillTx/>
                <a:latin typeface="Arial"/>
                <a:cs typeface="Arial"/>
              </a:rPr>
              <a:t> Operational</a:t>
            </a:r>
            <a:endParaRPr kumimoji="0" sz="1800" b="0" i="0" u="none" strike="noStrike" kern="0" cap="none" spc="0" normalizeH="0" baseline="0" noProof="0">
              <a:ln>
                <a:noFill/>
              </a:ln>
              <a:solidFill>
                <a:sysClr val="windowText" lastClr="000000"/>
              </a:solidFill>
              <a:effectLst/>
              <a:uLnTx/>
              <a:uFillTx/>
              <a:latin typeface="Arial"/>
              <a:cs typeface="Arial"/>
            </a:endParaRPr>
          </a:p>
          <a:p>
            <a:pPr marL="122555" marR="117475" lvl="0" indent="0" defTabSz="914400" eaLnBrk="1" fontAlgn="auto" latinLnBrk="0" hangingPunct="1">
              <a:lnSpc>
                <a:spcPct val="100000"/>
              </a:lnSpc>
              <a:spcBef>
                <a:spcPts val="495"/>
              </a:spcBef>
              <a:spcAft>
                <a:spcPts val="0"/>
              </a:spcAft>
              <a:buClrTx/>
              <a:buSzTx/>
              <a:buFontTx/>
              <a:buNone/>
              <a:tabLst/>
              <a:defRPr/>
            </a:pPr>
            <a:r>
              <a:rPr kumimoji="0" sz="1400" b="1" i="0" u="none" strike="noStrike" kern="0" cap="none" spc="0" normalizeH="0" baseline="0" noProof="0" dirty="0">
                <a:ln>
                  <a:noFill/>
                </a:ln>
                <a:solidFill>
                  <a:srgbClr val="385622"/>
                </a:solidFill>
                <a:effectLst/>
                <a:uLnTx/>
                <a:uFillTx/>
                <a:latin typeface="Arial"/>
                <a:cs typeface="Arial"/>
              </a:rPr>
              <a:t>Career</a:t>
            </a:r>
            <a:r>
              <a:rPr kumimoji="0" sz="1400" b="1" i="0" u="none" strike="noStrike" kern="0" cap="none" spc="-20" normalizeH="0" baseline="0" noProof="0" dirty="0">
                <a:ln>
                  <a:noFill/>
                </a:ln>
                <a:solidFill>
                  <a:srgbClr val="385622"/>
                </a:solidFill>
                <a:effectLst/>
                <a:uLnTx/>
                <a:uFillTx/>
                <a:latin typeface="Arial"/>
                <a:cs typeface="Arial"/>
              </a:rPr>
              <a:t> Guidance</a:t>
            </a:r>
            <a:r>
              <a:rPr kumimoji="0" sz="1400" b="1" i="0" u="none" strike="noStrike" kern="0" cap="none" spc="-30" normalizeH="0" baseline="0" noProof="0" dirty="0">
                <a:ln>
                  <a:noFill/>
                </a:ln>
                <a:solidFill>
                  <a:srgbClr val="385622"/>
                </a:solidFill>
                <a:effectLst/>
                <a:uLnTx/>
                <a:uFillTx/>
                <a:latin typeface="Arial"/>
                <a:cs typeface="Arial"/>
              </a:rPr>
              <a:t> </a:t>
            </a:r>
            <a:r>
              <a:rPr kumimoji="0" sz="1400" b="1" i="0" u="none" strike="noStrike" kern="0" cap="none" spc="-25" normalizeH="0" baseline="0" noProof="0" dirty="0">
                <a:ln>
                  <a:noFill/>
                </a:ln>
                <a:solidFill>
                  <a:srgbClr val="385622"/>
                </a:solidFill>
                <a:effectLst/>
                <a:uLnTx/>
                <a:uFillTx/>
                <a:latin typeface="Arial"/>
                <a:cs typeface="Arial"/>
              </a:rPr>
              <a:t>Professional</a:t>
            </a:r>
            <a:r>
              <a:rPr kumimoji="0" sz="1400" b="1" i="0" u="none" strike="noStrike" kern="0" cap="none" spc="-5" normalizeH="0" baseline="0" noProof="0" dirty="0">
                <a:ln>
                  <a:noFill/>
                </a:ln>
                <a:solidFill>
                  <a:srgbClr val="385622"/>
                </a:solidFill>
                <a:effectLst/>
                <a:uLnTx/>
                <a:uFillTx/>
                <a:latin typeface="Arial"/>
                <a:cs typeface="Arial"/>
              </a:rPr>
              <a:t> </a:t>
            </a:r>
            <a:r>
              <a:rPr kumimoji="0" sz="1400" b="1" i="0" u="none" strike="noStrike" kern="0" cap="none" spc="-10" normalizeH="0" baseline="0" noProof="0" dirty="0">
                <a:ln>
                  <a:noFill/>
                </a:ln>
                <a:solidFill>
                  <a:srgbClr val="385622"/>
                </a:solidFill>
                <a:effectLst/>
                <a:uLnTx/>
                <a:uFillTx/>
                <a:latin typeface="Arial"/>
                <a:cs typeface="Arial"/>
              </a:rPr>
              <a:t>Body</a:t>
            </a:r>
            <a:r>
              <a:rPr kumimoji="0" sz="1400" b="1" i="0" u="none" strike="noStrike" kern="0" cap="none" spc="-35" normalizeH="0" baseline="0" noProof="0" dirty="0">
                <a:ln>
                  <a:noFill/>
                </a:ln>
                <a:solidFill>
                  <a:srgbClr val="385622"/>
                </a:solidFill>
                <a:effectLst/>
                <a:uLnTx/>
                <a:uFillTx/>
                <a:latin typeface="Arial"/>
                <a:cs typeface="Arial"/>
              </a:rPr>
              <a:t> </a:t>
            </a:r>
            <a:r>
              <a:rPr kumimoji="0" sz="1400" b="1" i="0" u="none" strike="noStrike" kern="0" cap="none" spc="-50" normalizeH="0" baseline="0" noProof="0" dirty="0">
                <a:ln>
                  <a:noFill/>
                </a:ln>
                <a:solidFill>
                  <a:srgbClr val="385622"/>
                </a:solidFill>
                <a:effectLst/>
                <a:uLnTx/>
                <a:uFillTx/>
                <a:latin typeface="Arial"/>
                <a:cs typeface="Arial"/>
              </a:rPr>
              <a:t>must</a:t>
            </a:r>
            <a:r>
              <a:rPr kumimoji="0" sz="1400" b="1" i="0" u="none" strike="noStrike" kern="0" cap="none" spc="-10"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be</a:t>
            </a:r>
            <a:r>
              <a:rPr kumimoji="0" sz="1400" b="1" i="0" u="none" strike="noStrike" kern="0" cap="none" spc="-10" normalizeH="0" baseline="0" noProof="0" dirty="0">
                <a:ln>
                  <a:noFill/>
                </a:ln>
                <a:solidFill>
                  <a:srgbClr val="385622"/>
                </a:solidFill>
                <a:effectLst/>
                <a:uLnTx/>
                <a:uFillTx/>
                <a:latin typeface="Arial"/>
                <a:cs typeface="Arial"/>
              </a:rPr>
              <a:t> urgently </a:t>
            </a:r>
            <a:r>
              <a:rPr kumimoji="0" sz="1400" b="1" i="0" u="none" strike="noStrike" kern="0" cap="none" spc="0" normalizeH="0" baseline="0" noProof="0" dirty="0">
                <a:ln>
                  <a:noFill/>
                </a:ln>
                <a:solidFill>
                  <a:srgbClr val="385622"/>
                </a:solidFill>
                <a:effectLst/>
                <a:uLnTx/>
                <a:uFillTx/>
                <a:latin typeface="Arial"/>
                <a:cs typeface="Arial"/>
              </a:rPr>
              <a:t>operationalized</a:t>
            </a:r>
            <a:r>
              <a:rPr kumimoji="0" sz="1400" b="1" i="0" u="none" strike="noStrike" kern="0" cap="none" spc="-10"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within</a:t>
            </a:r>
            <a:r>
              <a:rPr kumimoji="0" sz="1400" b="1" i="0" u="none" strike="noStrike" kern="0" cap="none" spc="15"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government</a:t>
            </a:r>
            <a:r>
              <a:rPr kumimoji="0" sz="1400" b="1" i="0" u="none" strike="noStrike" kern="0" cap="none" spc="15" normalizeH="0" baseline="0" noProof="0" dirty="0">
                <a:ln>
                  <a:noFill/>
                </a:ln>
                <a:solidFill>
                  <a:srgbClr val="385622"/>
                </a:solidFill>
                <a:effectLst/>
                <a:uLnTx/>
                <a:uFillTx/>
                <a:latin typeface="Arial"/>
                <a:cs typeface="Arial"/>
              </a:rPr>
              <a:t> </a:t>
            </a:r>
            <a:r>
              <a:rPr kumimoji="0" sz="1400" b="1" i="0" u="none" strike="noStrike" kern="0" cap="none" spc="-35" normalizeH="0" baseline="0" noProof="0" dirty="0">
                <a:ln>
                  <a:noFill/>
                </a:ln>
                <a:solidFill>
                  <a:srgbClr val="385622"/>
                </a:solidFill>
                <a:effectLst/>
                <a:uLnTx/>
                <a:uFillTx/>
                <a:latin typeface="Arial"/>
                <a:cs typeface="Arial"/>
              </a:rPr>
              <a:t>structures.</a:t>
            </a:r>
            <a:r>
              <a:rPr kumimoji="0" sz="1400" b="1" i="0" u="none" strike="noStrike" kern="0" cap="none" spc="430" normalizeH="0" baseline="0" noProof="0" dirty="0">
                <a:ln>
                  <a:noFill/>
                </a:ln>
                <a:solidFill>
                  <a:srgbClr val="385622"/>
                </a:solidFill>
                <a:effectLst/>
                <a:uLnTx/>
                <a:uFillTx/>
                <a:latin typeface="Arial"/>
                <a:cs typeface="Arial"/>
              </a:rPr>
              <a:t> </a:t>
            </a:r>
            <a:r>
              <a:rPr kumimoji="0" sz="1400" b="1" i="0" u="none" strike="noStrike" kern="0" cap="none" spc="-10" normalizeH="0" baseline="0" noProof="0" dirty="0">
                <a:ln>
                  <a:noFill/>
                </a:ln>
                <a:solidFill>
                  <a:srgbClr val="385622"/>
                </a:solidFill>
                <a:effectLst/>
                <a:uLnTx/>
                <a:uFillTx/>
                <a:latin typeface="Arial"/>
                <a:cs typeface="Arial"/>
              </a:rPr>
              <a:t>Without it: </a:t>
            </a:r>
            <a:r>
              <a:rPr kumimoji="0" sz="1400" b="1" i="0" u="none" strike="noStrike" kern="0" cap="none" spc="0" normalizeH="0" baseline="0" noProof="0" dirty="0">
                <a:ln>
                  <a:noFill/>
                </a:ln>
                <a:solidFill>
                  <a:srgbClr val="385622"/>
                </a:solidFill>
                <a:effectLst/>
                <a:uLnTx/>
                <a:uFillTx/>
                <a:latin typeface="Arial"/>
                <a:cs typeface="Arial"/>
              </a:rPr>
              <a:t>no</a:t>
            </a:r>
            <a:r>
              <a:rPr kumimoji="0" sz="1400" b="1" i="0" u="none" strike="noStrike" kern="0" cap="none" spc="10"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national </a:t>
            </a:r>
            <a:r>
              <a:rPr kumimoji="0" sz="1400" b="1" i="0" u="none" strike="noStrike" kern="0" cap="none" spc="-20" normalizeH="0" baseline="0" noProof="0" dirty="0">
                <a:ln>
                  <a:noFill/>
                </a:ln>
                <a:solidFill>
                  <a:srgbClr val="385622"/>
                </a:solidFill>
                <a:effectLst/>
                <a:uLnTx/>
                <a:uFillTx/>
                <a:latin typeface="Arial"/>
                <a:cs typeface="Arial"/>
              </a:rPr>
              <a:t>register,</a:t>
            </a:r>
            <a:r>
              <a:rPr kumimoji="0" sz="1400" b="1" i="0" u="none" strike="noStrike" kern="0" cap="none" spc="-25"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no</a:t>
            </a:r>
            <a:r>
              <a:rPr kumimoji="0" sz="1400" b="1" i="0" u="none" strike="noStrike" kern="0" cap="none" spc="5" normalizeH="0" baseline="0" noProof="0" dirty="0">
                <a:ln>
                  <a:noFill/>
                </a:ln>
                <a:solidFill>
                  <a:srgbClr val="385622"/>
                </a:solidFill>
                <a:effectLst/>
                <a:uLnTx/>
                <a:uFillTx/>
                <a:latin typeface="Arial"/>
                <a:cs typeface="Arial"/>
              </a:rPr>
              <a:t> </a:t>
            </a:r>
            <a:r>
              <a:rPr kumimoji="0" sz="1400" b="1" i="0" u="none" strike="noStrike" kern="0" cap="none" spc="-55" normalizeH="0" baseline="0" noProof="0" dirty="0">
                <a:ln>
                  <a:noFill/>
                </a:ln>
                <a:solidFill>
                  <a:srgbClr val="385622"/>
                </a:solidFill>
                <a:effectLst/>
                <a:uLnTx/>
                <a:uFillTx/>
                <a:latin typeface="Arial"/>
                <a:cs typeface="Arial"/>
              </a:rPr>
              <a:t>licence</a:t>
            </a:r>
            <a:r>
              <a:rPr kumimoji="0" sz="1400" b="1" i="0" u="none" strike="noStrike" kern="0" cap="none" spc="-10" normalizeH="0" baseline="0" noProof="0" dirty="0">
                <a:ln>
                  <a:noFill/>
                </a:ln>
                <a:solidFill>
                  <a:srgbClr val="385622"/>
                </a:solidFill>
                <a:effectLst/>
                <a:uLnTx/>
                <a:uFillTx/>
                <a:latin typeface="Arial"/>
                <a:cs typeface="Arial"/>
              </a:rPr>
              <a:t> </a:t>
            </a:r>
            <a:r>
              <a:rPr kumimoji="0" sz="1400" b="1" i="0" u="none" strike="noStrike" kern="0" cap="none" spc="-20" normalizeH="0" baseline="0" noProof="0" dirty="0">
                <a:ln>
                  <a:noFill/>
                </a:ln>
                <a:solidFill>
                  <a:srgbClr val="385622"/>
                </a:solidFill>
                <a:effectLst/>
                <a:uLnTx/>
                <a:uFillTx/>
                <a:latin typeface="Arial"/>
                <a:cs typeface="Arial"/>
              </a:rPr>
              <a:t>enforcement,</a:t>
            </a:r>
            <a:r>
              <a:rPr kumimoji="0" sz="1400" b="1" i="0" u="none" strike="noStrike" kern="0" cap="none" spc="-15" normalizeH="0" baseline="0" noProof="0" dirty="0">
                <a:ln>
                  <a:noFill/>
                </a:ln>
                <a:solidFill>
                  <a:srgbClr val="385622"/>
                </a:solidFill>
                <a:effectLst/>
                <a:uLnTx/>
                <a:uFillTx/>
                <a:latin typeface="Arial"/>
                <a:cs typeface="Arial"/>
              </a:rPr>
              <a:t> </a:t>
            </a:r>
            <a:r>
              <a:rPr kumimoji="0" sz="1400" b="1" i="0" u="none" strike="noStrike" kern="0" cap="none" spc="-25" normalizeH="0" baseline="0" noProof="0" dirty="0">
                <a:ln>
                  <a:noFill/>
                </a:ln>
                <a:solidFill>
                  <a:srgbClr val="385622"/>
                </a:solidFill>
                <a:effectLst/>
                <a:uLnTx/>
                <a:uFillTx/>
                <a:latin typeface="Arial"/>
                <a:cs typeface="Arial"/>
              </a:rPr>
              <a:t>no </a:t>
            </a:r>
            <a:r>
              <a:rPr kumimoji="0" sz="1400" b="1" i="0" u="none" strike="noStrike" kern="0" cap="none" spc="-30" normalizeH="0" baseline="0" noProof="0" dirty="0">
                <a:ln>
                  <a:noFill/>
                </a:ln>
                <a:solidFill>
                  <a:srgbClr val="385622"/>
                </a:solidFill>
                <a:effectLst/>
                <a:uLnTx/>
                <a:uFillTx/>
                <a:latin typeface="Arial"/>
                <a:cs typeface="Arial"/>
              </a:rPr>
              <a:t>competence</a:t>
            </a:r>
            <a:r>
              <a:rPr kumimoji="0" sz="1400" b="1" i="0" u="none" strike="noStrike" kern="0" cap="none" spc="25"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framework,</a:t>
            </a:r>
            <a:r>
              <a:rPr kumimoji="0" sz="1400" b="1" i="0" u="none" strike="noStrike" kern="0" cap="none" spc="50"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no</a:t>
            </a:r>
            <a:r>
              <a:rPr kumimoji="0" sz="1400" b="1" i="0" u="none" strike="noStrike" kern="0" cap="none" spc="65" normalizeH="0" baseline="0" noProof="0" dirty="0">
                <a:ln>
                  <a:noFill/>
                </a:ln>
                <a:solidFill>
                  <a:srgbClr val="385622"/>
                </a:solidFill>
                <a:effectLst/>
                <a:uLnTx/>
                <a:uFillTx/>
                <a:latin typeface="Arial"/>
                <a:cs typeface="Arial"/>
              </a:rPr>
              <a:t> </a:t>
            </a:r>
            <a:r>
              <a:rPr kumimoji="0" sz="1400" b="1" i="0" u="none" strike="noStrike" kern="0" cap="none" spc="-160" normalizeH="0" baseline="0" noProof="0" dirty="0">
                <a:ln>
                  <a:noFill/>
                </a:ln>
                <a:solidFill>
                  <a:srgbClr val="385622"/>
                </a:solidFill>
                <a:effectLst/>
                <a:uLnTx/>
                <a:uFillTx/>
                <a:latin typeface="Arial"/>
                <a:cs typeface="Arial"/>
              </a:rPr>
              <a:t>RPL</a:t>
            </a:r>
            <a:r>
              <a:rPr kumimoji="0" sz="1400" b="1" i="0" u="none" strike="noStrike" kern="0" cap="none" spc="65" normalizeH="0" baseline="0" noProof="0" dirty="0">
                <a:ln>
                  <a:noFill/>
                </a:ln>
                <a:solidFill>
                  <a:srgbClr val="385622"/>
                </a:solidFill>
                <a:effectLst/>
                <a:uLnTx/>
                <a:uFillTx/>
                <a:latin typeface="Arial"/>
                <a:cs typeface="Arial"/>
              </a:rPr>
              <a:t> </a:t>
            </a:r>
            <a:r>
              <a:rPr kumimoji="0" sz="1400" b="1" i="0" u="none" strike="noStrike" kern="0" cap="none" spc="-40" normalizeH="0" baseline="0" noProof="0" dirty="0">
                <a:ln>
                  <a:noFill/>
                </a:ln>
                <a:solidFill>
                  <a:srgbClr val="385622"/>
                </a:solidFill>
                <a:effectLst/>
                <a:uLnTx/>
                <a:uFillTx/>
                <a:latin typeface="Arial"/>
                <a:cs typeface="Arial"/>
              </a:rPr>
              <a:t>counselling</a:t>
            </a:r>
            <a:r>
              <a:rPr kumimoji="0" sz="1400" b="1" i="0" u="none" strike="noStrike" kern="0" cap="none" spc="25"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delivery.</a:t>
            </a:r>
            <a:r>
              <a:rPr kumimoji="0" sz="1400" b="1" i="0" u="none" strike="noStrike" kern="0" cap="none" spc="25" normalizeH="0" baseline="0" noProof="0" dirty="0">
                <a:ln>
                  <a:noFill/>
                </a:ln>
                <a:solidFill>
                  <a:srgbClr val="385622"/>
                </a:solidFill>
                <a:effectLst/>
                <a:uLnTx/>
                <a:uFillTx/>
                <a:latin typeface="Arial"/>
                <a:cs typeface="Arial"/>
              </a:rPr>
              <a:t> </a:t>
            </a:r>
            <a:r>
              <a:rPr kumimoji="0" sz="1400" b="1" i="0" u="none" strike="noStrike" kern="0" cap="none" spc="-25" normalizeH="0" baseline="0" noProof="0" dirty="0">
                <a:ln>
                  <a:noFill/>
                </a:ln>
                <a:solidFill>
                  <a:srgbClr val="385622"/>
                </a:solidFill>
                <a:effectLst/>
                <a:uLnTx/>
                <a:uFillTx/>
                <a:latin typeface="Arial"/>
                <a:cs typeface="Arial"/>
              </a:rPr>
              <a:t>It</a:t>
            </a:r>
            <a:r>
              <a:rPr kumimoji="0" sz="1400" b="1" i="0" u="none" strike="noStrike" kern="0" cap="none" spc="500" normalizeH="0" baseline="0" noProof="0" dirty="0">
                <a:ln>
                  <a:noFill/>
                </a:ln>
                <a:solidFill>
                  <a:srgbClr val="385622"/>
                </a:solidFill>
                <a:effectLst/>
                <a:uLnTx/>
                <a:uFillTx/>
                <a:latin typeface="Arial"/>
                <a:cs typeface="Arial"/>
              </a:rPr>
              <a:t> </a:t>
            </a:r>
            <a:r>
              <a:rPr kumimoji="0" sz="1400" b="1" i="0" u="none" strike="noStrike" kern="0" cap="none" spc="-85" normalizeH="0" baseline="0" noProof="0" dirty="0">
                <a:ln>
                  <a:noFill/>
                </a:ln>
                <a:solidFill>
                  <a:srgbClr val="385622"/>
                </a:solidFill>
                <a:effectLst/>
                <a:uLnTx/>
                <a:uFillTx/>
                <a:latin typeface="Arial"/>
                <a:cs typeface="Arial"/>
              </a:rPr>
              <a:t>is</a:t>
            </a:r>
            <a:r>
              <a:rPr kumimoji="0" sz="1400" b="1" i="0" u="none" strike="noStrike" kern="0" cap="none" spc="25"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the</a:t>
            </a:r>
            <a:r>
              <a:rPr kumimoji="0" sz="1400" b="1" i="0" u="none" strike="noStrike" kern="0" cap="none" spc="25"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foundational</a:t>
            </a:r>
            <a:r>
              <a:rPr kumimoji="0" sz="1400" b="1" i="0" u="none" strike="noStrike" kern="0" cap="none" spc="-15" normalizeH="0" baseline="0" noProof="0" dirty="0">
                <a:ln>
                  <a:noFill/>
                </a:ln>
                <a:solidFill>
                  <a:srgbClr val="385622"/>
                </a:solidFill>
                <a:effectLst/>
                <a:uLnTx/>
                <a:uFillTx/>
                <a:latin typeface="Arial"/>
                <a:cs typeface="Arial"/>
              </a:rPr>
              <a:t> </a:t>
            </a:r>
            <a:r>
              <a:rPr kumimoji="0" sz="1400" b="1" i="0" u="none" strike="noStrike" kern="0" cap="none" spc="-10" normalizeH="0" baseline="0" noProof="0" dirty="0">
                <a:ln>
                  <a:noFill/>
                </a:ln>
                <a:solidFill>
                  <a:srgbClr val="385622"/>
                </a:solidFill>
                <a:effectLst/>
                <a:uLnTx/>
                <a:uFillTx/>
                <a:latin typeface="Arial"/>
                <a:cs typeface="Arial"/>
              </a:rPr>
              <a:t>prerequisite</a:t>
            </a:r>
            <a:r>
              <a:rPr kumimoji="0" sz="1400" b="1" i="0" u="none" strike="noStrike" kern="0" cap="none" spc="-5"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for</a:t>
            </a:r>
            <a:r>
              <a:rPr kumimoji="0" sz="1400" b="1" i="0" u="none" strike="noStrike" kern="0" cap="none" spc="45"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all</a:t>
            </a:r>
            <a:r>
              <a:rPr kumimoji="0" sz="1400" b="1" i="0" u="none" strike="noStrike" kern="0" cap="none" spc="15" normalizeH="0" baseline="0" noProof="0" dirty="0">
                <a:ln>
                  <a:noFill/>
                </a:ln>
                <a:solidFill>
                  <a:srgbClr val="385622"/>
                </a:solidFill>
                <a:effectLst/>
                <a:uLnTx/>
                <a:uFillTx/>
                <a:latin typeface="Arial"/>
                <a:cs typeface="Arial"/>
              </a:rPr>
              <a:t> </a:t>
            </a:r>
            <a:r>
              <a:rPr kumimoji="0" sz="1400" b="1" i="0" u="none" strike="noStrike" kern="0" cap="none" spc="0" normalizeH="0" baseline="0" noProof="0" dirty="0">
                <a:ln>
                  <a:noFill/>
                </a:ln>
                <a:solidFill>
                  <a:srgbClr val="385622"/>
                </a:solidFill>
                <a:effectLst/>
                <a:uLnTx/>
                <a:uFillTx/>
                <a:latin typeface="Arial"/>
                <a:cs typeface="Arial"/>
              </a:rPr>
              <a:t>other</a:t>
            </a:r>
            <a:r>
              <a:rPr kumimoji="0" sz="1400" b="1" i="0" u="none" strike="noStrike" kern="0" cap="none" spc="20" normalizeH="0" baseline="0" noProof="0" dirty="0">
                <a:ln>
                  <a:noFill/>
                </a:ln>
                <a:solidFill>
                  <a:srgbClr val="385622"/>
                </a:solidFill>
                <a:effectLst/>
                <a:uLnTx/>
                <a:uFillTx/>
                <a:latin typeface="Arial"/>
                <a:cs typeface="Arial"/>
              </a:rPr>
              <a:t> </a:t>
            </a:r>
            <a:r>
              <a:rPr kumimoji="0" sz="1400" b="1" i="0" u="none" strike="noStrike" kern="0" cap="none" spc="-10" normalizeH="0" baseline="0" noProof="0" dirty="0">
                <a:ln>
                  <a:noFill/>
                </a:ln>
                <a:solidFill>
                  <a:srgbClr val="385622"/>
                </a:solidFill>
                <a:effectLst/>
                <a:uLnTx/>
                <a:uFillTx/>
                <a:latin typeface="Arial"/>
                <a:cs typeface="Arial"/>
              </a:rPr>
              <a:t>practitioner mandates.</a:t>
            </a:r>
            <a:endParaRPr kumimoji="0" sz="1400" b="0" i="0" u="none" strike="noStrike" kern="0" cap="none" spc="0" normalizeH="0" baseline="0" noProof="0">
              <a:ln>
                <a:noFill/>
              </a:ln>
              <a:solidFill>
                <a:sysClr val="windowText" lastClr="000000"/>
              </a:solidFill>
              <a:effectLst/>
              <a:uLnTx/>
              <a:uFillTx/>
              <a:latin typeface="Arial"/>
              <a:cs typeface="Arial"/>
            </a:endParaRPr>
          </a:p>
        </p:txBody>
      </p:sp>
      <p:grpSp>
        <p:nvGrpSpPr>
          <p:cNvPr id="32" name="object 32"/>
          <p:cNvGrpSpPr/>
          <p:nvPr/>
        </p:nvGrpSpPr>
        <p:grpSpPr>
          <a:xfrm>
            <a:off x="198116" y="4459156"/>
            <a:ext cx="5760085" cy="1834514"/>
            <a:chOff x="198116" y="4459156"/>
            <a:chExt cx="5760085" cy="1834514"/>
          </a:xfrm>
        </p:grpSpPr>
        <p:pic>
          <p:nvPicPr>
            <p:cNvPr id="33" name="object 33"/>
            <p:cNvPicPr/>
            <p:nvPr/>
          </p:nvPicPr>
          <p:blipFill>
            <a:blip r:embed="rId5" cstate="print"/>
            <a:stretch>
              <a:fillRect/>
            </a:stretch>
          </p:blipFill>
          <p:spPr>
            <a:xfrm>
              <a:off x="198116" y="4459156"/>
              <a:ext cx="5759965" cy="1834244"/>
            </a:xfrm>
            <a:prstGeom prst="rect">
              <a:avLst/>
            </a:prstGeom>
          </p:spPr>
        </p:pic>
        <p:sp>
          <p:nvSpPr>
            <p:cNvPr id="34" name="object 34"/>
            <p:cNvSpPr/>
            <p:nvPr/>
          </p:nvSpPr>
          <p:spPr>
            <a:xfrm>
              <a:off x="304800" y="4511040"/>
              <a:ext cx="5608320" cy="1682750"/>
            </a:xfrm>
            <a:custGeom>
              <a:avLst/>
              <a:gdLst/>
              <a:ahLst/>
              <a:cxnLst/>
              <a:rect l="l" t="t" r="r" b="b"/>
              <a:pathLst>
                <a:path w="5608320" h="1682750">
                  <a:moveTo>
                    <a:pt x="0" y="1682495"/>
                  </a:moveTo>
                  <a:lnTo>
                    <a:pt x="5608320" y="1682495"/>
                  </a:lnTo>
                  <a:lnTo>
                    <a:pt x="5608320" y="0"/>
                  </a:lnTo>
                  <a:lnTo>
                    <a:pt x="0" y="0"/>
                  </a:lnTo>
                  <a:lnTo>
                    <a:pt x="0" y="1682495"/>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5" name="object 35"/>
          <p:cNvSpPr txBox="1"/>
          <p:nvPr/>
        </p:nvSpPr>
        <p:spPr>
          <a:xfrm>
            <a:off x="304800" y="4511040"/>
            <a:ext cx="670560" cy="1682750"/>
          </a:xfrm>
          <a:prstGeom prst="rect">
            <a:avLst/>
          </a:prstGeom>
          <a:solidFill>
            <a:srgbClr val="C8972A"/>
          </a:solidFill>
          <a:ln w="12192">
            <a:solidFill>
              <a:srgbClr val="C8972A"/>
            </a:solidFill>
          </a:ln>
        </p:spPr>
        <p:txBody>
          <a:bodyPr vert="horz" wrap="square" lIns="0" tIns="175895" rIns="0" bIns="0" rtlCol="0">
            <a:spAutoFit/>
          </a:bodyPr>
          <a:lstStyle/>
          <a:p>
            <a:pPr marL="0" marR="0" lvl="0" indent="0" defTabSz="914400" eaLnBrk="1" fontAlgn="auto" latinLnBrk="0" hangingPunct="1">
              <a:lnSpc>
                <a:spcPct val="100000"/>
              </a:lnSpc>
              <a:spcBef>
                <a:spcPts val="1385"/>
              </a:spcBef>
              <a:spcAft>
                <a:spcPts val="0"/>
              </a:spcAft>
              <a:buClrTx/>
              <a:buSzTx/>
              <a:buFontTx/>
              <a:buNone/>
              <a:tabLst/>
              <a:defRPr/>
            </a:pPr>
            <a:endParaRPr kumimoji="0" sz="2900" b="0" i="0" u="none" strike="noStrike" kern="0" cap="none" spc="0" normalizeH="0" baseline="0" noProof="0">
              <a:ln>
                <a:noFill/>
              </a:ln>
              <a:solidFill>
                <a:sysClr val="windowText" lastClr="000000"/>
              </a:solidFill>
              <a:effectLst/>
              <a:uLnTx/>
              <a:uFillTx/>
              <a:latin typeface="Times New Roman"/>
              <a:cs typeface="Times New Roman"/>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sz="2900" b="1" i="0" u="none" strike="noStrike" kern="0" cap="none" spc="-50" normalizeH="0" baseline="0" noProof="0" dirty="0">
                <a:ln>
                  <a:noFill/>
                </a:ln>
                <a:solidFill>
                  <a:srgbClr val="1F3863"/>
                </a:solidFill>
                <a:effectLst/>
                <a:uLnTx/>
                <a:uFillTx/>
                <a:latin typeface="Calibri"/>
                <a:cs typeface="Calibri"/>
              </a:rPr>
              <a:t>3</a:t>
            </a:r>
            <a:endParaRPr kumimoji="0" sz="2900" b="0" i="0" u="none" strike="noStrike" kern="0" cap="none" spc="0" normalizeH="0" baseline="0" noProof="0">
              <a:ln>
                <a:noFill/>
              </a:ln>
              <a:solidFill>
                <a:sysClr val="windowText" lastClr="000000"/>
              </a:solidFill>
              <a:effectLst/>
              <a:uLnTx/>
              <a:uFillTx/>
              <a:latin typeface="Calibri"/>
              <a:cs typeface="Calibri"/>
            </a:endParaRPr>
          </a:p>
        </p:txBody>
      </p:sp>
      <p:sp>
        <p:nvSpPr>
          <p:cNvPr id="36" name="object 36"/>
          <p:cNvSpPr txBox="1"/>
          <p:nvPr/>
        </p:nvSpPr>
        <p:spPr>
          <a:xfrm>
            <a:off x="975360" y="4511040"/>
            <a:ext cx="4937760" cy="1682750"/>
          </a:xfrm>
          <a:prstGeom prst="rect">
            <a:avLst/>
          </a:prstGeom>
          <a:solidFill>
            <a:srgbClr val="FFFFFF"/>
          </a:solidFill>
        </p:spPr>
        <p:txBody>
          <a:bodyPr vert="horz" wrap="square" lIns="0" tIns="67310" rIns="0" bIns="0" rtlCol="0">
            <a:spAutoFit/>
          </a:bodyPr>
          <a:lstStyle/>
          <a:p>
            <a:pPr marL="121920" marR="0" lvl="0" indent="0" defTabSz="914400" eaLnBrk="1" fontAlgn="auto" latinLnBrk="0" hangingPunct="1">
              <a:lnSpc>
                <a:spcPct val="100000"/>
              </a:lnSpc>
              <a:spcBef>
                <a:spcPts val="530"/>
              </a:spcBef>
              <a:spcAft>
                <a:spcPts val="0"/>
              </a:spcAft>
              <a:buClrTx/>
              <a:buSzTx/>
              <a:buFontTx/>
              <a:buNone/>
              <a:tabLst/>
              <a:defRPr/>
            </a:pPr>
            <a:r>
              <a:rPr kumimoji="0" sz="1800" b="1" i="0" u="none" strike="noStrike" kern="0" cap="none" spc="-20" normalizeH="0" baseline="0" noProof="0" dirty="0">
                <a:ln>
                  <a:noFill/>
                </a:ln>
                <a:solidFill>
                  <a:srgbClr val="1F3863"/>
                </a:solidFill>
                <a:effectLst/>
                <a:uLnTx/>
                <a:uFillTx/>
                <a:latin typeface="Arial"/>
                <a:cs typeface="Arial"/>
              </a:rPr>
              <a:t>Training</a:t>
            </a:r>
            <a:r>
              <a:rPr kumimoji="0" sz="1800" b="1" i="0" u="none" strike="noStrike" kern="0" cap="none" spc="-25" normalizeH="0" baseline="0" noProof="0" dirty="0">
                <a:ln>
                  <a:noFill/>
                </a:ln>
                <a:solidFill>
                  <a:srgbClr val="1F3863"/>
                </a:solidFill>
                <a:effectLst/>
                <a:uLnTx/>
                <a:uFillTx/>
                <a:latin typeface="Arial"/>
                <a:cs typeface="Arial"/>
              </a:rPr>
              <a:t> </a:t>
            </a:r>
            <a:r>
              <a:rPr kumimoji="0" sz="1800" b="1" i="0" u="none" strike="noStrike" kern="0" cap="none" spc="-50" normalizeH="0" baseline="0" noProof="0" dirty="0">
                <a:ln>
                  <a:noFill/>
                </a:ln>
                <a:solidFill>
                  <a:srgbClr val="1F3863"/>
                </a:solidFill>
                <a:effectLst/>
                <a:uLnTx/>
                <a:uFillTx/>
                <a:latin typeface="Arial"/>
                <a:cs typeface="Arial"/>
              </a:rPr>
              <a:t>Institutions:</a:t>
            </a:r>
            <a:r>
              <a:rPr kumimoji="0" sz="1800" b="1" i="0" u="none" strike="noStrike" kern="0" cap="none" spc="-40" normalizeH="0" baseline="0" noProof="0" dirty="0">
                <a:ln>
                  <a:noFill/>
                </a:ln>
                <a:solidFill>
                  <a:srgbClr val="1F3863"/>
                </a:solidFill>
                <a:effectLst/>
                <a:uLnTx/>
                <a:uFillTx/>
                <a:latin typeface="Arial"/>
                <a:cs typeface="Arial"/>
              </a:rPr>
              <a:t> </a:t>
            </a:r>
            <a:r>
              <a:rPr kumimoji="0" sz="1800" b="1" i="0" u="none" strike="noStrike" kern="0" cap="none" spc="0" normalizeH="0" baseline="0" noProof="0" dirty="0">
                <a:ln>
                  <a:noFill/>
                </a:ln>
                <a:solidFill>
                  <a:srgbClr val="1F3863"/>
                </a:solidFill>
                <a:effectLst/>
                <a:uLnTx/>
                <a:uFillTx/>
                <a:latin typeface="Arial"/>
                <a:cs typeface="Arial"/>
              </a:rPr>
              <a:t>KNQF</a:t>
            </a:r>
            <a:r>
              <a:rPr kumimoji="0" sz="1800" b="1" i="0" u="none" strike="noStrike" kern="0" cap="none" spc="-55" normalizeH="0" baseline="0" noProof="0" dirty="0">
                <a:ln>
                  <a:noFill/>
                </a:ln>
                <a:solidFill>
                  <a:srgbClr val="1F3863"/>
                </a:solidFill>
                <a:effectLst/>
                <a:uLnTx/>
                <a:uFillTx/>
                <a:latin typeface="Arial"/>
                <a:cs typeface="Arial"/>
              </a:rPr>
              <a:t> </a:t>
            </a:r>
            <a:r>
              <a:rPr kumimoji="0" sz="1800" b="1" i="0" u="none" strike="noStrike" kern="0" cap="none" spc="-10" normalizeH="0" baseline="0" noProof="0" dirty="0">
                <a:ln>
                  <a:noFill/>
                </a:ln>
                <a:solidFill>
                  <a:srgbClr val="1F3863"/>
                </a:solidFill>
                <a:effectLst/>
                <a:uLnTx/>
                <a:uFillTx/>
                <a:latin typeface="Arial"/>
                <a:cs typeface="Arial"/>
              </a:rPr>
              <a:t>Literacy</a:t>
            </a:r>
            <a:endParaRPr kumimoji="0" sz="1800" b="0" i="0" u="none" strike="noStrike" kern="0" cap="none" spc="0" normalizeH="0" baseline="0" noProof="0">
              <a:ln>
                <a:noFill/>
              </a:ln>
              <a:solidFill>
                <a:sysClr val="windowText" lastClr="000000"/>
              </a:solidFill>
              <a:effectLst/>
              <a:uLnTx/>
              <a:uFillTx/>
              <a:latin typeface="Arial"/>
              <a:cs typeface="Arial"/>
            </a:endParaRPr>
          </a:p>
          <a:p>
            <a:pPr marL="121920" marR="116839" lvl="0" indent="0" defTabSz="914400" eaLnBrk="1" fontAlgn="auto" latinLnBrk="0" hangingPunct="1">
              <a:lnSpc>
                <a:spcPct val="100000"/>
              </a:lnSpc>
              <a:spcBef>
                <a:spcPts val="620"/>
              </a:spcBef>
              <a:spcAft>
                <a:spcPts val="0"/>
              </a:spcAft>
              <a:buClrTx/>
              <a:buSzTx/>
              <a:buFontTx/>
              <a:buNone/>
              <a:tabLst/>
              <a:defRPr/>
            </a:pPr>
            <a:r>
              <a:rPr kumimoji="0" sz="1600" b="1" i="0" u="none" strike="noStrike" kern="0" cap="none" spc="-25" normalizeH="0" baseline="0" noProof="0" dirty="0">
                <a:ln>
                  <a:noFill/>
                </a:ln>
                <a:solidFill>
                  <a:srgbClr val="C8972A"/>
                </a:solidFill>
                <a:effectLst/>
                <a:uLnTx/>
                <a:uFillTx/>
                <a:latin typeface="Arial"/>
                <a:cs typeface="Arial"/>
              </a:rPr>
              <a:t>Training</a:t>
            </a:r>
            <a:r>
              <a:rPr kumimoji="0" sz="1600" b="1" i="0" u="none" strike="noStrike" kern="0" cap="none" spc="-20" normalizeH="0" baseline="0" noProof="0" dirty="0">
                <a:ln>
                  <a:noFill/>
                </a:ln>
                <a:solidFill>
                  <a:srgbClr val="C8972A"/>
                </a:solidFill>
                <a:effectLst/>
                <a:uLnTx/>
                <a:uFillTx/>
                <a:latin typeface="Arial"/>
                <a:cs typeface="Arial"/>
              </a:rPr>
              <a:t> </a:t>
            </a:r>
            <a:r>
              <a:rPr kumimoji="0" sz="1600" b="1" i="0" u="none" strike="noStrike" kern="0" cap="none" spc="-45" normalizeH="0" baseline="0" noProof="0" dirty="0">
                <a:ln>
                  <a:noFill/>
                </a:ln>
                <a:solidFill>
                  <a:srgbClr val="C8972A"/>
                </a:solidFill>
                <a:effectLst/>
                <a:uLnTx/>
                <a:uFillTx/>
                <a:latin typeface="Arial"/>
                <a:cs typeface="Arial"/>
              </a:rPr>
              <a:t>institutions</a:t>
            </a:r>
            <a:r>
              <a:rPr kumimoji="0" sz="1600" b="1" i="0" u="none" strike="noStrike" kern="0" cap="none" spc="0" normalizeH="0" baseline="0" noProof="0" dirty="0">
                <a:ln>
                  <a:noFill/>
                </a:ln>
                <a:solidFill>
                  <a:srgbClr val="C8972A"/>
                </a:solidFill>
                <a:effectLst/>
                <a:uLnTx/>
                <a:uFillTx/>
                <a:latin typeface="Arial"/>
                <a:cs typeface="Arial"/>
              </a:rPr>
              <a:t> </a:t>
            </a:r>
            <a:r>
              <a:rPr kumimoji="0" sz="1600" b="1" i="0" u="none" strike="noStrike" kern="0" cap="none" spc="-55" normalizeH="0" baseline="0" noProof="0" dirty="0">
                <a:ln>
                  <a:noFill/>
                </a:ln>
                <a:solidFill>
                  <a:srgbClr val="C8972A"/>
                </a:solidFill>
                <a:effectLst/>
                <a:uLnTx/>
                <a:uFillTx/>
                <a:latin typeface="Arial"/>
                <a:cs typeface="Arial"/>
              </a:rPr>
              <a:t>must</a:t>
            </a:r>
            <a:r>
              <a:rPr kumimoji="0" sz="1600" b="1" i="0" u="none" strike="noStrike" kern="0" cap="none" spc="-35" normalizeH="0" baseline="0" noProof="0" dirty="0">
                <a:ln>
                  <a:noFill/>
                </a:ln>
                <a:solidFill>
                  <a:srgbClr val="C8972A"/>
                </a:solidFill>
                <a:effectLst/>
                <a:uLnTx/>
                <a:uFillTx/>
                <a:latin typeface="Arial"/>
                <a:cs typeface="Arial"/>
              </a:rPr>
              <a:t> </a:t>
            </a:r>
            <a:r>
              <a:rPr kumimoji="0" sz="1600" b="1" i="0" u="none" strike="noStrike" kern="0" cap="none" spc="0" normalizeH="0" baseline="0" noProof="0" dirty="0">
                <a:ln>
                  <a:noFill/>
                </a:ln>
                <a:solidFill>
                  <a:srgbClr val="C8972A"/>
                </a:solidFill>
                <a:effectLst/>
                <a:uLnTx/>
                <a:uFillTx/>
                <a:latin typeface="Arial"/>
                <a:cs typeface="Arial"/>
              </a:rPr>
              <a:t>embed</a:t>
            </a:r>
            <a:r>
              <a:rPr kumimoji="0" sz="1600" b="1" i="0" u="none" strike="noStrike" kern="0" cap="none" spc="-25" normalizeH="0" baseline="0" noProof="0" dirty="0">
                <a:ln>
                  <a:noFill/>
                </a:ln>
                <a:solidFill>
                  <a:srgbClr val="C8972A"/>
                </a:solidFill>
                <a:effectLst/>
                <a:uLnTx/>
                <a:uFillTx/>
                <a:latin typeface="Arial"/>
                <a:cs typeface="Arial"/>
              </a:rPr>
              <a:t> </a:t>
            </a:r>
            <a:r>
              <a:rPr kumimoji="0" sz="1600" b="1" i="0" u="none" strike="noStrike" kern="0" cap="none" spc="-20" normalizeH="0" baseline="0" noProof="0" dirty="0">
                <a:ln>
                  <a:noFill/>
                </a:ln>
                <a:solidFill>
                  <a:srgbClr val="C8972A"/>
                </a:solidFill>
                <a:effectLst/>
                <a:uLnTx/>
                <a:uFillTx/>
                <a:latin typeface="Arial"/>
                <a:cs typeface="Arial"/>
              </a:rPr>
              <a:t>KNQF </a:t>
            </a:r>
            <a:r>
              <a:rPr kumimoji="0" sz="1600" b="1" i="0" u="none" strike="noStrike" kern="0" cap="none" spc="0" normalizeH="0" baseline="0" noProof="0" dirty="0">
                <a:ln>
                  <a:noFill/>
                </a:ln>
                <a:solidFill>
                  <a:srgbClr val="C8972A"/>
                </a:solidFill>
                <a:effectLst/>
                <a:uLnTx/>
                <a:uFillTx/>
                <a:latin typeface="Arial"/>
                <a:cs typeface="Arial"/>
              </a:rPr>
              <a:t>navigation,</a:t>
            </a:r>
            <a:r>
              <a:rPr kumimoji="0" sz="1600" b="1" i="0" u="none" strike="noStrike" kern="0" cap="none" spc="-5" normalizeH="0" baseline="0" noProof="0" dirty="0">
                <a:ln>
                  <a:noFill/>
                </a:ln>
                <a:solidFill>
                  <a:srgbClr val="C8972A"/>
                </a:solidFill>
                <a:effectLst/>
                <a:uLnTx/>
                <a:uFillTx/>
                <a:latin typeface="Arial"/>
                <a:cs typeface="Arial"/>
              </a:rPr>
              <a:t> </a:t>
            </a:r>
            <a:r>
              <a:rPr kumimoji="0" sz="1600" b="1" i="0" u="none" strike="noStrike" kern="0" cap="none" spc="-180" normalizeH="0" baseline="0" noProof="0" dirty="0">
                <a:ln>
                  <a:noFill/>
                </a:ln>
                <a:solidFill>
                  <a:srgbClr val="C8972A"/>
                </a:solidFill>
                <a:effectLst/>
                <a:uLnTx/>
                <a:uFillTx/>
                <a:latin typeface="Arial"/>
                <a:cs typeface="Arial"/>
              </a:rPr>
              <a:t>RPL</a:t>
            </a:r>
            <a:r>
              <a:rPr kumimoji="0" sz="1600" b="1" i="0" u="none" strike="noStrike" kern="0" cap="none" spc="-5" normalizeH="0" baseline="0" noProof="0" dirty="0">
                <a:ln>
                  <a:noFill/>
                </a:ln>
                <a:solidFill>
                  <a:srgbClr val="C8972A"/>
                </a:solidFill>
                <a:effectLst/>
                <a:uLnTx/>
                <a:uFillTx/>
                <a:latin typeface="Arial"/>
                <a:cs typeface="Arial"/>
              </a:rPr>
              <a:t> </a:t>
            </a:r>
            <a:r>
              <a:rPr kumimoji="0" sz="1600" b="1" i="0" u="none" strike="noStrike" kern="0" cap="none" spc="-20" normalizeH="0" baseline="0" noProof="0" dirty="0">
                <a:ln>
                  <a:noFill/>
                </a:ln>
                <a:solidFill>
                  <a:srgbClr val="C8972A"/>
                </a:solidFill>
                <a:effectLst/>
                <a:uLnTx/>
                <a:uFillTx/>
                <a:latin typeface="Arial"/>
                <a:cs typeface="Arial"/>
              </a:rPr>
              <a:t>facilitation,</a:t>
            </a:r>
            <a:r>
              <a:rPr kumimoji="0" sz="1600" b="1" i="0" u="none" strike="noStrike" kern="0" cap="none" spc="0" normalizeH="0" baseline="0" noProof="0" dirty="0">
                <a:ln>
                  <a:noFill/>
                </a:ln>
                <a:solidFill>
                  <a:srgbClr val="C8972A"/>
                </a:solidFill>
                <a:effectLst/>
                <a:uLnTx/>
                <a:uFillTx/>
                <a:latin typeface="Arial"/>
                <a:cs typeface="Arial"/>
              </a:rPr>
              <a:t> and</a:t>
            </a:r>
            <a:r>
              <a:rPr kumimoji="0" sz="1600" b="1" i="0" u="none" strike="noStrike" kern="0" cap="none" spc="-5" normalizeH="0" baseline="0" noProof="0" dirty="0">
                <a:ln>
                  <a:noFill/>
                </a:ln>
                <a:solidFill>
                  <a:srgbClr val="C8972A"/>
                </a:solidFill>
                <a:effectLst/>
                <a:uLnTx/>
                <a:uFillTx/>
                <a:latin typeface="Arial"/>
                <a:cs typeface="Arial"/>
              </a:rPr>
              <a:t> </a:t>
            </a:r>
            <a:r>
              <a:rPr kumimoji="0" sz="1600" b="1" i="0" u="none" strike="noStrike" kern="0" cap="none" spc="-45" normalizeH="0" baseline="0" noProof="0" dirty="0">
                <a:ln>
                  <a:noFill/>
                </a:ln>
                <a:solidFill>
                  <a:srgbClr val="C8972A"/>
                </a:solidFill>
                <a:effectLst/>
                <a:uLnTx/>
                <a:uFillTx/>
                <a:latin typeface="Arial"/>
                <a:cs typeface="Arial"/>
              </a:rPr>
              <a:t>skills</a:t>
            </a:r>
            <a:r>
              <a:rPr kumimoji="0" sz="1600" b="1" i="0" u="none" strike="noStrike" kern="0" cap="none" spc="15" normalizeH="0" baseline="0" noProof="0" dirty="0">
                <a:ln>
                  <a:noFill/>
                </a:ln>
                <a:solidFill>
                  <a:srgbClr val="C8972A"/>
                </a:solidFill>
                <a:effectLst/>
                <a:uLnTx/>
                <a:uFillTx/>
                <a:latin typeface="Arial"/>
                <a:cs typeface="Arial"/>
              </a:rPr>
              <a:t> </a:t>
            </a:r>
            <a:r>
              <a:rPr kumimoji="0" sz="1600" b="1" i="0" u="none" strike="noStrike" kern="0" cap="none" spc="-10" normalizeH="0" baseline="0" noProof="0" dirty="0">
                <a:ln>
                  <a:noFill/>
                </a:ln>
                <a:solidFill>
                  <a:srgbClr val="C8972A"/>
                </a:solidFill>
                <a:effectLst/>
                <a:uLnTx/>
                <a:uFillTx/>
                <a:latin typeface="Arial"/>
                <a:cs typeface="Arial"/>
              </a:rPr>
              <a:t>intelligence </a:t>
            </a:r>
            <a:r>
              <a:rPr kumimoji="0" sz="1600" b="1" i="0" u="none" strike="noStrike" kern="0" cap="none" spc="0" normalizeH="0" baseline="0" noProof="0" dirty="0">
                <a:ln>
                  <a:noFill/>
                </a:ln>
                <a:solidFill>
                  <a:srgbClr val="C8972A"/>
                </a:solidFill>
                <a:effectLst/>
                <a:uLnTx/>
                <a:uFillTx/>
                <a:latin typeface="Arial"/>
                <a:cs typeface="Arial"/>
              </a:rPr>
              <a:t>in</a:t>
            </a:r>
            <a:r>
              <a:rPr kumimoji="0" sz="1600" b="1" i="0" u="none" strike="noStrike" kern="0" cap="none" spc="-25" normalizeH="0" baseline="0" noProof="0" dirty="0">
                <a:ln>
                  <a:noFill/>
                </a:ln>
                <a:solidFill>
                  <a:srgbClr val="C8972A"/>
                </a:solidFill>
                <a:effectLst/>
                <a:uLnTx/>
                <a:uFillTx/>
                <a:latin typeface="Arial"/>
                <a:cs typeface="Arial"/>
              </a:rPr>
              <a:t> </a:t>
            </a:r>
            <a:r>
              <a:rPr kumimoji="0" sz="1600" b="1" i="0" u="none" strike="noStrike" kern="0" cap="none" spc="-10" normalizeH="0" baseline="0" noProof="0" dirty="0">
                <a:ln>
                  <a:noFill/>
                </a:ln>
                <a:solidFill>
                  <a:srgbClr val="C8972A"/>
                </a:solidFill>
                <a:effectLst/>
                <a:uLnTx/>
                <a:uFillTx/>
                <a:latin typeface="Arial"/>
                <a:cs typeface="Arial"/>
              </a:rPr>
              <a:t>pre-</a:t>
            </a:r>
            <a:r>
              <a:rPr kumimoji="0" sz="1600" b="1" i="0" u="none" strike="noStrike" kern="0" cap="none" spc="-40" normalizeH="0" baseline="0" noProof="0" dirty="0">
                <a:ln>
                  <a:noFill/>
                </a:ln>
                <a:solidFill>
                  <a:srgbClr val="C8972A"/>
                </a:solidFill>
                <a:effectLst/>
                <a:uLnTx/>
                <a:uFillTx/>
                <a:latin typeface="Arial"/>
                <a:cs typeface="Arial"/>
              </a:rPr>
              <a:t>service</a:t>
            </a:r>
            <a:r>
              <a:rPr kumimoji="0" sz="1600" b="1" i="0" u="none" strike="noStrike" kern="0" cap="none" spc="-25" normalizeH="0" baseline="0" noProof="0" dirty="0">
                <a:ln>
                  <a:noFill/>
                </a:ln>
                <a:solidFill>
                  <a:srgbClr val="C8972A"/>
                </a:solidFill>
                <a:effectLst/>
                <a:uLnTx/>
                <a:uFillTx/>
                <a:latin typeface="Arial"/>
                <a:cs typeface="Arial"/>
              </a:rPr>
              <a:t> </a:t>
            </a:r>
            <a:r>
              <a:rPr kumimoji="0" sz="1600" b="1" i="0" u="none" strike="noStrike" kern="0" cap="none" spc="0" normalizeH="0" baseline="0" noProof="0" dirty="0">
                <a:ln>
                  <a:noFill/>
                </a:ln>
                <a:solidFill>
                  <a:srgbClr val="C8972A"/>
                </a:solidFill>
                <a:effectLst/>
                <a:uLnTx/>
                <a:uFillTx/>
                <a:latin typeface="Arial"/>
                <a:cs typeface="Arial"/>
              </a:rPr>
              <a:t>and</a:t>
            </a:r>
            <a:r>
              <a:rPr kumimoji="0" sz="1600" b="1" i="0" u="none" strike="noStrike" kern="0" cap="none" spc="-30" normalizeH="0" baseline="0" noProof="0" dirty="0">
                <a:ln>
                  <a:noFill/>
                </a:ln>
                <a:solidFill>
                  <a:srgbClr val="C8972A"/>
                </a:solidFill>
                <a:effectLst/>
                <a:uLnTx/>
                <a:uFillTx/>
                <a:latin typeface="Arial"/>
                <a:cs typeface="Arial"/>
              </a:rPr>
              <a:t> </a:t>
            </a:r>
            <a:r>
              <a:rPr kumimoji="0" sz="1600" b="1" i="0" u="none" strike="noStrike" kern="0" cap="none" spc="-50" normalizeH="0" baseline="0" noProof="0" dirty="0">
                <a:ln>
                  <a:noFill/>
                </a:ln>
                <a:solidFill>
                  <a:srgbClr val="C8972A"/>
                </a:solidFill>
                <a:effectLst/>
                <a:uLnTx/>
                <a:uFillTx/>
                <a:latin typeface="Arial"/>
                <a:cs typeface="Arial"/>
              </a:rPr>
              <a:t>in-</a:t>
            </a:r>
            <a:r>
              <a:rPr kumimoji="0" sz="1600" b="1" i="0" u="none" strike="noStrike" kern="0" cap="none" spc="-35" normalizeH="0" baseline="0" noProof="0" dirty="0">
                <a:ln>
                  <a:noFill/>
                </a:ln>
                <a:solidFill>
                  <a:srgbClr val="C8972A"/>
                </a:solidFill>
                <a:effectLst/>
                <a:uLnTx/>
                <a:uFillTx/>
                <a:latin typeface="Arial"/>
                <a:cs typeface="Arial"/>
              </a:rPr>
              <a:t>service</a:t>
            </a:r>
            <a:r>
              <a:rPr kumimoji="0" sz="1600" b="1" i="0" u="none" strike="noStrike" kern="0" cap="none" spc="-15" normalizeH="0" baseline="0" noProof="0" dirty="0">
                <a:ln>
                  <a:noFill/>
                </a:ln>
                <a:solidFill>
                  <a:srgbClr val="C8972A"/>
                </a:solidFill>
                <a:effectLst/>
                <a:uLnTx/>
                <a:uFillTx/>
                <a:latin typeface="Arial"/>
                <a:cs typeface="Arial"/>
              </a:rPr>
              <a:t> </a:t>
            </a:r>
            <a:r>
              <a:rPr kumimoji="0" sz="1600" b="1" i="0" u="none" strike="noStrike" kern="0" cap="none" spc="-10" normalizeH="0" baseline="0" noProof="0" dirty="0">
                <a:ln>
                  <a:noFill/>
                </a:ln>
                <a:solidFill>
                  <a:srgbClr val="C8972A"/>
                </a:solidFill>
                <a:effectLst/>
                <a:uLnTx/>
                <a:uFillTx/>
                <a:latin typeface="Arial"/>
                <a:cs typeface="Arial"/>
              </a:rPr>
              <a:t>curricula.</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21920" marR="0" lvl="0" indent="0" defTabSz="914400" eaLnBrk="1" fontAlgn="auto" latinLnBrk="0" hangingPunct="1">
              <a:lnSpc>
                <a:spcPct val="100000"/>
              </a:lnSpc>
              <a:spcBef>
                <a:spcPts val="0"/>
              </a:spcBef>
              <a:spcAft>
                <a:spcPts val="0"/>
              </a:spcAft>
              <a:buClrTx/>
              <a:buSzTx/>
              <a:buFontTx/>
              <a:buNone/>
              <a:tabLst/>
              <a:defRPr/>
            </a:pPr>
            <a:r>
              <a:rPr kumimoji="0" sz="1600" b="1" i="0" u="none" strike="noStrike" kern="0" cap="none" spc="-30" normalizeH="0" baseline="0" noProof="0" dirty="0">
                <a:ln>
                  <a:noFill/>
                </a:ln>
                <a:solidFill>
                  <a:srgbClr val="C8972A"/>
                </a:solidFill>
                <a:effectLst/>
                <a:uLnTx/>
                <a:uFillTx/>
                <a:latin typeface="Arial"/>
                <a:cs typeface="Arial"/>
              </a:rPr>
              <a:t>Practitioners</a:t>
            </a:r>
            <a:r>
              <a:rPr kumimoji="0" sz="1600" b="1" i="0" u="none" strike="noStrike" kern="0" cap="none" spc="20" normalizeH="0" baseline="0" noProof="0" dirty="0">
                <a:ln>
                  <a:noFill/>
                </a:ln>
                <a:solidFill>
                  <a:srgbClr val="C8972A"/>
                </a:solidFill>
                <a:effectLst/>
                <a:uLnTx/>
                <a:uFillTx/>
                <a:latin typeface="Arial"/>
                <a:cs typeface="Arial"/>
              </a:rPr>
              <a:t> </a:t>
            </a:r>
            <a:r>
              <a:rPr kumimoji="0" sz="1600" b="1" i="0" u="none" strike="noStrike" kern="0" cap="none" spc="-20" normalizeH="0" baseline="0" noProof="0" dirty="0">
                <a:ln>
                  <a:noFill/>
                </a:ln>
                <a:solidFill>
                  <a:srgbClr val="C8972A"/>
                </a:solidFill>
                <a:effectLst/>
                <a:uLnTx/>
                <a:uFillTx/>
                <a:latin typeface="Arial"/>
                <a:cs typeface="Arial"/>
              </a:rPr>
              <a:t>cannot</a:t>
            </a:r>
            <a:r>
              <a:rPr kumimoji="0" sz="1600" b="1" i="0" u="none" strike="noStrike" kern="0" cap="none" spc="0" normalizeH="0" baseline="0" noProof="0" dirty="0">
                <a:ln>
                  <a:noFill/>
                </a:ln>
                <a:solidFill>
                  <a:srgbClr val="C8972A"/>
                </a:solidFill>
                <a:effectLst/>
                <a:uLnTx/>
                <a:uFillTx/>
                <a:latin typeface="Arial"/>
                <a:cs typeface="Arial"/>
              </a:rPr>
              <a:t> navigate</a:t>
            </a:r>
            <a:r>
              <a:rPr kumimoji="0" sz="1600" b="1" i="0" u="none" strike="noStrike" kern="0" cap="none" spc="20" normalizeH="0" baseline="0" noProof="0" dirty="0">
                <a:ln>
                  <a:noFill/>
                </a:ln>
                <a:solidFill>
                  <a:srgbClr val="C8972A"/>
                </a:solidFill>
                <a:effectLst/>
                <a:uLnTx/>
                <a:uFillTx/>
                <a:latin typeface="Arial"/>
                <a:cs typeface="Arial"/>
              </a:rPr>
              <a:t> </a:t>
            </a:r>
            <a:r>
              <a:rPr kumimoji="0" sz="1600" b="1" i="0" u="none" strike="noStrike" kern="0" cap="none" spc="95" normalizeH="0" baseline="0" noProof="0" dirty="0">
                <a:ln>
                  <a:noFill/>
                </a:ln>
                <a:solidFill>
                  <a:srgbClr val="C8972A"/>
                </a:solidFill>
                <a:effectLst/>
                <a:uLnTx/>
                <a:uFillTx/>
                <a:latin typeface="Arial"/>
                <a:cs typeface="Arial"/>
              </a:rPr>
              <a:t>a</a:t>
            </a:r>
            <a:r>
              <a:rPr kumimoji="0" sz="1600" b="1" i="0" u="none" strike="noStrike" kern="0" cap="none" spc="5" normalizeH="0" baseline="0" noProof="0" dirty="0">
                <a:ln>
                  <a:noFill/>
                </a:ln>
                <a:solidFill>
                  <a:srgbClr val="C8972A"/>
                </a:solidFill>
                <a:effectLst/>
                <a:uLnTx/>
                <a:uFillTx/>
                <a:latin typeface="Arial"/>
                <a:cs typeface="Arial"/>
              </a:rPr>
              <a:t> </a:t>
            </a:r>
            <a:r>
              <a:rPr kumimoji="0" sz="1600" b="1" i="0" u="none" strike="noStrike" kern="0" cap="none" spc="50" normalizeH="0" baseline="0" noProof="0" dirty="0">
                <a:ln>
                  <a:noFill/>
                </a:ln>
                <a:solidFill>
                  <a:srgbClr val="C8972A"/>
                </a:solidFill>
                <a:effectLst/>
                <a:uLnTx/>
                <a:uFillTx/>
                <a:latin typeface="Arial"/>
                <a:cs typeface="Arial"/>
              </a:rPr>
              <a:t>framework</a:t>
            </a:r>
            <a:r>
              <a:rPr kumimoji="0" sz="1600" b="1" i="0" u="none" strike="noStrike" kern="0" cap="none" spc="10" normalizeH="0" baseline="0" noProof="0" dirty="0">
                <a:ln>
                  <a:noFill/>
                </a:ln>
                <a:solidFill>
                  <a:srgbClr val="C8972A"/>
                </a:solidFill>
                <a:effectLst/>
                <a:uLnTx/>
                <a:uFillTx/>
                <a:latin typeface="Arial"/>
                <a:cs typeface="Arial"/>
              </a:rPr>
              <a:t> </a:t>
            </a:r>
            <a:r>
              <a:rPr kumimoji="0" sz="1600" b="1" i="0" u="none" strike="noStrike" kern="0" cap="none" spc="-20" normalizeH="0" baseline="0" noProof="0" dirty="0">
                <a:ln>
                  <a:noFill/>
                </a:ln>
                <a:solidFill>
                  <a:srgbClr val="C8972A"/>
                </a:solidFill>
                <a:effectLst/>
                <a:uLnTx/>
                <a:uFillTx/>
                <a:latin typeface="Arial"/>
                <a:cs typeface="Arial"/>
              </a:rPr>
              <a:t>they</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21920" marR="0" lvl="0" indent="0" defTabSz="914400" eaLnBrk="1" fontAlgn="auto" latinLnBrk="0" hangingPunct="1">
              <a:lnSpc>
                <a:spcPct val="100000"/>
              </a:lnSpc>
              <a:spcBef>
                <a:spcPts val="0"/>
              </a:spcBef>
              <a:spcAft>
                <a:spcPts val="0"/>
              </a:spcAft>
              <a:buClrTx/>
              <a:buSzTx/>
              <a:buFontTx/>
              <a:buNone/>
              <a:tabLst/>
              <a:defRPr/>
            </a:pPr>
            <a:r>
              <a:rPr kumimoji="0" sz="1600" b="1" i="0" u="none" strike="noStrike" kern="0" cap="none" spc="0" normalizeH="0" baseline="0" noProof="0" dirty="0">
                <a:ln>
                  <a:noFill/>
                </a:ln>
                <a:solidFill>
                  <a:srgbClr val="C8972A"/>
                </a:solidFill>
                <a:effectLst/>
                <a:uLnTx/>
                <a:uFillTx/>
                <a:latin typeface="Arial"/>
                <a:cs typeface="Arial"/>
              </a:rPr>
              <a:t>do</a:t>
            </a:r>
            <a:r>
              <a:rPr kumimoji="0" sz="1600" b="1" i="0" u="none" strike="noStrike" kern="0" cap="none" spc="-25" normalizeH="0" baseline="0" noProof="0" dirty="0">
                <a:ln>
                  <a:noFill/>
                </a:ln>
                <a:solidFill>
                  <a:srgbClr val="C8972A"/>
                </a:solidFill>
                <a:effectLst/>
                <a:uLnTx/>
                <a:uFillTx/>
                <a:latin typeface="Arial"/>
                <a:cs typeface="Arial"/>
              </a:rPr>
              <a:t> </a:t>
            </a:r>
            <a:r>
              <a:rPr kumimoji="0" sz="1600" b="1" i="0" u="none" strike="noStrike" kern="0" cap="none" spc="0" normalizeH="0" baseline="0" noProof="0" dirty="0">
                <a:ln>
                  <a:noFill/>
                </a:ln>
                <a:solidFill>
                  <a:srgbClr val="C8972A"/>
                </a:solidFill>
                <a:effectLst/>
                <a:uLnTx/>
                <a:uFillTx/>
                <a:latin typeface="Arial"/>
                <a:cs typeface="Arial"/>
              </a:rPr>
              <a:t>not</a:t>
            </a:r>
            <a:r>
              <a:rPr kumimoji="0" sz="1600" b="1" i="0" u="none" strike="noStrike" kern="0" cap="none" spc="-20" normalizeH="0" baseline="0" noProof="0" dirty="0">
                <a:ln>
                  <a:noFill/>
                </a:ln>
                <a:solidFill>
                  <a:srgbClr val="C8972A"/>
                </a:solidFill>
                <a:effectLst/>
                <a:uLnTx/>
                <a:uFillTx/>
                <a:latin typeface="Arial"/>
                <a:cs typeface="Arial"/>
              </a:rPr>
              <a:t> know.</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grpSp>
        <p:nvGrpSpPr>
          <p:cNvPr id="37" name="object 37"/>
          <p:cNvGrpSpPr/>
          <p:nvPr/>
        </p:nvGrpSpPr>
        <p:grpSpPr>
          <a:xfrm>
            <a:off x="6147812" y="4459156"/>
            <a:ext cx="5760085" cy="1834514"/>
            <a:chOff x="6147812" y="4459156"/>
            <a:chExt cx="5760085" cy="1834514"/>
          </a:xfrm>
        </p:grpSpPr>
        <p:pic>
          <p:nvPicPr>
            <p:cNvPr id="38" name="object 38"/>
            <p:cNvPicPr/>
            <p:nvPr/>
          </p:nvPicPr>
          <p:blipFill>
            <a:blip r:embed="rId5" cstate="print"/>
            <a:stretch>
              <a:fillRect/>
            </a:stretch>
          </p:blipFill>
          <p:spPr>
            <a:xfrm>
              <a:off x="6147812" y="4459156"/>
              <a:ext cx="5759965" cy="1834244"/>
            </a:xfrm>
            <a:prstGeom prst="rect">
              <a:avLst/>
            </a:prstGeom>
          </p:spPr>
        </p:pic>
        <p:sp>
          <p:nvSpPr>
            <p:cNvPr id="39" name="object 39"/>
            <p:cNvSpPr/>
            <p:nvPr/>
          </p:nvSpPr>
          <p:spPr>
            <a:xfrm>
              <a:off x="6254495" y="4511040"/>
              <a:ext cx="5608320" cy="1682750"/>
            </a:xfrm>
            <a:custGeom>
              <a:avLst/>
              <a:gdLst/>
              <a:ahLst/>
              <a:cxnLst/>
              <a:rect l="l" t="t" r="r" b="b"/>
              <a:pathLst>
                <a:path w="5608320" h="1682750">
                  <a:moveTo>
                    <a:pt x="0" y="1682495"/>
                  </a:moveTo>
                  <a:lnTo>
                    <a:pt x="5608320" y="1682495"/>
                  </a:lnTo>
                  <a:lnTo>
                    <a:pt x="5608320" y="0"/>
                  </a:lnTo>
                  <a:lnTo>
                    <a:pt x="0" y="0"/>
                  </a:lnTo>
                  <a:lnTo>
                    <a:pt x="0" y="1682495"/>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40" name="object 40"/>
          <p:cNvSpPr txBox="1"/>
          <p:nvPr/>
        </p:nvSpPr>
        <p:spPr>
          <a:xfrm>
            <a:off x="6254496" y="4511040"/>
            <a:ext cx="670560" cy="1682750"/>
          </a:xfrm>
          <a:prstGeom prst="rect">
            <a:avLst/>
          </a:prstGeom>
          <a:solidFill>
            <a:srgbClr val="224081"/>
          </a:solidFill>
          <a:ln w="12192">
            <a:solidFill>
              <a:srgbClr val="1F6B75"/>
            </a:solidFill>
          </a:ln>
        </p:spPr>
        <p:txBody>
          <a:bodyPr vert="horz" wrap="square" lIns="0" tIns="175895" rIns="0" bIns="0" rtlCol="0">
            <a:spAutoFit/>
          </a:bodyPr>
          <a:lstStyle/>
          <a:p>
            <a:pPr marL="0" marR="0" lvl="0" indent="0" defTabSz="914400" eaLnBrk="1" fontAlgn="auto" latinLnBrk="0" hangingPunct="1">
              <a:lnSpc>
                <a:spcPct val="100000"/>
              </a:lnSpc>
              <a:spcBef>
                <a:spcPts val="1385"/>
              </a:spcBef>
              <a:spcAft>
                <a:spcPts val="0"/>
              </a:spcAft>
              <a:buClrTx/>
              <a:buSzTx/>
              <a:buFontTx/>
              <a:buNone/>
              <a:tabLst/>
              <a:defRPr/>
            </a:pPr>
            <a:endParaRPr kumimoji="0" sz="2900" b="0" i="0" u="none" strike="noStrike" kern="0" cap="none" spc="0" normalizeH="0" baseline="0" noProof="0">
              <a:ln>
                <a:noFill/>
              </a:ln>
              <a:solidFill>
                <a:sysClr val="windowText" lastClr="000000"/>
              </a:solidFill>
              <a:effectLst/>
              <a:uLnTx/>
              <a:uFillTx/>
              <a:latin typeface="Times New Roman"/>
              <a:cs typeface="Times New Roman"/>
            </a:endParaRPr>
          </a:p>
          <a:p>
            <a:pPr marL="1905" marR="0" lvl="0" indent="0" algn="ctr" defTabSz="914400" eaLnBrk="1" fontAlgn="auto" latinLnBrk="0" hangingPunct="1">
              <a:lnSpc>
                <a:spcPct val="100000"/>
              </a:lnSpc>
              <a:spcBef>
                <a:spcPts val="0"/>
              </a:spcBef>
              <a:spcAft>
                <a:spcPts val="0"/>
              </a:spcAft>
              <a:buClrTx/>
              <a:buSzTx/>
              <a:buFontTx/>
              <a:buNone/>
              <a:tabLst/>
              <a:defRPr/>
            </a:pPr>
            <a:r>
              <a:rPr kumimoji="0" sz="2900" b="1" i="0" u="none" strike="noStrike" kern="0" cap="none" spc="-50" normalizeH="0" baseline="0" noProof="0" dirty="0">
                <a:ln>
                  <a:noFill/>
                </a:ln>
                <a:solidFill>
                  <a:srgbClr val="FFFFFF"/>
                </a:solidFill>
                <a:effectLst/>
                <a:uLnTx/>
                <a:uFillTx/>
                <a:latin typeface="Calibri"/>
                <a:cs typeface="Calibri"/>
              </a:rPr>
              <a:t>4</a:t>
            </a:r>
            <a:endParaRPr kumimoji="0" sz="2900" b="0" i="0" u="none" strike="noStrike" kern="0" cap="none" spc="0" normalizeH="0" baseline="0" noProof="0">
              <a:ln>
                <a:noFill/>
              </a:ln>
              <a:solidFill>
                <a:sysClr val="windowText" lastClr="000000"/>
              </a:solidFill>
              <a:effectLst/>
              <a:uLnTx/>
              <a:uFillTx/>
              <a:latin typeface="Calibri"/>
              <a:cs typeface="Calibri"/>
            </a:endParaRPr>
          </a:p>
        </p:txBody>
      </p:sp>
      <p:sp>
        <p:nvSpPr>
          <p:cNvPr id="42" name="object 42"/>
          <p:cNvSpPr txBox="1"/>
          <p:nvPr/>
        </p:nvSpPr>
        <p:spPr>
          <a:xfrm>
            <a:off x="231140" y="6372185"/>
            <a:ext cx="5575300" cy="165735"/>
          </a:xfrm>
          <a:prstGeom prst="rect">
            <a:avLst/>
          </a:prstGeom>
        </p:spPr>
        <p:txBody>
          <a:bodyPr vert="horz" wrap="square" lIns="0" tIns="0" rIns="0" bIns="0" rtlCol="0">
            <a:spAutoFit/>
          </a:bodyPr>
          <a:lstStyle/>
          <a:p>
            <a:pPr marL="12700" marR="0" lvl="0" indent="0" defTabSz="914400" eaLnBrk="1" fontAlgn="auto" latinLnBrk="0" hangingPunct="1">
              <a:lnSpc>
                <a:spcPts val="1140"/>
              </a:lnSpc>
              <a:spcBef>
                <a:spcPts val="0"/>
              </a:spcBef>
              <a:spcAft>
                <a:spcPts val="0"/>
              </a:spcAft>
              <a:buClrTx/>
              <a:buSzTx/>
              <a:buFontTx/>
              <a:buNone/>
              <a:tabLst/>
              <a:defRPr/>
            </a:pPr>
            <a:r>
              <a:rPr kumimoji="0" sz="1100" b="1" i="0" u="none" strike="noStrike" kern="0" cap="none" spc="0" normalizeH="0" baseline="0" noProof="0" dirty="0">
                <a:ln>
                  <a:noFill/>
                </a:ln>
                <a:solidFill>
                  <a:srgbClr val="385622"/>
                </a:solidFill>
                <a:effectLst/>
                <a:uLnTx/>
                <a:uFillTx/>
                <a:latin typeface="Arial"/>
                <a:cs typeface="Arial"/>
              </a:rPr>
              <a:t>Maina</a:t>
            </a:r>
            <a:r>
              <a:rPr kumimoji="0" sz="1100" b="1" i="0" u="none" strike="noStrike" kern="0" cap="none" spc="20" normalizeH="0" baseline="0" noProof="0" dirty="0">
                <a:ln>
                  <a:noFill/>
                </a:ln>
                <a:solidFill>
                  <a:srgbClr val="385622"/>
                </a:solidFill>
                <a:effectLst/>
                <a:uLnTx/>
                <a:uFillTx/>
                <a:latin typeface="Arial"/>
                <a:cs typeface="Arial"/>
              </a:rPr>
              <a:t> </a:t>
            </a:r>
            <a:r>
              <a:rPr kumimoji="0" sz="1100" b="1" i="0" u="none" strike="noStrike" kern="0" cap="none" spc="-105" normalizeH="0" baseline="0" noProof="0" dirty="0">
                <a:ln>
                  <a:noFill/>
                </a:ln>
                <a:solidFill>
                  <a:srgbClr val="385622"/>
                </a:solidFill>
                <a:effectLst/>
                <a:uLnTx/>
                <a:uFillTx/>
                <a:latin typeface="Arial"/>
                <a:cs typeface="Arial"/>
              </a:rPr>
              <a:t>&amp;</a:t>
            </a:r>
            <a:r>
              <a:rPr kumimoji="0" sz="1100" b="1" i="0" u="none" strike="noStrike" kern="0" cap="none" spc="-5" normalizeH="0" baseline="0" noProof="0" dirty="0">
                <a:ln>
                  <a:noFill/>
                </a:ln>
                <a:solidFill>
                  <a:srgbClr val="385622"/>
                </a:solidFill>
                <a:effectLst/>
                <a:uLnTx/>
                <a:uFillTx/>
                <a:latin typeface="Arial"/>
                <a:cs typeface="Arial"/>
              </a:rPr>
              <a:t> </a:t>
            </a:r>
            <a:r>
              <a:rPr kumimoji="0" sz="1100" b="1" i="0" u="none" strike="noStrike" kern="0" cap="none" spc="0" normalizeH="0" baseline="0" noProof="0" dirty="0">
                <a:ln>
                  <a:noFill/>
                </a:ln>
                <a:solidFill>
                  <a:srgbClr val="385622"/>
                </a:solidFill>
                <a:effectLst/>
                <a:uLnTx/>
                <a:uFillTx/>
                <a:latin typeface="Arial"/>
                <a:cs typeface="Arial"/>
              </a:rPr>
              <a:t>Waithaka</a:t>
            </a:r>
            <a:r>
              <a:rPr kumimoji="0" sz="1100" b="1" i="0" u="none" strike="noStrike" kern="0" cap="none" spc="330" normalizeH="0" baseline="0" noProof="0" dirty="0">
                <a:ln>
                  <a:noFill/>
                </a:ln>
                <a:solidFill>
                  <a:srgbClr val="385622"/>
                </a:solidFill>
                <a:effectLst/>
                <a:uLnTx/>
                <a:uFillTx/>
                <a:latin typeface="Arial"/>
                <a:cs typeface="Arial"/>
              </a:rPr>
              <a:t> </a:t>
            </a:r>
            <a:r>
              <a:rPr kumimoji="0" sz="1100" b="1" i="0" u="none" strike="noStrike" kern="0" cap="none" spc="0" normalizeH="0" baseline="0" noProof="0" dirty="0">
                <a:ln>
                  <a:noFill/>
                </a:ln>
                <a:solidFill>
                  <a:srgbClr val="385622"/>
                </a:solidFill>
                <a:effectLst/>
                <a:uLnTx/>
                <a:uFillTx/>
                <a:latin typeface="Arial"/>
                <a:cs typeface="Arial"/>
              </a:rPr>
              <a:t>|</a:t>
            </a:r>
            <a:r>
              <a:rPr kumimoji="0" sz="1100" b="1" i="0" u="none" strike="noStrike" kern="0" cap="none" spc="310" normalizeH="0" baseline="0" noProof="0" dirty="0">
                <a:ln>
                  <a:noFill/>
                </a:ln>
                <a:solidFill>
                  <a:srgbClr val="385622"/>
                </a:solidFill>
                <a:effectLst/>
                <a:uLnTx/>
                <a:uFillTx/>
                <a:latin typeface="Arial"/>
                <a:cs typeface="Arial"/>
              </a:rPr>
              <a:t> </a:t>
            </a:r>
            <a:r>
              <a:rPr kumimoji="0" sz="1100" b="1" i="0" u="none" strike="noStrike" kern="0" cap="none" spc="0" normalizeH="0" baseline="0" noProof="0" dirty="0">
                <a:ln>
                  <a:noFill/>
                </a:ln>
                <a:solidFill>
                  <a:srgbClr val="385622"/>
                </a:solidFill>
                <a:effectLst/>
                <a:uLnTx/>
                <a:uFillTx/>
                <a:latin typeface="Arial"/>
                <a:cs typeface="Arial"/>
              </a:rPr>
              <a:t>KNQA</a:t>
            </a:r>
            <a:r>
              <a:rPr kumimoji="0" sz="1100" b="1" i="0" u="none" strike="noStrike" kern="0" cap="none" spc="5" normalizeH="0" baseline="0" noProof="0" dirty="0">
                <a:ln>
                  <a:noFill/>
                </a:ln>
                <a:solidFill>
                  <a:srgbClr val="385622"/>
                </a:solidFill>
                <a:effectLst/>
                <a:uLnTx/>
                <a:uFillTx/>
                <a:latin typeface="Arial"/>
                <a:cs typeface="Arial"/>
              </a:rPr>
              <a:t> </a:t>
            </a:r>
            <a:r>
              <a:rPr kumimoji="0" sz="1100" b="1" i="0" u="none" strike="noStrike" kern="0" cap="none" spc="0" normalizeH="0" baseline="0" noProof="0" dirty="0">
                <a:ln>
                  <a:noFill/>
                </a:ln>
                <a:solidFill>
                  <a:srgbClr val="385622"/>
                </a:solidFill>
                <a:effectLst/>
                <a:uLnTx/>
                <a:uFillTx/>
                <a:latin typeface="Arial"/>
                <a:cs typeface="Arial"/>
              </a:rPr>
              <a:t>National</a:t>
            </a:r>
            <a:r>
              <a:rPr kumimoji="0" sz="1100" b="1" i="0" u="none" strike="noStrike" kern="0" cap="none" spc="10" normalizeH="0" baseline="0" noProof="0" dirty="0">
                <a:ln>
                  <a:noFill/>
                </a:ln>
                <a:solidFill>
                  <a:srgbClr val="385622"/>
                </a:solidFill>
                <a:effectLst/>
                <a:uLnTx/>
                <a:uFillTx/>
                <a:latin typeface="Arial"/>
                <a:cs typeface="Arial"/>
              </a:rPr>
              <a:t> </a:t>
            </a:r>
            <a:r>
              <a:rPr kumimoji="0" sz="1100" b="1" i="0" u="none" strike="noStrike" kern="0" cap="none" spc="-10" normalizeH="0" baseline="0" noProof="0" dirty="0">
                <a:ln>
                  <a:noFill/>
                </a:ln>
                <a:solidFill>
                  <a:srgbClr val="385622"/>
                </a:solidFill>
                <a:effectLst/>
                <a:uLnTx/>
                <a:uFillTx/>
                <a:latin typeface="Arial"/>
                <a:cs typeface="Arial"/>
              </a:rPr>
              <a:t>Qualifications</a:t>
            </a:r>
            <a:r>
              <a:rPr kumimoji="0" sz="1100" b="1" i="0" u="none" strike="noStrike" kern="0" cap="none" spc="0" normalizeH="0" baseline="0" noProof="0" dirty="0">
                <a:ln>
                  <a:noFill/>
                </a:ln>
                <a:solidFill>
                  <a:srgbClr val="385622"/>
                </a:solidFill>
                <a:effectLst/>
                <a:uLnTx/>
                <a:uFillTx/>
                <a:latin typeface="Arial"/>
                <a:cs typeface="Arial"/>
              </a:rPr>
              <a:t> </a:t>
            </a:r>
            <a:r>
              <a:rPr kumimoji="0" sz="1100" b="1" i="0" u="none" strike="noStrike" kern="0" cap="none" spc="-35" normalizeH="0" baseline="0" noProof="0" dirty="0">
                <a:ln>
                  <a:noFill/>
                </a:ln>
                <a:solidFill>
                  <a:srgbClr val="385622"/>
                </a:solidFill>
                <a:effectLst/>
                <a:uLnTx/>
                <a:uFillTx/>
                <a:latin typeface="Arial"/>
                <a:cs typeface="Arial"/>
              </a:rPr>
              <a:t>Conference</a:t>
            </a:r>
            <a:r>
              <a:rPr kumimoji="0" sz="1100" b="1" i="0" u="none" strike="noStrike" kern="0" cap="none" spc="-40" normalizeH="0" baseline="0" noProof="0" dirty="0">
                <a:ln>
                  <a:noFill/>
                </a:ln>
                <a:solidFill>
                  <a:srgbClr val="385622"/>
                </a:solidFill>
                <a:effectLst/>
                <a:uLnTx/>
                <a:uFillTx/>
                <a:latin typeface="Arial"/>
                <a:cs typeface="Arial"/>
              </a:rPr>
              <a:t> </a:t>
            </a:r>
            <a:r>
              <a:rPr kumimoji="0" sz="1100" b="1" i="0" u="none" strike="noStrike" kern="0" cap="small" spc="-114" normalizeH="0" baseline="0" noProof="0" dirty="0">
                <a:ln>
                  <a:noFill/>
                </a:ln>
                <a:solidFill>
                  <a:srgbClr val="385622"/>
                </a:solidFill>
                <a:effectLst/>
                <a:uLnTx/>
                <a:uFillTx/>
                <a:latin typeface="Arial"/>
                <a:cs typeface="Arial"/>
              </a:rPr>
              <a:t>2</a:t>
            </a:r>
            <a:r>
              <a:rPr kumimoji="0" sz="1100" b="1" i="0" u="none" strike="noStrike" kern="0" cap="none" spc="-114" normalizeH="0" baseline="0" noProof="0" dirty="0">
                <a:ln>
                  <a:noFill/>
                </a:ln>
                <a:solidFill>
                  <a:srgbClr val="385622"/>
                </a:solidFill>
                <a:effectLst/>
                <a:uLnTx/>
                <a:uFillTx/>
                <a:latin typeface="Arial"/>
                <a:cs typeface="Arial"/>
              </a:rPr>
              <a:t>0</a:t>
            </a:r>
            <a:r>
              <a:rPr kumimoji="0" sz="1100" b="1" i="0" u="none" strike="noStrike" kern="0" cap="small" spc="-114" normalizeH="0" baseline="0" noProof="0" dirty="0">
                <a:ln>
                  <a:noFill/>
                </a:ln>
                <a:solidFill>
                  <a:srgbClr val="385622"/>
                </a:solidFill>
                <a:effectLst/>
                <a:uLnTx/>
                <a:uFillTx/>
                <a:latin typeface="Arial"/>
                <a:cs typeface="Arial"/>
              </a:rPr>
              <a:t>2</a:t>
            </a:r>
            <a:r>
              <a:rPr kumimoji="0" sz="1100" b="1" i="0" u="none" strike="noStrike" kern="0" cap="none" spc="-114" normalizeH="0" baseline="0" noProof="0" dirty="0">
                <a:ln>
                  <a:noFill/>
                </a:ln>
                <a:solidFill>
                  <a:srgbClr val="385622"/>
                </a:solidFill>
                <a:effectLst/>
                <a:uLnTx/>
                <a:uFillTx/>
                <a:latin typeface="Arial"/>
                <a:cs typeface="Arial"/>
              </a:rPr>
              <a:t>6</a:t>
            </a:r>
            <a:r>
              <a:rPr kumimoji="0" sz="1100" b="1" i="0" u="none" strike="noStrike" kern="0" cap="none" spc="340" normalizeH="0" baseline="0" noProof="0" dirty="0">
                <a:ln>
                  <a:noFill/>
                </a:ln>
                <a:solidFill>
                  <a:srgbClr val="385622"/>
                </a:solidFill>
                <a:effectLst/>
                <a:uLnTx/>
                <a:uFillTx/>
                <a:latin typeface="Arial"/>
                <a:cs typeface="Arial"/>
              </a:rPr>
              <a:t> </a:t>
            </a:r>
            <a:r>
              <a:rPr kumimoji="0" sz="1100" b="1" i="0" u="none" strike="noStrike" kern="0" cap="none" spc="0" normalizeH="0" baseline="0" noProof="0" dirty="0">
                <a:ln>
                  <a:noFill/>
                </a:ln>
                <a:solidFill>
                  <a:srgbClr val="385622"/>
                </a:solidFill>
                <a:effectLst/>
                <a:uLnTx/>
                <a:uFillTx/>
                <a:latin typeface="Arial"/>
                <a:cs typeface="Arial"/>
              </a:rPr>
              <a:t>|</a:t>
            </a:r>
            <a:r>
              <a:rPr kumimoji="0" sz="1100" b="1" i="0" u="none" strike="noStrike" kern="0" cap="none" spc="310" normalizeH="0" baseline="0" noProof="0" dirty="0">
                <a:ln>
                  <a:noFill/>
                </a:ln>
                <a:solidFill>
                  <a:srgbClr val="385622"/>
                </a:solidFill>
                <a:effectLst/>
                <a:uLnTx/>
                <a:uFillTx/>
                <a:latin typeface="Arial"/>
                <a:cs typeface="Arial"/>
              </a:rPr>
              <a:t> </a:t>
            </a:r>
            <a:r>
              <a:rPr kumimoji="0" sz="1100" b="1" i="0" u="none" strike="noStrike" kern="0" cap="none" spc="-95" normalizeH="0" baseline="0" noProof="0" dirty="0">
                <a:ln>
                  <a:noFill/>
                </a:ln>
                <a:solidFill>
                  <a:srgbClr val="385622"/>
                </a:solidFill>
                <a:effectLst/>
                <a:uLnTx/>
                <a:uFillTx/>
                <a:latin typeface="Arial"/>
                <a:cs typeface="Arial"/>
              </a:rPr>
              <a:t>1</a:t>
            </a:r>
            <a:r>
              <a:rPr kumimoji="0" sz="1100" b="1" i="0" u="none" strike="noStrike" kern="0" cap="small" spc="-95" normalizeH="0" baseline="0" noProof="0" dirty="0">
                <a:ln>
                  <a:noFill/>
                </a:ln>
                <a:solidFill>
                  <a:srgbClr val="385622"/>
                </a:solidFill>
                <a:effectLst/>
                <a:uLnTx/>
                <a:uFillTx/>
                <a:latin typeface="Arial"/>
                <a:cs typeface="Arial"/>
              </a:rPr>
              <a:t>2</a:t>
            </a:r>
            <a:r>
              <a:rPr kumimoji="0" sz="1100" b="1" i="0" u="none" strike="noStrike" kern="0" cap="none" spc="-95" normalizeH="0" baseline="0" noProof="0" dirty="0">
                <a:ln>
                  <a:noFill/>
                </a:ln>
                <a:solidFill>
                  <a:srgbClr val="385622"/>
                </a:solidFill>
                <a:effectLst/>
                <a:uLnTx/>
                <a:uFillTx/>
                <a:latin typeface="Arial"/>
                <a:cs typeface="Arial"/>
              </a:rPr>
              <a:t>–</a:t>
            </a:r>
            <a:r>
              <a:rPr kumimoji="0" sz="1100" b="1" i="0" u="none" strike="noStrike" kern="0" cap="none" spc="-165" normalizeH="0" baseline="0" noProof="0" dirty="0">
                <a:ln>
                  <a:noFill/>
                </a:ln>
                <a:solidFill>
                  <a:srgbClr val="385622"/>
                </a:solidFill>
                <a:effectLst/>
                <a:uLnTx/>
                <a:uFillTx/>
                <a:latin typeface="Arial"/>
                <a:cs typeface="Arial"/>
              </a:rPr>
              <a:t>14</a:t>
            </a:r>
            <a:r>
              <a:rPr kumimoji="0" sz="1100" b="1" i="0" u="none" strike="noStrike" kern="0" cap="none" spc="35" normalizeH="0" baseline="0" noProof="0" dirty="0">
                <a:ln>
                  <a:noFill/>
                </a:ln>
                <a:solidFill>
                  <a:srgbClr val="385622"/>
                </a:solidFill>
                <a:effectLst/>
                <a:uLnTx/>
                <a:uFillTx/>
                <a:latin typeface="Arial"/>
                <a:cs typeface="Arial"/>
              </a:rPr>
              <a:t> </a:t>
            </a:r>
            <a:r>
              <a:rPr kumimoji="0" sz="1100" b="1" i="0" u="none" strike="noStrike" kern="0" cap="none" spc="70" normalizeH="0" baseline="0" noProof="0" dirty="0">
                <a:ln>
                  <a:noFill/>
                </a:ln>
                <a:solidFill>
                  <a:srgbClr val="385622"/>
                </a:solidFill>
                <a:effectLst/>
                <a:uLnTx/>
                <a:uFillTx/>
                <a:latin typeface="Arial"/>
                <a:cs typeface="Arial"/>
              </a:rPr>
              <a:t>May</a:t>
            </a:r>
            <a:r>
              <a:rPr kumimoji="0" sz="1100" b="1" i="0" u="none" strike="noStrike" kern="0" cap="none" spc="20" normalizeH="0" baseline="0" noProof="0" dirty="0">
                <a:ln>
                  <a:noFill/>
                </a:ln>
                <a:solidFill>
                  <a:srgbClr val="385622"/>
                </a:solidFill>
                <a:effectLst/>
                <a:uLnTx/>
                <a:uFillTx/>
                <a:latin typeface="Arial"/>
                <a:cs typeface="Arial"/>
              </a:rPr>
              <a:t> </a:t>
            </a:r>
            <a:r>
              <a:rPr kumimoji="0" sz="1100" b="1" i="0" u="none" strike="noStrike" kern="0" cap="small" spc="-155" normalizeH="0" baseline="0" noProof="0" dirty="0">
                <a:ln>
                  <a:noFill/>
                </a:ln>
                <a:solidFill>
                  <a:srgbClr val="385622"/>
                </a:solidFill>
                <a:effectLst/>
                <a:uLnTx/>
                <a:uFillTx/>
                <a:latin typeface="Arial"/>
                <a:cs typeface="Arial"/>
              </a:rPr>
              <a:t>2</a:t>
            </a:r>
            <a:r>
              <a:rPr kumimoji="0" sz="1100" b="1" i="0" u="none" strike="noStrike" kern="0" cap="none" spc="-155" normalizeH="0" baseline="0" noProof="0" dirty="0">
                <a:ln>
                  <a:noFill/>
                </a:ln>
                <a:solidFill>
                  <a:srgbClr val="385622"/>
                </a:solidFill>
                <a:effectLst/>
                <a:uLnTx/>
                <a:uFillTx/>
                <a:latin typeface="Arial"/>
                <a:cs typeface="Arial"/>
              </a:rPr>
              <a:t>0</a:t>
            </a:r>
            <a:r>
              <a:rPr kumimoji="0" sz="1100" b="1" i="0" u="none" strike="noStrike" kern="0" cap="small" spc="-155" normalizeH="0" baseline="0" noProof="0" dirty="0">
                <a:ln>
                  <a:noFill/>
                </a:ln>
                <a:solidFill>
                  <a:srgbClr val="385622"/>
                </a:solidFill>
                <a:effectLst/>
                <a:uLnTx/>
                <a:uFillTx/>
                <a:latin typeface="Arial"/>
                <a:cs typeface="Arial"/>
              </a:rPr>
              <a:t>2</a:t>
            </a:r>
            <a:r>
              <a:rPr kumimoji="0" sz="1100" b="1" i="0" u="none" strike="noStrike" kern="0" cap="none" spc="-155" normalizeH="0" baseline="0" noProof="0" dirty="0">
                <a:ln>
                  <a:noFill/>
                </a:ln>
                <a:solidFill>
                  <a:srgbClr val="385622"/>
                </a:solidFill>
                <a:effectLst/>
                <a:uLnTx/>
                <a:uFillTx/>
                <a:latin typeface="Arial"/>
                <a:cs typeface="Arial"/>
              </a:rPr>
              <a:t>6</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
        <p:nvSpPr>
          <p:cNvPr id="41" name="object 41"/>
          <p:cNvSpPr txBox="1"/>
          <p:nvPr/>
        </p:nvSpPr>
        <p:spPr>
          <a:xfrm>
            <a:off x="6925056" y="4511040"/>
            <a:ext cx="4937760" cy="1682750"/>
          </a:xfrm>
          <a:prstGeom prst="rect">
            <a:avLst/>
          </a:prstGeom>
          <a:solidFill>
            <a:srgbClr val="FFFFFF"/>
          </a:solidFill>
        </p:spPr>
        <p:txBody>
          <a:bodyPr vert="horz" wrap="square" lIns="0" tIns="138430" rIns="0" bIns="0" rtlCol="0">
            <a:spAutoFit/>
          </a:bodyPr>
          <a:lstStyle/>
          <a:p>
            <a:pPr marL="122555" marR="0" lvl="0" indent="0" defTabSz="914400" eaLnBrk="1" fontAlgn="auto" latinLnBrk="0" hangingPunct="1">
              <a:lnSpc>
                <a:spcPct val="100000"/>
              </a:lnSpc>
              <a:spcBef>
                <a:spcPts val="1090"/>
              </a:spcBef>
              <a:spcAft>
                <a:spcPts val="0"/>
              </a:spcAft>
              <a:buClrTx/>
              <a:buSzTx/>
              <a:buFontTx/>
              <a:buNone/>
              <a:tabLst/>
              <a:defRPr/>
            </a:pPr>
            <a:r>
              <a:rPr kumimoji="0" sz="1800" b="1" i="0" u="none" strike="noStrike" kern="0" cap="none" spc="0" normalizeH="0" baseline="0" noProof="0" dirty="0">
                <a:ln>
                  <a:noFill/>
                </a:ln>
                <a:solidFill>
                  <a:srgbClr val="1F3863"/>
                </a:solidFill>
                <a:effectLst/>
                <a:uLnTx/>
                <a:uFillTx/>
                <a:latin typeface="Arial"/>
                <a:cs typeface="Arial"/>
              </a:rPr>
              <a:t>Expanded</a:t>
            </a:r>
            <a:r>
              <a:rPr kumimoji="0" sz="1800" b="1" i="0" u="none" strike="noStrike" kern="0" cap="none" spc="5" normalizeH="0" baseline="0" noProof="0" dirty="0">
                <a:ln>
                  <a:noFill/>
                </a:ln>
                <a:solidFill>
                  <a:srgbClr val="1F3863"/>
                </a:solidFill>
                <a:effectLst/>
                <a:uLnTx/>
                <a:uFillTx/>
                <a:latin typeface="Arial"/>
                <a:cs typeface="Arial"/>
              </a:rPr>
              <a:t> </a:t>
            </a:r>
            <a:r>
              <a:rPr kumimoji="0" sz="1800" b="1" i="0" u="none" strike="noStrike" kern="0" cap="none" spc="0" normalizeH="0" baseline="0" noProof="0" dirty="0">
                <a:ln>
                  <a:noFill/>
                </a:ln>
                <a:solidFill>
                  <a:srgbClr val="1F3863"/>
                </a:solidFill>
                <a:effectLst/>
                <a:uLnTx/>
                <a:uFillTx/>
                <a:latin typeface="Arial"/>
                <a:cs typeface="Arial"/>
              </a:rPr>
              <a:t>KNQA</a:t>
            </a:r>
            <a:r>
              <a:rPr kumimoji="0" sz="1800" b="1" i="0" u="none" strike="noStrike" kern="0" cap="none" spc="15" normalizeH="0" baseline="0" noProof="0" dirty="0">
                <a:ln>
                  <a:noFill/>
                </a:ln>
                <a:solidFill>
                  <a:srgbClr val="1F3863"/>
                </a:solidFill>
                <a:effectLst/>
                <a:uLnTx/>
                <a:uFillTx/>
                <a:latin typeface="Arial"/>
                <a:cs typeface="Arial"/>
              </a:rPr>
              <a:t> </a:t>
            </a:r>
            <a:r>
              <a:rPr kumimoji="0" sz="1800" b="1" i="0" u="none" strike="noStrike" kern="0" cap="none" spc="35" normalizeH="0" baseline="0" noProof="0" dirty="0">
                <a:ln>
                  <a:noFill/>
                </a:ln>
                <a:solidFill>
                  <a:srgbClr val="1F3863"/>
                </a:solidFill>
                <a:effectLst/>
                <a:uLnTx/>
                <a:uFillTx/>
                <a:latin typeface="Arial"/>
                <a:cs typeface="Arial"/>
              </a:rPr>
              <a:t>Mandate</a:t>
            </a:r>
            <a:endParaRPr kumimoji="0" sz="1800" b="0" i="0" u="none" strike="noStrike" kern="0" cap="none" spc="0" normalizeH="0" baseline="0" noProof="0">
              <a:ln>
                <a:noFill/>
              </a:ln>
              <a:solidFill>
                <a:sysClr val="windowText" lastClr="000000"/>
              </a:solidFill>
              <a:effectLst/>
              <a:uLnTx/>
              <a:uFillTx/>
              <a:latin typeface="Arial"/>
              <a:cs typeface="Arial"/>
            </a:endParaRPr>
          </a:p>
          <a:p>
            <a:pPr marL="122555" marR="186055" lvl="0" indent="0" defTabSz="914400" eaLnBrk="1" fontAlgn="auto" latinLnBrk="0" hangingPunct="1">
              <a:lnSpc>
                <a:spcPct val="100000"/>
              </a:lnSpc>
              <a:spcBef>
                <a:spcPts val="830"/>
              </a:spcBef>
              <a:spcAft>
                <a:spcPts val="0"/>
              </a:spcAft>
              <a:buClrTx/>
              <a:buSzTx/>
              <a:buFontTx/>
              <a:buNone/>
              <a:tabLst/>
              <a:defRPr/>
            </a:pPr>
            <a:r>
              <a:rPr kumimoji="0" sz="1400" b="1" i="0" u="none" strike="noStrike" kern="0" cap="none" spc="-60" normalizeH="0" baseline="0" noProof="0" dirty="0">
                <a:ln>
                  <a:noFill/>
                </a:ln>
                <a:solidFill>
                  <a:srgbClr val="334154"/>
                </a:solidFill>
                <a:effectLst/>
                <a:uLnTx/>
                <a:uFillTx/>
                <a:latin typeface="Arial"/>
                <a:cs typeface="Arial"/>
              </a:rPr>
              <a:t>The</a:t>
            </a:r>
            <a:r>
              <a:rPr kumimoji="0" sz="1400" b="1" i="0" u="none" strike="noStrike" kern="0" cap="none" spc="-10" normalizeH="0" baseline="0" noProof="0" dirty="0">
                <a:ln>
                  <a:noFill/>
                </a:ln>
                <a:solidFill>
                  <a:srgbClr val="334154"/>
                </a:solidFill>
                <a:effectLst/>
                <a:uLnTx/>
                <a:uFillTx/>
                <a:latin typeface="Arial"/>
                <a:cs typeface="Arial"/>
              </a:rPr>
              <a:t> KNQA's </a:t>
            </a:r>
            <a:r>
              <a:rPr kumimoji="0" sz="1400" b="1" i="0" u="none" strike="noStrike" kern="0" cap="none" spc="0" normalizeH="0" baseline="0" noProof="0" dirty="0">
                <a:ln>
                  <a:noFill/>
                </a:ln>
                <a:solidFill>
                  <a:srgbClr val="334154"/>
                </a:solidFill>
                <a:effectLst/>
                <a:uLnTx/>
                <a:uFillTx/>
                <a:latin typeface="Arial"/>
                <a:cs typeface="Arial"/>
              </a:rPr>
              <a:t>role </a:t>
            </a:r>
            <a:r>
              <a:rPr kumimoji="0" sz="1400" b="1" i="0" u="none" strike="noStrike" kern="0" cap="none" spc="-50" normalizeH="0" baseline="0" noProof="0" dirty="0">
                <a:ln>
                  <a:noFill/>
                </a:ln>
                <a:solidFill>
                  <a:srgbClr val="334154"/>
                </a:solidFill>
                <a:effectLst/>
                <a:uLnTx/>
                <a:uFillTx/>
                <a:latin typeface="Arial"/>
                <a:cs typeface="Arial"/>
              </a:rPr>
              <a:t>must</a:t>
            </a:r>
            <a:r>
              <a:rPr kumimoji="0" sz="1400" b="1" i="0" u="none" strike="noStrike" kern="0" cap="none" spc="0" normalizeH="0" baseline="0" noProof="0" dirty="0">
                <a:ln>
                  <a:noFill/>
                </a:ln>
                <a:solidFill>
                  <a:srgbClr val="334154"/>
                </a:solidFill>
                <a:effectLst/>
                <a:uLnTx/>
                <a:uFillTx/>
                <a:latin typeface="Arial"/>
                <a:cs typeface="Arial"/>
              </a:rPr>
              <a:t> expand from </a:t>
            </a:r>
            <a:r>
              <a:rPr kumimoji="0" sz="1400" b="1" i="0" u="none" strike="noStrike" kern="0" cap="none" spc="-35" normalizeH="0" baseline="0" noProof="0" dirty="0">
                <a:ln>
                  <a:noFill/>
                </a:ln>
                <a:solidFill>
                  <a:srgbClr val="334154"/>
                </a:solidFill>
                <a:effectLst/>
                <a:uLnTx/>
                <a:uFillTx/>
                <a:latin typeface="Arial"/>
                <a:cs typeface="Arial"/>
              </a:rPr>
              <a:t>technical </a:t>
            </a:r>
            <a:r>
              <a:rPr kumimoji="0" sz="1400" b="1" i="0" u="none" strike="noStrike" kern="0" cap="none" spc="-10" normalizeH="0" baseline="0" noProof="0" dirty="0">
                <a:ln>
                  <a:noFill/>
                </a:ln>
                <a:solidFill>
                  <a:srgbClr val="334154"/>
                </a:solidFill>
                <a:effectLst/>
                <a:uLnTx/>
                <a:uFillTx/>
                <a:latin typeface="Arial"/>
                <a:cs typeface="Arial"/>
              </a:rPr>
              <a:t>standard-</a:t>
            </a:r>
            <a:r>
              <a:rPr kumimoji="0" sz="1400" b="1" i="0" u="none" strike="noStrike" kern="0" cap="none" spc="-20" normalizeH="0" baseline="0" noProof="0" dirty="0">
                <a:ln>
                  <a:noFill/>
                </a:ln>
                <a:solidFill>
                  <a:srgbClr val="334154"/>
                </a:solidFill>
                <a:effectLst/>
                <a:uLnTx/>
                <a:uFillTx/>
                <a:latin typeface="Arial"/>
                <a:cs typeface="Arial"/>
              </a:rPr>
              <a:t>setting</a:t>
            </a:r>
            <a:r>
              <a:rPr kumimoji="0" sz="1400" b="1" i="0" u="none" strike="noStrike" kern="0" cap="none" spc="-30" normalizeH="0" baseline="0" noProof="0" dirty="0">
                <a:ln>
                  <a:noFill/>
                </a:ln>
                <a:solidFill>
                  <a:srgbClr val="334154"/>
                </a:solidFill>
                <a:effectLst/>
                <a:uLnTx/>
                <a:uFillTx/>
                <a:latin typeface="Arial"/>
                <a:cs typeface="Arial"/>
              </a:rPr>
              <a:t> </a:t>
            </a:r>
            <a:r>
              <a:rPr kumimoji="0" sz="1400" b="1" i="0" u="none" strike="noStrike" kern="0" cap="none" spc="0" normalizeH="0" baseline="0" noProof="0" dirty="0">
                <a:ln>
                  <a:noFill/>
                </a:ln>
                <a:solidFill>
                  <a:srgbClr val="334154"/>
                </a:solidFill>
                <a:effectLst/>
                <a:uLnTx/>
                <a:uFillTx/>
                <a:latin typeface="Arial"/>
                <a:cs typeface="Arial"/>
              </a:rPr>
              <a:t>to</a:t>
            </a:r>
            <a:r>
              <a:rPr kumimoji="0" sz="1400" b="1" i="0" u="none" strike="noStrike" kern="0" cap="none" spc="10" normalizeH="0" baseline="0" noProof="0" dirty="0">
                <a:ln>
                  <a:noFill/>
                </a:ln>
                <a:solidFill>
                  <a:srgbClr val="334154"/>
                </a:solidFill>
                <a:effectLst/>
                <a:uLnTx/>
                <a:uFillTx/>
                <a:latin typeface="Arial"/>
                <a:cs typeface="Arial"/>
              </a:rPr>
              <a:t> </a:t>
            </a:r>
            <a:r>
              <a:rPr kumimoji="0" sz="1400" b="1" i="0" u="none" strike="noStrike" kern="0" cap="none" spc="0" normalizeH="0" baseline="0" noProof="0" dirty="0">
                <a:ln>
                  <a:noFill/>
                </a:ln>
                <a:solidFill>
                  <a:srgbClr val="334154"/>
                </a:solidFill>
                <a:effectLst/>
                <a:uLnTx/>
                <a:uFillTx/>
                <a:latin typeface="Arial"/>
                <a:cs typeface="Arial"/>
              </a:rPr>
              <a:t>active</a:t>
            </a:r>
            <a:r>
              <a:rPr kumimoji="0" sz="1400" b="1" i="0" u="none" strike="noStrike" kern="0" cap="none" spc="-15" normalizeH="0" baseline="0" noProof="0" dirty="0">
                <a:ln>
                  <a:noFill/>
                </a:ln>
                <a:solidFill>
                  <a:srgbClr val="334154"/>
                </a:solidFill>
                <a:effectLst/>
                <a:uLnTx/>
                <a:uFillTx/>
                <a:latin typeface="Arial"/>
                <a:cs typeface="Arial"/>
              </a:rPr>
              <a:t> </a:t>
            </a:r>
            <a:r>
              <a:rPr kumimoji="0" sz="1400" b="1" i="0" u="none" strike="noStrike" kern="0" cap="none" spc="-70" normalizeH="0" baseline="0" noProof="0" dirty="0">
                <a:ln>
                  <a:noFill/>
                </a:ln>
                <a:solidFill>
                  <a:srgbClr val="334154"/>
                </a:solidFill>
                <a:effectLst/>
                <a:uLnTx/>
                <a:uFillTx/>
                <a:latin typeface="Arial"/>
                <a:cs typeface="Arial"/>
              </a:rPr>
              <a:t>co-</a:t>
            </a:r>
            <a:r>
              <a:rPr kumimoji="0" sz="1400" b="1" i="0" u="none" strike="noStrike" kern="0" cap="none" spc="0" normalizeH="0" baseline="0" noProof="0" dirty="0">
                <a:ln>
                  <a:noFill/>
                </a:ln>
                <a:solidFill>
                  <a:srgbClr val="334154"/>
                </a:solidFill>
                <a:effectLst/>
                <a:uLnTx/>
                <a:uFillTx/>
                <a:latin typeface="Arial"/>
                <a:cs typeface="Arial"/>
              </a:rPr>
              <a:t>leadership</a:t>
            </a:r>
            <a:r>
              <a:rPr kumimoji="0" sz="1400" b="1" i="0" u="none" strike="noStrike" kern="0" cap="none" spc="-35" normalizeH="0" baseline="0" noProof="0" dirty="0">
                <a:ln>
                  <a:noFill/>
                </a:ln>
                <a:solidFill>
                  <a:srgbClr val="334154"/>
                </a:solidFill>
                <a:effectLst/>
                <a:uLnTx/>
                <a:uFillTx/>
                <a:latin typeface="Arial"/>
                <a:cs typeface="Arial"/>
              </a:rPr>
              <a:t> </a:t>
            </a:r>
            <a:r>
              <a:rPr kumimoji="0" sz="1400" b="1" i="0" u="none" strike="noStrike" kern="0" cap="none" spc="0" normalizeH="0" baseline="0" noProof="0" dirty="0">
                <a:ln>
                  <a:noFill/>
                </a:ln>
                <a:solidFill>
                  <a:srgbClr val="334154"/>
                </a:solidFill>
                <a:effectLst/>
                <a:uLnTx/>
                <a:uFillTx/>
                <a:latin typeface="Arial"/>
                <a:cs typeface="Arial"/>
              </a:rPr>
              <a:t>of</a:t>
            </a:r>
            <a:r>
              <a:rPr kumimoji="0" sz="1400" b="1" i="0" u="none" strike="noStrike" kern="0" cap="none" spc="10" normalizeH="0" baseline="0" noProof="0" dirty="0">
                <a:ln>
                  <a:noFill/>
                </a:ln>
                <a:solidFill>
                  <a:srgbClr val="334154"/>
                </a:solidFill>
                <a:effectLst/>
                <a:uLnTx/>
                <a:uFillTx/>
                <a:latin typeface="Arial"/>
                <a:cs typeface="Arial"/>
              </a:rPr>
              <a:t> </a:t>
            </a:r>
            <a:r>
              <a:rPr kumimoji="0" sz="1400" b="1" i="0" u="none" strike="noStrike" kern="0" cap="none" spc="90" normalizeH="0" baseline="0" noProof="0" dirty="0">
                <a:ln>
                  <a:noFill/>
                </a:ln>
                <a:solidFill>
                  <a:srgbClr val="334154"/>
                </a:solidFill>
                <a:effectLst/>
                <a:uLnTx/>
                <a:uFillTx/>
                <a:latin typeface="Arial"/>
                <a:cs typeface="Arial"/>
              </a:rPr>
              <a:t>a</a:t>
            </a:r>
            <a:r>
              <a:rPr kumimoji="0" sz="1400" b="1" i="0" u="none" strike="noStrike" kern="0" cap="none" spc="5" normalizeH="0" baseline="0" noProof="0" dirty="0">
                <a:ln>
                  <a:noFill/>
                </a:ln>
                <a:solidFill>
                  <a:srgbClr val="334154"/>
                </a:solidFill>
                <a:effectLst/>
                <a:uLnTx/>
                <a:uFillTx/>
                <a:latin typeface="Arial"/>
                <a:cs typeface="Arial"/>
              </a:rPr>
              <a:t> </a:t>
            </a:r>
            <a:r>
              <a:rPr kumimoji="0" sz="1400" b="1" i="0" u="none" strike="noStrike" kern="0" cap="none" spc="0" normalizeH="0" baseline="0" noProof="0" dirty="0">
                <a:ln>
                  <a:noFill/>
                </a:ln>
                <a:solidFill>
                  <a:srgbClr val="334154"/>
                </a:solidFill>
                <a:effectLst/>
                <a:uLnTx/>
                <a:uFillTx/>
                <a:latin typeface="Arial"/>
                <a:cs typeface="Arial"/>
              </a:rPr>
              <a:t>national</a:t>
            </a:r>
            <a:r>
              <a:rPr kumimoji="0" sz="1400" b="1" i="0" u="none" strike="noStrike" kern="0" cap="none" spc="-30" normalizeH="0" baseline="0" noProof="0" dirty="0">
                <a:ln>
                  <a:noFill/>
                </a:ln>
                <a:solidFill>
                  <a:srgbClr val="334154"/>
                </a:solidFill>
                <a:effectLst/>
                <a:uLnTx/>
                <a:uFillTx/>
                <a:latin typeface="Arial"/>
                <a:cs typeface="Arial"/>
              </a:rPr>
              <a:t> </a:t>
            </a:r>
            <a:r>
              <a:rPr kumimoji="0" sz="1400" b="1" i="0" u="none" strike="noStrike" kern="0" cap="none" spc="-10" normalizeH="0" baseline="0" noProof="0" dirty="0">
                <a:ln>
                  <a:noFill/>
                </a:ln>
                <a:solidFill>
                  <a:srgbClr val="334154"/>
                </a:solidFill>
                <a:effectLst/>
                <a:uLnTx/>
                <a:uFillTx/>
                <a:latin typeface="Arial"/>
                <a:cs typeface="Arial"/>
              </a:rPr>
              <a:t>career guidance</a:t>
            </a:r>
            <a:r>
              <a:rPr kumimoji="0" sz="1400" b="1" i="0" u="none" strike="noStrike" kern="0" cap="none" spc="5" normalizeH="0" baseline="0" noProof="0" dirty="0">
                <a:ln>
                  <a:noFill/>
                </a:ln>
                <a:solidFill>
                  <a:srgbClr val="334154"/>
                </a:solidFill>
                <a:effectLst/>
                <a:uLnTx/>
                <a:uFillTx/>
                <a:latin typeface="Arial"/>
                <a:cs typeface="Arial"/>
              </a:rPr>
              <a:t> </a:t>
            </a:r>
            <a:r>
              <a:rPr kumimoji="0" sz="1400" b="1" i="0" u="none" strike="noStrike" kern="0" cap="none" spc="0" normalizeH="0" baseline="0" noProof="0" dirty="0">
                <a:ln>
                  <a:noFill/>
                </a:ln>
                <a:solidFill>
                  <a:srgbClr val="334154"/>
                </a:solidFill>
                <a:effectLst/>
                <a:uLnTx/>
                <a:uFillTx/>
                <a:latin typeface="Arial"/>
                <a:cs typeface="Arial"/>
              </a:rPr>
              <a:t>integration</a:t>
            </a:r>
            <a:r>
              <a:rPr kumimoji="0" sz="1400" b="1" i="0" u="none" strike="noStrike" kern="0" cap="none" spc="10" normalizeH="0" baseline="0" noProof="0" dirty="0">
                <a:ln>
                  <a:noFill/>
                </a:ln>
                <a:solidFill>
                  <a:srgbClr val="334154"/>
                </a:solidFill>
                <a:effectLst/>
                <a:uLnTx/>
                <a:uFillTx/>
                <a:latin typeface="Arial"/>
                <a:cs typeface="Arial"/>
              </a:rPr>
              <a:t> </a:t>
            </a:r>
            <a:r>
              <a:rPr kumimoji="0" sz="1400" b="1" i="0" u="none" strike="noStrike" kern="0" cap="none" spc="0" normalizeH="0" baseline="0" noProof="0" dirty="0">
                <a:ln>
                  <a:noFill/>
                </a:ln>
                <a:solidFill>
                  <a:srgbClr val="334154"/>
                </a:solidFill>
                <a:effectLst/>
                <a:uLnTx/>
                <a:uFillTx/>
                <a:latin typeface="Arial"/>
                <a:cs typeface="Arial"/>
              </a:rPr>
              <a:t>agenda</a:t>
            </a:r>
            <a:r>
              <a:rPr kumimoji="0" sz="1400" b="1" i="0" u="none" strike="noStrike" kern="0" cap="none" spc="425" normalizeH="0" baseline="0" noProof="0" dirty="0">
                <a:ln>
                  <a:noFill/>
                </a:ln>
                <a:solidFill>
                  <a:srgbClr val="334154"/>
                </a:solidFill>
                <a:effectLst/>
                <a:uLnTx/>
                <a:uFillTx/>
                <a:latin typeface="Arial"/>
                <a:cs typeface="Arial"/>
              </a:rPr>
              <a:t> </a:t>
            </a:r>
            <a:r>
              <a:rPr kumimoji="0" sz="1400" b="1" i="0" u="none" strike="noStrike" kern="0" cap="none" spc="0" normalizeH="0" baseline="0" noProof="0" dirty="0">
                <a:ln>
                  <a:noFill/>
                </a:ln>
                <a:solidFill>
                  <a:srgbClr val="334154"/>
                </a:solidFill>
                <a:effectLst/>
                <a:uLnTx/>
                <a:uFillTx/>
                <a:latin typeface="Arial"/>
                <a:cs typeface="Arial"/>
              </a:rPr>
              <a:t>to</a:t>
            </a:r>
            <a:r>
              <a:rPr kumimoji="0" sz="1400" b="1" i="0" u="none" strike="noStrike" kern="0" cap="none" spc="45" normalizeH="0" baseline="0" noProof="0" dirty="0">
                <a:ln>
                  <a:noFill/>
                </a:ln>
                <a:solidFill>
                  <a:srgbClr val="334154"/>
                </a:solidFill>
                <a:effectLst/>
                <a:uLnTx/>
                <a:uFillTx/>
                <a:latin typeface="Arial"/>
                <a:cs typeface="Arial"/>
              </a:rPr>
              <a:t> </a:t>
            </a:r>
            <a:r>
              <a:rPr kumimoji="0" sz="1400" b="1" i="0" u="none" strike="noStrike" kern="0" cap="none" spc="-55" normalizeH="0" baseline="0" noProof="0" dirty="0">
                <a:ln>
                  <a:noFill/>
                </a:ln>
                <a:solidFill>
                  <a:srgbClr val="334154"/>
                </a:solidFill>
                <a:effectLst/>
                <a:uLnTx/>
                <a:uFillTx/>
                <a:latin typeface="Arial"/>
                <a:cs typeface="Arial"/>
              </a:rPr>
              <a:t>connect</a:t>
            </a:r>
            <a:r>
              <a:rPr kumimoji="0" sz="1400" b="1" i="0" u="none" strike="noStrike" kern="0" cap="none" spc="35" normalizeH="0" baseline="0" noProof="0" dirty="0">
                <a:ln>
                  <a:noFill/>
                </a:ln>
                <a:solidFill>
                  <a:srgbClr val="334154"/>
                </a:solidFill>
                <a:effectLst/>
                <a:uLnTx/>
                <a:uFillTx/>
                <a:latin typeface="Arial"/>
                <a:cs typeface="Arial"/>
              </a:rPr>
              <a:t> </a:t>
            </a:r>
            <a:r>
              <a:rPr kumimoji="0" sz="1400" b="1" i="0" u="none" strike="noStrike" kern="0" cap="none" spc="-10" normalizeH="0" baseline="0" noProof="0" dirty="0">
                <a:ln>
                  <a:noFill/>
                </a:ln>
                <a:solidFill>
                  <a:srgbClr val="334154"/>
                </a:solidFill>
                <a:effectLst/>
                <a:uLnTx/>
                <a:uFillTx/>
                <a:latin typeface="Arial"/>
                <a:cs typeface="Arial"/>
              </a:rPr>
              <a:t>qualifications </a:t>
            </a:r>
            <a:r>
              <a:rPr kumimoji="0" sz="1400" b="1" i="0" u="none" strike="noStrike" kern="0" cap="none" spc="0" normalizeH="0" baseline="0" noProof="0" dirty="0">
                <a:ln>
                  <a:noFill/>
                </a:ln>
                <a:solidFill>
                  <a:srgbClr val="334154"/>
                </a:solidFill>
                <a:effectLst/>
                <a:uLnTx/>
                <a:uFillTx/>
                <a:latin typeface="Arial"/>
                <a:cs typeface="Arial"/>
              </a:rPr>
              <a:t>governance</a:t>
            </a:r>
            <a:r>
              <a:rPr kumimoji="0" sz="1400" b="1" i="0" u="none" strike="noStrike" kern="0" cap="none" spc="-35" normalizeH="0" baseline="0" noProof="0" dirty="0">
                <a:ln>
                  <a:noFill/>
                </a:ln>
                <a:solidFill>
                  <a:srgbClr val="334154"/>
                </a:solidFill>
                <a:effectLst/>
                <a:uLnTx/>
                <a:uFillTx/>
                <a:latin typeface="Arial"/>
                <a:cs typeface="Arial"/>
              </a:rPr>
              <a:t> </a:t>
            </a:r>
            <a:r>
              <a:rPr kumimoji="0" sz="1400" b="1" i="0" u="none" strike="noStrike" kern="0" cap="none" spc="0" normalizeH="0" baseline="0" noProof="0" dirty="0">
                <a:ln>
                  <a:noFill/>
                </a:ln>
                <a:solidFill>
                  <a:srgbClr val="334154"/>
                </a:solidFill>
                <a:effectLst/>
                <a:uLnTx/>
                <a:uFillTx/>
                <a:latin typeface="Arial"/>
                <a:cs typeface="Arial"/>
              </a:rPr>
              <a:t>to</a:t>
            </a:r>
            <a:r>
              <a:rPr kumimoji="0" sz="1400" b="1" i="0" u="none" strike="noStrike" kern="0" cap="none" spc="-15" normalizeH="0" baseline="0" noProof="0" dirty="0">
                <a:ln>
                  <a:noFill/>
                </a:ln>
                <a:solidFill>
                  <a:srgbClr val="334154"/>
                </a:solidFill>
                <a:effectLst/>
                <a:uLnTx/>
                <a:uFillTx/>
                <a:latin typeface="Arial"/>
                <a:cs typeface="Arial"/>
              </a:rPr>
              <a:t> </a:t>
            </a:r>
            <a:r>
              <a:rPr kumimoji="0" sz="1400" b="1" i="0" u="none" strike="noStrike" kern="0" cap="none" spc="0" normalizeH="0" baseline="0" noProof="0" dirty="0">
                <a:ln>
                  <a:noFill/>
                </a:ln>
                <a:solidFill>
                  <a:srgbClr val="334154"/>
                </a:solidFill>
                <a:effectLst/>
                <a:uLnTx/>
                <a:uFillTx/>
                <a:latin typeface="Arial"/>
                <a:cs typeface="Arial"/>
              </a:rPr>
              <a:t>career</a:t>
            </a:r>
            <a:r>
              <a:rPr kumimoji="0" sz="1400" b="1" i="0" u="none" strike="noStrike" kern="0" cap="none" spc="-25" normalizeH="0" baseline="0" noProof="0" dirty="0">
                <a:ln>
                  <a:noFill/>
                </a:ln>
                <a:solidFill>
                  <a:srgbClr val="334154"/>
                </a:solidFill>
                <a:effectLst/>
                <a:uLnTx/>
                <a:uFillTx/>
                <a:latin typeface="Arial"/>
                <a:cs typeface="Arial"/>
              </a:rPr>
              <a:t> </a:t>
            </a:r>
            <a:r>
              <a:rPr kumimoji="0" sz="1400" b="1" i="0" u="none" strike="noStrike" kern="0" cap="none" spc="-10" normalizeH="0" baseline="0" noProof="0" dirty="0">
                <a:ln>
                  <a:noFill/>
                </a:ln>
                <a:solidFill>
                  <a:srgbClr val="334154"/>
                </a:solidFill>
                <a:effectLst/>
                <a:uLnTx/>
                <a:uFillTx/>
                <a:latin typeface="Arial"/>
                <a:cs typeface="Arial"/>
              </a:rPr>
              <a:t>guidance</a:t>
            </a:r>
            <a:r>
              <a:rPr kumimoji="0" sz="1400" b="1" i="0" u="none" strike="noStrike" kern="0" cap="none" spc="-45" normalizeH="0" baseline="0" noProof="0" dirty="0">
                <a:ln>
                  <a:noFill/>
                </a:ln>
                <a:solidFill>
                  <a:srgbClr val="334154"/>
                </a:solidFill>
                <a:effectLst/>
                <a:uLnTx/>
                <a:uFillTx/>
                <a:latin typeface="Arial"/>
                <a:cs typeface="Arial"/>
              </a:rPr>
              <a:t> </a:t>
            </a:r>
            <a:r>
              <a:rPr kumimoji="0" sz="1400" b="1" i="0" u="none" strike="noStrike" kern="0" cap="none" spc="-10" normalizeH="0" baseline="0" noProof="0" dirty="0">
                <a:ln>
                  <a:noFill/>
                </a:ln>
                <a:solidFill>
                  <a:srgbClr val="334154"/>
                </a:solidFill>
                <a:effectLst/>
                <a:uLnTx/>
                <a:uFillTx/>
                <a:latin typeface="Arial"/>
                <a:cs typeface="Arial"/>
              </a:rPr>
              <a:t>delivery.</a:t>
            </a:r>
            <a:endParaRPr kumimoji="0" sz="14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2973" y="857250"/>
            <a:ext cx="7772400" cy="0"/>
          </a:xfrm>
          <a:custGeom>
            <a:avLst/>
            <a:gdLst/>
            <a:ahLst/>
            <a:cxnLst/>
            <a:rect l="l" t="t" r="r" b="b"/>
            <a:pathLst>
              <a:path w="7772400">
                <a:moveTo>
                  <a:pt x="0" y="0"/>
                </a:moveTo>
                <a:lnTo>
                  <a:pt x="7772400" y="0"/>
                </a:lnTo>
              </a:path>
            </a:pathLst>
          </a:custGeom>
          <a:ln w="38100">
            <a:solidFill>
              <a:srgbClr val="001F5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aphicFrame>
        <p:nvGraphicFramePr>
          <p:cNvPr id="3" name="object 3"/>
          <p:cNvGraphicFramePr>
            <a:graphicFrameLocks noGrp="1"/>
          </p:cNvGraphicFramePr>
          <p:nvPr/>
        </p:nvGraphicFramePr>
        <p:xfrm>
          <a:off x="725423" y="1243583"/>
          <a:ext cx="10817860" cy="4506595"/>
        </p:xfrm>
        <a:graphic>
          <a:graphicData uri="http://schemas.openxmlformats.org/drawingml/2006/table">
            <a:tbl>
              <a:tblPr firstRow="1" bandRow="1">
                <a:tableStyleId>{2D5ABB26-0587-4C30-8999-92F81FD0307C}</a:tableStyleId>
              </a:tblPr>
              <a:tblGrid>
                <a:gridCol w="10728960">
                  <a:extLst>
                    <a:ext uri="{9D8B030D-6E8A-4147-A177-3AD203B41FA5}">
                      <a16:colId xmlns:a16="http://schemas.microsoft.com/office/drawing/2014/main" val="20000"/>
                    </a:ext>
                  </a:extLst>
                </a:gridCol>
              </a:tblGrid>
              <a:tr h="462915">
                <a:tc>
                  <a:txBody>
                    <a:bodyPr/>
                    <a:lstStyle/>
                    <a:p>
                      <a:pPr>
                        <a:lnSpc>
                          <a:spcPct val="100000"/>
                        </a:lnSpc>
                      </a:pPr>
                      <a:endParaRPr sz="2600">
                        <a:latin typeface="Times New Roman"/>
                        <a:cs typeface="Times New Roman"/>
                      </a:endParaRPr>
                    </a:p>
                  </a:txBody>
                  <a:tcPr marL="0" marR="0" marT="0" marB="0">
                    <a:lnL w="12700">
                      <a:solidFill>
                        <a:srgbClr val="1F6B75"/>
                      </a:solidFill>
                      <a:prstDash val="solid"/>
                    </a:lnL>
                    <a:lnR w="12700">
                      <a:solidFill>
                        <a:srgbClr val="1F6B75"/>
                      </a:solidFill>
                      <a:prstDash val="solid"/>
                    </a:lnR>
                    <a:solidFill>
                      <a:srgbClr val="1F6B75"/>
                    </a:solidFill>
                  </a:tcPr>
                </a:tc>
                <a:extLst>
                  <a:ext uri="{0D108BD9-81ED-4DB2-BD59-A6C34878D82A}">
                    <a16:rowId xmlns:a16="http://schemas.microsoft.com/office/drawing/2014/main" val="10000"/>
                  </a:ext>
                </a:extLst>
              </a:tr>
              <a:tr h="1950720">
                <a:tc>
                  <a:txBody>
                    <a:bodyPr/>
                    <a:lstStyle/>
                    <a:p>
                      <a:pPr marL="3496310" marR="1962785" indent="-1524000">
                        <a:lnSpc>
                          <a:spcPct val="100600"/>
                        </a:lnSpc>
                        <a:spcBef>
                          <a:spcPts val="710"/>
                        </a:spcBef>
                      </a:pPr>
                      <a:r>
                        <a:rPr sz="5300" b="1" spc="-25" dirty="0">
                          <a:solidFill>
                            <a:srgbClr val="FFFFFF"/>
                          </a:solidFill>
                          <a:latin typeface="Arial"/>
                          <a:cs typeface="Arial"/>
                        </a:rPr>
                        <a:t>Proposed</a:t>
                      </a:r>
                      <a:r>
                        <a:rPr sz="5300" b="1" spc="-300" dirty="0">
                          <a:solidFill>
                            <a:srgbClr val="FFFFFF"/>
                          </a:solidFill>
                          <a:latin typeface="Arial"/>
                          <a:cs typeface="Arial"/>
                        </a:rPr>
                        <a:t> </a:t>
                      </a:r>
                      <a:r>
                        <a:rPr sz="5300" b="1" spc="-95" dirty="0">
                          <a:solidFill>
                            <a:srgbClr val="FFFFFF"/>
                          </a:solidFill>
                          <a:latin typeface="Arial"/>
                          <a:cs typeface="Arial"/>
                        </a:rPr>
                        <a:t>Conceptual </a:t>
                      </a:r>
                      <a:r>
                        <a:rPr sz="5300" b="1" spc="75" dirty="0">
                          <a:solidFill>
                            <a:srgbClr val="FFFFFF"/>
                          </a:solidFill>
                          <a:latin typeface="Arial"/>
                          <a:cs typeface="Arial"/>
                        </a:rPr>
                        <a:t>Framework</a:t>
                      </a:r>
                      <a:endParaRPr sz="5300">
                        <a:latin typeface="Arial"/>
                        <a:cs typeface="Arial"/>
                      </a:endParaRPr>
                    </a:p>
                  </a:txBody>
                  <a:tcPr marL="0" marR="0" marT="90170" marB="0">
                    <a:lnL w="12700">
                      <a:solidFill>
                        <a:srgbClr val="1F6B75"/>
                      </a:solidFill>
                      <a:prstDash val="solid"/>
                    </a:lnL>
                    <a:lnR w="12700">
                      <a:solidFill>
                        <a:srgbClr val="1F6B75"/>
                      </a:solidFill>
                      <a:prstDash val="solid"/>
                    </a:lnR>
                    <a:solidFill>
                      <a:srgbClr val="C8972A"/>
                    </a:solidFill>
                  </a:tcPr>
                </a:tc>
                <a:extLst>
                  <a:ext uri="{0D108BD9-81ED-4DB2-BD59-A6C34878D82A}">
                    <a16:rowId xmlns:a16="http://schemas.microsoft.com/office/drawing/2014/main" val="10001"/>
                  </a:ext>
                </a:extLst>
              </a:tr>
              <a:tr h="90805">
                <a:tc>
                  <a:txBody>
                    <a:bodyPr/>
                    <a:lstStyle/>
                    <a:p>
                      <a:pPr>
                        <a:lnSpc>
                          <a:spcPct val="100000"/>
                        </a:lnSpc>
                      </a:pPr>
                      <a:endParaRPr sz="400">
                        <a:latin typeface="Times New Roman"/>
                        <a:cs typeface="Times New Roman"/>
                      </a:endParaRPr>
                    </a:p>
                  </a:txBody>
                  <a:tcPr marL="0" marR="0" marT="0" marB="0">
                    <a:lnL w="12700">
                      <a:solidFill>
                        <a:srgbClr val="1F6B75"/>
                      </a:solidFill>
                      <a:prstDash val="solid"/>
                    </a:lnL>
                    <a:lnR w="12700">
                      <a:solidFill>
                        <a:srgbClr val="1F6B75"/>
                      </a:solidFill>
                      <a:prstDash val="solid"/>
                    </a:lnR>
                    <a:solidFill>
                      <a:srgbClr val="1F6B75"/>
                    </a:solidFill>
                  </a:tcPr>
                </a:tc>
                <a:extLst>
                  <a:ext uri="{0D108BD9-81ED-4DB2-BD59-A6C34878D82A}">
                    <a16:rowId xmlns:a16="http://schemas.microsoft.com/office/drawing/2014/main" val="10002"/>
                  </a:ext>
                </a:extLst>
              </a:tr>
              <a:tr h="1402080">
                <a:tc>
                  <a:txBody>
                    <a:bodyPr/>
                    <a:lstStyle/>
                    <a:p>
                      <a:pPr marL="635" algn="ctr">
                        <a:lnSpc>
                          <a:spcPts val="3265"/>
                        </a:lnSpc>
                      </a:pPr>
                      <a:r>
                        <a:rPr sz="3200" b="1" spc="-80" dirty="0">
                          <a:solidFill>
                            <a:srgbClr val="FFFFFF"/>
                          </a:solidFill>
                          <a:latin typeface="Arial"/>
                          <a:cs typeface="Arial"/>
                        </a:rPr>
                        <a:t>Built</a:t>
                      </a:r>
                      <a:r>
                        <a:rPr sz="3200" b="1" spc="-60" dirty="0">
                          <a:solidFill>
                            <a:srgbClr val="FFFFFF"/>
                          </a:solidFill>
                          <a:latin typeface="Arial"/>
                          <a:cs typeface="Arial"/>
                        </a:rPr>
                        <a:t> </a:t>
                      </a:r>
                      <a:r>
                        <a:rPr sz="3200" b="1" dirty="0">
                          <a:solidFill>
                            <a:srgbClr val="FFFFFF"/>
                          </a:solidFill>
                          <a:latin typeface="Arial"/>
                          <a:cs typeface="Arial"/>
                        </a:rPr>
                        <a:t>on</a:t>
                      </a:r>
                      <a:r>
                        <a:rPr sz="3200" b="1" spc="-55" dirty="0">
                          <a:solidFill>
                            <a:srgbClr val="FFFFFF"/>
                          </a:solidFill>
                          <a:latin typeface="Arial"/>
                          <a:cs typeface="Arial"/>
                        </a:rPr>
                        <a:t> </a:t>
                      </a:r>
                      <a:r>
                        <a:rPr sz="3200" b="1" dirty="0">
                          <a:solidFill>
                            <a:srgbClr val="FFFFFF"/>
                          </a:solidFill>
                          <a:latin typeface="Arial"/>
                          <a:cs typeface="Arial"/>
                        </a:rPr>
                        <a:t>Kenya's</a:t>
                      </a:r>
                      <a:r>
                        <a:rPr sz="3200" b="1" spc="-50" dirty="0">
                          <a:solidFill>
                            <a:srgbClr val="FFFFFF"/>
                          </a:solidFill>
                          <a:latin typeface="Arial"/>
                          <a:cs typeface="Arial"/>
                        </a:rPr>
                        <a:t> </a:t>
                      </a:r>
                      <a:r>
                        <a:rPr sz="3200" b="1" dirty="0">
                          <a:solidFill>
                            <a:srgbClr val="FFFFFF"/>
                          </a:solidFill>
                          <a:latin typeface="Arial"/>
                          <a:cs typeface="Arial"/>
                        </a:rPr>
                        <a:t>existing</a:t>
                      </a:r>
                      <a:r>
                        <a:rPr sz="3200" b="1" spc="-55" dirty="0">
                          <a:solidFill>
                            <a:srgbClr val="FFFFFF"/>
                          </a:solidFill>
                          <a:latin typeface="Arial"/>
                          <a:cs typeface="Arial"/>
                        </a:rPr>
                        <a:t> </a:t>
                      </a:r>
                      <a:r>
                        <a:rPr sz="3200" b="1" spc="-25" dirty="0">
                          <a:solidFill>
                            <a:srgbClr val="FFFFFF"/>
                          </a:solidFill>
                          <a:latin typeface="Arial"/>
                          <a:cs typeface="Arial"/>
                        </a:rPr>
                        <a:t>policy</a:t>
                      </a:r>
                      <a:r>
                        <a:rPr sz="3200" b="1" spc="-60" dirty="0">
                          <a:solidFill>
                            <a:srgbClr val="FFFFFF"/>
                          </a:solidFill>
                          <a:latin typeface="Arial"/>
                          <a:cs typeface="Arial"/>
                        </a:rPr>
                        <a:t> </a:t>
                      </a:r>
                      <a:r>
                        <a:rPr sz="3200" b="1" dirty="0">
                          <a:solidFill>
                            <a:srgbClr val="FFFFFF"/>
                          </a:solidFill>
                          <a:latin typeface="Arial"/>
                          <a:cs typeface="Arial"/>
                        </a:rPr>
                        <a:t>frameworks,</a:t>
                      </a:r>
                      <a:r>
                        <a:rPr sz="3200" b="1" spc="-70" dirty="0">
                          <a:solidFill>
                            <a:srgbClr val="FFFFFF"/>
                          </a:solidFill>
                          <a:latin typeface="Arial"/>
                          <a:cs typeface="Arial"/>
                        </a:rPr>
                        <a:t> </a:t>
                      </a:r>
                      <a:r>
                        <a:rPr sz="3200" b="1" spc="-25" dirty="0">
                          <a:solidFill>
                            <a:srgbClr val="FFFFFF"/>
                          </a:solidFill>
                          <a:latin typeface="Arial"/>
                          <a:cs typeface="Arial"/>
                        </a:rPr>
                        <a:t>not</a:t>
                      </a:r>
                      <a:endParaRPr sz="3200">
                        <a:latin typeface="Arial"/>
                        <a:cs typeface="Arial"/>
                      </a:endParaRPr>
                    </a:p>
                    <a:p>
                      <a:pPr algn="ctr">
                        <a:lnSpc>
                          <a:spcPct val="100000"/>
                        </a:lnSpc>
                      </a:pPr>
                      <a:r>
                        <a:rPr sz="3200" b="1" spc="-10" dirty="0">
                          <a:solidFill>
                            <a:srgbClr val="FFFFFF"/>
                          </a:solidFill>
                          <a:latin typeface="Arial"/>
                          <a:cs typeface="Arial"/>
                        </a:rPr>
                        <a:t>starting</a:t>
                      </a:r>
                      <a:r>
                        <a:rPr sz="3200" b="1" spc="-90" dirty="0">
                          <a:solidFill>
                            <a:srgbClr val="FFFFFF"/>
                          </a:solidFill>
                          <a:latin typeface="Arial"/>
                          <a:cs typeface="Arial"/>
                        </a:rPr>
                        <a:t> </a:t>
                      </a:r>
                      <a:r>
                        <a:rPr sz="3200" b="1" dirty="0">
                          <a:solidFill>
                            <a:srgbClr val="FFFFFF"/>
                          </a:solidFill>
                          <a:latin typeface="Arial"/>
                          <a:cs typeface="Arial"/>
                        </a:rPr>
                        <a:t>from</a:t>
                      </a:r>
                      <a:r>
                        <a:rPr sz="3200" b="1" spc="-70" dirty="0">
                          <a:solidFill>
                            <a:srgbClr val="FFFFFF"/>
                          </a:solidFill>
                          <a:latin typeface="Arial"/>
                          <a:cs typeface="Arial"/>
                        </a:rPr>
                        <a:t> </a:t>
                      </a:r>
                      <a:r>
                        <a:rPr sz="3200" b="1" spc="-10" dirty="0">
                          <a:solidFill>
                            <a:srgbClr val="FFFFFF"/>
                          </a:solidFill>
                          <a:latin typeface="Arial"/>
                          <a:cs typeface="Arial"/>
                        </a:rPr>
                        <a:t>scratch</a:t>
                      </a:r>
                      <a:endParaRPr sz="3200">
                        <a:latin typeface="Arial"/>
                        <a:cs typeface="Arial"/>
                      </a:endParaRPr>
                    </a:p>
                  </a:txBody>
                  <a:tcPr marL="0" marR="0" marT="0" marB="0">
                    <a:lnL w="12700">
                      <a:solidFill>
                        <a:srgbClr val="1F6B75"/>
                      </a:solidFill>
                      <a:prstDash val="solid"/>
                    </a:lnL>
                    <a:lnR w="12700">
                      <a:solidFill>
                        <a:srgbClr val="1F6B75"/>
                      </a:solidFill>
                      <a:prstDash val="solid"/>
                    </a:lnR>
                    <a:solidFill>
                      <a:srgbClr val="224081"/>
                    </a:solidFill>
                  </a:tcPr>
                </a:tc>
                <a:extLst>
                  <a:ext uri="{0D108BD9-81ED-4DB2-BD59-A6C34878D82A}">
                    <a16:rowId xmlns:a16="http://schemas.microsoft.com/office/drawing/2014/main" val="10003"/>
                  </a:ext>
                </a:extLst>
              </a:tr>
              <a:tr h="600075">
                <a:tc>
                  <a:txBody>
                    <a:bodyPr/>
                    <a:lstStyle/>
                    <a:p>
                      <a:pPr>
                        <a:lnSpc>
                          <a:spcPct val="100000"/>
                        </a:lnSpc>
                      </a:pPr>
                      <a:endParaRPr sz="2600">
                        <a:latin typeface="Times New Roman"/>
                        <a:cs typeface="Times New Roman"/>
                      </a:endParaRPr>
                    </a:p>
                  </a:txBody>
                  <a:tcPr marL="0" marR="0" marT="0" marB="0">
                    <a:lnL w="12700">
                      <a:solidFill>
                        <a:srgbClr val="1F6B75"/>
                      </a:solidFill>
                      <a:prstDash val="solid"/>
                    </a:lnL>
                    <a:lnR w="12700">
                      <a:solidFill>
                        <a:srgbClr val="1F6B75"/>
                      </a:solidFill>
                      <a:prstDash val="solid"/>
                    </a:lnR>
                    <a:solidFill>
                      <a:srgbClr val="1F6B75"/>
                    </a:solidFill>
                  </a:tcPr>
                </a:tc>
                <a:extLst>
                  <a:ext uri="{0D108BD9-81ED-4DB2-BD59-A6C34878D82A}">
                    <a16:rowId xmlns:a16="http://schemas.microsoft.com/office/drawing/2014/main" val="10004"/>
                  </a:ext>
                </a:extLst>
              </a:tr>
            </a:tbl>
          </a:graphicData>
        </a:graphic>
      </p:graphicFrame>
      <p:sp>
        <p:nvSpPr>
          <p:cNvPr id="4" name="object 4"/>
          <p:cNvSpPr txBox="1"/>
          <p:nvPr/>
        </p:nvSpPr>
        <p:spPr>
          <a:xfrm>
            <a:off x="607263" y="6397788"/>
            <a:ext cx="5575300" cy="165735"/>
          </a:xfrm>
          <a:prstGeom prst="rect">
            <a:avLst/>
          </a:prstGeom>
        </p:spPr>
        <p:txBody>
          <a:bodyPr vert="horz" wrap="square" lIns="0" tIns="0" rIns="0" bIns="0" rtlCol="0">
            <a:spAutoFit/>
          </a:bodyPr>
          <a:lstStyle/>
          <a:p>
            <a:pPr marL="12700" marR="0" lvl="0" indent="0" defTabSz="914400" eaLnBrk="1" fontAlgn="auto" latinLnBrk="0" hangingPunct="1">
              <a:lnSpc>
                <a:spcPts val="1140"/>
              </a:lnSpc>
              <a:spcBef>
                <a:spcPts val="0"/>
              </a:spcBef>
              <a:spcAft>
                <a:spcPts val="0"/>
              </a:spcAft>
              <a:buClrTx/>
              <a:buSzTx/>
              <a:buFontTx/>
              <a:buNone/>
              <a:tabLst/>
              <a:defRPr/>
            </a:pPr>
            <a:r>
              <a:rPr kumimoji="0" sz="1100" b="1" i="0" u="none" strike="noStrike" kern="0" cap="none" spc="0" normalizeH="0" baseline="0" noProof="0" dirty="0">
                <a:ln>
                  <a:noFill/>
                </a:ln>
                <a:solidFill>
                  <a:srgbClr val="385622"/>
                </a:solidFill>
                <a:effectLst/>
                <a:uLnTx/>
                <a:uFillTx/>
                <a:latin typeface="Arial"/>
                <a:cs typeface="Arial"/>
              </a:rPr>
              <a:t>Maina</a:t>
            </a:r>
            <a:r>
              <a:rPr kumimoji="0" sz="1100" b="1" i="0" u="none" strike="noStrike" kern="0" cap="none" spc="20" normalizeH="0" baseline="0" noProof="0" dirty="0">
                <a:ln>
                  <a:noFill/>
                </a:ln>
                <a:solidFill>
                  <a:srgbClr val="385622"/>
                </a:solidFill>
                <a:effectLst/>
                <a:uLnTx/>
                <a:uFillTx/>
                <a:latin typeface="Arial"/>
                <a:cs typeface="Arial"/>
              </a:rPr>
              <a:t> </a:t>
            </a:r>
            <a:r>
              <a:rPr kumimoji="0" sz="1100" b="1" i="0" u="none" strike="noStrike" kern="0" cap="none" spc="-105" normalizeH="0" baseline="0" noProof="0" dirty="0">
                <a:ln>
                  <a:noFill/>
                </a:ln>
                <a:solidFill>
                  <a:srgbClr val="385622"/>
                </a:solidFill>
                <a:effectLst/>
                <a:uLnTx/>
                <a:uFillTx/>
                <a:latin typeface="Arial"/>
                <a:cs typeface="Arial"/>
              </a:rPr>
              <a:t>&amp;</a:t>
            </a:r>
            <a:r>
              <a:rPr kumimoji="0" sz="1100" b="1" i="0" u="none" strike="noStrike" kern="0" cap="none" spc="-10" normalizeH="0" baseline="0" noProof="0" dirty="0">
                <a:ln>
                  <a:noFill/>
                </a:ln>
                <a:solidFill>
                  <a:srgbClr val="385622"/>
                </a:solidFill>
                <a:effectLst/>
                <a:uLnTx/>
                <a:uFillTx/>
                <a:latin typeface="Arial"/>
                <a:cs typeface="Arial"/>
              </a:rPr>
              <a:t> </a:t>
            </a:r>
            <a:r>
              <a:rPr kumimoji="0" sz="1100" b="1" i="0" u="none" strike="noStrike" kern="0" cap="none" spc="0" normalizeH="0" baseline="0" noProof="0" dirty="0">
                <a:ln>
                  <a:noFill/>
                </a:ln>
                <a:solidFill>
                  <a:srgbClr val="385622"/>
                </a:solidFill>
                <a:effectLst/>
                <a:uLnTx/>
                <a:uFillTx/>
                <a:latin typeface="Arial"/>
                <a:cs typeface="Arial"/>
              </a:rPr>
              <a:t>Waithaka</a:t>
            </a:r>
            <a:r>
              <a:rPr kumimoji="0" sz="1100" b="1" i="0" u="none" strike="noStrike" kern="0" cap="none" spc="335" normalizeH="0" baseline="0" noProof="0" dirty="0">
                <a:ln>
                  <a:noFill/>
                </a:ln>
                <a:solidFill>
                  <a:srgbClr val="385622"/>
                </a:solidFill>
                <a:effectLst/>
                <a:uLnTx/>
                <a:uFillTx/>
                <a:latin typeface="Arial"/>
                <a:cs typeface="Arial"/>
              </a:rPr>
              <a:t> </a:t>
            </a:r>
            <a:r>
              <a:rPr kumimoji="0" sz="1100" b="1" i="0" u="none" strike="noStrike" kern="0" cap="none" spc="0" normalizeH="0" baseline="0" noProof="0" dirty="0">
                <a:ln>
                  <a:noFill/>
                </a:ln>
                <a:solidFill>
                  <a:srgbClr val="385622"/>
                </a:solidFill>
                <a:effectLst/>
                <a:uLnTx/>
                <a:uFillTx/>
                <a:latin typeface="Arial"/>
                <a:cs typeface="Arial"/>
              </a:rPr>
              <a:t>|</a:t>
            </a:r>
            <a:r>
              <a:rPr kumimoji="0" sz="1100" b="1" i="0" u="none" strike="noStrike" kern="0" cap="none" spc="305" normalizeH="0" baseline="0" noProof="0" dirty="0">
                <a:ln>
                  <a:noFill/>
                </a:ln>
                <a:solidFill>
                  <a:srgbClr val="385622"/>
                </a:solidFill>
                <a:effectLst/>
                <a:uLnTx/>
                <a:uFillTx/>
                <a:latin typeface="Arial"/>
                <a:cs typeface="Arial"/>
              </a:rPr>
              <a:t> </a:t>
            </a:r>
            <a:r>
              <a:rPr kumimoji="0" sz="1100" b="1" i="0" u="none" strike="noStrike" kern="0" cap="none" spc="0" normalizeH="0" baseline="0" noProof="0" dirty="0">
                <a:ln>
                  <a:noFill/>
                </a:ln>
                <a:solidFill>
                  <a:srgbClr val="385622"/>
                </a:solidFill>
                <a:effectLst/>
                <a:uLnTx/>
                <a:uFillTx/>
                <a:latin typeface="Arial"/>
                <a:cs typeface="Arial"/>
              </a:rPr>
              <a:t>KNQA</a:t>
            </a:r>
            <a:r>
              <a:rPr kumimoji="0" sz="1100" b="1" i="0" u="none" strike="noStrike" kern="0" cap="none" spc="5" normalizeH="0" baseline="0" noProof="0" dirty="0">
                <a:ln>
                  <a:noFill/>
                </a:ln>
                <a:solidFill>
                  <a:srgbClr val="385622"/>
                </a:solidFill>
                <a:effectLst/>
                <a:uLnTx/>
                <a:uFillTx/>
                <a:latin typeface="Arial"/>
                <a:cs typeface="Arial"/>
              </a:rPr>
              <a:t> </a:t>
            </a:r>
            <a:r>
              <a:rPr kumimoji="0" sz="1100" b="1" i="0" u="none" strike="noStrike" kern="0" cap="none" spc="0" normalizeH="0" baseline="0" noProof="0" dirty="0">
                <a:ln>
                  <a:noFill/>
                </a:ln>
                <a:solidFill>
                  <a:srgbClr val="385622"/>
                </a:solidFill>
                <a:effectLst/>
                <a:uLnTx/>
                <a:uFillTx/>
                <a:latin typeface="Arial"/>
                <a:cs typeface="Arial"/>
              </a:rPr>
              <a:t>National</a:t>
            </a:r>
            <a:r>
              <a:rPr kumimoji="0" sz="1100" b="1" i="0" u="none" strike="noStrike" kern="0" cap="none" spc="10" normalizeH="0" baseline="0" noProof="0" dirty="0">
                <a:ln>
                  <a:noFill/>
                </a:ln>
                <a:solidFill>
                  <a:srgbClr val="385622"/>
                </a:solidFill>
                <a:effectLst/>
                <a:uLnTx/>
                <a:uFillTx/>
                <a:latin typeface="Arial"/>
                <a:cs typeface="Arial"/>
              </a:rPr>
              <a:t> </a:t>
            </a:r>
            <a:r>
              <a:rPr kumimoji="0" sz="1100" b="1" i="0" u="none" strike="noStrike" kern="0" cap="none" spc="-10" normalizeH="0" baseline="0" noProof="0" dirty="0">
                <a:ln>
                  <a:noFill/>
                </a:ln>
                <a:solidFill>
                  <a:srgbClr val="385622"/>
                </a:solidFill>
                <a:effectLst/>
                <a:uLnTx/>
                <a:uFillTx/>
                <a:latin typeface="Arial"/>
                <a:cs typeface="Arial"/>
              </a:rPr>
              <a:t>Qualifications</a:t>
            </a:r>
            <a:r>
              <a:rPr kumimoji="0" sz="1100" b="1" i="0" u="none" strike="noStrike" kern="0" cap="none" spc="0" normalizeH="0" baseline="0" noProof="0" dirty="0">
                <a:ln>
                  <a:noFill/>
                </a:ln>
                <a:solidFill>
                  <a:srgbClr val="385622"/>
                </a:solidFill>
                <a:effectLst/>
                <a:uLnTx/>
                <a:uFillTx/>
                <a:latin typeface="Arial"/>
                <a:cs typeface="Arial"/>
              </a:rPr>
              <a:t> </a:t>
            </a:r>
            <a:r>
              <a:rPr kumimoji="0" sz="1100" b="1" i="0" u="none" strike="noStrike" kern="0" cap="none" spc="-35" normalizeH="0" baseline="0" noProof="0" dirty="0">
                <a:ln>
                  <a:noFill/>
                </a:ln>
                <a:solidFill>
                  <a:srgbClr val="385622"/>
                </a:solidFill>
                <a:effectLst/>
                <a:uLnTx/>
                <a:uFillTx/>
                <a:latin typeface="Arial"/>
                <a:cs typeface="Arial"/>
              </a:rPr>
              <a:t>Conference </a:t>
            </a:r>
            <a:r>
              <a:rPr kumimoji="0" sz="1100" b="1" i="0" u="none" strike="noStrike" kern="0" cap="small" spc="-114" normalizeH="0" baseline="0" noProof="0" dirty="0">
                <a:ln>
                  <a:noFill/>
                </a:ln>
                <a:solidFill>
                  <a:srgbClr val="385622"/>
                </a:solidFill>
                <a:effectLst/>
                <a:uLnTx/>
                <a:uFillTx/>
                <a:latin typeface="Arial"/>
                <a:cs typeface="Arial"/>
              </a:rPr>
              <a:t>2</a:t>
            </a:r>
            <a:r>
              <a:rPr kumimoji="0" sz="1100" b="1" i="0" u="none" strike="noStrike" kern="0" cap="none" spc="-114" normalizeH="0" baseline="0" noProof="0" dirty="0">
                <a:ln>
                  <a:noFill/>
                </a:ln>
                <a:solidFill>
                  <a:srgbClr val="385622"/>
                </a:solidFill>
                <a:effectLst/>
                <a:uLnTx/>
                <a:uFillTx/>
                <a:latin typeface="Arial"/>
                <a:cs typeface="Arial"/>
              </a:rPr>
              <a:t>0</a:t>
            </a:r>
            <a:r>
              <a:rPr kumimoji="0" sz="1100" b="1" i="0" u="none" strike="noStrike" kern="0" cap="small" spc="-114" normalizeH="0" baseline="0" noProof="0" dirty="0">
                <a:ln>
                  <a:noFill/>
                </a:ln>
                <a:solidFill>
                  <a:srgbClr val="385622"/>
                </a:solidFill>
                <a:effectLst/>
                <a:uLnTx/>
                <a:uFillTx/>
                <a:latin typeface="Arial"/>
                <a:cs typeface="Arial"/>
              </a:rPr>
              <a:t>2</a:t>
            </a:r>
            <a:r>
              <a:rPr kumimoji="0" sz="1100" b="1" i="0" u="none" strike="noStrike" kern="0" cap="none" spc="-114" normalizeH="0" baseline="0" noProof="0" dirty="0">
                <a:ln>
                  <a:noFill/>
                </a:ln>
                <a:solidFill>
                  <a:srgbClr val="385622"/>
                </a:solidFill>
                <a:effectLst/>
                <a:uLnTx/>
                <a:uFillTx/>
                <a:latin typeface="Arial"/>
                <a:cs typeface="Arial"/>
              </a:rPr>
              <a:t>6</a:t>
            </a:r>
            <a:r>
              <a:rPr kumimoji="0" sz="1100" b="1" i="0" u="none" strike="noStrike" kern="0" cap="none" spc="335" normalizeH="0" baseline="0" noProof="0" dirty="0">
                <a:ln>
                  <a:noFill/>
                </a:ln>
                <a:solidFill>
                  <a:srgbClr val="385622"/>
                </a:solidFill>
                <a:effectLst/>
                <a:uLnTx/>
                <a:uFillTx/>
                <a:latin typeface="Arial"/>
                <a:cs typeface="Arial"/>
              </a:rPr>
              <a:t> </a:t>
            </a:r>
            <a:r>
              <a:rPr kumimoji="0" sz="1100" b="1" i="0" u="none" strike="noStrike" kern="0" cap="none" spc="0" normalizeH="0" baseline="0" noProof="0" dirty="0">
                <a:ln>
                  <a:noFill/>
                </a:ln>
                <a:solidFill>
                  <a:srgbClr val="385622"/>
                </a:solidFill>
                <a:effectLst/>
                <a:uLnTx/>
                <a:uFillTx/>
                <a:latin typeface="Arial"/>
                <a:cs typeface="Arial"/>
              </a:rPr>
              <a:t>|</a:t>
            </a:r>
            <a:r>
              <a:rPr kumimoji="0" sz="1100" b="1" i="0" u="none" strike="noStrike" kern="0" cap="none" spc="310" normalizeH="0" baseline="0" noProof="0" dirty="0">
                <a:ln>
                  <a:noFill/>
                </a:ln>
                <a:solidFill>
                  <a:srgbClr val="385622"/>
                </a:solidFill>
                <a:effectLst/>
                <a:uLnTx/>
                <a:uFillTx/>
                <a:latin typeface="Arial"/>
                <a:cs typeface="Arial"/>
              </a:rPr>
              <a:t> </a:t>
            </a:r>
            <a:r>
              <a:rPr kumimoji="0" sz="1100" b="1" i="0" u="none" strike="noStrike" kern="0" cap="none" spc="-95" normalizeH="0" baseline="0" noProof="0" dirty="0">
                <a:ln>
                  <a:noFill/>
                </a:ln>
                <a:solidFill>
                  <a:srgbClr val="385622"/>
                </a:solidFill>
                <a:effectLst/>
                <a:uLnTx/>
                <a:uFillTx/>
                <a:latin typeface="Arial"/>
                <a:cs typeface="Arial"/>
              </a:rPr>
              <a:t>1</a:t>
            </a:r>
            <a:r>
              <a:rPr kumimoji="0" sz="1100" b="1" i="0" u="none" strike="noStrike" kern="0" cap="small" spc="-95" normalizeH="0" baseline="0" noProof="0" dirty="0">
                <a:ln>
                  <a:noFill/>
                </a:ln>
                <a:solidFill>
                  <a:srgbClr val="385622"/>
                </a:solidFill>
                <a:effectLst/>
                <a:uLnTx/>
                <a:uFillTx/>
                <a:latin typeface="Arial"/>
                <a:cs typeface="Arial"/>
              </a:rPr>
              <a:t>2</a:t>
            </a:r>
            <a:r>
              <a:rPr kumimoji="0" sz="1100" b="1" i="0" u="none" strike="noStrike" kern="0" cap="none" spc="-95" normalizeH="0" baseline="0" noProof="0" dirty="0">
                <a:ln>
                  <a:noFill/>
                </a:ln>
                <a:solidFill>
                  <a:srgbClr val="385622"/>
                </a:solidFill>
                <a:effectLst/>
                <a:uLnTx/>
                <a:uFillTx/>
                <a:latin typeface="Arial"/>
                <a:cs typeface="Arial"/>
              </a:rPr>
              <a:t>–</a:t>
            </a:r>
            <a:r>
              <a:rPr kumimoji="0" sz="1100" b="1" i="0" u="none" strike="noStrike" kern="0" cap="none" spc="-165" normalizeH="0" baseline="0" noProof="0" dirty="0">
                <a:ln>
                  <a:noFill/>
                </a:ln>
                <a:solidFill>
                  <a:srgbClr val="385622"/>
                </a:solidFill>
                <a:effectLst/>
                <a:uLnTx/>
                <a:uFillTx/>
                <a:latin typeface="Arial"/>
                <a:cs typeface="Arial"/>
              </a:rPr>
              <a:t>14</a:t>
            </a:r>
            <a:r>
              <a:rPr kumimoji="0" sz="1100" b="1" i="0" u="none" strike="noStrike" kern="0" cap="none" spc="35" normalizeH="0" baseline="0" noProof="0" dirty="0">
                <a:ln>
                  <a:noFill/>
                </a:ln>
                <a:solidFill>
                  <a:srgbClr val="385622"/>
                </a:solidFill>
                <a:effectLst/>
                <a:uLnTx/>
                <a:uFillTx/>
                <a:latin typeface="Arial"/>
                <a:cs typeface="Arial"/>
              </a:rPr>
              <a:t> </a:t>
            </a:r>
            <a:r>
              <a:rPr kumimoji="0" sz="1100" b="1" i="0" u="none" strike="noStrike" kern="0" cap="none" spc="70" normalizeH="0" baseline="0" noProof="0" dirty="0">
                <a:ln>
                  <a:noFill/>
                </a:ln>
                <a:solidFill>
                  <a:srgbClr val="385622"/>
                </a:solidFill>
                <a:effectLst/>
                <a:uLnTx/>
                <a:uFillTx/>
                <a:latin typeface="Arial"/>
                <a:cs typeface="Arial"/>
              </a:rPr>
              <a:t>May</a:t>
            </a:r>
            <a:r>
              <a:rPr kumimoji="0" sz="1100" b="1" i="0" u="none" strike="noStrike" kern="0" cap="none" spc="20" normalizeH="0" baseline="0" noProof="0" dirty="0">
                <a:ln>
                  <a:noFill/>
                </a:ln>
                <a:solidFill>
                  <a:srgbClr val="385622"/>
                </a:solidFill>
                <a:effectLst/>
                <a:uLnTx/>
                <a:uFillTx/>
                <a:latin typeface="Arial"/>
                <a:cs typeface="Arial"/>
              </a:rPr>
              <a:t> </a:t>
            </a:r>
            <a:r>
              <a:rPr kumimoji="0" sz="1100" b="1" i="0" u="none" strike="noStrike" kern="0" cap="small" spc="-155" normalizeH="0" baseline="0" noProof="0" dirty="0">
                <a:ln>
                  <a:noFill/>
                </a:ln>
                <a:solidFill>
                  <a:srgbClr val="385622"/>
                </a:solidFill>
                <a:effectLst/>
                <a:uLnTx/>
                <a:uFillTx/>
                <a:latin typeface="Arial"/>
                <a:cs typeface="Arial"/>
              </a:rPr>
              <a:t>2</a:t>
            </a:r>
            <a:r>
              <a:rPr kumimoji="0" sz="1100" b="1" i="0" u="none" strike="noStrike" kern="0" cap="none" spc="-155" normalizeH="0" baseline="0" noProof="0" dirty="0">
                <a:ln>
                  <a:noFill/>
                </a:ln>
                <a:solidFill>
                  <a:srgbClr val="385622"/>
                </a:solidFill>
                <a:effectLst/>
                <a:uLnTx/>
                <a:uFillTx/>
                <a:latin typeface="Arial"/>
                <a:cs typeface="Arial"/>
              </a:rPr>
              <a:t>0</a:t>
            </a:r>
            <a:r>
              <a:rPr kumimoji="0" sz="1100" b="1" i="0" u="none" strike="noStrike" kern="0" cap="small" spc="-155" normalizeH="0" baseline="0" noProof="0" dirty="0">
                <a:ln>
                  <a:noFill/>
                </a:ln>
                <a:solidFill>
                  <a:srgbClr val="385622"/>
                </a:solidFill>
                <a:effectLst/>
                <a:uLnTx/>
                <a:uFillTx/>
                <a:latin typeface="Arial"/>
                <a:cs typeface="Arial"/>
              </a:rPr>
              <a:t>2</a:t>
            </a:r>
            <a:r>
              <a:rPr kumimoji="0" sz="1100" b="1" i="0" u="none" strike="noStrike" kern="0" cap="none" spc="-155" normalizeH="0" baseline="0" noProof="0" dirty="0">
                <a:ln>
                  <a:noFill/>
                </a:ln>
                <a:solidFill>
                  <a:srgbClr val="385622"/>
                </a:solidFill>
                <a:effectLst/>
                <a:uLnTx/>
                <a:uFillTx/>
                <a:latin typeface="Arial"/>
                <a:cs typeface="Arial"/>
              </a:rPr>
              <a:t>6</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40207" y="-6095"/>
            <a:ext cx="7801609" cy="1195070"/>
          </a:xfrm>
          <a:prstGeom prst="rect">
            <a:avLst/>
          </a:prstGeom>
          <a:solidFill>
            <a:srgbClr val="1F3863"/>
          </a:solidFill>
          <a:ln w="3175">
            <a:solidFill>
              <a:srgbClr val="1F3863"/>
            </a:solidFill>
          </a:ln>
        </p:spPr>
        <p:txBody>
          <a:bodyPr vert="horz" wrap="square" lIns="0" tIns="57150" rIns="0" bIns="0" rtlCol="0">
            <a:spAutoFit/>
          </a:bodyPr>
          <a:lstStyle/>
          <a:p>
            <a:pPr marL="182880" marR="375920">
              <a:lnSpc>
                <a:spcPct val="101000"/>
              </a:lnSpc>
              <a:spcBef>
                <a:spcPts val="450"/>
              </a:spcBef>
            </a:pPr>
            <a:r>
              <a:rPr sz="2900" spc="-90" dirty="0">
                <a:solidFill>
                  <a:srgbClr val="FFFFFF"/>
                </a:solidFill>
              </a:rPr>
              <a:t>Four-</a:t>
            </a:r>
            <a:r>
              <a:rPr sz="2900" spc="-20" dirty="0">
                <a:solidFill>
                  <a:srgbClr val="FFFFFF"/>
                </a:solidFill>
              </a:rPr>
              <a:t>Component</a:t>
            </a:r>
            <a:r>
              <a:rPr sz="2900" spc="204" dirty="0">
                <a:solidFill>
                  <a:srgbClr val="FFFFFF"/>
                </a:solidFill>
              </a:rPr>
              <a:t> </a:t>
            </a:r>
            <a:r>
              <a:rPr sz="2900" dirty="0">
                <a:solidFill>
                  <a:srgbClr val="FFFFFF"/>
                </a:solidFill>
              </a:rPr>
              <a:t>Framework:</a:t>
            </a:r>
            <a:r>
              <a:rPr sz="2900" spc="185" dirty="0">
                <a:solidFill>
                  <a:srgbClr val="FFFFFF"/>
                </a:solidFill>
              </a:rPr>
              <a:t> </a:t>
            </a:r>
            <a:r>
              <a:rPr sz="2900" spc="-10" dirty="0">
                <a:solidFill>
                  <a:srgbClr val="FFFFFF"/>
                </a:solidFill>
              </a:rPr>
              <a:t>Integrating </a:t>
            </a:r>
            <a:r>
              <a:rPr sz="2900" dirty="0">
                <a:solidFill>
                  <a:srgbClr val="FFFFFF"/>
                </a:solidFill>
              </a:rPr>
              <a:t>Career</a:t>
            </a:r>
            <a:r>
              <a:rPr sz="2900" spc="-20" dirty="0">
                <a:solidFill>
                  <a:srgbClr val="FFFFFF"/>
                </a:solidFill>
              </a:rPr>
              <a:t> </a:t>
            </a:r>
            <a:r>
              <a:rPr sz="2900" dirty="0">
                <a:solidFill>
                  <a:srgbClr val="FFFFFF"/>
                </a:solidFill>
              </a:rPr>
              <a:t>Guidance</a:t>
            </a:r>
            <a:r>
              <a:rPr sz="2900" spc="20" dirty="0">
                <a:solidFill>
                  <a:srgbClr val="FFFFFF"/>
                </a:solidFill>
              </a:rPr>
              <a:t> </a:t>
            </a:r>
            <a:r>
              <a:rPr sz="2900" dirty="0">
                <a:solidFill>
                  <a:srgbClr val="FFFFFF"/>
                </a:solidFill>
              </a:rPr>
              <a:t>Within</a:t>
            </a:r>
            <a:r>
              <a:rPr sz="2900" spc="5" dirty="0">
                <a:solidFill>
                  <a:srgbClr val="FFFFFF"/>
                </a:solidFill>
              </a:rPr>
              <a:t> </a:t>
            </a:r>
            <a:r>
              <a:rPr sz="2900" dirty="0">
                <a:solidFill>
                  <a:srgbClr val="FFFFFF"/>
                </a:solidFill>
              </a:rPr>
              <a:t>the</a:t>
            </a:r>
            <a:r>
              <a:rPr sz="2900" spc="-15" dirty="0">
                <a:solidFill>
                  <a:srgbClr val="FFFFFF"/>
                </a:solidFill>
              </a:rPr>
              <a:t> </a:t>
            </a:r>
            <a:r>
              <a:rPr sz="2900" spc="-20" dirty="0">
                <a:solidFill>
                  <a:srgbClr val="FFFFFF"/>
                </a:solidFill>
              </a:rPr>
              <a:t>KNQF</a:t>
            </a:r>
            <a:endParaRPr sz="2900"/>
          </a:p>
        </p:txBody>
      </p:sp>
      <p:grpSp>
        <p:nvGrpSpPr>
          <p:cNvPr id="3" name="object 3"/>
          <p:cNvGrpSpPr/>
          <p:nvPr/>
        </p:nvGrpSpPr>
        <p:grpSpPr>
          <a:xfrm>
            <a:off x="4358385" y="2340610"/>
            <a:ext cx="2755900" cy="2024380"/>
            <a:chOff x="4358385" y="2340610"/>
            <a:chExt cx="2755900" cy="2024380"/>
          </a:xfrm>
        </p:grpSpPr>
        <p:sp>
          <p:nvSpPr>
            <p:cNvPr id="4" name="object 4"/>
            <p:cNvSpPr/>
            <p:nvPr/>
          </p:nvSpPr>
          <p:spPr>
            <a:xfrm>
              <a:off x="4364735" y="2346960"/>
              <a:ext cx="2743200" cy="2011680"/>
            </a:xfrm>
            <a:custGeom>
              <a:avLst/>
              <a:gdLst/>
              <a:ahLst/>
              <a:cxnLst/>
              <a:rect l="l" t="t" r="r" b="b"/>
              <a:pathLst>
                <a:path w="2743200" h="2011679">
                  <a:moveTo>
                    <a:pt x="1371600" y="0"/>
                  </a:moveTo>
                  <a:lnTo>
                    <a:pt x="1316432" y="798"/>
                  </a:lnTo>
                  <a:lnTo>
                    <a:pt x="1261817" y="3174"/>
                  </a:lnTo>
                  <a:lnTo>
                    <a:pt x="1207796" y="7098"/>
                  </a:lnTo>
                  <a:lnTo>
                    <a:pt x="1154411" y="12538"/>
                  </a:lnTo>
                  <a:lnTo>
                    <a:pt x="1101702" y="19466"/>
                  </a:lnTo>
                  <a:lnTo>
                    <a:pt x="1049709" y="27851"/>
                  </a:lnTo>
                  <a:lnTo>
                    <a:pt x="998475" y="37663"/>
                  </a:lnTo>
                  <a:lnTo>
                    <a:pt x="948040" y="48872"/>
                  </a:lnTo>
                  <a:lnTo>
                    <a:pt x="898444" y="61448"/>
                  </a:lnTo>
                  <a:lnTo>
                    <a:pt x="849730" y="75361"/>
                  </a:lnTo>
                  <a:lnTo>
                    <a:pt x="801937" y="90581"/>
                  </a:lnTo>
                  <a:lnTo>
                    <a:pt x="755107" y="107078"/>
                  </a:lnTo>
                  <a:lnTo>
                    <a:pt x="709281" y="124822"/>
                  </a:lnTo>
                  <a:lnTo>
                    <a:pt x="664500" y="143782"/>
                  </a:lnTo>
                  <a:lnTo>
                    <a:pt x="620804" y="163929"/>
                  </a:lnTo>
                  <a:lnTo>
                    <a:pt x="578235" y="185233"/>
                  </a:lnTo>
                  <a:lnTo>
                    <a:pt x="536834" y="207663"/>
                  </a:lnTo>
                  <a:lnTo>
                    <a:pt x="496642" y="231190"/>
                  </a:lnTo>
                  <a:lnTo>
                    <a:pt x="457698" y="255784"/>
                  </a:lnTo>
                  <a:lnTo>
                    <a:pt x="420046" y="281414"/>
                  </a:lnTo>
                  <a:lnTo>
                    <a:pt x="383725" y="308050"/>
                  </a:lnTo>
                  <a:lnTo>
                    <a:pt x="348776" y="335662"/>
                  </a:lnTo>
                  <a:lnTo>
                    <a:pt x="315241" y="364221"/>
                  </a:lnTo>
                  <a:lnTo>
                    <a:pt x="283160" y="393696"/>
                  </a:lnTo>
                  <a:lnTo>
                    <a:pt x="252575" y="424058"/>
                  </a:lnTo>
                  <a:lnTo>
                    <a:pt x="223526" y="455275"/>
                  </a:lnTo>
                  <a:lnTo>
                    <a:pt x="196054" y="487319"/>
                  </a:lnTo>
                  <a:lnTo>
                    <a:pt x="170200" y="520158"/>
                  </a:lnTo>
                  <a:lnTo>
                    <a:pt x="146006" y="553764"/>
                  </a:lnTo>
                  <a:lnTo>
                    <a:pt x="123511" y="588105"/>
                  </a:lnTo>
                  <a:lnTo>
                    <a:pt x="102758" y="623153"/>
                  </a:lnTo>
                  <a:lnTo>
                    <a:pt x="83787" y="658876"/>
                  </a:lnTo>
                  <a:lnTo>
                    <a:pt x="66639" y="695245"/>
                  </a:lnTo>
                  <a:lnTo>
                    <a:pt x="51355" y="732230"/>
                  </a:lnTo>
                  <a:lnTo>
                    <a:pt x="37976" y="769800"/>
                  </a:lnTo>
                  <a:lnTo>
                    <a:pt x="26543" y="807926"/>
                  </a:lnTo>
                  <a:lnTo>
                    <a:pt x="17096" y="846578"/>
                  </a:lnTo>
                  <a:lnTo>
                    <a:pt x="9678" y="885725"/>
                  </a:lnTo>
                  <a:lnTo>
                    <a:pt x="4328" y="925338"/>
                  </a:lnTo>
                  <a:lnTo>
                    <a:pt x="1089" y="965386"/>
                  </a:lnTo>
                  <a:lnTo>
                    <a:pt x="0" y="1005839"/>
                  </a:lnTo>
                  <a:lnTo>
                    <a:pt x="1089" y="1046293"/>
                  </a:lnTo>
                  <a:lnTo>
                    <a:pt x="4328" y="1086341"/>
                  </a:lnTo>
                  <a:lnTo>
                    <a:pt x="9678" y="1125954"/>
                  </a:lnTo>
                  <a:lnTo>
                    <a:pt x="17096" y="1165101"/>
                  </a:lnTo>
                  <a:lnTo>
                    <a:pt x="26543" y="1203753"/>
                  </a:lnTo>
                  <a:lnTo>
                    <a:pt x="37976" y="1241879"/>
                  </a:lnTo>
                  <a:lnTo>
                    <a:pt x="51355" y="1279449"/>
                  </a:lnTo>
                  <a:lnTo>
                    <a:pt x="66639" y="1316434"/>
                  </a:lnTo>
                  <a:lnTo>
                    <a:pt x="83787" y="1352803"/>
                  </a:lnTo>
                  <a:lnTo>
                    <a:pt x="102758" y="1388526"/>
                  </a:lnTo>
                  <a:lnTo>
                    <a:pt x="123511" y="1423574"/>
                  </a:lnTo>
                  <a:lnTo>
                    <a:pt x="146006" y="1457915"/>
                  </a:lnTo>
                  <a:lnTo>
                    <a:pt x="170200" y="1491521"/>
                  </a:lnTo>
                  <a:lnTo>
                    <a:pt x="196054" y="1524360"/>
                  </a:lnTo>
                  <a:lnTo>
                    <a:pt x="223526" y="1556404"/>
                  </a:lnTo>
                  <a:lnTo>
                    <a:pt x="252575" y="1587621"/>
                  </a:lnTo>
                  <a:lnTo>
                    <a:pt x="283160" y="1617983"/>
                  </a:lnTo>
                  <a:lnTo>
                    <a:pt x="315241" y="1647458"/>
                  </a:lnTo>
                  <a:lnTo>
                    <a:pt x="348776" y="1676017"/>
                  </a:lnTo>
                  <a:lnTo>
                    <a:pt x="383725" y="1703629"/>
                  </a:lnTo>
                  <a:lnTo>
                    <a:pt x="420046" y="1730265"/>
                  </a:lnTo>
                  <a:lnTo>
                    <a:pt x="457698" y="1755895"/>
                  </a:lnTo>
                  <a:lnTo>
                    <a:pt x="496642" y="1780489"/>
                  </a:lnTo>
                  <a:lnTo>
                    <a:pt x="536834" y="1804016"/>
                  </a:lnTo>
                  <a:lnTo>
                    <a:pt x="578235" y="1826446"/>
                  </a:lnTo>
                  <a:lnTo>
                    <a:pt x="620804" y="1847750"/>
                  </a:lnTo>
                  <a:lnTo>
                    <a:pt x="664500" y="1867897"/>
                  </a:lnTo>
                  <a:lnTo>
                    <a:pt x="709281" y="1886857"/>
                  </a:lnTo>
                  <a:lnTo>
                    <a:pt x="755107" y="1904601"/>
                  </a:lnTo>
                  <a:lnTo>
                    <a:pt x="801937" y="1921098"/>
                  </a:lnTo>
                  <a:lnTo>
                    <a:pt x="849730" y="1936318"/>
                  </a:lnTo>
                  <a:lnTo>
                    <a:pt x="898444" y="1950231"/>
                  </a:lnTo>
                  <a:lnTo>
                    <a:pt x="948040" y="1962807"/>
                  </a:lnTo>
                  <a:lnTo>
                    <a:pt x="998475" y="1974016"/>
                  </a:lnTo>
                  <a:lnTo>
                    <a:pt x="1049709" y="1983828"/>
                  </a:lnTo>
                  <a:lnTo>
                    <a:pt x="1101702" y="1992213"/>
                  </a:lnTo>
                  <a:lnTo>
                    <a:pt x="1154411" y="1999141"/>
                  </a:lnTo>
                  <a:lnTo>
                    <a:pt x="1207796" y="2004581"/>
                  </a:lnTo>
                  <a:lnTo>
                    <a:pt x="1261817" y="2008505"/>
                  </a:lnTo>
                  <a:lnTo>
                    <a:pt x="1316432" y="2010881"/>
                  </a:lnTo>
                  <a:lnTo>
                    <a:pt x="1371600" y="2011679"/>
                  </a:lnTo>
                  <a:lnTo>
                    <a:pt x="1426767" y="2010881"/>
                  </a:lnTo>
                  <a:lnTo>
                    <a:pt x="1481382" y="2008505"/>
                  </a:lnTo>
                  <a:lnTo>
                    <a:pt x="1535403" y="2004581"/>
                  </a:lnTo>
                  <a:lnTo>
                    <a:pt x="1588788" y="1999141"/>
                  </a:lnTo>
                  <a:lnTo>
                    <a:pt x="1641497" y="1992213"/>
                  </a:lnTo>
                  <a:lnTo>
                    <a:pt x="1693490" y="1983828"/>
                  </a:lnTo>
                  <a:lnTo>
                    <a:pt x="1744724" y="1974016"/>
                  </a:lnTo>
                  <a:lnTo>
                    <a:pt x="1795159" y="1962807"/>
                  </a:lnTo>
                  <a:lnTo>
                    <a:pt x="1844755" y="1950231"/>
                  </a:lnTo>
                  <a:lnTo>
                    <a:pt x="1893469" y="1936318"/>
                  </a:lnTo>
                  <a:lnTo>
                    <a:pt x="1941262" y="1921098"/>
                  </a:lnTo>
                  <a:lnTo>
                    <a:pt x="1988092" y="1904601"/>
                  </a:lnTo>
                  <a:lnTo>
                    <a:pt x="2033918" y="1886857"/>
                  </a:lnTo>
                  <a:lnTo>
                    <a:pt x="2078699" y="1867897"/>
                  </a:lnTo>
                  <a:lnTo>
                    <a:pt x="2122395" y="1847750"/>
                  </a:lnTo>
                  <a:lnTo>
                    <a:pt x="2164964" y="1826446"/>
                  </a:lnTo>
                  <a:lnTo>
                    <a:pt x="2206365" y="1804016"/>
                  </a:lnTo>
                  <a:lnTo>
                    <a:pt x="2246557" y="1780489"/>
                  </a:lnTo>
                  <a:lnTo>
                    <a:pt x="2285501" y="1755895"/>
                  </a:lnTo>
                  <a:lnTo>
                    <a:pt x="2323153" y="1730265"/>
                  </a:lnTo>
                  <a:lnTo>
                    <a:pt x="2359474" y="1703629"/>
                  </a:lnTo>
                  <a:lnTo>
                    <a:pt x="2394423" y="1676017"/>
                  </a:lnTo>
                  <a:lnTo>
                    <a:pt x="2427958" y="1647458"/>
                  </a:lnTo>
                  <a:lnTo>
                    <a:pt x="2460039" y="1617983"/>
                  </a:lnTo>
                  <a:lnTo>
                    <a:pt x="2490624" y="1587621"/>
                  </a:lnTo>
                  <a:lnTo>
                    <a:pt x="2519673" y="1556404"/>
                  </a:lnTo>
                  <a:lnTo>
                    <a:pt x="2547145" y="1524360"/>
                  </a:lnTo>
                  <a:lnTo>
                    <a:pt x="2572999" y="1491521"/>
                  </a:lnTo>
                  <a:lnTo>
                    <a:pt x="2597193" y="1457915"/>
                  </a:lnTo>
                  <a:lnTo>
                    <a:pt x="2619688" y="1423574"/>
                  </a:lnTo>
                  <a:lnTo>
                    <a:pt x="2640441" y="1388526"/>
                  </a:lnTo>
                  <a:lnTo>
                    <a:pt x="2659412" y="1352803"/>
                  </a:lnTo>
                  <a:lnTo>
                    <a:pt x="2676560" y="1316434"/>
                  </a:lnTo>
                  <a:lnTo>
                    <a:pt x="2691844" y="1279449"/>
                  </a:lnTo>
                  <a:lnTo>
                    <a:pt x="2705223" y="1241879"/>
                  </a:lnTo>
                  <a:lnTo>
                    <a:pt x="2716656" y="1203753"/>
                  </a:lnTo>
                  <a:lnTo>
                    <a:pt x="2726103" y="1165101"/>
                  </a:lnTo>
                  <a:lnTo>
                    <a:pt x="2733521" y="1125954"/>
                  </a:lnTo>
                  <a:lnTo>
                    <a:pt x="2738871" y="1086341"/>
                  </a:lnTo>
                  <a:lnTo>
                    <a:pt x="2742110" y="1046293"/>
                  </a:lnTo>
                  <a:lnTo>
                    <a:pt x="2743199" y="1005839"/>
                  </a:lnTo>
                  <a:lnTo>
                    <a:pt x="2742110" y="965386"/>
                  </a:lnTo>
                  <a:lnTo>
                    <a:pt x="2738871" y="925338"/>
                  </a:lnTo>
                  <a:lnTo>
                    <a:pt x="2733521" y="885725"/>
                  </a:lnTo>
                  <a:lnTo>
                    <a:pt x="2726103" y="846578"/>
                  </a:lnTo>
                  <a:lnTo>
                    <a:pt x="2716656" y="807926"/>
                  </a:lnTo>
                  <a:lnTo>
                    <a:pt x="2705223" y="769800"/>
                  </a:lnTo>
                  <a:lnTo>
                    <a:pt x="2691844" y="732230"/>
                  </a:lnTo>
                  <a:lnTo>
                    <a:pt x="2676560" y="695245"/>
                  </a:lnTo>
                  <a:lnTo>
                    <a:pt x="2659412" y="658876"/>
                  </a:lnTo>
                  <a:lnTo>
                    <a:pt x="2640441" y="623153"/>
                  </a:lnTo>
                  <a:lnTo>
                    <a:pt x="2619688" y="588105"/>
                  </a:lnTo>
                  <a:lnTo>
                    <a:pt x="2597193" y="553764"/>
                  </a:lnTo>
                  <a:lnTo>
                    <a:pt x="2572999" y="520158"/>
                  </a:lnTo>
                  <a:lnTo>
                    <a:pt x="2547145" y="487319"/>
                  </a:lnTo>
                  <a:lnTo>
                    <a:pt x="2519673" y="455275"/>
                  </a:lnTo>
                  <a:lnTo>
                    <a:pt x="2490624" y="424058"/>
                  </a:lnTo>
                  <a:lnTo>
                    <a:pt x="2460039" y="393696"/>
                  </a:lnTo>
                  <a:lnTo>
                    <a:pt x="2427958" y="364221"/>
                  </a:lnTo>
                  <a:lnTo>
                    <a:pt x="2394423" y="335662"/>
                  </a:lnTo>
                  <a:lnTo>
                    <a:pt x="2359474" y="308050"/>
                  </a:lnTo>
                  <a:lnTo>
                    <a:pt x="2323153" y="281414"/>
                  </a:lnTo>
                  <a:lnTo>
                    <a:pt x="2285501" y="255784"/>
                  </a:lnTo>
                  <a:lnTo>
                    <a:pt x="2246557" y="231190"/>
                  </a:lnTo>
                  <a:lnTo>
                    <a:pt x="2206365" y="207663"/>
                  </a:lnTo>
                  <a:lnTo>
                    <a:pt x="2164964" y="185233"/>
                  </a:lnTo>
                  <a:lnTo>
                    <a:pt x="2122395" y="163929"/>
                  </a:lnTo>
                  <a:lnTo>
                    <a:pt x="2078699" y="143782"/>
                  </a:lnTo>
                  <a:lnTo>
                    <a:pt x="2033918" y="124822"/>
                  </a:lnTo>
                  <a:lnTo>
                    <a:pt x="1988092" y="107078"/>
                  </a:lnTo>
                  <a:lnTo>
                    <a:pt x="1941262" y="90581"/>
                  </a:lnTo>
                  <a:lnTo>
                    <a:pt x="1893469" y="75361"/>
                  </a:lnTo>
                  <a:lnTo>
                    <a:pt x="1844755" y="61448"/>
                  </a:lnTo>
                  <a:lnTo>
                    <a:pt x="1795159" y="48872"/>
                  </a:lnTo>
                  <a:lnTo>
                    <a:pt x="1744724" y="37663"/>
                  </a:lnTo>
                  <a:lnTo>
                    <a:pt x="1693490" y="27851"/>
                  </a:lnTo>
                  <a:lnTo>
                    <a:pt x="1641497" y="19466"/>
                  </a:lnTo>
                  <a:lnTo>
                    <a:pt x="1588788" y="12538"/>
                  </a:lnTo>
                  <a:lnTo>
                    <a:pt x="1535403" y="7098"/>
                  </a:lnTo>
                  <a:lnTo>
                    <a:pt x="1481382" y="3174"/>
                  </a:lnTo>
                  <a:lnTo>
                    <a:pt x="1426767" y="798"/>
                  </a:lnTo>
                  <a:lnTo>
                    <a:pt x="1371600" y="0"/>
                  </a:lnTo>
                  <a:close/>
                </a:path>
              </a:pathLst>
            </a:custGeom>
            <a:solidFill>
              <a:srgbClr val="1F386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4364735" y="2346960"/>
              <a:ext cx="2743200" cy="2011680"/>
            </a:xfrm>
            <a:custGeom>
              <a:avLst/>
              <a:gdLst/>
              <a:ahLst/>
              <a:cxnLst/>
              <a:rect l="l" t="t" r="r" b="b"/>
              <a:pathLst>
                <a:path w="2743200" h="2011679">
                  <a:moveTo>
                    <a:pt x="0" y="1005839"/>
                  </a:moveTo>
                  <a:lnTo>
                    <a:pt x="1089" y="965386"/>
                  </a:lnTo>
                  <a:lnTo>
                    <a:pt x="4328" y="925338"/>
                  </a:lnTo>
                  <a:lnTo>
                    <a:pt x="9678" y="885725"/>
                  </a:lnTo>
                  <a:lnTo>
                    <a:pt x="17096" y="846578"/>
                  </a:lnTo>
                  <a:lnTo>
                    <a:pt x="26543" y="807926"/>
                  </a:lnTo>
                  <a:lnTo>
                    <a:pt x="37976" y="769800"/>
                  </a:lnTo>
                  <a:lnTo>
                    <a:pt x="51355" y="732230"/>
                  </a:lnTo>
                  <a:lnTo>
                    <a:pt x="66639" y="695245"/>
                  </a:lnTo>
                  <a:lnTo>
                    <a:pt x="83787" y="658876"/>
                  </a:lnTo>
                  <a:lnTo>
                    <a:pt x="102758" y="623153"/>
                  </a:lnTo>
                  <a:lnTo>
                    <a:pt x="123511" y="588105"/>
                  </a:lnTo>
                  <a:lnTo>
                    <a:pt x="146006" y="553764"/>
                  </a:lnTo>
                  <a:lnTo>
                    <a:pt x="170200" y="520158"/>
                  </a:lnTo>
                  <a:lnTo>
                    <a:pt x="196054" y="487319"/>
                  </a:lnTo>
                  <a:lnTo>
                    <a:pt x="223526" y="455275"/>
                  </a:lnTo>
                  <a:lnTo>
                    <a:pt x="252575" y="424058"/>
                  </a:lnTo>
                  <a:lnTo>
                    <a:pt x="283160" y="393696"/>
                  </a:lnTo>
                  <a:lnTo>
                    <a:pt x="315241" y="364221"/>
                  </a:lnTo>
                  <a:lnTo>
                    <a:pt x="348776" y="335662"/>
                  </a:lnTo>
                  <a:lnTo>
                    <a:pt x="383725" y="308050"/>
                  </a:lnTo>
                  <a:lnTo>
                    <a:pt x="420046" y="281414"/>
                  </a:lnTo>
                  <a:lnTo>
                    <a:pt x="457698" y="255784"/>
                  </a:lnTo>
                  <a:lnTo>
                    <a:pt x="496642" y="231190"/>
                  </a:lnTo>
                  <a:lnTo>
                    <a:pt x="536834" y="207663"/>
                  </a:lnTo>
                  <a:lnTo>
                    <a:pt x="578235" y="185233"/>
                  </a:lnTo>
                  <a:lnTo>
                    <a:pt x="620804" y="163929"/>
                  </a:lnTo>
                  <a:lnTo>
                    <a:pt x="664500" y="143782"/>
                  </a:lnTo>
                  <a:lnTo>
                    <a:pt x="709281" y="124822"/>
                  </a:lnTo>
                  <a:lnTo>
                    <a:pt x="755107" y="107078"/>
                  </a:lnTo>
                  <a:lnTo>
                    <a:pt x="801937" y="90581"/>
                  </a:lnTo>
                  <a:lnTo>
                    <a:pt x="849730" y="75361"/>
                  </a:lnTo>
                  <a:lnTo>
                    <a:pt x="898444" y="61448"/>
                  </a:lnTo>
                  <a:lnTo>
                    <a:pt x="948040" y="48872"/>
                  </a:lnTo>
                  <a:lnTo>
                    <a:pt x="998475" y="37663"/>
                  </a:lnTo>
                  <a:lnTo>
                    <a:pt x="1049709" y="27851"/>
                  </a:lnTo>
                  <a:lnTo>
                    <a:pt x="1101702" y="19466"/>
                  </a:lnTo>
                  <a:lnTo>
                    <a:pt x="1154411" y="12538"/>
                  </a:lnTo>
                  <a:lnTo>
                    <a:pt x="1207796" y="7098"/>
                  </a:lnTo>
                  <a:lnTo>
                    <a:pt x="1261817" y="3174"/>
                  </a:lnTo>
                  <a:lnTo>
                    <a:pt x="1316432" y="798"/>
                  </a:lnTo>
                  <a:lnTo>
                    <a:pt x="1371600" y="0"/>
                  </a:lnTo>
                  <a:lnTo>
                    <a:pt x="1426767" y="798"/>
                  </a:lnTo>
                  <a:lnTo>
                    <a:pt x="1481382" y="3174"/>
                  </a:lnTo>
                  <a:lnTo>
                    <a:pt x="1535403" y="7098"/>
                  </a:lnTo>
                  <a:lnTo>
                    <a:pt x="1588788" y="12538"/>
                  </a:lnTo>
                  <a:lnTo>
                    <a:pt x="1641497" y="19466"/>
                  </a:lnTo>
                  <a:lnTo>
                    <a:pt x="1693490" y="27851"/>
                  </a:lnTo>
                  <a:lnTo>
                    <a:pt x="1744724" y="37663"/>
                  </a:lnTo>
                  <a:lnTo>
                    <a:pt x="1795159" y="48872"/>
                  </a:lnTo>
                  <a:lnTo>
                    <a:pt x="1844755" y="61448"/>
                  </a:lnTo>
                  <a:lnTo>
                    <a:pt x="1893469" y="75361"/>
                  </a:lnTo>
                  <a:lnTo>
                    <a:pt x="1941262" y="90581"/>
                  </a:lnTo>
                  <a:lnTo>
                    <a:pt x="1988092" y="107078"/>
                  </a:lnTo>
                  <a:lnTo>
                    <a:pt x="2033918" y="124822"/>
                  </a:lnTo>
                  <a:lnTo>
                    <a:pt x="2078699" y="143782"/>
                  </a:lnTo>
                  <a:lnTo>
                    <a:pt x="2122395" y="163929"/>
                  </a:lnTo>
                  <a:lnTo>
                    <a:pt x="2164964" y="185233"/>
                  </a:lnTo>
                  <a:lnTo>
                    <a:pt x="2206365" y="207663"/>
                  </a:lnTo>
                  <a:lnTo>
                    <a:pt x="2246557" y="231190"/>
                  </a:lnTo>
                  <a:lnTo>
                    <a:pt x="2285501" y="255784"/>
                  </a:lnTo>
                  <a:lnTo>
                    <a:pt x="2323153" y="281414"/>
                  </a:lnTo>
                  <a:lnTo>
                    <a:pt x="2359474" y="308050"/>
                  </a:lnTo>
                  <a:lnTo>
                    <a:pt x="2394423" y="335662"/>
                  </a:lnTo>
                  <a:lnTo>
                    <a:pt x="2427958" y="364221"/>
                  </a:lnTo>
                  <a:lnTo>
                    <a:pt x="2460039" y="393696"/>
                  </a:lnTo>
                  <a:lnTo>
                    <a:pt x="2490624" y="424058"/>
                  </a:lnTo>
                  <a:lnTo>
                    <a:pt x="2519673" y="455275"/>
                  </a:lnTo>
                  <a:lnTo>
                    <a:pt x="2547145" y="487319"/>
                  </a:lnTo>
                  <a:lnTo>
                    <a:pt x="2572999" y="520158"/>
                  </a:lnTo>
                  <a:lnTo>
                    <a:pt x="2597193" y="553764"/>
                  </a:lnTo>
                  <a:lnTo>
                    <a:pt x="2619688" y="588105"/>
                  </a:lnTo>
                  <a:lnTo>
                    <a:pt x="2640441" y="623153"/>
                  </a:lnTo>
                  <a:lnTo>
                    <a:pt x="2659412" y="658876"/>
                  </a:lnTo>
                  <a:lnTo>
                    <a:pt x="2676560" y="695245"/>
                  </a:lnTo>
                  <a:lnTo>
                    <a:pt x="2691844" y="732230"/>
                  </a:lnTo>
                  <a:lnTo>
                    <a:pt x="2705223" y="769800"/>
                  </a:lnTo>
                  <a:lnTo>
                    <a:pt x="2716656" y="807926"/>
                  </a:lnTo>
                  <a:lnTo>
                    <a:pt x="2726103" y="846578"/>
                  </a:lnTo>
                  <a:lnTo>
                    <a:pt x="2733521" y="885725"/>
                  </a:lnTo>
                  <a:lnTo>
                    <a:pt x="2738871" y="925338"/>
                  </a:lnTo>
                  <a:lnTo>
                    <a:pt x="2742110" y="965386"/>
                  </a:lnTo>
                  <a:lnTo>
                    <a:pt x="2743199" y="1005839"/>
                  </a:lnTo>
                  <a:lnTo>
                    <a:pt x="2742110" y="1046293"/>
                  </a:lnTo>
                  <a:lnTo>
                    <a:pt x="2738871" y="1086341"/>
                  </a:lnTo>
                  <a:lnTo>
                    <a:pt x="2733521" y="1125954"/>
                  </a:lnTo>
                  <a:lnTo>
                    <a:pt x="2726103" y="1165101"/>
                  </a:lnTo>
                  <a:lnTo>
                    <a:pt x="2716656" y="1203753"/>
                  </a:lnTo>
                  <a:lnTo>
                    <a:pt x="2705223" y="1241879"/>
                  </a:lnTo>
                  <a:lnTo>
                    <a:pt x="2691844" y="1279449"/>
                  </a:lnTo>
                  <a:lnTo>
                    <a:pt x="2676560" y="1316434"/>
                  </a:lnTo>
                  <a:lnTo>
                    <a:pt x="2659412" y="1352803"/>
                  </a:lnTo>
                  <a:lnTo>
                    <a:pt x="2640441" y="1388526"/>
                  </a:lnTo>
                  <a:lnTo>
                    <a:pt x="2619688" y="1423574"/>
                  </a:lnTo>
                  <a:lnTo>
                    <a:pt x="2597193" y="1457915"/>
                  </a:lnTo>
                  <a:lnTo>
                    <a:pt x="2572999" y="1491521"/>
                  </a:lnTo>
                  <a:lnTo>
                    <a:pt x="2547145" y="1524360"/>
                  </a:lnTo>
                  <a:lnTo>
                    <a:pt x="2519673" y="1556404"/>
                  </a:lnTo>
                  <a:lnTo>
                    <a:pt x="2490624" y="1587621"/>
                  </a:lnTo>
                  <a:lnTo>
                    <a:pt x="2460039" y="1617983"/>
                  </a:lnTo>
                  <a:lnTo>
                    <a:pt x="2427958" y="1647458"/>
                  </a:lnTo>
                  <a:lnTo>
                    <a:pt x="2394423" y="1676017"/>
                  </a:lnTo>
                  <a:lnTo>
                    <a:pt x="2359474" y="1703629"/>
                  </a:lnTo>
                  <a:lnTo>
                    <a:pt x="2323153" y="1730265"/>
                  </a:lnTo>
                  <a:lnTo>
                    <a:pt x="2285501" y="1755895"/>
                  </a:lnTo>
                  <a:lnTo>
                    <a:pt x="2246557" y="1780489"/>
                  </a:lnTo>
                  <a:lnTo>
                    <a:pt x="2206365" y="1804016"/>
                  </a:lnTo>
                  <a:lnTo>
                    <a:pt x="2164964" y="1826446"/>
                  </a:lnTo>
                  <a:lnTo>
                    <a:pt x="2122395" y="1847750"/>
                  </a:lnTo>
                  <a:lnTo>
                    <a:pt x="2078699" y="1867897"/>
                  </a:lnTo>
                  <a:lnTo>
                    <a:pt x="2033918" y="1886857"/>
                  </a:lnTo>
                  <a:lnTo>
                    <a:pt x="1988092" y="1904601"/>
                  </a:lnTo>
                  <a:lnTo>
                    <a:pt x="1941262" y="1921098"/>
                  </a:lnTo>
                  <a:lnTo>
                    <a:pt x="1893469" y="1936318"/>
                  </a:lnTo>
                  <a:lnTo>
                    <a:pt x="1844755" y="1950231"/>
                  </a:lnTo>
                  <a:lnTo>
                    <a:pt x="1795159" y="1962807"/>
                  </a:lnTo>
                  <a:lnTo>
                    <a:pt x="1744724" y="1974016"/>
                  </a:lnTo>
                  <a:lnTo>
                    <a:pt x="1693490" y="1983828"/>
                  </a:lnTo>
                  <a:lnTo>
                    <a:pt x="1641497" y="1992213"/>
                  </a:lnTo>
                  <a:lnTo>
                    <a:pt x="1588788" y="1999141"/>
                  </a:lnTo>
                  <a:lnTo>
                    <a:pt x="1535403" y="2004581"/>
                  </a:lnTo>
                  <a:lnTo>
                    <a:pt x="1481382" y="2008505"/>
                  </a:lnTo>
                  <a:lnTo>
                    <a:pt x="1426767" y="2010881"/>
                  </a:lnTo>
                  <a:lnTo>
                    <a:pt x="1371600" y="2011679"/>
                  </a:lnTo>
                  <a:lnTo>
                    <a:pt x="1316432" y="2010881"/>
                  </a:lnTo>
                  <a:lnTo>
                    <a:pt x="1261817" y="2008505"/>
                  </a:lnTo>
                  <a:lnTo>
                    <a:pt x="1207796" y="2004581"/>
                  </a:lnTo>
                  <a:lnTo>
                    <a:pt x="1154411" y="1999141"/>
                  </a:lnTo>
                  <a:lnTo>
                    <a:pt x="1101702" y="1992213"/>
                  </a:lnTo>
                  <a:lnTo>
                    <a:pt x="1049709" y="1983828"/>
                  </a:lnTo>
                  <a:lnTo>
                    <a:pt x="998475" y="1974016"/>
                  </a:lnTo>
                  <a:lnTo>
                    <a:pt x="948040" y="1962807"/>
                  </a:lnTo>
                  <a:lnTo>
                    <a:pt x="898444" y="1950231"/>
                  </a:lnTo>
                  <a:lnTo>
                    <a:pt x="849730" y="1936318"/>
                  </a:lnTo>
                  <a:lnTo>
                    <a:pt x="801937" y="1921098"/>
                  </a:lnTo>
                  <a:lnTo>
                    <a:pt x="755107" y="1904601"/>
                  </a:lnTo>
                  <a:lnTo>
                    <a:pt x="709281" y="1886857"/>
                  </a:lnTo>
                  <a:lnTo>
                    <a:pt x="664500" y="1867897"/>
                  </a:lnTo>
                  <a:lnTo>
                    <a:pt x="620804" y="1847750"/>
                  </a:lnTo>
                  <a:lnTo>
                    <a:pt x="578235" y="1826446"/>
                  </a:lnTo>
                  <a:lnTo>
                    <a:pt x="536834" y="1804016"/>
                  </a:lnTo>
                  <a:lnTo>
                    <a:pt x="496642" y="1780489"/>
                  </a:lnTo>
                  <a:lnTo>
                    <a:pt x="457698" y="1755895"/>
                  </a:lnTo>
                  <a:lnTo>
                    <a:pt x="420046" y="1730265"/>
                  </a:lnTo>
                  <a:lnTo>
                    <a:pt x="383725" y="1703629"/>
                  </a:lnTo>
                  <a:lnTo>
                    <a:pt x="348776" y="1676017"/>
                  </a:lnTo>
                  <a:lnTo>
                    <a:pt x="315241" y="1647458"/>
                  </a:lnTo>
                  <a:lnTo>
                    <a:pt x="283160" y="1617983"/>
                  </a:lnTo>
                  <a:lnTo>
                    <a:pt x="252575" y="1587621"/>
                  </a:lnTo>
                  <a:lnTo>
                    <a:pt x="223526" y="1556404"/>
                  </a:lnTo>
                  <a:lnTo>
                    <a:pt x="196054" y="1524360"/>
                  </a:lnTo>
                  <a:lnTo>
                    <a:pt x="170200" y="1491521"/>
                  </a:lnTo>
                  <a:lnTo>
                    <a:pt x="146006" y="1457915"/>
                  </a:lnTo>
                  <a:lnTo>
                    <a:pt x="123511" y="1423574"/>
                  </a:lnTo>
                  <a:lnTo>
                    <a:pt x="102758" y="1388526"/>
                  </a:lnTo>
                  <a:lnTo>
                    <a:pt x="83787" y="1352803"/>
                  </a:lnTo>
                  <a:lnTo>
                    <a:pt x="66639" y="1316434"/>
                  </a:lnTo>
                  <a:lnTo>
                    <a:pt x="51355" y="1279449"/>
                  </a:lnTo>
                  <a:lnTo>
                    <a:pt x="37976" y="1241879"/>
                  </a:lnTo>
                  <a:lnTo>
                    <a:pt x="26543" y="1203753"/>
                  </a:lnTo>
                  <a:lnTo>
                    <a:pt x="17096" y="1165101"/>
                  </a:lnTo>
                  <a:lnTo>
                    <a:pt x="9678" y="1125954"/>
                  </a:lnTo>
                  <a:lnTo>
                    <a:pt x="4328" y="1086341"/>
                  </a:lnTo>
                  <a:lnTo>
                    <a:pt x="1089" y="1046293"/>
                  </a:lnTo>
                  <a:lnTo>
                    <a:pt x="0" y="1005839"/>
                  </a:lnTo>
                  <a:close/>
                </a:path>
              </a:pathLst>
            </a:custGeom>
            <a:ln w="12192">
              <a:solidFill>
                <a:srgbClr val="1F386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p:nvPr/>
        </p:nvSpPr>
        <p:spPr>
          <a:xfrm>
            <a:off x="4926584" y="2546426"/>
            <a:ext cx="1626235" cy="1489075"/>
          </a:xfrm>
          <a:prstGeom prst="rect">
            <a:avLst/>
          </a:prstGeom>
        </p:spPr>
        <p:txBody>
          <a:bodyPr vert="horz" wrap="square" lIns="0" tIns="12700" rIns="0" bIns="0" rtlCol="0">
            <a:spAutoFit/>
          </a:bodyPr>
          <a:lstStyle/>
          <a:p>
            <a:pPr marL="0" marR="0" lvl="0" indent="0" algn="ctr"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20" normalizeH="0" baseline="0" noProof="0" dirty="0">
                <a:ln>
                  <a:noFill/>
                </a:ln>
                <a:solidFill>
                  <a:srgbClr val="FFFFFF"/>
                </a:solidFill>
                <a:effectLst/>
                <a:uLnTx/>
                <a:uFillTx/>
                <a:latin typeface="Arial"/>
                <a:cs typeface="Arial"/>
              </a:rPr>
              <a:t>KNQF</a:t>
            </a:r>
            <a:endParaRPr kumimoji="0" sz="2400" b="0" i="0" u="none" strike="noStrike" kern="0" cap="none" spc="0" normalizeH="0" baseline="0" noProof="0">
              <a:ln>
                <a:noFill/>
              </a:ln>
              <a:solidFill>
                <a:sysClr val="windowText" lastClr="000000"/>
              </a:solidFill>
              <a:effectLst/>
              <a:uLnTx/>
              <a:uFillTx/>
              <a:latin typeface="Arial"/>
              <a:cs typeface="Arial"/>
            </a:endParaRPr>
          </a:p>
          <a:p>
            <a:pPr marL="12065" marR="5080" lvl="0" indent="0" algn="ctr" defTabSz="914400" eaLnBrk="1" fontAlgn="auto" latinLnBrk="0" hangingPunct="1">
              <a:lnSpc>
                <a:spcPct val="100000"/>
              </a:lnSpc>
              <a:spcBef>
                <a:spcPts val="5"/>
              </a:spcBef>
              <a:spcAft>
                <a:spcPts val="0"/>
              </a:spcAft>
              <a:buClrTx/>
              <a:buSzTx/>
              <a:buFontTx/>
              <a:buNone/>
              <a:tabLst/>
              <a:defRPr/>
            </a:pPr>
            <a:r>
              <a:rPr kumimoji="0" sz="2400" b="1" i="0" u="none" strike="noStrike" kern="0" cap="none" spc="-10" normalizeH="0" baseline="0" noProof="0" dirty="0">
                <a:ln>
                  <a:noFill/>
                </a:ln>
                <a:solidFill>
                  <a:srgbClr val="FFFFFF"/>
                </a:solidFill>
                <a:effectLst/>
                <a:uLnTx/>
                <a:uFillTx/>
                <a:latin typeface="Arial"/>
                <a:cs typeface="Arial"/>
              </a:rPr>
              <a:t>Career Guidance Integration</a:t>
            </a:r>
            <a:endParaRPr kumimoji="0" sz="2400" b="0" i="0" u="none" strike="noStrike" kern="0" cap="none" spc="0" normalizeH="0" baseline="0" noProof="0">
              <a:ln>
                <a:noFill/>
              </a:ln>
              <a:solidFill>
                <a:sysClr val="windowText" lastClr="000000"/>
              </a:solidFill>
              <a:effectLst/>
              <a:uLnTx/>
              <a:uFillTx/>
              <a:latin typeface="Arial"/>
              <a:cs typeface="Arial"/>
            </a:endParaRPr>
          </a:p>
        </p:txBody>
      </p:sp>
      <p:grpSp>
        <p:nvGrpSpPr>
          <p:cNvPr id="7" name="object 7"/>
          <p:cNvGrpSpPr/>
          <p:nvPr/>
        </p:nvGrpSpPr>
        <p:grpSpPr>
          <a:xfrm>
            <a:off x="24383" y="1391158"/>
            <a:ext cx="4591050" cy="2393950"/>
            <a:chOff x="24383" y="1391158"/>
            <a:chExt cx="4591050" cy="2393950"/>
          </a:xfrm>
        </p:grpSpPr>
        <p:pic>
          <p:nvPicPr>
            <p:cNvPr id="8" name="object 8"/>
            <p:cNvPicPr/>
            <p:nvPr/>
          </p:nvPicPr>
          <p:blipFill>
            <a:blip r:embed="rId2" cstate="print"/>
            <a:stretch>
              <a:fillRect/>
            </a:stretch>
          </p:blipFill>
          <p:spPr>
            <a:xfrm>
              <a:off x="24383" y="1871472"/>
              <a:ext cx="4412742" cy="1913382"/>
            </a:xfrm>
            <a:prstGeom prst="rect">
              <a:avLst/>
            </a:prstGeom>
          </p:spPr>
        </p:pic>
        <p:sp>
          <p:nvSpPr>
            <p:cNvPr id="9" name="object 9"/>
            <p:cNvSpPr/>
            <p:nvPr/>
          </p:nvSpPr>
          <p:spPr>
            <a:xfrm>
              <a:off x="158496" y="2153412"/>
              <a:ext cx="4206240" cy="1504315"/>
            </a:xfrm>
            <a:custGeom>
              <a:avLst/>
              <a:gdLst/>
              <a:ahLst/>
              <a:cxnLst/>
              <a:rect l="l" t="t" r="r" b="b"/>
              <a:pathLst>
                <a:path w="4206240" h="1504314">
                  <a:moveTo>
                    <a:pt x="0" y="1504188"/>
                  </a:moveTo>
                  <a:lnTo>
                    <a:pt x="4206240" y="1504188"/>
                  </a:lnTo>
                  <a:lnTo>
                    <a:pt x="4206240" y="0"/>
                  </a:lnTo>
                  <a:lnTo>
                    <a:pt x="0" y="0"/>
                  </a:lnTo>
                  <a:lnTo>
                    <a:pt x="0" y="150418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p:nvPr/>
          </p:nvSpPr>
          <p:spPr>
            <a:xfrm>
              <a:off x="158496" y="1950720"/>
              <a:ext cx="4206240" cy="1706880"/>
            </a:xfrm>
            <a:custGeom>
              <a:avLst/>
              <a:gdLst/>
              <a:ahLst/>
              <a:cxnLst/>
              <a:rect l="l" t="t" r="r" b="b"/>
              <a:pathLst>
                <a:path w="4206240" h="1706879">
                  <a:moveTo>
                    <a:pt x="0" y="1706879"/>
                  </a:moveTo>
                  <a:lnTo>
                    <a:pt x="4206240" y="1706879"/>
                  </a:lnTo>
                  <a:lnTo>
                    <a:pt x="4206240" y="0"/>
                  </a:lnTo>
                  <a:lnTo>
                    <a:pt x="0" y="0"/>
                  </a:lnTo>
                  <a:lnTo>
                    <a:pt x="0" y="1706879"/>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p:cNvSpPr/>
            <p:nvPr/>
          </p:nvSpPr>
          <p:spPr>
            <a:xfrm>
              <a:off x="152399" y="1397508"/>
              <a:ext cx="4456430" cy="756285"/>
            </a:xfrm>
            <a:custGeom>
              <a:avLst/>
              <a:gdLst/>
              <a:ahLst/>
              <a:cxnLst/>
              <a:rect l="l" t="t" r="r" b="b"/>
              <a:pathLst>
                <a:path w="4456430" h="756285">
                  <a:moveTo>
                    <a:pt x="4456176" y="0"/>
                  </a:moveTo>
                  <a:lnTo>
                    <a:pt x="0" y="0"/>
                  </a:lnTo>
                  <a:lnTo>
                    <a:pt x="0" y="755903"/>
                  </a:lnTo>
                  <a:lnTo>
                    <a:pt x="4456176" y="755903"/>
                  </a:lnTo>
                  <a:lnTo>
                    <a:pt x="4456176"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p:nvPr/>
          </p:nvSpPr>
          <p:spPr>
            <a:xfrm>
              <a:off x="152399" y="1397508"/>
              <a:ext cx="4456430" cy="756285"/>
            </a:xfrm>
            <a:custGeom>
              <a:avLst/>
              <a:gdLst/>
              <a:ahLst/>
              <a:cxnLst/>
              <a:rect l="l" t="t" r="r" b="b"/>
              <a:pathLst>
                <a:path w="4456430" h="756285">
                  <a:moveTo>
                    <a:pt x="0" y="755903"/>
                  </a:moveTo>
                  <a:lnTo>
                    <a:pt x="4456176" y="755903"/>
                  </a:lnTo>
                  <a:lnTo>
                    <a:pt x="4456176" y="0"/>
                  </a:lnTo>
                  <a:lnTo>
                    <a:pt x="0" y="0"/>
                  </a:lnTo>
                  <a:lnTo>
                    <a:pt x="0" y="755903"/>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3" name="object 13"/>
          <p:cNvSpPr txBox="1"/>
          <p:nvPr/>
        </p:nvSpPr>
        <p:spPr>
          <a:xfrm>
            <a:off x="423163" y="1489964"/>
            <a:ext cx="332105" cy="39116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370" normalizeH="0" baseline="0" noProof="0" dirty="0">
                <a:ln>
                  <a:noFill/>
                </a:ln>
                <a:solidFill>
                  <a:srgbClr val="FFFFFF"/>
                </a:solidFill>
                <a:effectLst/>
                <a:uLnTx/>
                <a:uFillTx/>
                <a:latin typeface="Arial"/>
                <a:cs typeface="Arial"/>
              </a:rPr>
              <a:t>C1</a:t>
            </a:r>
            <a:endParaRPr kumimoji="0" sz="2400" b="0" i="0" u="none" strike="noStrike" kern="0" cap="none" spc="0" normalizeH="0" baseline="0" noProof="0">
              <a:ln>
                <a:noFill/>
              </a:ln>
              <a:solidFill>
                <a:sysClr val="windowText" lastClr="000000"/>
              </a:solidFill>
              <a:effectLst/>
              <a:uLnTx/>
              <a:uFillTx/>
              <a:latin typeface="Arial"/>
              <a:cs typeface="Arial"/>
            </a:endParaRPr>
          </a:p>
        </p:txBody>
      </p:sp>
      <p:sp>
        <p:nvSpPr>
          <p:cNvPr id="14" name="object 14"/>
          <p:cNvSpPr txBox="1"/>
          <p:nvPr/>
        </p:nvSpPr>
        <p:spPr>
          <a:xfrm>
            <a:off x="945286" y="1384757"/>
            <a:ext cx="3051810" cy="696595"/>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2200" b="1" i="0" u="none" strike="noStrike" kern="0" cap="none" spc="0" normalizeH="0" baseline="0" noProof="0" dirty="0">
                <a:ln>
                  <a:noFill/>
                </a:ln>
                <a:solidFill>
                  <a:srgbClr val="FFFFFF"/>
                </a:solidFill>
                <a:effectLst/>
                <a:uLnTx/>
                <a:uFillTx/>
                <a:latin typeface="Arial"/>
                <a:cs typeface="Arial"/>
              </a:rPr>
              <a:t>Career</a:t>
            </a:r>
            <a:r>
              <a:rPr kumimoji="0" sz="2200" b="1" i="0" u="none" strike="noStrike" kern="0" cap="none" spc="-20" normalizeH="0" baseline="0" noProof="0" dirty="0">
                <a:ln>
                  <a:noFill/>
                </a:ln>
                <a:solidFill>
                  <a:srgbClr val="FFFFFF"/>
                </a:solidFill>
                <a:effectLst/>
                <a:uLnTx/>
                <a:uFillTx/>
                <a:latin typeface="Arial"/>
                <a:cs typeface="Arial"/>
              </a:rPr>
              <a:t> </a:t>
            </a:r>
            <a:r>
              <a:rPr kumimoji="0" sz="2200" b="1" i="0" u="none" strike="noStrike" kern="0" cap="none" spc="-200" normalizeH="0" baseline="0" noProof="0" dirty="0">
                <a:ln>
                  <a:noFill/>
                </a:ln>
                <a:solidFill>
                  <a:srgbClr val="FFFFFF"/>
                </a:solidFill>
                <a:effectLst/>
                <a:uLnTx/>
                <a:uFillTx/>
                <a:latin typeface="Arial"/>
                <a:cs typeface="Arial"/>
              </a:rPr>
              <a:t>&amp;</a:t>
            </a:r>
            <a:r>
              <a:rPr kumimoji="0" sz="2200" b="1" i="0" u="none" strike="noStrike" kern="0" cap="none" spc="5" normalizeH="0" baseline="0" noProof="0" dirty="0">
                <a:ln>
                  <a:noFill/>
                </a:ln>
                <a:solidFill>
                  <a:srgbClr val="FFFFFF"/>
                </a:solidFill>
                <a:effectLst/>
                <a:uLnTx/>
                <a:uFillTx/>
                <a:latin typeface="Arial"/>
                <a:cs typeface="Arial"/>
              </a:rPr>
              <a:t> </a:t>
            </a:r>
            <a:r>
              <a:rPr kumimoji="0" sz="2200" b="1" i="0" u="none" strike="noStrike" kern="0" cap="none" spc="-25" normalizeH="0" baseline="0" noProof="0" dirty="0">
                <a:ln>
                  <a:noFill/>
                </a:ln>
                <a:solidFill>
                  <a:srgbClr val="FFFFFF"/>
                </a:solidFill>
                <a:effectLst/>
                <a:uLnTx/>
                <a:uFillTx/>
                <a:latin typeface="Arial"/>
                <a:cs typeface="Arial"/>
              </a:rPr>
              <a:t>Qualifications</a:t>
            </a:r>
            <a:endParaRPr kumimoji="0" sz="22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5"/>
              </a:spcBef>
              <a:spcAft>
                <a:spcPts val="0"/>
              </a:spcAft>
              <a:buClrTx/>
              <a:buSzTx/>
              <a:buFontTx/>
              <a:buNone/>
              <a:tabLst/>
              <a:defRPr/>
            </a:pPr>
            <a:r>
              <a:rPr kumimoji="0" sz="2200" b="1" i="0" u="none" strike="noStrike" kern="0" cap="none" spc="0" normalizeH="0" baseline="0" noProof="0" dirty="0">
                <a:ln>
                  <a:noFill/>
                </a:ln>
                <a:solidFill>
                  <a:srgbClr val="FFFFFF"/>
                </a:solidFill>
                <a:effectLst/>
                <a:uLnTx/>
                <a:uFillTx/>
                <a:latin typeface="Arial"/>
                <a:cs typeface="Arial"/>
              </a:rPr>
              <a:t>Navigation</a:t>
            </a:r>
            <a:r>
              <a:rPr kumimoji="0" sz="2200" b="1" i="0" u="none" strike="noStrike" kern="0" cap="none" spc="315" normalizeH="0" baseline="0" noProof="0" dirty="0">
                <a:ln>
                  <a:noFill/>
                </a:ln>
                <a:solidFill>
                  <a:srgbClr val="FFFFFF"/>
                </a:solidFill>
                <a:effectLst/>
                <a:uLnTx/>
                <a:uFillTx/>
                <a:latin typeface="Arial"/>
                <a:cs typeface="Arial"/>
              </a:rPr>
              <a:t> </a:t>
            </a:r>
            <a:r>
              <a:rPr kumimoji="0" sz="2200" b="1" i="0" u="none" strike="noStrike" kern="0" cap="none" spc="-10" normalizeH="0" baseline="0" noProof="0" dirty="0">
                <a:ln>
                  <a:noFill/>
                </a:ln>
                <a:solidFill>
                  <a:srgbClr val="FFFFFF"/>
                </a:solidFill>
                <a:effectLst/>
                <a:uLnTx/>
                <a:uFillTx/>
                <a:latin typeface="Arial"/>
                <a:cs typeface="Arial"/>
              </a:rPr>
              <a:t>Platform</a:t>
            </a:r>
            <a:endParaRPr kumimoji="0" sz="2200" b="0" i="0" u="none" strike="noStrike" kern="0" cap="none" spc="0" normalizeH="0" baseline="0" noProof="0">
              <a:ln>
                <a:noFill/>
              </a:ln>
              <a:solidFill>
                <a:sysClr val="windowText" lastClr="000000"/>
              </a:solidFill>
              <a:effectLst/>
              <a:uLnTx/>
              <a:uFillTx/>
              <a:latin typeface="Arial"/>
              <a:cs typeface="Arial"/>
            </a:endParaRPr>
          </a:p>
        </p:txBody>
      </p:sp>
      <p:sp>
        <p:nvSpPr>
          <p:cNvPr id="15" name="object 15"/>
          <p:cNvSpPr txBox="1"/>
          <p:nvPr/>
        </p:nvSpPr>
        <p:spPr>
          <a:xfrm>
            <a:off x="346252" y="2266569"/>
            <a:ext cx="3282315" cy="1397635"/>
          </a:xfrm>
          <a:prstGeom prst="rect">
            <a:avLst/>
          </a:prstGeom>
        </p:spPr>
        <p:txBody>
          <a:bodyPr vert="horz" wrap="square" lIns="0" tIns="12700" rIns="0" bIns="0" rtlCol="0">
            <a:spAutoFit/>
          </a:bodyPr>
          <a:lstStyle/>
          <a:p>
            <a:pPr marL="342265" marR="0" lvl="0" indent="-342265" defTabSz="914400" eaLnBrk="1" fontAlgn="auto" latinLnBrk="0" hangingPunct="1">
              <a:lnSpc>
                <a:spcPct val="100000"/>
              </a:lnSpc>
              <a:spcBef>
                <a:spcPts val="100"/>
              </a:spcBef>
              <a:spcAft>
                <a:spcPts val="0"/>
              </a:spcAft>
              <a:buClrTx/>
              <a:buSzTx/>
              <a:buFont typeface="Arial MT"/>
              <a:buChar char="•"/>
              <a:tabLst>
                <a:tab pos="342265" algn="l"/>
              </a:tabLst>
              <a:defRPr/>
            </a:pPr>
            <a:r>
              <a:rPr kumimoji="0" sz="1800" b="1" i="0" u="none" strike="noStrike" kern="0" cap="none" spc="0" normalizeH="0" baseline="0" noProof="0" dirty="0">
                <a:ln>
                  <a:noFill/>
                </a:ln>
                <a:solidFill>
                  <a:srgbClr val="334154"/>
                </a:solidFill>
                <a:effectLst/>
                <a:uLnTx/>
                <a:uFillTx/>
                <a:latin typeface="Arial"/>
                <a:cs typeface="Arial"/>
              </a:rPr>
              <a:t>KNQF</a:t>
            </a:r>
            <a:r>
              <a:rPr kumimoji="0" sz="1800" b="1" i="0" u="none" strike="noStrike" kern="0" cap="none" spc="-65"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pathways</a:t>
            </a:r>
            <a:endParaRPr kumimoji="0" sz="1800" b="0" i="0" u="none" strike="noStrike" kern="0" cap="none" spc="0" normalizeH="0" baseline="0" noProof="0">
              <a:ln>
                <a:noFill/>
              </a:ln>
              <a:solidFill>
                <a:sysClr val="windowText" lastClr="000000"/>
              </a:solidFill>
              <a:effectLst/>
              <a:uLnTx/>
              <a:uFillTx/>
              <a:latin typeface="Arial"/>
              <a:cs typeface="Arial"/>
            </a:endParaRPr>
          </a:p>
          <a:p>
            <a:pPr marL="342265" marR="0" lvl="0" indent="-342265" defTabSz="914400" eaLnBrk="1" fontAlgn="auto" latinLnBrk="0" hangingPunct="1">
              <a:lnSpc>
                <a:spcPct val="100000"/>
              </a:lnSpc>
              <a:spcBef>
                <a:spcPts val="0"/>
              </a:spcBef>
              <a:spcAft>
                <a:spcPts val="0"/>
              </a:spcAft>
              <a:buClrTx/>
              <a:buSzTx/>
              <a:buFont typeface="Arial MT"/>
              <a:buChar char="•"/>
              <a:tabLst>
                <a:tab pos="342265" algn="l"/>
              </a:tabLst>
              <a:defRPr/>
            </a:pPr>
            <a:r>
              <a:rPr kumimoji="0" sz="1800" b="1" i="0" u="none" strike="noStrike" kern="0" cap="none" spc="-204" normalizeH="0" baseline="0" noProof="0" dirty="0">
                <a:ln>
                  <a:noFill/>
                </a:ln>
                <a:solidFill>
                  <a:srgbClr val="334154"/>
                </a:solidFill>
                <a:effectLst/>
                <a:uLnTx/>
                <a:uFillTx/>
                <a:latin typeface="Arial"/>
                <a:cs typeface="Arial"/>
              </a:rPr>
              <a:t>RPL</a:t>
            </a:r>
            <a:r>
              <a:rPr kumimoji="0" sz="1800" b="1" i="0" u="none" strike="noStrike" kern="0" cap="none" spc="30" normalizeH="0" baseline="0" noProof="0" dirty="0">
                <a:ln>
                  <a:noFill/>
                </a:ln>
                <a:solidFill>
                  <a:srgbClr val="334154"/>
                </a:solidFill>
                <a:effectLst/>
                <a:uLnTx/>
                <a:uFillTx/>
                <a:latin typeface="Arial"/>
                <a:cs typeface="Arial"/>
              </a:rPr>
              <a:t> </a:t>
            </a:r>
            <a:r>
              <a:rPr kumimoji="0" sz="1800" b="1" i="0" u="none" strike="noStrike" kern="0" cap="none" spc="-125" normalizeH="0" baseline="0" noProof="0" dirty="0">
                <a:ln>
                  <a:noFill/>
                </a:ln>
                <a:solidFill>
                  <a:srgbClr val="334154"/>
                </a:solidFill>
                <a:effectLst/>
                <a:uLnTx/>
                <a:uFillTx/>
                <a:latin typeface="Arial"/>
                <a:cs typeface="Arial"/>
              </a:rPr>
              <a:t>access</a:t>
            </a:r>
            <a:r>
              <a:rPr kumimoji="0" sz="1800" b="1" i="0" u="none" strike="noStrike" kern="0" cap="none" spc="5"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points</a:t>
            </a:r>
            <a:endParaRPr kumimoji="0" sz="1800" b="0" i="0" u="none" strike="noStrike" kern="0" cap="none" spc="0" normalizeH="0" baseline="0" noProof="0">
              <a:ln>
                <a:noFill/>
              </a:ln>
              <a:solidFill>
                <a:sysClr val="windowText" lastClr="000000"/>
              </a:solidFill>
              <a:effectLst/>
              <a:uLnTx/>
              <a:uFillTx/>
              <a:latin typeface="Arial"/>
              <a:cs typeface="Arial"/>
            </a:endParaRPr>
          </a:p>
          <a:p>
            <a:pPr marL="342265" marR="0" lvl="0" indent="-342265" defTabSz="914400" eaLnBrk="1" fontAlgn="auto" latinLnBrk="0" hangingPunct="1">
              <a:lnSpc>
                <a:spcPct val="100000"/>
              </a:lnSpc>
              <a:spcBef>
                <a:spcPts val="0"/>
              </a:spcBef>
              <a:spcAft>
                <a:spcPts val="0"/>
              </a:spcAft>
              <a:buClrTx/>
              <a:buSzTx/>
              <a:buFont typeface="Arial MT"/>
              <a:buChar char="•"/>
              <a:tabLst>
                <a:tab pos="342265" algn="l"/>
              </a:tabLst>
              <a:defRPr/>
            </a:pPr>
            <a:r>
              <a:rPr kumimoji="0" sz="1800" b="1" i="0" u="none" strike="noStrike" kern="0" cap="none" spc="-125" normalizeH="0" baseline="0" noProof="0" dirty="0">
                <a:ln>
                  <a:noFill/>
                </a:ln>
                <a:solidFill>
                  <a:srgbClr val="334154"/>
                </a:solidFill>
                <a:effectLst/>
                <a:uLnTx/>
                <a:uFillTx/>
                <a:latin typeface="Arial"/>
                <a:cs typeface="Arial"/>
              </a:rPr>
              <a:t>ACQF</a:t>
            </a:r>
            <a:r>
              <a:rPr kumimoji="0" sz="1800" b="1" i="0" u="none" strike="noStrike" kern="0" cap="none" spc="25"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database</a:t>
            </a:r>
            <a:endParaRPr kumimoji="0" sz="1800" b="0" i="0" u="none" strike="noStrike" kern="0" cap="none" spc="0" normalizeH="0" baseline="0" noProof="0">
              <a:ln>
                <a:noFill/>
              </a:ln>
              <a:solidFill>
                <a:sysClr val="windowText" lastClr="000000"/>
              </a:solidFill>
              <a:effectLst/>
              <a:uLnTx/>
              <a:uFillTx/>
              <a:latin typeface="Arial"/>
              <a:cs typeface="Arial"/>
            </a:endParaRPr>
          </a:p>
          <a:p>
            <a:pPr marL="342265" marR="0" lvl="0" indent="-342265" defTabSz="914400" eaLnBrk="1" fontAlgn="auto" latinLnBrk="0" hangingPunct="1">
              <a:lnSpc>
                <a:spcPct val="100000"/>
              </a:lnSpc>
              <a:spcBef>
                <a:spcPts val="0"/>
              </a:spcBef>
              <a:spcAft>
                <a:spcPts val="0"/>
              </a:spcAft>
              <a:buClrTx/>
              <a:buSzTx/>
              <a:buFont typeface="Arial MT"/>
              <a:buChar char="•"/>
              <a:tabLst>
                <a:tab pos="342265" algn="l"/>
              </a:tabLst>
              <a:defRPr/>
            </a:pPr>
            <a:r>
              <a:rPr kumimoji="0" sz="1800" b="1" i="0" u="none" strike="noStrike" kern="0" cap="none" spc="-40" normalizeH="0" baseline="0" noProof="0" dirty="0">
                <a:ln>
                  <a:noFill/>
                </a:ln>
                <a:solidFill>
                  <a:srgbClr val="334154"/>
                </a:solidFill>
                <a:effectLst/>
                <a:uLnTx/>
                <a:uFillTx/>
                <a:latin typeface="Arial"/>
                <a:cs typeface="Arial"/>
              </a:rPr>
              <a:t>Skills</a:t>
            </a:r>
            <a:r>
              <a:rPr kumimoji="0" sz="1800" b="1" i="0" u="none" strike="noStrike" kern="0" cap="none" spc="-80"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intelligence</a:t>
            </a:r>
            <a:endParaRPr kumimoji="0" sz="1800" b="0" i="0" u="none" strike="noStrike" kern="0" cap="none" spc="0" normalizeH="0" baseline="0" noProof="0">
              <a:ln>
                <a:noFill/>
              </a:ln>
              <a:solidFill>
                <a:sysClr val="windowText" lastClr="000000"/>
              </a:solidFill>
              <a:effectLst/>
              <a:uLnTx/>
              <a:uFillTx/>
              <a:latin typeface="Arial"/>
              <a:cs typeface="Arial"/>
            </a:endParaRPr>
          </a:p>
          <a:p>
            <a:pPr marL="342265" marR="0" lvl="0" indent="-342265" defTabSz="914400" eaLnBrk="1" fontAlgn="auto" latinLnBrk="0" hangingPunct="1">
              <a:lnSpc>
                <a:spcPct val="100000"/>
              </a:lnSpc>
              <a:spcBef>
                <a:spcPts val="0"/>
              </a:spcBef>
              <a:spcAft>
                <a:spcPts val="0"/>
              </a:spcAft>
              <a:buClrTx/>
              <a:buSzTx/>
              <a:buFont typeface="Arial MT"/>
              <a:buChar char="•"/>
              <a:tabLst>
                <a:tab pos="342265" algn="l"/>
              </a:tabLst>
              <a:defRPr/>
            </a:pPr>
            <a:r>
              <a:rPr kumimoji="0" sz="1800" b="1" i="0" u="none" strike="noStrike" kern="0" cap="none" spc="0" normalizeH="0" baseline="0" noProof="0" dirty="0">
                <a:ln>
                  <a:noFill/>
                </a:ln>
                <a:solidFill>
                  <a:srgbClr val="334154"/>
                </a:solidFill>
                <a:effectLst/>
                <a:uLnTx/>
                <a:uFillTx/>
                <a:latin typeface="Arial"/>
                <a:cs typeface="Arial"/>
              </a:rPr>
              <a:t>Multilingual</a:t>
            </a:r>
            <a:r>
              <a:rPr kumimoji="0" sz="1800" b="1" i="0" u="none" strike="noStrike" kern="0" cap="none" spc="15"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a:t>
            </a:r>
            <a:r>
              <a:rPr kumimoji="0" sz="1800" b="1" i="0" u="none" strike="noStrike" kern="0" cap="none" spc="5"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Multi-channel</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grpSp>
        <p:nvGrpSpPr>
          <p:cNvPr id="16" name="object 16"/>
          <p:cNvGrpSpPr/>
          <p:nvPr/>
        </p:nvGrpSpPr>
        <p:grpSpPr>
          <a:xfrm>
            <a:off x="7071359" y="1318260"/>
            <a:ext cx="4803140" cy="2561590"/>
            <a:chOff x="7071359" y="1318260"/>
            <a:chExt cx="4803140" cy="2561590"/>
          </a:xfrm>
        </p:grpSpPr>
        <p:pic>
          <p:nvPicPr>
            <p:cNvPr id="17" name="object 17"/>
            <p:cNvPicPr/>
            <p:nvPr/>
          </p:nvPicPr>
          <p:blipFill>
            <a:blip r:embed="rId3" cstate="print"/>
            <a:stretch>
              <a:fillRect/>
            </a:stretch>
          </p:blipFill>
          <p:spPr>
            <a:xfrm>
              <a:off x="7071359" y="1318260"/>
              <a:ext cx="4802886" cy="2561082"/>
            </a:xfrm>
            <a:prstGeom prst="rect">
              <a:avLst/>
            </a:prstGeom>
          </p:spPr>
        </p:pic>
        <p:sp>
          <p:nvSpPr>
            <p:cNvPr id="18" name="object 18"/>
            <p:cNvSpPr/>
            <p:nvPr/>
          </p:nvSpPr>
          <p:spPr>
            <a:xfrm>
              <a:off x="7205471" y="1397508"/>
              <a:ext cx="4596765" cy="2354580"/>
            </a:xfrm>
            <a:custGeom>
              <a:avLst/>
              <a:gdLst/>
              <a:ahLst/>
              <a:cxnLst/>
              <a:rect l="l" t="t" r="r" b="b"/>
              <a:pathLst>
                <a:path w="4596765" h="2354579">
                  <a:moveTo>
                    <a:pt x="0" y="2354580"/>
                  </a:moveTo>
                  <a:lnTo>
                    <a:pt x="4596383" y="2354580"/>
                  </a:lnTo>
                  <a:lnTo>
                    <a:pt x="4596383" y="0"/>
                  </a:lnTo>
                  <a:lnTo>
                    <a:pt x="0" y="0"/>
                  </a:lnTo>
                  <a:lnTo>
                    <a:pt x="0" y="235458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9"/>
            <p:cNvSpPr/>
            <p:nvPr/>
          </p:nvSpPr>
          <p:spPr>
            <a:xfrm>
              <a:off x="7193279" y="1397508"/>
              <a:ext cx="4596765" cy="783590"/>
            </a:xfrm>
            <a:custGeom>
              <a:avLst/>
              <a:gdLst/>
              <a:ahLst/>
              <a:cxnLst/>
              <a:rect l="l" t="t" r="r" b="b"/>
              <a:pathLst>
                <a:path w="4596765" h="783589">
                  <a:moveTo>
                    <a:pt x="4596383" y="0"/>
                  </a:moveTo>
                  <a:lnTo>
                    <a:pt x="0" y="0"/>
                  </a:lnTo>
                  <a:lnTo>
                    <a:pt x="0" y="783336"/>
                  </a:lnTo>
                  <a:lnTo>
                    <a:pt x="4596383" y="783336"/>
                  </a:lnTo>
                  <a:lnTo>
                    <a:pt x="4596383" y="0"/>
                  </a:lnTo>
                  <a:close/>
                </a:path>
              </a:pathLst>
            </a:custGeom>
            <a:solidFill>
              <a:srgbClr val="1F386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20"/>
            <p:cNvSpPr/>
            <p:nvPr/>
          </p:nvSpPr>
          <p:spPr>
            <a:xfrm>
              <a:off x="7193279" y="1397508"/>
              <a:ext cx="4596765" cy="783590"/>
            </a:xfrm>
            <a:custGeom>
              <a:avLst/>
              <a:gdLst/>
              <a:ahLst/>
              <a:cxnLst/>
              <a:rect l="l" t="t" r="r" b="b"/>
              <a:pathLst>
                <a:path w="4596765" h="783589">
                  <a:moveTo>
                    <a:pt x="0" y="783336"/>
                  </a:moveTo>
                  <a:lnTo>
                    <a:pt x="4596383" y="783336"/>
                  </a:lnTo>
                  <a:lnTo>
                    <a:pt x="4596383" y="0"/>
                  </a:lnTo>
                  <a:lnTo>
                    <a:pt x="0" y="0"/>
                  </a:lnTo>
                  <a:lnTo>
                    <a:pt x="0" y="783336"/>
                  </a:lnTo>
                  <a:close/>
                </a:path>
              </a:pathLst>
            </a:custGeom>
            <a:ln w="12191">
              <a:solidFill>
                <a:srgbClr val="1F386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1" name="object 21"/>
          <p:cNvSpPr txBox="1"/>
          <p:nvPr/>
        </p:nvSpPr>
        <p:spPr>
          <a:xfrm>
            <a:off x="7375906" y="1520444"/>
            <a:ext cx="319405" cy="391160"/>
          </a:xfrm>
          <a:prstGeom prst="rect">
            <a:avLst/>
          </a:prstGeom>
        </p:spPr>
        <p:txBody>
          <a:bodyPr vert="horz" wrap="square" lIns="0" tIns="12700" rIns="0" bIns="0" rtlCol="0">
            <a:spAutoFit/>
          </a:bodyPr>
          <a:lstStyle/>
          <a:p>
            <a:pPr marL="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370" normalizeH="0" baseline="0" noProof="0" dirty="0">
                <a:ln>
                  <a:noFill/>
                </a:ln>
                <a:solidFill>
                  <a:srgbClr val="FFFFFF"/>
                </a:solidFill>
                <a:effectLst/>
                <a:uLnTx/>
                <a:uFillTx/>
                <a:latin typeface="Arial"/>
                <a:cs typeface="Arial"/>
              </a:rPr>
              <a:t>C</a:t>
            </a:r>
            <a:r>
              <a:rPr kumimoji="0" sz="2400" b="1" i="0" u="none" strike="noStrike" kern="0" cap="small" spc="-370" normalizeH="0" baseline="0" noProof="0" dirty="0">
                <a:ln>
                  <a:noFill/>
                </a:ln>
                <a:solidFill>
                  <a:srgbClr val="FFFFFF"/>
                </a:solidFill>
                <a:effectLst/>
                <a:uLnTx/>
                <a:uFillTx/>
                <a:latin typeface="Arial"/>
                <a:cs typeface="Arial"/>
              </a:rPr>
              <a:t>2</a:t>
            </a:r>
            <a:endParaRPr kumimoji="0" sz="2400" b="0" i="0" u="none" strike="noStrike" kern="0" cap="none" spc="0" normalizeH="0" baseline="0" noProof="0">
              <a:ln>
                <a:noFill/>
              </a:ln>
              <a:solidFill>
                <a:sysClr val="windowText" lastClr="000000"/>
              </a:solidFill>
              <a:effectLst/>
              <a:uLnTx/>
              <a:uFillTx/>
              <a:latin typeface="Arial"/>
              <a:cs typeface="Arial"/>
            </a:endParaRPr>
          </a:p>
        </p:txBody>
      </p:sp>
      <p:sp>
        <p:nvSpPr>
          <p:cNvPr id="22" name="object 22"/>
          <p:cNvSpPr txBox="1"/>
          <p:nvPr/>
        </p:nvSpPr>
        <p:spPr>
          <a:xfrm>
            <a:off x="7932419" y="1458849"/>
            <a:ext cx="3682365" cy="636270"/>
          </a:xfrm>
          <a:prstGeom prst="rect">
            <a:avLst/>
          </a:prstGeom>
        </p:spPr>
        <p:txBody>
          <a:bodyPr vert="horz" wrap="square" lIns="0" tIns="13335" rIns="0" bIns="0" rtlCol="0">
            <a:spAutoFit/>
          </a:bodyPr>
          <a:lstStyle/>
          <a:p>
            <a:pPr marL="0" marR="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0" normalizeH="0" baseline="0" noProof="0" dirty="0">
                <a:ln>
                  <a:noFill/>
                </a:ln>
                <a:solidFill>
                  <a:srgbClr val="FFFFFF"/>
                </a:solidFill>
                <a:effectLst/>
                <a:uLnTx/>
                <a:uFillTx/>
                <a:latin typeface="Arial"/>
                <a:cs typeface="Arial"/>
              </a:rPr>
              <a:t>Mandated</a:t>
            </a:r>
            <a:r>
              <a:rPr kumimoji="0" sz="2000" b="1" i="0" u="none" strike="noStrike" kern="0" cap="none" spc="100" normalizeH="0" baseline="0" noProof="0" dirty="0">
                <a:ln>
                  <a:noFill/>
                </a:ln>
                <a:solidFill>
                  <a:srgbClr val="FFFFFF"/>
                </a:solidFill>
                <a:effectLst/>
                <a:uLnTx/>
                <a:uFillTx/>
                <a:latin typeface="Arial"/>
                <a:cs typeface="Arial"/>
              </a:rPr>
              <a:t>  </a:t>
            </a:r>
            <a:r>
              <a:rPr kumimoji="0" sz="2000" b="1" i="0" u="none" strike="noStrike" kern="0" cap="none" spc="0" normalizeH="0" baseline="0" noProof="0" dirty="0">
                <a:ln>
                  <a:noFill/>
                </a:ln>
                <a:solidFill>
                  <a:srgbClr val="FFFFFF"/>
                </a:solidFill>
                <a:effectLst/>
                <a:uLnTx/>
                <a:uFillTx/>
                <a:latin typeface="Arial"/>
                <a:cs typeface="Arial"/>
              </a:rPr>
              <a:t>Career</a:t>
            </a:r>
            <a:r>
              <a:rPr kumimoji="0" sz="2000" b="1" i="0" u="none" strike="noStrike" kern="0" cap="none" spc="90" normalizeH="0" baseline="0" noProof="0" dirty="0">
                <a:ln>
                  <a:noFill/>
                </a:ln>
                <a:solidFill>
                  <a:srgbClr val="FFFFFF"/>
                </a:solidFill>
                <a:effectLst/>
                <a:uLnTx/>
                <a:uFillTx/>
                <a:latin typeface="Arial"/>
                <a:cs typeface="Arial"/>
              </a:rPr>
              <a:t> </a:t>
            </a:r>
            <a:r>
              <a:rPr kumimoji="0" sz="2000" b="1" i="0" u="none" strike="noStrike" kern="0" cap="none" spc="-10" normalizeH="0" baseline="0" noProof="0" dirty="0">
                <a:ln>
                  <a:noFill/>
                </a:ln>
                <a:solidFill>
                  <a:srgbClr val="FFFFFF"/>
                </a:solidFill>
                <a:effectLst/>
                <a:uLnTx/>
                <a:uFillTx/>
                <a:latin typeface="Arial"/>
                <a:cs typeface="Arial"/>
              </a:rPr>
              <a:t>Guidance</a:t>
            </a:r>
            <a:endParaRPr kumimoji="0" sz="20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0"/>
              </a:spcBef>
              <a:spcAft>
                <a:spcPts val="0"/>
              </a:spcAft>
              <a:buClrTx/>
              <a:buSzTx/>
              <a:buFontTx/>
              <a:buNone/>
              <a:tabLst/>
              <a:defRPr/>
            </a:pPr>
            <a:r>
              <a:rPr kumimoji="0" sz="2000" b="1" i="0" u="none" strike="noStrike" kern="0" cap="none" spc="-60" normalizeH="0" baseline="0" noProof="0" dirty="0">
                <a:ln>
                  <a:noFill/>
                </a:ln>
                <a:solidFill>
                  <a:srgbClr val="FFFFFF"/>
                </a:solidFill>
                <a:effectLst/>
                <a:uLnTx/>
                <a:uFillTx/>
                <a:latin typeface="Arial"/>
                <a:cs typeface="Arial"/>
              </a:rPr>
              <a:t>Structures</a:t>
            </a:r>
            <a:r>
              <a:rPr kumimoji="0" sz="2000" b="1" i="0" u="none" strike="noStrike" kern="0" cap="none" spc="-40" normalizeH="0" baseline="0" noProof="0" dirty="0">
                <a:ln>
                  <a:noFill/>
                </a:ln>
                <a:solidFill>
                  <a:srgbClr val="FFFFFF"/>
                </a:solidFill>
                <a:effectLst/>
                <a:uLnTx/>
                <a:uFillTx/>
                <a:latin typeface="Arial"/>
                <a:cs typeface="Arial"/>
              </a:rPr>
              <a:t> </a:t>
            </a:r>
            <a:r>
              <a:rPr kumimoji="0" sz="2000" b="1" i="0" u="none" strike="noStrike" kern="0" cap="none" spc="-175" normalizeH="0" baseline="0" noProof="0" dirty="0">
                <a:ln>
                  <a:noFill/>
                </a:ln>
                <a:solidFill>
                  <a:srgbClr val="FFFFFF"/>
                </a:solidFill>
                <a:effectLst/>
                <a:uLnTx/>
                <a:uFillTx/>
                <a:latin typeface="Arial"/>
                <a:cs typeface="Arial"/>
              </a:rPr>
              <a:t>&amp;</a:t>
            </a:r>
            <a:r>
              <a:rPr kumimoji="0" sz="2000" b="1" i="0" u="none" strike="noStrike" kern="0" cap="none" spc="-20" normalizeH="0" baseline="0" noProof="0" dirty="0">
                <a:ln>
                  <a:noFill/>
                </a:ln>
                <a:solidFill>
                  <a:srgbClr val="FFFFFF"/>
                </a:solidFill>
                <a:effectLst/>
                <a:uLnTx/>
                <a:uFillTx/>
                <a:latin typeface="Arial"/>
                <a:cs typeface="Arial"/>
              </a:rPr>
              <a:t> </a:t>
            </a:r>
            <a:r>
              <a:rPr kumimoji="0" sz="2000" b="1" i="0" u="none" strike="noStrike" kern="0" cap="none" spc="-35" normalizeH="0" baseline="0" noProof="0" dirty="0">
                <a:ln>
                  <a:noFill/>
                </a:ln>
                <a:solidFill>
                  <a:srgbClr val="FFFFFF"/>
                </a:solidFill>
                <a:effectLst/>
                <a:uLnTx/>
                <a:uFillTx/>
                <a:latin typeface="Arial"/>
                <a:cs typeface="Arial"/>
              </a:rPr>
              <a:t>Professional</a:t>
            </a:r>
            <a:r>
              <a:rPr kumimoji="0" sz="2000" b="1" i="0" u="none" strike="noStrike" kern="0" cap="none" spc="-45" normalizeH="0" baseline="0" noProof="0" dirty="0">
                <a:ln>
                  <a:noFill/>
                </a:ln>
                <a:solidFill>
                  <a:srgbClr val="FFFFFF"/>
                </a:solidFill>
                <a:effectLst/>
                <a:uLnTx/>
                <a:uFillTx/>
                <a:latin typeface="Arial"/>
                <a:cs typeface="Arial"/>
              </a:rPr>
              <a:t> </a:t>
            </a:r>
            <a:r>
              <a:rPr kumimoji="0" sz="2000" b="1" i="0" u="none" strike="noStrike" kern="0" cap="none" spc="-20" normalizeH="0" baseline="0" noProof="0" dirty="0">
                <a:ln>
                  <a:noFill/>
                </a:ln>
                <a:solidFill>
                  <a:srgbClr val="FFFFFF"/>
                </a:solidFill>
                <a:effectLst/>
                <a:uLnTx/>
                <a:uFillTx/>
                <a:latin typeface="Arial"/>
                <a:cs typeface="Arial"/>
              </a:rPr>
              <a:t>Body</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sp>
        <p:nvSpPr>
          <p:cNvPr id="23" name="object 23"/>
          <p:cNvSpPr txBox="1"/>
          <p:nvPr/>
        </p:nvSpPr>
        <p:spPr>
          <a:xfrm>
            <a:off x="7205471" y="2180844"/>
            <a:ext cx="4596765" cy="1571625"/>
          </a:xfrm>
          <a:prstGeom prst="rect">
            <a:avLst/>
          </a:prstGeom>
          <a:solidFill>
            <a:srgbClr val="FFFFFF"/>
          </a:solidFill>
        </p:spPr>
        <p:txBody>
          <a:bodyPr vert="horz" wrap="square" lIns="0" tIns="179070" rIns="0" bIns="0" rtlCol="0">
            <a:spAutoFit/>
          </a:bodyPr>
          <a:lstStyle/>
          <a:p>
            <a:pPr marL="554355" marR="0" lvl="0" indent="-287020" defTabSz="914400" eaLnBrk="1" fontAlgn="auto" latinLnBrk="0" hangingPunct="1">
              <a:lnSpc>
                <a:spcPct val="100000"/>
              </a:lnSpc>
              <a:spcBef>
                <a:spcPts val="1410"/>
              </a:spcBef>
              <a:spcAft>
                <a:spcPts val="0"/>
              </a:spcAft>
              <a:buClrTx/>
              <a:buSzTx/>
              <a:buFont typeface="Arial MT"/>
              <a:buChar char="•"/>
              <a:tabLst>
                <a:tab pos="554355" algn="l"/>
              </a:tabLst>
              <a:defRPr/>
            </a:pPr>
            <a:r>
              <a:rPr kumimoji="0" sz="1800" b="1" i="0" u="none" strike="noStrike" kern="0" cap="none" spc="-130" normalizeH="0" baseline="0" noProof="0" dirty="0">
                <a:ln>
                  <a:noFill/>
                </a:ln>
                <a:solidFill>
                  <a:srgbClr val="334154"/>
                </a:solidFill>
                <a:effectLst/>
                <a:uLnTx/>
                <a:uFillTx/>
                <a:latin typeface="Arial"/>
                <a:cs typeface="Arial"/>
              </a:rPr>
              <a:t>OCS</a:t>
            </a:r>
            <a:r>
              <a:rPr kumimoji="0" sz="1800" b="1" i="0" u="none" strike="noStrike" kern="0" cap="none" spc="5"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mandate</a:t>
            </a:r>
            <a:r>
              <a:rPr kumimoji="0" sz="1800" b="1" i="0" u="none" strike="noStrike" kern="0" cap="none" spc="-10"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in</a:t>
            </a:r>
            <a:r>
              <a:rPr kumimoji="0" sz="1800" b="1" i="0" u="none" strike="noStrike" kern="0" cap="none" spc="15"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KNQF</a:t>
            </a:r>
            <a:r>
              <a:rPr kumimoji="0" sz="1800" b="1" i="0" u="none" strike="noStrike" kern="0" cap="none" spc="10"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Regulations</a:t>
            </a:r>
            <a:endParaRPr kumimoji="0" sz="1800" b="0" i="0" u="none" strike="noStrike" kern="0" cap="none" spc="0" normalizeH="0" baseline="0" noProof="0">
              <a:ln>
                <a:noFill/>
              </a:ln>
              <a:solidFill>
                <a:sysClr val="windowText" lastClr="000000"/>
              </a:solidFill>
              <a:effectLst/>
              <a:uLnTx/>
              <a:uFillTx/>
              <a:latin typeface="Arial"/>
              <a:cs typeface="Arial"/>
            </a:endParaRPr>
          </a:p>
          <a:p>
            <a:pPr marL="554355" marR="0" lvl="0" indent="-287020" defTabSz="914400" eaLnBrk="1" fontAlgn="auto" latinLnBrk="0" hangingPunct="1">
              <a:lnSpc>
                <a:spcPct val="100000"/>
              </a:lnSpc>
              <a:spcBef>
                <a:spcPts val="5"/>
              </a:spcBef>
              <a:spcAft>
                <a:spcPts val="0"/>
              </a:spcAft>
              <a:buClrTx/>
              <a:buSzTx/>
              <a:buFont typeface="Arial MT"/>
              <a:buChar char="•"/>
              <a:tabLst>
                <a:tab pos="554355" algn="l"/>
              </a:tabLst>
              <a:defRPr/>
            </a:pPr>
            <a:r>
              <a:rPr kumimoji="0" sz="1800" b="1" i="0" u="none" strike="noStrike" kern="0" cap="none" spc="-35" normalizeH="0" baseline="0" noProof="0" dirty="0">
                <a:ln>
                  <a:noFill/>
                </a:ln>
                <a:solidFill>
                  <a:srgbClr val="334154"/>
                </a:solidFill>
                <a:effectLst/>
                <a:uLnTx/>
                <a:uFillTx/>
                <a:latin typeface="Arial"/>
                <a:cs typeface="Arial"/>
              </a:rPr>
              <a:t>Professional</a:t>
            </a:r>
            <a:r>
              <a:rPr kumimoji="0" sz="1800" b="1" i="0" u="none" strike="noStrike" kern="0" cap="none" spc="-70"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Body</a:t>
            </a:r>
            <a:r>
              <a:rPr kumimoji="0" sz="1800" b="1" i="0" u="none" strike="noStrike" kern="0" cap="none" spc="-65"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operationalized</a:t>
            </a:r>
            <a:endParaRPr kumimoji="0" sz="1800" b="0" i="0" u="none" strike="noStrike" kern="0" cap="none" spc="0" normalizeH="0" baseline="0" noProof="0">
              <a:ln>
                <a:noFill/>
              </a:ln>
              <a:solidFill>
                <a:sysClr val="windowText" lastClr="000000"/>
              </a:solidFill>
              <a:effectLst/>
              <a:uLnTx/>
              <a:uFillTx/>
              <a:latin typeface="Arial"/>
              <a:cs typeface="Arial"/>
            </a:endParaRPr>
          </a:p>
          <a:p>
            <a:pPr marL="554355" marR="117475" lvl="0" indent="-287020" defTabSz="914400" eaLnBrk="1" fontAlgn="auto" latinLnBrk="0" hangingPunct="1">
              <a:lnSpc>
                <a:spcPct val="100000"/>
              </a:lnSpc>
              <a:spcBef>
                <a:spcPts val="0"/>
              </a:spcBef>
              <a:spcAft>
                <a:spcPts val="0"/>
              </a:spcAft>
              <a:buClrTx/>
              <a:buSzTx/>
              <a:buFont typeface="Arial MT"/>
              <a:buChar char="•"/>
              <a:tabLst>
                <a:tab pos="554355" algn="l"/>
              </a:tabLst>
              <a:defRPr/>
            </a:pPr>
            <a:r>
              <a:rPr kumimoji="0" sz="1800" b="1" i="0" u="none" strike="noStrike" kern="0" cap="none" spc="-20" normalizeH="0" baseline="0" noProof="0" dirty="0">
                <a:ln>
                  <a:noFill/>
                </a:ln>
                <a:solidFill>
                  <a:srgbClr val="334154"/>
                </a:solidFill>
                <a:effectLst/>
                <a:uLnTx/>
                <a:uFillTx/>
                <a:latin typeface="Arial"/>
                <a:cs typeface="Arial"/>
              </a:rPr>
              <a:t>Training</a:t>
            </a:r>
            <a:r>
              <a:rPr kumimoji="0" sz="1800" b="1" i="0" u="none" strike="noStrike" kern="0" cap="none" spc="-45" normalizeH="0" baseline="0" noProof="0" dirty="0">
                <a:ln>
                  <a:noFill/>
                </a:ln>
                <a:solidFill>
                  <a:srgbClr val="334154"/>
                </a:solidFill>
                <a:effectLst/>
                <a:uLnTx/>
                <a:uFillTx/>
                <a:latin typeface="Arial"/>
                <a:cs typeface="Arial"/>
              </a:rPr>
              <a:t> </a:t>
            </a:r>
            <a:r>
              <a:rPr kumimoji="0" sz="1800" b="1" i="0" u="none" strike="noStrike" kern="0" cap="none" spc="-50" normalizeH="0" baseline="0" noProof="0" dirty="0">
                <a:ln>
                  <a:noFill/>
                </a:ln>
                <a:solidFill>
                  <a:srgbClr val="334154"/>
                </a:solidFill>
                <a:effectLst/>
                <a:uLnTx/>
                <a:uFillTx/>
                <a:latin typeface="Arial"/>
                <a:cs typeface="Arial"/>
              </a:rPr>
              <a:t>institutions</a:t>
            </a:r>
            <a:r>
              <a:rPr kumimoji="0" sz="1800" b="1" i="0" u="none" strike="noStrike" kern="0" cap="none" spc="-40"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to</a:t>
            </a:r>
            <a:r>
              <a:rPr kumimoji="0" sz="1800" b="1" i="0" u="none" strike="noStrike" kern="0" cap="none" spc="-55" normalizeH="0" baseline="0" noProof="0" dirty="0">
                <a:ln>
                  <a:noFill/>
                </a:ln>
                <a:solidFill>
                  <a:srgbClr val="334154"/>
                </a:solidFill>
                <a:effectLst/>
                <a:uLnTx/>
                <a:uFillTx/>
                <a:latin typeface="Arial"/>
                <a:cs typeface="Arial"/>
              </a:rPr>
              <a:t> </a:t>
            </a:r>
            <a:r>
              <a:rPr kumimoji="0" sz="1800" b="1" i="0" u="none" strike="noStrike" kern="0" cap="none" spc="-35" normalizeH="0" baseline="0" noProof="0" dirty="0">
                <a:ln>
                  <a:noFill/>
                </a:ln>
                <a:solidFill>
                  <a:srgbClr val="334154"/>
                </a:solidFill>
                <a:effectLst/>
                <a:uLnTx/>
                <a:uFillTx/>
                <a:latin typeface="Arial"/>
                <a:cs typeface="Arial"/>
              </a:rPr>
              <a:t>include</a:t>
            </a:r>
            <a:r>
              <a:rPr kumimoji="0" sz="1800" b="1" i="0" u="none" strike="noStrike" kern="0" cap="none" spc="-50" normalizeH="0" baseline="0" noProof="0" dirty="0">
                <a:ln>
                  <a:noFill/>
                </a:ln>
                <a:solidFill>
                  <a:srgbClr val="334154"/>
                </a:solidFill>
                <a:effectLst/>
                <a:uLnTx/>
                <a:uFillTx/>
                <a:latin typeface="Arial"/>
                <a:cs typeface="Arial"/>
              </a:rPr>
              <a:t> </a:t>
            </a:r>
            <a:r>
              <a:rPr kumimoji="0" sz="1800" b="1" i="0" u="none" strike="noStrike" kern="0" cap="none" spc="-20" normalizeH="0" baseline="0" noProof="0" dirty="0">
                <a:ln>
                  <a:noFill/>
                </a:ln>
                <a:solidFill>
                  <a:srgbClr val="334154"/>
                </a:solidFill>
                <a:effectLst/>
                <a:uLnTx/>
                <a:uFillTx/>
                <a:latin typeface="Arial"/>
                <a:cs typeface="Arial"/>
              </a:rPr>
              <a:t>KNQF </a:t>
            </a:r>
            <a:r>
              <a:rPr kumimoji="0" sz="1800" b="1" i="0" u="none" strike="noStrike" kern="0" cap="none" spc="-10" normalizeH="0" baseline="0" noProof="0" dirty="0">
                <a:ln>
                  <a:noFill/>
                </a:ln>
                <a:solidFill>
                  <a:srgbClr val="334154"/>
                </a:solidFill>
                <a:effectLst/>
                <a:uLnTx/>
                <a:uFillTx/>
                <a:latin typeface="Arial"/>
                <a:cs typeface="Arial"/>
              </a:rPr>
              <a:t>literacy</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grpSp>
        <p:nvGrpSpPr>
          <p:cNvPr id="24" name="object 24"/>
          <p:cNvGrpSpPr/>
          <p:nvPr/>
        </p:nvGrpSpPr>
        <p:grpSpPr>
          <a:xfrm>
            <a:off x="85343" y="3822204"/>
            <a:ext cx="4535170" cy="2706370"/>
            <a:chOff x="85343" y="3822204"/>
            <a:chExt cx="4535170" cy="2706370"/>
          </a:xfrm>
        </p:grpSpPr>
        <p:pic>
          <p:nvPicPr>
            <p:cNvPr id="25" name="object 25"/>
            <p:cNvPicPr/>
            <p:nvPr/>
          </p:nvPicPr>
          <p:blipFill>
            <a:blip r:embed="rId4" cstate="print"/>
            <a:stretch>
              <a:fillRect/>
            </a:stretch>
          </p:blipFill>
          <p:spPr>
            <a:xfrm>
              <a:off x="85343" y="3822204"/>
              <a:ext cx="4534662" cy="2705862"/>
            </a:xfrm>
            <a:prstGeom prst="rect">
              <a:avLst/>
            </a:prstGeom>
          </p:spPr>
        </p:pic>
        <p:sp>
          <p:nvSpPr>
            <p:cNvPr id="26" name="object 26"/>
            <p:cNvSpPr/>
            <p:nvPr/>
          </p:nvSpPr>
          <p:spPr>
            <a:xfrm>
              <a:off x="219456" y="3901439"/>
              <a:ext cx="4328160" cy="2499360"/>
            </a:xfrm>
            <a:custGeom>
              <a:avLst/>
              <a:gdLst/>
              <a:ahLst/>
              <a:cxnLst/>
              <a:rect l="l" t="t" r="r" b="b"/>
              <a:pathLst>
                <a:path w="4328160" h="2499360">
                  <a:moveTo>
                    <a:pt x="4328160" y="0"/>
                  </a:moveTo>
                  <a:lnTo>
                    <a:pt x="0" y="0"/>
                  </a:lnTo>
                  <a:lnTo>
                    <a:pt x="0" y="2499360"/>
                  </a:lnTo>
                  <a:lnTo>
                    <a:pt x="4328160" y="2499360"/>
                  </a:lnTo>
                  <a:lnTo>
                    <a:pt x="432816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7"/>
            <p:cNvSpPr/>
            <p:nvPr/>
          </p:nvSpPr>
          <p:spPr>
            <a:xfrm>
              <a:off x="219456" y="3901439"/>
              <a:ext cx="4328160" cy="2499360"/>
            </a:xfrm>
            <a:custGeom>
              <a:avLst/>
              <a:gdLst/>
              <a:ahLst/>
              <a:cxnLst/>
              <a:rect l="l" t="t" r="r" b="b"/>
              <a:pathLst>
                <a:path w="4328160" h="2499360">
                  <a:moveTo>
                    <a:pt x="0" y="2499360"/>
                  </a:moveTo>
                  <a:lnTo>
                    <a:pt x="4328160" y="2499360"/>
                  </a:lnTo>
                  <a:lnTo>
                    <a:pt x="4328160" y="0"/>
                  </a:lnTo>
                  <a:lnTo>
                    <a:pt x="0" y="0"/>
                  </a:lnTo>
                  <a:lnTo>
                    <a:pt x="0" y="2499360"/>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8"/>
            <p:cNvSpPr/>
            <p:nvPr/>
          </p:nvSpPr>
          <p:spPr>
            <a:xfrm>
              <a:off x="213359" y="3931919"/>
              <a:ext cx="4297680" cy="843280"/>
            </a:xfrm>
            <a:custGeom>
              <a:avLst/>
              <a:gdLst/>
              <a:ahLst/>
              <a:cxnLst/>
              <a:rect l="l" t="t" r="r" b="b"/>
              <a:pathLst>
                <a:path w="4297680" h="843279">
                  <a:moveTo>
                    <a:pt x="4297680" y="0"/>
                  </a:moveTo>
                  <a:lnTo>
                    <a:pt x="0" y="0"/>
                  </a:lnTo>
                  <a:lnTo>
                    <a:pt x="0" y="842771"/>
                  </a:lnTo>
                  <a:lnTo>
                    <a:pt x="4297680" y="842771"/>
                  </a:lnTo>
                  <a:lnTo>
                    <a:pt x="4297680" y="0"/>
                  </a:lnTo>
                  <a:close/>
                </a:path>
              </a:pathLst>
            </a:custGeom>
            <a:solidFill>
              <a:srgbClr val="C897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9"/>
            <p:cNvSpPr/>
            <p:nvPr/>
          </p:nvSpPr>
          <p:spPr>
            <a:xfrm>
              <a:off x="213359" y="3931919"/>
              <a:ext cx="4297680" cy="843280"/>
            </a:xfrm>
            <a:custGeom>
              <a:avLst/>
              <a:gdLst/>
              <a:ahLst/>
              <a:cxnLst/>
              <a:rect l="l" t="t" r="r" b="b"/>
              <a:pathLst>
                <a:path w="4297680" h="843279">
                  <a:moveTo>
                    <a:pt x="0" y="842771"/>
                  </a:moveTo>
                  <a:lnTo>
                    <a:pt x="4297680" y="842771"/>
                  </a:lnTo>
                  <a:lnTo>
                    <a:pt x="4297680" y="0"/>
                  </a:lnTo>
                  <a:lnTo>
                    <a:pt x="0" y="0"/>
                  </a:lnTo>
                  <a:lnTo>
                    <a:pt x="0" y="842771"/>
                  </a:lnTo>
                  <a:close/>
                </a:path>
              </a:pathLst>
            </a:custGeom>
            <a:ln w="12192">
              <a:solidFill>
                <a:srgbClr val="C8972A"/>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0" name="object 30"/>
          <p:cNvSpPr txBox="1"/>
          <p:nvPr/>
        </p:nvSpPr>
        <p:spPr>
          <a:xfrm>
            <a:off x="417880" y="4102735"/>
            <a:ext cx="285750" cy="351155"/>
          </a:xfrm>
          <a:prstGeom prst="rect">
            <a:avLst/>
          </a:prstGeom>
        </p:spPr>
        <p:txBody>
          <a:bodyPr vert="horz" wrap="square" lIns="0" tIns="17145" rIns="0" bIns="0" rtlCol="0">
            <a:spAutoFit/>
          </a:bodyPr>
          <a:lstStyle/>
          <a:p>
            <a:pPr marL="0" marR="0" lvl="0" indent="0" defTabSz="914400" eaLnBrk="1" fontAlgn="auto" latinLnBrk="0" hangingPunct="1">
              <a:lnSpc>
                <a:spcPct val="100000"/>
              </a:lnSpc>
              <a:spcBef>
                <a:spcPts val="135"/>
              </a:spcBef>
              <a:spcAft>
                <a:spcPts val="0"/>
              </a:spcAft>
              <a:buClrTx/>
              <a:buSzTx/>
              <a:buFontTx/>
              <a:buNone/>
              <a:tabLst/>
              <a:defRPr/>
            </a:pPr>
            <a:r>
              <a:rPr kumimoji="0" sz="2100" b="1" i="0" u="none" strike="noStrike" kern="0" cap="none" spc="-300" normalizeH="0" baseline="0" noProof="0" dirty="0">
                <a:ln>
                  <a:noFill/>
                </a:ln>
                <a:solidFill>
                  <a:srgbClr val="FFFFFF"/>
                </a:solidFill>
                <a:effectLst/>
                <a:uLnTx/>
                <a:uFillTx/>
                <a:latin typeface="Arial"/>
                <a:cs typeface="Arial"/>
              </a:rPr>
              <a:t>C3</a:t>
            </a:r>
            <a:endParaRPr kumimoji="0" sz="2100" b="0" i="0" u="none" strike="noStrike" kern="0" cap="none" spc="0" normalizeH="0" baseline="0" noProof="0">
              <a:ln>
                <a:noFill/>
              </a:ln>
              <a:solidFill>
                <a:sysClr val="windowText" lastClr="000000"/>
              </a:solidFill>
              <a:effectLst/>
              <a:uLnTx/>
              <a:uFillTx/>
              <a:latin typeface="Arial"/>
              <a:cs typeface="Arial"/>
            </a:endParaRPr>
          </a:p>
        </p:txBody>
      </p:sp>
      <p:sp>
        <p:nvSpPr>
          <p:cNvPr id="31" name="object 31"/>
          <p:cNvSpPr txBox="1"/>
          <p:nvPr/>
        </p:nvSpPr>
        <p:spPr>
          <a:xfrm>
            <a:off x="921410" y="3962527"/>
            <a:ext cx="2139315" cy="695960"/>
          </a:xfrm>
          <a:prstGeom prst="rect">
            <a:avLst/>
          </a:prstGeom>
        </p:spPr>
        <p:txBody>
          <a:bodyPr vert="horz" wrap="square" lIns="0" tIns="12065" rIns="0" bIns="0" rtlCol="0">
            <a:spAutoFit/>
          </a:bodyPr>
          <a:lstStyle/>
          <a:p>
            <a:pPr marL="0" marR="5080" lvl="0" indent="0" defTabSz="914400" eaLnBrk="1" fontAlgn="auto" latinLnBrk="0" hangingPunct="1">
              <a:lnSpc>
                <a:spcPct val="100000"/>
              </a:lnSpc>
              <a:spcBef>
                <a:spcPts val="95"/>
              </a:spcBef>
              <a:spcAft>
                <a:spcPts val="0"/>
              </a:spcAft>
              <a:buClrTx/>
              <a:buSzTx/>
              <a:buFontTx/>
              <a:buNone/>
              <a:tabLst/>
              <a:defRPr/>
            </a:pPr>
            <a:r>
              <a:rPr kumimoji="0" sz="2200" b="1" i="0" u="none" strike="noStrike" kern="0" cap="none" spc="0" normalizeH="0" baseline="0" noProof="0" dirty="0">
                <a:ln>
                  <a:noFill/>
                </a:ln>
                <a:solidFill>
                  <a:srgbClr val="FFFFFF"/>
                </a:solidFill>
                <a:effectLst/>
                <a:uLnTx/>
                <a:uFillTx/>
                <a:latin typeface="Arial"/>
                <a:cs typeface="Arial"/>
              </a:rPr>
              <a:t>Kenya</a:t>
            </a:r>
            <a:r>
              <a:rPr kumimoji="0" sz="2200" b="1" i="0" u="none" strike="noStrike" kern="0" cap="none" spc="120" normalizeH="0" baseline="0" noProof="0" dirty="0">
                <a:ln>
                  <a:noFill/>
                </a:ln>
                <a:solidFill>
                  <a:srgbClr val="FFFFFF"/>
                </a:solidFill>
                <a:effectLst/>
                <a:uLnTx/>
                <a:uFillTx/>
                <a:latin typeface="Arial"/>
                <a:cs typeface="Arial"/>
              </a:rPr>
              <a:t> </a:t>
            </a:r>
            <a:r>
              <a:rPr kumimoji="0" sz="2200" b="1" i="0" u="none" strike="noStrike" kern="0" cap="none" spc="-10" normalizeH="0" baseline="0" noProof="0" dirty="0">
                <a:ln>
                  <a:noFill/>
                </a:ln>
                <a:solidFill>
                  <a:srgbClr val="FFFFFF"/>
                </a:solidFill>
                <a:effectLst/>
                <a:uLnTx/>
                <a:uFillTx/>
                <a:latin typeface="Arial"/>
                <a:cs typeface="Arial"/>
              </a:rPr>
              <a:t>Career </a:t>
            </a:r>
            <a:r>
              <a:rPr kumimoji="0" sz="2200" b="1" i="0" u="none" strike="noStrike" kern="0" cap="none" spc="-25" normalizeH="0" baseline="0" noProof="0" dirty="0">
                <a:ln>
                  <a:noFill/>
                </a:ln>
                <a:solidFill>
                  <a:srgbClr val="FFFFFF"/>
                </a:solidFill>
                <a:effectLst/>
                <a:uLnTx/>
                <a:uFillTx/>
                <a:latin typeface="Arial"/>
                <a:cs typeface="Arial"/>
              </a:rPr>
              <a:t>Intelligence</a:t>
            </a:r>
            <a:r>
              <a:rPr kumimoji="0" sz="2200" b="1" i="0" u="none" strike="noStrike" kern="0" cap="none" spc="-75" normalizeH="0" baseline="0" noProof="0" dirty="0">
                <a:ln>
                  <a:noFill/>
                </a:ln>
                <a:solidFill>
                  <a:srgbClr val="FFFFFF"/>
                </a:solidFill>
                <a:effectLst/>
                <a:uLnTx/>
                <a:uFillTx/>
                <a:latin typeface="Arial"/>
                <a:cs typeface="Arial"/>
              </a:rPr>
              <a:t> </a:t>
            </a:r>
            <a:r>
              <a:rPr kumimoji="0" sz="2200" b="1" i="0" u="none" strike="noStrike" kern="0" cap="none" spc="-25" normalizeH="0" baseline="0" noProof="0" dirty="0">
                <a:ln>
                  <a:noFill/>
                </a:ln>
                <a:solidFill>
                  <a:srgbClr val="FFFFFF"/>
                </a:solidFill>
                <a:effectLst/>
                <a:uLnTx/>
                <a:uFillTx/>
                <a:latin typeface="Arial"/>
                <a:cs typeface="Arial"/>
              </a:rPr>
              <a:t>Hub</a:t>
            </a:r>
            <a:endParaRPr kumimoji="0" sz="2200" b="0" i="0" u="none" strike="noStrike" kern="0" cap="none" spc="0" normalizeH="0" baseline="0" noProof="0">
              <a:ln>
                <a:noFill/>
              </a:ln>
              <a:solidFill>
                <a:sysClr val="windowText" lastClr="000000"/>
              </a:solidFill>
              <a:effectLst/>
              <a:uLnTx/>
              <a:uFillTx/>
              <a:latin typeface="Arial"/>
              <a:cs typeface="Arial"/>
            </a:endParaRPr>
          </a:p>
        </p:txBody>
      </p:sp>
      <p:sp>
        <p:nvSpPr>
          <p:cNvPr id="32" name="object 32"/>
          <p:cNvSpPr txBox="1"/>
          <p:nvPr/>
        </p:nvSpPr>
        <p:spPr>
          <a:xfrm>
            <a:off x="390753" y="4908245"/>
            <a:ext cx="3487420" cy="1398270"/>
          </a:xfrm>
          <a:prstGeom prst="rect">
            <a:avLst/>
          </a:prstGeom>
        </p:spPr>
        <p:txBody>
          <a:bodyPr vert="horz" wrap="square" lIns="0" tIns="12700" rIns="0" bIns="0" rtlCol="0">
            <a:spAutoFit/>
          </a:bodyPr>
          <a:lstStyle/>
          <a:p>
            <a:pPr marL="342900" marR="0" lvl="0" indent="-342900" defTabSz="914400" eaLnBrk="1" fontAlgn="auto" latinLnBrk="0" hangingPunct="1">
              <a:lnSpc>
                <a:spcPct val="100000"/>
              </a:lnSpc>
              <a:spcBef>
                <a:spcPts val="100"/>
              </a:spcBef>
              <a:spcAft>
                <a:spcPts val="0"/>
              </a:spcAft>
              <a:buClrTx/>
              <a:buSzTx/>
              <a:buFont typeface="Arial MT"/>
              <a:buChar char="•"/>
              <a:tabLst>
                <a:tab pos="342900" algn="l"/>
              </a:tabLst>
              <a:defRPr/>
            </a:pPr>
            <a:r>
              <a:rPr kumimoji="0" sz="1800" b="1" i="0" u="none" strike="noStrike" kern="0" cap="none" spc="-10" normalizeH="0" baseline="0" noProof="0" dirty="0">
                <a:ln>
                  <a:noFill/>
                </a:ln>
                <a:solidFill>
                  <a:srgbClr val="334154"/>
                </a:solidFill>
                <a:effectLst/>
                <a:uLnTx/>
                <a:uFillTx/>
                <a:latin typeface="Arial"/>
                <a:cs typeface="Arial"/>
              </a:rPr>
              <a:t>Labour</a:t>
            </a:r>
            <a:r>
              <a:rPr kumimoji="0" sz="1800" b="1" i="0" u="none" strike="noStrike" kern="0" cap="none" spc="30"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market</a:t>
            </a:r>
            <a:r>
              <a:rPr kumimoji="0" sz="1800" b="1" i="0" u="none" strike="noStrike" kern="0" cap="none" spc="20" normalizeH="0" baseline="0" noProof="0" dirty="0">
                <a:ln>
                  <a:noFill/>
                </a:ln>
                <a:solidFill>
                  <a:srgbClr val="334154"/>
                </a:solidFill>
                <a:effectLst/>
                <a:uLnTx/>
                <a:uFillTx/>
                <a:latin typeface="Arial"/>
                <a:cs typeface="Arial"/>
              </a:rPr>
              <a:t> </a:t>
            </a:r>
            <a:r>
              <a:rPr kumimoji="0" sz="1800" b="1" i="0" u="none" strike="noStrike" kern="0" cap="none" spc="-165" normalizeH="0" baseline="0" noProof="0" dirty="0">
                <a:ln>
                  <a:noFill/>
                </a:ln>
                <a:solidFill>
                  <a:srgbClr val="334154"/>
                </a:solidFill>
                <a:effectLst/>
                <a:uLnTx/>
                <a:uFillTx/>
                <a:latin typeface="Arial"/>
                <a:cs typeface="Arial"/>
              </a:rPr>
              <a:t>&amp;</a:t>
            </a:r>
            <a:r>
              <a:rPr kumimoji="0" sz="1800" b="1" i="0" u="none" strike="noStrike" kern="0" cap="none" spc="40"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skills</a:t>
            </a:r>
            <a:endParaRPr kumimoji="0" sz="1800" b="0" i="0" u="none" strike="noStrike" kern="0" cap="none" spc="0" normalizeH="0" baseline="0" noProof="0">
              <a:ln>
                <a:noFill/>
              </a:ln>
              <a:solidFill>
                <a:sysClr val="windowText" lastClr="000000"/>
              </a:solidFill>
              <a:effectLst/>
              <a:uLnTx/>
              <a:uFillTx/>
              <a:latin typeface="Arial"/>
              <a:cs typeface="Arial"/>
            </a:endParaRPr>
          </a:p>
          <a:p>
            <a:pPr marL="342900" marR="0" lvl="0" indent="0" defTabSz="914400" eaLnBrk="1" fontAlgn="auto" latinLnBrk="0" hangingPunct="1">
              <a:lnSpc>
                <a:spcPct val="100000"/>
              </a:lnSpc>
              <a:spcBef>
                <a:spcPts val="5"/>
              </a:spcBef>
              <a:spcAft>
                <a:spcPts val="0"/>
              </a:spcAft>
              <a:buClrTx/>
              <a:buSzTx/>
              <a:buFontTx/>
              <a:buNone/>
              <a:tabLst/>
              <a:defRPr/>
            </a:pPr>
            <a:r>
              <a:rPr kumimoji="0" sz="1800" b="1" i="0" u="none" strike="noStrike" kern="0" cap="none" spc="-10" normalizeH="0" baseline="0" noProof="0" dirty="0">
                <a:ln>
                  <a:noFill/>
                </a:ln>
                <a:solidFill>
                  <a:srgbClr val="334154"/>
                </a:solidFill>
                <a:effectLst/>
                <a:uLnTx/>
                <a:uFillTx/>
                <a:latin typeface="Arial"/>
                <a:cs typeface="Arial"/>
              </a:rPr>
              <a:t>intelligence</a:t>
            </a:r>
            <a:endParaRPr kumimoji="0" sz="1800" b="0" i="0" u="none" strike="noStrike" kern="0" cap="none" spc="0" normalizeH="0" baseline="0" noProof="0">
              <a:ln>
                <a:noFill/>
              </a:ln>
              <a:solidFill>
                <a:sysClr val="windowText" lastClr="000000"/>
              </a:solidFill>
              <a:effectLst/>
              <a:uLnTx/>
              <a:uFillTx/>
              <a:latin typeface="Arial"/>
              <a:cs typeface="Arial"/>
            </a:endParaRPr>
          </a:p>
          <a:p>
            <a:pPr marL="342900" marR="0" lvl="0" indent="-342900" defTabSz="914400" eaLnBrk="1" fontAlgn="auto" latinLnBrk="0" hangingPunct="1">
              <a:lnSpc>
                <a:spcPct val="100000"/>
              </a:lnSpc>
              <a:spcBef>
                <a:spcPts val="0"/>
              </a:spcBef>
              <a:spcAft>
                <a:spcPts val="0"/>
              </a:spcAft>
              <a:buClrTx/>
              <a:buSzTx/>
              <a:buFont typeface="Arial MT"/>
              <a:buChar char="•"/>
              <a:tabLst>
                <a:tab pos="342900" algn="l"/>
              </a:tabLst>
              <a:defRPr/>
            </a:pPr>
            <a:r>
              <a:rPr kumimoji="0" sz="1800" b="1" i="0" u="none" strike="noStrike" kern="0" cap="none" spc="-204" normalizeH="0" baseline="0" noProof="0" dirty="0">
                <a:ln>
                  <a:noFill/>
                </a:ln>
                <a:solidFill>
                  <a:srgbClr val="334154"/>
                </a:solidFill>
                <a:effectLst/>
                <a:uLnTx/>
                <a:uFillTx/>
                <a:latin typeface="Arial"/>
                <a:cs typeface="Arial"/>
              </a:rPr>
              <a:t>RPL</a:t>
            </a:r>
            <a:r>
              <a:rPr kumimoji="0" sz="1800" b="1" i="0" u="none" strike="noStrike" kern="0" cap="none" spc="5"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practitioner</a:t>
            </a:r>
            <a:r>
              <a:rPr kumimoji="0" sz="1800" b="1" i="0" u="none" strike="noStrike" kern="0" cap="none" spc="0"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toolkits</a:t>
            </a:r>
            <a:endParaRPr kumimoji="0" sz="1800" b="0" i="0" u="none" strike="noStrike" kern="0" cap="none" spc="0" normalizeH="0" baseline="0" noProof="0">
              <a:ln>
                <a:noFill/>
              </a:ln>
              <a:solidFill>
                <a:sysClr val="windowText" lastClr="000000"/>
              </a:solidFill>
              <a:effectLst/>
              <a:uLnTx/>
              <a:uFillTx/>
              <a:latin typeface="Arial"/>
              <a:cs typeface="Arial"/>
            </a:endParaRPr>
          </a:p>
          <a:p>
            <a:pPr marL="342900" marR="5080" lvl="0" indent="-343535" defTabSz="914400" eaLnBrk="1" fontAlgn="auto" latinLnBrk="0" hangingPunct="1">
              <a:lnSpc>
                <a:spcPct val="100000"/>
              </a:lnSpc>
              <a:spcBef>
                <a:spcPts val="0"/>
              </a:spcBef>
              <a:spcAft>
                <a:spcPts val="0"/>
              </a:spcAft>
              <a:buClrTx/>
              <a:buSzTx/>
              <a:buFont typeface="Arial MT"/>
              <a:buChar char="•"/>
              <a:tabLst>
                <a:tab pos="342900" algn="l"/>
              </a:tabLst>
              <a:defRPr/>
            </a:pPr>
            <a:r>
              <a:rPr kumimoji="0" sz="1800" b="1" i="0" u="none" strike="noStrike" kern="0" cap="none" spc="-20" normalizeH="0" baseline="0" noProof="0" dirty="0">
                <a:ln>
                  <a:noFill/>
                </a:ln>
                <a:solidFill>
                  <a:srgbClr val="334154"/>
                </a:solidFill>
                <a:effectLst/>
                <a:uLnTx/>
                <a:uFillTx/>
                <a:latin typeface="Arial"/>
                <a:cs typeface="Arial"/>
              </a:rPr>
              <a:t>Occupational</a:t>
            </a:r>
            <a:r>
              <a:rPr kumimoji="0" sz="1800" b="1" i="0" u="none" strike="noStrike" kern="0" cap="none" spc="-35"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outlook</a:t>
            </a:r>
            <a:r>
              <a:rPr kumimoji="0" sz="1800" b="1" i="0" u="none" strike="noStrike" kern="0" cap="none" spc="-25"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a:t>
            </a:r>
            <a:r>
              <a:rPr kumimoji="0" sz="1800" b="1" i="0" u="none" strike="noStrike" kern="0" cap="none" spc="-25" normalizeH="0" baseline="0" noProof="0" dirty="0">
                <a:ln>
                  <a:noFill/>
                </a:ln>
                <a:solidFill>
                  <a:srgbClr val="334154"/>
                </a:solidFill>
                <a:effectLst/>
                <a:uLnTx/>
                <a:uFillTx/>
                <a:latin typeface="Arial"/>
                <a:cs typeface="Arial"/>
              </a:rPr>
              <a:t> </a:t>
            </a:r>
            <a:r>
              <a:rPr kumimoji="0" sz="1800" b="1" i="0" u="none" strike="noStrike" kern="0" cap="none" spc="-45" normalizeH="0" baseline="0" noProof="0" dirty="0">
                <a:ln>
                  <a:noFill/>
                </a:ln>
                <a:solidFill>
                  <a:srgbClr val="334154"/>
                </a:solidFill>
                <a:effectLst/>
                <a:uLnTx/>
                <a:uFillTx/>
                <a:latin typeface="Arial"/>
                <a:cs typeface="Arial"/>
              </a:rPr>
              <a:t>KNBS </a:t>
            </a:r>
            <a:r>
              <a:rPr kumimoji="0" sz="1800" b="1" i="0" u="none" strike="noStrike" kern="0" cap="none" spc="30" normalizeH="0" baseline="0" noProof="0" dirty="0">
                <a:ln>
                  <a:noFill/>
                </a:ln>
                <a:solidFill>
                  <a:srgbClr val="334154"/>
                </a:solidFill>
                <a:effectLst/>
                <a:uLnTx/>
                <a:uFillTx/>
                <a:latin typeface="Arial"/>
                <a:cs typeface="Arial"/>
              </a:rPr>
              <a:t>data</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grpSp>
        <p:nvGrpSpPr>
          <p:cNvPr id="33" name="object 33"/>
          <p:cNvGrpSpPr/>
          <p:nvPr/>
        </p:nvGrpSpPr>
        <p:grpSpPr>
          <a:xfrm>
            <a:off x="7034783" y="4082808"/>
            <a:ext cx="4761230" cy="2500630"/>
            <a:chOff x="7034783" y="4082808"/>
            <a:chExt cx="4761230" cy="2500630"/>
          </a:xfrm>
        </p:grpSpPr>
        <p:pic>
          <p:nvPicPr>
            <p:cNvPr id="34" name="object 34"/>
            <p:cNvPicPr/>
            <p:nvPr/>
          </p:nvPicPr>
          <p:blipFill>
            <a:blip r:embed="rId5" cstate="print"/>
            <a:stretch>
              <a:fillRect/>
            </a:stretch>
          </p:blipFill>
          <p:spPr>
            <a:xfrm>
              <a:off x="7034783" y="4082808"/>
              <a:ext cx="4664202" cy="2500122"/>
            </a:xfrm>
            <a:prstGeom prst="rect">
              <a:avLst/>
            </a:prstGeom>
          </p:spPr>
        </p:pic>
        <p:sp>
          <p:nvSpPr>
            <p:cNvPr id="35" name="object 35"/>
            <p:cNvSpPr/>
            <p:nvPr/>
          </p:nvSpPr>
          <p:spPr>
            <a:xfrm>
              <a:off x="7168895" y="4162043"/>
              <a:ext cx="4457700" cy="2293620"/>
            </a:xfrm>
            <a:custGeom>
              <a:avLst/>
              <a:gdLst/>
              <a:ahLst/>
              <a:cxnLst/>
              <a:rect l="l" t="t" r="r" b="b"/>
              <a:pathLst>
                <a:path w="4457700" h="2293620">
                  <a:moveTo>
                    <a:pt x="4457700" y="0"/>
                  </a:moveTo>
                  <a:lnTo>
                    <a:pt x="0" y="0"/>
                  </a:lnTo>
                  <a:lnTo>
                    <a:pt x="0" y="2293619"/>
                  </a:lnTo>
                  <a:lnTo>
                    <a:pt x="4457700" y="2293619"/>
                  </a:lnTo>
                  <a:lnTo>
                    <a:pt x="44577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6"/>
            <p:cNvSpPr/>
            <p:nvPr/>
          </p:nvSpPr>
          <p:spPr>
            <a:xfrm>
              <a:off x="7168895" y="4162043"/>
              <a:ext cx="4457700" cy="2293620"/>
            </a:xfrm>
            <a:custGeom>
              <a:avLst/>
              <a:gdLst/>
              <a:ahLst/>
              <a:cxnLst/>
              <a:rect l="l" t="t" r="r" b="b"/>
              <a:pathLst>
                <a:path w="4457700" h="2293620">
                  <a:moveTo>
                    <a:pt x="0" y="2293619"/>
                  </a:moveTo>
                  <a:lnTo>
                    <a:pt x="4457700" y="2293619"/>
                  </a:lnTo>
                  <a:lnTo>
                    <a:pt x="4457700" y="0"/>
                  </a:lnTo>
                  <a:lnTo>
                    <a:pt x="0" y="0"/>
                  </a:lnTo>
                  <a:lnTo>
                    <a:pt x="0" y="2293619"/>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object 37"/>
            <p:cNvSpPr/>
            <p:nvPr/>
          </p:nvSpPr>
          <p:spPr>
            <a:xfrm>
              <a:off x="7193279" y="4162043"/>
              <a:ext cx="4596765" cy="734695"/>
            </a:xfrm>
            <a:custGeom>
              <a:avLst/>
              <a:gdLst/>
              <a:ahLst/>
              <a:cxnLst/>
              <a:rect l="l" t="t" r="r" b="b"/>
              <a:pathLst>
                <a:path w="4596765" h="734695">
                  <a:moveTo>
                    <a:pt x="4596383" y="0"/>
                  </a:moveTo>
                  <a:lnTo>
                    <a:pt x="0" y="0"/>
                  </a:lnTo>
                  <a:lnTo>
                    <a:pt x="0" y="734567"/>
                  </a:lnTo>
                  <a:lnTo>
                    <a:pt x="4596383" y="734567"/>
                  </a:lnTo>
                  <a:lnTo>
                    <a:pt x="4596383"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object 38"/>
            <p:cNvSpPr/>
            <p:nvPr/>
          </p:nvSpPr>
          <p:spPr>
            <a:xfrm>
              <a:off x="7193279" y="4162043"/>
              <a:ext cx="4596765" cy="734695"/>
            </a:xfrm>
            <a:custGeom>
              <a:avLst/>
              <a:gdLst/>
              <a:ahLst/>
              <a:cxnLst/>
              <a:rect l="l" t="t" r="r" b="b"/>
              <a:pathLst>
                <a:path w="4596765" h="734695">
                  <a:moveTo>
                    <a:pt x="0" y="734567"/>
                  </a:moveTo>
                  <a:lnTo>
                    <a:pt x="4596383" y="734567"/>
                  </a:lnTo>
                  <a:lnTo>
                    <a:pt x="4596383" y="0"/>
                  </a:lnTo>
                  <a:lnTo>
                    <a:pt x="0" y="0"/>
                  </a:lnTo>
                  <a:lnTo>
                    <a:pt x="0" y="734567"/>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9" name="object 39"/>
          <p:cNvSpPr txBox="1"/>
          <p:nvPr/>
        </p:nvSpPr>
        <p:spPr>
          <a:xfrm>
            <a:off x="7431278" y="4338573"/>
            <a:ext cx="285750" cy="351155"/>
          </a:xfrm>
          <a:prstGeom prst="rect">
            <a:avLst/>
          </a:prstGeom>
        </p:spPr>
        <p:txBody>
          <a:bodyPr vert="horz" wrap="square" lIns="0" tIns="17145" rIns="0" bIns="0" rtlCol="0">
            <a:spAutoFit/>
          </a:bodyPr>
          <a:lstStyle/>
          <a:p>
            <a:pPr marL="0" marR="0" lvl="0" indent="0" defTabSz="914400" eaLnBrk="1" fontAlgn="auto" latinLnBrk="0" hangingPunct="1">
              <a:lnSpc>
                <a:spcPct val="100000"/>
              </a:lnSpc>
              <a:spcBef>
                <a:spcPts val="135"/>
              </a:spcBef>
              <a:spcAft>
                <a:spcPts val="0"/>
              </a:spcAft>
              <a:buClrTx/>
              <a:buSzTx/>
              <a:buFontTx/>
              <a:buNone/>
              <a:tabLst/>
              <a:defRPr/>
            </a:pPr>
            <a:r>
              <a:rPr kumimoji="0" sz="2100" b="1" i="0" u="none" strike="noStrike" kern="0" cap="none" spc="-300" normalizeH="0" baseline="0" noProof="0" dirty="0">
                <a:ln>
                  <a:noFill/>
                </a:ln>
                <a:solidFill>
                  <a:srgbClr val="FFFFFF"/>
                </a:solidFill>
                <a:effectLst/>
                <a:uLnTx/>
                <a:uFillTx/>
                <a:latin typeface="Arial"/>
                <a:cs typeface="Arial"/>
              </a:rPr>
              <a:t>C4</a:t>
            </a:r>
            <a:endParaRPr kumimoji="0" sz="2100" b="0" i="0" u="none" strike="noStrike" kern="0" cap="none" spc="0" normalizeH="0" baseline="0" noProof="0">
              <a:ln>
                <a:noFill/>
              </a:ln>
              <a:solidFill>
                <a:sysClr val="windowText" lastClr="000000"/>
              </a:solidFill>
              <a:effectLst/>
              <a:uLnTx/>
              <a:uFillTx/>
              <a:latin typeface="Arial"/>
              <a:cs typeface="Arial"/>
            </a:endParaRPr>
          </a:p>
        </p:txBody>
      </p:sp>
      <p:sp>
        <p:nvSpPr>
          <p:cNvPr id="42" name="object 42"/>
          <p:cNvSpPr txBox="1"/>
          <p:nvPr/>
        </p:nvSpPr>
        <p:spPr>
          <a:xfrm>
            <a:off x="198526" y="6466673"/>
            <a:ext cx="5575300" cy="165735"/>
          </a:xfrm>
          <a:prstGeom prst="rect">
            <a:avLst/>
          </a:prstGeom>
        </p:spPr>
        <p:txBody>
          <a:bodyPr vert="horz" wrap="square" lIns="0" tIns="0" rIns="0" bIns="0" rtlCol="0">
            <a:spAutoFit/>
          </a:bodyPr>
          <a:lstStyle/>
          <a:p>
            <a:pPr marL="12700" marR="0" lvl="0" indent="0" defTabSz="914400" eaLnBrk="1" fontAlgn="auto" latinLnBrk="0" hangingPunct="1">
              <a:lnSpc>
                <a:spcPts val="1140"/>
              </a:lnSpc>
              <a:spcBef>
                <a:spcPts val="0"/>
              </a:spcBef>
              <a:spcAft>
                <a:spcPts val="0"/>
              </a:spcAft>
              <a:buClrTx/>
              <a:buSzTx/>
              <a:buFontTx/>
              <a:buNone/>
              <a:tabLst/>
              <a:defRPr/>
            </a:pPr>
            <a:r>
              <a:rPr kumimoji="0" sz="1100" b="1" i="0" u="none" strike="noStrike" kern="0" cap="none" spc="0" normalizeH="0" baseline="0" noProof="0" dirty="0">
                <a:ln>
                  <a:noFill/>
                </a:ln>
                <a:solidFill>
                  <a:sysClr val="windowText" lastClr="000000"/>
                </a:solidFill>
                <a:effectLst/>
                <a:uLnTx/>
                <a:uFillTx/>
                <a:latin typeface="Arial"/>
                <a:cs typeface="Arial"/>
              </a:rPr>
              <a:t>Maina</a:t>
            </a:r>
            <a:r>
              <a:rPr kumimoji="0" sz="1100" b="1" i="0" u="none" strike="noStrike" kern="0" cap="none" spc="20" normalizeH="0" baseline="0" noProof="0" dirty="0">
                <a:ln>
                  <a:noFill/>
                </a:ln>
                <a:solidFill>
                  <a:sysClr val="windowText" lastClr="000000"/>
                </a:solidFill>
                <a:effectLst/>
                <a:uLnTx/>
                <a:uFillTx/>
                <a:latin typeface="Arial"/>
                <a:cs typeface="Arial"/>
              </a:rPr>
              <a:t> </a:t>
            </a:r>
            <a:r>
              <a:rPr kumimoji="0" sz="1100" b="1" i="0" u="none" strike="noStrike" kern="0" cap="none" spc="-105" normalizeH="0" baseline="0" noProof="0" dirty="0">
                <a:ln>
                  <a:noFill/>
                </a:ln>
                <a:solidFill>
                  <a:sysClr val="windowText" lastClr="000000"/>
                </a:solidFill>
                <a:effectLst/>
                <a:uLnTx/>
                <a:uFillTx/>
                <a:latin typeface="Arial"/>
                <a:cs typeface="Arial"/>
              </a:rPr>
              <a:t>&amp;</a:t>
            </a:r>
            <a:r>
              <a:rPr kumimoji="0" sz="1100" b="1" i="0" u="none" strike="noStrike" kern="0" cap="none" spc="0" normalizeH="0" baseline="0" noProof="0" dirty="0">
                <a:ln>
                  <a:noFill/>
                </a:ln>
                <a:solidFill>
                  <a:sysClr val="windowText" lastClr="000000"/>
                </a:solidFill>
                <a:effectLst/>
                <a:uLnTx/>
                <a:uFillTx/>
                <a:latin typeface="Arial"/>
                <a:cs typeface="Arial"/>
              </a:rPr>
              <a:t> Waithaka</a:t>
            </a:r>
            <a:r>
              <a:rPr kumimoji="0" sz="1100" b="1" i="0" u="none" strike="noStrike" kern="0" cap="none" spc="340"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a:t>
            </a:r>
            <a:r>
              <a:rPr kumimoji="0" sz="1100" b="1" i="0" u="none" strike="noStrike" kern="0" cap="none" spc="315"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KNQA</a:t>
            </a:r>
            <a:r>
              <a:rPr kumimoji="0" sz="1100" b="1" i="0" u="none" strike="noStrike" kern="0" cap="none" spc="10"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National</a:t>
            </a:r>
            <a:r>
              <a:rPr kumimoji="0" sz="1100" b="1" i="0" u="none" strike="noStrike" kern="0" cap="none" spc="15" normalizeH="0" baseline="0" noProof="0" dirty="0">
                <a:ln>
                  <a:noFill/>
                </a:ln>
                <a:solidFill>
                  <a:sysClr val="windowText" lastClr="000000"/>
                </a:solidFill>
                <a:effectLst/>
                <a:uLnTx/>
                <a:uFillTx/>
                <a:latin typeface="Arial"/>
                <a:cs typeface="Arial"/>
              </a:rPr>
              <a:t> </a:t>
            </a:r>
            <a:r>
              <a:rPr kumimoji="0" sz="1100" b="1" i="0" u="none" strike="noStrike" kern="0" cap="none" spc="-10" normalizeH="0" baseline="0" noProof="0" dirty="0">
                <a:ln>
                  <a:noFill/>
                </a:ln>
                <a:solidFill>
                  <a:sysClr val="windowText" lastClr="000000"/>
                </a:solidFill>
                <a:effectLst/>
                <a:uLnTx/>
                <a:uFillTx/>
                <a:latin typeface="Arial"/>
                <a:cs typeface="Arial"/>
              </a:rPr>
              <a:t>Qualifications</a:t>
            </a:r>
            <a:r>
              <a:rPr kumimoji="0" sz="1100" b="1" i="0" u="none" strike="noStrike" kern="0" cap="none" spc="10" normalizeH="0" baseline="0" noProof="0" dirty="0">
                <a:ln>
                  <a:noFill/>
                </a:ln>
                <a:solidFill>
                  <a:sysClr val="windowText" lastClr="000000"/>
                </a:solidFill>
                <a:effectLst/>
                <a:uLnTx/>
                <a:uFillTx/>
                <a:latin typeface="Arial"/>
                <a:cs typeface="Arial"/>
              </a:rPr>
              <a:t> </a:t>
            </a:r>
            <a:r>
              <a:rPr kumimoji="0" sz="1100" b="1" i="0" u="none" strike="noStrike" kern="0" cap="none" spc="-30" normalizeH="0" baseline="0" noProof="0" dirty="0">
                <a:ln>
                  <a:noFill/>
                </a:ln>
                <a:solidFill>
                  <a:sysClr val="windowText" lastClr="000000"/>
                </a:solidFill>
                <a:effectLst/>
                <a:uLnTx/>
                <a:uFillTx/>
                <a:latin typeface="Arial"/>
                <a:cs typeface="Arial"/>
              </a:rPr>
              <a:t>Conference</a:t>
            </a:r>
            <a:r>
              <a:rPr kumimoji="0" sz="1100" b="1" i="0" u="none" strike="noStrike" kern="0" cap="none" spc="-35" normalizeH="0" baseline="0" noProof="0" dirty="0">
                <a:ln>
                  <a:noFill/>
                </a:ln>
                <a:solidFill>
                  <a:sysClr val="windowText" lastClr="000000"/>
                </a:solidFill>
                <a:effectLst/>
                <a:uLnTx/>
                <a:uFillTx/>
                <a:latin typeface="Arial"/>
                <a:cs typeface="Arial"/>
              </a:rPr>
              <a:t> </a:t>
            </a:r>
            <a:r>
              <a:rPr kumimoji="0" sz="1100" b="1" i="0" u="none" strike="noStrike" kern="0" cap="small" spc="-114" normalizeH="0" baseline="0" noProof="0" dirty="0">
                <a:ln>
                  <a:noFill/>
                </a:ln>
                <a:solidFill>
                  <a:sysClr val="windowText" lastClr="000000"/>
                </a:solidFill>
                <a:effectLst/>
                <a:uLnTx/>
                <a:uFillTx/>
                <a:latin typeface="Arial"/>
                <a:cs typeface="Arial"/>
              </a:rPr>
              <a:t>2</a:t>
            </a:r>
            <a:r>
              <a:rPr kumimoji="0" sz="1100" b="1" i="0" u="none" strike="noStrike" kern="0" cap="none" spc="-114" normalizeH="0" baseline="0" noProof="0" dirty="0">
                <a:ln>
                  <a:noFill/>
                </a:ln>
                <a:solidFill>
                  <a:sysClr val="windowText" lastClr="000000"/>
                </a:solidFill>
                <a:effectLst/>
                <a:uLnTx/>
                <a:uFillTx/>
                <a:latin typeface="Arial"/>
                <a:cs typeface="Arial"/>
              </a:rPr>
              <a:t>0</a:t>
            </a:r>
            <a:r>
              <a:rPr kumimoji="0" sz="1100" b="1" i="0" u="none" strike="noStrike" kern="0" cap="small" spc="-114" normalizeH="0" baseline="0" noProof="0" dirty="0">
                <a:ln>
                  <a:noFill/>
                </a:ln>
                <a:solidFill>
                  <a:sysClr val="windowText" lastClr="000000"/>
                </a:solidFill>
                <a:effectLst/>
                <a:uLnTx/>
                <a:uFillTx/>
                <a:latin typeface="Arial"/>
                <a:cs typeface="Arial"/>
              </a:rPr>
              <a:t>2</a:t>
            </a:r>
            <a:r>
              <a:rPr kumimoji="0" sz="1100" b="1" i="0" u="none" strike="noStrike" kern="0" cap="none" spc="-114" normalizeH="0" baseline="0" noProof="0" dirty="0">
                <a:ln>
                  <a:noFill/>
                </a:ln>
                <a:solidFill>
                  <a:sysClr val="windowText" lastClr="000000"/>
                </a:solidFill>
                <a:effectLst/>
                <a:uLnTx/>
                <a:uFillTx/>
                <a:latin typeface="Arial"/>
                <a:cs typeface="Arial"/>
              </a:rPr>
              <a:t>6</a:t>
            </a:r>
            <a:r>
              <a:rPr kumimoji="0" sz="1100" b="1" i="0" u="none" strike="noStrike" kern="0" cap="none" spc="345" normalizeH="0" baseline="0" noProof="0" dirty="0">
                <a:ln>
                  <a:noFill/>
                </a:ln>
                <a:solidFill>
                  <a:sysClr val="windowText" lastClr="000000"/>
                </a:solidFill>
                <a:effectLst/>
                <a:uLnTx/>
                <a:uFillTx/>
                <a:latin typeface="Arial"/>
                <a:cs typeface="Arial"/>
              </a:rPr>
              <a:t> </a:t>
            </a:r>
            <a:r>
              <a:rPr kumimoji="0" sz="1100" b="1" i="0" u="none" strike="noStrike" kern="0" cap="none" spc="0" normalizeH="0" baseline="0" noProof="0" dirty="0">
                <a:ln>
                  <a:noFill/>
                </a:ln>
                <a:solidFill>
                  <a:sysClr val="windowText" lastClr="000000"/>
                </a:solidFill>
                <a:effectLst/>
                <a:uLnTx/>
                <a:uFillTx/>
                <a:latin typeface="Arial"/>
                <a:cs typeface="Arial"/>
              </a:rPr>
              <a:t>|</a:t>
            </a:r>
            <a:r>
              <a:rPr kumimoji="0" sz="1100" b="1" i="0" u="none" strike="noStrike" kern="0" cap="none" spc="315" normalizeH="0" baseline="0" noProof="0" dirty="0">
                <a:ln>
                  <a:noFill/>
                </a:ln>
                <a:solidFill>
                  <a:sysClr val="windowText" lastClr="000000"/>
                </a:solidFill>
                <a:effectLst/>
                <a:uLnTx/>
                <a:uFillTx/>
                <a:latin typeface="Arial"/>
                <a:cs typeface="Arial"/>
              </a:rPr>
              <a:t> </a:t>
            </a:r>
            <a:r>
              <a:rPr kumimoji="0" sz="1100" b="1" i="0" u="none" strike="noStrike" kern="0" cap="none" spc="-110" normalizeH="0" baseline="0" noProof="0" dirty="0">
                <a:ln>
                  <a:noFill/>
                </a:ln>
                <a:solidFill>
                  <a:sysClr val="windowText" lastClr="000000"/>
                </a:solidFill>
                <a:effectLst/>
                <a:uLnTx/>
                <a:uFillTx/>
                <a:latin typeface="Arial"/>
                <a:cs typeface="Arial"/>
              </a:rPr>
              <a:t>1</a:t>
            </a:r>
            <a:r>
              <a:rPr kumimoji="0" sz="1100" b="1" i="0" u="none" strike="noStrike" kern="0" cap="small" spc="-110" normalizeH="0" baseline="0" noProof="0" dirty="0">
                <a:ln>
                  <a:noFill/>
                </a:ln>
                <a:solidFill>
                  <a:sysClr val="windowText" lastClr="000000"/>
                </a:solidFill>
                <a:effectLst/>
                <a:uLnTx/>
                <a:uFillTx/>
                <a:latin typeface="Arial"/>
                <a:cs typeface="Arial"/>
              </a:rPr>
              <a:t>2</a:t>
            </a:r>
            <a:r>
              <a:rPr kumimoji="0" sz="1100" b="1" i="0" u="none" strike="noStrike" kern="0" cap="none" spc="-110" normalizeH="0" baseline="0" noProof="0" dirty="0">
                <a:ln>
                  <a:noFill/>
                </a:ln>
                <a:solidFill>
                  <a:sysClr val="windowText" lastClr="000000"/>
                </a:solidFill>
                <a:effectLst/>
                <a:uLnTx/>
                <a:uFillTx/>
                <a:latin typeface="Arial"/>
                <a:cs typeface="Arial"/>
              </a:rPr>
              <a:t>–</a:t>
            </a:r>
            <a:r>
              <a:rPr kumimoji="0" sz="1100" b="1" i="0" u="none" strike="noStrike" kern="0" cap="none" spc="-165" normalizeH="0" baseline="0" noProof="0" dirty="0">
                <a:ln>
                  <a:noFill/>
                </a:ln>
                <a:solidFill>
                  <a:sysClr val="windowText" lastClr="000000"/>
                </a:solidFill>
                <a:effectLst/>
                <a:uLnTx/>
                <a:uFillTx/>
                <a:latin typeface="Arial"/>
                <a:cs typeface="Arial"/>
              </a:rPr>
              <a:t>14</a:t>
            </a:r>
            <a:r>
              <a:rPr kumimoji="0" sz="1100" b="1" i="0" u="none" strike="noStrike" kern="0" cap="none" spc="40" normalizeH="0" baseline="0" noProof="0" dirty="0">
                <a:ln>
                  <a:noFill/>
                </a:ln>
                <a:solidFill>
                  <a:sysClr val="windowText" lastClr="000000"/>
                </a:solidFill>
                <a:effectLst/>
                <a:uLnTx/>
                <a:uFillTx/>
                <a:latin typeface="Arial"/>
                <a:cs typeface="Arial"/>
              </a:rPr>
              <a:t> </a:t>
            </a:r>
            <a:r>
              <a:rPr kumimoji="0" sz="1100" b="1" i="0" u="none" strike="noStrike" kern="0" cap="none" spc="70" normalizeH="0" baseline="0" noProof="0" dirty="0">
                <a:ln>
                  <a:noFill/>
                </a:ln>
                <a:solidFill>
                  <a:sysClr val="windowText" lastClr="000000"/>
                </a:solidFill>
                <a:effectLst/>
                <a:uLnTx/>
                <a:uFillTx/>
                <a:latin typeface="Arial"/>
                <a:cs typeface="Arial"/>
              </a:rPr>
              <a:t>May</a:t>
            </a:r>
            <a:r>
              <a:rPr kumimoji="0" sz="1100" b="1" i="0" u="none" strike="noStrike" kern="0" cap="none" spc="25" normalizeH="0" baseline="0" noProof="0" dirty="0">
                <a:ln>
                  <a:noFill/>
                </a:ln>
                <a:solidFill>
                  <a:sysClr val="windowText" lastClr="000000"/>
                </a:solidFill>
                <a:effectLst/>
                <a:uLnTx/>
                <a:uFillTx/>
                <a:latin typeface="Arial"/>
                <a:cs typeface="Arial"/>
              </a:rPr>
              <a:t> </a:t>
            </a:r>
            <a:r>
              <a:rPr kumimoji="0" sz="1100" b="1" i="0" u="none" strike="noStrike" kern="0" cap="small" spc="-175" normalizeH="0" baseline="0" noProof="0" dirty="0">
                <a:ln>
                  <a:noFill/>
                </a:ln>
                <a:solidFill>
                  <a:sysClr val="windowText" lastClr="000000"/>
                </a:solidFill>
                <a:effectLst/>
                <a:uLnTx/>
                <a:uFillTx/>
                <a:latin typeface="Arial"/>
                <a:cs typeface="Arial"/>
              </a:rPr>
              <a:t>2</a:t>
            </a:r>
            <a:r>
              <a:rPr kumimoji="0" sz="1100" b="1" i="0" u="none" strike="noStrike" kern="0" cap="none" spc="-175" normalizeH="0" baseline="0" noProof="0" dirty="0">
                <a:ln>
                  <a:noFill/>
                </a:ln>
                <a:solidFill>
                  <a:sysClr val="windowText" lastClr="000000"/>
                </a:solidFill>
                <a:effectLst/>
                <a:uLnTx/>
                <a:uFillTx/>
                <a:latin typeface="Arial"/>
                <a:cs typeface="Arial"/>
              </a:rPr>
              <a:t>0</a:t>
            </a:r>
            <a:r>
              <a:rPr kumimoji="0" sz="1100" b="1" i="0" u="none" strike="noStrike" kern="0" cap="small" spc="-175" normalizeH="0" baseline="0" noProof="0" dirty="0">
                <a:ln>
                  <a:noFill/>
                </a:ln>
                <a:solidFill>
                  <a:sysClr val="windowText" lastClr="000000"/>
                </a:solidFill>
                <a:effectLst/>
                <a:uLnTx/>
                <a:uFillTx/>
                <a:latin typeface="Arial"/>
                <a:cs typeface="Arial"/>
              </a:rPr>
              <a:t>2</a:t>
            </a:r>
            <a:r>
              <a:rPr kumimoji="0" sz="1100" b="1" i="0" u="none" strike="noStrike" kern="0" cap="none" spc="-175" normalizeH="0" baseline="0" noProof="0" dirty="0">
                <a:ln>
                  <a:noFill/>
                </a:ln>
                <a:solidFill>
                  <a:sysClr val="windowText" lastClr="000000"/>
                </a:solidFill>
                <a:effectLst/>
                <a:uLnTx/>
                <a:uFillTx/>
                <a:latin typeface="Arial"/>
                <a:cs typeface="Arial"/>
              </a:rPr>
              <a:t>6</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
        <p:nvSpPr>
          <p:cNvPr id="40" name="object 40"/>
          <p:cNvSpPr txBox="1"/>
          <p:nvPr/>
        </p:nvSpPr>
        <p:spPr>
          <a:xfrm>
            <a:off x="8026018" y="4151503"/>
            <a:ext cx="3448050" cy="695960"/>
          </a:xfrm>
          <a:prstGeom prst="rect">
            <a:avLst/>
          </a:prstGeom>
        </p:spPr>
        <p:txBody>
          <a:bodyPr vert="horz" wrap="square" lIns="0" tIns="12065" rIns="0" bIns="0" rtlCol="0">
            <a:spAutoFit/>
          </a:bodyPr>
          <a:lstStyle/>
          <a:p>
            <a:pPr marL="0" marR="5080" lvl="0" indent="0" defTabSz="914400" eaLnBrk="1" fontAlgn="auto" latinLnBrk="0" hangingPunct="1">
              <a:lnSpc>
                <a:spcPct val="100000"/>
              </a:lnSpc>
              <a:spcBef>
                <a:spcPts val="95"/>
              </a:spcBef>
              <a:spcAft>
                <a:spcPts val="0"/>
              </a:spcAft>
              <a:buClrTx/>
              <a:buSzTx/>
              <a:buFontTx/>
              <a:buNone/>
              <a:tabLst/>
              <a:defRPr/>
            </a:pPr>
            <a:r>
              <a:rPr kumimoji="0" sz="2200" b="1" i="0" u="none" strike="noStrike" kern="0" cap="none" spc="0" normalizeH="0" baseline="0" noProof="0" dirty="0">
                <a:ln>
                  <a:noFill/>
                </a:ln>
                <a:solidFill>
                  <a:srgbClr val="FFFFFF"/>
                </a:solidFill>
                <a:effectLst/>
                <a:uLnTx/>
                <a:uFillTx/>
                <a:latin typeface="Arial"/>
                <a:cs typeface="Arial"/>
              </a:rPr>
              <a:t>National</a:t>
            </a:r>
            <a:r>
              <a:rPr kumimoji="0" sz="2200" b="1" i="0" u="none" strike="noStrike" kern="0" cap="none" spc="145" normalizeH="0" baseline="0" noProof="0" dirty="0">
                <a:ln>
                  <a:noFill/>
                </a:ln>
                <a:solidFill>
                  <a:srgbClr val="FFFFFF"/>
                </a:solidFill>
                <a:effectLst/>
                <a:uLnTx/>
                <a:uFillTx/>
                <a:latin typeface="Arial"/>
                <a:cs typeface="Arial"/>
              </a:rPr>
              <a:t> </a:t>
            </a:r>
            <a:r>
              <a:rPr kumimoji="0" sz="2200" b="1" i="0" u="none" strike="noStrike" kern="0" cap="none" spc="0" normalizeH="0" baseline="0" noProof="0" dirty="0">
                <a:ln>
                  <a:noFill/>
                </a:ln>
                <a:solidFill>
                  <a:srgbClr val="FFFFFF"/>
                </a:solidFill>
                <a:effectLst/>
                <a:uLnTx/>
                <a:uFillTx/>
                <a:latin typeface="Arial"/>
                <a:cs typeface="Arial"/>
              </a:rPr>
              <a:t>Career</a:t>
            </a:r>
            <a:r>
              <a:rPr kumimoji="0" sz="2200" b="1" i="0" u="none" strike="noStrike" kern="0" cap="none" spc="145" normalizeH="0" baseline="0" noProof="0" dirty="0">
                <a:ln>
                  <a:noFill/>
                </a:ln>
                <a:solidFill>
                  <a:srgbClr val="FFFFFF"/>
                </a:solidFill>
                <a:effectLst/>
                <a:uLnTx/>
                <a:uFillTx/>
                <a:latin typeface="Arial"/>
                <a:cs typeface="Arial"/>
              </a:rPr>
              <a:t> </a:t>
            </a:r>
            <a:r>
              <a:rPr kumimoji="0" sz="2200" b="1" i="0" u="none" strike="noStrike" kern="0" cap="none" spc="-35" normalizeH="0" baseline="0" noProof="0" dirty="0">
                <a:ln>
                  <a:noFill/>
                </a:ln>
                <a:solidFill>
                  <a:srgbClr val="FFFFFF"/>
                </a:solidFill>
                <a:effectLst/>
                <a:uLnTx/>
                <a:uFillTx/>
                <a:latin typeface="Arial"/>
                <a:cs typeface="Arial"/>
              </a:rPr>
              <a:t>Guidance </a:t>
            </a:r>
            <a:r>
              <a:rPr kumimoji="0" sz="2200" b="1" i="0" u="none" strike="noStrike" kern="0" cap="none" spc="-25" normalizeH="0" baseline="0" noProof="0" dirty="0">
                <a:ln>
                  <a:noFill/>
                </a:ln>
                <a:solidFill>
                  <a:srgbClr val="FFFFFF"/>
                </a:solidFill>
                <a:effectLst/>
                <a:uLnTx/>
                <a:uFillTx/>
                <a:latin typeface="Arial"/>
                <a:cs typeface="Arial"/>
              </a:rPr>
              <a:t>Coordination</a:t>
            </a:r>
            <a:r>
              <a:rPr kumimoji="0" sz="2200" b="1" i="0" u="none" strike="noStrike" kern="0" cap="none" spc="-55" normalizeH="0" baseline="0" noProof="0" dirty="0">
                <a:ln>
                  <a:noFill/>
                </a:ln>
                <a:solidFill>
                  <a:srgbClr val="FFFFFF"/>
                </a:solidFill>
                <a:effectLst/>
                <a:uLnTx/>
                <a:uFillTx/>
                <a:latin typeface="Arial"/>
                <a:cs typeface="Arial"/>
              </a:rPr>
              <a:t> </a:t>
            </a:r>
            <a:r>
              <a:rPr kumimoji="0" sz="2200" b="1" i="0" u="none" strike="noStrike" kern="0" cap="none" spc="-10" normalizeH="0" baseline="0" noProof="0" dirty="0">
                <a:ln>
                  <a:noFill/>
                </a:ln>
                <a:solidFill>
                  <a:srgbClr val="FFFFFF"/>
                </a:solidFill>
                <a:effectLst/>
                <a:uLnTx/>
                <a:uFillTx/>
                <a:latin typeface="Arial"/>
                <a:cs typeface="Arial"/>
              </a:rPr>
              <a:t>Committee</a:t>
            </a:r>
            <a:endParaRPr kumimoji="0" sz="2200" b="0" i="0" u="none" strike="noStrike" kern="0" cap="none" spc="0" normalizeH="0" baseline="0" noProof="0">
              <a:ln>
                <a:noFill/>
              </a:ln>
              <a:solidFill>
                <a:sysClr val="windowText" lastClr="000000"/>
              </a:solidFill>
              <a:effectLst/>
              <a:uLnTx/>
              <a:uFillTx/>
              <a:latin typeface="Arial"/>
              <a:cs typeface="Arial"/>
            </a:endParaRPr>
          </a:p>
        </p:txBody>
      </p:sp>
      <p:sp>
        <p:nvSpPr>
          <p:cNvPr id="41" name="object 41"/>
          <p:cNvSpPr txBox="1"/>
          <p:nvPr/>
        </p:nvSpPr>
        <p:spPr>
          <a:xfrm>
            <a:off x="7171943" y="4902708"/>
            <a:ext cx="4451985" cy="1550035"/>
          </a:xfrm>
          <a:prstGeom prst="rect">
            <a:avLst/>
          </a:prstGeom>
          <a:solidFill>
            <a:srgbClr val="FFFFFF"/>
          </a:solidFill>
        </p:spPr>
        <p:txBody>
          <a:bodyPr vert="horz" wrap="square" lIns="0" tIns="189230" rIns="0" bIns="0" rtlCol="0">
            <a:spAutoFit/>
          </a:bodyPr>
          <a:lstStyle/>
          <a:p>
            <a:pPr marL="628015" marR="0" lvl="0" indent="-286385" defTabSz="914400" eaLnBrk="1" fontAlgn="auto" latinLnBrk="0" hangingPunct="1">
              <a:lnSpc>
                <a:spcPct val="100000"/>
              </a:lnSpc>
              <a:spcBef>
                <a:spcPts val="1490"/>
              </a:spcBef>
              <a:spcAft>
                <a:spcPts val="0"/>
              </a:spcAft>
              <a:buClrTx/>
              <a:buSzTx/>
              <a:buFont typeface="Arial MT"/>
              <a:buChar char="•"/>
              <a:tabLst>
                <a:tab pos="628015" algn="l"/>
              </a:tabLst>
              <a:defRPr/>
            </a:pPr>
            <a:r>
              <a:rPr kumimoji="0" sz="1800" b="1" i="0" u="none" strike="noStrike" kern="0" cap="none" spc="0" normalizeH="0" baseline="0" noProof="0" dirty="0">
                <a:ln>
                  <a:noFill/>
                </a:ln>
                <a:solidFill>
                  <a:srgbClr val="334154"/>
                </a:solidFill>
                <a:effectLst/>
                <a:uLnTx/>
                <a:uFillTx/>
                <a:latin typeface="Arial"/>
                <a:cs typeface="Arial"/>
              </a:rPr>
              <a:t>KNQA</a:t>
            </a:r>
            <a:r>
              <a:rPr kumimoji="0" sz="1800" b="1" i="0" u="none" strike="noStrike" kern="0" cap="none" spc="25"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as</a:t>
            </a:r>
            <a:r>
              <a:rPr kumimoji="0" sz="1800" b="1" i="0" u="none" strike="noStrike" kern="0" cap="none" spc="45" normalizeH="0" baseline="0" noProof="0" dirty="0">
                <a:ln>
                  <a:noFill/>
                </a:ln>
                <a:solidFill>
                  <a:srgbClr val="334154"/>
                </a:solidFill>
                <a:effectLst/>
                <a:uLnTx/>
                <a:uFillTx/>
                <a:latin typeface="Arial"/>
                <a:cs typeface="Arial"/>
              </a:rPr>
              <a:t> </a:t>
            </a:r>
            <a:r>
              <a:rPr kumimoji="0" sz="1800" b="1" i="0" u="none" strike="noStrike" kern="0" cap="none" spc="-95" normalizeH="0" baseline="0" noProof="0" dirty="0">
                <a:ln>
                  <a:noFill/>
                </a:ln>
                <a:solidFill>
                  <a:srgbClr val="334154"/>
                </a:solidFill>
                <a:effectLst/>
                <a:uLnTx/>
                <a:uFillTx/>
                <a:latin typeface="Arial"/>
                <a:cs typeface="Arial"/>
              </a:rPr>
              <a:t>co-</a:t>
            </a:r>
            <a:r>
              <a:rPr kumimoji="0" sz="1800" b="1" i="0" u="none" strike="noStrike" kern="0" cap="none" spc="-10" normalizeH="0" baseline="0" noProof="0" dirty="0">
                <a:ln>
                  <a:noFill/>
                </a:ln>
                <a:solidFill>
                  <a:srgbClr val="334154"/>
                </a:solidFill>
                <a:effectLst/>
                <a:uLnTx/>
                <a:uFillTx/>
                <a:latin typeface="Arial"/>
                <a:cs typeface="Arial"/>
              </a:rPr>
              <a:t>leader</a:t>
            </a:r>
            <a:endParaRPr kumimoji="0" sz="1800" b="0" i="0" u="none" strike="noStrike" kern="0" cap="none" spc="0" normalizeH="0" baseline="0" noProof="0">
              <a:ln>
                <a:noFill/>
              </a:ln>
              <a:solidFill>
                <a:sysClr val="windowText" lastClr="000000"/>
              </a:solidFill>
              <a:effectLst/>
              <a:uLnTx/>
              <a:uFillTx/>
              <a:latin typeface="Arial"/>
              <a:cs typeface="Arial"/>
            </a:endParaRPr>
          </a:p>
          <a:p>
            <a:pPr marL="628015" marR="0" lvl="0" indent="-286385" defTabSz="914400" eaLnBrk="1" fontAlgn="auto" latinLnBrk="0" hangingPunct="1">
              <a:lnSpc>
                <a:spcPct val="100000"/>
              </a:lnSpc>
              <a:spcBef>
                <a:spcPts val="0"/>
              </a:spcBef>
              <a:spcAft>
                <a:spcPts val="0"/>
              </a:spcAft>
              <a:buClrTx/>
              <a:buSzTx/>
              <a:buFont typeface="Arial MT"/>
              <a:buChar char="•"/>
              <a:tabLst>
                <a:tab pos="628015" algn="l"/>
              </a:tabLst>
              <a:defRPr/>
            </a:pPr>
            <a:r>
              <a:rPr kumimoji="0" sz="1800" b="1" i="0" u="none" strike="noStrike" kern="0" cap="none" spc="-114" normalizeH="0" baseline="0" noProof="0" dirty="0">
                <a:ln>
                  <a:noFill/>
                </a:ln>
                <a:solidFill>
                  <a:srgbClr val="334154"/>
                </a:solidFill>
                <a:effectLst/>
                <a:uLnTx/>
                <a:uFillTx/>
                <a:latin typeface="Arial"/>
                <a:cs typeface="Arial"/>
              </a:rPr>
              <a:t>Cross-</a:t>
            </a:r>
            <a:r>
              <a:rPr kumimoji="0" sz="1800" b="1" i="0" u="none" strike="noStrike" kern="0" cap="none" spc="-10" normalizeH="0" baseline="0" noProof="0" dirty="0">
                <a:ln>
                  <a:noFill/>
                </a:ln>
                <a:solidFill>
                  <a:srgbClr val="334154"/>
                </a:solidFill>
                <a:effectLst/>
                <a:uLnTx/>
                <a:uFillTx/>
                <a:latin typeface="Arial"/>
                <a:cs typeface="Arial"/>
              </a:rPr>
              <a:t>ministerial</a:t>
            </a:r>
            <a:r>
              <a:rPr kumimoji="0" sz="1800" b="1" i="0" u="none" strike="noStrike" kern="0" cap="none" spc="-55" normalizeH="0" baseline="0" noProof="0" dirty="0">
                <a:ln>
                  <a:noFill/>
                </a:ln>
                <a:solidFill>
                  <a:srgbClr val="334154"/>
                </a:solidFill>
                <a:effectLst/>
                <a:uLnTx/>
                <a:uFillTx/>
                <a:latin typeface="Arial"/>
                <a:cs typeface="Arial"/>
              </a:rPr>
              <a:t> </a:t>
            </a:r>
            <a:r>
              <a:rPr kumimoji="0" sz="1800" b="1" i="0" u="none" strike="noStrike" kern="0" cap="none" spc="-10" normalizeH="0" baseline="0" noProof="0" dirty="0">
                <a:ln>
                  <a:noFill/>
                </a:ln>
                <a:solidFill>
                  <a:srgbClr val="334154"/>
                </a:solidFill>
                <a:effectLst/>
                <a:uLnTx/>
                <a:uFillTx/>
                <a:latin typeface="Arial"/>
                <a:cs typeface="Arial"/>
              </a:rPr>
              <a:t>mandate</a:t>
            </a:r>
            <a:endParaRPr kumimoji="0" sz="1800" b="0" i="0" u="none" strike="noStrike" kern="0" cap="none" spc="0" normalizeH="0" baseline="0" noProof="0">
              <a:ln>
                <a:noFill/>
              </a:ln>
              <a:solidFill>
                <a:sysClr val="windowText" lastClr="000000"/>
              </a:solidFill>
              <a:effectLst/>
              <a:uLnTx/>
              <a:uFillTx/>
              <a:latin typeface="Arial"/>
              <a:cs typeface="Arial"/>
            </a:endParaRPr>
          </a:p>
          <a:p>
            <a:pPr marL="628015" marR="907415" lvl="0" indent="-287020" defTabSz="914400" eaLnBrk="1" fontAlgn="auto" latinLnBrk="0" hangingPunct="1">
              <a:lnSpc>
                <a:spcPct val="100000"/>
              </a:lnSpc>
              <a:spcBef>
                <a:spcPts val="0"/>
              </a:spcBef>
              <a:spcAft>
                <a:spcPts val="0"/>
              </a:spcAft>
              <a:buClrTx/>
              <a:buSzTx/>
              <a:buFont typeface="Arial MT"/>
              <a:buChar char="•"/>
              <a:tabLst>
                <a:tab pos="628015" algn="l"/>
              </a:tabLst>
              <a:defRPr/>
            </a:pPr>
            <a:r>
              <a:rPr kumimoji="0" sz="1800" b="1" i="0" u="none" strike="noStrike" kern="0" cap="none" spc="-110" normalizeH="0" baseline="0" noProof="0" dirty="0">
                <a:ln>
                  <a:noFill/>
                </a:ln>
                <a:solidFill>
                  <a:srgbClr val="334154"/>
                </a:solidFill>
                <a:effectLst/>
                <a:uLnTx/>
                <a:uFillTx/>
                <a:latin typeface="Arial"/>
                <a:cs typeface="Arial"/>
              </a:rPr>
              <a:t>ACQF-</a:t>
            </a:r>
            <a:r>
              <a:rPr kumimoji="0" sz="1800" b="1" i="0" u="none" strike="noStrike" kern="0" cap="none" spc="55" normalizeH="0" baseline="0" noProof="0" dirty="0">
                <a:ln>
                  <a:noFill/>
                </a:ln>
                <a:solidFill>
                  <a:srgbClr val="334154"/>
                </a:solidFill>
                <a:effectLst/>
                <a:uLnTx/>
                <a:uFillTx/>
                <a:latin typeface="Arial"/>
                <a:cs typeface="Arial"/>
              </a:rPr>
              <a:t>II</a:t>
            </a:r>
            <a:r>
              <a:rPr kumimoji="0" sz="1800" b="1" i="0" u="none" strike="noStrike" kern="0" cap="none" spc="-40"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alignment</a:t>
            </a:r>
            <a:r>
              <a:rPr kumimoji="0" sz="1800" b="1" i="0" u="none" strike="noStrike" kern="0" cap="none" spc="-20" normalizeH="0" baseline="0" noProof="0" dirty="0">
                <a:ln>
                  <a:noFill/>
                </a:ln>
                <a:solidFill>
                  <a:srgbClr val="334154"/>
                </a:solidFill>
                <a:effectLst/>
                <a:uLnTx/>
                <a:uFillTx/>
                <a:latin typeface="Arial"/>
                <a:cs typeface="Arial"/>
              </a:rPr>
              <a:t> </a:t>
            </a:r>
            <a:r>
              <a:rPr kumimoji="0" sz="1800" b="1" i="0" u="none" strike="noStrike" kern="0" cap="none" spc="0" normalizeH="0" baseline="0" noProof="0" dirty="0">
                <a:ln>
                  <a:noFill/>
                </a:ln>
                <a:solidFill>
                  <a:srgbClr val="334154"/>
                </a:solidFill>
                <a:effectLst/>
                <a:uLnTx/>
                <a:uFillTx/>
                <a:latin typeface="Arial"/>
                <a:cs typeface="Arial"/>
              </a:rPr>
              <a:t>·</a:t>
            </a:r>
            <a:r>
              <a:rPr kumimoji="0" sz="1800" b="1" i="0" u="none" strike="noStrike" kern="0" cap="none" spc="-30" normalizeH="0" baseline="0" noProof="0" dirty="0">
                <a:ln>
                  <a:noFill/>
                </a:ln>
                <a:solidFill>
                  <a:srgbClr val="334154"/>
                </a:solidFill>
                <a:effectLst/>
                <a:uLnTx/>
                <a:uFillTx/>
                <a:latin typeface="Arial"/>
                <a:cs typeface="Arial"/>
              </a:rPr>
              <a:t> </a:t>
            </a:r>
            <a:r>
              <a:rPr kumimoji="0" sz="1800" b="1" i="0" u="none" strike="noStrike" kern="0" cap="none" spc="-25" normalizeH="0" baseline="0" noProof="0" dirty="0">
                <a:ln>
                  <a:noFill/>
                </a:ln>
                <a:solidFill>
                  <a:srgbClr val="334154"/>
                </a:solidFill>
                <a:effectLst/>
                <a:uLnTx/>
                <a:uFillTx/>
                <a:latin typeface="Arial"/>
                <a:cs typeface="Arial"/>
              </a:rPr>
              <a:t>County </a:t>
            </a:r>
            <a:r>
              <a:rPr kumimoji="0" sz="1800" b="1" i="0" u="none" strike="noStrike" kern="0" cap="none" spc="-10" normalizeH="0" baseline="0" noProof="0" dirty="0">
                <a:ln>
                  <a:noFill/>
                </a:ln>
                <a:solidFill>
                  <a:srgbClr val="334154"/>
                </a:solidFill>
                <a:effectLst/>
                <a:uLnTx/>
                <a:uFillTx/>
                <a:latin typeface="Arial"/>
                <a:cs typeface="Arial"/>
              </a:rPr>
              <a:t>rollout</a:t>
            </a:r>
            <a:endParaRPr kumimoji="0" sz="18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650735"/>
            <a:ext cx="12192000" cy="207645"/>
            <a:chOff x="0" y="6650735"/>
            <a:chExt cx="12192000" cy="207645"/>
          </a:xfrm>
        </p:grpSpPr>
        <p:sp>
          <p:nvSpPr>
            <p:cNvPr id="3" name="object 3"/>
            <p:cNvSpPr/>
            <p:nvPr/>
          </p:nvSpPr>
          <p:spPr>
            <a:xfrm>
              <a:off x="0" y="6650735"/>
              <a:ext cx="12192000" cy="45720"/>
            </a:xfrm>
            <a:custGeom>
              <a:avLst/>
              <a:gdLst/>
              <a:ahLst/>
              <a:cxnLst/>
              <a:rect l="l" t="t" r="r" b="b"/>
              <a:pathLst>
                <a:path w="12192000" h="45720">
                  <a:moveTo>
                    <a:pt x="12192000" y="0"/>
                  </a:moveTo>
                  <a:lnTo>
                    <a:pt x="0" y="0"/>
                  </a:lnTo>
                  <a:lnTo>
                    <a:pt x="0" y="45720"/>
                  </a:lnTo>
                  <a:lnTo>
                    <a:pt x="12192000" y="45720"/>
                  </a:lnTo>
                  <a:lnTo>
                    <a:pt x="1219200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0" y="6729983"/>
              <a:ext cx="12192000" cy="45720"/>
            </a:xfrm>
            <a:custGeom>
              <a:avLst/>
              <a:gdLst/>
              <a:ahLst/>
              <a:cxnLst/>
              <a:rect l="l" t="t" r="r" b="b"/>
              <a:pathLst>
                <a:path w="12192000" h="45720">
                  <a:moveTo>
                    <a:pt x="12192000" y="0"/>
                  </a:moveTo>
                  <a:lnTo>
                    <a:pt x="0" y="0"/>
                  </a:lnTo>
                  <a:lnTo>
                    <a:pt x="0" y="45720"/>
                  </a:lnTo>
                  <a:lnTo>
                    <a:pt x="12192000" y="45720"/>
                  </a:lnTo>
                  <a:lnTo>
                    <a:pt x="12192000" y="0"/>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0" y="6812279"/>
              <a:ext cx="12192000" cy="45720"/>
            </a:xfrm>
            <a:custGeom>
              <a:avLst/>
              <a:gdLst/>
              <a:ahLst/>
              <a:cxnLst/>
              <a:rect l="l" t="t" r="r" b="b"/>
              <a:pathLst>
                <a:path w="12192000" h="45720">
                  <a:moveTo>
                    <a:pt x="12192000" y="0"/>
                  </a:moveTo>
                  <a:lnTo>
                    <a:pt x="0" y="0"/>
                  </a:lnTo>
                  <a:lnTo>
                    <a:pt x="0" y="45719"/>
                  </a:lnTo>
                  <a:lnTo>
                    <a:pt x="12192000" y="45719"/>
                  </a:lnTo>
                  <a:lnTo>
                    <a:pt x="12192000" y="0"/>
                  </a:lnTo>
                  <a:close/>
                </a:path>
              </a:pathLst>
            </a:custGeom>
            <a:solidFill>
              <a:srgbClr val="0099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6" name="object 6"/>
          <p:cNvPicPr/>
          <p:nvPr/>
        </p:nvPicPr>
        <p:blipFill>
          <a:blip r:embed="rId2" cstate="print"/>
          <a:stretch>
            <a:fillRect/>
          </a:stretch>
        </p:blipFill>
        <p:spPr>
          <a:xfrm>
            <a:off x="7995039" y="59511"/>
            <a:ext cx="4036771" cy="1098665"/>
          </a:xfrm>
          <a:prstGeom prst="rect">
            <a:avLst/>
          </a:prstGeom>
        </p:spPr>
      </p:pic>
      <p:sp>
        <p:nvSpPr>
          <p:cNvPr id="7" name="object 7"/>
          <p:cNvSpPr/>
          <p:nvPr/>
        </p:nvSpPr>
        <p:spPr>
          <a:xfrm>
            <a:off x="172973" y="857250"/>
            <a:ext cx="7772400" cy="0"/>
          </a:xfrm>
          <a:custGeom>
            <a:avLst/>
            <a:gdLst/>
            <a:ahLst/>
            <a:cxnLst/>
            <a:rect l="l" t="t" r="r" b="b"/>
            <a:pathLst>
              <a:path w="7772400">
                <a:moveTo>
                  <a:pt x="0" y="0"/>
                </a:moveTo>
                <a:lnTo>
                  <a:pt x="7772400" y="0"/>
                </a:lnTo>
              </a:path>
            </a:pathLst>
          </a:custGeom>
          <a:ln w="38100">
            <a:solidFill>
              <a:srgbClr val="001F5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8" name="object 8"/>
          <p:cNvGrpSpPr/>
          <p:nvPr/>
        </p:nvGrpSpPr>
        <p:grpSpPr>
          <a:xfrm>
            <a:off x="-6095" y="1354836"/>
            <a:ext cx="12193905" cy="1018540"/>
            <a:chOff x="-6095" y="1354836"/>
            <a:chExt cx="12193905" cy="1018540"/>
          </a:xfrm>
        </p:grpSpPr>
        <p:sp>
          <p:nvSpPr>
            <p:cNvPr id="9" name="object 9"/>
            <p:cNvSpPr/>
            <p:nvPr/>
          </p:nvSpPr>
          <p:spPr>
            <a:xfrm>
              <a:off x="0" y="1360932"/>
              <a:ext cx="12181840" cy="1005840"/>
            </a:xfrm>
            <a:custGeom>
              <a:avLst/>
              <a:gdLst/>
              <a:ahLst/>
              <a:cxnLst/>
              <a:rect l="l" t="t" r="r" b="b"/>
              <a:pathLst>
                <a:path w="12181840" h="1005839">
                  <a:moveTo>
                    <a:pt x="12181332" y="0"/>
                  </a:moveTo>
                  <a:lnTo>
                    <a:pt x="0" y="0"/>
                  </a:lnTo>
                  <a:lnTo>
                    <a:pt x="0" y="1005839"/>
                  </a:lnTo>
                  <a:lnTo>
                    <a:pt x="12181332" y="1005839"/>
                  </a:lnTo>
                  <a:lnTo>
                    <a:pt x="12181332" y="0"/>
                  </a:lnTo>
                  <a:close/>
                </a:path>
              </a:pathLst>
            </a:custGeom>
            <a:solidFill>
              <a:srgbClr val="C897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p:nvPr/>
          </p:nvSpPr>
          <p:spPr>
            <a:xfrm>
              <a:off x="0" y="1360932"/>
              <a:ext cx="12181840" cy="1005840"/>
            </a:xfrm>
            <a:custGeom>
              <a:avLst/>
              <a:gdLst/>
              <a:ahLst/>
              <a:cxnLst/>
              <a:rect l="l" t="t" r="r" b="b"/>
              <a:pathLst>
                <a:path w="12181840" h="1005839">
                  <a:moveTo>
                    <a:pt x="0" y="1005839"/>
                  </a:moveTo>
                  <a:lnTo>
                    <a:pt x="12181332" y="1005839"/>
                  </a:lnTo>
                  <a:lnTo>
                    <a:pt x="12181332" y="0"/>
                  </a:lnTo>
                  <a:lnTo>
                    <a:pt x="0" y="0"/>
                  </a:lnTo>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1" name="object 11" descr="$PPTXTitle"/>
          <p:cNvSpPr txBox="1"/>
          <p:nvPr/>
        </p:nvSpPr>
        <p:spPr>
          <a:xfrm>
            <a:off x="1362836" y="2583560"/>
            <a:ext cx="9439275" cy="837565"/>
          </a:xfrm>
          <a:prstGeom prst="rect">
            <a:avLst/>
          </a:prstGeom>
        </p:spPr>
        <p:txBody>
          <a:bodyPr vert="horz" wrap="square" lIns="0" tIns="15875" rIns="0" bIns="0" rtlCol="0">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sz="5300" b="1" i="0" u="none" strike="noStrike" kern="0" cap="none" spc="-60" normalizeH="0" baseline="0" noProof="0" dirty="0">
                <a:ln>
                  <a:noFill/>
                </a:ln>
                <a:solidFill>
                  <a:sysClr val="windowText" lastClr="000000"/>
                </a:solidFill>
                <a:effectLst/>
                <a:uLnTx/>
                <a:uFillTx/>
                <a:latin typeface="Arial"/>
                <a:cs typeface="Arial"/>
              </a:rPr>
              <a:t>Five</a:t>
            </a:r>
            <a:r>
              <a:rPr kumimoji="0" sz="5300" b="1" i="0" u="none" strike="noStrike" kern="0" cap="none" spc="-285" normalizeH="0" baseline="0" noProof="0" dirty="0">
                <a:ln>
                  <a:noFill/>
                </a:ln>
                <a:solidFill>
                  <a:sysClr val="windowText" lastClr="000000"/>
                </a:solidFill>
                <a:effectLst/>
                <a:uLnTx/>
                <a:uFillTx/>
                <a:latin typeface="Arial"/>
                <a:cs typeface="Arial"/>
              </a:rPr>
              <a:t> </a:t>
            </a:r>
            <a:r>
              <a:rPr kumimoji="0" sz="5300" b="1" i="0" u="none" strike="noStrike" kern="0" cap="none" spc="-90" normalizeH="0" baseline="0" noProof="0" dirty="0">
                <a:ln>
                  <a:noFill/>
                </a:ln>
                <a:solidFill>
                  <a:sysClr val="windowText" lastClr="000000"/>
                </a:solidFill>
                <a:effectLst/>
                <a:uLnTx/>
                <a:uFillTx/>
                <a:latin typeface="Arial"/>
                <a:cs typeface="Arial"/>
              </a:rPr>
              <a:t>Policy</a:t>
            </a:r>
            <a:r>
              <a:rPr kumimoji="0" sz="5300" b="1" i="0" u="none" strike="noStrike" kern="0" cap="none" spc="-275" normalizeH="0" baseline="0" noProof="0" dirty="0">
                <a:ln>
                  <a:noFill/>
                </a:ln>
                <a:solidFill>
                  <a:sysClr val="windowText" lastClr="000000"/>
                </a:solidFill>
                <a:effectLst/>
                <a:uLnTx/>
                <a:uFillTx/>
                <a:latin typeface="Arial"/>
                <a:cs typeface="Arial"/>
              </a:rPr>
              <a:t> </a:t>
            </a:r>
            <a:r>
              <a:rPr kumimoji="0" sz="5300" b="1" i="0" u="none" strike="noStrike" kern="0" cap="none" spc="-80" normalizeH="0" baseline="0" noProof="0" dirty="0">
                <a:ln>
                  <a:noFill/>
                </a:ln>
                <a:solidFill>
                  <a:sysClr val="windowText" lastClr="000000"/>
                </a:solidFill>
                <a:effectLst/>
                <a:uLnTx/>
                <a:uFillTx/>
                <a:latin typeface="Arial"/>
                <a:cs typeface="Arial"/>
              </a:rPr>
              <a:t>Recommendations</a:t>
            </a:r>
            <a:endParaRPr kumimoji="0" sz="5300" b="0" i="0" u="none" strike="noStrike" kern="0" cap="none" spc="0" normalizeH="0" baseline="0" noProof="0">
              <a:ln>
                <a:noFill/>
              </a:ln>
              <a:solidFill>
                <a:sysClr val="windowText" lastClr="000000"/>
              </a:solidFill>
              <a:effectLst/>
              <a:uLnTx/>
              <a:uFillTx/>
              <a:latin typeface="Arial"/>
              <a:cs typeface="Arial"/>
            </a:endParaRPr>
          </a:p>
        </p:txBody>
      </p:sp>
      <p:sp>
        <p:nvSpPr>
          <p:cNvPr id="12" name="object 12"/>
          <p:cNvSpPr txBox="1"/>
          <p:nvPr/>
        </p:nvSpPr>
        <p:spPr>
          <a:xfrm>
            <a:off x="0" y="3637788"/>
            <a:ext cx="12192000" cy="995680"/>
          </a:xfrm>
          <a:prstGeom prst="rect">
            <a:avLst/>
          </a:prstGeom>
          <a:solidFill>
            <a:srgbClr val="224081"/>
          </a:solidFill>
        </p:spPr>
        <p:txBody>
          <a:bodyPr vert="horz" wrap="square" lIns="0" tIns="302260" rIns="0" bIns="0" rtlCol="0">
            <a:spAutoFit/>
          </a:bodyPr>
          <a:lstStyle/>
          <a:p>
            <a:pPr marL="1304925" marR="0" lvl="0" indent="0" defTabSz="914400" eaLnBrk="1" fontAlgn="auto" latinLnBrk="0" hangingPunct="1">
              <a:lnSpc>
                <a:spcPct val="100000"/>
              </a:lnSpc>
              <a:spcBef>
                <a:spcPts val="2380"/>
              </a:spcBef>
              <a:spcAft>
                <a:spcPts val="0"/>
              </a:spcAft>
              <a:buClrTx/>
              <a:buSzTx/>
              <a:buFontTx/>
              <a:buNone/>
              <a:tabLst/>
              <a:defRPr/>
            </a:pPr>
            <a:r>
              <a:rPr kumimoji="0" sz="2250" b="1" i="0" u="none" strike="noStrike" kern="0" cap="none" spc="-10" normalizeH="0" baseline="0" noProof="0" dirty="0">
                <a:ln>
                  <a:noFill/>
                </a:ln>
                <a:solidFill>
                  <a:srgbClr val="FFFFFF"/>
                </a:solidFill>
                <a:effectLst/>
                <a:uLnTx/>
                <a:uFillTx/>
                <a:latin typeface="Arial"/>
                <a:cs typeface="Arial"/>
              </a:rPr>
              <a:t>Actionable</a:t>
            </a:r>
            <a:r>
              <a:rPr kumimoji="0" sz="2250" b="1" i="0" u="none" strike="noStrike" kern="0" cap="none" spc="-15" normalizeH="0" baseline="0" noProof="0" dirty="0">
                <a:ln>
                  <a:noFill/>
                </a:ln>
                <a:solidFill>
                  <a:srgbClr val="FFFFFF"/>
                </a:solidFill>
                <a:effectLst/>
                <a:uLnTx/>
                <a:uFillTx/>
                <a:latin typeface="Arial"/>
                <a:cs typeface="Arial"/>
              </a:rPr>
              <a:t> </a:t>
            </a:r>
            <a:r>
              <a:rPr kumimoji="0" sz="2250" b="1" i="0" u="none" strike="noStrike" kern="0" cap="none" spc="0" normalizeH="0" baseline="0" noProof="0" dirty="0">
                <a:ln>
                  <a:noFill/>
                </a:ln>
                <a:solidFill>
                  <a:srgbClr val="FFFFFF"/>
                </a:solidFill>
                <a:effectLst/>
                <a:uLnTx/>
                <a:uFillTx/>
                <a:latin typeface="Arial"/>
                <a:cs typeface="Arial"/>
              </a:rPr>
              <a:t>·</a:t>
            </a:r>
            <a:r>
              <a:rPr kumimoji="0" sz="2250" b="1" i="0" u="none" strike="noStrike" kern="0" cap="none" spc="-5" normalizeH="0" baseline="0" noProof="0" dirty="0">
                <a:ln>
                  <a:noFill/>
                </a:ln>
                <a:solidFill>
                  <a:srgbClr val="FFFFFF"/>
                </a:solidFill>
                <a:effectLst/>
                <a:uLnTx/>
                <a:uFillTx/>
                <a:latin typeface="Arial"/>
                <a:cs typeface="Arial"/>
              </a:rPr>
              <a:t> </a:t>
            </a:r>
            <a:r>
              <a:rPr kumimoji="0" sz="2250" b="1" i="0" u="none" strike="noStrike" kern="0" cap="none" spc="0" normalizeH="0" baseline="0" noProof="0" dirty="0">
                <a:ln>
                  <a:noFill/>
                </a:ln>
                <a:solidFill>
                  <a:srgbClr val="FFFFFF"/>
                </a:solidFill>
                <a:effectLst/>
                <a:uLnTx/>
                <a:uFillTx/>
                <a:latin typeface="Arial"/>
                <a:cs typeface="Arial"/>
              </a:rPr>
              <a:t>Integrative</a:t>
            </a:r>
            <a:r>
              <a:rPr kumimoji="0" sz="2250" b="1" i="0" u="none" strike="noStrike" kern="0" cap="none" spc="5" normalizeH="0" baseline="0" noProof="0" dirty="0">
                <a:ln>
                  <a:noFill/>
                </a:ln>
                <a:solidFill>
                  <a:srgbClr val="FFFFFF"/>
                </a:solidFill>
                <a:effectLst/>
                <a:uLnTx/>
                <a:uFillTx/>
                <a:latin typeface="Arial"/>
                <a:cs typeface="Arial"/>
              </a:rPr>
              <a:t> </a:t>
            </a:r>
            <a:r>
              <a:rPr kumimoji="0" sz="2250" b="1" i="0" u="none" strike="noStrike" kern="0" cap="none" spc="0" normalizeH="0" baseline="0" noProof="0" dirty="0">
                <a:ln>
                  <a:noFill/>
                </a:ln>
                <a:solidFill>
                  <a:srgbClr val="FFFFFF"/>
                </a:solidFill>
                <a:effectLst/>
                <a:uLnTx/>
                <a:uFillTx/>
                <a:latin typeface="Arial"/>
                <a:cs typeface="Arial"/>
              </a:rPr>
              <a:t>·</a:t>
            </a:r>
            <a:r>
              <a:rPr kumimoji="0" sz="2250" b="1" i="0" u="none" strike="noStrike" kern="0" cap="none" spc="-20" normalizeH="0" baseline="0" noProof="0" dirty="0">
                <a:ln>
                  <a:noFill/>
                </a:ln>
                <a:solidFill>
                  <a:srgbClr val="FFFFFF"/>
                </a:solidFill>
                <a:effectLst/>
                <a:uLnTx/>
                <a:uFillTx/>
                <a:latin typeface="Arial"/>
                <a:cs typeface="Arial"/>
              </a:rPr>
              <a:t> </a:t>
            </a:r>
            <a:r>
              <a:rPr kumimoji="0" sz="2250" b="1" i="0" u="none" strike="noStrike" kern="0" cap="none" spc="0" normalizeH="0" baseline="0" noProof="0" dirty="0">
                <a:ln>
                  <a:noFill/>
                </a:ln>
                <a:solidFill>
                  <a:srgbClr val="FFFFFF"/>
                </a:solidFill>
                <a:effectLst/>
                <a:uLnTx/>
                <a:uFillTx/>
                <a:latin typeface="Arial"/>
                <a:cs typeface="Arial"/>
              </a:rPr>
              <a:t>Grounded</a:t>
            </a:r>
            <a:r>
              <a:rPr kumimoji="0" sz="2250" b="1" i="0" u="none" strike="noStrike" kern="0" cap="none" spc="-15" normalizeH="0" baseline="0" noProof="0" dirty="0">
                <a:ln>
                  <a:noFill/>
                </a:ln>
                <a:solidFill>
                  <a:srgbClr val="FFFFFF"/>
                </a:solidFill>
                <a:effectLst/>
                <a:uLnTx/>
                <a:uFillTx/>
                <a:latin typeface="Arial"/>
                <a:cs typeface="Arial"/>
              </a:rPr>
              <a:t> </a:t>
            </a:r>
            <a:r>
              <a:rPr kumimoji="0" sz="2250" b="1" i="0" u="none" strike="noStrike" kern="0" cap="none" spc="0" normalizeH="0" baseline="0" noProof="0" dirty="0">
                <a:ln>
                  <a:noFill/>
                </a:ln>
                <a:solidFill>
                  <a:srgbClr val="FFFFFF"/>
                </a:solidFill>
                <a:effectLst/>
                <a:uLnTx/>
                <a:uFillTx/>
                <a:latin typeface="Arial"/>
                <a:cs typeface="Arial"/>
              </a:rPr>
              <a:t>in</a:t>
            </a:r>
            <a:r>
              <a:rPr kumimoji="0" sz="2250" b="1" i="0" u="none" strike="noStrike" kern="0" cap="none" spc="-20" normalizeH="0" baseline="0" noProof="0" dirty="0">
                <a:ln>
                  <a:noFill/>
                </a:ln>
                <a:solidFill>
                  <a:srgbClr val="FFFFFF"/>
                </a:solidFill>
                <a:effectLst/>
                <a:uLnTx/>
                <a:uFillTx/>
                <a:latin typeface="Arial"/>
                <a:cs typeface="Arial"/>
              </a:rPr>
              <a:t> </a:t>
            </a:r>
            <a:r>
              <a:rPr kumimoji="0" sz="2250" b="1" i="0" u="none" strike="noStrike" kern="0" cap="none" spc="0" normalizeH="0" baseline="0" noProof="0" dirty="0">
                <a:ln>
                  <a:noFill/>
                </a:ln>
                <a:solidFill>
                  <a:srgbClr val="FFFFFF"/>
                </a:solidFill>
                <a:effectLst/>
                <a:uLnTx/>
                <a:uFillTx/>
                <a:latin typeface="Arial"/>
                <a:cs typeface="Arial"/>
              </a:rPr>
              <a:t>Kenya's</a:t>
            </a:r>
            <a:r>
              <a:rPr kumimoji="0" sz="2250" b="1" i="0" u="none" strike="noStrike" kern="0" cap="none" spc="-15" normalizeH="0" baseline="0" noProof="0" dirty="0">
                <a:ln>
                  <a:noFill/>
                </a:ln>
                <a:solidFill>
                  <a:srgbClr val="FFFFFF"/>
                </a:solidFill>
                <a:effectLst/>
                <a:uLnTx/>
                <a:uFillTx/>
                <a:latin typeface="Arial"/>
                <a:cs typeface="Arial"/>
              </a:rPr>
              <a:t> </a:t>
            </a:r>
            <a:r>
              <a:rPr kumimoji="0" sz="2250" b="1" i="0" u="none" strike="noStrike" kern="0" cap="none" spc="85" normalizeH="0" baseline="0" noProof="0" dirty="0">
                <a:ln>
                  <a:noFill/>
                </a:ln>
                <a:solidFill>
                  <a:srgbClr val="FFFFFF"/>
                </a:solidFill>
                <a:effectLst/>
                <a:uLnTx/>
                <a:uFillTx/>
                <a:latin typeface="Arial"/>
                <a:cs typeface="Arial"/>
              </a:rPr>
              <a:t>own</a:t>
            </a:r>
            <a:r>
              <a:rPr kumimoji="0" sz="2250" b="1" i="0" u="none" strike="noStrike" kern="0" cap="none" spc="-15" normalizeH="0" baseline="0" noProof="0" dirty="0">
                <a:ln>
                  <a:noFill/>
                </a:ln>
                <a:solidFill>
                  <a:srgbClr val="FFFFFF"/>
                </a:solidFill>
                <a:effectLst/>
                <a:uLnTx/>
                <a:uFillTx/>
                <a:latin typeface="Arial"/>
                <a:cs typeface="Arial"/>
              </a:rPr>
              <a:t> </a:t>
            </a:r>
            <a:r>
              <a:rPr kumimoji="0" sz="2250" b="1" i="0" u="none" strike="noStrike" kern="0" cap="none" spc="-10" normalizeH="0" baseline="0" noProof="0" dirty="0">
                <a:ln>
                  <a:noFill/>
                </a:ln>
                <a:solidFill>
                  <a:srgbClr val="FFFFFF"/>
                </a:solidFill>
                <a:effectLst/>
                <a:uLnTx/>
                <a:uFillTx/>
                <a:latin typeface="Arial"/>
                <a:cs typeface="Arial"/>
              </a:rPr>
              <a:t>policy</a:t>
            </a:r>
            <a:r>
              <a:rPr kumimoji="0" sz="2250" b="1" i="0" u="none" strike="noStrike" kern="0" cap="none" spc="-30" normalizeH="0" baseline="0" noProof="0" dirty="0">
                <a:ln>
                  <a:noFill/>
                </a:ln>
                <a:solidFill>
                  <a:srgbClr val="FFFFFF"/>
                </a:solidFill>
                <a:effectLst/>
                <a:uLnTx/>
                <a:uFillTx/>
                <a:latin typeface="Arial"/>
                <a:cs typeface="Arial"/>
              </a:rPr>
              <a:t> </a:t>
            </a:r>
            <a:r>
              <a:rPr kumimoji="0" sz="2250" b="1" i="0" u="none" strike="noStrike" kern="0" cap="none" spc="-10" normalizeH="0" baseline="0" noProof="0" dirty="0">
                <a:ln>
                  <a:noFill/>
                </a:ln>
                <a:solidFill>
                  <a:srgbClr val="FFFFFF"/>
                </a:solidFill>
                <a:effectLst/>
                <a:uLnTx/>
                <a:uFillTx/>
                <a:latin typeface="Arial"/>
                <a:cs typeface="Arial"/>
              </a:rPr>
              <a:t>architecture</a:t>
            </a:r>
            <a:endParaRPr kumimoji="0" sz="2250" b="0" i="0" u="none" strike="noStrike" kern="0" cap="none" spc="0" normalizeH="0" baseline="0" noProof="0">
              <a:ln>
                <a:noFill/>
              </a:ln>
              <a:solidFill>
                <a:sysClr val="windowText" lastClr="000000"/>
              </a:solidFill>
              <a:effectLst/>
              <a:uLnTx/>
              <a:uFillTx/>
              <a:latin typeface="Arial"/>
              <a:cs typeface="Arial"/>
            </a:endParaRPr>
          </a:p>
        </p:txBody>
      </p:sp>
      <p:grpSp>
        <p:nvGrpSpPr>
          <p:cNvPr id="13" name="object 13"/>
          <p:cNvGrpSpPr/>
          <p:nvPr/>
        </p:nvGrpSpPr>
        <p:grpSpPr>
          <a:xfrm>
            <a:off x="-6095" y="4626864"/>
            <a:ext cx="12193905" cy="1018540"/>
            <a:chOff x="-6095" y="4626864"/>
            <a:chExt cx="12193905" cy="1018540"/>
          </a:xfrm>
        </p:grpSpPr>
        <p:sp>
          <p:nvSpPr>
            <p:cNvPr id="14" name="object 14"/>
            <p:cNvSpPr/>
            <p:nvPr/>
          </p:nvSpPr>
          <p:spPr>
            <a:xfrm>
              <a:off x="0" y="4632960"/>
              <a:ext cx="12181840" cy="1005840"/>
            </a:xfrm>
            <a:custGeom>
              <a:avLst/>
              <a:gdLst/>
              <a:ahLst/>
              <a:cxnLst/>
              <a:rect l="l" t="t" r="r" b="b"/>
              <a:pathLst>
                <a:path w="12181840" h="1005839">
                  <a:moveTo>
                    <a:pt x="12181332" y="0"/>
                  </a:moveTo>
                  <a:lnTo>
                    <a:pt x="0" y="0"/>
                  </a:lnTo>
                  <a:lnTo>
                    <a:pt x="0" y="1005839"/>
                  </a:lnTo>
                  <a:lnTo>
                    <a:pt x="12181332" y="1005839"/>
                  </a:lnTo>
                  <a:lnTo>
                    <a:pt x="12181332"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0" y="4632960"/>
              <a:ext cx="12181840" cy="1005840"/>
            </a:xfrm>
            <a:custGeom>
              <a:avLst/>
              <a:gdLst/>
              <a:ahLst/>
              <a:cxnLst/>
              <a:rect l="l" t="t" r="r" b="b"/>
              <a:pathLst>
                <a:path w="12181840" h="1005839">
                  <a:moveTo>
                    <a:pt x="0" y="1005839"/>
                  </a:moveTo>
                  <a:lnTo>
                    <a:pt x="12181332" y="1005839"/>
                  </a:lnTo>
                  <a:lnTo>
                    <a:pt x="12181332" y="0"/>
                  </a:lnTo>
                  <a:lnTo>
                    <a:pt x="0" y="0"/>
                  </a:lnTo>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40207" y="298704"/>
            <a:ext cx="7801609" cy="890269"/>
          </a:xfrm>
          <a:prstGeom prst="rect">
            <a:avLst/>
          </a:prstGeom>
          <a:solidFill>
            <a:srgbClr val="1F3863"/>
          </a:solidFill>
          <a:ln w="3175">
            <a:solidFill>
              <a:srgbClr val="1F3863"/>
            </a:solidFill>
          </a:ln>
        </p:spPr>
        <p:txBody>
          <a:bodyPr vert="horz" wrap="square" lIns="0" tIns="185420" rIns="0" bIns="0" rtlCol="0">
            <a:spAutoFit/>
          </a:bodyPr>
          <a:lstStyle/>
          <a:p>
            <a:pPr marL="286385">
              <a:lnSpc>
                <a:spcPct val="100000"/>
              </a:lnSpc>
              <a:spcBef>
                <a:spcPts val="1460"/>
              </a:spcBef>
            </a:pPr>
            <a:r>
              <a:rPr sz="2900" spc="-20" dirty="0">
                <a:solidFill>
                  <a:srgbClr val="FFFFFF"/>
                </a:solidFill>
              </a:rPr>
              <a:t>Five</a:t>
            </a:r>
            <a:r>
              <a:rPr sz="2900" spc="-160" dirty="0">
                <a:solidFill>
                  <a:srgbClr val="FFFFFF"/>
                </a:solidFill>
              </a:rPr>
              <a:t> </a:t>
            </a:r>
            <a:r>
              <a:rPr sz="2900" spc="-45" dirty="0">
                <a:solidFill>
                  <a:srgbClr val="FFFFFF"/>
                </a:solidFill>
              </a:rPr>
              <a:t>Policy</a:t>
            </a:r>
            <a:r>
              <a:rPr sz="2900" spc="-145" dirty="0">
                <a:solidFill>
                  <a:srgbClr val="FFFFFF"/>
                </a:solidFill>
              </a:rPr>
              <a:t> </a:t>
            </a:r>
            <a:r>
              <a:rPr sz="2900" spc="-10" dirty="0">
                <a:solidFill>
                  <a:srgbClr val="FFFFFF"/>
                </a:solidFill>
              </a:rPr>
              <a:t>Recommendations</a:t>
            </a:r>
            <a:endParaRPr sz="2900"/>
          </a:p>
        </p:txBody>
      </p:sp>
      <p:grpSp>
        <p:nvGrpSpPr>
          <p:cNvPr id="3" name="object 3"/>
          <p:cNvGrpSpPr/>
          <p:nvPr/>
        </p:nvGrpSpPr>
        <p:grpSpPr>
          <a:xfrm>
            <a:off x="198104" y="1264752"/>
            <a:ext cx="11734165" cy="1063625"/>
            <a:chOff x="198104" y="1264752"/>
            <a:chExt cx="11734165" cy="1063625"/>
          </a:xfrm>
        </p:grpSpPr>
        <p:pic>
          <p:nvPicPr>
            <p:cNvPr id="4" name="object 4"/>
            <p:cNvPicPr/>
            <p:nvPr/>
          </p:nvPicPr>
          <p:blipFill>
            <a:blip r:embed="rId2" cstate="print"/>
            <a:stretch>
              <a:fillRect/>
            </a:stretch>
          </p:blipFill>
          <p:spPr>
            <a:xfrm>
              <a:off x="198104" y="1264752"/>
              <a:ext cx="11734069" cy="1063324"/>
            </a:xfrm>
            <a:prstGeom prst="rect">
              <a:avLst/>
            </a:prstGeom>
          </p:spPr>
        </p:pic>
        <p:sp>
          <p:nvSpPr>
            <p:cNvPr id="5" name="object 5"/>
            <p:cNvSpPr/>
            <p:nvPr/>
          </p:nvSpPr>
          <p:spPr>
            <a:xfrm>
              <a:off x="304800" y="1316736"/>
              <a:ext cx="11582400" cy="911860"/>
            </a:xfrm>
            <a:custGeom>
              <a:avLst/>
              <a:gdLst/>
              <a:ahLst/>
              <a:cxnLst/>
              <a:rect l="l" t="t" r="r" b="b"/>
              <a:pathLst>
                <a:path w="11582400" h="911860">
                  <a:moveTo>
                    <a:pt x="0" y="911351"/>
                  </a:moveTo>
                  <a:lnTo>
                    <a:pt x="11582400" y="911351"/>
                  </a:lnTo>
                  <a:lnTo>
                    <a:pt x="11582400" y="0"/>
                  </a:lnTo>
                  <a:lnTo>
                    <a:pt x="0" y="0"/>
                  </a:lnTo>
                  <a:lnTo>
                    <a:pt x="0" y="911351"/>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p:nvPr/>
        </p:nvSpPr>
        <p:spPr>
          <a:xfrm>
            <a:off x="304800" y="1316736"/>
            <a:ext cx="670560" cy="911860"/>
          </a:xfrm>
          <a:prstGeom prst="rect">
            <a:avLst/>
          </a:prstGeom>
          <a:solidFill>
            <a:srgbClr val="1F3863"/>
          </a:solidFill>
          <a:ln w="12192">
            <a:solidFill>
              <a:srgbClr val="1F3863"/>
            </a:solidFill>
          </a:ln>
        </p:spPr>
        <p:txBody>
          <a:bodyPr vert="horz" wrap="square" lIns="0" tIns="233680" rIns="0" bIns="0" rtlCol="0">
            <a:spAutoFit/>
          </a:bodyPr>
          <a:lstStyle/>
          <a:p>
            <a:pPr marL="0" marR="0" lvl="0" indent="0" algn="ctr" defTabSz="914400" eaLnBrk="1" fontAlgn="auto" latinLnBrk="0" hangingPunct="1">
              <a:lnSpc>
                <a:spcPct val="100000"/>
              </a:lnSpc>
              <a:spcBef>
                <a:spcPts val="1840"/>
              </a:spcBef>
              <a:spcAft>
                <a:spcPts val="0"/>
              </a:spcAft>
              <a:buClrTx/>
              <a:buSzTx/>
              <a:buFontTx/>
              <a:buNone/>
              <a:tabLst/>
              <a:defRPr/>
            </a:pPr>
            <a:r>
              <a:rPr kumimoji="0" sz="2650" b="1" i="0" u="none" strike="noStrike" kern="0" cap="none" spc="-50" normalizeH="0" baseline="0" noProof="0" dirty="0">
                <a:ln>
                  <a:noFill/>
                </a:ln>
                <a:solidFill>
                  <a:srgbClr val="FFFFFF"/>
                </a:solidFill>
                <a:effectLst/>
                <a:uLnTx/>
                <a:uFillTx/>
                <a:latin typeface="Calibri"/>
                <a:cs typeface="Calibri"/>
              </a:rPr>
              <a:t>1</a:t>
            </a:r>
            <a:endParaRPr kumimoji="0" sz="2650" b="0" i="0" u="none" strike="noStrike" kern="0" cap="none" spc="0" normalizeH="0" baseline="0" noProof="0">
              <a:ln>
                <a:noFill/>
              </a:ln>
              <a:solidFill>
                <a:sysClr val="windowText" lastClr="000000"/>
              </a:solidFill>
              <a:effectLst/>
              <a:uLnTx/>
              <a:uFillTx/>
              <a:latin typeface="Calibri"/>
              <a:cs typeface="Calibri"/>
            </a:endParaRPr>
          </a:p>
        </p:txBody>
      </p:sp>
      <p:sp>
        <p:nvSpPr>
          <p:cNvPr id="7" name="object 7"/>
          <p:cNvSpPr txBox="1"/>
          <p:nvPr/>
        </p:nvSpPr>
        <p:spPr>
          <a:xfrm>
            <a:off x="975360" y="1316736"/>
            <a:ext cx="10911840" cy="911860"/>
          </a:xfrm>
          <a:prstGeom prst="rect">
            <a:avLst/>
          </a:prstGeom>
          <a:solidFill>
            <a:srgbClr val="FFFFFF"/>
          </a:solidFill>
        </p:spPr>
        <p:txBody>
          <a:bodyPr vert="horz" wrap="square" lIns="0" tIns="30480" rIns="0" bIns="0" rtlCol="0">
            <a:spAutoFit/>
          </a:bodyPr>
          <a:lstStyle/>
          <a:p>
            <a:pPr marL="121920" marR="0" lvl="0" indent="0" defTabSz="914400" eaLnBrk="1" fontAlgn="auto" latinLnBrk="0" hangingPunct="1">
              <a:lnSpc>
                <a:spcPct val="100000"/>
              </a:lnSpc>
              <a:spcBef>
                <a:spcPts val="240"/>
              </a:spcBef>
              <a:spcAft>
                <a:spcPts val="0"/>
              </a:spcAft>
              <a:buClrTx/>
              <a:buSzTx/>
              <a:buFontTx/>
              <a:buNone/>
              <a:tabLst/>
              <a:defRPr/>
            </a:pPr>
            <a:r>
              <a:rPr kumimoji="0" sz="1700" b="1" i="0" u="none" strike="noStrike" kern="0" cap="none" spc="0" normalizeH="0" baseline="0" noProof="0" dirty="0">
                <a:ln>
                  <a:noFill/>
                </a:ln>
                <a:solidFill>
                  <a:srgbClr val="00AFEF"/>
                </a:solidFill>
                <a:effectLst/>
                <a:uLnTx/>
                <a:uFillTx/>
                <a:latin typeface="Arial"/>
                <a:cs typeface="Arial"/>
              </a:rPr>
              <a:t>Amend</a:t>
            </a:r>
            <a:r>
              <a:rPr kumimoji="0" sz="1700" b="1" i="0" u="none" strike="noStrike" kern="0" cap="none" spc="-55" normalizeH="0" baseline="0" noProof="0" dirty="0">
                <a:ln>
                  <a:noFill/>
                </a:ln>
                <a:solidFill>
                  <a:srgbClr val="00AFEF"/>
                </a:solidFill>
                <a:effectLst/>
                <a:uLnTx/>
                <a:uFillTx/>
                <a:latin typeface="Arial"/>
                <a:cs typeface="Arial"/>
              </a:rPr>
              <a:t> </a:t>
            </a:r>
            <a:r>
              <a:rPr kumimoji="0" sz="1700" b="1" i="0" u="none" strike="noStrike" kern="0" cap="none" spc="0" normalizeH="0" baseline="0" noProof="0" dirty="0">
                <a:ln>
                  <a:noFill/>
                </a:ln>
                <a:solidFill>
                  <a:srgbClr val="00AFEF"/>
                </a:solidFill>
                <a:effectLst/>
                <a:uLnTx/>
                <a:uFillTx/>
                <a:latin typeface="Arial"/>
                <a:cs typeface="Arial"/>
              </a:rPr>
              <a:t>KNQF</a:t>
            </a:r>
            <a:r>
              <a:rPr kumimoji="0" sz="1700" b="1" i="0" u="none" strike="noStrike" kern="0" cap="none" spc="-60" normalizeH="0" baseline="0" noProof="0" dirty="0">
                <a:ln>
                  <a:noFill/>
                </a:ln>
                <a:solidFill>
                  <a:srgbClr val="00AFEF"/>
                </a:solidFill>
                <a:effectLst/>
                <a:uLnTx/>
                <a:uFillTx/>
                <a:latin typeface="Arial"/>
                <a:cs typeface="Arial"/>
              </a:rPr>
              <a:t> </a:t>
            </a:r>
            <a:r>
              <a:rPr kumimoji="0" sz="1700" b="1" i="0" u="none" strike="noStrike" kern="0" cap="none" spc="-30" normalizeH="0" baseline="0" noProof="0" dirty="0">
                <a:ln>
                  <a:noFill/>
                </a:ln>
                <a:solidFill>
                  <a:srgbClr val="00AFEF"/>
                </a:solidFill>
                <a:effectLst/>
                <a:uLnTx/>
                <a:uFillTx/>
                <a:latin typeface="Arial"/>
                <a:cs typeface="Arial"/>
              </a:rPr>
              <a:t>Regulations</a:t>
            </a:r>
            <a:r>
              <a:rPr kumimoji="0" sz="1700" b="1" i="0" u="none" strike="noStrike" kern="0" cap="none" spc="-70" normalizeH="0" baseline="0" noProof="0" dirty="0">
                <a:ln>
                  <a:noFill/>
                </a:ln>
                <a:solidFill>
                  <a:srgbClr val="00AFEF"/>
                </a:solidFill>
                <a:effectLst/>
                <a:uLnTx/>
                <a:uFillTx/>
                <a:latin typeface="Arial"/>
                <a:cs typeface="Arial"/>
              </a:rPr>
              <a:t> </a:t>
            </a:r>
            <a:r>
              <a:rPr kumimoji="0" sz="1700" b="1" i="0" u="none" strike="noStrike" kern="0" cap="none" spc="-10" normalizeH="0" baseline="0" noProof="0" dirty="0">
                <a:ln>
                  <a:noFill/>
                </a:ln>
                <a:solidFill>
                  <a:srgbClr val="00AFEF"/>
                </a:solidFill>
                <a:effectLst/>
                <a:uLnTx/>
                <a:uFillTx/>
                <a:latin typeface="Arial"/>
                <a:cs typeface="Arial"/>
              </a:rPr>
              <a:t>(</a:t>
            </a:r>
            <a:r>
              <a:rPr kumimoji="0" sz="1700" b="1" i="0" u="none" strike="noStrike" kern="0" cap="small" spc="-10" normalizeH="0" baseline="0" noProof="0" dirty="0">
                <a:ln>
                  <a:noFill/>
                </a:ln>
                <a:solidFill>
                  <a:srgbClr val="00AFEF"/>
                </a:solidFill>
                <a:effectLst/>
                <a:uLnTx/>
                <a:uFillTx/>
                <a:latin typeface="Arial"/>
                <a:cs typeface="Arial"/>
              </a:rPr>
              <a:t>2</a:t>
            </a:r>
            <a:r>
              <a:rPr kumimoji="0" sz="1700" b="1" i="0" u="none" strike="noStrike" kern="0" cap="none" spc="-10" normalizeH="0" baseline="0" noProof="0" dirty="0">
                <a:ln>
                  <a:noFill/>
                </a:ln>
                <a:solidFill>
                  <a:srgbClr val="00AFEF"/>
                </a:solidFill>
                <a:effectLst/>
                <a:uLnTx/>
                <a:uFillTx/>
                <a:latin typeface="Arial"/>
                <a:cs typeface="Arial"/>
              </a:rPr>
              <a:t>018)</a:t>
            </a:r>
            <a:endParaRPr kumimoji="0" sz="1700" b="0" i="0" u="none" strike="noStrike" kern="0" cap="none" spc="0" normalizeH="0" baseline="0" noProof="0">
              <a:ln>
                <a:noFill/>
              </a:ln>
              <a:solidFill>
                <a:sysClr val="windowText" lastClr="000000"/>
              </a:solidFill>
              <a:effectLst/>
              <a:uLnTx/>
              <a:uFillTx/>
              <a:latin typeface="Arial"/>
              <a:cs typeface="Arial"/>
            </a:endParaRPr>
          </a:p>
          <a:p>
            <a:pPr marL="121920" marR="462915" lvl="0" indent="0" defTabSz="914400" eaLnBrk="1" fontAlgn="auto" latinLnBrk="0" hangingPunct="1">
              <a:lnSpc>
                <a:spcPts val="1600"/>
              </a:lnSpc>
              <a:spcBef>
                <a:spcPts val="20"/>
              </a:spcBef>
              <a:spcAft>
                <a:spcPts val="0"/>
              </a:spcAft>
              <a:buClrTx/>
              <a:buSzTx/>
              <a:buFontTx/>
              <a:buNone/>
              <a:tabLst/>
              <a:defRPr/>
            </a:pPr>
            <a:r>
              <a:rPr kumimoji="0" sz="1300" b="1" i="0" u="none" strike="noStrike" kern="0" cap="none" spc="0" normalizeH="0" baseline="0" noProof="0" dirty="0">
                <a:ln>
                  <a:noFill/>
                </a:ln>
                <a:solidFill>
                  <a:srgbClr val="334154"/>
                </a:solidFill>
                <a:effectLst/>
                <a:uLnTx/>
                <a:uFillTx/>
                <a:latin typeface="Arial"/>
                <a:cs typeface="Arial"/>
              </a:rPr>
              <a:t>Incorporate</a:t>
            </a:r>
            <a:r>
              <a:rPr kumimoji="0" sz="1300" b="1" i="0" u="none" strike="noStrike" kern="0" cap="none" spc="5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the</a:t>
            </a:r>
            <a:r>
              <a:rPr kumimoji="0" sz="1300" b="1" i="0" u="none" strike="noStrike" kern="0" cap="none" spc="80" normalizeH="0" baseline="0" noProof="0" dirty="0">
                <a:ln>
                  <a:noFill/>
                </a:ln>
                <a:solidFill>
                  <a:srgbClr val="334154"/>
                </a:solidFill>
                <a:effectLst/>
                <a:uLnTx/>
                <a:uFillTx/>
                <a:latin typeface="Arial"/>
                <a:cs typeface="Arial"/>
              </a:rPr>
              <a:t> </a:t>
            </a:r>
            <a:r>
              <a:rPr kumimoji="0" sz="1300" b="1" i="0" u="none" strike="noStrike" kern="0" cap="none" spc="-50" normalizeH="0" baseline="0" noProof="0" dirty="0">
                <a:ln>
                  <a:noFill/>
                </a:ln>
                <a:solidFill>
                  <a:srgbClr val="334154"/>
                </a:solidFill>
                <a:effectLst/>
                <a:uLnTx/>
                <a:uFillTx/>
                <a:latin typeface="Arial"/>
                <a:cs typeface="Arial"/>
              </a:rPr>
              <a:t>OCS</a:t>
            </a:r>
            <a:r>
              <a:rPr kumimoji="0" sz="1300" b="1" i="0" u="none" strike="noStrike" kern="0" cap="none" spc="7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mandate</a:t>
            </a:r>
            <a:r>
              <a:rPr kumimoji="0" sz="1300" b="1" i="0" u="none" strike="noStrike" kern="0" cap="none" spc="6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as</a:t>
            </a:r>
            <a:r>
              <a:rPr kumimoji="0" sz="1300" b="1" i="0" u="none" strike="noStrike" kern="0" cap="none" spc="65" normalizeH="0" baseline="0" noProof="0" dirty="0">
                <a:ln>
                  <a:noFill/>
                </a:ln>
                <a:solidFill>
                  <a:srgbClr val="334154"/>
                </a:solidFill>
                <a:effectLst/>
                <a:uLnTx/>
                <a:uFillTx/>
                <a:latin typeface="Arial"/>
                <a:cs typeface="Arial"/>
              </a:rPr>
              <a:t> </a:t>
            </a:r>
            <a:r>
              <a:rPr kumimoji="0" sz="1300" b="1" i="0" u="none" strike="noStrike" kern="0" cap="none" spc="90" normalizeH="0" baseline="0" noProof="0" dirty="0">
                <a:ln>
                  <a:noFill/>
                </a:ln>
                <a:solidFill>
                  <a:srgbClr val="334154"/>
                </a:solidFill>
                <a:effectLst/>
                <a:uLnTx/>
                <a:uFillTx/>
                <a:latin typeface="Arial"/>
                <a:cs typeface="Arial"/>
              </a:rPr>
              <a:t>a</a:t>
            </a:r>
            <a:r>
              <a:rPr kumimoji="0" sz="1300" b="1" i="0" u="none" strike="noStrike" kern="0" cap="none" spc="75" normalizeH="0" baseline="0" noProof="0" dirty="0">
                <a:ln>
                  <a:noFill/>
                </a:ln>
                <a:solidFill>
                  <a:srgbClr val="334154"/>
                </a:solidFill>
                <a:effectLst/>
                <a:uLnTx/>
                <a:uFillTx/>
                <a:latin typeface="Arial"/>
                <a:cs typeface="Arial"/>
              </a:rPr>
              <a:t> </a:t>
            </a:r>
            <a:r>
              <a:rPr kumimoji="0" sz="1300" b="1" i="0" u="none" strike="noStrike" kern="0" cap="none" spc="-10" normalizeH="0" baseline="0" noProof="0" dirty="0">
                <a:ln>
                  <a:noFill/>
                </a:ln>
                <a:solidFill>
                  <a:srgbClr val="334154"/>
                </a:solidFill>
                <a:effectLst/>
                <a:uLnTx/>
                <a:uFillTx/>
                <a:latin typeface="Arial"/>
                <a:cs typeface="Arial"/>
              </a:rPr>
              <a:t>compulsory</a:t>
            </a:r>
            <a:r>
              <a:rPr kumimoji="0" sz="1300" b="1" i="0" u="none" strike="noStrike" kern="0" cap="none" spc="5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KNQF</a:t>
            </a:r>
            <a:r>
              <a:rPr kumimoji="0" sz="1300" b="1" i="0" u="none" strike="noStrike" kern="0" cap="none" spc="9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quality</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20" normalizeH="0" baseline="0" noProof="0" dirty="0">
                <a:ln>
                  <a:noFill/>
                </a:ln>
                <a:solidFill>
                  <a:srgbClr val="334154"/>
                </a:solidFill>
                <a:effectLst/>
                <a:uLnTx/>
                <a:uFillTx/>
                <a:latin typeface="Arial"/>
                <a:cs typeface="Arial"/>
              </a:rPr>
              <a:t>assurance</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requirement</a:t>
            </a:r>
            <a:r>
              <a:rPr kumimoji="0" sz="1300" b="1" i="0" u="none" strike="noStrike" kern="0" cap="none" spc="6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to</a:t>
            </a:r>
            <a:r>
              <a:rPr kumimoji="0" sz="1300" b="1" i="0" u="none" strike="noStrike" kern="0" cap="none" spc="7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create</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90" normalizeH="0" baseline="0" noProof="0" dirty="0">
                <a:ln>
                  <a:noFill/>
                </a:ln>
                <a:solidFill>
                  <a:srgbClr val="334154"/>
                </a:solidFill>
                <a:effectLst/>
                <a:uLnTx/>
                <a:uFillTx/>
                <a:latin typeface="Arial"/>
                <a:cs typeface="Arial"/>
              </a:rPr>
              <a:t>a</a:t>
            </a:r>
            <a:r>
              <a:rPr kumimoji="0" sz="1300" b="1" i="0" u="none" strike="noStrike" kern="0" cap="none" spc="7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regulatory</a:t>
            </a:r>
            <a:r>
              <a:rPr kumimoji="0" sz="1300" b="1" i="0" u="none" strike="noStrike" kern="0" cap="none" spc="5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link</a:t>
            </a:r>
            <a:r>
              <a:rPr kumimoji="0" sz="1300" b="1" i="0" u="none" strike="noStrike" kern="0" cap="none" spc="110" normalizeH="0" baseline="0" noProof="0" dirty="0">
                <a:ln>
                  <a:noFill/>
                </a:ln>
                <a:solidFill>
                  <a:srgbClr val="334154"/>
                </a:solidFill>
                <a:effectLst/>
                <a:uLnTx/>
                <a:uFillTx/>
                <a:latin typeface="Arial"/>
                <a:cs typeface="Arial"/>
              </a:rPr>
              <a:t> </a:t>
            </a:r>
            <a:r>
              <a:rPr kumimoji="0" sz="1300" b="1" i="0" u="none" strike="noStrike" kern="0" cap="none" spc="45" normalizeH="0" baseline="0" noProof="0" dirty="0">
                <a:ln>
                  <a:noFill/>
                </a:ln>
                <a:solidFill>
                  <a:srgbClr val="334154"/>
                </a:solidFill>
                <a:effectLst/>
                <a:uLnTx/>
                <a:uFillTx/>
                <a:latin typeface="Arial"/>
                <a:cs typeface="Arial"/>
              </a:rPr>
              <a:t>between </a:t>
            </a:r>
            <a:r>
              <a:rPr kumimoji="0" sz="1300" b="1" i="0" u="none" strike="noStrike" kern="0" cap="none" spc="-10" normalizeH="0" baseline="0" noProof="0" dirty="0">
                <a:ln>
                  <a:noFill/>
                </a:ln>
                <a:solidFill>
                  <a:srgbClr val="334154"/>
                </a:solidFill>
                <a:effectLst/>
                <a:uLnTx/>
                <a:uFillTx/>
                <a:latin typeface="Arial"/>
                <a:cs typeface="Arial"/>
              </a:rPr>
              <a:t>career </a:t>
            </a:r>
            <a:r>
              <a:rPr kumimoji="0" sz="1300" b="1" i="0" u="none" strike="noStrike" kern="0" cap="none" spc="0" normalizeH="0" baseline="0" noProof="0" dirty="0">
                <a:ln>
                  <a:noFill/>
                </a:ln>
                <a:solidFill>
                  <a:srgbClr val="334154"/>
                </a:solidFill>
                <a:effectLst/>
                <a:uLnTx/>
                <a:uFillTx/>
                <a:latin typeface="Arial"/>
                <a:cs typeface="Arial"/>
              </a:rPr>
              <a:t>guidance</a:t>
            </a:r>
            <a:r>
              <a:rPr kumimoji="0" sz="1300" b="1" i="0" u="none" strike="noStrike" kern="0" cap="none" spc="9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delivery</a:t>
            </a:r>
            <a:r>
              <a:rPr kumimoji="0" sz="1300" b="1" i="0" u="none" strike="noStrike" kern="0" cap="none" spc="8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and</a:t>
            </a:r>
            <a:r>
              <a:rPr kumimoji="0" sz="1300" b="1" i="0" u="none" strike="noStrike" kern="0" cap="none" spc="9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qualification</a:t>
            </a:r>
            <a:r>
              <a:rPr kumimoji="0" sz="1300" b="1" i="0" u="none" strike="noStrike" kern="0" cap="none" spc="110" normalizeH="0" baseline="0" noProof="0" dirty="0">
                <a:ln>
                  <a:noFill/>
                </a:ln>
                <a:solidFill>
                  <a:srgbClr val="334154"/>
                </a:solidFill>
                <a:effectLst/>
                <a:uLnTx/>
                <a:uFillTx/>
                <a:latin typeface="Arial"/>
                <a:cs typeface="Arial"/>
              </a:rPr>
              <a:t> </a:t>
            </a:r>
            <a:r>
              <a:rPr kumimoji="0" sz="1300" b="1" i="0" u="none" strike="noStrike" kern="0" cap="none" spc="-10" normalizeH="0" baseline="0" noProof="0" dirty="0">
                <a:ln>
                  <a:noFill/>
                </a:ln>
                <a:solidFill>
                  <a:srgbClr val="334154"/>
                </a:solidFill>
                <a:effectLst/>
                <a:uLnTx/>
                <a:uFillTx/>
                <a:latin typeface="Arial"/>
                <a:cs typeface="Arial"/>
              </a:rPr>
              <a:t>pathways.</a:t>
            </a:r>
            <a:endParaRPr kumimoji="0" sz="1300" b="0" i="0" u="none" strike="noStrike" kern="0" cap="none" spc="0" normalizeH="0" baseline="0" noProof="0">
              <a:ln>
                <a:noFill/>
              </a:ln>
              <a:solidFill>
                <a:sysClr val="windowText" lastClr="000000"/>
              </a:solidFill>
              <a:effectLst/>
              <a:uLnTx/>
              <a:uFillTx/>
              <a:latin typeface="Arial"/>
              <a:cs typeface="Arial"/>
            </a:endParaRPr>
          </a:p>
        </p:txBody>
      </p:sp>
      <p:grpSp>
        <p:nvGrpSpPr>
          <p:cNvPr id="8" name="object 8"/>
          <p:cNvGrpSpPr/>
          <p:nvPr/>
        </p:nvGrpSpPr>
        <p:grpSpPr>
          <a:xfrm>
            <a:off x="170687" y="2246388"/>
            <a:ext cx="11789410" cy="1119505"/>
            <a:chOff x="170687" y="2246388"/>
            <a:chExt cx="11789410" cy="1119505"/>
          </a:xfrm>
        </p:grpSpPr>
        <p:pic>
          <p:nvPicPr>
            <p:cNvPr id="9" name="object 9"/>
            <p:cNvPicPr/>
            <p:nvPr/>
          </p:nvPicPr>
          <p:blipFill>
            <a:blip r:embed="rId3" cstate="print"/>
            <a:stretch>
              <a:fillRect/>
            </a:stretch>
          </p:blipFill>
          <p:spPr>
            <a:xfrm>
              <a:off x="170687" y="2246388"/>
              <a:ext cx="11788902" cy="1119365"/>
            </a:xfrm>
            <a:prstGeom prst="rect">
              <a:avLst/>
            </a:prstGeom>
          </p:spPr>
        </p:pic>
        <p:sp>
          <p:nvSpPr>
            <p:cNvPr id="10" name="object 10"/>
            <p:cNvSpPr/>
            <p:nvPr/>
          </p:nvSpPr>
          <p:spPr>
            <a:xfrm>
              <a:off x="975360" y="2325623"/>
              <a:ext cx="10911840" cy="913130"/>
            </a:xfrm>
            <a:custGeom>
              <a:avLst/>
              <a:gdLst/>
              <a:ahLst/>
              <a:cxnLst/>
              <a:rect l="l" t="t" r="r" b="b"/>
              <a:pathLst>
                <a:path w="10911840" h="913130">
                  <a:moveTo>
                    <a:pt x="0" y="912876"/>
                  </a:moveTo>
                  <a:lnTo>
                    <a:pt x="10911840" y="912876"/>
                  </a:lnTo>
                  <a:lnTo>
                    <a:pt x="10911840" y="0"/>
                  </a:lnTo>
                  <a:lnTo>
                    <a:pt x="0" y="0"/>
                  </a:lnTo>
                  <a:lnTo>
                    <a:pt x="0" y="912876"/>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p:cNvSpPr/>
            <p:nvPr/>
          </p:nvSpPr>
          <p:spPr>
            <a:xfrm>
              <a:off x="304800" y="2325623"/>
              <a:ext cx="11582400" cy="913130"/>
            </a:xfrm>
            <a:custGeom>
              <a:avLst/>
              <a:gdLst/>
              <a:ahLst/>
              <a:cxnLst/>
              <a:rect l="l" t="t" r="r" b="b"/>
              <a:pathLst>
                <a:path w="11582400" h="913130">
                  <a:moveTo>
                    <a:pt x="0" y="912876"/>
                  </a:moveTo>
                  <a:lnTo>
                    <a:pt x="11582400" y="912876"/>
                  </a:lnTo>
                  <a:lnTo>
                    <a:pt x="11582400" y="0"/>
                  </a:lnTo>
                  <a:lnTo>
                    <a:pt x="0" y="0"/>
                  </a:lnTo>
                  <a:lnTo>
                    <a:pt x="0" y="912876"/>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p:nvPr/>
          </p:nvSpPr>
          <p:spPr>
            <a:xfrm>
              <a:off x="304800" y="2325623"/>
              <a:ext cx="670560" cy="913130"/>
            </a:xfrm>
            <a:custGeom>
              <a:avLst/>
              <a:gdLst/>
              <a:ahLst/>
              <a:cxnLst/>
              <a:rect l="l" t="t" r="r" b="b"/>
              <a:pathLst>
                <a:path w="670560" h="913130">
                  <a:moveTo>
                    <a:pt x="670560" y="0"/>
                  </a:moveTo>
                  <a:lnTo>
                    <a:pt x="0" y="0"/>
                  </a:lnTo>
                  <a:lnTo>
                    <a:pt x="0" y="912876"/>
                  </a:lnTo>
                  <a:lnTo>
                    <a:pt x="670560" y="912876"/>
                  </a:lnTo>
                  <a:lnTo>
                    <a:pt x="670560" y="0"/>
                  </a:lnTo>
                  <a:close/>
                </a:path>
              </a:pathLst>
            </a:custGeom>
            <a:solidFill>
              <a:srgbClr val="1F6B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object 13"/>
            <p:cNvSpPr/>
            <p:nvPr/>
          </p:nvSpPr>
          <p:spPr>
            <a:xfrm>
              <a:off x="304800" y="2325623"/>
              <a:ext cx="670560" cy="913130"/>
            </a:xfrm>
            <a:custGeom>
              <a:avLst/>
              <a:gdLst/>
              <a:ahLst/>
              <a:cxnLst/>
              <a:rect l="l" t="t" r="r" b="b"/>
              <a:pathLst>
                <a:path w="670560" h="913130">
                  <a:moveTo>
                    <a:pt x="0" y="912876"/>
                  </a:moveTo>
                  <a:lnTo>
                    <a:pt x="670560" y="912876"/>
                  </a:lnTo>
                  <a:lnTo>
                    <a:pt x="670560" y="0"/>
                  </a:lnTo>
                  <a:lnTo>
                    <a:pt x="0" y="0"/>
                  </a:lnTo>
                  <a:lnTo>
                    <a:pt x="0" y="912876"/>
                  </a:lnTo>
                  <a:close/>
                </a:path>
              </a:pathLst>
            </a:custGeom>
            <a:ln w="12192">
              <a:solidFill>
                <a:srgbClr val="1F6B7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4" name="object 14"/>
          <p:cNvSpPr txBox="1"/>
          <p:nvPr/>
        </p:nvSpPr>
        <p:spPr>
          <a:xfrm>
            <a:off x="310895" y="2545842"/>
            <a:ext cx="658495" cy="431800"/>
          </a:xfrm>
          <a:prstGeom prst="rect">
            <a:avLst/>
          </a:prstGeom>
        </p:spPr>
        <p:txBody>
          <a:bodyPr vert="horz" wrap="square" lIns="0" tIns="13970" rIns="0" bIns="0" rtlCol="0">
            <a:spAutoFit/>
          </a:bodyPr>
          <a:lstStyle/>
          <a:p>
            <a:pPr marL="0" marR="0" lvl="0" indent="0" algn="ctr" defTabSz="914400" eaLnBrk="1" fontAlgn="auto" latinLnBrk="0" hangingPunct="1">
              <a:lnSpc>
                <a:spcPct val="100000"/>
              </a:lnSpc>
              <a:spcBef>
                <a:spcPts val="110"/>
              </a:spcBef>
              <a:spcAft>
                <a:spcPts val="0"/>
              </a:spcAft>
              <a:buClrTx/>
              <a:buSzTx/>
              <a:buFontTx/>
              <a:buNone/>
              <a:tabLst/>
              <a:defRPr/>
            </a:pPr>
            <a:r>
              <a:rPr kumimoji="0" sz="2650" b="1" i="0" u="none" strike="noStrike" kern="0" cap="none" spc="-50" normalizeH="0" baseline="0" noProof="0" dirty="0">
                <a:ln>
                  <a:noFill/>
                </a:ln>
                <a:solidFill>
                  <a:srgbClr val="FFFFFF"/>
                </a:solidFill>
                <a:effectLst/>
                <a:uLnTx/>
                <a:uFillTx/>
                <a:latin typeface="Calibri"/>
                <a:cs typeface="Calibri"/>
              </a:rPr>
              <a:t>2</a:t>
            </a:r>
            <a:endParaRPr kumimoji="0" sz="2650" b="0" i="0" u="none" strike="noStrike" kern="0" cap="none" spc="0" normalizeH="0" baseline="0" noProof="0">
              <a:ln>
                <a:noFill/>
              </a:ln>
              <a:solidFill>
                <a:sysClr val="windowText" lastClr="000000"/>
              </a:solidFill>
              <a:effectLst/>
              <a:uLnTx/>
              <a:uFillTx/>
              <a:latin typeface="Calibri"/>
              <a:cs typeface="Calibri"/>
            </a:endParaRPr>
          </a:p>
        </p:txBody>
      </p:sp>
      <p:sp>
        <p:nvSpPr>
          <p:cNvPr id="15" name="object 15"/>
          <p:cNvSpPr txBox="1"/>
          <p:nvPr/>
        </p:nvSpPr>
        <p:spPr>
          <a:xfrm>
            <a:off x="981455" y="2191182"/>
            <a:ext cx="10902950" cy="875030"/>
          </a:xfrm>
          <a:prstGeom prst="rect">
            <a:avLst/>
          </a:prstGeom>
        </p:spPr>
        <p:txBody>
          <a:bodyPr vert="horz" wrap="square" lIns="0" tIns="116205" rIns="0" bIns="0" rtlCol="0">
            <a:spAutoFit/>
          </a:bodyPr>
          <a:lstStyle/>
          <a:p>
            <a:pPr marL="115570" marR="0" lvl="0" indent="0" defTabSz="914400" eaLnBrk="1" fontAlgn="auto" latinLnBrk="0" hangingPunct="1">
              <a:lnSpc>
                <a:spcPct val="100000"/>
              </a:lnSpc>
              <a:spcBef>
                <a:spcPts val="915"/>
              </a:spcBef>
              <a:spcAft>
                <a:spcPts val="0"/>
              </a:spcAft>
              <a:buClrTx/>
              <a:buSzTx/>
              <a:buFontTx/>
              <a:buNone/>
              <a:tabLst/>
              <a:defRPr/>
            </a:pPr>
            <a:r>
              <a:rPr kumimoji="0" sz="1700" b="1" i="0" u="none" strike="noStrike" kern="0" cap="none" spc="0" normalizeH="0" baseline="0" noProof="0" dirty="0">
                <a:ln>
                  <a:noFill/>
                </a:ln>
                <a:solidFill>
                  <a:srgbClr val="006FC0"/>
                </a:solidFill>
                <a:effectLst/>
                <a:uLnTx/>
                <a:uFillTx/>
                <a:latin typeface="Arial"/>
                <a:cs typeface="Arial"/>
              </a:rPr>
              <a:t>Operationalize</a:t>
            </a:r>
            <a:r>
              <a:rPr kumimoji="0" sz="1700" b="1" i="0" u="none" strike="noStrike" kern="0" cap="none" spc="60" normalizeH="0" baseline="0" noProof="0" dirty="0">
                <a:ln>
                  <a:noFill/>
                </a:ln>
                <a:solidFill>
                  <a:srgbClr val="006FC0"/>
                </a:solidFill>
                <a:effectLst/>
                <a:uLnTx/>
                <a:uFillTx/>
                <a:latin typeface="Arial"/>
                <a:cs typeface="Arial"/>
              </a:rPr>
              <a:t>  </a:t>
            </a:r>
            <a:r>
              <a:rPr kumimoji="0" sz="1700" b="1" i="0" u="none" strike="noStrike" kern="0" cap="none" spc="0" normalizeH="0" baseline="0" noProof="0" dirty="0">
                <a:ln>
                  <a:noFill/>
                </a:ln>
                <a:solidFill>
                  <a:srgbClr val="006FC0"/>
                </a:solidFill>
                <a:effectLst/>
                <a:uLnTx/>
                <a:uFillTx/>
                <a:latin typeface="Arial"/>
                <a:cs typeface="Arial"/>
              </a:rPr>
              <a:t>the</a:t>
            </a:r>
            <a:r>
              <a:rPr kumimoji="0" sz="1700" b="1" i="0" u="none" strike="noStrike" kern="0" cap="none" spc="65" normalizeH="0" baseline="0" noProof="0" dirty="0">
                <a:ln>
                  <a:noFill/>
                </a:ln>
                <a:solidFill>
                  <a:srgbClr val="006FC0"/>
                </a:solidFill>
                <a:effectLst/>
                <a:uLnTx/>
                <a:uFillTx/>
                <a:latin typeface="Arial"/>
                <a:cs typeface="Arial"/>
              </a:rPr>
              <a:t> </a:t>
            </a:r>
            <a:r>
              <a:rPr kumimoji="0" sz="1700" b="1" i="0" u="none" strike="noStrike" kern="0" cap="none" spc="-35" normalizeH="0" baseline="0" noProof="0" dirty="0">
                <a:ln>
                  <a:noFill/>
                </a:ln>
                <a:solidFill>
                  <a:srgbClr val="006FC0"/>
                </a:solidFill>
                <a:effectLst/>
                <a:uLnTx/>
                <a:uFillTx/>
                <a:latin typeface="Arial"/>
                <a:cs typeface="Arial"/>
              </a:rPr>
              <a:t>Professional</a:t>
            </a:r>
            <a:r>
              <a:rPr kumimoji="0" sz="1700" b="1" i="0" u="none" strike="noStrike" kern="0" cap="none" spc="50" normalizeH="0" baseline="0" noProof="0" dirty="0">
                <a:ln>
                  <a:noFill/>
                </a:ln>
                <a:solidFill>
                  <a:srgbClr val="006FC0"/>
                </a:solidFill>
                <a:effectLst/>
                <a:uLnTx/>
                <a:uFillTx/>
                <a:latin typeface="Arial"/>
                <a:cs typeface="Arial"/>
              </a:rPr>
              <a:t> </a:t>
            </a:r>
            <a:r>
              <a:rPr kumimoji="0" sz="1700" b="1" i="0" u="none" strike="noStrike" kern="0" cap="none" spc="-20" normalizeH="0" baseline="0" noProof="0" dirty="0">
                <a:ln>
                  <a:noFill/>
                </a:ln>
                <a:solidFill>
                  <a:srgbClr val="006FC0"/>
                </a:solidFill>
                <a:effectLst/>
                <a:uLnTx/>
                <a:uFillTx/>
                <a:latin typeface="Arial"/>
                <a:cs typeface="Arial"/>
              </a:rPr>
              <a:t>Body</a:t>
            </a:r>
            <a:endParaRPr kumimoji="0" sz="1700" b="0" i="0" u="none" strike="noStrike" kern="0" cap="none" spc="0" normalizeH="0" baseline="0" noProof="0">
              <a:ln>
                <a:noFill/>
              </a:ln>
              <a:solidFill>
                <a:sysClr val="windowText" lastClr="000000"/>
              </a:solidFill>
              <a:effectLst/>
              <a:uLnTx/>
              <a:uFillTx/>
              <a:latin typeface="Arial"/>
              <a:cs typeface="Arial"/>
            </a:endParaRPr>
          </a:p>
          <a:p>
            <a:pPr marL="115570" marR="0" lvl="0" indent="0" defTabSz="914400" eaLnBrk="1" fontAlgn="auto" latinLnBrk="0" hangingPunct="1">
              <a:lnSpc>
                <a:spcPct val="100000"/>
              </a:lnSpc>
              <a:spcBef>
                <a:spcPts val="670"/>
              </a:spcBef>
              <a:spcAft>
                <a:spcPts val="0"/>
              </a:spcAft>
              <a:buClrTx/>
              <a:buSzTx/>
              <a:buFontTx/>
              <a:buNone/>
              <a:tabLst/>
              <a:defRPr/>
            </a:pPr>
            <a:r>
              <a:rPr kumimoji="0" sz="1300" b="1" i="0" u="none" strike="noStrike" kern="0" cap="none" spc="0" normalizeH="0" baseline="0" noProof="0" dirty="0">
                <a:ln>
                  <a:noFill/>
                </a:ln>
                <a:solidFill>
                  <a:srgbClr val="334154"/>
                </a:solidFill>
                <a:effectLst/>
                <a:uLnTx/>
                <a:uFillTx/>
                <a:latin typeface="Arial"/>
                <a:cs typeface="Arial"/>
              </a:rPr>
              <a:t>Lead</a:t>
            </a:r>
            <a:r>
              <a:rPr kumimoji="0" sz="1300" b="1" i="0" u="none" strike="noStrike" kern="0" cap="none" spc="4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in</a:t>
            </a:r>
            <a:r>
              <a:rPr kumimoji="0" sz="1300" b="1" i="0" u="none" strike="noStrike" kern="0" cap="none" spc="7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operationalize</a:t>
            </a:r>
            <a:r>
              <a:rPr kumimoji="0" sz="1300" b="1" i="0" u="none" strike="noStrike" kern="0" cap="none" spc="5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the</a:t>
            </a:r>
            <a:r>
              <a:rPr kumimoji="0" sz="1300" b="1" i="0" u="none" strike="noStrike" kern="0" cap="none" spc="6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Career</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Guidance</a:t>
            </a:r>
            <a:r>
              <a:rPr kumimoji="0" sz="1300" b="1" i="0" u="none" strike="noStrike" kern="0" cap="none" spc="5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Professional</a:t>
            </a:r>
            <a:r>
              <a:rPr kumimoji="0" sz="1300" b="1" i="0" u="none" strike="noStrike" kern="0" cap="none" spc="5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Body</a:t>
            </a:r>
            <a:r>
              <a:rPr kumimoji="0" sz="1300" b="1" i="0" u="none" strike="noStrike" kern="0" cap="none" spc="5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with</a:t>
            </a:r>
            <a:r>
              <a:rPr kumimoji="0" sz="1300" b="1" i="0" u="none" strike="noStrike" kern="0" cap="none" spc="70" normalizeH="0" baseline="0" noProof="0" dirty="0">
                <a:ln>
                  <a:noFill/>
                </a:ln>
                <a:solidFill>
                  <a:srgbClr val="334154"/>
                </a:solidFill>
                <a:effectLst/>
                <a:uLnTx/>
                <a:uFillTx/>
                <a:latin typeface="Arial"/>
                <a:cs typeface="Arial"/>
              </a:rPr>
              <a:t> </a:t>
            </a:r>
            <a:r>
              <a:rPr kumimoji="0" sz="1300" b="1" i="0" u="none" strike="noStrike" kern="0" cap="none" spc="90" normalizeH="0" baseline="0" noProof="0" dirty="0">
                <a:ln>
                  <a:noFill/>
                </a:ln>
                <a:solidFill>
                  <a:srgbClr val="334154"/>
                </a:solidFill>
                <a:effectLst/>
                <a:uLnTx/>
                <a:uFillTx/>
                <a:latin typeface="Arial"/>
                <a:cs typeface="Arial"/>
              </a:rPr>
              <a:t>a</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charge</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to</a:t>
            </a:r>
            <a:r>
              <a:rPr kumimoji="0" sz="1300" b="1" i="0" u="none" strike="noStrike" kern="0" cap="none" spc="5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develop</a:t>
            </a:r>
            <a:r>
              <a:rPr kumimoji="0" sz="1300" b="1" i="0" u="none" strike="noStrike" kern="0" cap="none" spc="35" normalizeH="0" baseline="0" noProof="0" dirty="0">
                <a:ln>
                  <a:noFill/>
                </a:ln>
                <a:solidFill>
                  <a:srgbClr val="334154"/>
                </a:solidFill>
                <a:effectLst/>
                <a:uLnTx/>
                <a:uFillTx/>
                <a:latin typeface="Arial"/>
                <a:cs typeface="Arial"/>
              </a:rPr>
              <a:t> </a:t>
            </a:r>
            <a:r>
              <a:rPr kumimoji="0" sz="1300" b="1" i="0" u="none" strike="noStrike" kern="0" cap="none" spc="90" normalizeH="0" baseline="0" noProof="0" dirty="0">
                <a:ln>
                  <a:noFill/>
                </a:ln>
                <a:solidFill>
                  <a:srgbClr val="334154"/>
                </a:solidFill>
                <a:effectLst/>
                <a:uLnTx/>
                <a:uFillTx/>
                <a:latin typeface="Arial"/>
                <a:cs typeface="Arial"/>
              </a:rPr>
              <a:t>a</a:t>
            </a:r>
            <a:r>
              <a:rPr kumimoji="0" sz="1300" b="1" i="0" u="none" strike="noStrike" kern="0" cap="none" spc="5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national</a:t>
            </a:r>
            <a:r>
              <a:rPr kumimoji="0" sz="1300" b="1" i="0" u="none" strike="noStrike" kern="0" cap="none" spc="75" normalizeH="0" baseline="0" noProof="0" dirty="0">
                <a:ln>
                  <a:noFill/>
                </a:ln>
                <a:solidFill>
                  <a:srgbClr val="334154"/>
                </a:solidFill>
                <a:effectLst/>
                <a:uLnTx/>
                <a:uFillTx/>
                <a:latin typeface="Arial"/>
                <a:cs typeface="Arial"/>
              </a:rPr>
              <a:t> </a:t>
            </a:r>
            <a:r>
              <a:rPr kumimoji="0" sz="1300" b="1" i="0" u="none" strike="noStrike" kern="0" cap="none" spc="-10" normalizeH="0" baseline="0" noProof="0" dirty="0">
                <a:ln>
                  <a:noFill/>
                </a:ln>
                <a:solidFill>
                  <a:srgbClr val="334154"/>
                </a:solidFill>
                <a:effectLst/>
                <a:uLnTx/>
                <a:uFillTx/>
                <a:latin typeface="Arial"/>
                <a:cs typeface="Arial"/>
              </a:rPr>
              <a:t>competence</a:t>
            </a:r>
            <a:r>
              <a:rPr kumimoji="0" sz="1300" b="1" i="0" u="none" strike="noStrike" kern="0" cap="none" spc="35" normalizeH="0" baseline="0" noProof="0" dirty="0">
                <a:ln>
                  <a:noFill/>
                </a:ln>
                <a:solidFill>
                  <a:srgbClr val="334154"/>
                </a:solidFill>
                <a:effectLst/>
                <a:uLnTx/>
                <a:uFillTx/>
                <a:latin typeface="Arial"/>
                <a:cs typeface="Arial"/>
              </a:rPr>
              <a:t> </a:t>
            </a:r>
            <a:r>
              <a:rPr kumimoji="0" sz="1300" b="1" i="0" u="none" strike="noStrike" kern="0" cap="none" spc="60" normalizeH="0" baseline="0" noProof="0" dirty="0">
                <a:ln>
                  <a:noFill/>
                </a:ln>
                <a:solidFill>
                  <a:srgbClr val="334154"/>
                </a:solidFill>
                <a:effectLst/>
                <a:uLnTx/>
                <a:uFillTx/>
                <a:latin typeface="Arial"/>
                <a:cs typeface="Arial"/>
              </a:rPr>
              <a:t>framework</a:t>
            </a:r>
            <a:r>
              <a:rPr kumimoji="0" sz="1300" b="1" i="0" u="none" strike="noStrike" kern="0" cap="none" spc="50" normalizeH="0" baseline="0" noProof="0" dirty="0">
                <a:ln>
                  <a:noFill/>
                </a:ln>
                <a:solidFill>
                  <a:srgbClr val="334154"/>
                </a:solidFill>
                <a:effectLst/>
                <a:uLnTx/>
                <a:uFillTx/>
                <a:latin typeface="Arial"/>
                <a:cs typeface="Arial"/>
              </a:rPr>
              <a:t> </a:t>
            </a:r>
            <a:r>
              <a:rPr kumimoji="0" sz="1300" b="1" i="0" u="none" strike="noStrike" kern="0" cap="none" spc="-10" normalizeH="0" baseline="0" noProof="0" dirty="0">
                <a:ln>
                  <a:noFill/>
                </a:ln>
                <a:solidFill>
                  <a:srgbClr val="334154"/>
                </a:solidFill>
                <a:effectLst/>
                <a:uLnTx/>
                <a:uFillTx/>
                <a:latin typeface="Arial"/>
                <a:cs typeface="Arial"/>
              </a:rPr>
              <a:t>(aligned</a:t>
            </a:r>
            <a:endParaRPr kumimoji="0" sz="1300" b="0" i="0" u="none" strike="noStrike" kern="0" cap="none" spc="0" normalizeH="0" baseline="0" noProof="0">
              <a:ln>
                <a:noFill/>
              </a:ln>
              <a:solidFill>
                <a:sysClr val="windowText" lastClr="000000"/>
              </a:solidFill>
              <a:effectLst/>
              <a:uLnTx/>
              <a:uFillTx/>
              <a:latin typeface="Arial"/>
              <a:cs typeface="Arial"/>
            </a:endParaRPr>
          </a:p>
          <a:p>
            <a:pPr marL="115570" marR="0" lvl="0" indent="0" defTabSz="914400" eaLnBrk="1" fontAlgn="auto" latinLnBrk="0" hangingPunct="1">
              <a:lnSpc>
                <a:spcPct val="100000"/>
              </a:lnSpc>
              <a:spcBef>
                <a:spcPts val="35"/>
              </a:spcBef>
              <a:spcAft>
                <a:spcPts val="0"/>
              </a:spcAft>
              <a:buClrTx/>
              <a:buSzTx/>
              <a:buFontTx/>
              <a:buNone/>
              <a:tabLst/>
              <a:defRPr/>
            </a:pPr>
            <a:r>
              <a:rPr kumimoji="0" sz="1300" b="1" i="0" u="none" strike="noStrike" kern="0" cap="none" spc="0" normalizeH="0" baseline="0" noProof="0" dirty="0">
                <a:ln>
                  <a:noFill/>
                </a:ln>
                <a:solidFill>
                  <a:srgbClr val="334154"/>
                </a:solidFill>
                <a:effectLst/>
                <a:uLnTx/>
                <a:uFillTx/>
                <a:latin typeface="Arial"/>
                <a:cs typeface="Arial"/>
              </a:rPr>
              <a:t>with</a:t>
            </a:r>
            <a:r>
              <a:rPr kumimoji="0" sz="1300" b="1" i="0" u="none" strike="noStrike" kern="0" cap="none" spc="7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Cedefop</a:t>
            </a:r>
            <a:r>
              <a:rPr kumimoji="0" sz="1300" b="1" i="0" u="none" strike="noStrike" kern="0" cap="none" spc="55" normalizeH="0" baseline="0" noProof="0" dirty="0">
                <a:ln>
                  <a:noFill/>
                </a:ln>
                <a:solidFill>
                  <a:srgbClr val="334154"/>
                </a:solidFill>
                <a:effectLst/>
                <a:uLnTx/>
                <a:uFillTx/>
                <a:latin typeface="Arial"/>
                <a:cs typeface="Arial"/>
              </a:rPr>
              <a:t> </a:t>
            </a:r>
            <a:r>
              <a:rPr kumimoji="0" sz="1300" b="1" i="0" u="none" strike="noStrike" kern="0" cap="small" spc="-185" normalizeH="0" baseline="0" noProof="0" dirty="0">
                <a:ln>
                  <a:noFill/>
                </a:ln>
                <a:solidFill>
                  <a:srgbClr val="334154"/>
                </a:solidFill>
                <a:effectLst/>
                <a:uLnTx/>
                <a:uFillTx/>
                <a:latin typeface="Arial"/>
                <a:cs typeface="Arial"/>
              </a:rPr>
              <a:t>2</a:t>
            </a:r>
            <a:r>
              <a:rPr kumimoji="0" sz="1300" b="1" i="0" u="none" strike="noStrike" kern="0" cap="none" spc="-185" normalizeH="0" baseline="0" noProof="0" dirty="0">
                <a:ln>
                  <a:noFill/>
                </a:ln>
                <a:solidFill>
                  <a:srgbClr val="334154"/>
                </a:solidFill>
                <a:effectLst/>
                <a:uLnTx/>
                <a:uFillTx/>
                <a:latin typeface="Arial"/>
                <a:cs typeface="Arial"/>
              </a:rPr>
              <a:t>0</a:t>
            </a:r>
            <a:r>
              <a:rPr kumimoji="0" sz="1300" b="1" i="0" u="none" strike="noStrike" kern="0" cap="small" spc="-185" normalizeH="0" baseline="0" noProof="0" dirty="0">
                <a:ln>
                  <a:noFill/>
                </a:ln>
                <a:solidFill>
                  <a:srgbClr val="334154"/>
                </a:solidFill>
                <a:effectLst/>
                <a:uLnTx/>
                <a:uFillTx/>
                <a:latin typeface="Arial"/>
                <a:cs typeface="Arial"/>
              </a:rPr>
              <a:t>2</a:t>
            </a:r>
            <a:r>
              <a:rPr kumimoji="0" sz="1300" b="1" i="0" u="none" strike="noStrike" kern="0" cap="none" spc="-185" normalizeH="0" baseline="0" noProof="0" dirty="0">
                <a:ln>
                  <a:noFill/>
                </a:ln>
                <a:solidFill>
                  <a:srgbClr val="334154"/>
                </a:solidFill>
                <a:effectLst/>
                <a:uLnTx/>
                <a:uFillTx/>
                <a:latin typeface="Arial"/>
                <a:cs typeface="Arial"/>
              </a:rPr>
              <a:t>6</a:t>
            </a:r>
            <a:r>
              <a:rPr kumimoji="0" sz="1300" b="1" i="0" u="none" strike="noStrike" kern="0" cap="none" spc="5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Guideline</a:t>
            </a:r>
            <a:r>
              <a:rPr kumimoji="0" sz="1300" b="1" i="0" u="none" strike="noStrike" kern="0" cap="none" spc="65" normalizeH="0" baseline="0" noProof="0" dirty="0">
                <a:ln>
                  <a:noFill/>
                </a:ln>
                <a:solidFill>
                  <a:srgbClr val="334154"/>
                </a:solidFill>
                <a:effectLst/>
                <a:uLnTx/>
                <a:uFillTx/>
                <a:latin typeface="Arial"/>
                <a:cs typeface="Arial"/>
              </a:rPr>
              <a:t> </a:t>
            </a:r>
            <a:r>
              <a:rPr kumimoji="0" sz="1300" b="1" i="0" u="none" strike="noStrike" kern="0" cap="none" spc="-105" normalizeH="0" baseline="0" noProof="0" dirty="0">
                <a:ln>
                  <a:noFill/>
                </a:ln>
                <a:solidFill>
                  <a:srgbClr val="334154"/>
                </a:solidFill>
                <a:effectLst/>
                <a:uLnTx/>
                <a:uFillTx/>
                <a:latin typeface="Arial"/>
                <a:cs typeface="Arial"/>
              </a:rPr>
              <a:t>7)</a:t>
            </a:r>
            <a:r>
              <a:rPr kumimoji="0" sz="1300" b="1" i="0" u="none" strike="noStrike" kern="0" cap="none" spc="7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and</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10" normalizeH="0" baseline="0" noProof="0" dirty="0">
                <a:ln>
                  <a:noFill/>
                </a:ln>
                <a:solidFill>
                  <a:srgbClr val="334154"/>
                </a:solidFill>
                <a:effectLst/>
                <a:uLnTx/>
                <a:uFillTx/>
                <a:latin typeface="Arial"/>
                <a:cs typeface="Arial"/>
              </a:rPr>
              <a:t>establish</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the</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national</a:t>
            </a:r>
            <a:r>
              <a:rPr kumimoji="0" sz="1300" b="1" i="0" u="none" strike="noStrike" kern="0" cap="none" spc="6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register</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of</a:t>
            </a:r>
            <a:r>
              <a:rPr kumimoji="0" sz="1300" b="1" i="0" u="none" strike="noStrike" kern="0" cap="none" spc="5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career</a:t>
            </a:r>
            <a:r>
              <a:rPr kumimoji="0" sz="1300" b="1" i="0" u="none" strike="noStrike" kern="0" cap="none" spc="50" normalizeH="0" baseline="0" noProof="0" dirty="0">
                <a:ln>
                  <a:noFill/>
                </a:ln>
                <a:solidFill>
                  <a:srgbClr val="334154"/>
                </a:solidFill>
                <a:effectLst/>
                <a:uLnTx/>
                <a:uFillTx/>
                <a:latin typeface="Arial"/>
                <a:cs typeface="Arial"/>
              </a:rPr>
              <a:t> </a:t>
            </a:r>
            <a:r>
              <a:rPr kumimoji="0" sz="1300" b="1" i="0" u="none" strike="noStrike" kern="0" cap="none" spc="-10" normalizeH="0" baseline="0" noProof="0" dirty="0">
                <a:ln>
                  <a:noFill/>
                </a:ln>
                <a:solidFill>
                  <a:srgbClr val="334154"/>
                </a:solidFill>
                <a:effectLst/>
                <a:uLnTx/>
                <a:uFillTx/>
                <a:latin typeface="Arial"/>
                <a:cs typeface="Arial"/>
              </a:rPr>
              <a:t>counsellors.</a:t>
            </a:r>
            <a:endParaRPr kumimoji="0" sz="1300" b="0" i="0" u="none" strike="noStrike" kern="0" cap="none" spc="0" normalizeH="0" baseline="0" noProof="0">
              <a:ln>
                <a:noFill/>
              </a:ln>
              <a:solidFill>
                <a:sysClr val="windowText" lastClr="000000"/>
              </a:solidFill>
              <a:effectLst/>
              <a:uLnTx/>
              <a:uFillTx/>
              <a:latin typeface="Arial"/>
              <a:cs typeface="Arial"/>
            </a:endParaRPr>
          </a:p>
        </p:txBody>
      </p:sp>
      <p:grpSp>
        <p:nvGrpSpPr>
          <p:cNvPr id="16" name="object 16"/>
          <p:cNvGrpSpPr/>
          <p:nvPr/>
        </p:nvGrpSpPr>
        <p:grpSpPr>
          <a:xfrm>
            <a:off x="170687" y="3204972"/>
            <a:ext cx="11789410" cy="1118235"/>
            <a:chOff x="170687" y="3204972"/>
            <a:chExt cx="11789410" cy="1118235"/>
          </a:xfrm>
        </p:grpSpPr>
        <p:pic>
          <p:nvPicPr>
            <p:cNvPr id="17" name="object 17"/>
            <p:cNvPicPr/>
            <p:nvPr/>
          </p:nvPicPr>
          <p:blipFill>
            <a:blip r:embed="rId4" cstate="print"/>
            <a:stretch>
              <a:fillRect/>
            </a:stretch>
          </p:blipFill>
          <p:spPr>
            <a:xfrm>
              <a:off x="170687" y="3204972"/>
              <a:ext cx="11788902" cy="1117853"/>
            </a:xfrm>
            <a:prstGeom prst="rect">
              <a:avLst/>
            </a:prstGeom>
          </p:spPr>
        </p:pic>
        <p:sp>
          <p:nvSpPr>
            <p:cNvPr id="18" name="object 18"/>
            <p:cNvSpPr/>
            <p:nvPr/>
          </p:nvSpPr>
          <p:spPr>
            <a:xfrm>
              <a:off x="304800" y="3284220"/>
              <a:ext cx="11582400" cy="911860"/>
            </a:xfrm>
            <a:custGeom>
              <a:avLst/>
              <a:gdLst/>
              <a:ahLst/>
              <a:cxnLst/>
              <a:rect l="l" t="t" r="r" b="b"/>
              <a:pathLst>
                <a:path w="11582400" h="911860">
                  <a:moveTo>
                    <a:pt x="11582400" y="0"/>
                  </a:moveTo>
                  <a:lnTo>
                    <a:pt x="0" y="0"/>
                  </a:lnTo>
                  <a:lnTo>
                    <a:pt x="0" y="911351"/>
                  </a:lnTo>
                  <a:lnTo>
                    <a:pt x="11582400" y="911351"/>
                  </a:lnTo>
                  <a:lnTo>
                    <a:pt x="115824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9"/>
            <p:cNvSpPr/>
            <p:nvPr/>
          </p:nvSpPr>
          <p:spPr>
            <a:xfrm>
              <a:off x="304800" y="3284220"/>
              <a:ext cx="11582400" cy="911860"/>
            </a:xfrm>
            <a:custGeom>
              <a:avLst/>
              <a:gdLst/>
              <a:ahLst/>
              <a:cxnLst/>
              <a:rect l="l" t="t" r="r" b="b"/>
              <a:pathLst>
                <a:path w="11582400" h="911860">
                  <a:moveTo>
                    <a:pt x="0" y="911351"/>
                  </a:moveTo>
                  <a:lnTo>
                    <a:pt x="11582400" y="911351"/>
                  </a:lnTo>
                  <a:lnTo>
                    <a:pt x="11582400" y="0"/>
                  </a:lnTo>
                  <a:lnTo>
                    <a:pt x="0" y="0"/>
                  </a:lnTo>
                  <a:lnTo>
                    <a:pt x="0" y="911351"/>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20"/>
            <p:cNvSpPr/>
            <p:nvPr/>
          </p:nvSpPr>
          <p:spPr>
            <a:xfrm>
              <a:off x="304800" y="3336036"/>
              <a:ext cx="670560" cy="911860"/>
            </a:xfrm>
            <a:custGeom>
              <a:avLst/>
              <a:gdLst/>
              <a:ahLst/>
              <a:cxnLst/>
              <a:rect l="l" t="t" r="r" b="b"/>
              <a:pathLst>
                <a:path w="670560" h="911860">
                  <a:moveTo>
                    <a:pt x="670560" y="0"/>
                  </a:moveTo>
                  <a:lnTo>
                    <a:pt x="0" y="0"/>
                  </a:lnTo>
                  <a:lnTo>
                    <a:pt x="0" y="911351"/>
                  </a:lnTo>
                  <a:lnTo>
                    <a:pt x="670560" y="911351"/>
                  </a:lnTo>
                  <a:lnTo>
                    <a:pt x="670560" y="0"/>
                  </a:lnTo>
                  <a:close/>
                </a:path>
              </a:pathLst>
            </a:custGeom>
            <a:solidFill>
              <a:srgbClr val="C897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1"/>
            <p:cNvSpPr/>
            <p:nvPr/>
          </p:nvSpPr>
          <p:spPr>
            <a:xfrm>
              <a:off x="304800" y="3336036"/>
              <a:ext cx="670560" cy="911860"/>
            </a:xfrm>
            <a:custGeom>
              <a:avLst/>
              <a:gdLst/>
              <a:ahLst/>
              <a:cxnLst/>
              <a:rect l="l" t="t" r="r" b="b"/>
              <a:pathLst>
                <a:path w="670560" h="911860">
                  <a:moveTo>
                    <a:pt x="0" y="911351"/>
                  </a:moveTo>
                  <a:lnTo>
                    <a:pt x="670560" y="911351"/>
                  </a:lnTo>
                  <a:lnTo>
                    <a:pt x="670560" y="0"/>
                  </a:lnTo>
                  <a:lnTo>
                    <a:pt x="0" y="0"/>
                  </a:lnTo>
                  <a:lnTo>
                    <a:pt x="0" y="911351"/>
                  </a:lnTo>
                  <a:close/>
                </a:path>
              </a:pathLst>
            </a:custGeom>
            <a:ln w="12192">
              <a:solidFill>
                <a:srgbClr val="C8972A"/>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2" name="object 22"/>
          <p:cNvSpPr txBox="1"/>
          <p:nvPr/>
        </p:nvSpPr>
        <p:spPr>
          <a:xfrm>
            <a:off x="540816" y="3554933"/>
            <a:ext cx="197485" cy="431800"/>
          </a:xfrm>
          <a:prstGeom prst="rect">
            <a:avLst/>
          </a:prstGeom>
        </p:spPr>
        <p:txBody>
          <a:bodyPr vert="horz" wrap="square" lIns="0" tIns="14604" rIns="0" bIns="0" rtlCol="0">
            <a:spAutoFit/>
          </a:bodyPr>
          <a:lstStyle/>
          <a:p>
            <a:pPr marL="12700" marR="0" lvl="0" indent="0" defTabSz="914400" eaLnBrk="1" fontAlgn="auto" latinLnBrk="0" hangingPunct="1">
              <a:lnSpc>
                <a:spcPct val="100000"/>
              </a:lnSpc>
              <a:spcBef>
                <a:spcPts val="114"/>
              </a:spcBef>
              <a:spcAft>
                <a:spcPts val="0"/>
              </a:spcAft>
              <a:buClrTx/>
              <a:buSzTx/>
              <a:buFontTx/>
              <a:buNone/>
              <a:tabLst/>
              <a:defRPr/>
            </a:pPr>
            <a:r>
              <a:rPr kumimoji="0" sz="2650" b="1" i="0" u="none" strike="noStrike" kern="0" cap="none" spc="-50" normalizeH="0" baseline="0" noProof="0" dirty="0">
                <a:ln>
                  <a:noFill/>
                </a:ln>
                <a:solidFill>
                  <a:srgbClr val="1F3863"/>
                </a:solidFill>
                <a:effectLst/>
                <a:uLnTx/>
                <a:uFillTx/>
                <a:latin typeface="Calibri"/>
                <a:cs typeface="Calibri"/>
              </a:rPr>
              <a:t>3</a:t>
            </a:r>
            <a:endParaRPr kumimoji="0" sz="2650" b="0" i="0" u="none" strike="noStrike" kern="0" cap="none" spc="0" normalizeH="0" baseline="0" noProof="0">
              <a:ln>
                <a:noFill/>
              </a:ln>
              <a:solidFill>
                <a:sysClr val="windowText" lastClr="000000"/>
              </a:solidFill>
              <a:effectLst/>
              <a:uLnTx/>
              <a:uFillTx/>
              <a:latin typeface="Calibri"/>
              <a:cs typeface="Calibri"/>
            </a:endParaRPr>
          </a:p>
        </p:txBody>
      </p:sp>
      <p:sp>
        <p:nvSpPr>
          <p:cNvPr id="23" name="object 23"/>
          <p:cNvSpPr txBox="1"/>
          <p:nvPr/>
        </p:nvSpPr>
        <p:spPr>
          <a:xfrm>
            <a:off x="1084580" y="3261486"/>
            <a:ext cx="10549255" cy="977900"/>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700" b="1" i="0" u="none" strike="noStrike" kern="0" cap="none" spc="-70" normalizeH="0" baseline="0" noProof="0" dirty="0">
                <a:ln>
                  <a:noFill/>
                </a:ln>
                <a:solidFill>
                  <a:srgbClr val="C8972A"/>
                </a:solidFill>
                <a:effectLst/>
                <a:uLnTx/>
                <a:uFillTx/>
                <a:latin typeface="Arial"/>
                <a:cs typeface="Arial"/>
              </a:rPr>
              <a:t>Commission</a:t>
            </a:r>
            <a:r>
              <a:rPr kumimoji="0" sz="1700" b="1" i="0" u="none" strike="noStrike" kern="0" cap="none" spc="-40" normalizeH="0" baseline="0" noProof="0" dirty="0">
                <a:ln>
                  <a:noFill/>
                </a:ln>
                <a:solidFill>
                  <a:srgbClr val="C8972A"/>
                </a:solidFill>
                <a:effectLst/>
                <a:uLnTx/>
                <a:uFillTx/>
                <a:latin typeface="Arial"/>
                <a:cs typeface="Arial"/>
              </a:rPr>
              <a:t> </a:t>
            </a:r>
            <a:r>
              <a:rPr kumimoji="0" sz="1700" b="1" i="0" u="none" strike="noStrike" kern="0" cap="none" spc="0" normalizeH="0" baseline="0" noProof="0" dirty="0">
                <a:ln>
                  <a:noFill/>
                </a:ln>
                <a:solidFill>
                  <a:srgbClr val="C8972A"/>
                </a:solidFill>
                <a:effectLst/>
                <a:uLnTx/>
                <a:uFillTx/>
                <a:latin typeface="Arial"/>
                <a:cs typeface="Arial"/>
              </a:rPr>
              <a:t>national</a:t>
            </a:r>
            <a:r>
              <a:rPr kumimoji="0" sz="1700" b="1" i="0" u="none" strike="noStrike" kern="0" cap="none" spc="-20" normalizeH="0" baseline="0" noProof="0" dirty="0">
                <a:ln>
                  <a:noFill/>
                </a:ln>
                <a:solidFill>
                  <a:srgbClr val="C8972A"/>
                </a:solidFill>
                <a:effectLst/>
                <a:uLnTx/>
                <a:uFillTx/>
                <a:latin typeface="Arial"/>
                <a:cs typeface="Arial"/>
              </a:rPr>
              <a:t> </a:t>
            </a:r>
            <a:r>
              <a:rPr kumimoji="0" sz="1700" b="1" i="0" u="none" strike="noStrike" kern="0" cap="none" spc="0" normalizeH="0" baseline="0" noProof="0" dirty="0">
                <a:ln>
                  <a:noFill/>
                </a:ln>
                <a:solidFill>
                  <a:srgbClr val="C8972A"/>
                </a:solidFill>
                <a:effectLst/>
                <a:uLnTx/>
                <a:uFillTx/>
                <a:latin typeface="Arial"/>
                <a:cs typeface="Arial"/>
              </a:rPr>
              <a:t>career</a:t>
            </a:r>
            <a:r>
              <a:rPr kumimoji="0" sz="1700" b="1" i="0" u="none" strike="noStrike" kern="0" cap="none" spc="-15" normalizeH="0" baseline="0" noProof="0" dirty="0">
                <a:ln>
                  <a:noFill/>
                </a:ln>
                <a:solidFill>
                  <a:srgbClr val="C8972A"/>
                </a:solidFill>
                <a:effectLst/>
                <a:uLnTx/>
                <a:uFillTx/>
                <a:latin typeface="Arial"/>
                <a:cs typeface="Arial"/>
              </a:rPr>
              <a:t> </a:t>
            </a:r>
            <a:r>
              <a:rPr kumimoji="0" sz="1700" b="1" i="0" u="none" strike="noStrike" kern="0" cap="none" spc="-10" normalizeH="0" baseline="0" noProof="0" dirty="0">
                <a:ln>
                  <a:noFill/>
                </a:ln>
                <a:solidFill>
                  <a:srgbClr val="C8972A"/>
                </a:solidFill>
                <a:effectLst/>
                <a:uLnTx/>
                <a:uFillTx/>
                <a:latin typeface="Arial"/>
                <a:cs typeface="Arial"/>
              </a:rPr>
              <a:t>practitioner</a:t>
            </a:r>
            <a:r>
              <a:rPr kumimoji="0" sz="1700" b="1" i="0" u="none" strike="noStrike" kern="0" cap="none" spc="-30" normalizeH="0" baseline="0" noProof="0" dirty="0">
                <a:ln>
                  <a:noFill/>
                </a:ln>
                <a:solidFill>
                  <a:srgbClr val="C8972A"/>
                </a:solidFill>
                <a:effectLst/>
                <a:uLnTx/>
                <a:uFillTx/>
                <a:latin typeface="Arial"/>
                <a:cs typeface="Arial"/>
              </a:rPr>
              <a:t> </a:t>
            </a:r>
            <a:r>
              <a:rPr kumimoji="0" sz="1700" b="1" i="0" u="none" strike="noStrike" kern="0" cap="none" spc="0" normalizeH="0" baseline="0" noProof="0" dirty="0">
                <a:ln>
                  <a:noFill/>
                </a:ln>
                <a:solidFill>
                  <a:srgbClr val="C8972A"/>
                </a:solidFill>
                <a:effectLst/>
                <a:uLnTx/>
                <a:uFillTx/>
                <a:latin typeface="Arial"/>
                <a:cs typeface="Arial"/>
              </a:rPr>
              <a:t>development</a:t>
            </a:r>
            <a:r>
              <a:rPr kumimoji="0" sz="1700" b="1" i="0" u="none" strike="noStrike" kern="0" cap="none" spc="-100" normalizeH="0" baseline="0" noProof="0" dirty="0">
                <a:ln>
                  <a:noFill/>
                </a:ln>
                <a:solidFill>
                  <a:srgbClr val="C8972A"/>
                </a:solidFill>
                <a:effectLst/>
                <a:uLnTx/>
                <a:uFillTx/>
                <a:latin typeface="Arial"/>
                <a:cs typeface="Arial"/>
              </a:rPr>
              <a:t> </a:t>
            </a:r>
            <a:r>
              <a:rPr kumimoji="0" sz="1700" b="1" i="0" u="none" strike="noStrike" kern="0" cap="none" spc="0" normalizeH="0" baseline="0" noProof="0" dirty="0">
                <a:ln>
                  <a:noFill/>
                </a:ln>
                <a:solidFill>
                  <a:srgbClr val="C8972A"/>
                </a:solidFill>
                <a:effectLst/>
                <a:uLnTx/>
                <a:uFillTx/>
                <a:latin typeface="Arial"/>
                <a:cs typeface="Arial"/>
              </a:rPr>
              <a:t>programmes</a:t>
            </a:r>
            <a:r>
              <a:rPr kumimoji="0" sz="1700" b="1" i="0" u="none" strike="noStrike" kern="0" cap="none" spc="-35" normalizeH="0" baseline="0" noProof="0" dirty="0">
                <a:ln>
                  <a:noFill/>
                </a:ln>
                <a:solidFill>
                  <a:srgbClr val="C8972A"/>
                </a:solidFill>
                <a:effectLst/>
                <a:uLnTx/>
                <a:uFillTx/>
                <a:latin typeface="Arial"/>
                <a:cs typeface="Arial"/>
              </a:rPr>
              <a:t> </a:t>
            </a:r>
            <a:r>
              <a:rPr kumimoji="0" sz="1700" b="1" i="0" u="none" strike="noStrike" kern="0" cap="none" spc="0" normalizeH="0" baseline="0" noProof="0" dirty="0">
                <a:ln>
                  <a:noFill/>
                </a:ln>
                <a:solidFill>
                  <a:srgbClr val="C8972A"/>
                </a:solidFill>
                <a:effectLst/>
                <a:uLnTx/>
                <a:uFillTx/>
                <a:latin typeface="Arial"/>
                <a:cs typeface="Arial"/>
              </a:rPr>
              <a:t>to</a:t>
            </a:r>
            <a:r>
              <a:rPr kumimoji="0" sz="1700" b="1" i="0" u="none" strike="noStrike" kern="0" cap="none" spc="-15" normalizeH="0" baseline="0" noProof="0" dirty="0">
                <a:ln>
                  <a:noFill/>
                </a:ln>
                <a:solidFill>
                  <a:srgbClr val="C8972A"/>
                </a:solidFill>
                <a:effectLst/>
                <a:uLnTx/>
                <a:uFillTx/>
                <a:latin typeface="Arial"/>
                <a:cs typeface="Arial"/>
              </a:rPr>
              <a:t> </a:t>
            </a:r>
            <a:r>
              <a:rPr kumimoji="0" sz="1700" b="1" i="0" u="none" strike="noStrike" kern="0" cap="none" spc="-25" normalizeH="0" baseline="0" noProof="0" dirty="0">
                <a:ln>
                  <a:noFill/>
                </a:ln>
                <a:solidFill>
                  <a:srgbClr val="C8972A"/>
                </a:solidFill>
                <a:effectLst/>
                <a:uLnTx/>
                <a:uFillTx/>
                <a:latin typeface="Arial"/>
                <a:cs typeface="Arial"/>
              </a:rPr>
              <a:t>address</a:t>
            </a:r>
            <a:r>
              <a:rPr kumimoji="0" sz="1700" b="1" i="0" u="none" strike="noStrike" kern="0" cap="none" spc="-40" normalizeH="0" baseline="0" noProof="0" dirty="0">
                <a:ln>
                  <a:noFill/>
                </a:ln>
                <a:solidFill>
                  <a:srgbClr val="C8972A"/>
                </a:solidFill>
                <a:effectLst/>
                <a:uLnTx/>
                <a:uFillTx/>
                <a:latin typeface="Arial"/>
                <a:cs typeface="Arial"/>
              </a:rPr>
              <a:t> </a:t>
            </a:r>
            <a:r>
              <a:rPr kumimoji="0" sz="1700" b="1" i="0" u="none" strike="noStrike" kern="0" cap="none" spc="0" normalizeH="0" baseline="0" noProof="0" dirty="0">
                <a:ln>
                  <a:noFill/>
                </a:ln>
                <a:solidFill>
                  <a:srgbClr val="C8972A"/>
                </a:solidFill>
                <a:effectLst/>
                <a:uLnTx/>
                <a:uFillTx/>
                <a:latin typeface="Arial"/>
                <a:cs typeface="Arial"/>
              </a:rPr>
              <a:t>KNQF</a:t>
            </a:r>
            <a:r>
              <a:rPr kumimoji="0" sz="1700" b="1" i="0" u="none" strike="noStrike" kern="0" cap="none" spc="-25" normalizeH="0" baseline="0" noProof="0" dirty="0">
                <a:ln>
                  <a:noFill/>
                </a:ln>
                <a:solidFill>
                  <a:srgbClr val="C8972A"/>
                </a:solidFill>
                <a:effectLst/>
                <a:uLnTx/>
                <a:uFillTx/>
                <a:latin typeface="Arial"/>
                <a:cs typeface="Arial"/>
              </a:rPr>
              <a:t> </a:t>
            </a:r>
            <a:r>
              <a:rPr kumimoji="0" sz="1700" b="1" i="0" u="none" strike="noStrike" kern="0" cap="none" spc="-10" normalizeH="0" baseline="0" noProof="0" dirty="0">
                <a:ln>
                  <a:noFill/>
                </a:ln>
                <a:solidFill>
                  <a:srgbClr val="C8972A"/>
                </a:solidFill>
                <a:effectLst/>
                <a:uLnTx/>
                <a:uFillTx/>
                <a:latin typeface="Arial"/>
                <a:cs typeface="Arial"/>
              </a:rPr>
              <a:t>Literacy</a:t>
            </a:r>
            <a:endParaRPr kumimoji="0" sz="17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700" b="1" i="0" u="none" strike="noStrike" kern="0" cap="none" spc="0" normalizeH="0" baseline="0" noProof="0" dirty="0">
                <a:ln>
                  <a:noFill/>
                </a:ln>
                <a:solidFill>
                  <a:srgbClr val="C8972A"/>
                </a:solidFill>
                <a:effectLst/>
                <a:uLnTx/>
                <a:uFillTx/>
                <a:latin typeface="Arial"/>
                <a:cs typeface="Arial"/>
              </a:rPr>
              <a:t>awareness</a:t>
            </a:r>
            <a:r>
              <a:rPr kumimoji="0" sz="1700" b="1" i="0" u="none" strike="noStrike" kern="0" cap="none" spc="35" normalizeH="0" baseline="0" noProof="0" dirty="0">
                <a:ln>
                  <a:noFill/>
                </a:ln>
                <a:solidFill>
                  <a:srgbClr val="C8972A"/>
                </a:solidFill>
                <a:effectLst/>
                <a:uLnTx/>
                <a:uFillTx/>
                <a:latin typeface="Arial"/>
                <a:cs typeface="Arial"/>
              </a:rPr>
              <a:t> </a:t>
            </a:r>
            <a:r>
              <a:rPr kumimoji="0" sz="1700" b="1" i="0" u="none" strike="noStrike" kern="0" cap="none" spc="-10" normalizeH="0" baseline="0" noProof="0" dirty="0">
                <a:ln>
                  <a:noFill/>
                </a:ln>
                <a:solidFill>
                  <a:srgbClr val="C8972A"/>
                </a:solidFill>
                <a:effectLst/>
                <a:uLnTx/>
                <a:uFillTx/>
                <a:latin typeface="Arial"/>
                <a:cs typeface="Arial"/>
              </a:rPr>
              <a:t>deficit</a:t>
            </a:r>
            <a:endParaRPr kumimoji="0" sz="17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r>
              <a:rPr kumimoji="0" sz="1300" b="1" i="0" u="none" strike="noStrike" kern="0" cap="none" spc="-10" normalizeH="0" baseline="0" noProof="0" dirty="0">
                <a:ln>
                  <a:noFill/>
                </a:ln>
                <a:solidFill>
                  <a:srgbClr val="334154"/>
                </a:solidFill>
                <a:effectLst/>
                <a:uLnTx/>
                <a:uFillTx/>
                <a:latin typeface="Arial"/>
                <a:cs typeface="Arial"/>
              </a:rPr>
              <a:t>Embed</a:t>
            </a:r>
            <a:r>
              <a:rPr kumimoji="0" sz="1300" b="1" i="0" u="none" strike="noStrike" kern="0" cap="none" spc="3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KNQF</a:t>
            </a:r>
            <a:r>
              <a:rPr kumimoji="0" sz="1300" b="1" i="0" u="none" strike="noStrike" kern="0" cap="none" spc="6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navigation</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pathways,</a:t>
            </a:r>
            <a:r>
              <a:rPr kumimoji="0" sz="1300" b="1" i="0" u="none" strike="noStrike" kern="0" cap="none" spc="40" normalizeH="0" baseline="0" noProof="0" dirty="0">
                <a:ln>
                  <a:noFill/>
                </a:ln>
                <a:solidFill>
                  <a:srgbClr val="334154"/>
                </a:solidFill>
                <a:effectLst/>
                <a:uLnTx/>
                <a:uFillTx/>
                <a:latin typeface="Arial"/>
                <a:cs typeface="Arial"/>
              </a:rPr>
              <a:t> </a:t>
            </a:r>
            <a:r>
              <a:rPr kumimoji="0" sz="1300" b="1" i="0" u="none" strike="noStrike" kern="0" cap="none" spc="-114" normalizeH="0" baseline="0" noProof="0" dirty="0">
                <a:ln>
                  <a:noFill/>
                </a:ln>
                <a:solidFill>
                  <a:srgbClr val="334154"/>
                </a:solidFill>
                <a:effectLst/>
                <a:uLnTx/>
                <a:uFillTx/>
                <a:latin typeface="Arial"/>
                <a:cs typeface="Arial"/>
              </a:rPr>
              <a:t>RPL</a:t>
            </a:r>
            <a:r>
              <a:rPr kumimoji="0" sz="1300" b="1" i="0" u="none" strike="noStrike" kern="0" cap="none" spc="4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facilitation,</a:t>
            </a:r>
            <a:r>
              <a:rPr kumimoji="0" sz="1300" b="1" i="0" u="none" strike="noStrike" kern="0" cap="none" spc="50" normalizeH="0" baseline="0" noProof="0" dirty="0">
                <a:ln>
                  <a:noFill/>
                </a:ln>
                <a:solidFill>
                  <a:srgbClr val="334154"/>
                </a:solidFill>
                <a:effectLst/>
                <a:uLnTx/>
                <a:uFillTx/>
                <a:latin typeface="Arial"/>
                <a:cs typeface="Arial"/>
              </a:rPr>
              <a:t> </a:t>
            </a:r>
            <a:r>
              <a:rPr kumimoji="0" sz="1300" b="1" i="0" u="none" strike="noStrike" kern="0" cap="none" spc="-20" normalizeH="0" baseline="0" noProof="0" dirty="0">
                <a:ln>
                  <a:noFill/>
                </a:ln>
                <a:solidFill>
                  <a:srgbClr val="334154"/>
                </a:solidFill>
                <a:effectLst/>
                <a:uLnTx/>
                <a:uFillTx/>
                <a:latin typeface="Arial"/>
                <a:cs typeface="Arial"/>
              </a:rPr>
              <a:t>skills</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10" normalizeH="0" baseline="0" noProof="0" dirty="0">
                <a:ln>
                  <a:noFill/>
                </a:ln>
                <a:solidFill>
                  <a:srgbClr val="334154"/>
                </a:solidFill>
                <a:effectLst/>
                <a:uLnTx/>
                <a:uFillTx/>
                <a:latin typeface="Arial"/>
                <a:cs typeface="Arial"/>
              </a:rPr>
              <a:t>intelligence,</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and</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digital</a:t>
            </a:r>
            <a:r>
              <a:rPr kumimoji="0" sz="1300" b="1" i="0" u="none" strike="noStrike" kern="0" cap="none" spc="4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career</a:t>
            </a:r>
            <a:r>
              <a:rPr kumimoji="0" sz="1300" b="1" i="0" u="none" strike="noStrike" kern="0" cap="none" spc="3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guidance</a:t>
            </a:r>
            <a:r>
              <a:rPr kumimoji="0" sz="1300" b="1" i="0" u="none" strike="noStrike" kern="0" cap="none" spc="5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tools</a:t>
            </a:r>
            <a:r>
              <a:rPr kumimoji="0" sz="1300" b="1" i="0" u="none" strike="noStrike" kern="0" cap="none" spc="4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in</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pre-</a:t>
            </a:r>
            <a:r>
              <a:rPr kumimoji="0" sz="1300" b="1" i="0" u="none" strike="noStrike" kern="0" cap="none" spc="-20" normalizeH="0" baseline="0" noProof="0" dirty="0">
                <a:ln>
                  <a:noFill/>
                </a:ln>
                <a:solidFill>
                  <a:srgbClr val="334154"/>
                </a:solidFill>
                <a:effectLst/>
                <a:uLnTx/>
                <a:uFillTx/>
                <a:latin typeface="Arial"/>
                <a:cs typeface="Arial"/>
              </a:rPr>
              <a:t>service</a:t>
            </a:r>
            <a:r>
              <a:rPr kumimoji="0" sz="1300" b="1" i="0" u="none" strike="noStrike" kern="0" cap="none" spc="2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and</a:t>
            </a:r>
            <a:r>
              <a:rPr kumimoji="0" sz="1300" b="1" i="0" u="none" strike="noStrike" kern="0" cap="none" spc="50" normalizeH="0" baseline="0" noProof="0" dirty="0">
                <a:ln>
                  <a:noFill/>
                </a:ln>
                <a:solidFill>
                  <a:srgbClr val="334154"/>
                </a:solidFill>
                <a:effectLst/>
                <a:uLnTx/>
                <a:uFillTx/>
                <a:latin typeface="Arial"/>
                <a:cs typeface="Arial"/>
              </a:rPr>
              <a:t> </a:t>
            </a:r>
            <a:r>
              <a:rPr kumimoji="0" sz="1300" b="1" i="0" u="none" strike="noStrike" kern="0" cap="none" spc="-25" normalizeH="0" baseline="0" noProof="0" dirty="0">
                <a:ln>
                  <a:noFill/>
                </a:ln>
                <a:solidFill>
                  <a:srgbClr val="334154"/>
                </a:solidFill>
                <a:effectLst/>
                <a:uLnTx/>
                <a:uFillTx/>
                <a:latin typeface="Arial"/>
                <a:cs typeface="Arial"/>
              </a:rPr>
              <a:t>in-</a:t>
            </a:r>
            <a:r>
              <a:rPr kumimoji="0" sz="1300" b="1" i="0" u="none" strike="noStrike" kern="0" cap="none" spc="-10" normalizeH="0" baseline="0" noProof="0" dirty="0">
                <a:ln>
                  <a:noFill/>
                </a:ln>
                <a:solidFill>
                  <a:srgbClr val="334154"/>
                </a:solidFill>
                <a:effectLst/>
                <a:uLnTx/>
                <a:uFillTx/>
                <a:latin typeface="Arial"/>
                <a:cs typeface="Arial"/>
              </a:rPr>
              <a:t>service</a:t>
            </a:r>
            <a:endParaRPr kumimoji="0" sz="13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35"/>
              </a:spcBef>
              <a:spcAft>
                <a:spcPts val="0"/>
              </a:spcAft>
              <a:buClrTx/>
              <a:buSzTx/>
              <a:buFontTx/>
              <a:buNone/>
              <a:tabLst/>
              <a:defRPr/>
            </a:pPr>
            <a:r>
              <a:rPr kumimoji="0" sz="1300" b="1" i="0" u="none" strike="noStrike" kern="0" cap="none" spc="-10" normalizeH="0" baseline="0" noProof="0" dirty="0">
                <a:ln>
                  <a:noFill/>
                </a:ln>
                <a:solidFill>
                  <a:srgbClr val="334154"/>
                </a:solidFill>
                <a:effectLst/>
                <a:uLnTx/>
                <a:uFillTx/>
                <a:latin typeface="Arial"/>
                <a:cs typeface="Arial"/>
              </a:rPr>
              <a:t>curricula.</a:t>
            </a:r>
            <a:endParaRPr kumimoji="0" sz="1300" b="0" i="0" u="none" strike="noStrike" kern="0" cap="none" spc="0" normalizeH="0" baseline="0" noProof="0">
              <a:ln>
                <a:noFill/>
              </a:ln>
              <a:solidFill>
                <a:sysClr val="windowText" lastClr="000000"/>
              </a:solidFill>
              <a:effectLst/>
              <a:uLnTx/>
              <a:uFillTx/>
              <a:latin typeface="Arial"/>
              <a:cs typeface="Arial"/>
            </a:endParaRPr>
          </a:p>
        </p:txBody>
      </p:sp>
      <p:grpSp>
        <p:nvGrpSpPr>
          <p:cNvPr id="24" name="object 24"/>
          <p:cNvGrpSpPr/>
          <p:nvPr/>
        </p:nvGrpSpPr>
        <p:grpSpPr>
          <a:xfrm>
            <a:off x="170687" y="4265688"/>
            <a:ext cx="11789410" cy="1119505"/>
            <a:chOff x="170687" y="4265688"/>
            <a:chExt cx="11789410" cy="1119505"/>
          </a:xfrm>
        </p:grpSpPr>
        <p:pic>
          <p:nvPicPr>
            <p:cNvPr id="25" name="object 25"/>
            <p:cNvPicPr/>
            <p:nvPr/>
          </p:nvPicPr>
          <p:blipFill>
            <a:blip r:embed="rId3" cstate="print"/>
            <a:stretch>
              <a:fillRect/>
            </a:stretch>
          </p:blipFill>
          <p:spPr>
            <a:xfrm>
              <a:off x="170687" y="4265688"/>
              <a:ext cx="11788902" cy="1119365"/>
            </a:xfrm>
            <a:prstGeom prst="rect">
              <a:avLst/>
            </a:prstGeom>
          </p:spPr>
        </p:pic>
        <p:sp>
          <p:nvSpPr>
            <p:cNvPr id="26" name="object 26"/>
            <p:cNvSpPr/>
            <p:nvPr/>
          </p:nvSpPr>
          <p:spPr>
            <a:xfrm>
              <a:off x="304800" y="4344924"/>
              <a:ext cx="11582400" cy="913130"/>
            </a:xfrm>
            <a:custGeom>
              <a:avLst/>
              <a:gdLst/>
              <a:ahLst/>
              <a:cxnLst/>
              <a:rect l="l" t="t" r="r" b="b"/>
              <a:pathLst>
                <a:path w="11582400" h="913129">
                  <a:moveTo>
                    <a:pt x="0" y="912876"/>
                  </a:moveTo>
                  <a:lnTo>
                    <a:pt x="11582400" y="912876"/>
                  </a:lnTo>
                  <a:lnTo>
                    <a:pt x="11582400" y="0"/>
                  </a:lnTo>
                  <a:lnTo>
                    <a:pt x="0" y="0"/>
                  </a:lnTo>
                  <a:lnTo>
                    <a:pt x="0" y="912876"/>
                  </a:lnTo>
                  <a:close/>
                </a:path>
              </a:pathLst>
            </a:custGeom>
            <a:ln w="6096">
              <a:solidFill>
                <a:srgbClr val="E1E8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7" name="object 27"/>
          <p:cNvSpPr txBox="1"/>
          <p:nvPr/>
        </p:nvSpPr>
        <p:spPr>
          <a:xfrm>
            <a:off x="304800" y="4344923"/>
            <a:ext cx="670560" cy="913130"/>
          </a:xfrm>
          <a:prstGeom prst="rect">
            <a:avLst/>
          </a:prstGeom>
          <a:solidFill>
            <a:srgbClr val="6F2F9F"/>
          </a:solidFill>
          <a:ln w="12192">
            <a:solidFill>
              <a:srgbClr val="1F3863"/>
            </a:solidFill>
          </a:ln>
        </p:spPr>
        <p:txBody>
          <a:bodyPr vert="horz" wrap="square" lIns="0" tIns="234315" rIns="0" bIns="0" rtlCol="0">
            <a:spAutoFit/>
          </a:bodyPr>
          <a:lstStyle/>
          <a:p>
            <a:pPr marL="0" marR="0" lvl="0" indent="0" algn="ctr" defTabSz="914400" eaLnBrk="1" fontAlgn="auto" latinLnBrk="0" hangingPunct="1">
              <a:lnSpc>
                <a:spcPct val="100000"/>
              </a:lnSpc>
              <a:spcBef>
                <a:spcPts val="1845"/>
              </a:spcBef>
              <a:spcAft>
                <a:spcPts val="0"/>
              </a:spcAft>
              <a:buClrTx/>
              <a:buSzTx/>
              <a:buFontTx/>
              <a:buNone/>
              <a:tabLst/>
              <a:defRPr/>
            </a:pPr>
            <a:r>
              <a:rPr kumimoji="0" sz="2650" b="1" i="0" u="none" strike="noStrike" kern="0" cap="none" spc="-50" normalizeH="0" baseline="0" noProof="0" dirty="0">
                <a:ln>
                  <a:noFill/>
                </a:ln>
                <a:solidFill>
                  <a:srgbClr val="FFFFFF"/>
                </a:solidFill>
                <a:effectLst/>
                <a:uLnTx/>
                <a:uFillTx/>
                <a:latin typeface="Calibri"/>
                <a:cs typeface="Calibri"/>
              </a:rPr>
              <a:t>4</a:t>
            </a:r>
            <a:endParaRPr kumimoji="0" sz="2650" b="0" i="0" u="none" strike="noStrike" kern="0" cap="none" spc="0" normalizeH="0" baseline="0" noProof="0">
              <a:ln>
                <a:noFill/>
              </a:ln>
              <a:solidFill>
                <a:sysClr val="windowText" lastClr="000000"/>
              </a:solidFill>
              <a:effectLst/>
              <a:uLnTx/>
              <a:uFillTx/>
              <a:latin typeface="Calibri"/>
              <a:cs typeface="Calibri"/>
            </a:endParaRPr>
          </a:p>
        </p:txBody>
      </p:sp>
      <p:sp>
        <p:nvSpPr>
          <p:cNvPr id="28" name="object 28"/>
          <p:cNvSpPr txBox="1"/>
          <p:nvPr/>
        </p:nvSpPr>
        <p:spPr>
          <a:xfrm>
            <a:off x="975360" y="4344923"/>
            <a:ext cx="10911840" cy="913130"/>
          </a:xfrm>
          <a:prstGeom prst="rect">
            <a:avLst/>
          </a:prstGeom>
          <a:solidFill>
            <a:srgbClr val="FFFFFF"/>
          </a:solidFill>
        </p:spPr>
        <p:txBody>
          <a:bodyPr vert="horz" wrap="square" lIns="0" tIns="6350" rIns="0" bIns="0" rtlCol="0">
            <a:spAutoFit/>
          </a:bodyPr>
          <a:lstStyle/>
          <a:p>
            <a:pPr marL="121920" marR="0" lvl="0" indent="0" defTabSz="914400" eaLnBrk="1" fontAlgn="auto" latinLnBrk="0" hangingPunct="1">
              <a:lnSpc>
                <a:spcPct val="100000"/>
              </a:lnSpc>
              <a:spcBef>
                <a:spcPts val="50"/>
              </a:spcBef>
              <a:spcAft>
                <a:spcPts val="0"/>
              </a:spcAft>
              <a:buClrTx/>
              <a:buSzTx/>
              <a:buFontTx/>
              <a:buNone/>
              <a:tabLst/>
              <a:defRPr/>
            </a:pPr>
            <a:r>
              <a:rPr kumimoji="0" sz="1700" b="1" i="0" u="none" strike="noStrike" kern="0" cap="none" spc="-70" normalizeH="0" baseline="0" noProof="0" dirty="0">
                <a:ln>
                  <a:noFill/>
                </a:ln>
                <a:solidFill>
                  <a:srgbClr val="224081"/>
                </a:solidFill>
                <a:effectLst/>
                <a:uLnTx/>
                <a:uFillTx/>
                <a:latin typeface="Arial"/>
                <a:cs typeface="Arial"/>
              </a:rPr>
              <a:t>Establish</a:t>
            </a:r>
            <a:r>
              <a:rPr kumimoji="0" sz="1700" b="1" i="0" u="none" strike="noStrike" kern="0" cap="none" spc="45" normalizeH="0" baseline="0" noProof="0" dirty="0">
                <a:ln>
                  <a:noFill/>
                </a:ln>
                <a:solidFill>
                  <a:srgbClr val="224081"/>
                </a:solidFill>
                <a:effectLst/>
                <a:uLnTx/>
                <a:uFillTx/>
                <a:latin typeface="Arial"/>
                <a:cs typeface="Arial"/>
              </a:rPr>
              <a:t> </a:t>
            </a:r>
            <a:r>
              <a:rPr kumimoji="0" sz="1700" b="1" i="0" u="none" strike="noStrike" kern="0" cap="none" spc="0" normalizeH="0" baseline="0" noProof="0" dirty="0">
                <a:ln>
                  <a:noFill/>
                </a:ln>
                <a:solidFill>
                  <a:srgbClr val="224081"/>
                </a:solidFill>
                <a:effectLst/>
                <a:uLnTx/>
                <a:uFillTx/>
                <a:latin typeface="Arial"/>
                <a:cs typeface="Arial"/>
              </a:rPr>
              <a:t>Kenya</a:t>
            </a:r>
            <a:r>
              <a:rPr kumimoji="0" sz="1700" b="1" i="0" u="none" strike="noStrike" kern="0" cap="none" spc="45" normalizeH="0" baseline="0" noProof="0" dirty="0">
                <a:ln>
                  <a:noFill/>
                </a:ln>
                <a:solidFill>
                  <a:srgbClr val="224081"/>
                </a:solidFill>
                <a:effectLst/>
                <a:uLnTx/>
                <a:uFillTx/>
                <a:latin typeface="Arial"/>
                <a:cs typeface="Arial"/>
              </a:rPr>
              <a:t> </a:t>
            </a:r>
            <a:r>
              <a:rPr kumimoji="0" sz="1700" b="1" i="0" u="none" strike="noStrike" kern="0" cap="none" spc="0" normalizeH="0" baseline="0" noProof="0" dirty="0">
                <a:ln>
                  <a:noFill/>
                </a:ln>
                <a:solidFill>
                  <a:srgbClr val="224081"/>
                </a:solidFill>
                <a:effectLst/>
                <a:uLnTx/>
                <a:uFillTx/>
                <a:latin typeface="Arial"/>
                <a:cs typeface="Arial"/>
              </a:rPr>
              <a:t>Career</a:t>
            </a:r>
            <a:r>
              <a:rPr kumimoji="0" sz="1700" b="1" i="0" u="none" strike="noStrike" kern="0" cap="none" spc="30" normalizeH="0" baseline="0" noProof="0" dirty="0">
                <a:ln>
                  <a:noFill/>
                </a:ln>
                <a:solidFill>
                  <a:srgbClr val="224081"/>
                </a:solidFill>
                <a:effectLst/>
                <a:uLnTx/>
                <a:uFillTx/>
                <a:latin typeface="Arial"/>
                <a:cs typeface="Arial"/>
              </a:rPr>
              <a:t> </a:t>
            </a:r>
            <a:r>
              <a:rPr kumimoji="0" sz="1700" b="1" i="0" u="none" strike="noStrike" kern="0" cap="none" spc="-20" normalizeH="0" baseline="0" noProof="0" dirty="0">
                <a:ln>
                  <a:noFill/>
                </a:ln>
                <a:solidFill>
                  <a:srgbClr val="224081"/>
                </a:solidFill>
                <a:effectLst/>
                <a:uLnTx/>
                <a:uFillTx/>
                <a:latin typeface="Arial"/>
                <a:cs typeface="Arial"/>
              </a:rPr>
              <a:t>Intelligence</a:t>
            </a:r>
            <a:r>
              <a:rPr kumimoji="0" sz="1700" b="1" i="0" u="none" strike="noStrike" kern="0" cap="none" spc="65" normalizeH="0" baseline="0" noProof="0" dirty="0">
                <a:ln>
                  <a:noFill/>
                </a:ln>
                <a:solidFill>
                  <a:srgbClr val="224081"/>
                </a:solidFill>
                <a:effectLst/>
                <a:uLnTx/>
                <a:uFillTx/>
                <a:latin typeface="Arial"/>
                <a:cs typeface="Arial"/>
              </a:rPr>
              <a:t> </a:t>
            </a:r>
            <a:r>
              <a:rPr kumimoji="0" sz="1700" b="1" i="0" u="none" strike="noStrike" kern="0" cap="none" spc="0" normalizeH="0" baseline="0" noProof="0" dirty="0">
                <a:ln>
                  <a:noFill/>
                </a:ln>
                <a:solidFill>
                  <a:srgbClr val="224081"/>
                </a:solidFill>
                <a:effectLst/>
                <a:uLnTx/>
                <a:uFillTx/>
                <a:latin typeface="Arial"/>
                <a:cs typeface="Arial"/>
              </a:rPr>
              <a:t>Hub</a:t>
            </a:r>
            <a:r>
              <a:rPr kumimoji="0" sz="1700" b="1" i="0" u="none" strike="noStrike" kern="0" cap="none" spc="15" normalizeH="0" baseline="0" noProof="0" dirty="0">
                <a:ln>
                  <a:noFill/>
                </a:ln>
                <a:solidFill>
                  <a:srgbClr val="224081"/>
                </a:solidFill>
                <a:effectLst/>
                <a:uLnTx/>
                <a:uFillTx/>
                <a:latin typeface="Arial"/>
                <a:cs typeface="Arial"/>
              </a:rPr>
              <a:t> </a:t>
            </a:r>
            <a:r>
              <a:rPr kumimoji="0" sz="1700" b="1" i="0" u="none" strike="noStrike" kern="0" cap="none" spc="-140" normalizeH="0" baseline="0" noProof="0" dirty="0">
                <a:ln>
                  <a:noFill/>
                </a:ln>
                <a:solidFill>
                  <a:srgbClr val="224081"/>
                </a:solidFill>
                <a:effectLst/>
                <a:uLnTx/>
                <a:uFillTx/>
                <a:latin typeface="Arial"/>
                <a:cs typeface="Arial"/>
              </a:rPr>
              <a:t>&amp;</a:t>
            </a:r>
            <a:r>
              <a:rPr kumimoji="0" sz="1700" b="1" i="0" u="none" strike="noStrike" kern="0" cap="none" spc="35" normalizeH="0" baseline="0" noProof="0" dirty="0">
                <a:ln>
                  <a:noFill/>
                </a:ln>
                <a:solidFill>
                  <a:srgbClr val="224081"/>
                </a:solidFill>
                <a:effectLst/>
                <a:uLnTx/>
                <a:uFillTx/>
                <a:latin typeface="Arial"/>
                <a:cs typeface="Arial"/>
              </a:rPr>
              <a:t> </a:t>
            </a:r>
            <a:r>
              <a:rPr kumimoji="0" sz="1700" b="1" i="0" u="none" strike="noStrike" kern="0" cap="none" spc="0" normalizeH="0" baseline="0" noProof="0" dirty="0">
                <a:ln>
                  <a:noFill/>
                </a:ln>
                <a:solidFill>
                  <a:srgbClr val="224081"/>
                </a:solidFill>
                <a:effectLst/>
                <a:uLnTx/>
                <a:uFillTx/>
                <a:latin typeface="Arial"/>
                <a:cs typeface="Arial"/>
              </a:rPr>
              <a:t>Navigation</a:t>
            </a:r>
            <a:r>
              <a:rPr kumimoji="0" sz="1700" b="1" i="0" u="none" strike="noStrike" kern="0" cap="none" spc="35" normalizeH="0" baseline="0" noProof="0" dirty="0">
                <a:ln>
                  <a:noFill/>
                </a:ln>
                <a:solidFill>
                  <a:srgbClr val="224081"/>
                </a:solidFill>
                <a:effectLst/>
                <a:uLnTx/>
                <a:uFillTx/>
                <a:latin typeface="Arial"/>
                <a:cs typeface="Arial"/>
              </a:rPr>
              <a:t> </a:t>
            </a:r>
            <a:r>
              <a:rPr kumimoji="0" sz="1700" b="1" i="0" u="none" strike="noStrike" kern="0" cap="none" spc="-10" normalizeH="0" baseline="0" noProof="0" dirty="0">
                <a:ln>
                  <a:noFill/>
                </a:ln>
                <a:solidFill>
                  <a:srgbClr val="224081"/>
                </a:solidFill>
                <a:effectLst/>
                <a:uLnTx/>
                <a:uFillTx/>
                <a:latin typeface="Arial"/>
                <a:cs typeface="Arial"/>
              </a:rPr>
              <a:t>Platform</a:t>
            </a:r>
            <a:endParaRPr kumimoji="0" sz="1700" b="0" i="0" u="none" strike="noStrike" kern="0" cap="none" spc="0" normalizeH="0" baseline="0" noProof="0">
              <a:ln>
                <a:noFill/>
              </a:ln>
              <a:solidFill>
                <a:sysClr val="windowText" lastClr="000000"/>
              </a:solidFill>
              <a:effectLst/>
              <a:uLnTx/>
              <a:uFillTx/>
              <a:latin typeface="Arial"/>
              <a:cs typeface="Arial"/>
            </a:endParaRPr>
          </a:p>
          <a:p>
            <a:pPr marL="121920" marR="0" lvl="0" indent="0" defTabSz="914400" eaLnBrk="1" fontAlgn="auto" latinLnBrk="0" hangingPunct="1">
              <a:lnSpc>
                <a:spcPct val="100000"/>
              </a:lnSpc>
              <a:spcBef>
                <a:spcPts val="315"/>
              </a:spcBef>
              <a:spcAft>
                <a:spcPts val="0"/>
              </a:spcAft>
              <a:buClrTx/>
              <a:buSzTx/>
              <a:buFontTx/>
              <a:buNone/>
              <a:tabLst/>
              <a:defRPr/>
            </a:pPr>
            <a:r>
              <a:rPr kumimoji="0" sz="1300" b="1" i="0" u="none" strike="noStrike" kern="0" cap="none" spc="-10" normalizeH="0" baseline="0" noProof="0" dirty="0">
                <a:ln>
                  <a:noFill/>
                </a:ln>
                <a:solidFill>
                  <a:srgbClr val="334154"/>
                </a:solidFill>
                <a:effectLst/>
                <a:uLnTx/>
                <a:uFillTx/>
                <a:latin typeface="Arial"/>
                <a:cs typeface="Arial"/>
              </a:rPr>
              <a:t>Build</a:t>
            </a:r>
            <a:r>
              <a:rPr kumimoji="0" sz="1300" b="1" i="0" u="none" strike="noStrike" kern="0" cap="none" spc="8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the</a:t>
            </a:r>
            <a:r>
              <a:rPr kumimoji="0" sz="1300" b="1" i="0" u="none" strike="noStrike" kern="0" cap="none" spc="9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National</a:t>
            </a:r>
            <a:r>
              <a:rPr kumimoji="0" sz="1300" b="1" i="0" u="none" strike="noStrike" kern="0" cap="none" spc="7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Career</a:t>
            </a:r>
            <a:r>
              <a:rPr kumimoji="0" sz="1300" b="1" i="0" u="none" strike="noStrike" kern="0" cap="none" spc="8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Information</a:t>
            </a:r>
            <a:r>
              <a:rPr kumimoji="0" sz="1300" b="1" i="0" u="none" strike="noStrike" kern="0" cap="none" spc="7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Website</a:t>
            </a:r>
            <a:r>
              <a:rPr kumimoji="0" sz="1300" b="1" i="0" u="none" strike="noStrike" kern="0" cap="none" spc="6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into</a:t>
            </a:r>
            <a:r>
              <a:rPr kumimoji="0" sz="1300" b="1" i="0" u="none" strike="noStrike" kern="0" cap="none" spc="85" normalizeH="0" baseline="0" noProof="0" dirty="0">
                <a:ln>
                  <a:noFill/>
                </a:ln>
                <a:solidFill>
                  <a:srgbClr val="334154"/>
                </a:solidFill>
                <a:effectLst/>
                <a:uLnTx/>
                <a:uFillTx/>
                <a:latin typeface="Arial"/>
                <a:cs typeface="Arial"/>
              </a:rPr>
              <a:t> </a:t>
            </a:r>
            <a:r>
              <a:rPr kumimoji="0" sz="1300" b="1" i="0" u="none" strike="noStrike" kern="0" cap="none" spc="90" normalizeH="0" baseline="0" noProof="0" dirty="0">
                <a:ln>
                  <a:noFill/>
                </a:ln>
                <a:solidFill>
                  <a:srgbClr val="334154"/>
                </a:solidFill>
                <a:effectLst/>
                <a:uLnTx/>
                <a:uFillTx/>
                <a:latin typeface="Arial"/>
                <a:cs typeface="Arial"/>
              </a:rPr>
              <a:t>a</a:t>
            </a:r>
            <a:r>
              <a:rPr kumimoji="0" sz="1300" b="1" i="0" u="none" strike="noStrike" kern="0" cap="none" spc="8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full</a:t>
            </a:r>
            <a:r>
              <a:rPr kumimoji="0" sz="1300" b="1" i="0" u="none" strike="noStrike" kern="0" cap="none" spc="9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Navigation</a:t>
            </a:r>
            <a:r>
              <a:rPr kumimoji="0" sz="1300" b="1" i="0" u="none" strike="noStrike" kern="0" cap="none" spc="9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Platform</a:t>
            </a:r>
            <a:r>
              <a:rPr kumimoji="0" sz="1300" b="1" i="0" u="none" strike="noStrike" kern="0" cap="none" spc="6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linked</a:t>
            </a:r>
            <a:r>
              <a:rPr kumimoji="0" sz="1300" b="1" i="0" u="none" strike="noStrike" kern="0" cap="none" spc="9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to</a:t>
            </a:r>
            <a:r>
              <a:rPr kumimoji="0" sz="1300" b="1" i="0" u="none" strike="noStrike" kern="0" cap="none" spc="7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KNQF,</a:t>
            </a:r>
            <a:r>
              <a:rPr kumimoji="0" sz="1300" b="1" i="0" u="none" strike="noStrike" kern="0" cap="none" spc="95" normalizeH="0" baseline="0" noProof="0" dirty="0">
                <a:ln>
                  <a:noFill/>
                </a:ln>
                <a:solidFill>
                  <a:srgbClr val="334154"/>
                </a:solidFill>
                <a:effectLst/>
                <a:uLnTx/>
                <a:uFillTx/>
                <a:latin typeface="Arial"/>
                <a:cs typeface="Arial"/>
              </a:rPr>
              <a:t> </a:t>
            </a:r>
            <a:r>
              <a:rPr kumimoji="0" sz="1300" b="1" i="0" u="none" strike="noStrike" kern="0" cap="none" spc="-60" normalizeH="0" baseline="0" noProof="0" dirty="0">
                <a:ln>
                  <a:noFill/>
                </a:ln>
                <a:solidFill>
                  <a:srgbClr val="334154"/>
                </a:solidFill>
                <a:effectLst/>
                <a:uLnTx/>
                <a:uFillTx/>
                <a:latin typeface="Arial"/>
                <a:cs typeface="Arial"/>
              </a:rPr>
              <a:t>ACQF,</a:t>
            </a:r>
            <a:r>
              <a:rPr kumimoji="0" sz="1300" b="1" i="0" u="none" strike="noStrike" kern="0" cap="none" spc="9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and</a:t>
            </a:r>
            <a:r>
              <a:rPr kumimoji="0" sz="1300" b="1" i="0" u="none" strike="noStrike" kern="0" cap="none" spc="8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KNBS</a:t>
            </a:r>
            <a:r>
              <a:rPr kumimoji="0" sz="1300" b="1" i="0" u="none" strike="noStrike" kern="0" cap="none" spc="9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data.</a:t>
            </a:r>
            <a:r>
              <a:rPr kumimoji="0" sz="1300" b="1" i="0" u="none" strike="noStrike" kern="0" cap="none" spc="70" normalizeH="0" baseline="0" noProof="0" dirty="0">
                <a:ln>
                  <a:noFill/>
                </a:ln>
                <a:solidFill>
                  <a:srgbClr val="334154"/>
                </a:solidFill>
                <a:effectLst/>
                <a:uLnTx/>
                <a:uFillTx/>
                <a:latin typeface="Arial"/>
                <a:cs typeface="Arial"/>
              </a:rPr>
              <a:t> </a:t>
            </a:r>
            <a:r>
              <a:rPr kumimoji="0" sz="1300" b="1" i="0" u="none" strike="noStrike" kern="0" cap="none" spc="-45" normalizeH="0" baseline="0" noProof="0" dirty="0">
                <a:ln>
                  <a:noFill/>
                </a:ln>
                <a:solidFill>
                  <a:srgbClr val="334154"/>
                </a:solidFill>
                <a:effectLst/>
                <a:uLnTx/>
                <a:uFillTx/>
                <a:latin typeface="Arial"/>
                <a:cs typeface="Arial"/>
              </a:rPr>
              <a:t>Establish</a:t>
            </a:r>
            <a:r>
              <a:rPr kumimoji="0" sz="1300" b="1" i="0" u="none" strike="noStrike" kern="0" cap="none" spc="45" normalizeH="0" baseline="0" noProof="0" dirty="0">
                <a:ln>
                  <a:noFill/>
                </a:ln>
                <a:solidFill>
                  <a:srgbClr val="334154"/>
                </a:solidFill>
                <a:effectLst/>
                <a:uLnTx/>
                <a:uFillTx/>
                <a:latin typeface="Arial"/>
                <a:cs typeface="Arial"/>
              </a:rPr>
              <a:t> </a:t>
            </a:r>
            <a:r>
              <a:rPr kumimoji="0" sz="1300" b="1" i="0" u="none" strike="noStrike" kern="0" cap="none" spc="-25" normalizeH="0" baseline="0" noProof="0" dirty="0">
                <a:ln>
                  <a:noFill/>
                </a:ln>
                <a:solidFill>
                  <a:srgbClr val="334154"/>
                </a:solidFill>
                <a:effectLst/>
                <a:uLnTx/>
                <a:uFillTx/>
                <a:latin typeface="Arial"/>
                <a:cs typeface="Arial"/>
              </a:rPr>
              <a:t>the</a:t>
            </a:r>
            <a:endParaRPr kumimoji="0" sz="1300" b="0" i="0" u="none" strike="noStrike" kern="0" cap="none" spc="0" normalizeH="0" baseline="0" noProof="0">
              <a:ln>
                <a:noFill/>
              </a:ln>
              <a:solidFill>
                <a:sysClr val="windowText" lastClr="000000"/>
              </a:solidFill>
              <a:effectLst/>
              <a:uLnTx/>
              <a:uFillTx/>
              <a:latin typeface="Arial"/>
              <a:cs typeface="Arial"/>
            </a:endParaRPr>
          </a:p>
          <a:p>
            <a:pPr marL="121920" marR="0" lvl="0" indent="0" defTabSz="914400" eaLnBrk="1" fontAlgn="auto" latinLnBrk="0" hangingPunct="1">
              <a:lnSpc>
                <a:spcPct val="100000"/>
              </a:lnSpc>
              <a:spcBef>
                <a:spcPts val="40"/>
              </a:spcBef>
              <a:spcAft>
                <a:spcPts val="0"/>
              </a:spcAft>
              <a:buClrTx/>
              <a:buSzTx/>
              <a:buFontTx/>
              <a:buNone/>
              <a:tabLst/>
              <a:defRPr/>
            </a:pPr>
            <a:r>
              <a:rPr kumimoji="0" sz="1300" b="1" i="0" u="none" strike="noStrike" kern="0" cap="none" spc="-20" normalizeH="0" baseline="0" noProof="0" dirty="0">
                <a:ln>
                  <a:noFill/>
                </a:ln>
                <a:solidFill>
                  <a:srgbClr val="334154"/>
                </a:solidFill>
                <a:effectLst/>
                <a:uLnTx/>
                <a:uFillTx/>
                <a:latin typeface="Arial"/>
                <a:cs typeface="Arial"/>
              </a:rPr>
              <a:t>Research</a:t>
            </a:r>
            <a:r>
              <a:rPr kumimoji="0" sz="1300" b="1" i="0" u="none" strike="noStrike" kern="0" cap="none" spc="-1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Centre</a:t>
            </a:r>
            <a:r>
              <a:rPr kumimoji="0" sz="1300" b="1" i="0" u="none" strike="noStrike" kern="0" cap="none" spc="1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as</a:t>
            </a:r>
            <a:r>
              <a:rPr kumimoji="0" sz="1300" b="1" i="0" u="none" strike="noStrike" kern="0" cap="none" spc="5" normalizeH="0" baseline="0" noProof="0" dirty="0">
                <a:ln>
                  <a:noFill/>
                </a:ln>
                <a:solidFill>
                  <a:srgbClr val="334154"/>
                </a:solidFill>
                <a:effectLst/>
                <a:uLnTx/>
                <a:uFillTx/>
                <a:latin typeface="Arial"/>
                <a:cs typeface="Arial"/>
              </a:rPr>
              <a:t> </a:t>
            </a:r>
            <a:r>
              <a:rPr kumimoji="0" sz="1300" b="1" i="0" u="none" strike="noStrike" kern="0" cap="none" spc="100" normalizeH="0" baseline="0" noProof="0" dirty="0">
                <a:ln>
                  <a:noFill/>
                </a:ln>
                <a:solidFill>
                  <a:srgbClr val="334154"/>
                </a:solidFill>
                <a:effectLst/>
                <a:uLnTx/>
                <a:uFillTx/>
                <a:latin typeface="Arial"/>
                <a:cs typeface="Arial"/>
              </a:rPr>
              <a:t>a</a:t>
            </a:r>
            <a:r>
              <a:rPr kumimoji="0" sz="1300" b="1" i="0" u="none" strike="noStrike" kern="0" cap="none" spc="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Career</a:t>
            </a:r>
            <a:r>
              <a:rPr kumimoji="0" sz="1300" b="1" i="0" u="none" strike="noStrike" kern="0" cap="none" spc="1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Intelligence</a:t>
            </a:r>
            <a:r>
              <a:rPr kumimoji="0" sz="1300" b="1" i="0" u="none" strike="noStrike" kern="0" cap="none" spc="1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Hub</a:t>
            </a:r>
            <a:r>
              <a:rPr kumimoji="0" sz="1300" b="1" i="0" u="none" strike="noStrike" kern="0" cap="none" spc="10"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producing</a:t>
            </a:r>
            <a:r>
              <a:rPr kumimoji="0" sz="1300" b="1" i="0" u="none" strike="noStrike" kern="0" cap="none" spc="-5" normalizeH="0" baseline="0" noProof="0" dirty="0">
                <a:ln>
                  <a:noFill/>
                </a:ln>
                <a:solidFill>
                  <a:srgbClr val="334154"/>
                </a:solidFill>
                <a:effectLst/>
                <a:uLnTx/>
                <a:uFillTx/>
                <a:latin typeface="Arial"/>
                <a:cs typeface="Arial"/>
              </a:rPr>
              <a:t> </a:t>
            </a:r>
            <a:r>
              <a:rPr kumimoji="0" sz="1300" b="1" i="0" u="none" strike="noStrike" kern="0" cap="none" spc="-114" normalizeH="0" baseline="0" noProof="0" dirty="0">
                <a:ln>
                  <a:noFill/>
                </a:ln>
                <a:solidFill>
                  <a:srgbClr val="334154"/>
                </a:solidFill>
                <a:effectLst/>
                <a:uLnTx/>
                <a:uFillTx/>
                <a:latin typeface="Arial"/>
                <a:cs typeface="Arial"/>
              </a:rPr>
              <a:t>RPL</a:t>
            </a:r>
            <a:r>
              <a:rPr kumimoji="0" sz="1300" b="1" i="0" u="none" strike="noStrike" kern="0" cap="none" spc="5" normalizeH="0" baseline="0" noProof="0" dirty="0">
                <a:ln>
                  <a:noFill/>
                </a:ln>
                <a:solidFill>
                  <a:srgbClr val="334154"/>
                </a:solidFill>
                <a:effectLst/>
                <a:uLnTx/>
                <a:uFillTx/>
                <a:latin typeface="Arial"/>
                <a:cs typeface="Arial"/>
              </a:rPr>
              <a:t> </a:t>
            </a:r>
            <a:r>
              <a:rPr kumimoji="0" sz="1300" b="1" i="0" u="none" strike="noStrike" kern="0" cap="none" spc="0" normalizeH="0" baseline="0" noProof="0" dirty="0">
                <a:ln>
                  <a:noFill/>
                </a:ln>
                <a:solidFill>
                  <a:srgbClr val="334154"/>
                </a:solidFill>
                <a:effectLst/>
                <a:uLnTx/>
                <a:uFillTx/>
                <a:latin typeface="Arial"/>
                <a:cs typeface="Arial"/>
              </a:rPr>
              <a:t>toolkits and</a:t>
            </a:r>
            <a:r>
              <a:rPr kumimoji="0" sz="1300" b="1" i="0" u="none" strike="noStrike" kern="0" cap="none" spc="10" normalizeH="0" baseline="0" noProof="0" dirty="0">
                <a:ln>
                  <a:noFill/>
                </a:ln>
                <a:solidFill>
                  <a:srgbClr val="334154"/>
                </a:solidFill>
                <a:effectLst/>
                <a:uLnTx/>
                <a:uFillTx/>
                <a:latin typeface="Arial"/>
                <a:cs typeface="Arial"/>
              </a:rPr>
              <a:t> </a:t>
            </a:r>
            <a:r>
              <a:rPr kumimoji="0" sz="1300" b="1" i="0" u="none" strike="noStrike" kern="0" cap="none" spc="-20" normalizeH="0" baseline="0" noProof="0" dirty="0">
                <a:ln>
                  <a:noFill/>
                </a:ln>
                <a:solidFill>
                  <a:srgbClr val="334154"/>
                </a:solidFill>
                <a:effectLst/>
                <a:uLnTx/>
                <a:uFillTx/>
                <a:latin typeface="Arial"/>
                <a:cs typeface="Arial"/>
              </a:rPr>
              <a:t>skills</a:t>
            </a:r>
            <a:r>
              <a:rPr kumimoji="0" sz="1300" b="1" i="0" u="none" strike="noStrike" kern="0" cap="none" spc="20" normalizeH="0" baseline="0" noProof="0" dirty="0">
                <a:ln>
                  <a:noFill/>
                </a:ln>
                <a:solidFill>
                  <a:srgbClr val="334154"/>
                </a:solidFill>
                <a:effectLst/>
                <a:uLnTx/>
                <a:uFillTx/>
                <a:latin typeface="Arial"/>
                <a:cs typeface="Arial"/>
              </a:rPr>
              <a:t> </a:t>
            </a:r>
            <a:r>
              <a:rPr kumimoji="0" sz="1300" b="1" i="0" u="none" strike="noStrike" kern="0" cap="none" spc="-10" normalizeH="0" baseline="0" noProof="0" dirty="0">
                <a:ln>
                  <a:noFill/>
                </a:ln>
                <a:solidFill>
                  <a:srgbClr val="334154"/>
                </a:solidFill>
                <a:effectLst/>
                <a:uLnTx/>
                <a:uFillTx/>
                <a:latin typeface="Arial"/>
                <a:cs typeface="Arial"/>
              </a:rPr>
              <a:t>intelligence.</a:t>
            </a:r>
            <a:endParaRPr kumimoji="0" sz="1300" b="0" i="0" u="none" strike="noStrike" kern="0" cap="none" spc="0" normalizeH="0" baseline="0" noProof="0">
              <a:ln>
                <a:noFill/>
              </a:ln>
              <a:solidFill>
                <a:sysClr val="windowText" lastClr="000000"/>
              </a:solidFill>
              <a:effectLst/>
              <a:uLnTx/>
              <a:uFillTx/>
              <a:latin typeface="Arial"/>
              <a:cs typeface="Arial"/>
            </a:endParaRPr>
          </a:p>
        </p:txBody>
      </p:sp>
      <p:grpSp>
        <p:nvGrpSpPr>
          <p:cNvPr id="29" name="object 29"/>
          <p:cNvGrpSpPr/>
          <p:nvPr/>
        </p:nvGrpSpPr>
        <p:grpSpPr>
          <a:xfrm>
            <a:off x="170687" y="5276088"/>
            <a:ext cx="11789410" cy="1452245"/>
            <a:chOff x="170687" y="5276088"/>
            <a:chExt cx="11789410" cy="1452245"/>
          </a:xfrm>
        </p:grpSpPr>
        <p:pic>
          <p:nvPicPr>
            <p:cNvPr id="30" name="object 30"/>
            <p:cNvPicPr/>
            <p:nvPr/>
          </p:nvPicPr>
          <p:blipFill>
            <a:blip r:embed="rId4" cstate="print"/>
            <a:stretch>
              <a:fillRect/>
            </a:stretch>
          </p:blipFill>
          <p:spPr>
            <a:xfrm>
              <a:off x="170687" y="5276088"/>
              <a:ext cx="11788902" cy="1117854"/>
            </a:xfrm>
            <a:prstGeom prst="rect">
              <a:avLst/>
            </a:prstGeom>
          </p:spPr>
        </p:pic>
        <p:sp>
          <p:nvSpPr>
            <p:cNvPr id="31" name="object 31"/>
            <p:cNvSpPr/>
            <p:nvPr/>
          </p:nvSpPr>
          <p:spPr>
            <a:xfrm>
              <a:off x="975360" y="5355336"/>
              <a:ext cx="10911840" cy="911860"/>
            </a:xfrm>
            <a:custGeom>
              <a:avLst/>
              <a:gdLst/>
              <a:ahLst/>
              <a:cxnLst/>
              <a:rect l="l" t="t" r="r" b="b"/>
              <a:pathLst>
                <a:path w="10911840" h="911860">
                  <a:moveTo>
                    <a:pt x="0" y="911351"/>
                  </a:moveTo>
                  <a:lnTo>
                    <a:pt x="10911840" y="911351"/>
                  </a:lnTo>
                  <a:lnTo>
                    <a:pt x="10911840" y="0"/>
                  </a:lnTo>
                  <a:lnTo>
                    <a:pt x="0" y="0"/>
                  </a:lnTo>
                  <a:lnTo>
                    <a:pt x="0" y="911351"/>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32"/>
            <p:cNvSpPr/>
            <p:nvPr/>
          </p:nvSpPr>
          <p:spPr>
            <a:xfrm>
              <a:off x="304800" y="5355336"/>
              <a:ext cx="670560" cy="911860"/>
            </a:xfrm>
            <a:custGeom>
              <a:avLst/>
              <a:gdLst/>
              <a:ahLst/>
              <a:cxnLst/>
              <a:rect l="l" t="t" r="r" b="b"/>
              <a:pathLst>
                <a:path w="670560" h="911860">
                  <a:moveTo>
                    <a:pt x="670560" y="0"/>
                  </a:moveTo>
                  <a:lnTo>
                    <a:pt x="0" y="0"/>
                  </a:lnTo>
                  <a:lnTo>
                    <a:pt x="0" y="911351"/>
                  </a:lnTo>
                  <a:lnTo>
                    <a:pt x="670560" y="911351"/>
                  </a:lnTo>
                  <a:lnTo>
                    <a:pt x="670560" y="0"/>
                  </a:lnTo>
                  <a:close/>
                </a:path>
              </a:pathLst>
            </a:custGeom>
            <a:solidFill>
              <a:srgbClr val="EC7C3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3" name="object 33"/>
            <p:cNvPicPr/>
            <p:nvPr/>
          </p:nvPicPr>
          <p:blipFill>
            <a:blip r:embed="rId5" cstate="print"/>
            <a:stretch>
              <a:fillRect/>
            </a:stretch>
          </p:blipFill>
          <p:spPr>
            <a:xfrm>
              <a:off x="170687" y="6010656"/>
              <a:ext cx="11788902" cy="717067"/>
            </a:xfrm>
            <a:prstGeom prst="rect">
              <a:avLst/>
            </a:prstGeom>
          </p:spPr>
        </p:pic>
      </p:grpSp>
      <p:grpSp>
        <p:nvGrpSpPr>
          <p:cNvPr id="34" name="object 34"/>
          <p:cNvGrpSpPr/>
          <p:nvPr/>
        </p:nvGrpSpPr>
        <p:grpSpPr>
          <a:xfrm>
            <a:off x="304800" y="6089903"/>
            <a:ext cx="11582400" cy="510540"/>
            <a:chOff x="304800" y="6089903"/>
            <a:chExt cx="11582400" cy="510540"/>
          </a:xfrm>
        </p:grpSpPr>
        <p:sp>
          <p:nvSpPr>
            <p:cNvPr id="35" name="object 35"/>
            <p:cNvSpPr/>
            <p:nvPr/>
          </p:nvSpPr>
          <p:spPr>
            <a:xfrm>
              <a:off x="304800" y="6089903"/>
              <a:ext cx="11582400" cy="510540"/>
            </a:xfrm>
            <a:custGeom>
              <a:avLst/>
              <a:gdLst/>
              <a:ahLst/>
              <a:cxnLst/>
              <a:rect l="l" t="t" r="r" b="b"/>
              <a:pathLst>
                <a:path w="11582400" h="510540">
                  <a:moveTo>
                    <a:pt x="11582400" y="0"/>
                  </a:moveTo>
                  <a:lnTo>
                    <a:pt x="0" y="0"/>
                  </a:lnTo>
                  <a:lnTo>
                    <a:pt x="0" y="510540"/>
                  </a:lnTo>
                  <a:lnTo>
                    <a:pt x="11582400" y="510540"/>
                  </a:lnTo>
                  <a:lnTo>
                    <a:pt x="11582400" y="0"/>
                  </a:lnTo>
                  <a:close/>
                </a:path>
              </a:pathLst>
            </a:custGeom>
            <a:solidFill>
              <a:srgbClr val="D5EDE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6" name="object 36" descr="preencoded.png"/>
            <p:cNvPicPr/>
            <p:nvPr/>
          </p:nvPicPr>
          <p:blipFill>
            <a:blip r:embed="rId6" cstate="print"/>
            <a:stretch>
              <a:fillRect/>
            </a:stretch>
          </p:blipFill>
          <p:spPr>
            <a:xfrm>
              <a:off x="451104" y="6102095"/>
              <a:ext cx="304800" cy="304800"/>
            </a:xfrm>
            <a:prstGeom prst="rect">
              <a:avLst/>
            </a:prstGeom>
          </p:spPr>
        </p:pic>
      </p:grpSp>
      <p:graphicFrame>
        <p:nvGraphicFramePr>
          <p:cNvPr id="37" name="object 37"/>
          <p:cNvGraphicFramePr>
            <a:graphicFrameLocks noGrp="1"/>
          </p:cNvGraphicFramePr>
          <p:nvPr/>
        </p:nvGraphicFramePr>
        <p:xfrm>
          <a:off x="298704" y="5349240"/>
          <a:ext cx="11671300" cy="1247775"/>
        </p:xfrm>
        <a:graphic>
          <a:graphicData uri="http://schemas.openxmlformats.org/drawingml/2006/table">
            <a:tbl>
              <a:tblPr firstRow="1" bandRow="1">
                <a:tableStyleId>{2D5ABB26-0587-4C30-8999-92F81FD0307C}</a:tableStyleId>
              </a:tblPr>
              <a:tblGrid>
                <a:gridCol w="670560">
                  <a:extLst>
                    <a:ext uri="{9D8B030D-6E8A-4147-A177-3AD203B41FA5}">
                      <a16:colId xmlns:a16="http://schemas.microsoft.com/office/drawing/2014/main" val="20000"/>
                    </a:ext>
                  </a:extLst>
                </a:gridCol>
                <a:gridCol w="10911840">
                  <a:extLst>
                    <a:ext uri="{9D8B030D-6E8A-4147-A177-3AD203B41FA5}">
                      <a16:colId xmlns:a16="http://schemas.microsoft.com/office/drawing/2014/main" val="20001"/>
                    </a:ext>
                  </a:extLst>
                </a:gridCol>
              </a:tblGrid>
              <a:tr h="731520">
                <a:tc>
                  <a:txBody>
                    <a:bodyPr/>
                    <a:lstStyle/>
                    <a:p>
                      <a:pPr algn="ctr">
                        <a:lnSpc>
                          <a:spcPct val="100000"/>
                        </a:lnSpc>
                        <a:spcBef>
                          <a:spcPts val="1839"/>
                        </a:spcBef>
                      </a:pPr>
                      <a:r>
                        <a:rPr sz="2650" b="1" spc="-50" dirty="0">
                          <a:solidFill>
                            <a:srgbClr val="FFFFFF"/>
                          </a:solidFill>
                          <a:latin typeface="Calibri"/>
                          <a:cs typeface="Calibri"/>
                        </a:rPr>
                        <a:t>5</a:t>
                      </a:r>
                      <a:endParaRPr sz="2650">
                        <a:latin typeface="Calibri"/>
                        <a:cs typeface="Calibri"/>
                      </a:endParaRPr>
                    </a:p>
                  </a:txBody>
                  <a:tcPr marL="0" marR="0" marT="233679" marB="0">
                    <a:lnL w="12700">
                      <a:solidFill>
                        <a:srgbClr val="1F6B75"/>
                      </a:solidFill>
                      <a:prstDash val="solid"/>
                    </a:lnL>
                    <a:lnR w="12700">
                      <a:solidFill>
                        <a:srgbClr val="1F6B75"/>
                      </a:solidFill>
                      <a:prstDash val="solid"/>
                    </a:lnR>
                    <a:lnT w="12700">
                      <a:solidFill>
                        <a:srgbClr val="1F6B75"/>
                      </a:solidFill>
                      <a:prstDash val="solid"/>
                    </a:lnT>
                    <a:lnB w="3175">
                      <a:solidFill>
                        <a:srgbClr val="E1E8EF"/>
                      </a:solidFill>
                      <a:prstDash val="solid"/>
                    </a:lnB>
                  </a:tcPr>
                </a:tc>
                <a:tc>
                  <a:txBody>
                    <a:bodyPr/>
                    <a:lstStyle/>
                    <a:p>
                      <a:pPr marL="121920">
                        <a:lnSpc>
                          <a:spcPct val="100000"/>
                        </a:lnSpc>
                        <a:spcBef>
                          <a:spcPts val="140"/>
                        </a:spcBef>
                      </a:pPr>
                      <a:r>
                        <a:rPr sz="1700" b="1" dirty="0">
                          <a:solidFill>
                            <a:srgbClr val="1F6341"/>
                          </a:solidFill>
                          <a:latin typeface="Arial"/>
                          <a:cs typeface="Arial"/>
                        </a:rPr>
                        <a:t>Expand</a:t>
                      </a:r>
                      <a:r>
                        <a:rPr sz="1700" b="1" spc="50" dirty="0">
                          <a:solidFill>
                            <a:srgbClr val="1F6341"/>
                          </a:solidFill>
                          <a:latin typeface="Arial"/>
                          <a:cs typeface="Arial"/>
                        </a:rPr>
                        <a:t> </a:t>
                      </a:r>
                      <a:r>
                        <a:rPr sz="1700" b="1" dirty="0">
                          <a:solidFill>
                            <a:srgbClr val="1F6341"/>
                          </a:solidFill>
                          <a:latin typeface="Arial"/>
                          <a:cs typeface="Arial"/>
                        </a:rPr>
                        <a:t>KNQA</a:t>
                      </a:r>
                      <a:r>
                        <a:rPr sz="1700" b="1" spc="70" dirty="0">
                          <a:solidFill>
                            <a:srgbClr val="1F6341"/>
                          </a:solidFill>
                          <a:latin typeface="Arial"/>
                          <a:cs typeface="Arial"/>
                        </a:rPr>
                        <a:t> </a:t>
                      </a:r>
                      <a:r>
                        <a:rPr sz="1700" b="1" spc="-35" dirty="0">
                          <a:solidFill>
                            <a:srgbClr val="1F6341"/>
                          </a:solidFill>
                          <a:latin typeface="Arial"/>
                          <a:cs typeface="Arial"/>
                        </a:rPr>
                        <a:t>Role</a:t>
                      </a:r>
                      <a:r>
                        <a:rPr sz="1700" b="1" spc="15" dirty="0">
                          <a:solidFill>
                            <a:srgbClr val="1F6341"/>
                          </a:solidFill>
                          <a:latin typeface="Arial"/>
                          <a:cs typeface="Arial"/>
                        </a:rPr>
                        <a:t> </a:t>
                      </a:r>
                      <a:r>
                        <a:rPr sz="1700" b="1" spc="-409" dirty="0">
                          <a:solidFill>
                            <a:srgbClr val="1F6341"/>
                          </a:solidFill>
                          <a:latin typeface="Arial"/>
                          <a:cs typeface="Arial"/>
                        </a:rPr>
                        <a:t>—</a:t>
                      </a:r>
                      <a:r>
                        <a:rPr sz="1700" b="1" spc="50" dirty="0">
                          <a:solidFill>
                            <a:srgbClr val="1F6341"/>
                          </a:solidFill>
                          <a:latin typeface="Arial"/>
                          <a:cs typeface="Arial"/>
                        </a:rPr>
                        <a:t> </a:t>
                      </a:r>
                      <a:r>
                        <a:rPr sz="1700" b="1" dirty="0">
                          <a:solidFill>
                            <a:srgbClr val="1F6341"/>
                          </a:solidFill>
                          <a:latin typeface="Arial"/>
                          <a:cs typeface="Arial"/>
                        </a:rPr>
                        <a:t>National</a:t>
                      </a:r>
                      <a:r>
                        <a:rPr sz="1700" b="1" spc="60" dirty="0">
                          <a:solidFill>
                            <a:srgbClr val="1F6341"/>
                          </a:solidFill>
                          <a:latin typeface="Arial"/>
                          <a:cs typeface="Arial"/>
                        </a:rPr>
                        <a:t> </a:t>
                      </a:r>
                      <a:r>
                        <a:rPr sz="1700" b="1" spc="-20" dirty="0">
                          <a:solidFill>
                            <a:srgbClr val="1F6341"/>
                          </a:solidFill>
                          <a:latin typeface="Arial"/>
                          <a:cs typeface="Arial"/>
                        </a:rPr>
                        <a:t>Coordination</a:t>
                      </a:r>
                      <a:r>
                        <a:rPr sz="1700" b="1" spc="30" dirty="0">
                          <a:solidFill>
                            <a:srgbClr val="1F6341"/>
                          </a:solidFill>
                          <a:latin typeface="Arial"/>
                          <a:cs typeface="Arial"/>
                        </a:rPr>
                        <a:t> </a:t>
                      </a:r>
                      <a:r>
                        <a:rPr sz="1700" b="1" spc="-10" dirty="0">
                          <a:solidFill>
                            <a:srgbClr val="1F6341"/>
                          </a:solidFill>
                          <a:latin typeface="Arial"/>
                          <a:cs typeface="Arial"/>
                        </a:rPr>
                        <a:t>Committee</a:t>
                      </a:r>
                      <a:endParaRPr sz="1700">
                        <a:latin typeface="Arial"/>
                        <a:cs typeface="Arial"/>
                      </a:endParaRPr>
                    </a:p>
                    <a:p>
                      <a:pPr marL="121920" marR="420370">
                        <a:lnSpc>
                          <a:spcPct val="102299"/>
                        </a:lnSpc>
                        <a:spcBef>
                          <a:spcPts val="285"/>
                        </a:spcBef>
                      </a:pPr>
                      <a:r>
                        <a:rPr sz="1300" b="1" dirty="0">
                          <a:solidFill>
                            <a:srgbClr val="334154"/>
                          </a:solidFill>
                          <a:latin typeface="Arial"/>
                          <a:cs typeface="Arial"/>
                        </a:rPr>
                        <a:t>Elevate</a:t>
                      </a:r>
                      <a:r>
                        <a:rPr sz="1300" b="1" spc="45" dirty="0">
                          <a:solidFill>
                            <a:srgbClr val="334154"/>
                          </a:solidFill>
                          <a:latin typeface="Arial"/>
                          <a:cs typeface="Arial"/>
                        </a:rPr>
                        <a:t> </a:t>
                      </a:r>
                      <a:r>
                        <a:rPr sz="1300" b="1" dirty="0">
                          <a:solidFill>
                            <a:srgbClr val="334154"/>
                          </a:solidFill>
                          <a:latin typeface="Arial"/>
                          <a:cs typeface="Arial"/>
                        </a:rPr>
                        <a:t>from</a:t>
                      </a:r>
                      <a:r>
                        <a:rPr sz="1300" b="1" spc="75" dirty="0">
                          <a:solidFill>
                            <a:srgbClr val="334154"/>
                          </a:solidFill>
                          <a:latin typeface="Arial"/>
                          <a:cs typeface="Arial"/>
                        </a:rPr>
                        <a:t> </a:t>
                      </a:r>
                      <a:r>
                        <a:rPr sz="1300" b="1" dirty="0">
                          <a:solidFill>
                            <a:srgbClr val="334154"/>
                          </a:solidFill>
                          <a:latin typeface="Arial"/>
                          <a:cs typeface="Arial"/>
                        </a:rPr>
                        <a:t>standard-</a:t>
                      </a:r>
                      <a:r>
                        <a:rPr sz="1300" b="1" spc="-10" dirty="0">
                          <a:solidFill>
                            <a:srgbClr val="334154"/>
                          </a:solidFill>
                          <a:latin typeface="Arial"/>
                          <a:cs typeface="Arial"/>
                        </a:rPr>
                        <a:t>setting</a:t>
                      </a:r>
                      <a:r>
                        <a:rPr sz="1300" b="1" spc="45" dirty="0">
                          <a:solidFill>
                            <a:srgbClr val="334154"/>
                          </a:solidFill>
                          <a:latin typeface="Arial"/>
                          <a:cs typeface="Arial"/>
                        </a:rPr>
                        <a:t> </a:t>
                      </a:r>
                      <a:r>
                        <a:rPr sz="1300" b="1" dirty="0">
                          <a:solidFill>
                            <a:srgbClr val="334154"/>
                          </a:solidFill>
                          <a:latin typeface="Arial"/>
                          <a:cs typeface="Arial"/>
                        </a:rPr>
                        <a:t>to</a:t>
                      </a:r>
                      <a:r>
                        <a:rPr sz="1300" b="1" spc="70" dirty="0">
                          <a:solidFill>
                            <a:srgbClr val="334154"/>
                          </a:solidFill>
                          <a:latin typeface="Arial"/>
                          <a:cs typeface="Arial"/>
                        </a:rPr>
                        <a:t> </a:t>
                      </a:r>
                      <a:r>
                        <a:rPr sz="1300" b="1" spc="-60" dirty="0">
                          <a:solidFill>
                            <a:srgbClr val="334154"/>
                          </a:solidFill>
                          <a:latin typeface="Arial"/>
                          <a:cs typeface="Arial"/>
                        </a:rPr>
                        <a:t>co-</a:t>
                      </a:r>
                      <a:r>
                        <a:rPr sz="1300" b="1" dirty="0">
                          <a:solidFill>
                            <a:srgbClr val="334154"/>
                          </a:solidFill>
                          <a:latin typeface="Arial"/>
                          <a:cs typeface="Arial"/>
                        </a:rPr>
                        <a:t>leadership:</a:t>
                      </a:r>
                      <a:r>
                        <a:rPr sz="1300" b="1" spc="70" dirty="0">
                          <a:solidFill>
                            <a:srgbClr val="334154"/>
                          </a:solidFill>
                          <a:latin typeface="Arial"/>
                          <a:cs typeface="Arial"/>
                        </a:rPr>
                        <a:t> </a:t>
                      </a:r>
                      <a:r>
                        <a:rPr sz="1300" b="1" dirty="0">
                          <a:solidFill>
                            <a:srgbClr val="334154"/>
                          </a:solidFill>
                          <a:latin typeface="Arial"/>
                          <a:cs typeface="Arial"/>
                        </a:rPr>
                        <a:t>National</a:t>
                      </a:r>
                      <a:r>
                        <a:rPr sz="1300" b="1" spc="60" dirty="0">
                          <a:solidFill>
                            <a:srgbClr val="334154"/>
                          </a:solidFill>
                          <a:latin typeface="Arial"/>
                          <a:cs typeface="Arial"/>
                        </a:rPr>
                        <a:t> </a:t>
                      </a:r>
                      <a:r>
                        <a:rPr sz="1300" b="1" dirty="0">
                          <a:solidFill>
                            <a:srgbClr val="334154"/>
                          </a:solidFill>
                          <a:latin typeface="Arial"/>
                          <a:cs typeface="Arial"/>
                        </a:rPr>
                        <a:t>Career</a:t>
                      </a:r>
                      <a:r>
                        <a:rPr sz="1300" b="1" spc="60" dirty="0">
                          <a:solidFill>
                            <a:srgbClr val="334154"/>
                          </a:solidFill>
                          <a:latin typeface="Arial"/>
                          <a:cs typeface="Arial"/>
                        </a:rPr>
                        <a:t> </a:t>
                      </a:r>
                      <a:r>
                        <a:rPr sz="1300" b="1" dirty="0">
                          <a:solidFill>
                            <a:srgbClr val="334154"/>
                          </a:solidFill>
                          <a:latin typeface="Arial"/>
                          <a:cs typeface="Arial"/>
                        </a:rPr>
                        <a:t>Guidance</a:t>
                      </a:r>
                      <a:r>
                        <a:rPr sz="1300" b="1" spc="75" dirty="0">
                          <a:solidFill>
                            <a:srgbClr val="334154"/>
                          </a:solidFill>
                          <a:latin typeface="Arial"/>
                          <a:cs typeface="Arial"/>
                        </a:rPr>
                        <a:t> </a:t>
                      </a:r>
                      <a:r>
                        <a:rPr sz="1300" b="1" dirty="0">
                          <a:solidFill>
                            <a:srgbClr val="334154"/>
                          </a:solidFill>
                          <a:latin typeface="Arial"/>
                          <a:cs typeface="Arial"/>
                        </a:rPr>
                        <a:t>Coordination</a:t>
                      </a:r>
                      <a:r>
                        <a:rPr sz="1300" b="1" spc="70" dirty="0">
                          <a:solidFill>
                            <a:srgbClr val="334154"/>
                          </a:solidFill>
                          <a:latin typeface="Arial"/>
                          <a:cs typeface="Arial"/>
                        </a:rPr>
                        <a:t> </a:t>
                      </a:r>
                      <a:r>
                        <a:rPr sz="1300" b="1" spc="-10" dirty="0">
                          <a:solidFill>
                            <a:srgbClr val="334154"/>
                          </a:solidFill>
                          <a:latin typeface="Arial"/>
                          <a:cs typeface="Arial"/>
                        </a:rPr>
                        <a:t>Committee,</a:t>
                      </a:r>
                      <a:r>
                        <a:rPr sz="1300" b="1" spc="55" dirty="0">
                          <a:solidFill>
                            <a:srgbClr val="334154"/>
                          </a:solidFill>
                          <a:latin typeface="Arial"/>
                          <a:cs typeface="Arial"/>
                        </a:rPr>
                        <a:t> </a:t>
                      </a:r>
                      <a:r>
                        <a:rPr sz="1300" b="1" dirty="0">
                          <a:solidFill>
                            <a:srgbClr val="334154"/>
                          </a:solidFill>
                          <a:latin typeface="Arial"/>
                          <a:cs typeface="Arial"/>
                        </a:rPr>
                        <a:t>with</a:t>
                      </a:r>
                      <a:r>
                        <a:rPr sz="1300" b="1" spc="65" dirty="0">
                          <a:solidFill>
                            <a:srgbClr val="334154"/>
                          </a:solidFill>
                          <a:latin typeface="Arial"/>
                          <a:cs typeface="Arial"/>
                        </a:rPr>
                        <a:t> </a:t>
                      </a:r>
                      <a:r>
                        <a:rPr sz="1300" b="1" spc="90" dirty="0">
                          <a:solidFill>
                            <a:srgbClr val="334154"/>
                          </a:solidFill>
                          <a:latin typeface="Arial"/>
                          <a:cs typeface="Arial"/>
                        </a:rPr>
                        <a:t>a</a:t>
                      </a:r>
                      <a:r>
                        <a:rPr sz="1300" b="1" spc="70" dirty="0">
                          <a:solidFill>
                            <a:srgbClr val="334154"/>
                          </a:solidFill>
                          <a:latin typeface="Arial"/>
                          <a:cs typeface="Arial"/>
                        </a:rPr>
                        <a:t> </a:t>
                      </a:r>
                      <a:r>
                        <a:rPr sz="1300" b="1" dirty="0">
                          <a:solidFill>
                            <a:srgbClr val="334154"/>
                          </a:solidFill>
                          <a:latin typeface="Arial"/>
                          <a:cs typeface="Arial"/>
                        </a:rPr>
                        <a:t>time-bound</a:t>
                      </a:r>
                      <a:r>
                        <a:rPr sz="1300" b="1" spc="65" dirty="0">
                          <a:solidFill>
                            <a:srgbClr val="334154"/>
                          </a:solidFill>
                          <a:latin typeface="Arial"/>
                          <a:cs typeface="Arial"/>
                        </a:rPr>
                        <a:t> </a:t>
                      </a:r>
                      <a:r>
                        <a:rPr sz="1300" b="1" spc="-10" dirty="0">
                          <a:solidFill>
                            <a:srgbClr val="334154"/>
                          </a:solidFill>
                          <a:latin typeface="Arial"/>
                          <a:cs typeface="Arial"/>
                        </a:rPr>
                        <a:t>Integration </a:t>
                      </a:r>
                      <a:r>
                        <a:rPr sz="1300" b="1" dirty="0">
                          <a:solidFill>
                            <a:srgbClr val="334154"/>
                          </a:solidFill>
                          <a:latin typeface="Arial"/>
                          <a:cs typeface="Arial"/>
                        </a:rPr>
                        <a:t>Plan</a:t>
                      </a:r>
                      <a:r>
                        <a:rPr sz="1300" b="1" spc="60" dirty="0">
                          <a:solidFill>
                            <a:srgbClr val="334154"/>
                          </a:solidFill>
                          <a:latin typeface="Arial"/>
                          <a:cs typeface="Arial"/>
                        </a:rPr>
                        <a:t> </a:t>
                      </a:r>
                      <a:r>
                        <a:rPr sz="1300" b="1" dirty="0">
                          <a:solidFill>
                            <a:srgbClr val="334154"/>
                          </a:solidFill>
                          <a:latin typeface="Arial"/>
                          <a:cs typeface="Arial"/>
                        </a:rPr>
                        <a:t>and</a:t>
                      </a:r>
                      <a:r>
                        <a:rPr sz="1300" b="1" spc="80" dirty="0">
                          <a:solidFill>
                            <a:srgbClr val="334154"/>
                          </a:solidFill>
                          <a:latin typeface="Arial"/>
                          <a:cs typeface="Arial"/>
                        </a:rPr>
                        <a:t> </a:t>
                      </a:r>
                      <a:r>
                        <a:rPr sz="1300" b="1" dirty="0">
                          <a:solidFill>
                            <a:srgbClr val="334154"/>
                          </a:solidFill>
                          <a:latin typeface="Arial"/>
                          <a:cs typeface="Arial"/>
                        </a:rPr>
                        <a:t>alignment</a:t>
                      </a:r>
                      <a:r>
                        <a:rPr sz="1300" b="1" spc="90" dirty="0">
                          <a:solidFill>
                            <a:srgbClr val="334154"/>
                          </a:solidFill>
                          <a:latin typeface="Arial"/>
                          <a:cs typeface="Arial"/>
                        </a:rPr>
                        <a:t> </a:t>
                      </a:r>
                      <a:r>
                        <a:rPr sz="1300" b="1" dirty="0">
                          <a:solidFill>
                            <a:srgbClr val="334154"/>
                          </a:solidFill>
                          <a:latin typeface="Arial"/>
                          <a:cs typeface="Arial"/>
                        </a:rPr>
                        <a:t>with</a:t>
                      </a:r>
                      <a:r>
                        <a:rPr sz="1300" b="1" spc="80" dirty="0">
                          <a:solidFill>
                            <a:srgbClr val="334154"/>
                          </a:solidFill>
                          <a:latin typeface="Arial"/>
                          <a:cs typeface="Arial"/>
                        </a:rPr>
                        <a:t> </a:t>
                      </a:r>
                      <a:r>
                        <a:rPr sz="1300" b="1" dirty="0">
                          <a:solidFill>
                            <a:srgbClr val="334154"/>
                          </a:solidFill>
                          <a:latin typeface="Arial"/>
                          <a:cs typeface="Arial"/>
                        </a:rPr>
                        <a:t>the</a:t>
                      </a:r>
                      <a:r>
                        <a:rPr sz="1300" b="1" spc="75" dirty="0">
                          <a:solidFill>
                            <a:srgbClr val="334154"/>
                          </a:solidFill>
                          <a:latin typeface="Arial"/>
                          <a:cs typeface="Arial"/>
                        </a:rPr>
                        <a:t> </a:t>
                      </a:r>
                      <a:r>
                        <a:rPr sz="1300" b="1" spc="-70" dirty="0">
                          <a:solidFill>
                            <a:srgbClr val="334154"/>
                          </a:solidFill>
                          <a:latin typeface="Arial"/>
                          <a:cs typeface="Arial"/>
                        </a:rPr>
                        <a:t>ACQF-</a:t>
                      </a:r>
                      <a:r>
                        <a:rPr sz="1300" b="1" spc="50" dirty="0">
                          <a:solidFill>
                            <a:srgbClr val="334154"/>
                          </a:solidFill>
                          <a:latin typeface="Arial"/>
                          <a:cs typeface="Arial"/>
                        </a:rPr>
                        <a:t>II</a:t>
                      </a:r>
                      <a:r>
                        <a:rPr sz="1300" b="1" spc="70" dirty="0">
                          <a:solidFill>
                            <a:srgbClr val="334154"/>
                          </a:solidFill>
                          <a:latin typeface="Arial"/>
                          <a:cs typeface="Arial"/>
                        </a:rPr>
                        <a:t> </a:t>
                      </a:r>
                      <a:r>
                        <a:rPr sz="1300" b="1" dirty="0">
                          <a:solidFill>
                            <a:srgbClr val="334154"/>
                          </a:solidFill>
                          <a:latin typeface="Arial"/>
                          <a:cs typeface="Arial"/>
                        </a:rPr>
                        <a:t>continental</a:t>
                      </a:r>
                      <a:r>
                        <a:rPr sz="1300" b="1" spc="65" dirty="0">
                          <a:solidFill>
                            <a:srgbClr val="334154"/>
                          </a:solidFill>
                          <a:latin typeface="Arial"/>
                          <a:cs typeface="Arial"/>
                        </a:rPr>
                        <a:t> </a:t>
                      </a:r>
                      <a:r>
                        <a:rPr sz="1300" b="1" dirty="0">
                          <a:solidFill>
                            <a:srgbClr val="334154"/>
                          </a:solidFill>
                          <a:latin typeface="Arial"/>
                          <a:cs typeface="Arial"/>
                        </a:rPr>
                        <a:t>implementation</a:t>
                      </a:r>
                      <a:r>
                        <a:rPr sz="1300" b="1" spc="70" dirty="0">
                          <a:solidFill>
                            <a:srgbClr val="334154"/>
                          </a:solidFill>
                          <a:latin typeface="Arial"/>
                          <a:cs typeface="Arial"/>
                        </a:rPr>
                        <a:t> </a:t>
                      </a:r>
                      <a:r>
                        <a:rPr sz="1300" b="1" spc="-10" dirty="0">
                          <a:solidFill>
                            <a:srgbClr val="334154"/>
                          </a:solidFill>
                          <a:latin typeface="Arial"/>
                          <a:cs typeface="Arial"/>
                        </a:rPr>
                        <a:t>programme.</a:t>
                      </a:r>
                      <a:endParaRPr sz="1300">
                        <a:latin typeface="Arial"/>
                        <a:cs typeface="Arial"/>
                      </a:endParaRPr>
                    </a:p>
                  </a:txBody>
                  <a:tcPr marL="0" marR="0" marT="17780" marB="0">
                    <a:lnL w="12700">
                      <a:solidFill>
                        <a:srgbClr val="1F6B75"/>
                      </a:solidFill>
                      <a:prstDash val="solid"/>
                    </a:lnL>
                    <a:lnR w="6350">
                      <a:solidFill>
                        <a:srgbClr val="E1E8EF"/>
                      </a:solidFill>
                      <a:prstDash val="solid"/>
                    </a:lnR>
                    <a:lnT w="6350">
                      <a:solidFill>
                        <a:srgbClr val="E1E8EF"/>
                      </a:solidFill>
                      <a:prstDash val="solid"/>
                    </a:lnT>
                    <a:lnB w="3175">
                      <a:solidFill>
                        <a:srgbClr val="E1E8EF"/>
                      </a:solidFill>
                      <a:prstDash val="solid"/>
                    </a:lnB>
                  </a:tcPr>
                </a:tc>
                <a:extLst>
                  <a:ext uri="{0D108BD9-81ED-4DB2-BD59-A6C34878D82A}">
                    <a16:rowId xmlns:a16="http://schemas.microsoft.com/office/drawing/2014/main" val="10000"/>
                  </a:ext>
                </a:extLst>
              </a:tr>
              <a:tr h="179705">
                <a:tc>
                  <a:txBody>
                    <a:bodyPr/>
                    <a:lstStyle/>
                    <a:p>
                      <a:pPr>
                        <a:lnSpc>
                          <a:spcPct val="100000"/>
                        </a:lnSpc>
                      </a:pPr>
                      <a:endParaRPr sz="1000">
                        <a:latin typeface="Times New Roman"/>
                        <a:cs typeface="Times New Roman"/>
                      </a:endParaRPr>
                    </a:p>
                  </a:txBody>
                  <a:tcPr marL="0" marR="0" marT="0" marB="0">
                    <a:lnL w="12700">
                      <a:solidFill>
                        <a:srgbClr val="1F6B75"/>
                      </a:solidFill>
                      <a:prstDash val="solid"/>
                    </a:lnL>
                    <a:lnR w="12700">
                      <a:solidFill>
                        <a:srgbClr val="1F6B75"/>
                      </a:solidFill>
                      <a:prstDash val="solid"/>
                    </a:lnR>
                    <a:lnT w="3175">
                      <a:solidFill>
                        <a:srgbClr val="E1E8EF"/>
                      </a:solidFill>
                      <a:prstDash val="solid"/>
                    </a:lnT>
                  </a:tcPr>
                </a:tc>
                <a:tc>
                  <a:txBody>
                    <a:bodyPr/>
                    <a:lstStyle/>
                    <a:p>
                      <a:pPr>
                        <a:lnSpc>
                          <a:spcPct val="100000"/>
                        </a:lnSpc>
                      </a:pPr>
                      <a:endParaRPr sz="1000">
                        <a:latin typeface="Times New Roman"/>
                        <a:cs typeface="Times New Roman"/>
                      </a:endParaRPr>
                    </a:p>
                  </a:txBody>
                  <a:tcPr marL="0" marR="0" marT="0" marB="0">
                    <a:lnL w="12700">
                      <a:solidFill>
                        <a:srgbClr val="1F6B75"/>
                      </a:solidFill>
                      <a:prstDash val="solid"/>
                    </a:lnL>
                    <a:lnR w="6350">
                      <a:solidFill>
                        <a:srgbClr val="E1E8EF"/>
                      </a:solidFill>
                      <a:prstDash val="solid"/>
                    </a:lnR>
                    <a:lnT w="3175">
                      <a:solidFill>
                        <a:srgbClr val="E1E8EF"/>
                      </a:solidFill>
                      <a:prstDash val="solid"/>
                    </a:lnT>
                  </a:tcPr>
                </a:tc>
                <a:extLst>
                  <a:ext uri="{0D108BD9-81ED-4DB2-BD59-A6C34878D82A}">
                    <a16:rowId xmlns:a16="http://schemas.microsoft.com/office/drawing/2014/main" val="10001"/>
                  </a:ext>
                </a:extLst>
              </a:tr>
              <a:tr h="336550">
                <a:tc gridSpan="2">
                  <a:txBody>
                    <a:bodyPr/>
                    <a:lstStyle/>
                    <a:p>
                      <a:pPr marL="701040">
                        <a:lnSpc>
                          <a:spcPts val="844"/>
                        </a:lnSpc>
                      </a:pPr>
                      <a:r>
                        <a:rPr sz="1400" b="1" spc="-70" dirty="0">
                          <a:solidFill>
                            <a:srgbClr val="1F3863"/>
                          </a:solidFill>
                          <a:latin typeface="Arial"/>
                          <a:cs typeface="Arial"/>
                        </a:rPr>
                        <a:t>These</a:t>
                      </a:r>
                      <a:r>
                        <a:rPr sz="1400" b="1" spc="5" dirty="0">
                          <a:solidFill>
                            <a:srgbClr val="1F3863"/>
                          </a:solidFill>
                          <a:latin typeface="Arial"/>
                          <a:cs typeface="Arial"/>
                        </a:rPr>
                        <a:t> </a:t>
                      </a:r>
                      <a:r>
                        <a:rPr sz="1400" b="1" spc="-10" dirty="0">
                          <a:solidFill>
                            <a:srgbClr val="1F3863"/>
                          </a:solidFill>
                          <a:latin typeface="Arial"/>
                          <a:cs typeface="Arial"/>
                        </a:rPr>
                        <a:t>reforms</a:t>
                      </a:r>
                      <a:r>
                        <a:rPr sz="1400" b="1" spc="-5" dirty="0">
                          <a:solidFill>
                            <a:srgbClr val="1F3863"/>
                          </a:solidFill>
                          <a:latin typeface="Arial"/>
                          <a:cs typeface="Arial"/>
                        </a:rPr>
                        <a:t> </a:t>
                      </a:r>
                      <a:r>
                        <a:rPr sz="1400" b="1" dirty="0">
                          <a:solidFill>
                            <a:srgbClr val="1F3863"/>
                          </a:solidFill>
                          <a:latin typeface="Arial"/>
                          <a:cs typeface="Arial"/>
                        </a:rPr>
                        <a:t>are</a:t>
                      </a:r>
                      <a:r>
                        <a:rPr sz="1400" b="1" spc="10" dirty="0">
                          <a:solidFill>
                            <a:srgbClr val="1F3863"/>
                          </a:solidFill>
                          <a:latin typeface="Arial"/>
                          <a:cs typeface="Arial"/>
                        </a:rPr>
                        <a:t> </a:t>
                      </a:r>
                      <a:r>
                        <a:rPr sz="1400" b="1" dirty="0">
                          <a:solidFill>
                            <a:srgbClr val="1F3863"/>
                          </a:solidFill>
                          <a:latin typeface="Arial"/>
                          <a:cs typeface="Arial"/>
                        </a:rPr>
                        <a:t>not</a:t>
                      </a:r>
                      <a:r>
                        <a:rPr sz="1400" b="1" spc="10" dirty="0">
                          <a:solidFill>
                            <a:srgbClr val="1F3863"/>
                          </a:solidFill>
                          <a:latin typeface="Arial"/>
                          <a:cs typeface="Arial"/>
                        </a:rPr>
                        <a:t> </a:t>
                      </a:r>
                      <a:r>
                        <a:rPr sz="1400" b="1" dirty="0">
                          <a:solidFill>
                            <a:srgbClr val="1F3863"/>
                          </a:solidFill>
                          <a:latin typeface="Arial"/>
                          <a:cs typeface="Arial"/>
                        </a:rPr>
                        <a:t>additive</a:t>
                      </a:r>
                      <a:r>
                        <a:rPr sz="1400" b="1" spc="-5" dirty="0">
                          <a:solidFill>
                            <a:srgbClr val="1F3863"/>
                          </a:solidFill>
                          <a:latin typeface="Arial"/>
                          <a:cs typeface="Arial"/>
                        </a:rPr>
                        <a:t> </a:t>
                      </a:r>
                      <a:r>
                        <a:rPr sz="1400" b="1" dirty="0">
                          <a:solidFill>
                            <a:srgbClr val="1F3863"/>
                          </a:solidFill>
                          <a:latin typeface="Arial"/>
                          <a:cs typeface="Arial"/>
                        </a:rPr>
                        <a:t>but integrative</a:t>
                      </a:r>
                      <a:r>
                        <a:rPr sz="1400" b="1" spc="-5" dirty="0">
                          <a:solidFill>
                            <a:srgbClr val="1F3863"/>
                          </a:solidFill>
                          <a:latin typeface="Arial"/>
                          <a:cs typeface="Arial"/>
                        </a:rPr>
                        <a:t> </a:t>
                      </a:r>
                      <a:r>
                        <a:rPr sz="1400" b="1" spc="-340" dirty="0">
                          <a:solidFill>
                            <a:srgbClr val="1F3863"/>
                          </a:solidFill>
                          <a:latin typeface="Arial"/>
                          <a:cs typeface="Arial"/>
                        </a:rPr>
                        <a:t>—</a:t>
                      </a:r>
                      <a:r>
                        <a:rPr sz="1400" b="1" spc="20" dirty="0">
                          <a:solidFill>
                            <a:srgbClr val="1F3863"/>
                          </a:solidFill>
                          <a:latin typeface="Arial"/>
                          <a:cs typeface="Arial"/>
                        </a:rPr>
                        <a:t> </a:t>
                      </a:r>
                      <a:r>
                        <a:rPr sz="1400" b="1" dirty="0">
                          <a:solidFill>
                            <a:srgbClr val="1F3863"/>
                          </a:solidFill>
                          <a:latin typeface="Arial"/>
                          <a:cs typeface="Arial"/>
                        </a:rPr>
                        <a:t>building</a:t>
                      </a:r>
                      <a:r>
                        <a:rPr sz="1400" b="1" spc="-5" dirty="0">
                          <a:solidFill>
                            <a:srgbClr val="1F3863"/>
                          </a:solidFill>
                          <a:latin typeface="Arial"/>
                          <a:cs typeface="Arial"/>
                        </a:rPr>
                        <a:t> </a:t>
                      </a:r>
                      <a:r>
                        <a:rPr sz="1400" b="1" dirty="0">
                          <a:solidFill>
                            <a:srgbClr val="1F3863"/>
                          </a:solidFill>
                          <a:latin typeface="Arial"/>
                          <a:cs typeface="Arial"/>
                        </a:rPr>
                        <a:t>on</a:t>
                      </a:r>
                      <a:r>
                        <a:rPr sz="1400" b="1" spc="10" dirty="0">
                          <a:solidFill>
                            <a:srgbClr val="1F3863"/>
                          </a:solidFill>
                          <a:latin typeface="Arial"/>
                          <a:cs typeface="Arial"/>
                        </a:rPr>
                        <a:t> </a:t>
                      </a:r>
                      <a:r>
                        <a:rPr sz="1400" b="1" dirty="0">
                          <a:solidFill>
                            <a:srgbClr val="1F3863"/>
                          </a:solidFill>
                          <a:latin typeface="Arial"/>
                          <a:cs typeface="Arial"/>
                        </a:rPr>
                        <a:t>existing</a:t>
                      </a:r>
                      <a:r>
                        <a:rPr sz="1400" b="1" spc="-15" dirty="0">
                          <a:solidFill>
                            <a:srgbClr val="1F3863"/>
                          </a:solidFill>
                          <a:latin typeface="Arial"/>
                          <a:cs typeface="Arial"/>
                        </a:rPr>
                        <a:t> </a:t>
                      </a:r>
                      <a:r>
                        <a:rPr sz="1400" b="1" spc="-10" dirty="0">
                          <a:solidFill>
                            <a:srgbClr val="1F3863"/>
                          </a:solidFill>
                          <a:latin typeface="Arial"/>
                          <a:cs typeface="Arial"/>
                        </a:rPr>
                        <a:t>policy</a:t>
                      </a:r>
                      <a:r>
                        <a:rPr sz="1400" b="1" spc="-5" dirty="0">
                          <a:solidFill>
                            <a:srgbClr val="1F3863"/>
                          </a:solidFill>
                          <a:latin typeface="Arial"/>
                          <a:cs typeface="Arial"/>
                        </a:rPr>
                        <a:t> </a:t>
                      </a:r>
                      <a:r>
                        <a:rPr sz="1400" b="1" spc="-40" dirty="0">
                          <a:solidFill>
                            <a:srgbClr val="1F3863"/>
                          </a:solidFill>
                          <a:latin typeface="Arial"/>
                          <a:cs typeface="Arial"/>
                        </a:rPr>
                        <a:t>instruments</a:t>
                      </a:r>
                      <a:r>
                        <a:rPr sz="1400" b="1" spc="-25" dirty="0">
                          <a:solidFill>
                            <a:srgbClr val="1F3863"/>
                          </a:solidFill>
                          <a:latin typeface="Arial"/>
                          <a:cs typeface="Arial"/>
                        </a:rPr>
                        <a:t> </a:t>
                      </a:r>
                      <a:r>
                        <a:rPr sz="1400" b="1" dirty="0">
                          <a:solidFill>
                            <a:srgbClr val="1F3863"/>
                          </a:solidFill>
                          <a:latin typeface="Arial"/>
                          <a:cs typeface="Arial"/>
                        </a:rPr>
                        <a:t>and</a:t>
                      </a:r>
                      <a:r>
                        <a:rPr sz="1400" b="1" spc="5" dirty="0">
                          <a:solidFill>
                            <a:srgbClr val="1F3863"/>
                          </a:solidFill>
                          <a:latin typeface="Arial"/>
                          <a:cs typeface="Arial"/>
                        </a:rPr>
                        <a:t> </a:t>
                      </a:r>
                      <a:r>
                        <a:rPr sz="1400" b="1" spc="-20" dirty="0">
                          <a:solidFill>
                            <a:srgbClr val="1F3863"/>
                          </a:solidFill>
                          <a:latin typeface="Arial"/>
                          <a:cs typeface="Arial"/>
                        </a:rPr>
                        <a:t>institutional</a:t>
                      </a:r>
                      <a:r>
                        <a:rPr sz="1400" b="1" spc="-25" dirty="0">
                          <a:solidFill>
                            <a:srgbClr val="1F3863"/>
                          </a:solidFill>
                          <a:latin typeface="Arial"/>
                          <a:cs typeface="Arial"/>
                        </a:rPr>
                        <a:t> </a:t>
                      </a:r>
                      <a:r>
                        <a:rPr sz="1400" b="1" spc="-50" dirty="0">
                          <a:solidFill>
                            <a:srgbClr val="1F3863"/>
                          </a:solidFill>
                          <a:latin typeface="Arial"/>
                          <a:cs typeface="Arial"/>
                        </a:rPr>
                        <a:t>structures,</a:t>
                      </a:r>
                      <a:r>
                        <a:rPr sz="1400" b="1" spc="-5" dirty="0">
                          <a:solidFill>
                            <a:srgbClr val="1F3863"/>
                          </a:solidFill>
                          <a:latin typeface="Arial"/>
                          <a:cs typeface="Arial"/>
                        </a:rPr>
                        <a:t> </a:t>
                      </a:r>
                      <a:r>
                        <a:rPr sz="1400" b="1" spc="-25" dirty="0">
                          <a:solidFill>
                            <a:srgbClr val="1F3863"/>
                          </a:solidFill>
                          <a:latin typeface="Arial"/>
                          <a:cs typeface="Arial"/>
                        </a:rPr>
                        <a:t>not</a:t>
                      </a:r>
                      <a:endParaRPr sz="1400">
                        <a:latin typeface="Arial"/>
                        <a:cs typeface="Arial"/>
                      </a:endParaRPr>
                    </a:p>
                    <a:p>
                      <a:pPr marL="701040">
                        <a:lnSpc>
                          <a:spcPct val="100000"/>
                        </a:lnSpc>
                      </a:pPr>
                      <a:r>
                        <a:rPr sz="1400" b="1" dirty="0">
                          <a:solidFill>
                            <a:srgbClr val="1F3863"/>
                          </a:solidFill>
                          <a:latin typeface="Arial"/>
                          <a:cs typeface="Arial"/>
                        </a:rPr>
                        <a:t>replacing</a:t>
                      </a:r>
                      <a:r>
                        <a:rPr sz="1400" b="1" spc="-85" dirty="0">
                          <a:solidFill>
                            <a:srgbClr val="1F3863"/>
                          </a:solidFill>
                          <a:latin typeface="Arial"/>
                          <a:cs typeface="Arial"/>
                        </a:rPr>
                        <a:t> </a:t>
                      </a:r>
                      <a:r>
                        <a:rPr sz="1400" b="1" spc="-20" dirty="0">
                          <a:solidFill>
                            <a:srgbClr val="1F3863"/>
                          </a:solidFill>
                          <a:latin typeface="Arial"/>
                          <a:cs typeface="Arial"/>
                        </a:rPr>
                        <a:t>them.</a:t>
                      </a:r>
                      <a:endParaRPr sz="1400">
                        <a:latin typeface="Arial"/>
                        <a:cs typeface="Arial"/>
                      </a:endParaRPr>
                    </a:p>
                  </a:txBody>
                  <a:tcPr marL="0" marR="0" marT="0" marB="0">
                    <a:lnL w="6350">
                      <a:solidFill>
                        <a:srgbClr val="E1E8EF"/>
                      </a:solidFill>
                      <a:prstDash val="solid"/>
                    </a:lnL>
                    <a:lnR w="6350">
                      <a:solidFill>
                        <a:srgbClr val="E1E8EF"/>
                      </a:solidFill>
                      <a:prstDash val="solid"/>
                    </a:lnR>
                  </a:tcPr>
                </a:tc>
                <a:tc hMerge="1">
                  <a:txBody>
                    <a:bodyPr/>
                    <a:lstStyle/>
                    <a:p>
                      <a:endParaRPr/>
                    </a:p>
                  </a:txBody>
                  <a:tcPr marL="0" marR="0"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26719" y="6650735"/>
            <a:ext cx="11765280" cy="207645"/>
            <a:chOff x="426719" y="6650735"/>
            <a:chExt cx="11765280" cy="207645"/>
          </a:xfrm>
        </p:grpSpPr>
        <p:sp>
          <p:nvSpPr>
            <p:cNvPr id="3" name="object 3"/>
            <p:cNvSpPr/>
            <p:nvPr/>
          </p:nvSpPr>
          <p:spPr>
            <a:xfrm>
              <a:off x="426719" y="6650735"/>
              <a:ext cx="11765280" cy="45720"/>
            </a:xfrm>
            <a:custGeom>
              <a:avLst/>
              <a:gdLst/>
              <a:ahLst/>
              <a:cxnLst/>
              <a:rect l="l" t="t" r="r" b="b"/>
              <a:pathLst>
                <a:path w="11765280" h="45720">
                  <a:moveTo>
                    <a:pt x="0" y="45720"/>
                  </a:moveTo>
                  <a:lnTo>
                    <a:pt x="11765280" y="45720"/>
                  </a:lnTo>
                  <a:lnTo>
                    <a:pt x="11765280" y="0"/>
                  </a:lnTo>
                  <a:lnTo>
                    <a:pt x="0" y="0"/>
                  </a:lnTo>
                  <a:lnTo>
                    <a:pt x="0" y="4572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426719" y="6729983"/>
              <a:ext cx="11765280" cy="45720"/>
            </a:xfrm>
            <a:custGeom>
              <a:avLst/>
              <a:gdLst/>
              <a:ahLst/>
              <a:cxnLst/>
              <a:rect l="l" t="t" r="r" b="b"/>
              <a:pathLst>
                <a:path w="11765280" h="45720">
                  <a:moveTo>
                    <a:pt x="0" y="45720"/>
                  </a:moveTo>
                  <a:lnTo>
                    <a:pt x="11765280" y="45720"/>
                  </a:lnTo>
                  <a:lnTo>
                    <a:pt x="11765280" y="0"/>
                  </a:lnTo>
                  <a:lnTo>
                    <a:pt x="0" y="0"/>
                  </a:lnTo>
                  <a:lnTo>
                    <a:pt x="0" y="45720"/>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426719" y="6812279"/>
              <a:ext cx="11765280" cy="45720"/>
            </a:xfrm>
            <a:custGeom>
              <a:avLst/>
              <a:gdLst/>
              <a:ahLst/>
              <a:cxnLst/>
              <a:rect l="l" t="t" r="r" b="b"/>
              <a:pathLst>
                <a:path w="11765280" h="45720">
                  <a:moveTo>
                    <a:pt x="0" y="45719"/>
                  </a:moveTo>
                  <a:lnTo>
                    <a:pt x="11765280" y="45719"/>
                  </a:lnTo>
                  <a:lnTo>
                    <a:pt x="11765280" y="0"/>
                  </a:lnTo>
                  <a:lnTo>
                    <a:pt x="0" y="0"/>
                  </a:lnTo>
                  <a:lnTo>
                    <a:pt x="0" y="45719"/>
                  </a:lnTo>
                  <a:close/>
                </a:path>
              </a:pathLst>
            </a:custGeom>
            <a:solidFill>
              <a:srgbClr val="0099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6" name="object 6"/>
          <p:cNvPicPr/>
          <p:nvPr/>
        </p:nvPicPr>
        <p:blipFill>
          <a:blip r:embed="rId2" cstate="print"/>
          <a:stretch>
            <a:fillRect/>
          </a:stretch>
        </p:blipFill>
        <p:spPr>
          <a:xfrm>
            <a:off x="7995039" y="59511"/>
            <a:ext cx="4036771" cy="1098665"/>
          </a:xfrm>
          <a:prstGeom prst="rect">
            <a:avLst/>
          </a:prstGeom>
        </p:spPr>
      </p:pic>
      <p:grpSp>
        <p:nvGrpSpPr>
          <p:cNvPr id="7" name="object 7"/>
          <p:cNvGrpSpPr/>
          <p:nvPr/>
        </p:nvGrpSpPr>
        <p:grpSpPr>
          <a:xfrm>
            <a:off x="0" y="0"/>
            <a:ext cx="11643360" cy="6858000"/>
            <a:chOff x="0" y="0"/>
            <a:chExt cx="11643360" cy="6858000"/>
          </a:xfrm>
        </p:grpSpPr>
        <p:sp>
          <p:nvSpPr>
            <p:cNvPr id="8" name="object 8"/>
            <p:cNvSpPr/>
            <p:nvPr/>
          </p:nvSpPr>
          <p:spPr>
            <a:xfrm>
              <a:off x="426719" y="857250"/>
              <a:ext cx="7519034" cy="0"/>
            </a:xfrm>
            <a:custGeom>
              <a:avLst/>
              <a:gdLst/>
              <a:ahLst/>
              <a:cxnLst/>
              <a:rect l="l" t="t" r="r" b="b"/>
              <a:pathLst>
                <a:path w="7519034">
                  <a:moveTo>
                    <a:pt x="0" y="0"/>
                  </a:moveTo>
                  <a:lnTo>
                    <a:pt x="7518654" y="0"/>
                  </a:lnTo>
                </a:path>
              </a:pathLst>
            </a:custGeom>
            <a:ln w="38100">
              <a:solidFill>
                <a:srgbClr val="001F5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p:nvPr/>
          </p:nvSpPr>
          <p:spPr>
            <a:xfrm>
              <a:off x="0" y="0"/>
              <a:ext cx="426720" cy="6858000"/>
            </a:xfrm>
            <a:custGeom>
              <a:avLst/>
              <a:gdLst/>
              <a:ahLst/>
              <a:cxnLst/>
              <a:rect l="l" t="t" r="r" b="b"/>
              <a:pathLst>
                <a:path w="426720" h="6858000">
                  <a:moveTo>
                    <a:pt x="426720" y="0"/>
                  </a:moveTo>
                  <a:lnTo>
                    <a:pt x="0" y="0"/>
                  </a:lnTo>
                  <a:lnTo>
                    <a:pt x="0" y="6858000"/>
                  </a:lnTo>
                  <a:lnTo>
                    <a:pt x="426720" y="6858000"/>
                  </a:lnTo>
                  <a:lnTo>
                    <a:pt x="426720" y="0"/>
                  </a:lnTo>
                  <a:close/>
                </a:path>
              </a:pathLst>
            </a:custGeom>
            <a:solidFill>
              <a:srgbClr val="0D737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p:nvPr/>
          </p:nvSpPr>
          <p:spPr>
            <a:xfrm>
              <a:off x="670559" y="999744"/>
              <a:ext cx="1463040" cy="73660"/>
            </a:xfrm>
            <a:custGeom>
              <a:avLst/>
              <a:gdLst/>
              <a:ahLst/>
              <a:cxnLst/>
              <a:rect l="l" t="t" r="r" b="b"/>
              <a:pathLst>
                <a:path w="1463039" h="73659">
                  <a:moveTo>
                    <a:pt x="1463040" y="0"/>
                  </a:moveTo>
                  <a:lnTo>
                    <a:pt x="0" y="0"/>
                  </a:lnTo>
                  <a:lnTo>
                    <a:pt x="0" y="73151"/>
                  </a:lnTo>
                  <a:lnTo>
                    <a:pt x="1463040" y="73151"/>
                  </a:lnTo>
                  <a:lnTo>
                    <a:pt x="1463040" y="0"/>
                  </a:lnTo>
                  <a:close/>
                </a:path>
              </a:pathLst>
            </a:custGeom>
            <a:solidFill>
              <a:srgbClr val="C896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p:cNvSpPr/>
            <p:nvPr/>
          </p:nvSpPr>
          <p:spPr>
            <a:xfrm>
              <a:off x="743712" y="4885944"/>
              <a:ext cx="10899775" cy="1158240"/>
            </a:xfrm>
            <a:custGeom>
              <a:avLst/>
              <a:gdLst/>
              <a:ahLst/>
              <a:cxnLst/>
              <a:rect l="l" t="t" r="r" b="b"/>
              <a:pathLst>
                <a:path w="10899775" h="1158239">
                  <a:moveTo>
                    <a:pt x="0" y="1158239"/>
                  </a:moveTo>
                  <a:lnTo>
                    <a:pt x="10899648" y="1158239"/>
                  </a:lnTo>
                  <a:lnTo>
                    <a:pt x="10899648" y="0"/>
                  </a:lnTo>
                  <a:lnTo>
                    <a:pt x="0" y="0"/>
                  </a:lnTo>
                  <a:lnTo>
                    <a:pt x="0" y="1158239"/>
                  </a:lnTo>
                  <a:close/>
                </a:path>
              </a:pathLst>
            </a:custGeom>
            <a:solidFill>
              <a:srgbClr val="233A5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p:nvPr/>
          </p:nvSpPr>
          <p:spPr>
            <a:xfrm>
              <a:off x="670559" y="4890515"/>
              <a:ext cx="73660" cy="1158240"/>
            </a:xfrm>
            <a:custGeom>
              <a:avLst/>
              <a:gdLst/>
              <a:ahLst/>
              <a:cxnLst/>
              <a:rect l="l" t="t" r="r" b="b"/>
              <a:pathLst>
                <a:path w="73659" h="1158239">
                  <a:moveTo>
                    <a:pt x="73151" y="0"/>
                  </a:moveTo>
                  <a:lnTo>
                    <a:pt x="0" y="0"/>
                  </a:lnTo>
                  <a:lnTo>
                    <a:pt x="0" y="1158240"/>
                  </a:lnTo>
                  <a:lnTo>
                    <a:pt x="73151" y="1158240"/>
                  </a:lnTo>
                  <a:lnTo>
                    <a:pt x="73151" y="0"/>
                  </a:lnTo>
                  <a:close/>
                </a:path>
              </a:pathLst>
            </a:custGeom>
            <a:solidFill>
              <a:srgbClr val="C8962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3" name="object 13" descr="$PPTXTitle"/>
          <p:cNvSpPr txBox="1">
            <a:spLocks noGrp="1"/>
          </p:cNvSpPr>
          <p:nvPr>
            <p:ph type="title"/>
          </p:nvPr>
        </p:nvSpPr>
        <p:spPr>
          <a:prstGeom prst="rect">
            <a:avLst/>
          </a:prstGeom>
        </p:spPr>
        <p:txBody>
          <a:bodyPr vert="horz" wrap="square" lIns="0" tIns="201853" rIns="0" bIns="0" rtlCol="0">
            <a:spAutoFit/>
          </a:bodyPr>
          <a:lstStyle/>
          <a:p>
            <a:pPr marL="365125">
              <a:lnSpc>
                <a:spcPct val="100000"/>
              </a:lnSpc>
              <a:spcBef>
                <a:spcPts val="130"/>
              </a:spcBef>
            </a:pPr>
            <a:r>
              <a:rPr spc="-150" dirty="0"/>
              <a:t>Conclusion</a:t>
            </a:r>
          </a:p>
        </p:txBody>
      </p:sp>
      <p:graphicFrame>
        <p:nvGraphicFramePr>
          <p:cNvPr id="14" name="object 14"/>
          <p:cNvGraphicFramePr>
            <a:graphicFrameLocks noGrp="1"/>
          </p:cNvGraphicFramePr>
          <p:nvPr/>
        </p:nvGraphicFramePr>
        <p:xfrm>
          <a:off x="670559" y="1237488"/>
          <a:ext cx="11109960" cy="3529965"/>
        </p:xfrm>
        <a:graphic>
          <a:graphicData uri="http://schemas.openxmlformats.org/drawingml/2006/table">
            <a:tbl>
              <a:tblPr firstRow="1" bandRow="1">
                <a:tableStyleId>{2D5ABB26-0587-4C30-8999-92F81FD0307C}</a:tableStyleId>
              </a:tblPr>
              <a:tblGrid>
                <a:gridCol w="10944225">
                  <a:extLst>
                    <a:ext uri="{9D8B030D-6E8A-4147-A177-3AD203B41FA5}">
                      <a16:colId xmlns:a16="http://schemas.microsoft.com/office/drawing/2014/main" val="20000"/>
                    </a:ext>
                  </a:extLst>
                </a:gridCol>
              </a:tblGrid>
              <a:tr h="1042035">
                <a:tc>
                  <a:txBody>
                    <a:bodyPr/>
                    <a:lstStyle/>
                    <a:p>
                      <a:pPr marL="146050">
                        <a:lnSpc>
                          <a:spcPct val="100000"/>
                        </a:lnSpc>
                        <a:spcBef>
                          <a:spcPts val="695"/>
                        </a:spcBef>
                      </a:pPr>
                      <a:r>
                        <a:rPr sz="1600" b="1" spc="-120" dirty="0">
                          <a:solidFill>
                            <a:srgbClr val="C8962A"/>
                          </a:solidFill>
                          <a:latin typeface="Arial"/>
                          <a:cs typeface="Arial"/>
                        </a:rPr>
                        <a:t>RQ1</a:t>
                      </a:r>
                      <a:r>
                        <a:rPr sz="1600" b="1" spc="15" dirty="0">
                          <a:solidFill>
                            <a:srgbClr val="C8962A"/>
                          </a:solidFill>
                          <a:latin typeface="Arial"/>
                          <a:cs typeface="Arial"/>
                        </a:rPr>
                        <a:t> </a:t>
                      </a:r>
                      <a:r>
                        <a:rPr sz="1600" b="1" spc="-10" dirty="0">
                          <a:solidFill>
                            <a:srgbClr val="C8962A"/>
                          </a:solidFill>
                          <a:latin typeface="Arial"/>
                          <a:cs typeface="Arial"/>
                        </a:rPr>
                        <a:t>Answer:</a:t>
                      </a:r>
                      <a:endParaRPr sz="1600">
                        <a:latin typeface="Arial"/>
                        <a:cs typeface="Arial"/>
                      </a:endParaRPr>
                    </a:p>
                    <a:p>
                      <a:pPr marL="158115">
                        <a:lnSpc>
                          <a:spcPct val="100000"/>
                        </a:lnSpc>
                        <a:spcBef>
                          <a:spcPts val="204"/>
                        </a:spcBef>
                      </a:pPr>
                      <a:r>
                        <a:rPr sz="1600" b="1" spc="-10" dirty="0">
                          <a:solidFill>
                            <a:srgbClr val="BCD0E8"/>
                          </a:solidFill>
                          <a:latin typeface="Arial"/>
                          <a:cs typeface="Arial"/>
                        </a:rPr>
                        <a:t>Formal</a:t>
                      </a:r>
                      <a:r>
                        <a:rPr sz="1600" b="1" spc="5" dirty="0">
                          <a:solidFill>
                            <a:srgbClr val="BCD0E8"/>
                          </a:solidFill>
                          <a:latin typeface="Arial"/>
                          <a:cs typeface="Arial"/>
                        </a:rPr>
                        <a:t> </a:t>
                      </a:r>
                      <a:r>
                        <a:rPr sz="1600" b="1" spc="-90" dirty="0">
                          <a:solidFill>
                            <a:srgbClr val="BCD0E8"/>
                          </a:solidFill>
                          <a:latin typeface="Arial"/>
                          <a:cs typeface="Arial"/>
                        </a:rPr>
                        <a:t>co-</a:t>
                      </a:r>
                      <a:r>
                        <a:rPr sz="1600" b="1" spc="-25" dirty="0">
                          <a:solidFill>
                            <a:srgbClr val="BCD0E8"/>
                          </a:solidFill>
                          <a:latin typeface="Arial"/>
                          <a:cs typeface="Arial"/>
                        </a:rPr>
                        <a:t>existence</a:t>
                      </a:r>
                      <a:r>
                        <a:rPr sz="1600" b="1" spc="-5" dirty="0">
                          <a:solidFill>
                            <a:srgbClr val="BCD0E8"/>
                          </a:solidFill>
                          <a:latin typeface="Arial"/>
                          <a:cs typeface="Arial"/>
                        </a:rPr>
                        <a:t> </a:t>
                      </a:r>
                      <a:r>
                        <a:rPr sz="1600" b="1" dirty="0">
                          <a:solidFill>
                            <a:srgbClr val="BCD0E8"/>
                          </a:solidFill>
                          <a:latin typeface="Arial"/>
                          <a:cs typeface="Arial"/>
                        </a:rPr>
                        <a:t>without</a:t>
                      </a:r>
                      <a:r>
                        <a:rPr sz="1600" b="1" spc="5" dirty="0">
                          <a:solidFill>
                            <a:srgbClr val="BCD0E8"/>
                          </a:solidFill>
                          <a:latin typeface="Arial"/>
                          <a:cs typeface="Arial"/>
                        </a:rPr>
                        <a:t> </a:t>
                      </a:r>
                      <a:r>
                        <a:rPr sz="1600" b="1" spc="-25" dirty="0">
                          <a:solidFill>
                            <a:srgbClr val="BCD0E8"/>
                          </a:solidFill>
                          <a:latin typeface="Arial"/>
                          <a:cs typeface="Arial"/>
                        </a:rPr>
                        <a:t>functional</a:t>
                      </a:r>
                      <a:r>
                        <a:rPr sz="1600" b="1" spc="10" dirty="0">
                          <a:solidFill>
                            <a:srgbClr val="BCD0E8"/>
                          </a:solidFill>
                          <a:latin typeface="Arial"/>
                          <a:cs typeface="Arial"/>
                        </a:rPr>
                        <a:t> </a:t>
                      </a:r>
                      <a:r>
                        <a:rPr sz="1600" b="1" spc="-10" dirty="0">
                          <a:solidFill>
                            <a:srgbClr val="BCD0E8"/>
                          </a:solidFill>
                          <a:latin typeface="Arial"/>
                          <a:cs typeface="Arial"/>
                        </a:rPr>
                        <a:t>integration.</a:t>
                      </a:r>
                      <a:r>
                        <a:rPr sz="1600" b="1" spc="20" dirty="0">
                          <a:solidFill>
                            <a:srgbClr val="BCD0E8"/>
                          </a:solidFill>
                          <a:latin typeface="Arial"/>
                          <a:cs typeface="Arial"/>
                        </a:rPr>
                        <a:t> </a:t>
                      </a:r>
                      <a:r>
                        <a:rPr sz="1600" b="1" spc="-45" dirty="0">
                          <a:solidFill>
                            <a:srgbClr val="BCD0E8"/>
                          </a:solidFill>
                          <a:latin typeface="Arial"/>
                          <a:cs typeface="Arial"/>
                        </a:rPr>
                        <a:t>Policy</a:t>
                      </a:r>
                      <a:r>
                        <a:rPr sz="1600" b="1" spc="5" dirty="0">
                          <a:solidFill>
                            <a:srgbClr val="BCD0E8"/>
                          </a:solidFill>
                          <a:latin typeface="Arial"/>
                          <a:cs typeface="Arial"/>
                        </a:rPr>
                        <a:t> </a:t>
                      </a:r>
                      <a:r>
                        <a:rPr sz="1600" b="1" spc="-50" dirty="0">
                          <a:solidFill>
                            <a:srgbClr val="BCD0E8"/>
                          </a:solidFill>
                          <a:latin typeface="Arial"/>
                          <a:cs typeface="Arial"/>
                        </a:rPr>
                        <a:t>documents</a:t>
                      </a:r>
                      <a:r>
                        <a:rPr sz="1600" b="1" spc="10" dirty="0">
                          <a:solidFill>
                            <a:srgbClr val="BCD0E8"/>
                          </a:solidFill>
                          <a:latin typeface="Arial"/>
                          <a:cs typeface="Arial"/>
                        </a:rPr>
                        <a:t> </a:t>
                      </a:r>
                      <a:r>
                        <a:rPr sz="1600" b="1" dirty="0">
                          <a:solidFill>
                            <a:srgbClr val="BCD0E8"/>
                          </a:solidFill>
                          <a:latin typeface="Arial"/>
                          <a:cs typeface="Arial"/>
                        </a:rPr>
                        <a:t>acknowledge fragmentation</a:t>
                      </a:r>
                      <a:r>
                        <a:rPr sz="1600" b="1" spc="15" dirty="0">
                          <a:solidFill>
                            <a:srgbClr val="BCD0E8"/>
                          </a:solidFill>
                          <a:latin typeface="Arial"/>
                          <a:cs typeface="Arial"/>
                        </a:rPr>
                        <a:t> </a:t>
                      </a:r>
                      <a:r>
                        <a:rPr sz="1600" b="1" dirty="0">
                          <a:solidFill>
                            <a:srgbClr val="BCD0E8"/>
                          </a:solidFill>
                          <a:latin typeface="Arial"/>
                          <a:cs typeface="Arial"/>
                        </a:rPr>
                        <a:t>and</a:t>
                      </a:r>
                      <a:r>
                        <a:rPr sz="1600" b="1" spc="5" dirty="0">
                          <a:solidFill>
                            <a:srgbClr val="BCD0E8"/>
                          </a:solidFill>
                          <a:latin typeface="Arial"/>
                          <a:cs typeface="Arial"/>
                        </a:rPr>
                        <a:t> </a:t>
                      </a:r>
                      <a:r>
                        <a:rPr sz="1600" b="1" spc="75" dirty="0">
                          <a:solidFill>
                            <a:srgbClr val="BCD0E8"/>
                          </a:solidFill>
                          <a:latin typeface="Arial"/>
                          <a:cs typeface="Arial"/>
                        </a:rPr>
                        <a:t>weak</a:t>
                      </a:r>
                      <a:endParaRPr sz="1600">
                        <a:latin typeface="Arial"/>
                        <a:cs typeface="Arial"/>
                      </a:endParaRPr>
                    </a:p>
                    <a:p>
                      <a:pPr marL="158115">
                        <a:lnSpc>
                          <a:spcPct val="100000"/>
                        </a:lnSpc>
                      </a:pPr>
                      <a:r>
                        <a:rPr sz="1600" b="1" spc="-25" dirty="0">
                          <a:solidFill>
                            <a:srgbClr val="BCD0E8"/>
                          </a:solidFill>
                          <a:latin typeface="Arial"/>
                          <a:cs typeface="Arial"/>
                        </a:rPr>
                        <a:t>provision,</a:t>
                      </a:r>
                      <a:r>
                        <a:rPr sz="1600" b="1" spc="15" dirty="0">
                          <a:solidFill>
                            <a:srgbClr val="BCD0E8"/>
                          </a:solidFill>
                          <a:latin typeface="Arial"/>
                          <a:cs typeface="Arial"/>
                        </a:rPr>
                        <a:t> </a:t>
                      </a:r>
                      <a:r>
                        <a:rPr sz="1600" b="1" dirty="0">
                          <a:solidFill>
                            <a:srgbClr val="ECECEC"/>
                          </a:solidFill>
                          <a:latin typeface="Arial"/>
                          <a:cs typeface="Arial"/>
                        </a:rPr>
                        <a:t>no</a:t>
                      </a:r>
                      <a:r>
                        <a:rPr sz="1600" b="1" spc="-10" dirty="0">
                          <a:solidFill>
                            <a:srgbClr val="ECECEC"/>
                          </a:solidFill>
                          <a:latin typeface="Arial"/>
                          <a:cs typeface="Arial"/>
                        </a:rPr>
                        <a:t> </a:t>
                      </a:r>
                      <a:r>
                        <a:rPr sz="1600" b="1" spc="-35" dirty="0">
                          <a:solidFill>
                            <a:srgbClr val="ECECEC"/>
                          </a:solidFill>
                          <a:latin typeface="Arial"/>
                          <a:cs typeface="Arial"/>
                        </a:rPr>
                        <a:t>structural</a:t>
                      </a:r>
                      <a:r>
                        <a:rPr sz="1600" b="1" spc="-10" dirty="0">
                          <a:solidFill>
                            <a:srgbClr val="ECECEC"/>
                          </a:solidFill>
                          <a:latin typeface="Arial"/>
                          <a:cs typeface="Arial"/>
                        </a:rPr>
                        <a:t> </a:t>
                      </a:r>
                      <a:r>
                        <a:rPr sz="1600" b="1" dirty="0">
                          <a:solidFill>
                            <a:srgbClr val="ECECEC"/>
                          </a:solidFill>
                          <a:latin typeface="Arial"/>
                          <a:cs typeface="Arial"/>
                        </a:rPr>
                        <a:t>link between</a:t>
                      </a:r>
                      <a:r>
                        <a:rPr sz="1600" b="1" spc="-15" dirty="0">
                          <a:solidFill>
                            <a:srgbClr val="ECECEC"/>
                          </a:solidFill>
                          <a:latin typeface="Arial"/>
                          <a:cs typeface="Arial"/>
                        </a:rPr>
                        <a:t> </a:t>
                      </a:r>
                      <a:r>
                        <a:rPr sz="1600" b="1" dirty="0">
                          <a:solidFill>
                            <a:srgbClr val="ECECEC"/>
                          </a:solidFill>
                          <a:latin typeface="Arial"/>
                          <a:cs typeface="Arial"/>
                        </a:rPr>
                        <a:t>career</a:t>
                      </a:r>
                      <a:r>
                        <a:rPr sz="1600" b="1" spc="-20" dirty="0">
                          <a:solidFill>
                            <a:srgbClr val="ECECEC"/>
                          </a:solidFill>
                          <a:latin typeface="Arial"/>
                          <a:cs typeface="Arial"/>
                        </a:rPr>
                        <a:t> guidance</a:t>
                      </a:r>
                      <a:r>
                        <a:rPr sz="1600" b="1" dirty="0">
                          <a:solidFill>
                            <a:srgbClr val="ECECEC"/>
                          </a:solidFill>
                          <a:latin typeface="Arial"/>
                          <a:cs typeface="Arial"/>
                        </a:rPr>
                        <a:t> and</a:t>
                      </a:r>
                      <a:r>
                        <a:rPr sz="1600" b="1" spc="-20" dirty="0">
                          <a:solidFill>
                            <a:srgbClr val="ECECEC"/>
                          </a:solidFill>
                          <a:latin typeface="Arial"/>
                          <a:cs typeface="Arial"/>
                        </a:rPr>
                        <a:t> </a:t>
                      </a:r>
                      <a:r>
                        <a:rPr sz="1600" b="1" dirty="0">
                          <a:solidFill>
                            <a:srgbClr val="ECECEC"/>
                          </a:solidFill>
                          <a:latin typeface="Arial"/>
                          <a:cs typeface="Arial"/>
                        </a:rPr>
                        <a:t>the</a:t>
                      </a:r>
                      <a:r>
                        <a:rPr sz="1600" b="1" spc="-20" dirty="0">
                          <a:solidFill>
                            <a:srgbClr val="ECECEC"/>
                          </a:solidFill>
                          <a:latin typeface="Arial"/>
                          <a:cs typeface="Arial"/>
                        </a:rPr>
                        <a:t> </a:t>
                      </a:r>
                      <a:r>
                        <a:rPr sz="1600" b="1" spc="-10" dirty="0">
                          <a:solidFill>
                            <a:srgbClr val="ECECEC"/>
                          </a:solidFill>
                          <a:latin typeface="Arial"/>
                          <a:cs typeface="Arial"/>
                        </a:rPr>
                        <a:t>KNQF.</a:t>
                      </a:r>
                      <a:endParaRPr sz="1600">
                        <a:latin typeface="Arial"/>
                        <a:cs typeface="Arial"/>
                      </a:endParaRPr>
                    </a:p>
                  </a:txBody>
                  <a:tcPr marL="0" marR="0" marT="88265" marB="0">
                    <a:lnL w="76200">
                      <a:solidFill>
                        <a:srgbClr val="C8962A"/>
                      </a:solidFill>
                      <a:prstDash val="solid"/>
                    </a:lnL>
                    <a:solidFill>
                      <a:srgbClr val="233A5E"/>
                    </a:solidFill>
                  </a:tcPr>
                </a:tc>
                <a:extLst>
                  <a:ext uri="{0D108BD9-81ED-4DB2-BD59-A6C34878D82A}">
                    <a16:rowId xmlns:a16="http://schemas.microsoft.com/office/drawing/2014/main" val="10000"/>
                  </a:ext>
                </a:extLst>
              </a:tr>
              <a:tr h="103505">
                <a:tc>
                  <a:txBody>
                    <a:bodyPr/>
                    <a:lstStyle/>
                    <a:p>
                      <a:pPr>
                        <a:lnSpc>
                          <a:spcPct val="100000"/>
                        </a:lnSpc>
                      </a:pPr>
                      <a:endParaRPr sz="500">
                        <a:latin typeface="Times New Roman"/>
                        <a:cs typeface="Times New Roman"/>
                      </a:endParaRPr>
                    </a:p>
                  </a:txBody>
                  <a:tcPr marL="0" marR="0" marT="0" marB="0"/>
                </a:tc>
                <a:extLst>
                  <a:ext uri="{0D108BD9-81ED-4DB2-BD59-A6C34878D82A}">
                    <a16:rowId xmlns:a16="http://schemas.microsoft.com/office/drawing/2014/main" val="10001"/>
                  </a:ext>
                </a:extLst>
              </a:tr>
              <a:tr h="1158240">
                <a:tc>
                  <a:txBody>
                    <a:bodyPr/>
                    <a:lstStyle/>
                    <a:p>
                      <a:pPr marL="170180">
                        <a:lnSpc>
                          <a:spcPct val="100000"/>
                        </a:lnSpc>
                        <a:spcBef>
                          <a:spcPts val="840"/>
                        </a:spcBef>
                      </a:pPr>
                      <a:r>
                        <a:rPr sz="1600" b="1" spc="-120" dirty="0">
                          <a:solidFill>
                            <a:srgbClr val="C8962A"/>
                          </a:solidFill>
                          <a:latin typeface="Arial"/>
                          <a:cs typeface="Arial"/>
                        </a:rPr>
                        <a:t>RQ</a:t>
                      </a:r>
                      <a:r>
                        <a:rPr sz="1600" b="1" cap="small" spc="-120" dirty="0">
                          <a:solidFill>
                            <a:srgbClr val="C8962A"/>
                          </a:solidFill>
                          <a:latin typeface="Arial"/>
                          <a:cs typeface="Arial"/>
                        </a:rPr>
                        <a:t>2</a:t>
                      </a:r>
                      <a:r>
                        <a:rPr sz="1600" b="1" spc="15" dirty="0">
                          <a:solidFill>
                            <a:srgbClr val="C8962A"/>
                          </a:solidFill>
                          <a:latin typeface="Arial"/>
                          <a:cs typeface="Arial"/>
                        </a:rPr>
                        <a:t> </a:t>
                      </a:r>
                      <a:r>
                        <a:rPr sz="1600" b="1" spc="-10" dirty="0">
                          <a:solidFill>
                            <a:srgbClr val="C8962A"/>
                          </a:solidFill>
                          <a:latin typeface="Arial"/>
                          <a:cs typeface="Arial"/>
                        </a:rPr>
                        <a:t>Answer:</a:t>
                      </a:r>
                      <a:endParaRPr sz="1600">
                        <a:latin typeface="Arial"/>
                        <a:cs typeface="Arial"/>
                      </a:endParaRPr>
                    </a:p>
                    <a:p>
                      <a:pPr marL="170180" marR="577850">
                        <a:lnSpc>
                          <a:spcPct val="100000"/>
                        </a:lnSpc>
                        <a:spcBef>
                          <a:spcPts val="95"/>
                        </a:spcBef>
                      </a:pPr>
                      <a:r>
                        <a:rPr sz="1600" b="1" spc="-20" dirty="0">
                          <a:solidFill>
                            <a:srgbClr val="BCD0E8"/>
                          </a:solidFill>
                          <a:latin typeface="Arial"/>
                          <a:cs typeface="Arial"/>
                        </a:rPr>
                        <a:t>Super</a:t>
                      </a:r>
                      <a:r>
                        <a:rPr sz="1600" b="1" spc="-35" dirty="0">
                          <a:solidFill>
                            <a:srgbClr val="BCD0E8"/>
                          </a:solidFill>
                          <a:latin typeface="Arial"/>
                          <a:cs typeface="Arial"/>
                        </a:rPr>
                        <a:t> </a:t>
                      </a:r>
                      <a:r>
                        <a:rPr sz="1600" b="1" dirty="0">
                          <a:solidFill>
                            <a:srgbClr val="BCD0E8"/>
                          </a:solidFill>
                          <a:latin typeface="Arial"/>
                          <a:cs typeface="Arial"/>
                        </a:rPr>
                        <a:t>(developmental) +</a:t>
                      </a:r>
                      <a:r>
                        <a:rPr sz="1600" b="1" spc="-35" dirty="0">
                          <a:solidFill>
                            <a:srgbClr val="BCD0E8"/>
                          </a:solidFill>
                          <a:latin typeface="Arial"/>
                          <a:cs typeface="Arial"/>
                        </a:rPr>
                        <a:t> </a:t>
                      </a:r>
                      <a:r>
                        <a:rPr sz="1600" b="1" dirty="0">
                          <a:solidFill>
                            <a:srgbClr val="BCD0E8"/>
                          </a:solidFill>
                          <a:latin typeface="Arial"/>
                          <a:cs typeface="Arial"/>
                        </a:rPr>
                        <a:t>Krumboltz </a:t>
                      </a:r>
                      <a:r>
                        <a:rPr sz="1600" b="1" spc="-10" dirty="0">
                          <a:solidFill>
                            <a:srgbClr val="BCD0E8"/>
                          </a:solidFill>
                          <a:latin typeface="Arial"/>
                          <a:cs typeface="Arial"/>
                        </a:rPr>
                        <a:t>(contextual)</a:t>
                      </a:r>
                      <a:r>
                        <a:rPr sz="1600" b="1" spc="-15" dirty="0">
                          <a:solidFill>
                            <a:srgbClr val="BCD0E8"/>
                          </a:solidFill>
                          <a:latin typeface="Arial"/>
                          <a:cs typeface="Arial"/>
                        </a:rPr>
                        <a:t> </a:t>
                      </a:r>
                      <a:r>
                        <a:rPr sz="1600" b="1" dirty="0">
                          <a:solidFill>
                            <a:srgbClr val="BCD0E8"/>
                          </a:solidFill>
                          <a:latin typeface="Arial"/>
                          <a:cs typeface="Arial"/>
                        </a:rPr>
                        <a:t>+</a:t>
                      </a:r>
                      <a:r>
                        <a:rPr sz="1600" b="1" spc="-30" dirty="0">
                          <a:solidFill>
                            <a:srgbClr val="BCD0E8"/>
                          </a:solidFill>
                          <a:latin typeface="Arial"/>
                          <a:cs typeface="Arial"/>
                        </a:rPr>
                        <a:t> </a:t>
                      </a:r>
                      <a:r>
                        <a:rPr sz="1600" b="1" spc="-25" dirty="0">
                          <a:solidFill>
                            <a:srgbClr val="BCD0E8"/>
                          </a:solidFill>
                          <a:latin typeface="Arial"/>
                          <a:cs typeface="Arial"/>
                        </a:rPr>
                        <a:t>Savickas</a:t>
                      </a:r>
                      <a:r>
                        <a:rPr sz="1600" b="1" spc="-5" dirty="0">
                          <a:solidFill>
                            <a:srgbClr val="BCD0E8"/>
                          </a:solidFill>
                          <a:latin typeface="Arial"/>
                          <a:cs typeface="Arial"/>
                        </a:rPr>
                        <a:t> </a:t>
                      </a:r>
                      <a:r>
                        <a:rPr sz="1600" b="1" dirty="0">
                          <a:solidFill>
                            <a:srgbClr val="BCD0E8"/>
                          </a:solidFill>
                          <a:latin typeface="Arial"/>
                          <a:cs typeface="Arial"/>
                        </a:rPr>
                        <a:t>(adaptive),</a:t>
                      </a:r>
                      <a:r>
                        <a:rPr sz="1600" b="1" spc="-20" dirty="0">
                          <a:solidFill>
                            <a:srgbClr val="BCD0E8"/>
                          </a:solidFill>
                          <a:latin typeface="Arial"/>
                          <a:cs typeface="Arial"/>
                        </a:rPr>
                        <a:t> </a:t>
                      </a:r>
                      <a:r>
                        <a:rPr sz="1600" b="1" dirty="0">
                          <a:solidFill>
                            <a:srgbClr val="BCD0E8"/>
                          </a:solidFill>
                          <a:latin typeface="Arial"/>
                          <a:cs typeface="Arial"/>
                        </a:rPr>
                        <a:t>aligned with</a:t>
                      </a:r>
                      <a:r>
                        <a:rPr sz="1600" b="1" spc="-30" dirty="0">
                          <a:solidFill>
                            <a:srgbClr val="BCD0E8"/>
                          </a:solidFill>
                          <a:latin typeface="Arial"/>
                          <a:cs typeface="Arial"/>
                        </a:rPr>
                        <a:t> </a:t>
                      </a:r>
                      <a:r>
                        <a:rPr sz="1600" b="1" spc="-10" dirty="0">
                          <a:solidFill>
                            <a:srgbClr val="BCD0E8"/>
                          </a:solidFill>
                          <a:latin typeface="Arial"/>
                          <a:cs typeface="Arial"/>
                        </a:rPr>
                        <a:t>Cedefop</a:t>
                      </a:r>
                      <a:r>
                        <a:rPr sz="1600" b="1" spc="5" dirty="0">
                          <a:solidFill>
                            <a:srgbClr val="BCD0E8"/>
                          </a:solidFill>
                          <a:latin typeface="Arial"/>
                          <a:cs typeface="Arial"/>
                        </a:rPr>
                        <a:t> </a:t>
                      </a:r>
                      <a:r>
                        <a:rPr sz="1600" b="1" spc="-185" dirty="0">
                          <a:solidFill>
                            <a:srgbClr val="BCD0E8"/>
                          </a:solidFill>
                          <a:latin typeface="Arial"/>
                          <a:cs typeface="Arial"/>
                        </a:rPr>
                        <a:t>(</a:t>
                      </a:r>
                      <a:r>
                        <a:rPr sz="1600" b="1" cap="small" spc="-185" dirty="0">
                          <a:solidFill>
                            <a:srgbClr val="BCD0E8"/>
                          </a:solidFill>
                          <a:latin typeface="Arial"/>
                          <a:cs typeface="Arial"/>
                        </a:rPr>
                        <a:t>2</a:t>
                      </a:r>
                      <a:r>
                        <a:rPr sz="1600" b="1" spc="-185" dirty="0">
                          <a:solidFill>
                            <a:srgbClr val="BCD0E8"/>
                          </a:solidFill>
                          <a:latin typeface="Arial"/>
                          <a:cs typeface="Arial"/>
                        </a:rPr>
                        <a:t>0</a:t>
                      </a:r>
                      <a:r>
                        <a:rPr sz="1600" b="1" cap="small" spc="-185" dirty="0">
                          <a:solidFill>
                            <a:srgbClr val="BCD0E8"/>
                          </a:solidFill>
                          <a:latin typeface="Arial"/>
                          <a:cs typeface="Arial"/>
                        </a:rPr>
                        <a:t>2</a:t>
                      </a:r>
                      <a:r>
                        <a:rPr sz="1600" b="1" spc="-185" dirty="0">
                          <a:solidFill>
                            <a:srgbClr val="BCD0E8"/>
                          </a:solidFill>
                          <a:latin typeface="Arial"/>
                          <a:cs typeface="Arial"/>
                        </a:rPr>
                        <a:t>6)</a:t>
                      </a:r>
                      <a:r>
                        <a:rPr sz="1600" b="1" spc="-15" dirty="0">
                          <a:solidFill>
                            <a:srgbClr val="BCD0E8"/>
                          </a:solidFill>
                          <a:latin typeface="Arial"/>
                          <a:cs typeface="Arial"/>
                        </a:rPr>
                        <a:t> </a:t>
                      </a:r>
                      <a:r>
                        <a:rPr sz="1600" b="1" dirty="0">
                          <a:solidFill>
                            <a:srgbClr val="BCD0E8"/>
                          </a:solidFill>
                          <a:latin typeface="Arial"/>
                          <a:cs typeface="Arial"/>
                        </a:rPr>
                        <a:t>and</a:t>
                      </a:r>
                      <a:r>
                        <a:rPr sz="1600" b="1" spc="-20" dirty="0">
                          <a:solidFill>
                            <a:srgbClr val="BCD0E8"/>
                          </a:solidFill>
                          <a:latin typeface="Arial"/>
                          <a:cs typeface="Arial"/>
                        </a:rPr>
                        <a:t> </a:t>
                      </a:r>
                      <a:r>
                        <a:rPr sz="1600" b="1" spc="-25" dirty="0">
                          <a:solidFill>
                            <a:srgbClr val="BCD0E8"/>
                          </a:solidFill>
                          <a:latin typeface="Arial"/>
                          <a:cs typeface="Arial"/>
                        </a:rPr>
                        <a:t>the </a:t>
                      </a:r>
                      <a:r>
                        <a:rPr sz="1600" b="1" spc="-100" dirty="0">
                          <a:solidFill>
                            <a:srgbClr val="BCD0E8"/>
                          </a:solidFill>
                          <a:latin typeface="Arial"/>
                          <a:cs typeface="Arial"/>
                        </a:rPr>
                        <a:t>ACQF,</a:t>
                      </a:r>
                      <a:r>
                        <a:rPr sz="1600" b="1" spc="-10" dirty="0">
                          <a:solidFill>
                            <a:srgbClr val="BCD0E8"/>
                          </a:solidFill>
                          <a:latin typeface="Arial"/>
                          <a:cs typeface="Arial"/>
                        </a:rPr>
                        <a:t> </a:t>
                      </a:r>
                      <a:r>
                        <a:rPr sz="1600" b="1" spc="-25" dirty="0">
                          <a:solidFill>
                            <a:srgbClr val="BCD0E8"/>
                          </a:solidFill>
                          <a:latin typeface="Arial"/>
                          <a:cs typeface="Arial"/>
                        </a:rPr>
                        <a:t>collectively</a:t>
                      </a:r>
                      <a:r>
                        <a:rPr sz="1600" b="1" spc="-20" dirty="0">
                          <a:solidFill>
                            <a:srgbClr val="BCD0E8"/>
                          </a:solidFill>
                          <a:latin typeface="Arial"/>
                          <a:cs typeface="Arial"/>
                        </a:rPr>
                        <a:t> </a:t>
                      </a:r>
                      <a:r>
                        <a:rPr sz="1600" b="1" dirty="0">
                          <a:solidFill>
                            <a:srgbClr val="BCD0E8"/>
                          </a:solidFill>
                          <a:latin typeface="Arial"/>
                          <a:cs typeface="Arial"/>
                        </a:rPr>
                        <a:t>explain</a:t>
                      </a:r>
                      <a:r>
                        <a:rPr sz="1600" b="1" spc="5" dirty="0">
                          <a:solidFill>
                            <a:srgbClr val="BCD0E8"/>
                          </a:solidFill>
                          <a:latin typeface="Arial"/>
                          <a:cs typeface="Arial"/>
                        </a:rPr>
                        <a:t> </a:t>
                      </a:r>
                      <a:r>
                        <a:rPr sz="1600" b="1" spc="65" dirty="0">
                          <a:solidFill>
                            <a:srgbClr val="BCD0E8"/>
                          </a:solidFill>
                          <a:latin typeface="Arial"/>
                          <a:cs typeface="Arial"/>
                        </a:rPr>
                        <a:t>why</a:t>
                      </a:r>
                      <a:r>
                        <a:rPr sz="1600" b="1" spc="-25" dirty="0">
                          <a:solidFill>
                            <a:srgbClr val="BCD0E8"/>
                          </a:solidFill>
                          <a:latin typeface="Arial"/>
                          <a:cs typeface="Arial"/>
                        </a:rPr>
                        <a:t> </a:t>
                      </a:r>
                      <a:r>
                        <a:rPr sz="1600" b="1" dirty="0">
                          <a:solidFill>
                            <a:srgbClr val="BCD0E8"/>
                          </a:solidFill>
                          <a:latin typeface="Arial"/>
                          <a:cs typeface="Arial"/>
                        </a:rPr>
                        <a:t>the</a:t>
                      </a:r>
                      <a:r>
                        <a:rPr sz="1600" b="1" spc="-20" dirty="0">
                          <a:solidFill>
                            <a:srgbClr val="BCD0E8"/>
                          </a:solidFill>
                          <a:latin typeface="Arial"/>
                          <a:cs typeface="Arial"/>
                        </a:rPr>
                        <a:t> current </a:t>
                      </a:r>
                      <a:r>
                        <a:rPr sz="1600" b="1" spc="-50" dirty="0">
                          <a:solidFill>
                            <a:srgbClr val="BCD0E8"/>
                          </a:solidFill>
                          <a:latin typeface="Arial"/>
                          <a:cs typeface="Arial"/>
                        </a:rPr>
                        <a:t>system</a:t>
                      </a:r>
                      <a:r>
                        <a:rPr sz="1600" b="1" spc="-15" dirty="0">
                          <a:solidFill>
                            <a:srgbClr val="BCD0E8"/>
                          </a:solidFill>
                          <a:latin typeface="Arial"/>
                          <a:cs typeface="Arial"/>
                        </a:rPr>
                        <a:t> </a:t>
                      </a:r>
                      <a:r>
                        <a:rPr sz="1600" b="1" spc="-95" dirty="0">
                          <a:solidFill>
                            <a:srgbClr val="BCD0E8"/>
                          </a:solidFill>
                          <a:latin typeface="Arial"/>
                          <a:cs typeface="Arial"/>
                        </a:rPr>
                        <a:t>is</a:t>
                      </a:r>
                      <a:r>
                        <a:rPr sz="1600" b="1" spc="-10" dirty="0">
                          <a:solidFill>
                            <a:srgbClr val="BCD0E8"/>
                          </a:solidFill>
                          <a:latin typeface="Arial"/>
                          <a:cs typeface="Arial"/>
                        </a:rPr>
                        <a:t> </a:t>
                      </a:r>
                      <a:r>
                        <a:rPr sz="1600" b="1" spc="-45" dirty="0">
                          <a:solidFill>
                            <a:srgbClr val="BCD0E8"/>
                          </a:solidFill>
                          <a:latin typeface="Arial"/>
                          <a:cs typeface="Arial"/>
                        </a:rPr>
                        <a:t>insufficient:</a:t>
                      </a:r>
                      <a:r>
                        <a:rPr sz="1600" b="1" spc="20" dirty="0">
                          <a:solidFill>
                            <a:srgbClr val="BCD0E8"/>
                          </a:solidFill>
                          <a:latin typeface="Arial"/>
                          <a:cs typeface="Arial"/>
                        </a:rPr>
                        <a:t> </a:t>
                      </a:r>
                      <a:r>
                        <a:rPr sz="1600" b="1" dirty="0">
                          <a:solidFill>
                            <a:srgbClr val="ECECEC"/>
                          </a:solidFill>
                          <a:latin typeface="Arial"/>
                          <a:cs typeface="Arial"/>
                        </a:rPr>
                        <a:t>not</a:t>
                      </a:r>
                      <a:r>
                        <a:rPr sz="1600" b="1" spc="-20" dirty="0">
                          <a:solidFill>
                            <a:srgbClr val="ECECEC"/>
                          </a:solidFill>
                          <a:latin typeface="Arial"/>
                          <a:cs typeface="Arial"/>
                        </a:rPr>
                        <a:t> </a:t>
                      </a:r>
                      <a:r>
                        <a:rPr sz="1600" b="1" dirty="0">
                          <a:solidFill>
                            <a:srgbClr val="ECECEC"/>
                          </a:solidFill>
                          <a:latin typeface="Arial"/>
                          <a:cs typeface="Arial"/>
                        </a:rPr>
                        <a:t>developmental,</a:t>
                      </a:r>
                      <a:r>
                        <a:rPr sz="1600" b="1" spc="-5" dirty="0">
                          <a:solidFill>
                            <a:srgbClr val="ECECEC"/>
                          </a:solidFill>
                          <a:latin typeface="Arial"/>
                          <a:cs typeface="Arial"/>
                        </a:rPr>
                        <a:t> </a:t>
                      </a:r>
                      <a:r>
                        <a:rPr sz="1600" b="1" dirty="0">
                          <a:solidFill>
                            <a:srgbClr val="ECECEC"/>
                          </a:solidFill>
                          <a:latin typeface="Arial"/>
                          <a:cs typeface="Arial"/>
                        </a:rPr>
                        <a:t>not</a:t>
                      </a:r>
                      <a:r>
                        <a:rPr sz="1600" b="1" spc="-20" dirty="0">
                          <a:solidFill>
                            <a:srgbClr val="ECECEC"/>
                          </a:solidFill>
                          <a:latin typeface="Arial"/>
                          <a:cs typeface="Arial"/>
                        </a:rPr>
                        <a:t> </a:t>
                      </a:r>
                      <a:r>
                        <a:rPr sz="1600" b="1" dirty="0">
                          <a:solidFill>
                            <a:srgbClr val="ECECEC"/>
                          </a:solidFill>
                          <a:latin typeface="Arial"/>
                          <a:cs typeface="Arial"/>
                        </a:rPr>
                        <a:t>experiential,</a:t>
                      </a:r>
                      <a:r>
                        <a:rPr sz="1600" b="1" spc="5" dirty="0">
                          <a:solidFill>
                            <a:srgbClr val="ECECEC"/>
                          </a:solidFill>
                          <a:latin typeface="Arial"/>
                          <a:cs typeface="Arial"/>
                        </a:rPr>
                        <a:t> </a:t>
                      </a:r>
                      <a:r>
                        <a:rPr sz="1600" b="1" spc="-25" dirty="0">
                          <a:solidFill>
                            <a:srgbClr val="ECECEC"/>
                          </a:solidFill>
                          <a:latin typeface="Arial"/>
                          <a:cs typeface="Arial"/>
                        </a:rPr>
                        <a:t>not </a:t>
                      </a:r>
                      <a:r>
                        <a:rPr sz="1600" b="1" spc="-10" dirty="0">
                          <a:solidFill>
                            <a:srgbClr val="ECECEC"/>
                          </a:solidFill>
                          <a:latin typeface="Arial"/>
                          <a:cs typeface="Arial"/>
                        </a:rPr>
                        <a:t>adaptive.</a:t>
                      </a:r>
                      <a:endParaRPr sz="1600">
                        <a:latin typeface="Arial"/>
                        <a:cs typeface="Arial"/>
                      </a:endParaRPr>
                    </a:p>
                  </a:txBody>
                  <a:tcPr marL="0" marR="0" marT="106680" marB="0">
                    <a:lnL w="76200">
                      <a:solidFill>
                        <a:srgbClr val="C8962A"/>
                      </a:solidFill>
                      <a:prstDash val="solid"/>
                    </a:lnL>
                    <a:solidFill>
                      <a:srgbClr val="233A5E"/>
                    </a:solidFill>
                  </a:tcPr>
                </a:tc>
                <a:extLst>
                  <a:ext uri="{0D108BD9-81ED-4DB2-BD59-A6C34878D82A}">
                    <a16:rowId xmlns:a16="http://schemas.microsoft.com/office/drawing/2014/main" val="10002"/>
                  </a:ext>
                </a:extLst>
              </a:tr>
              <a:tr h="67945">
                <a:tc>
                  <a:txBody>
                    <a:bodyPr/>
                    <a:lstStyle/>
                    <a:p>
                      <a:pPr>
                        <a:lnSpc>
                          <a:spcPct val="100000"/>
                        </a:lnSpc>
                      </a:pPr>
                      <a:endParaRPr sz="200">
                        <a:latin typeface="Times New Roman"/>
                        <a:cs typeface="Times New Roman"/>
                      </a:endParaRPr>
                    </a:p>
                  </a:txBody>
                  <a:tcPr marL="0" marR="0" marT="0" marB="0">
                    <a:lnL w="76200">
                      <a:solidFill>
                        <a:srgbClr val="C8962A"/>
                      </a:solidFill>
                      <a:prstDash val="solid"/>
                    </a:lnL>
                  </a:tcPr>
                </a:tc>
                <a:extLst>
                  <a:ext uri="{0D108BD9-81ED-4DB2-BD59-A6C34878D82A}">
                    <a16:rowId xmlns:a16="http://schemas.microsoft.com/office/drawing/2014/main" val="10003"/>
                  </a:ext>
                </a:extLst>
              </a:tr>
              <a:tr h="1158240">
                <a:tc>
                  <a:txBody>
                    <a:bodyPr/>
                    <a:lstStyle/>
                    <a:p>
                      <a:pPr marL="170180">
                        <a:lnSpc>
                          <a:spcPct val="100000"/>
                        </a:lnSpc>
                        <a:spcBef>
                          <a:spcPts val="605"/>
                        </a:spcBef>
                      </a:pPr>
                      <a:r>
                        <a:rPr sz="1400" b="1" spc="-110" dirty="0">
                          <a:solidFill>
                            <a:srgbClr val="C8962A"/>
                          </a:solidFill>
                          <a:latin typeface="Arial"/>
                          <a:cs typeface="Arial"/>
                        </a:rPr>
                        <a:t>RQ3</a:t>
                      </a:r>
                      <a:r>
                        <a:rPr sz="1400" b="1" spc="15" dirty="0">
                          <a:solidFill>
                            <a:srgbClr val="C8962A"/>
                          </a:solidFill>
                          <a:latin typeface="Arial"/>
                          <a:cs typeface="Arial"/>
                        </a:rPr>
                        <a:t> </a:t>
                      </a:r>
                      <a:r>
                        <a:rPr sz="1400" b="1" spc="-10" dirty="0">
                          <a:solidFill>
                            <a:srgbClr val="C8962A"/>
                          </a:solidFill>
                          <a:latin typeface="Arial"/>
                          <a:cs typeface="Arial"/>
                        </a:rPr>
                        <a:t>Answer:</a:t>
                      </a:r>
                      <a:endParaRPr sz="1400">
                        <a:latin typeface="Arial"/>
                        <a:cs typeface="Arial"/>
                      </a:endParaRPr>
                    </a:p>
                    <a:p>
                      <a:pPr marL="158115" marR="491490">
                        <a:lnSpc>
                          <a:spcPct val="100000"/>
                        </a:lnSpc>
                        <a:spcBef>
                          <a:spcPts val="5"/>
                        </a:spcBef>
                      </a:pPr>
                      <a:r>
                        <a:rPr sz="1600" b="1" spc="-30" dirty="0">
                          <a:solidFill>
                            <a:srgbClr val="BCD0E8"/>
                          </a:solidFill>
                          <a:latin typeface="Arial"/>
                          <a:cs typeface="Arial"/>
                        </a:rPr>
                        <a:t>Three</a:t>
                      </a:r>
                      <a:r>
                        <a:rPr sz="1600" b="1" spc="-5" dirty="0">
                          <a:solidFill>
                            <a:srgbClr val="BCD0E8"/>
                          </a:solidFill>
                          <a:latin typeface="Arial"/>
                          <a:cs typeface="Arial"/>
                        </a:rPr>
                        <a:t> </a:t>
                      </a:r>
                      <a:r>
                        <a:rPr sz="1600" b="1" dirty="0">
                          <a:solidFill>
                            <a:srgbClr val="BCD0E8"/>
                          </a:solidFill>
                          <a:latin typeface="Arial"/>
                          <a:cs typeface="Arial"/>
                        </a:rPr>
                        <a:t>enabling</a:t>
                      </a:r>
                      <a:r>
                        <a:rPr sz="1600" b="1" spc="35" dirty="0">
                          <a:solidFill>
                            <a:srgbClr val="BCD0E8"/>
                          </a:solidFill>
                          <a:latin typeface="Arial"/>
                          <a:cs typeface="Arial"/>
                        </a:rPr>
                        <a:t> </a:t>
                      </a:r>
                      <a:r>
                        <a:rPr sz="1600" b="1" spc="-50" dirty="0">
                          <a:solidFill>
                            <a:srgbClr val="BCD0E8"/>
                          </a:solidFill>
                          <a:latin typeface="Arial"/>
                          <a:cs typeface="Arial"/>
                        </a:rPr>
                        <a:t>conditions</a:t>
                      </a:r>
                      <a:r>
                        <a:rPr sz="1600" b="1" spc="25" dirty="0">
                          <a:solidFill>
                            <a:srgbClr val="BCD0E8"/>
                          </a:solidFill>
                          <a:latin typeface="Arial"/>
                          <a:cs typeface="Arial"/>
                        </a:rPr>
                        <a:t> </a:t>
                      </a:r>
                      <a:r>
                        <a:rPr sz="1600" b="1" dirty="0">
                          <a:solidFill>
                            <a:srgbClr val="BCD0E8"/>
                          </a:solidFill>
                          <a:latin typeface="Arial"/>
                          <a:cs typeface="Arial"/>
                        </a:rPr>
                        <a:t>:</a:t>
                      </a:r>
                      <a:r>
                        <a:rPr sz="1600" b="1" spc="-5" dirty="0">
                          <a:solidFill>
                            <a:srgbClr val="BCD0E8"/>
                          </a:solidFill>
                          <a:latin typeface="Arial"/>
                          <a:cs typeface="Arial"/>
                        </a:rPr>
                        <a:t> </a:t>
                      </a:r>
                      <a:r>
                        <a:rPr sz="1600" b="1" dirty="0">
                          <a:solidFill>
                            <a:srgbClr val="BCD0E8"/>
                          </a:solidFill>
                          <a:latin typeface="Arial"/>
                          <a:cs typeface="Arial"/>
                        </a:rPr>
                        <a:t>regulatory</a:t>
                      </a:r>
                      <a:r>
                        <a:rPr sz="1600" b="1" spc="25" dirty="0">
                          <a:solidFill>
                            <a:srgbClr val="BCD0E8"/>
                          </a:solidFill>
                          <a:latin typeface="Arial"/>
                          <a:cs typeface="Arial"/>
                        </a:rPr>
                        <a:t> </a:t>
                      </a:r>
                      <a:r>
                        <a:rPr sz="1600" b="1" spc="-35" dirty="0">
                          <a:solidFill>
                            <a:srgbClr val="BCD0E8"/>
                          </a:solidFill>
                          <a:latin typeface="Arial"/>
                          <a:cs typeface="Arial"/>
                        </a:rPr>
                        <a:t>anchoring,</a:t>
                      </a:r>
                      <a:r>
                        <a:rPr sz="1600" b="1" spc="20" dirty="0">
                          <a:solidFill>
                            <a:srgbClr val="BCD0E8"/>
                          </a:solidFill>
                          <a:latin typeface="Arial"/>
                          <a:cs typeface="Arial"/>
                        </a:rPr>
                        <a:t> </a:t>
                      </a:r>
                      <a:r>
                        <a:rPr sz="1600" b="1" dirty="0">
                          <a:solidFill>
                            <a:srgbClr val="BCD0E8"/>
                          </a:solidFill>
                          <a:latin typeface="Arial"/>
                          <a:cs typeface="Arial"/>
                        </a:rPr>
                        <a:t>practitioner</a:t>
                      </a:r>
                      <a:r>
                        <a:rPr sz="1600" b="1" spc="20" dirty="0">
                          <a:solidFill>
                            <a:srgbClr val="BCD0E8"/>
                          </a:solidFill>
                          <a:latin typeface="Arial"/>
                          <a:cs typeface="Arial"/>
                        </a:rPr>
                        <a:t> </a:t>
                      </a:r>
                      <a:r>
                        <a:rPr sz="1600" b="1" spc="-30" dirty="0">
                          <a:solidFill>
                            <a:srgbClr val="BCD0E8"/>
                          </a:solidFill>
                          <a:latin typeface="Arial"/>
                          <a:cs typeface="Arial"/>
                        </a:rPr>
                        <a:t>capacity,</a:t>
                      </a:r>
                      <a:r>
                        <a:rPr sz="1600" b="1" dirty="0">
                          <a:solidFill>
                            <a:srgbClr val="BCD0E8"/>
                          </a:solidFill>
                          <a:latin typeface="Arial"/>
                          <a:cs typeface="Arial"/>
                        </a:rPr>
                        <a:t> and expanded</a:t>
                      </a:r>
                      <a:r>
                        <a:rPr sz="1600" b="1" spc="25" dirty="0">
                          <a:solidFill>
                            <a:srgbClr val="BCD0E8"/>
                          </a:solidFill>
                          <a:latin typeface="Arial"/>
                          <a:cs typeface="Arial"/>
                        </a:rPr>
                        <a:t> </a:t>
                      </a:r>
                      <a:r>
                        <a:rPr sz="1600" b="1" dirty="0">
                          <a:solidFill>
                            <a:srgbClr val="BCD0E8"/>
                          </a:solidFill>
                          <a:latin typeface="Arial"/>
                          <a:cs typeface="Arial"/>
                        </a:rPr>
                        <a:t>KNQA</a:t>
                      </a:r>
                      <a:r>
                        <a:rPr sz="1600" b="1" spc="20" dirty="0">
                          <a:solidFill>
                            <a:srgbClr val="BCD0E8"/>
                          </a:solidFill>
                          <a:latin typeface="Arial"/>
                          <a:cs typeface="Arial"/>
                        </a:rPr>
                        <a:t> </a:t>
                      </a:r>
                      <a:r>
                        <a:rPr sz="1600" b="1" spc="-10" dirty="0">
                          <a:solidFill>
                            <a:srgbClr val="BCD0E8"/>
                          </a:solidFill>
                          <a:latin typeface="Arial"/>
                          <a:cs typeface="Arial"/>
                        </a:rPr>
                        <a:t>governance</a:t>
                      </a:r>
                      <a:r>
                        <a:rPr sz="1600" b="1" spc="25" dirty="0">
                          <a:solidFill>
                            <a:srgbClr val="BCD0E8"/>
                          </a:solidFill>
                          <a:latin typeface="Arial"/>
                          <a:cs typeface="Arial"/>
                        </a:rPr>
                        <a:t> </a:t>
                      </a:r>
                      <a:r>
                        <a:rPr sz="1600" b="1" spc="-50" dirty="0">
                          <a:solidFill>
                            <a:srgbClr val="BCD0E8"/>
                          </a:solidFill>
                          <a:latin typeface="Arial"/>
                          <a:cs typeface="Arial"/>
                        </a:rPr>
                        <a:t>&amp; </a:t>
                      </a:r>
                      <a:r>
                        <a:rPr sz="1600" b="1" dirty="0">
                          <a:solidFill>
                            <a:srgbClr val="BCD0E8"/>
                          </a:solidFill>
                          <a:latin typeface="Arial"/>
                          <a:cs typeface="Arial"/>
                        </a:rPr>
                        <a:t>operationalized</a:t>
                      </a:r>
                      <a:r>
                        <a:rPr sz="1600" b="1" spc="20" dirty="0">
                          <a:solidFill>
                            <a:srgbClr val="BCD0E8"/>
                          </a:solidFill>
                          <a:latin typeface="Arial"/>
                          <a:cs typeface="Arial"/>
                        </a:rPr>
                        <a:t> </a:t>
                      </a:r>
                      <a:r>
                        <a:rPr sz="1600" b="1" spc="-10" dirty="0">
                          <a:solidFill>
                            <a:srgbClr val="BCD0E8"/>
                          </a:solidFill>
                          <a:latin typeface="Arial"/>
                          <a:cs typeface="Arial"/>
                        </a:rPr>
                        <a:t>through</a:t>
                      </a:r>
                      <a:r>
                        <a:rPr sz="1600" b="1" spc="-20" dirty="0">
                          <a:solidFill>
                            <a:srgbClr val="BCD0E8"/>
                          </a:solidFill>
                          <a:latin typeface="Arial"/>
                          <a:cs typeface="Arial"/>
                        </a:rPr>
                        <a:t> </a:t>
                      </a:r>
                      <a:r>
                        <a:rPr sz="1600" b="1" dirty="0">
                          <a:solidFill>
                            <a:srgbClr val="BCD0E8"/>
                          </a:solidFill>
                          <a:latin typeface="Arial"/>
                          <a:cs typeface="Arial"/>
                        </a:rPr>
                        <a:t>the</a:t>
                      </a:r>
                      <a:r>
                        <a:rPr sz="1600" b="1" spc="-25" dirty="0">
                          <a:solidFill>
                            <a:srgbClr val="BCD0E8"/>
                          </a:solidFill>
                          <a:latin typeface="Arial"/>
                          <a:cs typeface="Arial"/>
                        </a:rPr>
                        <a:t> </a:t>
                      </a:r>
                      <a:r>
                        <a:rPr sz="1600" b="1" spc="-10" dirty="0">
                          <a:solidFill>
                            <a:srgbClr val="BCD0E8"/>
                          </a:solidFill>
                          <a:latin typeface="Arial"/>
                          <a:cs typeface="Arial"/>
                        </a:rPr>
                        <a:t>four-</a:t>
                      </a:r>
                      <a:r>
                        <a:rPr sz="1600" b="1" spc="-25" dirty="0">
                          <a:solidFill>
                            <a:srgbClr val="BCD0E8"/>
                          </a:solidFill>
                          <a:latin typeface="Arial"/>
                          <a:cs typeface="Arial"/>
                        </a:rPr>
                        <a:t>component</a:t>
                      </a:r>
                      <a:r>
                        <a:rPr sz="1600" b="1" spc="-15" dirty="0">
                          <a:solidFill>
                            <a:srgbClr val="BCD0E8"/>
                          </a:solidFill>
                          <a:latin typeface="Arial"/>
                          <a:cs typeface="Arial"/>
                        </a:rPr>
                        <a:t> </a:t>
                      </a:r>
                      <a:r>
                        <a:rPr sz="1600" b="1" spc="-10" dirty="0">
                          <a:solidFill>
                            <a:srgbClr val="BCD0E8"/>
                          </a:solidFill>
                          <a:latin typeface="Arial"/>
                          <a:cs typeface="Arial"/>
                        </a:rPr>
                        <a:t>framework.</a:t>
                      </a:r>
                      <a:endParaRPr sz="1600">
                        <a:latin typeface="Arial"/>
                        <a:cs typeface="Arial"/>
                      </a:endParaRPr>
                    </a:p>
                  </a:txBody>
                  <a:tcPr marL="0" marR="0" marT="76835" marB="0">
                    <a:lnL w="76200">
                      <a:solidFill>
                        <a:srgbClr val="C8962A"/>
                      </a:solidFill>
                      <a:prstDash val="solid"/>
                    </a:lnL>
                    <a:solidFill>
                      <a:srgbClr val="233A5E"/>
                    </a:solidFill>
                  </a:tcPr>
                </a:tc>
                <a:extLst>
                  <a:ext uri="{0D108BD9-81ED-4DB2-BD59-A6C34878D82A}">
                    <a16:rowId xmlns:a16="http://schemas.microsoft.com/office/drawing/2014/main" val="10004"/>
                  </a:ext>
                </a:extLst>
              </a:tr>
            </a:tbl>
          </a:graphicData>
        </a:graphic>
      </p:graphicFrame>
      <p:sp>
        <p:nvSpPr>
          <p:cNvPr id="15" name="object 15"/>
          <p:cNvSpPr txBox="1"/>
          <p:nvPr/>
        </p:nvSpPr>
        <p:spPr>
          <a:xfrm>
            <a:off x="865124" y="4914138"/>
            <a:ext cx="1908810" cy="26924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90" normalizeH="0" baseline="0" noProof="0" dirty="0">
                <a:ln>
                  <a:noFill/>
                </a:ln>
                <a:solidFill>
                  <a:srgbClr val="C8962A"/>
                </a:solidFill>
                <a:effectLst/>
                <a:uLnTx/>
                <a:uFillTx/>
                <a:latin typeface="Arial"/>
                <a:cs typeface="Arial"/>
              </a:rPr>
              <a:t>The</a:t>
            </a:r>
            <a:r>
              <a:rPr kumimoji="0" sz="1600" b="1" i="0" u="none" strike="noStrike" kern="0" cap="none" spc="-20" normalizeH="0" baseline="0" noProof="0" dirty="0">
                <a:ln>
                  <a:noFill/>
                </a:ln>
                <a:solidFill>
                  <a:srgbClr val="C8962A"/>
                </a:solidFill>
                <a:effectLst/>
                <a:uLnTx/>
                <a:uFillTx/>
                <a:latin typeface="Arial"/>
                <a:cs typeface="Arial"/>
              </a:rPr>
              <a:t> </a:t>
            </a:r>
            <a:r>
              <a:rPr kumimoji="0" sz="1600" b="1" i="0" u="none" strike="noStrike" kern="0" cap="none" spc="-65" normalizeH="0" baseline="0" noProof="0" dirty="0">
                <a:ln>
                  <a:noFill/>
                </a:ln>
                <a:solidFill>
                  <a:srgbClr val="C8962A"/>
                </a:solidFill>
                <a:effectLst/>
                <a:uLnTx/>
                <a:uFillTx/>
                <a:latin typeface="Arial"/>
                <a:cs typeface="Arial"/>
              </a:rPr>
              <a:t>Case</a:t>
            </a:r>
            <a:r>
              <a:rPr kumimoji="0" sz="1600" b="1" i="0" u="none" strike="noStrike" kern="0" cap="none" spc="5" normalizeH="0" baseline="0" noProof="0" dirty="0">
                <a:ln>
                  <a:noFill/>
                </a:ln>
                <a:solidFill>
                  <a:srgbClr val="C8962A"/>
                </a:solidFill>
                <a:effectLst/>
                <a:uLnTx/>
                <a:uFillTx/>
                <a:latin typeface="Arial"/>
                <a:cs typeface="Arial"/>
              </a:rPr>
              <a:t> </a:t>
            </a:r>
            <a:r>
              <a:rPr kumimoji="0" sz="1600" b="1" i="0" u="none" strike="noStrike" kern="0" cap="none" spc="0" normalizeH="0" baseline="0" noProof="0" dirty="0">
                <a:ln>
                  <a:noFill/>
                </a:ln>
                <a:solidFill>
                  <a:srgbClr val="C8962A"/>
                </a:solidFill>
                <a:effectLst/>
                <a:uLnTx/>
                <a:uFillTx/>
                <a:latin typeface="Arial"/>
                <a:cs typeface="Arial"/>
              </a:rPr>
              <a:t>for</a:t>
            </a:r>
            <a:r>
              <a:rPr kumimoji="0" sz="1600" b="1" i="0" u="none" strike="noStrike" kern="0" cap="none" spc="-5" normalizeH="0" baseline="0" noProof="0" dirty="0">
                <a:ln>
                  <a:noFill/>
                </a:ln>
                <a:solidFill>
                  <a:srgbClr val="C8962A"/>
                </a:solidFill>
                <a:effectLst/>
                <a:uLnTx/>
                <a:uFillTx/>
                <a:latin typeface="Arial"/>
                <a:cs typeface="Arial"/>
              </a:rPr>
              <a:t> </a:t>
            </a:r>
            <a:r>
              <a:rPr kumimoji="0" sz="1600" b="1" i="0" u="none" strike="noStrike" kern="0" cap="none" spc="-40" normalizeH="0" baseline="0" noProof="0" dirty="0">
                <a:ln>
                  <a:noFill/>
                </a:ln>
                <a:solidFill>
                  <a:srgbClr val="C8962A"/>
                </a:solidFill>
                <a:effectLst/>
                <a:uLnTx/>
                <a:uFillTx/>
                <a:latin typeface="Arial"/>
                <a:cs typeface="Arial"/>
              </a:rPr>
              <a:t>Action:</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16" name="object 16"/>
          <p:cNvSpPr txBox="1"/>
          <p:nvPr/>
        </p:nvSpPr>
        <p:spPr>
          <a:xfrm>
            <a:off x="853439" y="5254752"/>
            <a:ext cx="10607040" cy="699770"/>
          </a:xfrm>
          <a:prstGeom prst="rect">
            <a:avLst/>
          </a:prstGeom>
          <a:solidFill>
            <a:srgbClr val="DBF1F5"/>
          </a:solidFill>
        </p:spPr>
        <p:txBody>
          <a:bodyPr vert="horz" wrap="square" lIns="0" tIns="0" rIns="0" bIns="0" rtlCol="0">
            <a:spAutoFit/>
          </a:bodyPr>
          <a:lstStyle/>
          <a:p>
            <a:pPr marL="0" marR="0" lvl="0" indent="0" defTabSz="914400" eaLnBrk="1" fontAlgn="auto" latinLnBrk="0" hangingPunct="1">
              <a:lnSpc>
                <a:spcPts val="1635"/>
              </a:lnSpc>
              <a:spcBef>
                <a:spcPts val="0"/>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Arial"/>
                <a:cs typeface="Arial"/>
              </a:rPr>
              <a:t>Kenya</a:t>
            </a:r>
            <a:r>
              <a:rPr kumimoji="0" sz="1600" b="1" i="0" u="none" strike="noStrike" kern="0" cap="none" spc="35"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already</a:t>
            </a:r>
            <a:r>
              <a:rPr kumimoji="0" sz="1600" b="1" i="0" u="none" strike="noStrike" kern="0" cap="none" spc="45" normalizeH="0" baseline="0" noProof="0" dirty="0">
                <a:ln>
                  <a:noFill/>
                </a:ln>
                <a:solidFill>
                  <a:sysClr val="windowText" lastClr="000000"/>
                </a:solidFill>
                <a:effectLst/>
                <a:uLnTx/>
                <a:uFillTx/>
                <a:latin typeface="Arial"/>
                <a:cs typeface="Arial"/>
              </a:rPr>
              <a:t> </a:t>
            </a:r>
            <a:r>
              <a:rPr kumimoji="0" sz="1600" b="1" i="0" u="none" strike="noStrike" kern="0" cap="none" spc="-95" normalizeH="0" baseline="0" noProof="0" dirty="0">
                <a:ln>
                  <a:noFill/>
                </a:ln>
                <a:solidFill>
                  <a:sysClr val="windowText" lastClr="000000"/>
                </a:solidFill>
                <a:effectLst/>
                <a:uLnTx/>
                <a:uFillTx/>
                <a:latin typeface="Arial"/>
                <a:cs typeface="Arial"/>
              </a:rPr>
              <a:t>possesses</a:t>
            </a:r>
            <a:r>
              <a:rPr kumimoji="0" sz="1600" b="1" i="0" u="none" strike="noStrike" kern="0" cap="none" spc="60"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the</a:t>
            </a:r>
            <a:r>
              <a:rPr kumimoji="0" sz="1600" b="1" i="0" u="none" strike="noStrike" kern="0" cap="none" spc="30" normalizeH="0" baseline="0" noProof="0" dirty="0">
                <a:ln>
                  <a:noFill/>
                </a:ln>
                <a:solidFill>
                  <a:sysClr val="windowText" lastClr="000000"/>
                </a:solidFill>
                <a:effectLst/>
                <a:uLnTx/>
                <a:uFillTx/>
                <a:latin typeface="Arial"/>
                <a:cs typeface="Arial"/>
              </a:rPr>
              <a:t> </a:t>
            </a:r>
            <a:r>
              <a:rPr kumimoji="0" sz="1600" b="1" i="0" u="none" strike="noStrike" kern="0" cap="none" spc="-20" normalizeH="0" baseline="0" noProof="0" dirty="0">
                <a:ln>
                  <a:noFill/>
                </a:ln>
                <a:solidFill>
                  <a:sysClr val="windowText" lastClr="000000"/>
                </a:solidFill>
                <a:effectLst/>
                <a:uLnTx/>
                <a:uFillTx/>
                <a:latin typeface="Arial"/>
                <a:cs typeface="Arial"/>
              </a:rPr>
              <a:t>policy</a:t>
            </a:r>
            <a:r>
              <a:rPr kumimoji="0" sz="1600" b="1" i="0" u="none" strike="noStrike" kern="0" cap="none" spc="30"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mandate.</a:t>
            </a:r>
            <a:r>
              <a:rPr kumimoji="0" sz="1600" b="1" i="0" u="none" strike="noStrike" kern="0" cap="none" spc="30"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What</a:t>
            </a:r>
            <a:r>
              <a:rPr kumimoji="0" sz="1600" b="1" i="0" u="none" strike="noStrike" kern="0" cap="none" spc="30" normalizeH="0" baseline="0" noProof="0" dirty="0">
                <a:ln>
                  <a:noFill/>
                </a:ln>
                <a:solidFill>
                  <a:sysClr val="windowText" lastClr="000000"/>
                </a:solidFill>
                <a:effectLst/>
                <a:uLnTx/>
                <a:uFillTx/>
                <a:latin typeface="Arial"/>
                <a:cs typeface="Arial"/>
              </a:rPr>
              <a:t> </a:t>
            </a:r>
            <a:r>
              <a:rPr kumimoji="0" sz="1600" b="1" i="0" u="none" strike="noStrike" kern="0" cap="none" spc="-90" normalizeH="0" baseline="0" noProof="0" dirty="0">
                <a:ln>
                  <a:noFill/>
                </a:ln>
                <a:solidFill>
                  <a:sysClr val="windowText" lastClr="000000"/>
                </a:solidFill>
                <a:effectLst/>
                <a:uLnTx/>
                <a:uFillTx/>
                <a:latin typeface="Arial"/>
                <a:cs typeface="Arial"/>
              </a:rPr>
              <a:t>is</a:t>
            </a:r>
            <a:r>
              <a:rPr kumimoji="0" sz="1600" b="1" i="0" u="none" strike="noStrike" kern="0" cap="none" spc="45"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required</a:t>
            </a:r>
            <a:r>
              <a:rPr kumimoji="0" sz="1600" b="1" i="0" u="none" strike="noStrike" kern="0" cap="none" spc="40" normalizeH="0" baseline="0" noProof="0" dirty="0">
                <a:ln>
                  <a:noFill/>
                </a:ln>
                <a:solidFill>
                  <a:sysClr val="windowText" lastClr="000000"/>
                </a:solidFill>
                <a:effectLst/>
                <a:uLnTx/>
                <a:uFillTx/>
                <a:latin typeface="Arial"/>
                <a:cs typeface="Arial"/>
              </a:rPr>
              <a:t> </a:t>
            </a:r>
            <a:r>
              <a:rPr kumimoji="0" sz="1600" b="1" i="0" u="none" strike="noStrike" kern="0" cap="none" spc="-100" normalizeH="0" baseline="0" noProof="0" dirty="0">
                <a:ln>
                  <a:noFill/>
                </a:ln>
                <a:solidFill>
                  <a:sysClr val="windowText" lastClr="000000"/>
                </a:solidFill>
                <a:effectLst/>
                <a:uLnTx/>
                <a:uFillTx/>
                <a:latin typeface="Arial"/>
                <a:cs typeface="Arial"/>
              </a:rPr>
              <a:t>is</a:t>
            </a:r>
            <a:r>
              <a:rPr kumimoji="0" sz="1600" b="1" i="0" u="none" strike="noStrike" kern="0" cap="none" spc="30"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the</a:t>
            </a:r>
            <a:r>
              <a:rPr kumimoji="0" sz="1600" b="1" i="0" u="none" strike="noStrike" kern="0" cap="none" spc="30" normalizeH="0" baseline="0" noProof="0" dirty="0">
                <a:ln>
                  <a:noFill/>
                </a:ln>
                <a:solidFill>
                  <a:sysClr val="windowText" lastClr="000000"/>
                </a:solidFill>
                <a:effectLst/>
                <a:uLnTx/>
                <a:uFillTx/>
                <a:latin typeface="Arial"/>
                <a:cs typeface="Arial"/>
              </a:rPr>
              <a:t> </a:t>
            </a:r>
            <a:r>
              <a:rPr kumimoji="0" sz="1600" b="1" i="0" u="none" strike="noStrike" kern="0" cap="none" spc="-35" normalizeH="0" baseline="0" noProof="0" dirty="0">
                <a:ln>
                  <a:noFill/>
                </a:ln>
                <a:solidFill>
                  <a:sysClr val="windowText" lastClr="000000"/>
                </a:solidFill>
                <a:effectLst/>
                <a:uLnTx/>
                <a:uFillTx/>
                <a:latin typeface="Arial"/>
                <a:cs typeface="Arial"/>
              </a:rPr>
              <a:t>structural</a:t>
            </a:r>
            <a:r>
              <a:rPr kumimoji="0" sz="1600" b="1" i="0" u="none" strike="noStrike" kern="0" cap="none" spc="30"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integration</a:t>
            </a:r>
            <a:r>
              <a:rPr kumimoji="0" sz="1600" b="1" i="0" u="none" strike="noStrike" kern="0" cap="none" spc="40"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to</a:t>
            </a:r>
            <a:r>
              <a:rPr kumimoji="0" sz="1600" b="1" i="0" u="none" strike="noStrike" kern="0" cap="none" spc="30"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make</a:t>
            </a:r>
            <a:r>
              <a:rPr kumimoji="0" sz="1600" b="1" i="0" u="none" strike="noStrike" kern="0" cap="none" spc="20" normalizeH="0" baseline="0" noProof="0" dirty="0">
                <a:ln>
                  <a:noFill/>
                </a:ln>
                <a:solidFill>
                  <a:sysClr val="windowText" lastClr="000000"/>
                </a:solidFill>
                <a:effectLst/>
                <a:uLnTx/>
                <a:uFillTx/>
                <a:latin typeface="Arial"/>
                <a:cs typeface="Arial"/>
              </a:rPr>
              <a:t> </a:t>
            </a:r>
            <a:r>
              <a:rPr kumimoji="0" sz="1600" b="1" i="0" u="none" strike="noStrike" kern="0" cap="none" spc="-20" normalizeH="0" baseline="0" noProof="0" dirty="0">
                <a:ln>
                  <a:noFill/>
                </a:ln>
                <a:solidFill>
                  <a:sysClr val="windowText" lastClr="000000"/>
                </a:solidFill>
                <a:effectLst/>
                <a:uLnTx/>
                <a:uFillTx/>
                <a:latin typeface="Arial"/>
                <a:cs typeface="Arial"/>
              </a:rPr>
              <a:t>KNQA</a:t>
            </a:r>
            <a:endParaRPr kumimoji="0" sz="1600" b="0" i="0" u="none" strike="noStrike" kern="0" cap="none" spc="0" normalizeH="0" baseline="0" noProof="0">
              <a:ln>
                <a:noFill/>
              </a:ln>
              <a:solidFill>
                <a:sysClr val="windowText" lastClr="000000"/>
              </a:solidFill>
              <a:effectLst/>
              <a:uLnTx/>
              <a:uFillTx/>
              <a:latin typeface="Arial"/>
              <a:cs typeface="Arial"/>
            </a:endParaRPr>
          </a:p>
          <a:p>
            <a:pPr marL="0" marR="349250" lvl="0" indent="0" defTabSz="914400" eaLnBrk="1" fontAlgn="auto" latinLnBrk="0" hangingPunct="1">
              <a:lnSpc>
                <a:spcPct val="100000"/>
              </a:lnSpc>
              <a:spcBef>
                <a:spcPts val="0"/>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Arial"/>
                <a:cs typeface="Arial"/>
              </a:rPr>
              <a:t>mandate operational.</a:t>
            </a:r>
            <a:r>
              <a:rPr kumimoji="0" sz="1600" b="1" i="0" u="none" strike="noStrike" kern="0" cap="none" spc="25" normalizeH="0" baseline="0" noProof="0" dirty="0">
                <a:ln>
                  <a:noFill/>
                </a:ln>
                <a:solidFill>
                  <a:sysClr val="windowText" lastClr="000000"/>
                </a:solidFill>
                <a:effectLst/>
                <a:uLnTx/>
                <a:uFillTx/>
                <a:latin typeface="Arial"/>
                <a:cs typeface="Arial"/>
              </a:rPr>
              <a:t> </a:t>
            </a:r>
            <a:r>
              <a:rPr kumimoji="0" sz="1600" b="1" i="0" u="none" strike="noStrike" kern="0" cap="none" spc="-90" normalizeH="0" baseline="0" noProof="0" dirty="0">
                <a:ln>
                  <a:noFill/>
                </a:ln>
                <a:solidFill>
                  <a:sysClr val="windowText" lastClr="000000"/>
                </a:solidFill>
                <a:effectLst/>
                <a:uLnTx/>
                <a:uFillTx/>
                <a:latin typeface="Arial"/>
                <a:cs typeface="Arial"/>
              </a:rPr>
              <a:t>As</a:t>
            </a:r>
            <a:r>
              <a:rPr kumimoji="0" sz="1600" b="1" i="0" u="none" strike="noStrike" kern="0" cap="none" spc="15"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global</a:t>
            </a:r>
            <a:r>
              <a:rPr kumimoji="0" sz="1600" b="1" i="0" u="none" strike="noStrike" kern="0" cap="none" spc="20"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attention to</a:t>
            </a:r>
            <a:r>
              <a:rPr kumimoji="0" sz="1600" b="1" i="0" u="none" strike="noStrike" kern="0" cap="none" spc="5"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lifelong</a:t>
            </a:r>
            <a:r>
              <a:rPr kumimoji="0" sz="1600" b="1" i="0" u="none" strike="noStrike" kern="0" cap="none" spc="10" normalizeH="0" baseline="0" noProof="0" dirty="0">
                <a:ln>
                  <a:noFill/>
                </a:ln>
                <a:solidFill>
                  <a:sysClr val="windowText" lastClr="000000"/>
                </a:solidFill>
                <a:effectLst/>
                <a:uLnTx/>
                <a:uFillTx/>
                <a:latin typeface="Arial"/>
                <a:cs typeface="Arial"/>
              </a:rPr>
              <a:t> </a:t>
            </a:r>
            <a:r>
              <a:rPr kumimoji="0" sz="1600" b="1" i="0" u="none" strike="noStrike" kern="0" cap="none" spc="-20" normalizeH="0" baseline="0" noProof="0" dirty="0">
                <a:ln>
                  <a:noFill/>
                </a:ln>
                <a:solidFill>
                  <a:sysClr val="windowText" lastClr="000000"/>
                </a:solidFill>
                <a:effectLst/>
                <a:uLnTx/>
                <a:uFillTx/>
                <a:latin typeface="Arial"/>
                <a:cs typeface="Arial"/>
              </a:rPr>
              <a:t>guidance</a:t>
            </a:r>
            <a:r>
              <a:rPr kumimoji="0" sz="1600" b="1" i="0" u="none" strike="noStrike" kern="0" cap="none" spc="20" normalizeH="0" baseline="0" noProof="0" dirty="0">
                <a:ln>
                  <a:noFill/>
                </a:ln>
                <a:solidFill>
                  <a:sysClr val="windowText" lastClr="000000"/>
                </a:solidFill>
                <a:effectLst/>
                <a:uLnTx/>
                <a:uFillTx/>
                <a:latin typeface="Arial"/>
                <a:cs typeface="Arial"/>
              </a:rPr>
              <a:t> </a:t>
            </a:r>
            <a:r>
              <a:rPr kumimoji="0" sz="1600" b="1" i="0" u="none" strike="noStrike" kern="0" cap="none" spc="-45" normalizeH="0" baseline="0" noProof="0" dirty="0">
                <a:ln>
                  <a:noFill/>
                </a:ln>
                <a:solidFill>
                  <a:sysClr val="windowText" lastClr="000000"/>
                </a:solidFill>
                <a:effectLst/>
                <a:uLnTx/>
                <a:uFillTx/>
                <a:latin typeface="Arial"/>
                <a:cs typeface="Arial"/>
              </a:rPr>
              <a:t>intensifies</a:t>
            </a:r>
            <a:r>
              <a:rPr kumimoji="0" sz="1600" b="1" i="0" u="none" strike="noStrike" kern="0" cap="none" spc="15"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in</a:t>
            </a:r>
            <a:r>
              <a:rPr kumimoji="0" sz="1600" b="1" i="0" u="none" strike="noStrike" kern="0" cap="none" spc="5" normalizeH="0" baseline="0" noProof="0" dirty="0">
                <a:ln>
                  <a:noFill/>
                </a:ln>
                <a:solidFill>
                  <a:sysClr val="windowText" lastClr="000000"/>
                </a:solidFill>
                <a:effectLst/>
                <a:uLnTx/>
                <a:uFillTx/>
                <a:latin typeface="Arial"/>
                <a:cs typeface="Arial"/>
              </a:rPr>
              <a:t> </a:t>
            </a:r>
            <a:r>
              <a:rPr kumimoji="0" sz="1600" b="1" i="0" u="none" strike="noStrike" kern="0" cap="small" spc="-215" normalizeH="0" baseline="0" noProof="0" dirty="0">
                <a:ln>
                  <a:noFill/>
                </a:ln>
                <a:solidFill>
                  <a:sysClr val="windowText" lastClr="000000"/>
                </a:solidFill>
                <a:effectLst/>
                <a:uLnTx/>
                <a:uFillTx/>
                <a:latin typeface="Arial"/>
                <a:cs typeface="Arial"/>
              </a:rPr>
              <a:t>2</a:t>
            </a:r>
            <a:r>
              <a:rPr kumimoji="0" sz="1600" b="1" i="0" u="none" strike="noStrike" kern="0" cap="none" spc="-215" normalizeH="0" baseline="0" noProof="0" dirty="0">
                <a:ln>
                  <a:noFill/>
                </a:ln>
                <a:solidFill>
                  <a:sysClr val="windowText" lastClr="000000"/>
                </a:solidFill>
                <a:effectLst/>
                <a:uLnTx/>
                <a:uFillTx/>
                <a:latin typeface="Arial"/>
                <a:cs typeface="Arial"/>
              </a:rPr>
              <a:t>0</a:t>
            </a:r>
            <a:r>
              <a:rPr kumimoji="0" sz="1600" b="1" i="0" u="none" strike="noStrike" kern="0" cap="small" spc="-215" normalizeH="0" baseline="0" noProof="0" dirty="0">
                <a:ln>
                  <a:noFill/>
                </a:ln>
                <a:solidFill>
                  <a:sysClr val="windowText" lastClr="000000"/>
                </a:solidFill>
                <a:effectLst/>
                <a:uLnTx/>
                <a:uFillTx/>
                <a:latin typeface="Arial"/>
                <a:cs typeface="Arial"/>
              </a:rPr>
              <a:t>2</a:t>
            </a:r>
            <a:r>
              <a:rPr kumimoji="0" sz="1600" b="1" i="0" u="none" strike="noStrike" kern="0" cap="none" spc="-215" normalizeH="0" baseline="0" noProof="0" dirty="0">
                <a:ln>
                  <a:noFill/>
                </a:ln>
                <a:solidFill>
                  <a:sysClr val="windowText" lastClr="000000"/>
                </a:solidFill>
                <a:effectLst/>
                <a:uLnTx/>
                <a:uFillTx/>
                <a:latin typeface="Arial"/>
                <a:cs typeface="Arial"/>
              </a:rPr>
              <a:t>6,</a:t>
            </a:r>
            <a:r>
              <a:rPr kumimoji="0" sz="1600" b="1" i="0" u="none" strike="noStrike" kern="0" cap="none" spc="5" normalizeH="0" baseline="0" noProof="0" dirty="0">
                <a:ln>
                  <a:noFill/>
                </a:ln>
                <a:solidFill>
                  <a:sysClr val="windowText" lastClr="000000"/>
                </a:solidFill>
                <a:effectLst/>
                <a:uLnTx/>
                <a:uFillTx/>
                <a:latin typeface="Arial"/>
                <a:cs typeface="Arial"/>
              </a:rPr>
              <a:t> </a:t>
            </a:r>
            <a:r>
              <a:rPr kumimoji="0" sz="1600" b="1" i="0" u="none" strike="noStrike" kern="0" cap="none" spc="0" normalizeH="0" baseline="0" noProof="0" dirty="0">
                <a:ln>
                  <a:noFill/>
                </a:ln>
                <a:solidFill>
                  <a:sysClr val="windowText" lastClr="000000"/>
                </a:solidFill>
                <a:effectLst/>
                <a:uLnTx/>
                <a:uFillTx/>
                <a:latin typeface="Arial"/>
                <a:cs typeface="Arial"/>
              </a:rPr>
              <a:t>Kenya</a:t>
            </a:r>
            <a:r>
              <a:rPr kumimoji="0" sz="1600" b="1" i="0" u="none" strike="noStrike" kern="0" cap="none" spc="10" normalizeH="0" baseline="0" noProof="0" dirty="0">
                <a:ln>
                  <a:noFill/>
                </a:ln>
                <a:solidFill>
                  <a:sysClr val="windowText" lastClr="000000"/>
                </a:solidFill>
                <a:effectLst/>
                <a:uLnTx/>
                <a:uFillTx/>
                <a:latin typeface="Arial"/>
                <a:cs typeface="Arial"/>
              </a:rPr>
              <a:t> </a:t>
            </a:r>
            <a:r>
              <a:rPr kumimoji="0" sz="1600" b="1" i="0" u="none" strike="noStrike" kern="0" cap="none" spc="-100" normalizeH="0" baseline="0" noProof="0" dirty="0">
                <a:ln>
                  <a:noFill/>
                </a:ln>
                <a:solidFill>
                  <a:sysClr val="windowText" lastClr="000000"/>
                </a:solidFill>
                <a:effectLst/>
                <a:uLnTx/>
                <a:uFillTx/>
                <a:latin typeface="Arial"/>
                <a:cs typeface="Arial"/>
              </a:rPr>
              <a:t>is</a:t>
            </a:r>
            <a:r>
              <a:rPr kumimoji="0" sz="1600" b="1" i="0" u="none" strike="noStrike" kern="0" cap="none" spc="0" normalizeH="0" baseline="0" noProof="0" dirty="0">
                <a:ln>
                  <a:noFill/>
                </a:ln>
                <a:solidFill>
                  <a:sysClr val="windowText" lastClr="000000"/>
                </a:solidFill>
                <a:effectLst/>
                <a:uLnTx/>
                <a:uFillTx/>
                <a:latin typeface="Arial"/>
                <a:cs typeface="Arial"/>
              </a:rPr>
              <a:t> well</a:t>
            </a:r>
            <a:r>
              <a:rPr kumimoji="0" sz="1600" b="1" i="0" u="none" strike="noStrike" kern="0" cap="none" spc="5" normalizeH="0" baseline="0" noProof="0" dirty="0">
                <a:ln>
                  <a:noFill/>
                </a:ln>
                <a:solidFill>
                  <a:sysClr val="windowText" lastClr="000000"/>
                </a:solidFill>
                <a:effectLst/>
                <a:uLnTx/>
                <a:uFillTx/>
                <a:latin typeface="Arial"/>
                <a:cs typeface="Arial"/>
              </a:rPr>
              <a:t> </a:t>
            </a:r>
            <a:r>
              <a:rPr kumimoji="0" sz="1600" b="1" i="0" u="none" strike="noStrike" kern="0" cap="none" spc="-20" normalizeH="0" baseline="0" noProof="0" dirty="0">
                <a:ln>
                  <a:noFill/>
                </a:ln>
                <a:solidFill>
                  <a:sysClr val="windowText" lastClr="000000"/>
                </a:solidFill>
                <a:effectLst/>
                <a:uLnTx/>
                <a:uFillTx/>
                <a:latin typeface="Arial"/>
                <a:cs typeface="Arial"/>
              </a:rPr>
              <a:t>positioned</a:t>
            </a:r>
            <a:r>
              <a:rPr kumimoji="0" sz="1600" b="1" i="0" u="none" strike="noStrike" kern="0" cap="none" spc="20" normalizeH="0" baseline="0" noProof="0" dirty="0">
                <a:ln>
                  <a:noFill/>
                </a:ln>
                <a:solidFill>
                  <a:sysClr val="windowText" lastClr="000000"/>
                </a:solidFill>
                <a:effectLst/>
                <a:uLnTx/>
                <a:uFillTx/>
                <a:latin typeface="Arial"/>
                <a:cs typeface="Arial"/>
              </a:rPr>
              <a:t> </a:t>
            </a:r>
            <a:r>
              <a:rPr kumimoji="0" sz="1600" b="1" i="0" u="none" strike="noStrike" kern="0" cap="none" spc="-25" normalizeH="0" baseline="0" noProof="0" dirty="0">
                <a:ln>
                  <a:noFill/>
                </a:ln>
                <a:solidFill>
                  <a:sysClr val="windowText" lastClr="000000"/>
                </a:solidFill>
                <a:effectLst/>
                <a:uLnTx/>
                <a:uFillTx/>
                <a:latin typeface="Arial"/>
                <a:cs typeface="Arial"/>
              </a:rPr>
              <a:t>to </a:t>
            </a:r>
            <a:r>
              <a:rPr kumimoji="0" sz="1600" b="1" i="0" u="none" strike="noStrike" kern="0" cap="none" spc="-10" normalizeH="0" baseline="0" noProof="0" dirty="0">
                <a:ln>
                  <a:noFill/>
                </a:ln>
                <a:solidFill>
                  <a:sysClr val="windowText" lastClr="000000"/>
                </a:solidFill>
                <a:effectLst/>
                <a:uLnTx/>
                <a:uFillTx/>
                <a:latin typeface="Arial"/>
                <a:cs typeface="Arial"/>
              </a:rPr>
              <a:t>lead.</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17" name="object 17"/>
          <p:cNvSpPr txBox="1"/>
          <p:nvPr/>
        </p:nvSpPr>
        <p:spPr>
          <a:xfrm>
            <a:off x="746556" y="6044419"/>
            <a:ext cx="10840085" cy="589280"/>
          </a:xfrm>
          <a:prstGeom prst="rect">
            <a:avLst/>
          </a:prstGeom>
        </p:spPr>
        <p:txBody>
          <a:bodyPr vert="horz" wrap="square" lIns="0" tIns="34290" rIns="0" bIns="0" rtlCol="0">
            <a:spAutoFit/>
          </a:bodyPr>
          <a:lstStyle/>
          <a:p>
            <a:pPr marL="3952240" marR="5080" lvl="0" indent="-3940175" defTabSz="914400" eaLnBrk="1" fontAlgn="auto" latinLnBrk="0" hangingPunct="1">
              <a:lnSpc>
                <a:spcPts val="2160"/>
              </a:lnSpc>
              <a:spcBef>
                <a:spcPts val="270"/>
              </a:spcBef>
              <a:spcAft>
                <a:spcPts val="0"/>
              </a:spcAft>
              <a:buClrTx/>
              <a:buSzTx/>
              <a:buFontTx/>
              <a:buNone/>
              <a:tabLst/>
              <a:defRPr/>
            </a:pPr>
            <a:r>
              <a:rPr kumimoji="0" sz="1900" b="1" i="1" u="none" strike="noStrike" kern="0" cap="none" spc="-65" normalizeH="0" baseline="0" noProof="0" dirty="0">
                <a:ln>
                  <a:noFill/>
                </a:ln>
                <a:solidFill>
                  <a:srgbClr val="FF0000"/>
                </a:solidFill>
                <a:effectLst/>
                <a:uLnTx/>
                <a:uFillTx/>
                <a:latin typeface="Arial"/>
                <a:cs typeface="Arial"/>
              </a:rPr>
              <a:t>Career</a:t>
            </a:r>
            <a:r>
              <a:rPr kumimoji="0" sz="1900" b="1" i="1" u="none" strike="noStrike" kern="0" cap="none" spc="-45" normalizeH="0" baseline="0" noProof="0" dirty="0">
                <a:ln>
                  <a:noFill/>
                </a:ln>
                <a:solidFill>
                  <a:srgbClr val="FF0000"/>
                </a:solidFill>
                <a:effectLst/>
                <a:uLnTx/>
                <a:uFillTx/>
                <a:latin typeface="Arial"/>
                <a:cs typeface="Arial"/>
              </a:rPr>
              <a:t> </a:t>
            </a:r>
            <a:r>
              <a:rPr kumimoji="0" sz="1900" b="1" i="1" u="none" strike="noStrike" kern="0" cap="none" spc="-95" normalizeH="0" baseline="0" noProof="0" dirty="0">
                <a:ln>
                  <a:noFill/>
                </a:ln>
                <a:solidFill>
                  <a:srgbClr val="FF0000"/>
                </a:solidFill>
                <a:effectLst/>
                <a:uLnTx/>
                <a:uFillTx/>
                <a:latin typeface="Arial"/>
                <a:cs typeface="Arial"/>
              </a:rPr>
              <a:t>guidance,</a:t>
            </a:r>
            <a:r>
              <a:rPr kumimoji="0" sz="1900" b="1" i="1" u="none" strike="noStrike" kern="0" cap="none" spc="-40" normalizeH="0" baseline="0" noProof="0" dirty="0">
                <a:ln>
                  <a:noFill/>
                </a:ln>
                <a:solidFill>
                  <a:srgbClr val="FF0000"/>
                </a:solidFill>
                <a:effectLst/>
                <a:uLnTx/>
                <a:uFillTx/>
                <a:latin typeface="Arial"/>
                <a:cs typeface="Arial"/>
              </a:rPr>
              <a:t> </a:t>
            </a:r>
            <a:r>
              <a:rPr kumimoji="0" sz="1900" b="1" i="1" u="none" strike="noStrike" kern="0" cap="none" spc="-25" normalizeH="0" baseline="0" noProof="0" dirty="0">
                <a:ln>
                  <a:noFill/>
                </a:ln>
                <a:solidFill>
                  <a:srgbClr val="FF0000"/>
                </a:solidFill>
                <a:effectLst/>
                <a:uLnTx/>
                <a:uFillTx/>
                <a:latin typeface="Arial"/>
                <a:cs typeface="Arial"/>
              </a:rPr>
              <a:t>properly</a:t>
            </a:r>
            <a:r>
              <a:rPr kumimoji="0" sz="1900" b="1" i="1" u="none" strike="noStrike" kern="0" cap="none" spc="-55" normalizeH="0" baseline="0" noProof="0" dirty="0">
                <a:ln>
                  <a:noFill/>
                </a:ln>
                <a:solidFill>
                  <a:srgbClr val="FF0000"/>
                </a:solidFill>
                <a:effectLst/>
                <a:uLnTx/>
                <a:uFillTx/>
                <a:latin typeface="Arial"/>
                <a:cs typeface="Arial"/>
              </a:rPr>
              <a:t> </a:t>
            </a:r>
            <a:r>
              <a:rPr kumimoji="0" sz="1900" b="1" i="1" u="none" strike="noStrike" kern="0" cap="none" spc="-50" normalizeH="0" baseline="0" noProof="0" dirty="0">
                <a:ln>
                  <a:noFill/>
                </a:ln>
                <a:solidFill>
                  <a:srgbClr val="FF0000"/>
                </a:solidFill>
                <a:effectLst/>
                <a:uLnTx/>
                <a:uFillTx/>
                <a:latin typeface="Arial"/>
                <a:cs typeface="Arial"/>
              </a:rPr>
              <a:t>integrated, </a:t>
            </a:r>
            <a:r>
              <a:rPr kumimoji="0" sz="1900" b="1" i="1" u="none" strike="noStrike" kern="0" cap="none" spc="-160" normalizeH="0" baseline="0" noProof="0" dirty="0">
                <a:ln>
                  <a:noFill/>
                </a:ln>
                <a:solidFill>
                  <a:srgbClr val="FF0000"/>
                </a:solidFill>
                <a:effectLst/>
                <a:uLnTx/>
                <a:uFillTx/>
                <a:latin typeface="Arial"/>
                <a:cs typeface="Arial"/>
              </a:rPr>
              <a:t>is</a:t>
            </a:r>
            <a:r>
              <a:rPr kumimoji="0" sz="1900" b="1" i="1" u="none" strike="noStrike" kern="0" cap="none" spc="-30" normalizeH="0" baseline="0" noProof="0" dirty="0">
                <a:ln>
                  <a:noFill/>
                </a:ln>
                <a:solidFill>
                  <a:srgbClr val="FF0000"/>
                </a:solidFill>
                <a:effectLst/>
                <a:uLnTx/>
                <a:uFillTx/>
                <a:latin typeface="Arial"/>
                <a:cs typeface="Arial"/>
              </a:rPr>
              <a:t> </a:t>
            </a:r>
            <a:r>
              <a:rPr kumimoji="0" sz="1900" b="1" i="1" u="none" strike="noStrike" kern="0" cap="none" spc="-60" normalizeH="0" baseline="0" noProof="0" dirty="0">
                <a:ln>
                  <a:noFill/>
                </a:ln>
                <a:solidFill>
                  <a:srgbClr val="FF0000"/>
                </a:solidFill>
                <a:effectLst/>
                <a:uLnTx/>
                <a:uFillTx/>
                <a:latin typeface="Arial"/>
                <a:cs typeface="Arial"/>
              </a:rPr>
              <a:t>the</a:t>
            </a:r>
            <a:r>
              <a:rPr kumimoji="0" sz="1900" b="1" i="1" u="none" strike="noStrike" kern="0" cap="none" spc="-25" normalizeH="0" baseline="0" noProof="0" dirty="0">
                <a:ln>
                  <a:noFill/>
                </a:ln>
                <a:solidFill>
                  <a:srgbClr val="FF0000"/>
                </a:solidFill>
                <a:effectLst/>
                <a:uLnTx/>
                <a:uFillTx/>
                <a:latin typeface="Arial"/>
                <a:cs typeface="Arial"/>
              </a:rPr>
              <a:t> </a:t>
            </a:r>
            <a:r>
              <a:rPr kumimoji="0" sz="1900" b="1" i="1" u="none" strike="noStrike" kern="0" cap="none" spc="-120" normalizeH="0" baseline="0" noProof="0" dirty="0">
                <a:ln>
                  <a:noFill/>
                </a:ln>
                <a:solidFill>
                  <a:srgbClr val="FF0000"/>
                </a:solidFill>
                <a:effectLst/>
                <a:uLnTx/>
                <a:uFillTx/>
                <a:latin typeface="Arial"/>
                <a:cs typeface="Arial"/>
              </a:rPr>
              <a:t>connective</a:t>
            </a:r>
            <a:r>
              <a:rPr kumimoji="0" sz="1900" b="1" i="1" u="none" strike="noStrike" kern="0" cap="none" spc="-25" normalizeH="0" baseline="0" noProof="0" dirty="0">
                <a:ln>
                  <a:noFill/>
                </a:ln>
                <a:solidFill>
                  <a:srgbClr val="FF0000"/>
                </a:solidFill>
                <a:effectLst/>
                <a:uLnTx/>
                <a:uFillTx/>
                <a:latin typeface="Arial"/>
                <a:cs typeface="Arial"/>
              </a:rPr>
              <a:t> </a:t>
            </a:r>
            <a:r>
              <a:rPr kumimoji="0" sz="1900" b="1" i="1" u="none" strike="noStrike" kern="0" cap="none" spc="-130" normalizeH="0" baseline="0" noProof="0" dirty="0">
                <a:ln>
                  <a:noFill/>
                </a:ln>
                <a:solidFill>
                  <a:srgbClr val="FF0000"/>
                </a:solidFill>
                <a:effectLst/>
                <a:uLnTx/>
                <a:uFillTx/>
                <a:latin typeface="Arial"/>
                <a:cs typeface="Arial"/>
              </a:rPr>
              <a:t>tissue</a:t>
            </a:r>
            <a:r>
              <a:rPr kumimoji="0" sz="1900" b="1" i="1" u="none" strike="noStrike" kern="0" cap="none" spc="-45" normalizeH="0" baseline="0" noProof="0" dirty="0">
                <a:ln>
                  <a:noFill/>
                </a:ln>
                <a:solidFill>
                  <a:srgbClr val="FF0000"/>
                </a:solidFill>
                <a:effectLst/>
                <a:uLnTx/>
                <a:uFillTx/>
                <a:latin typeface="Arial"/>
                <a:cs typeface="Arial"/>
              </a:rPr>
              <a:t> </a:t>
            </a:r>
            <a:r>
              <a:rPr kumimoji="0" sz="1900" b="1" i="1" u="none" strike="noStrike" kern="0" cap="none" spc="-20" normalizeH="0" baseline="0" noProof="0" dirty="0">
                <a:ln>
                  <a:noFill/>
                </a:ln>
                <a:solidFill>
                  <a:srgbClr val="FF0000"/>
                </a:solidFill>
                <a:effectLst/>
                <a:uLnTx/>
                <a:uFillTx/>
                <a:latin typeface="Arial"/>
                <a:cs typeface="Arial"/>
              </a:rPr>
              <a:t>between</a:t>
            </a:r>
            <a:r>
              <a:rPr kumimoji="0" sz="1900" b="1" i="1" u="none" strike="noStrike" kern="0" cap="none" spc="-40" normalizeH="0" baseline="0" noProof="0" dirty="0">
                <a:ln>
                  <a:noFill/>
                </a:ln>
                <a:solidFill>
                  <a:srgbClr val="FF0000"/>
                </a:solidFill>
                <a:effectLst/>
                <a:uLnTx/>
                <a:uFillTx/>
                <a:latin typeface="Arial"/>
                <a:cs typeface="Arial"/>
              </a:rPr>
              <a:t> </a:t>
            </a:r>
            <a:r>
              <a:rPr kumimoji="0" sz="1900" b="1" i="1" u="none" strike="noStrike" kern="0" cap="none" spc="-30" normalizeH="0" baseline="0" noProof="0" dirty="0">
                <a:ln>
                  <a:noFill/>
                </a:ln>
                <a:solidFill>
                  <a:srgbClr val="FF0000"/>
                </a:solidFill>
                <a:effectLst/>
                <a:uLnTx/>
                <a:uFillTx/>
                <a:latin typeface="Arial"/>
                <a:cs typeface="Arial"/>
              </a:rPr>
              <a:t>frameworks</a:t>
            </a:r>
            <a:r>
              <a:rPr kumimoji="0" sz="1900" b="1" i="1" u="none" strike="noStrike" kern="0" cap="none" spc="-60" normalizeH="0" baseline="0" noProof="0" dirty="0">
                <a:ln>
                  <a:noFill/>
                </a:ln>
                <a:solidFill>
                  <a:srgbClr val="FF0000"/>
                </a:solidFill>
                <a:effectLst/>
                <a:uLnTx/>
                <a:uFillTx/>
                <a:latin typeface="Arial"/>
                <a:cs typeface="Arial"/>
              </a:rPr>
              <a:t> </a:t>
            </a:r>
            <a:r>
              <a:rPr kumimoji="0" sz="1900" b="1" i="1" u="none" strike="noStrike" kern="0" cap="none" spc="-10" normalizeH="0" baseline="0" noProof="0" dirty="0">
                <a:ln>
                  <a:noFill/>
                </a:ln>
                <a:solidFill>
                  <a:srgbClr val="FF0000"/>
                </a:solidFill>
                <a:effectLst/>
                <a:uLnTx/>
                <a:uFillTx/>
                <a:latin typeface="Arial"/>
                <a:cs typeface="Arial"/>
              </a:rPr>
              <a:t>and</a:t>
            </a:r>
            <a:r>
              <a:rPr kumimoji="0" sz="1900" b="1" i="1" u="none" strike="noStrike" kern="0" cap="none" spc="-30" normalizeH="0" baseline="0" noProof="0" dirty="0">
                <a:ln>
                  <a:noFill/>
                </a:ln>
                <a:solidFill>
                  <a:srgbClr val="FF0000"/>
                </a:solidFill>
                <a:effectLst/>
                <a:uLnTx/>
                <a:uFillTx/>
                <a:latin typeface="Arial"/>
                <a:cs typeface="Arial"/>
              </a:rPr>
              <a:t> </a:t>
            </a:r>
            <a:r>
              <a:rPr kumimoji="0" sz="1900" b="1" i="1" u="none" strike="noStrike" kern="0" cap="none" spc="-55" normalizeH="0" baseline="0" noProof="0" dirty="0">
                <a:ln>
                  <a:noFill/>
                </a:ln>
                <a:solidFill>
                  <a:srgbClr val="FF0000"/>
                </a:solidFill>
                <a:effectLst/>
                <a:uLnTx/>
                <a:uFillTx/>
                <a:latin typeface="Arial"/>
                <a:cs typeface="Arial"/>
              </a:rPr>
              <a:t>the</a:t>
            </a:r>
            <a:r>
              <a:rPr kumimoji="0" sz="1900" b="1" i="1" u="none" strike="noStrike" kern="0" cap="none" spc="-30" normalizeH="0" baseline="0" noProof="0" dirty="0">
                <a:ln>
                  <a:noFill/>
                </a:ln>
                <a:solidFill>
                  <a:srgbClr val="FF0000"/>
                </a:solidFill>
                <a:effectLst/>
                <a:uLnTx/>
                <a:uFillTx/>
                <a:latin typeface="Arial"/>
                <a:cs typeface="Arial"/>
              </a:rPr>
              <a:t> </a:t>
            </a:r>
            <a:r>
              <a:rPr kumimoji="0" sz="1900" b="1" i="1" u="none" strike="noStrike" kern="0" cap="none" spc="-10" normalizeH="0" baseline="0" noProof="0" dirty="0">
                <a:ln>
                  <a:noFill/>
                </a:ln>
                <a:solidFill>
                  <a:srgbClr val="FF0000"/>
                </a:solidFill>
                <a:effectLst/>
                <a:uLnTx/>
                <a:uFillTx/>
                <a:latin typeface="Arial"/>
                <a:cs typeface="Arial"/>
              </a:rPr>
              <a:t>learners </a:t>
            </a:r>
            <a:r>
              <a:rPr kumimoji="0" sz="1900" b="1" i="1" u="none" strike="noStrike" kern="0" cap="none" spc="-30" normalizeH="0" baseline="0" noProof="0" dirty="0">
                <a:ln>
                  <a:noFill/>
                </a:ln>
                <a:solidFill>
                  <a:srgbClr val="FF0000"/>
                </a:solidFill>
                <a:effectLst/>
                <a:uLnTx/>
                <a:uFillTx/>
                <a:latin typeface="Arial"/>
                <a:cs typeface="Arial"/>
              </a:rPr>
              <a:t>they</a:t>
            </a:r>
            <a:r>
              <a:rPr kumimoji="0" sz="1900" b="1" i="1" u="none" strike="noStrike" kern="0" cap="none" spc="-75" normalizeH="0" baseline="0" noProof="0" dirty="0">
                <a:ln>
                  <a:noFill/>
                </a:ln>
                <a:solidFill>
                  <a:srgbClr val="FF0000"/>
                </a:solidFill>
                <a:effectLst/>
                <a:uLnTx/>
                <a:uFillTx/>
                <a:latin typeface="Arial"/>
                <a:cs typeface="Arial"/>
              </a:rPr>
              <a:t> </a:t>
            </a:r>
            <a:r>
              <a:rPr kumimoji="0" sz="1900" b="1" i="1" u="none" strike="noStrike" kern="0" cap="none" spc="0" normalizeH="0" baseline="0" noProof="0" dirty="0">
                <a:ln>
                  <a:noFill/>
                </a:ln>
                <a:solidFill>
                  <a:srgbClr val="FF0000"/>
                </a:solidFill>
                <a:effectLst/>
                <a:uLnTx/>
                <a:uFillTx/>
                <a:latin typeface="Arial"/>
                <a:cs typeface="Arial"/>
              </a:rPr>
              <a:t>are</a:t>
            </a:r>
            <a:r>
              <a:rPr kumimoji="0" sz="1900" b="1" i="1" u="none" strike="noStrike" kern="0" cap="none" spc="-75" normalizeH="0" baseline="0" noProof="0" dirty="0">
                <a:ln>
                  <a:noFill/>
                </a:ln>
                <a:solidFill>
                  <a:srgbClr val="FF0000"/>
                </a:solidFill>
                <a:effectLst/>
                <a:uLnTx/>
                <a:uFillTx/>
                <a:latin typeface="Arial"/>
                <a:cs typeface="Arial"/>
              </a:rPr>
              <a:t> </a:t>
            </a:r>
            <a:r>
              <a:rPr kumimoji="0" sz="1900" b="1" i="1" u="none" strike="noStrike" kern="0" cap="none" spc="-90" normalizeH="0" baseline="0" noProof="0" dirty="0">
                <a:ln>
                  <a:noFill/>
                </a:ln>
                <a:solidFill>
                  <a:srgbClr val="FF0000"/>
                </a:solidFill>
                <a:effectLst/>
                <a:uLnTx/>
                <a:uFillTx/>
                <a:latin typeface="Arial"/>
                <a:cs typeface="Arial"/>
              </a:rPr>
              <a:t>designed</a:t>
            </a:r>
            <a:r>
              <a:rPr kumimoji="0" sz="1900" b="1" i="1" u="none" strike="noStrike" kern="0" cap="none" spc="-40" normalizeH="0" baseline="0" noProof="0" dirty="0">
                <a:ln>
                  <a:noFill/>
                </a:ln>
                <a:solidFill>
                  <a:srgbClr val="FF0000"/>
                </a:solidFill>
                <a:effectLst/>
                <a:uLnTx/>
                <a:uFillTx/>
                <a:latin typeface="Arial"/>
                <a:cs typeface="Arial"/>
              </a:rPr>
              <a:t> </a:t>
            </a:r>
            <a:r>
              <a:rPr kumimoji="0" sz="1900" b="1" i="1" u="none" strike="noStrike" kern="0" cap="none" spc="-20" normalizeH="0" baseline="0" noProof="0" dirty="0">
                <a:ln>
                  <a:noFill/>
                </a:ln>
                <a:solidFill>
                  <a:srgbClr val="FF0000"/>
                </a:solidFill>
                <a:effectLst/>
                <a:uLnTx/>
                <a:uFillTx/>
                <a:latin typeface="Arial"/>
                <a:cs typeface="Arial"/>
              </a:rPr>
              <a:t>to</a:t>
            </a:r>
            <a:r>
              <a:rPr kumimoji="0" sz="1900" b="1" i="1" u="none" strike="noStrike" kern="0" cap="none" spc="-55" normalizeH="0" baseline="0" noProof="0" dirty="0">
                <a:ln>
                  <a:noFill/>
                </a:ln>
                <a:solidFill>
                  <a:srgbClr val="FF0000"/>
                </a:solidFill>
                <a:effectLst/>
                <a:uLnTx/>
                <a:uFillTx/>
                <a:latin typeface="Arial"/>
                <a:cs typeface="Arial"/>
              </a:rPr>
              <a:t> </a:t>
            </a:r>
            <a:r>
              <a:rPr kumimoji="0" sz="1900" b="1" i="1" u="none" strike="noStrike" kern="0" cap="none" spc="-10" normalizeH="0" baseline="0" noProof="0" dirty="0">
                <a:ln>
                  <a:noFill/>
                </a:ln>
                <a:solidFill>
                  <a:srgbClr val="FF0000"/>
                </a:solidFill>
                <a:effectLst/>
                <a:uLnTx/>
                <a:uFillTx/>
                <a:latin typeface="Arial"/>
                <a:cs typeface="Arial"/>
              </a:rPr>
              <a:t>serve.</a:t>
            </a:r>
            <a:endParaRPr kumimoji="0" sz="19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2973" y="857250"/>
            <a:ext cx="7772400" cy="0"/>
          </a:xfrm>
          <a:custGeom>
            <a:avLst/>
            <a:gdLst/>
            <a:ahLst/>
            <a:cxnLst/>
            <a:rect l="l" t="t" r="r" b="b"/>
            <a:pathLst>
              <a:path w="7772400">
                <a:moveTo>
                  <a:pt x="0" y="0"/>
                </a:moveTo>
                <a:lnTo>
                  <a:pt x="7772400" y="0"/>
                </a:lnTo>
              </a:path>
            </a:pathLst>
          </a:custGeom>
          <a:ln w="38100">
            <a:solidFill>
              <a:srgbClr val="001F5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descr="$PPTXTitle"/>
          <p:cNvSpPr txBox="1">
            <a:spLocks noGrp="1"/>
          </p:cNvSpPr>
          <p:nvPr>
            <p:ph type="title"/>
          </p:nvPr>
        </p:nvSpPr>
        <p:spPr>
          <a:xfrm>
            <a:off x="149453" y="305561"/>
            <a:ext cx="1984375" cy="482600"/>
          </a:xfrm>
          <a:prstGeom prst="rect">
            <a:avLst/>
          </a:prstGeom>
        </p:spPr>
        <p:txBody>
          <a:bodyPr vert="horz" wrap="square" lIns="0" tIns="12700" rIns="0" bIns="0" rtlCol="0">
            <a:spAutoFit/>
          </a:bodyPr>
          <a:lstStyle/>
          <a:p>
            <a:pPr marL="12700">
              <a:lnSpc>
                <a:spcPct val="100000"/>
              </a:lnSpc>
              <a:spcBef>
                <a:spcPts val="100"/>
              </a:spcBef>
            </a:pPr>
            <a:r>
              <a:rPr sz="3000" spc="-75" dirty="0">
                <a:solidFill>
                  <a:srgbClr val="1F3863"/>
                </a:solidFill>
              </a:rPr>
              <a:t>References</a:t>
            </a:r>
            <a:endParaRPr sz="3000"/>
          </a:p>
        </p:txBody>
      </p:sp>
      <p:sp>
        <p:nvSpPr>
          <p:cNvPr id="4" name="object 4"/>
          <p:cNvSpPr txBox="1"/>
          <p:nvPr/>
        </p:nvSpPr>
        <p:spPr>
          <a:xfrm>
            <a:off x="767283" y="1031209"/>
            <a:ext cx="10728960" cy="4957445"/>
          </a:xfrm>
          <a:prstGeom prst="rect">
            <a:avLst/>
          </a:prstGeom>
        </p:spPr>
        <p:txBody>
          <a:bodyPr vert="horz" wrap="square" lIns="0" tIns="122555" rIns="0" bIns="0" rtlCol="0">
            <a:spAutoFit/>
          </a:bodyPr>
          <a:lstStyle/>
          <a:p>
            <a:pPr marL="12700" marR="0" lvl="0" indent="0" defTabSz="914400" eaLnBrk="1" fontAlgn="auto" latinLnBrk="0" hangingPunct="1">
              <a:lnSpc>
                <a:spcPct val="100000"/>
              </a:lnSpc>
              <a:spcBef>
                <a:spcPts val="965"/>
              </a:spcBef>
              <a:spcAft>
                <a:spcPts val="0"/>
              </a:spcAft>
              <a:buClrTx/>
              <a:buSzTx/>
              <a:buFontTx/>
              <a:buNone/>
              <a:tabLst/>
              <a:defRPr/>
            </a:pPr>
            <a:r>
              <a:rPr kumimoji="0" sz="1700" b="1" i="0" u="none" strike="noStrike" kern="0" cap="none" spc="0" normalizeH="0" baseline="0" noProof="0" dirty="0">
                <a:ln>
                  <a:noFill/>
                </a:ln>
                <a:solidFill>
                  <a:srgbClr val="1F3863"/>
                </a:solidFill>
                <a:effectLst/>
                <a:uLnTx/>
                <a:uFillTx/>
                <a:latin typeface="Arial"/>
                <a:cs typeface="Arial"/>
              </a:rPr>
              <a:t>Key</a:t>
            </a:r>
            <a:r>
              <a:rPr kumimoji="0" sz="1700" b="1" i="0" u="none" strike="noStrike" kern="0" cap="none" spc="40" normalizeH="0" baseline="0" noProof="0" dirty="0">
                <a:ln>
                  <a:noFill/>
                </a:ln>
                <a:solidFill>
                  <a:srgbClr val="1F3863"/>
                </a:solidFill>
                <a:effectLst/>
                <a:uLnTx/>
                <a:uFillTx/>
                <a:latin typeface="Arial"/>
                <a:cs typeface="Arial"/>
              </a:rPr>
              <a:t> </a:t>
            </a:r>
            <a:r>
              <a:rPr kumimoji="0" sz="1700" b="1" i="0" u="none" strike="noStrike" kern="0" cap="none" spc="-10" normalizeH="0" baseline="0" noProof="0" dirty="0">
                <a:ln>
                  <a:noFill/>
                </a:ln>
                <a:solidFill>
                  <a:srgbClr val="1F3863"/>
                </a:solidFill>
                <a:effectLst/>
                <a:uLnTx/>
                <a:uFillTx/>
                <a:latin typeface="Arial"/>
                <a:cs typeface="Arial"/>
              </a:rPr>
              <a:t>References</a:t>
            </a:r>
            <a:endParaRPr kumimoji="0" sz="1700" b="0" i="0" u="none" strike="noStrike" kern="0" cap="none" spc="0" normalizeH="0" baseline="0" noProof="0">
              <a:ln>
                <a:noFill/>
              </a:ln>
              <a:solidFill>
                <a:sysClr val="windowText" lastClr="000000"/>
              </a:solidFill>
              <a:effectLst/>
              <a:uLnTx/>
              <a:uFillTx/>
              <a:latin typeface="Arial"/>
              <a:cs typeface="Arial"/>
            </a:endParaRPr>
          </a:p>
          <a:p>
            <a:pPr marL="241300" marR="0" lvl="0" indent="-228600" defTabSz="914400" eaLnBrk="1" fontAlgn="auto" latinLnBrk="0" hangingPunct="1">
              <a:lnSpc>
                <a:spcPts val="1825"/>
              </a:lnSpc>
              <a:spcBef>
                <a:spcPts val="810"/>
              </a:spcBef>
              <a:spcAft>
                <a:spcPts val="0"/>
              </a:spcAft>
              <a:buClrTx/>
              <a:buSzTx/>
              <a:buFont typeface="Arial MT"/>
              <a:buChar char="•"/>
              <a:tabLst>
                <a:tab pos="241300" algn="l"/>
              </a:tabLst>
              <a:defRPr/>
            </a:pPr>
            <a:r>
              <a:rPr kumimoji="0" sz="1600" b="1" i="0" u="none" strike="noStrike" kern="0" cap="none" spc="-20" normalizeH="0" baseline="0" noProof="0" dirty="0">
                <a:ln>
                  <a:noFill/>
                </a:ln>
                <a:solidFill>
                  <a:srgbClr val="1F3863"/>
                </a:solidFill>
                <a:effectLst/>
                <a:uLnTx/>
                <a:uFillTx/>
                <a:latin typeface="Arial"/>
                <a:cs typeface="Arial"/>
              </a:rPr>
              <a:t>African</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25" normalizeH="0" baseline="0" noProof="0" dirty="0">
                <a:ln>
                  <a:noFill/>
                </a:ln>
                <a:solidFill>
                  <a:srgbClr val="1F3863"/>
                </a:solidFill>
                <a:effectLst/>
                <a:uLnTx/>
                <a:uFillTx/>
                <a:latin typeface="Arial"/>
                <a:cs typeface="Arial"/>
              </a:rPr>
              <a:t>Continental</a:t>
            </a:r>
            <a:r>
              <a:rPr kumimoji="0" sz="1600" b="1" i="0" u="none" strike="noStrike" kern="0" cap="none" spc="60" normalizeH="0" baseline="0" noProof="0" dirty="0">
                <a:ln>
                  <a:noFill/>
                </a:ln>
                <a:solidFill>
                  <a:srgbClr val="1F3863"/>
                </a:solidFill>
                <a:effectLst/>
                <a:uLnTx/>
                <a:uFillTx/>
                <a:latin typeface="Arial"/>
                <a:cs typeface="Arial"/>
              </a:rPr>
              <a:t> </a:t>
            </a:r>
            <a:r>
              <a:rPr kumimoji="0" sz="1600" b="1" i="0" u="none" strike="noStrike" kern="0" cap="none" spc="-20" normalizeH="0" baseline="0" noProof="0" dirty="0">
                <a:ln>
                  <a:noFill/>
                </a:ln>
                <a:solidFill>
                  <a:srgbClr val="1F3863"/>
                </a:solidFill>
                <a:effectLst/>
                <a:uLnTx/>
                <a:uFillTx/>
                <a:latin typeface="Arial"/>
                <a:cs typeface="Arial"/>
              </a:rPr>
              <a:t>Qualifications</a:t>
            </a:r>
            <a:r>
              <a:rPr kumimoji="0" sz="1600" b="1" i="0" u="none" strike="noStrike" kern="0" cap="none" spc="5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Framework.</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175" normalizeH="0" baseline="0" noProof="0" dirty="0">
                <a:ln>
                  <a:noFill/>
                </a:ln>
                <a:solidFill>
                  <a:srgbClr val="1F3863"/>
                </a:solidFill>
                <a:effectLst/>
                <a:uLnTx/>
                <a:uFillTx/>
                <a:latin typeface="Arial"/>
                <a:cs typeface="Arial"/>
              </a:rPr>
              <a:t>(</a:t>
            </a:r>
            <a:r>
              <a:rPr kumimoji="0" sz="1600" b="1" i="0" u="none" strike="noStrike" kern="0" cap="small" spc="-175" normalizeH="0" baseline="0" noProof="0" dirty="0">
                <a:ln>
                  <a:noFill/>
                </a:ln>
                <a:solidFill>
                  <a:srgbClr val="1F3863"/>
                </a:solidFill>
                <a:effectLst/>
                <a:uLnTx/>
                <a:uFillTx/>
                <a:latin typeface="Arial"/>
                <a:cs typeface="Arial"/>
              </a:rPr>
              <a:t>2</a:t>
            </a:r>
            <a:r>
              <a:rPr kumimoji="0" sz="1600" b="1" i="0" u="none" strike="noStrike" kern="0" cap="none" spc="-175" normalizeH="0" baseline="0" noProof="0" dirty="0">
                <a:ln>
                  <a:noFill/>
                </a:ln>
                <a:solidFill>
                  <a:srgbClr val="1F3863"/>
                </a:solidFill>
                <a:effectLst/>
                <a:uLnTx/>
                <a:uFillTx/>
                <a:latin typeface="Arial"/>
                <a:cs typeface="Arial"/>
              </a:rPr>
              <a:t>0</a:t>
            </a:r>
            <a:r>
              <a:rPr kumimoji="0" sz="1600" b="1" i="0" u="none" strike="noStrike" kern="0" cap="small" spc="-175" normalizeH="0" baseline="0" noProof="0" dirty="0">
                <a:ln>
                  <a:noFill/>
                </a:ln>
                <a:solidFill>
                  <a:srgbClr val="1F3863"/>
                </a:solidFill>
                <a:effectLst/>
                <a:uLnTx/>
                <a:uFillTx/>
                <a:latin typeface="Arial"/>
                <a:cs typeface="Arial"/>
              </a:rPr>
              <a:t>2</a:t>
            </a:r>
            <a:r>
              <a:rPr kumimoji="0" sz="1600" b="1" i="0" u="none" strike="noStrike" kern="0" cap="none" spc="-175" normalizeH="0" baseline="0" noProof="0" dirty="0">
                <a:ln>
                  <a:noFill/>
                </a:ln>
                <a:solidFill>
                  <a:srgbClr val="1F3863"/>
                </a:solidFill>
                <a:effectLst/>
                <a:uLnTx/>
                <a:uFillTx/>
                <a:latin typeface="Arial"/>
                <a:cs typeface="Arial"/>
              </a:rPr>
              <a:t>4).</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National</a:t>
            </a:r>
            <a:r>
              <a:rPr kumimoji="0" sz="1600" b="1" i="0" u="none" strike="noStrike" kern="0" cap="none" spc="50" normalizeH="0" baseline="0" noProof="0" dirty="0">
                <a:ln>
                  <a:noFill/>
                </a:ln>
                <a:solidFill>
                  <a:srgbClr val="1F3863"/>
                </a:solidFill>
                <a:effectLst/>
                <a:uLnTx/>
                <a:uFillTx/>
                <a:latin typeface="Arial"/>
                <a:cs typeface="Arial"/>
              </a:rPr>
              <a:t> </a:t>
            </a:r>
            <a:r>
              <a:rPr kumimoji="0" sz="1600" b="1" i="0" u="none" strike="noStrike" kern="0" cap="none" spc="-20" normalizeH="0" baseline="0" noProof="0" dirty="0">
                <a:ln>
                  <a:noFill/>
                </a:ln>
                <a:solidFill>
                  <a:srgbClr val="1F3863"/>
                </a:solidFill>
                <a:effectLst/>
                <a:uLnTx/>
                <a:uFillTx/>
                <a:latin typeface="Arial"/>
                <a:cs typeface="Arial"/>
              </a:rPr>
              <a:t>qualifications</a:t>
            </a:r>
            <a:r>
              <a:rPr kumimoji="0" sz="1600" b="1" i="0" u="none" strike="noStrike" kern="0" cap="none" spc="4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frameworks</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in</a:t>
            </a:r>
            <a:r>
              <a:rPr kumimoji="0" sz="1600" b="1" i="0" u="none" strike="noStrike" kern="0" cap="none" spc="25" normalizeH="0" baseline="0" noProof="0" dirty="0">
                <a:ln>
                  <a:noFill/>
                </a:ln>
                <a:solidFill>
                  <a:srgbClr val="1F3863"/>
                </a:solidFill>
                <a:effectLst/>
                <a:uLnTx/>
                <a:uFillTx/>
                <a:latin typeface="Arial"/>
                <a:cs typeface="Arial"/>
              </a:rPr>
              <a:t> </a:t>
            </a:r>
            <a:r>
              <a:rPr kumimoji="0" sz="1600" b="1" i="0" u="none" strike="noStrike" kern="0" cap="none" spc="-25" normalizeH="0" baseline="0" noProof="0" dirty="0">
                <a:ln>
                  <a:noFill/>
                </a:ln>
                <a:solidFill>
                  <a:srgbClr val="1F3863"/>
                </a:solidFill>
                <a:effectLst/>
                <a:uLnTx/>
                <a:uFillTx/>
                <a:latin typeface="Arial"/>
                <a:cs typeface="Arial"/>
              </a:rPr>
              <a:t>Africa:</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100" normalizeH="0" baseline="0" noProof="0" dirty="0">
                <a:ln>
                  <a:noFill/>
                </a:ln>
                <a:solidFill>
                  <a:srgbClr val="1F3863"/>
                </a:solidFill>
                <a:effectLst/>
                <a:uLnTx/>
                <a:uFillTx/>
                <a:latin typeface="Arial"/>
                <a:cs typeface="Arial"/>
              </a:rPr>
              <a:t>ACQF</a:t>
            </a:r>
            <a:r>
              <a:rPr kumimoji="0" sz="1600" b="1" i="0" u="none" strike="noStrike" kern="0" cap="none" spc="45" normalizeH="0" baseline="0" noProof="0" dirty="0">
                <a:ln>
                  <a:noFill/>
                </a:ln>
                <a:solidFill>
                  <a:srgbClr val="1F3863"/>
                </a:solidFill>
                <a:effectLst/>
                <a:uLnTx/>
                <a:uFillTx/>
                <a:latin typeface="Arial"/>
                <a:cs typeface="Arial"/>
              </a:rPr>
              <a:t> </a:t>
            </a:r>
            <a:r>
              <a:rPr kumimoji="0" sz="1600" b="1" i="0" u="none" strike="noStrike" kern="0" cap="none" spc="-25" normalizeH="0" baseline="0" noProof="0" dirty="0">
                <a:ln>
                  <a:noFill/>
                </a:ln>
                <a:solidFill>
                  <a:srgbClr val="1F3863"/>
                </a:solidFill>
                <a:effectLst/>
                <a:uLnTx/>
                <a:uFillTx/>
                <a:latin typeface="Arial"/>
                <a:cs typeface="Arial"/>
              </a:rPr>
              <a:t>NQF</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0" lvl="0" indent="0" defTabSz="914400" eaLnBrk="1" fontAlgn="auto" latinLnBrk="0" hangingPunct="1">
              <a:lnSpc>
                <a:spcPts val="1825"/>
              </a:lnSpc>
              <a:spcBef>
                <a:spcPts val="0"/>
              </a:spcBef>
              <a:spcAft>
                <a:spcPts val="0"/>
              </a:spcAft>
              <a:buClrTx/>
              <a:buSzTx/>
              <a:buFontTx/>
              <a:buNone/>
              <a:tabLst/>
              <a:defRPr/>
            </a:pPr>
            <a:r>
              <a:rPr kumimoji="0" sz="1600" b="1" i="0" u="none" strike="noStrike" kern="0" cap="none" spc="0" normalizeH="0" baseline="0" noProof="0" dirty="0">
                <a:ln>
                  <a:noFill/>
                </a:ln>
                <a:solidFill>
                  <a:srgbClr val="1F3863"/>
                </a:solidFill>
                <a:effectLst/>
                <a:uLnTx/>
                <a:uFillTx/>
                <a:latin typeface="Arial"/>
                <a:cs typeface="Arial"/>
              </a:rPr>
              <a:t>survey</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small" spc="-220" normalizeH="0" baseline="0" noProof="0" dirty="0">
                <a:ln>
                  <a:noFill/>
                </a:ln>
                <a:solidFill>
                  <a:srgbClr val="1F3863"/>
                </a:solidFill>
                <a:effectLst/>
                <a:uLnTx/>
                <a:uFillTx/>
                <a:latin typeface="Arial"/>
                <a:cs typeface="Arial"/>
              </a:rPr>
              <a:t>2</a:t>
            </a:r>
            <a:r>
              <a:rPr kumimoji="0" sz="1600" b="1" i="0" u="none" strike="noStrike" kern="0" cap="none" spc="-220" normalizeH="0" baseline="0" noProof="0" dirty="0">
                <a:ln>
                  <a:noFill/>
                </a:ln>
                <a:solidFill>
                  <a:srgbClr val="1F3863"/>
                </a:solidFill>
                <a:effectLst/>
                <a:uLnTx/>
                <a:uFillTx/>
                <a:latin typeface="Arial"/>
                <a:cs typeface="Arial"/>
              </a:rPr>
              <a:t>0</a:t>
            </a:r>
            <a:r>
              <a:rPr kumimoji="0" sz="1600" b="1" i="0" u="none" strike="noStrike" kern="0" cap="small" spc="-220" normalizeH="0" baseline="0" noProof="0" dirty="0">
                <a:ln>
                  <a:noFill/>
                </a:ln>
                <a:solidFill>
                  <a:srgbClr val="1F3863"/>
                </a:solidFill>
                <a:effectLst/>
                <a:uLnTx/>
                <a:uFillTx/>
                <a:latin typeface="Arial"/>
                <a:cs typeface="Arial"/>
              </a:rPr>
              <a:t>2</a:t>
            </a:r>
            <a:r>
              <a:rPr kumimoji="0" sz="1600" b="1" i="0" u="none" strike="noStrike" kern="0" cap="none" spc="-220" normalizeH="0" baseline="0" noProof="0" dirty="0">
                <a:ln>
                  <a:noFill/>
                </a:ln>
                <a:solidFill>
                  <a:srgbClr val="1F3863"/>
                </a:solidFill>
                <a:effectLst/>
                <a:uLnTx/>
                <a:uFillTx/>
                <a:latin typeface="Arial"/>
                <a:cs typeface="Arial"/>
              </a:rPr>
              <a:t>4.</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AUC/ETF.</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784860" lvl="0" indent="-229235" defTabSz="914400" eaLnBrk="1" fontAlgn="auto" latinLnBrk="0" hangingPunct="1">
              <a:lnSpc>
                <a:spcPts val="1730"/>
              </a:lnSpc>
              <a:spcBef>
                <a:spcPts val="1030"/>
              </a:spcBef>
              <a:spcAft>
                <a:spcPts val="0"/>
              </a:spcAft>
              <a:buClrTx/>
              <a:buSzTx/>
              <a:buFont typeface="Arial MT"/>
              <a:buChar char="•"/>
              <a:tabLst>
                <a:tab pos="241300" algn="l"/>
              </a:tabLst>
              <a:defRPr/>
            </a:pPr>
            <a:r>
              <a:rPr kumimoji="0" sz="1600" b="1" i="0" u="none" strike="noStrike" kern="0" cap="none" spc="-25" normalizeH="0" baseline="0" noProof="0" dirty="0">
                <a:ln>
                  <a:noFill/>
                </a:ln>
                <a:solidFill>
                  <a:srgbClr val="1F3863"/>
                </a:solidFill>
                <a:effectLst/>
                <a:uLnTx/>
                <a:uFillTx/>
                <a:latin typeface="Arial"/>
                <a:cs typeface="Arial"/>
              </a:rPr>
              <a:t>Cedefop.</a:t>
            </a:r>
            <a:r>
              <a:rPr kumimoji="0" sz="1600" b="1" i="0" u="none" strike="noStrike" kern="0" cap="none" spc="-40" normalizeH="0" baseline="0" noProof="0" dirty="0">
                <a:ln>
                  <a:noFill/>
                </a:ln>
                <a:solidFill>
                  <a:srgbClr val="1F3863"/>
                </a:solidFill>
                <a:effectLst/>
                <a:uLnTx/>
                <a:uFillTx/>
                <a:latin typeface="Arial"/>
                <a:cs typeface="Arial"/>
              </a:rPr>
              <a:t> </a:t>
            </a:r>
            <a:r>
              <a:rPr kumimoji="0" sz="1600" b="1" i="0" u="none" strike="noStrike" kern="0" cap="none" spc="-170" normalizeH="0" baseline="0" noProof="0" dirty="0">
                <a:ln>
                  <a:noFill/>
                </a:ln>
                <a:solidFill>
                  <a:srgbClr val="1F3863"/>
                </a:solidFill>
                <a:effectLst/>
                <a:uLnTx/>
                <a:uFillTx/>
                <a:latin typeface="Arial"/>
                <a:cs typeface="Arial"/>
              </a:rPr>
              <a:t>(</a:t>
            </a:r>
            <a:r>
              <a:rPr kumimoji="0" sz="1600" b="1" i="0" u="none" strike="noStrike" kern="0" cap="small" spc="-170" normalizeH="0" baseline="0" noProof="0" dirty="0">
                <a:ln>
                  <a:noFill/>
                </a:ln>
                <a:solidFill>
                  <a:srgbClr val="1F3863"/>
                </a:solidFill>
                <a:effectLst/>
                <a:uLnTx/>
                <a:uFillTx/>
                <a:latin typeface="Arial"/>
                <a:cs typeface="Arial"/>
              </a:rPr>
              <a:t>2</a:t>
            </a:r>
            <a:r>
              <a:rPr kumimoji="0" sz="1600" b="1" i="0" u="none" strike="noStrike" kern="0" cap="none" spc="-170" normalizeH="0" baseline="0" noProof="0" dirty="0">
                <a:ln>
                  <a:noFill/>
                </a:ln>
                <a:solidFill>
                  <a:srgbClr val="1F3863"/>
                </a:solidFill>
                <a:effectLst/>
                <a:uLnTx/>
                <a:uFillTx/>
                <a:latin typeface="Arial"/>
                <a:cs typeface="Arial"/>
              </a:rPr>
              <a:t>0</a:t>
            </a:r>
            <a:r>
              <a:rPr kumimoji="0" sz="1600" b="1" i="0" u="none" strike="noStrike" kern="0" cap="small" spc="-170" normalizeH="0" baseline="0" noProof="0" dirty="0">
                <a:ln>
                  <a:noFill/>
                </a:ln>
                <a:solidFill>
                  <a:srgbClr val="1F3863"/>
                </a:solidFill>
                <a:effectLst/>
                <a:uLnTx/>
                <a:uFillTx/>
                <a:latin typeface="Arial"/>
                <a:cs typeface="Arial"/>
              </a:rPr>
              <a:t>2</a:t>
            </a:r>
            <a:r>
              <a:rPr kumimoji="0" sz="1600" b="1" i="0" u="none" strike="noStrike" kern="0" cap="none" spc="-170" normalizeH="0" baseline="0" noProof="0" dirty="0">
                <a:ln>
                  <a:noFill/>
                </a:ln>
                <a:solidFill>
                  <a:srgbClr val="1F3863"/>
                </a:solidFill>
                <a:effectLst/>
                <a:uLnTx/>
                <a:uFillTx/>
                <a:latin typeface="Arial"/>
                <a:cs typeface="Arial"/>
              </a:rPr>
              <a:t>6).</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An</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155" normalizeH="0" baseline="0" noProof="0" dirty="0">
                <a:ln>
                  <a:noFill/>
                </a:ln>
                <a:solidFill>
                  <a:srgbClr val="1F3863"/>
                </a:solidFill>
                <a:effectLst/>
                <a:uLnTx/>
                <a:uFillTx/>
                <a:latin typeface="Arial"/>
                <a:cs typeface="Arial"/>
              </a:rPr>
              <a:t>EU</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reference</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50" normalizeH="0" baseline="0" noProof="0" dirty="0">
                <a:ln>
                  <a:noFill/>
                </a:ln>
                <a:solidFill>
                  <a:srgbClr val="1F3863"/>
                </a:solidFill>
                <a:effectLst/>
                <a:uLnTx/>
                <a:uFillTx/>
                <a:latin typeface="Arial"/>
                <a:cs typeface="Arial"/>
              </a:rPr>
              <a:t>framework</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for</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lifelong</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30" normalizeH="0" baseline="0" noProof="0" dirty="0">
                <a:ln>
                  <a:noFill/>
                </a:ln>
                <a:solidFill>
                  <a:srgbClr val="1F3863"/>
                </a:solidFill>
                <a:effectLst/>
                <a:uLnTx/>
                <a:uFillTx/>
                <a:latin typeface="Arial"/>
                <a:cs typeface="Arial"/>
              </a:rPr>
              <a:t>guidance:</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240" normalizeH="0" baseline="0" noProof="0" dirty="0">
                <a:ln>
                  <a:noFill/>
                </a:ln>
                <a:solidFill>
                  <a:srgbClr val="1F3863"/>
                </a:solidFill>
                <a:effectLst/>
                <a:uLnTx/>
                <a:uFillTx/>
                <a:latin typeface="Arial"/>
                <a:cs typeface="Arial"/>
              </a:rPr>
              <a:t>18</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25" normalizeH="0" baseline="0" noProof="0" dirty="0">
                <a:ln>
                  <a:noFill/>
                </a:ln>
                <a:solidFill>
                  <a:srgbClr val="1F3863"/>
                </a:solidFill>
                <a:effectLst/>
                <a:uLnTx/>
                <a:uFillTx/>
                <a:latin typeface="Arial"/>
                <a:cs typeface="Arial"/>
              </a:rPr>
              <a:t>guidelines</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for</a:t>
            </a:r>
            <a:r>
              <a:rPr kumimoji="0" sz="1600" b="1" i="0" u="none" strike="noStrike" kern="0" cap="none" spc="-20" normalizeH="0" baseline="0" noProof="0" dirty="0">
                <a:ln>
                  <a:noFill/>
                </a:ln>
                <a:solidFill>
                  <a:srgbClr val="1F3863"/>
                </a:solidFill>
                <a:effectLst/>
                <a:uLnTx/>
                <a:uFillTx/>
                <a:latin typeface="Arial"/>
                <a:cs typeface="Arial"/>
              </a:rPr>
              <a:t> policy </a:t>
            </a:r>
            <a:r>
              <a:rPr kumimoji="0" sz="1600" b="1" i="0" u="none" strike="noStrike" kern="0" cap="none" spc="0" normalizeH="0" baseline="0" noProof="0" dirty="0">
                <a:ln>
                  <a:noFill/>
                </a:ln>
                <a:solidFill>
                  <a:srgbClr val="1F3863"/>
                </a:solidFill>
                <a:effectLst/>
                <a:uLnTx/>
                <a:uFillTx/>
                <a:latin typeface="Arial"/>
                <a:cs typeface="Arial"/>
              </a:rPr>
              <a:t>and</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75" normalizeH="0" baseline="0" noProof="0" dirty="0">
                <a:ln>
                  <a:noFill/>
                </a:ln>
                <a:solidFill>
                  <a:srgbClr val="1F3863"/>
                </a:solidFill>
                <a:effectLst/>
                <a:uLnTx/>
                <a:uFillTx/>
                <a:latin typeface="Arial"/>
                <a:cs typeface="Arial"/>
              </a:rPr>
              <a:t>systems </a:t>
            </a:r>
            <a:r>
              <a:rPr kumimoji="0" sz="1600" b="1" i="0" u="none" strike="noStrike" kern="0" cap="none" spc="-10" normalizeH="0" baseline="0" noProof="0" dirty="0">
                <a:ln>
                  <a:noFill/>
                </a:ln>
                <a:solidFill>
                  <a:srgbClr val="1F3863"/>
                </a:solidFill>
                <a:effectLst/>
                <a:uLnTx/>
                <a:uFillTx/>
                <a:latin typeface="Arial"/>
                <a:cs typeface="Arial"/>
              </a:rPr>
              <a:t>development.</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45" normalizeH="0" baseline="0" noProof="0" dirty="0">
                <a:ln>
                  <a:noFill/>
                </a:ln>
                <a:solidFill>
                  <a:srgbClr val="1F3863"/>
                </a:solidFill>
                <a:effectLst/>
                <a:uLnTx/>
                <a:uFillTx/>
                <a:latin typeface="Arial"/>
                <a:cs typeface="Arial"/>
              </a:rPr>
              <a:t>Publications</a:t>
            </a:r>
            <a:r>
              <a:rPr kumimoji="0" sz="1600" b="1" i="0" u="none" strike="noStrike" kern="0" cap="none" spc="-25"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Office</a:t>
            </a:r>
            <a:r>
              <a:rPr kumimoji="0" sz="1600" b="1" i="0" u="none" strike="noStrike" kern="0" cap="none" spc="-4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of</a:t>
            </a:r>
            <a:r>
              <a:rPr kumimoji="0" sz="1600" b="1" i="0" u="none" strike="noStrike" kern="0" cap="none" spc="-4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the</a:t>
            </a:r>
            <a:r>
              <a:rPr kumimoji="0" sz="1600" b="1" i="0" u="none" strike="noStrike" kern="0" cap="none" spc="-35" normalizeH="0" baseline="0" noProof="0" dirty="0">
                <a:ln>
                  <a:noFill/>
                </a:ln>
                <a:solidFill>
                  <a:srgbClr val="1F3863"/>
                </a:solidFill>
                <a:effectLst/>
                <a:uLnTx/>
                <a:uFillTx/>
                <a:latin typeface="Arial"/>
                <a:cs typeface="Arial"/>
              </a:rPr>
              <a:t> </a:t>
            </a:r>
            <a:r>
              <a:rPr kumimoji="0" sz="1600" b="1" i="0" u="none" strike="noStrike" kern="0" cap="none" spc="-25" normalizeH="0" baseline="0" noProof="0" dirty="0">
                <a:ln>
                  <a:noFill/>
                </a:ln>
                <a:solidFill>
                  <a:srgbClr val="1F3863"/>
                </a:solidFill>
                <a:effectLst/>
                <a:uLnTx/>
                <a:uFillTx/>
                <a:latin typeface="Arial"/>
                <a:cs typeface="Arial"/>
              </a:rPr>
              <a:t>EU.</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0" lvl="0" indent="-228600" defTabSz="914400" eaLnBrk="1" fontAlgn="auto" latinLnBrk="0" hangingPunct="1">
              <a:lnSpc>
                <a:spcPct val="100000"/>
              </a:lnSpc>
              <a:spcBef>
                <a:spcPts val="775"/>
              </a:spcBef>
              <a:spcAft>
                <a:spcPts val="0"/>
              </a:spcAft>
              <a:buClrTx/>
              <a:buSzTx/>
              <a:buFont typeface="Arial MT"/>
              <a:buChar char="•"/>
              <a:tabLst>
                <a:tab pos="241300" algn="l"/>
              </a:tabLst>
              <a:defRPr/>
            </a:pPr>
            <a:r>
              <a:rPr kumimoji="0" sz="1600" b="1" i="0" u="none" strike="noStrike" kern="0" cap="none" spc="0" normalizeH="0" baseline="0" noProof="0" dirty="0">
                <a:ln>
                  <a:noFill/>
                </a:ln>
                <a:solidFill>
                  <a:srgbClr val="1F3863"/>
                </a:solidFill>
                <a:effectLst/>
                <a:uLnTx/>
                <a:uFillTx/>
                <a:latin typeface="Arial"/>
                <a:cs typeface="Arial"/>
              </a:rPr>
              <a:t>Kenya</a:t>
            </a:r>
            <a:r>
              <a:rPr kumimoji="0" sz="1600" b="1" i="0" u="none" strike="noStrike" kern="0" cap="none" spc="4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National</a:t>
            </a:r>
            <a:r>
              <a:rPr kumimoji="0" sz="1600" b="1" i="0" u="none" strike="noStrike" kern="0" cap="none" spc="5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Bureau</a:t>
            </a:r>
            <a:r>
              <a:rPr kumimoji="0" sz="1600" b="1" i="0" u="none" strike="noStrike" kern="0" cap="none" spc="5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of</a:t>
            </a:r>
            <a:r>
              <a:rPr kumimoji="0" sz="1600" b="1" i="0" u="none" strike="noStrike" kern="0" cap="none" spc="35" normalizeH="0" baseline="0" noProof="0" dirty="0">
                <a:ln>
                  <a:noFill/>
                </a:ln>
                <a:solidFill>
                  <a:srgbClr val="1F3863"/>
                </a:solidFill>
                <a:effectLst/>
                <a:uLnTx/>
                <a:uFillTx/>
                <a:latin typeface="Arial"/>
                <a:cs typeface="Arial"/>
              </a:rPr>
              <a:t> </a:t>
            </a:r>
            <a:r>
              <a:rPr kumimoji="0" sz="1600" b="1" i="0" u="none" strike="noStrike" kern="0" cap="none" spc="-80" normalizeH="0" baseline="0" noProof="0" dirty="0">
                <a:ln>
                  <a:noFill/>
                </a:ln>
                <a:solidFill>
                  <a:srgbClr val="1F3863"/>
                </a:solidFill>
                <a:effectLst/>
                <a:uLnTx/>
                <a:uFillTx/>
                <a:latin typeface="Arial"/>
                <a:cs typeface="Arial"/>
              </a:rPr>
              <a:t>Statistics.</a:t>
            </a:r>
            <a:r>
              <a:rPr kumimoji="0" sz="1600" b="1" i="0" u="none" strike="noStrike" kern="0" cap="none" spc="35" normalizeH="0" baseline="0" noProof="0" dirty="0">
                <a:ln>
                  <a:noFill/>
                </a:ln>
                <a:solidFill>
                  <a:srgbClr val="1F3863"/>
                </a:solidFill>
                <a:effectLst/>
                <a:uLnTx/>
                <a:uFillTx/>
                <a:latin typeface="Arial"/>
                <a:cs typeface="Arial"/>
              </a:rPr>
              <a:t> </a:t>
            </a:r>
            <a:r>
              <a:rPr kumimoji="0" sz="1600" b="1" i="0" u="none" strike="noStrike" kern="0" cap="none" spc="-170" normalizeH="0" baseline="0" noProof="0" dirty="0">
                <a:ln>
                  <a:noFill/>
                </a:ln>
                <a:solidFill>
                  <a:srgbClr val="1F3863"/>
                </a:solidFill>
                <a:effectLst/>
                <a:uLnTx/>
                <a:uFillTx/>
                <a:latin typeface="Arial"/>
                <a:cs typeface="Arial"/>
              </a:rPr>
              <a:t>(</a:t>
            </a:r>
            <a:r>
              <a:rPr kumimoji="0" sz="1600" b="1" i="0" u="none" strike="noStrike" kern="0" cap="small" spc="-170" normalizeH="0" baseline="0" noProof="0" dirty="0">
                <a:ln>
                  <a:noFill/>
                </a:ln>
                <a:solidFill>
                  <a:srgbClr val="1F3863"/>
                </a:solidFill>
                <a:effectLst/>
                <a:uLnTx/>
                <a:uFillTx/>
                <a:latin typeface="Arial"/>
                <a:cs typeface="Arial"/>
              </a:rPr>
              <a:t>2</a:t>
            </a:r>
            <a:r>
              <a:rPr kumimoji="0" sz="1600" b="1" i="0" u="none" strike="noStrike" kern="0" cap="none" spc="-170" normalizeH="0" baseline="0" noProof="0" dirty="0">
                <a:ln>
                  <a:noFill/>
                </a:ln>
                <a:solidFill>
                  <a:srgbClr val="1F3863"/>
                </a:solidFill>
                <a:effectLst/>
                <a:uLnTx/>
                <a:uFillTx/>
                <a:latin typeface="Arial"/>
                <a:cs typeface="Arial"/>
              </a:rPr>
              <a:t>0</a:t>
            </a:r>
            <a:r>
              <a:rPr kumimoji="0" sz="1600" b="1" i="0" u="none" strike="noStrike" kern="0" cap="small" spc="-170" normalizeH="0" baseline="0" noProof="0" dirty="0">
                <a:ln>
                  <a:noFill/>
                </a:ln>
                <a:solidFill>
                  <a:srgbClr val="1F3863"/>
                </a:solidFill>
                <a:effectLst/>
                <a:uLnTx/>
                <a:uFillTx/>
                <a:latin typeface="Arial"/>
                <a:cs typeface="Arial"/>
              </a:rPr>
              <a:t>2</a:t>
            </a:r>
            <a:r>
              <a:rPr kumimoji="0" sz="1600" b="1" i="0" u="none" strike="noStrike" kern="0" cap="none" spc="-170" normalizeH="0" baseline="0" noProof="0" dirty="0">
                <a:ln>
                  <a:noFill/>
                </a:ln>
                <a:solidFill>
                  <a:srgbClr val="1F3863"/>
                </a:solidFill>
                <a:effectLst/>
                <a:uLnTx/>
                <a:uFillTx/>
                <a:latin typeface="Arial"/>
                <a:cs typeface="Arial"/>
              </a:rPr>
              <a:t>5).</a:t>
            </a:r>
            <a:r>
              <a:rPr kumimoji="0" sz="1600" b="1" i="0" u="none" strike="noStrike" kern="0" cap="none" spc="3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Kenya</a:t>
            </a:r>
            <a:r>
              <a:rPr kumimoji="0" sz="1600" b="1" i="0" u="none" strike="noStrike" kern="0" cap="none" spc="35" normalizeH="0" baseline="0" noProof="0" dirty="0">
                <a:ln>
                  <a:noFill/>
                </a:ln>
                <a:solidFill>
                  <a:srgbClr val="1F3863"/>
                </a:solidFill>
                <a:effectLst/>
                <a:uLnTx/>
                <a:uFillTx/>
                <a:latin typeface="Arial"/>
                <a:cs typeface="Arial"/>
              </a:rPr>
              <a:t> </a:t>
            </a:r>
            <a:r>
              <a:rPr kumimoji="0" sz="1600" b="1" i="0" u="none" strike="noStrike" kern="0" cap="none" spc="-60" normalizeH="0" baseline="0" noProof="0" dirty="0">
                <a:ln>
                  <a:noFill/>
                </a:ln>
                <a:solidFill>
                  <a:srgbClr val="1F3863"/>
                </a:solidFill>
                <a:effectLst/>
                <a:uLnTx/>
                <a:uFillTx/>
                <a:latin typeface="Arial"/>
                <a:cs typeface="Arial"/>
              </a:rPr>
              <a:t>economic</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survey</a:t>
            </a:r>
            <a:r>
              <a:rPr kumimoji="0" sz="1600" b="1" i="0" u="none" strike="noStrike" kern="0" cap="none" spc="45" normalizeH="0" baseline="0" noProof="0" dirty="0">
                <a:ln>
                  <a:noFill/>
                </a:ln>
                <a:solidFill>
                  <a:srgbClr val="1F3863"/>
                </a:solidFill>
                <a:effectLst/>
                <a:uLnTx/>
                <a:uFillTx/>
                <a:latin typeface="Arial"/>
                <a:cs typeface="Arial"/>
              </a:rPr>
              <a:t> </a:t>
            </a:r>
            <a:r>
              <a:rPr kumimoji="0" sz="1600" b="1" i="0" u="none" strike="noStrike" kern="0" cap="small" spc="-220" normalizeH="0" baseline="0" noProof="0" dirty="0">
                <a:ln>
                  <a:noFill/>
                </a:ln>
                <a:solidFill>
                  <a:srgbClr val="1F3863"/>
                </a:solidFill>
                <a:effectLst/>
                <a:uLnTx/>
                <a:uFillTx/>
                <a:latin typeface="Arial"/>
                <a:cs typeface="Arial"/>
              </a:rPr>
              <a:t>2</a:t>
            </a:r>
            <a:r>
              <a:rPr kumimoji="0" sz="1600" b="1" i="0" u="none" strike="noStrike" kern="0" cap="none" spc="-220" normalizeH="0" baseline="0" noProof="0" dirty="0">
                <a:ln>
                  <a:noFill/>
                </a:ln>
                <a:solidFill>
                  <a:srgbClr val="1F3863"/>
                </a:solidFill>
                <a:effectLst/>
                <a:uLnTx/>
                <a:uFillTx/>
                <a:latin typeface="Arial"/>
                <a:cs typeface="Arial"/>
              </a:rPr>
              <a:t>0</a:t>
            </a:r>
            <a:r>
              <a:rPr kumimoji="0" sz="1600" b="1" i="0" u="none" strike="noStrike" kern="0" cap="small" spc="-220" normalizeH="0" baseline="0" noProof="0" dirty="0">
                <a:ln>
                  <a:noFill/>
                </a:ln>
                <a:solidFill>
                  <a:srgbClr val="1F3863"/>
                </a:solidFill>
                <a:effectLst/>
                <a:uLnTx/>
                <a:uFillTx/>
                <a:latin typeface="Arial"/>
                <a:cs typeface="Arial"/>
              </a:rPr>
              <a:t>2</a:t>
            </a:r>
            <a:r>
              <a:rPr kumimoji="0" sz="1600" b="1" i="0" u="none" strike="noStrike" kern="0" cap="none" spc="-220" normalizeH="0" baseline="0" noProof="0" dirty="0">
                <a:ln>
                  <a:noFill/>
                </a:ln>
                <a:solidFill>
                  <a:srgbClr val="1F3863"/>
                </a:solidFill>
                <a:effectLst/>
                <a:uLnTx/>
                <a:uFillTx/>
                <a:latin typeface="Arial"/>
                <a:cs typeface="Arial"/>
              </a:rPr>
              <a:t>5.</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KNBS.</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484505" lvl="0" indent="-229235" defTabSz="914400" eaLnBrk="1" fontAlgn="auto" latinLnBrk="0" hangingPunct="1">
              <a:lnSpc>
                <a:spcPts val="1730"/>
              </a:lnSpc>
              <a:spcBef>
                <a:spcPts val="1025"/>
              </a:spcBef>
              <a:spcAft>
                <a:spcPts val="0"/>
              </a:spcAft>
              <a:buClrTx/>
              <a:buSzTx/>
              <a:buFont typeface="Arial MT"/>
              <a:buChar char="•"/>
              <a:tabLst>
                <a:tab pos="241300" algn="l"/>
              </a:tabLst>
              <a:defRPr/>
            </a:pPr>
            <a:r>
              <a:rPr kumimoji="0" sz="1600" b="1" i="0" u="none" strike="noStrike" kern="0" cap="none" spc="0" normalizeH="0" baseline="0" noProof="0" dirty="0">
                <a:ln>
                  <a:noFill/>
                </a:ln>
                <a:solidFill>
                  <a:srgbClr val="1F3863"/>
                </a:solidFill>
                <a:effectLst/>
                <a:uLnTx/>
                <a:uFillTx/>
                <a:latin typeface="Arial"/>
                <a:cs typeface="Arial"/>
              </a:rPr>
              <a:t>Ministry</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of</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Labour </a:t>
            </a:r>
            <a:r>
              <a:rPr kumimoji="0" sz="1600" b="1" i="0" u="none" strike="noStrike" kern="0" cap="none" spc="0" normalizeH="0" baseline="0" noProof="0" dirty="0">
                <a:ln>
                  <a:noFill/>
                </a:ln>
                <a:solidFill>
                  <a:srgbClr val="1F3863"/>
                </a:solidFill>
                <a:effectLst/>
                <a:uLnTx/>
                <a:uFillTx/>
                <a:latin typeface="Arial"/>
                <a:cs typeface="Arial"/>
              </a:rPr>
              <a:t>and</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45" normalizeH="0" baseline="0" noProof="0" dirty="0">
                <a:ln>
                  <a:noFill/>
                </a:ln>
                <a:solidFill>
                  <a:srgbClr val="1F3863"/>
                </a:solidFill>
                <a:effectLst/>
                <a:uLnTx/>
                <a:uFillTx/>
                <a:latin typeface="Arial"/>
                <a:cs typeface="Arial"/>
              </a:rPr>
              <a:t>Social</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40" normalizeH="0" baseline="0" noProof="0" dirty="0">
                <a:ln>
                  <a:noFill/>
                </a:ln>
                <a:solidFill>
                  <a:srgbClr val="1F3863"/>
                </a:solidFill>
                <a:effectLst/>
                <a:uLnTx/>
                <a:uFillTx/>
                <a:latin typeface="Arial"/>
                <a:cs typeface="Arial"/>
              </a:rPr>
              <a:t>Protection.</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170" normalizeH="0" baseline="0" noProof="0" dirty="0">
                <a:ln>
                  <a:noFill/>
                </a:ln>
                <a:solidFill>
                  <a:srgbClr val="1F3863"/>
                </a:solidFill>
                <a:effectLst/>
                <a:uLnTx/>
                <a:uFillTx/>
                <a:latin typeface="Arial"/>
                <a:cs typeface="Arial"/>
              </a:rPr>
              <a:t>(</a:t>
            </a:r>
            <a:r>
              <a:rPr kumimoji="0" sz="1600" b="1" i="0" u="none" strike="noStrike" kern="0" cap="small" spc="-170" normalizeH="0" baseline="0" noProof="0" dirty="0">
                <a:ln>
                  <a:noFill/>
                </a:ln>
                <a:solidFill>
                  <a:srgbClr val="1F3863"/>
                </a:solidFill>
                <a:effectLst/>
                <a:uLnTx/>
                <a:uFillTx/>
                <a:latin typeface="Arial"/>
                <a:cs typeface="Arial"/>
              </a:rPr>
              <a:t>2</a:t>
            </a:r>
            <a:r>
              <a:rPr kumimoji="0" sz="1600" b="1" i="0" u="none" strike="noStrike" kern="0" cap="none" spc="-170" normalizeH="0" baseline="0" noProof="0" dirty="0">
                <a:ln>
                  <a:noFill/>
                </a:ln>
                <a:solidFill>
                  <a:srgbClr val="1F3863"/>
                </a:solidFill>
                <a:effectLst/>
                <a:uLnTx/>
                <a:uFillTx/>
                <a:latin typeface="Arial"/>
                <a:cs typeface="Arial"/>
              </a:rPr>
              <a:t>0</a:t>
            </a:r>
            <a:r>
              <a:rPr kumimoji="0" sz="1600" b="1" i="0" u="none" strike="noStrike" kern="0" cap="small" spc="-170" normalizeH="0" baseline="0" noProof="0" dirty="0">
                <a:ln>
                  <a:noFill/>
                </a:ln>
                <a:solidFill>
                  <a:srgbClr val="1F3863"/>
                </a:solidFill>
                <a:effectLst/>
                <a:uLnTx/>
                <a:uFillTx/>
                <a:latin typeface="Arial"/>
                <a:cs typeface="Arial"/>
              </a:rPr>
              <a:t>2</a:t>
            </a:r>
            <a:r>
              <a:rPr kumimoji="0" sz="1600" b="1" i="0" u="none" strike="noStrike" kern="0" cap="none" spc="-170" normalizeH="0" baseline="0" noProof="0" dirty="0">
                <a:ln>
                  <a:noFill/>
                </a:ln>
                <a:solidFill>
                  <a:srgbClr val="1F3863"/>
                </a:solidFill>
                <a:effectLst/>
                <a:uLnTx/>
                <a:uFillTx/>
                <a:latin typeface="Arial"/>
                <a:cs typeface="Arial"/>
              </a:rPr>
              <a:t>3).</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National </a:t>
            </a:r>
            <a:r>
              <a:rPr kumimoji="0" sz="1600" b="1" i="0" u="none" strike="noStrike" kern="0" cap="none" spc="-10" normalizeH="0" baseline="0" noProof="0" dirty="0">
                <a:ln>
                  <a:noFill/>
                </a:ln>
                <a:solidFill>
                  <a:srgbClr val="1F3863"/>
                </a:solidFill>
                <a:effectLst/>
                <a:uLnTx/>
                <a:uFillTx/>
                <a:latin typeface="Arial"/>
                <a:cs typeface="Arial"/>
              </a:rPr>
              <a:t>policy</a:t>
            </a:r>
            <a:r>
              <a:rPr kumimoji="0" sz="1600" b="1" i="0" u="none" strike="noStrike" kern="0" cap="none" spc="0" normalizeH="0" baseline="0" noProof="0" dirty="0">
                <a:ln>
                  <a:noFill/>
                </a:ln>
                <a:solidFill>
                  <a:srgbClr val="1F3863"/>
                </a:solidFill>
                <a:effectLst/>
                <a:uLnTx/>
                <a:uFillTx/>
                <a:latin typeface="Arial"/>
                <a:cs typeface="Arial"/>
              </a:rPr>
              <a:t> </a:t>
            </a:r>
            <a:r>
              <a:rPr kumimoji="0" sz="1600" b="1" i="0" u="none" strike="noStrike" kern="0" cap="none" spc="50" normalizeH="0" baseline="0" noProof="0" dirty="0">
                <a:ln>
                  <a:noFill/>
                </a:ln>
                <a:solidFill>
                  <a:srgbClr val="1F3863"/>
                </a:solidFill>
                <a:effectLst/>
                <a:uLnTx/>
                <a:uFillTx/>
                <a:latin typeface="Arial"/>
                <a:cs typeface="Arial"/>
              </a:rPr>
              <a:t>framework</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for</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career</a:t>
            </a:r>
            <a:r>
              <a:rPr kumimoji="0" sz="1600" b="1" i="0" u="none" strike="noStrike" kern="0" cap="none" spc="-20" normalizeH="0" baseline="0" noProof="0" dirty="0">
                <a:ln>
                  <a:noFill/>
                </a:ln>
                <a:solidFill>
                  <a:srgbClr val="1F3863"/>
                </a:solidFill>
                <a:effectLst/>
                <a:uLnTx/>
                <a:uFillTx/>
                <a:latin typeface="Arial"/>
                <a:cs typeface="Arial"/>
              </a:rPr>
              <a:t> guidance</a:t>
            </a:r>
            <a:r>
              <a:rPr kumimoji="0" sz="1600" b="1" i="0" u="none" strike="noStrike" kern="0" cap="none" spc="0" normalizeH="0" baseline="0" noProof="0" dirty="0">
                <a:ln>
                  <a:noFill/>
                </a:ln>
                <a:solidFill>
                  <a:srgbClr val="1F3863"/>
                </a:solidFill>
                <a:effectLst/>
                <a:uLnTx/>
                <a:uFillTx/>
                <a:latin typeface="Arial"/>
                <a:cs typeface="Arial"/>
              </a:rPr>
              <a:t> in</a:t>
            </a:r>
            <a:r>
              <a:rPr kumimoji="0" sz="1600" b="1" i="0" u="none" strike="noStrike" kern="0" cap="none" spc="-10" normalizeH="0" baseline="0" noProof="0" dirty="0">
                <a:ln>
                  <a:noFill/>
                </a:ln>
                <a:solidFill>
                  <a:srgbClr val="1F3863"/>
                </a:solidFill>
                <a:effectLst/>
                <a:uLnTx/>
                <a:uFillTx/>
                <a:latin typeface="Arial"/>
                <a:cs typeface="Arial"/>
              </a:rPr>
              <a:t> Kenya. </a:t>
            </a:r>
            <a:r>
              <a:rPr kumimoji="0" sz="1600" b="1" i="0" u="none" strike="noStrike" kern="0" cap="none" spc="0" normalizeH="0" baseline="0" noProof="0" dirty="0">
                <a:ln>
                  <a:noFill/>
                </a:ln>
                <a:solidFill>
                  <a:srgbClr val="1F3863"/>
                </a:solidFill>
                <a:effectLst/>
                <a:uLnTx/>
                <a:uFillTx/>
                <a:latin typeface="Arial"/>
                <a:cs typeface="Arial"/>
              </a:rPr>
              <a:t>Government</a:t>
            </a:r>
            <a:r>
              <a:rPr kumimoji="0" sz="1600" b="1" i="0" u="none" strike="noStrike" kern="0" cap="none" spc="-2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of</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Kenya.</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5080" lvl="0" indent="-229235" defTabSz="914400" eaLnBrk="1" fontAlgn="auto" latinLnBrk="0" hangingPunct="1">
              <a:lnSpc>
                <a:spcPts val="1730"/>
              </a:lnSpc>
              <a:spcBef>
                <a:spcPts val="1000"/>
              </a:spcBef>
              <a:spcAft>
                <a:spcPts val="0"/>
              </a:spcAft>
              <a:buClrTx/>
              <a:buSzTx/>
              <a:buFont typeface="Arial MT"/>
              <a:buChar char="•"/>
              <a:tabLst>
                <a:tab pos="241300" algn="l"/>
              </a:tabLst>
              <a:defRPr/>
            </a:pPr>
            <a:r>
              <a:rPr kumimoji="0" sz="1600" b="1" i="0" u="none" strike="noStrike" kern="0" cap="none" spc="0" normalizeH="0" baseline="0" noProof="0" dirty="0">
                <a:ln>
                  <a:noFill/>
                </a:ln>
                <a:solidFill>
                  <a:srgbClr val="1F3863"/>
                </a:solidFill>
                <a:effectLst/>
                <a:uLnTx/>
                <a:uFillTx/>
                <a:latin typeface="Arial"/>
                <a:cs typeface="Arial"/>
              </a:rPr>
              <a:t>Ministry</a:t>
            </a:r>
            <a:r>
              <a:rPr kumimoji="0" sz="1600" b="1" i="0" u="none" strike="noStrike" kern="0" cap="none" spc="-2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of</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Labour</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and</a:t>
            </a:r>
            <a:r>
              <a:rPr kumimoji="0" sz="1600" b="1" i="0" u="none" strike="noStrike" kern="0" cap="none" spc="-25" normalizeH="0" baseline="0" noProof="0" dirty="0">
                <a:ln>
                  <a:noFill/>
                </a:ln>
                <a:solidFill>
                  <a:srgbClr val="1F3863"/>
                </a:solidFill>
                <a:effectLst/>
                <a:uLnTx/>
                <a:uFillTx/>
                <a:latin typeface="Arial"/>
                <a:cs typeface="Arial"/>
              </a:rPr>
              <a:t> </a:t>
            </a:r>
            <a:r>
              <a:rPr kumimoji="0" sz="1600" b="1" i="0" u="none" strike="noStrike" kern="0" cap="none" spc="-45" normalizeH="0" baseline="0" noProof="0" dirty="0">
                <a:ln>
                  <a:noFill/>
                </a:ln>
                <a:solidFill>
                  <a:srgbClr val="1F3863"/>
                </a:solidFill>
                <a:effectLst/>
                <a:uLnTx/>
                <a:uFillTx/>
                <a:latin typeface="Arial"/>
                <a:cs typeface="Arial"/>
              </a:rPr>
              <a:t>Social</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40" normalizeH="0" baseline="0" noProof="0" dirty="0">
                <a:ln>
                  <a:noFill/>
                </a:ln>
                <a:solidFill>
                  <a:srgbClr val="1F3863"/>
                </a:solidFill>
                <a:effectLst/>
                <a:uLnTx/>
                <a:uFillTx/>
                <a:latin typeface="Arial"/>
                <a:cs typeface="Arial"/>
              </a:rPr>
              <a:t>Protection.</a:t>
            </a:r>
            <a:r>
              <a:rPr kumimoji="0" sz="1600" b="1" i="0" u="none" strike="noStrike" kern="0" cap="none" spc="-25" normalizeH="0" baseline="0" noProof="0" dirty="0">
                <a:ln>
                  <a:noFill/>
                </a:ln>
                <a:solidFill>
                  <a:srgbClr val="1F3863"/>
                </a:solidFill>
                <a:effectLst/>
                <a:uLnTx/>
                <a:uFillTx/>
                <a:latin typeface="Arial"/>
                <a:cs typeface="Arial"/>
              </a:rPr>
              <a:t> </a:t>
            </a:r>
            <a:r>
              <a:rPr kumimoji="0" sz="1600" b="1" i="0" u="none" strike="noStrike" kern="0" cap="none" spc="-170" normalizeH="0" baseline="0" noProof="0" dirty="0">
                <a:ln>
                  <a:noFill/>
                </a:ln>
                <a:solidFill>
                  <a:srgbClr val="1F3863"/>
                </a:solidFill>
                <a:effectLst/>
                <a:uLnTx/>
                <a:uFillTx/>
                <a:latin typeface="Arial"/>
                <a:cs typeface="Arial"/>
              </a:rPr>
              <a:t>(</a:t>
            </a:r>
            <a:r>
              <a:rPr kumimoji="0" sz="1600" b="1" i="0" u="none" strike="noStrike" kern="0" cap="small" spc="-170" normalizeH="0" baseline="0" noProof="0" dirty="0">
                <a:ln>
                  <a:noFill/>
                </a:ln>
                <a:solidFill>
                  <a:srgbClr val="1F3863"/>
                </a:solidFill>
                <a:effectLst/>
                <a:uLnTx/>
                <a:uFillTx/>
                <a:latin typeface="Arial"/>
                <a:cs typeface="Arial"/>
              </a:rPr>
              <a:t>2</a:t>
            </a:r>
            <a:r>
              <a:rPr kumimoji="0" sz="1600" b="1" i="0" u="none" strike="noStrike" kern="0" cap="none" spc="-170" normalizeH="0" baseline="0" noProof="0" dirty="0">
                <a:ln>
                  <a:noFill/>
                </a:ln>
                <a:solidFill>
                  <a:srgbClr val="1F3863"/>
                </a:solidFill>
                <a:effectLst/>
                <a:uLnTx/>
                <a:uFillTx/>
                <a:latin typeface="Arial"/>
                <a:cs typeface="Arial"/>
              </a:rPr>
              <a:t>0</a:t>
            </a:r>
            <a:r>
              <a:rPr kumimoji="0" sz="1600" b="1" i="0" u="none" strike="noStrike" kern="0" cap="small" spc="-170" normalizeH="0" baseline="0" noProof="0" dirty="0">
                <a:ln>
                  <a:noFill/>
                </a:ln>
                <a:solidFill>
                  <a:srgbClr val="1F3863"/>
                </a:solidFill>
                <a:effectLst/>
                <a:uLnTx/>
                <a:uFillTx/>
                <a:latin typeface="Arial"/>
                <a:cs typeface="Arial"/>
              </a:rPr>
              <a:t>2</a:t>
            </a:r>
            <a:r>
              <a:rPr kumimoji="0" sz="1600" b="1" i="0" u="none" strike="noStrike" kern="0" cap="none" spc="-170" normalizeH="0" baseline="0" noProof="0" dirty="0">
                <a:ln>
                  <a:noFill/>
                </a:ln>
                <a:solidFill>
                  <a:srgbClr val="1F3863"/>
                </a:solidFill>
                <a:effectLst/>
                <a:uLnTx/>
                <a:uFillTx/>
                <a:latin typeface="Arial"/>
                <a:cs typeface="Arial"/>
              </a:rPr>
              <a:t>4).</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National</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20" normalizeH="0" baseline="0" noProof="0" dirty="0">
                <a:ln>
                  <a:noFill/>
                </a:ln>
                <a:solidFill>
                  <a:srgbClr val="1F3863"/>
                </a:solidFill>
                <a:effectLst/>
                <a:uLnTx/>
                <a:uFillTx/>
                <a:latin typeface="Arial"/>
                <a:cs typeface="Arial"/>
              </a:rPr>
              <a:t>guidelines</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on</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career</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20" normalizeH="0" baseline="0" noProof="0" dirty="0">
                <a:ln>
                  <a:noFill/>
                </a:ln>
                <a:solidFill>
                  <a:srgbClr val="1F3863"/>
                </a:solidFill>
                <a:effectLst/>
                <a:uLnTx/>
                <a:uFillTx/>
                <a:latin typeface="Arial"/>
                <a:cs typeface="Arial"/>
              </a:rPr>
              <a:t>guidance</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in</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Kenya.</a:t>
            </a:r>
            <a:r>
              <a:rPr kumimoji="0" sz="1600" b="1" i="0" u="none" strike="noStrike" kern="0" cap="none" spc="-10" normalizeH="0" baseline="0" noProof="0" dirty="0">
                <a:ln>
                  <a:noFill/>
                </a:ln>
                <a:solidFill>
                  <a:srgbClr val="1F3863"/>
                </a:solidFill>
                <a:effectLst/>
                <a:uLnTx/>
                <a:uFillTx/>
                <a:latin typeface="Arial"/>
                <a:cs typeface="Arial"/>
              </a:rPr>
              <a:t> Government </a:t>
            </a:r>
            <a:r>
              <a:rPr kumimoji="0" sz="1600" b="1" i="0" u="none" strike="noStrike" kern="0" cap="none" spc="0" normalizeH="0" baseline="0" noProof="0" dirty="0">
                <a:ln>
                  <a:noFill/>
                </a:ln>
                <a:solidFill>
                  <a:srgbClr val="1F3863"/>
                </a:solidFill>
                <a:effectLst/>
                <a:uLnTx/>
                <a:uFillTx/>
                <a:latin typeface="Arial"/>
                <a:cs typeface="Arial"/>
              </a:rPr>
              <a:t>of</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Kenya.</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0" lvl="0" indent="-228600" defTabSz="914400" eaLnBrk="1" fontAlgn="auto" latinLnBrk="0" hangingPunct="1">
              <a:lnSpc>
                <a:spcPct val="100000"/>
              </a:lnSpc>
              <a:spcBef>
                <a:spcPts val="780"/>
              </a:spcBef>
              <a:spcAft>
                <a:spcPts val="0"/>
              </a:spcAft>
              <a:buClrTx/>
              <a:buSzTx/>
              <a:buFont typeface="Arial MT"/>
              <a:buChar char="•"/>
              <a:tabLst>
                <a:tab pos="241300" algn="l"/>
              </a:tabLst>
              <a:defRPr/>
            </a:pPr>
            <a:r>
              <a:rPr kumimoji="0" sz="1600" b="1" i="0" u="none" strike="noStrike" kern="0" cap="none" spc="-35" normalizeH="0" baseline="0" noProof="0" dirty="0">
                <a:ln>
                  <a:noFill/>
                </a:ln>
                <a:solidFill>
                  <a:srgbClr val="1F3863"/>
                </a:solidFill>
                <a:effectLst/>
                <a:uLnTx/>
                <a:uFillTx/>
                <a:latin typeface="Arial"/>
                <a:cs typeface="Arial"/>
              </a:rPr>
              <a:t>Savickas,</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M.</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175" normalizeH="0" baseline="0" noProof="0" dirty="0">
                <a:ln>
                  <a:noFill/>
                </a:ln>
                <a:solidFill>
                  <a:srgbClr val="1F3863"/>
                </a:solidFill>
                <a:effectLst/>
                <a:uLnTx/>
                <a:uFillTx/>
                <a:latin typeface="Arial"/>
                <a:cs typeface="Arial"/>
              </a:rPr>
              <a:t>L.</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190" normalizeH="0" baseline="0" noProof="0" dirty="0">
                <a:ln>
                  <a:noFill/>
                </a:ln>
                <a:solidFill>
                  <a:srgbClr val="1F3863"/>
                </a:solidFill>
                <a:effectLst/>
                <a:uLnTx/>
                <a:uFillTx/>
                <a:latin typeface="Arial"/>
                <a:cs typeface="Arial"/>
              </a:rPr>
              <a:t>(</a:t>
            </a:r>
            <a:r>
              <a:rPr kumimoji="0" sz="1600" b="1" i="0" u="none" strike="noStrike" kern="0" cap="small" spc="-190" normalizeH="0" baseline="0" noProof="0" dirty="0">
                <a:ln>
                  <a:noFill/>
                </a:ln>
                <a:solidFill>
                  <a:srgbClr val="1F3863"/>
                </a:solidFill>
                <a:effectLst/>
                <a:uLnTx/>
                <a:uFillTx/>
                <a:latin typeface="Arial"/>
                <a:cs typeface="Arial"/>
              </a:rPr>
              <a:t>2</a:t>
            </a:r>
            <a:r>
              <a:rPr kumimoji="0" sz="1600" b="1" i="0" u="none" strike="noStrike" kern="0" cap="none" spc="-190" normalizeH="0" baseline="0" noProof="0" dirty="0">
                <a:ln>
                  <a:noFill/>
                </a:ln>
                <a:solidFill>
                  <a:srgbClr val="1F3863"/>
                </a:solidFill>
                <a:effectLst/>
                <a:uLnTx/>
                <a:uFillTx/>
                <a:latin typeface="Arial"/>
                <a:cs typeface="Arial"/>
              </a:rPr>
              <a:t>005,</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small" spc="-190" normalizeH="0" baseline="0" noProof="0" dirty="0">
                <a:ln>
                  <a:noFill/>
                </a:ln>
                <a:solidFill>
                  <a:srgbClr val="1F3863"/>
                </a:solidFill>
                <a:effectLst/>
                <a:uLnTx/>
                <a:uFillTx/>
                <a:latin typeface="Arial"/>
                <a:cs typeface="Arial"/>
              </a:rPr>
              <a:t>2</a:t>
            </a:r>
            <a:r>
              <a:rPr kumimoji="0" sz="1600" b="1" i="0" u="none" strike="noStrike" kern="0" cap="none" spc="-190" normalizeH="0" baseline="0" noProof="0" dirty="0">
                <a:ln>
                  <a:noFill/>
                </a:ln>
                <a:solidFill>
                  <a:srgbClr val="1F3863"/>
                </a:solidFill>
                <a:effectLst/>
                <a:uLnTx/>
                <a:uFillTx/>
                <a:latin typeface="Arial"/>
                <a:cs typeface="Arial"/>
              </a:rPr>
              <a:t>013).</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Career</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60" normalizeH="0" baseline="0" noProof="0" dirty="0">
                <a:ln>
                  <a:noFill/>
                </a:ln>
                <a:solidFill>
                  <a:srgbClr val="1F3863"/>
                </a:solidFill>
                <a:effectLst/>
                <a:uLnTx/>
                <a:uFillTx/>
                <a:latin typeface="Arial"/>
                <a:cs typeface="Arial"/>
              </a:rPr>
              <a:t>construction</a:t>
            </a:r>
            <a:r>
              <a:rPr kumimoji="0" sz="1600" b="1" i="0" u="none" strike="noStrike" kern="0" cap="none" spc="0" normalizeH="0" baseline="0" noProof="0" dirty="0">
                <a:ln>
                  <a:noFill/>
                </a:ln>
                <a:solidFill>
                  <a:srgbClr val="1F3863"/>
                </a:solidFill>
                <a:effectLst/>
                <a:uLnTx/>
                <a:uFillTx/>
                <a:latin typeface="Arial"/>
                <a:cs typeface="Arial"/>
              </a:rPr>
              <a:t> theory and </a:t>
            </a:r>
            <a:r>
              <a:rPr kumimoji="0" sz="1600" b="1" i="0" u="none" strike="noStrike" kern="0" cap="none" spc="-45" normalizeH="0" baseline="0" noProof="0" dirty="0">
                <a:ln>
                  <a:noFill/>
                </a:ln>
                <a:solidFill>
                  <a:srgbClr val="1F3863"/>
                </a:solidFill>
                <a:effectLst/>
                <a:uLnTx/>
                <a:uFillTx/>
                <a:latin typeface="Arial"/>
                <a:cs typeface="Arial"/>
              </a:rPr>
              <a:t>practice.</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Wiley.</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0" lvl="0" indent="-228600" defTabSz="914400" eaLnBrk="1" fontAlgn="auto" latinLnBrk="0" hangingPunct="1">
              <a:lnSpc>
                <a:spcPct val="100000"/>
              </a:lnSpc>
              <a:spcBef>
                <a:spcPts val="805"/>
              </a:spcBef>
              <a:spcAft>
                <a:spcPts val="0"/>
              </a:spcAft>
              <a:buClrTx/>
              <a:buSzTx/>
              <a:buFont typeface="Arial MT"/>
              <a:buChar char="•"/>
              <a:tabLst>
                <a:tab pos="241300" algn="l"/>
              </a:tabLst>
              <a:defRPr/>
            </a:pPr>
            <a:r>
              <a:rPr kumimoji="0" sz="1600" b="1" i="0" u="none" strike="noStrike" kern="0" cap="none" spc="-35" normalizeH="0" baseline="0" noProof="0" dirty="0">
                <a:ln>
                  <a:noFill/>
                </a:ln>
                <a:solidFill>
                  <a:srgbClr val="1F3863"/>
                </a:solidFill>
                <a:effectLst/>
                <a:uLnTx/>
                <a:uFillTx/>
                <a:latin typeface="Arial"/>
                <a:cs typeface="Arial"/>
              </a:rPr>
              <a:t>Super,</a:t>
            </a:r>
            <a:r>
              <a:rPr kumimoji="0" sz="1600" b="1" i="0" u="none" strike="noStrike" kern="0" cap="none" spc="-60" normalizeH="0" baseline="0" noProof="0" dirty="0">
                <a:ln>
                  <a:noFill/>
                </a:ln>
                <a:solidFill>
                  <a:srgbClr val="1F3863"/>
                </a:solidFill>
                <a:effectLst/>
                <a:uLnTx/>
                <a:uFillTx/>
                <a:latin typeface="Arial"/>
                <a:cs typeface="Arial"/>
              </a:rPr>
              <a:t> </a:t>
            </a:r>
            <a:r>
              <a:rPr kumimoji="0" sz="1600" b="1" i="0" u="none" strike="noStrike" kern="0" cap="none" spc="-45" normalizeH="0" baseline="0" noProof="0" dirty="0">
                <a:ln>
                  <a:noFill/>
                </a:ln>
                <a:solidFill>
                  <a:srgbClr val="1F3863"/>
                </a:solidFill>
                <a:effectLst/>
                <a:uLnTx/>
                <a:uFillTx/>
                <a:latin typeface="Arial"/>
                <a:cs typeface="Arial"/>
              </a:rPr>
              <a:t>D.</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204" normalizeH="0" baseline="0" noProof="0" dirty="0">
                <a:ln>
                  <a:noFill/>
                </a:ln>
                <a:solidFill>
                  <a:srgbClr val="1F3863"/>
                </a:solidFill>
                <a:effectLst/>
                <a:uLnTx/>
                <a:uFillTx/>
                <a:latin typeface="Arial"/>
                <a:cs typeface="Arial"/>
              </a:rPr>
              <a:t>E.</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170" normalizeH="0" baseline="0" noProof="0" dirty="0">
                <a:ln>
                  <a:noFill/>
                </a:ln>
                <a:solidFill>
                  <a:srgbClr val="1F3863"/>
                </a:solidFill>
                <a:effectLst/>
                <a:uLnTx/>
                <a:uFillTx/>
                <a:latin typeface="Arial"/>
                <a:cs typeface="Arial"/>
              </a:rPr>
              <a:t>(1990).</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A</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20" normalizeH="0" baseline="0" noProof="0" dirty="0">
                <a:ln>
                  <a:noFill/>
                </a:ln>
                <a:solidFill>
                  <a:srgbClr val="1F3863"/>
                </a:solidFill>
                <a:effectLst/>
                <a:uLnTx/>
                <a:uFillTx/>
                <a:latin typeface="Arial"/>
                <a:cs typeface="Arial"/>
              </a:rPr>
              <a:t>life-</a:t>
            </a:r>
            <a:r>
              <a:rPr kumimoji="0" sz="1600" b="1" i="0" u="none" strike="noStrike" kern="0" cap="none" spc="-30" normalizeH="0" baseline="0" noProof="0" dirty="0">
                <a:ln>
                  <a:noFill/>
                </a:ln>
                <a:solidFill>
                  <a:srgbClr val="1F3863"/>
                </a:solidFill>
                <a:effectLst/>
                <a:uLnTx/>
                <a:uFillTx/>
                <a:latin typeface="Arial"/>
                <a:cs typeface="Arial"/>
              </a:rPr>
              <a:t>span,</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20" normalizeH="0" baseline="0" noProof="0" dirty="0">
                <a:ln>
                  <a:noFill/>
                </a:ln>
                <a:solidFill>
                  <a:srgbClr val="1F3863"/>
                </a:solidFill>
                <a:effectLst/>
                <a:uLnTx/>
                <a:uFillTx/>
                <a:latin typeface="Arial"/>
                <a:cs typeface="Arial"/>
              </a:rPr>
              <a:t>life-</a:t>
            </a:r>
            <a:r>
              <a:rPr kumimoji="0" sz="1600" b="1" i="0" u="none" strike="noStrike" kern="0" cap="none" spc="-40" normalizeH="0" baseline="0" noProof="0" dirty="0">
                <a:ln>
                  <a:noFill/>
                </a:ln>
                <a:solidFill>
                  <a:srgbClr val="1F3863"/>
                </a:solidFill>
                <a:effectLst/>
                <a:uLnTx/>
                <a:uFillTx/>
                <a:latin typeface="Arial"/>
                <a:cs typeface="Arial"/>
              </a:rPr>
              <a:t>space</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approach</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to</a:t>
            </a:r>
            <a:r>
              <a:rPr kumimoji="0" sz="1600" b="1" i="0" u="none" strike="noStrike" kern="0" cap="none" spc="-3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career</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development.</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70" normalizeH="0" baseline="0" noProof="0" dirty="0">
                <a:ln>
                  <a:noFill/>
                </a:ln>
                <a:solidFill>
                  <a:srgbClr val="1F3863"/>
                </a:solidFill>
                <a:effectLst/>
                <a:uLnTx/>
                <a:uFillTx/>
                <a:latin typeface="Arial"/>
                <a:cs typeface="Arial"/>
              </a:rPr>
              <a:t>Jossey-</a:t>
            </a:r>
            <a:r>
              <a:rPr kumimoji="0" sz="1600" b="1" i="0" u="none" strike="noStrike" kern="0" cap="none" spc="-10" normalizeH="0" baseline="0" noProof="0" dirty="0">
                <a:ln>
                  <a:noFill/>
                </a:ln>
                <a:solidFill>
                  <a:srgbClr val="1F3863"/>
                </a:solidFill>
                <a:effectLst/>
                <a:uLnTx/>
                <a:uFillTx/>
                <a:latin typeface="Arial"/>
                <a:cs typeface="Arial"/>
              </a:rPr>
              <a:t>Bass.</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0" lvl="0" indent="-228600" defTabSz="914400" eaLnBrk="1" fontAlgn="auto" latinLnBrk="0" hangingPunct="1">
              <a:lnSpc>
                <a:spcPct val="100000"/>
              </a:lnSpc>
              <a:spcBef>
                <a:spcPts val="815"/>
              </a:spcBef>
              <a:spcAft>
                <a:spcPts val="0"/>
              </a:spcAft>
              <a:buClrTx/>
              <a:buSzTx/>
              <a:buFont typeface="Arial MT"/>
              <a:buChar char="•"/>
              <a:tabLst>
                <a:tab pos="241300" algn="l"/>
              </a:tabLst>
              <a:defRPr/>
            </a:pPr>
            <a:r>
              <a:rPr kumimoji="0" sz="1600" b="1" i="0" u="none" strike="noStrike" kern="0" cap="none" spc="-10" normalizeH="0" baseline="0" noProof="0" dirty="0">
                <a:ln>
                  <a:noFill/>
                </a:ln>
                <a:solidFill>
                  <a:srgbClr val="1F3863"/>
                </a:solidFill>
                <a:effectLst/>
                <a:uLnTx/>
                <a:uFillTx/>
                <a:latin typeface="Arial"/>
                <a:cs typeface="Arial"/>
              </a:rPr>
              <a:t>Krumboltz,</a:t>
            </a:r>
            <a:r>
              <a:rPr kumimoji="0" sz="1600" b="1" i="0" u="none" strike="noStrike" kern="0" cap="none" spc="-35" normalizeH="0" baseline="0" noProof="0" dirty="0">
                <a:ln>
                  <a:noFill/>
                </a:ln>
                <a:solidFill>
                  <a:srgbClr val="1F3863"/>
                </a:solidFill>
                <a:effectLst/>
                <a:uLnTx/>
                <a:uFillTx/>
                <a:latin typeface="Arial"/>
                <a:cs typeface="Arial"/>
              </a:rPr>
              <a:t> </a:t>
            </a:r>
            <a:r>
              <a:rPr kumimoji="0" sz="1600" b="1" i="0" u="none" strike="noStrike" kern="0" cap="none" spc="-130" normalizeH="0" baseline="0" noProof="0" dirty="0">
                <a:ln>
                  <a:noFill/>
                </a:ln>
                <a:solidFill>
                  <a:srgbClr val="1F3863"/>
                </a:solidFill>
                <a:effectLst/>
                <a:uLnTx/>
                <a:uFillTx/>
                <a:latin typeface="Arial"/>
                <a:cs typeface="Arial"/>
              </a:rPr>
              <a:t>J.</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55" normalizeH="0" baseline="0" noProof="0" dirty="0">
                <a:ln>
                  <a:noFill/>
                </a:ln>
                <a:solidFill>
                  <a:srgbClr val="1F3863"/>
                </a:solidFill>
                <a:effectLst/>
                <a:uLnTx/>
                <a:uFillTx/>
                <a:latin typeface="Arial"/>
                <a:cs typeface="Arial"/>
              </a:rPr>
              <a:t>D.</a:t>
            </a:r>
            <a:r>
              <a:rPr kumimoji="0" sz="1600" b="1" i="0" u="none" strike="noStrike" kern="0" cap="none" spc="-35" normalizeH="0" baseline="0" noProof="0" dirty="0">
                <a:ln>
                  <a:noFill/>
                </a:ln>
                <a:solidFill>
                  <a:srgbClr val="1F3863"/>
                </a:solidFill>
                <a:effectLst/>
                <a:uLnTx/>
                <a:uFillTx/>
                <a:latin typeface="Arial"/>
                <a:cs typeface="Arial"/>
              </a:rPr>
              <a:t> </a:t>
            </a:r>
            <a:r>
              <a:rPr kumimoji="0" sz="1600" b="1" i="0" u="none" strike="noStrike" kern="0" cap="none" spc="-170" normalizeH="0" baseline="0" noProof="0" dirty="0">
                <a:ln>
                  <a:noFill/>
                </a:ln>
                <a:solidFill>
                  <a:srgbClr val="1F3863"/>
                </a:solidFill>
                <a:effectLst/>
                <a:uLnTx/>
                <a:uFillTx/>
                <a:latin typeface="Arial"/>
                <a:cs typeface="Arial"/>
              </a:rPr>
              <a:t>(1979).</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A</a:t>
            </a:r>
            <a:r>
              <a:rPr kumimoji="0" sz="1600" b="1" i="0" u="none" strike="noStrike" kern="0" cap="none" spc="-25" normalizeH="0" baseline="0" noProof="0" dirty="0">
                <a:ln>
                  <a:noFill/>
                </a:ln>
                <a:solidFill>
                  <a:srgbClr val="1F3863"/>
                </a:solidFill>
                <a:effectLst/>
                <a:uLnTx/>
                <a:uFillTx/>
                <a:latin typeface="Arial"/>
                <a:cs typeface="Arial"/>
              </a:rPr>
              <a:t> </a:t>
            </a:r>
            <a:r>
              <a:rPr kumimoji="0" sz="1600" b="1" i="0" u="none" strike="noStrike" kern="0" cap="none" spc="-40" normalizeH="0" baseline="0" noProof="0" dirty="0">
                <a:ln>
                  <a:noFill/>
                </a:ln>
                <a:solidFill>
                  <a:srgbClr val="1F3863"/>
                </a:solidFill>
                <a:effectLst/>
                <a:uLnTx/>
                <a:uFillTx/>
                <a:latin typeface="Arial"/>
                <a:cs typeface="Arial"/>
              </a:rPr>
              <a:t>social</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learning</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theory</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of</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career</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65" normalizeH="0" baseline="0" noProof="0" dirty="0">
                <a:ln>
                  <a:noFill/>
                </a:ln>
                <a:solidFill>
                  <a:srgbClr val="1F3863"/>
                </a:solidFill>
                <a:effectLst/>
                <a:uLnTx/>
                <a:uFillTx/>
                <a:latin typeface="Arial"/>
                <a:cs typeface="Arial"/>
              </a:rPr>
              <a:t>decision-</a:t>
            </a:r>
            <a:r>
              <a:rPr kumimoji="0" sz="1600" b="1" i="0" u="none" strike="noStrike" kern="0" cap="none" spc="0" normalizeH="0" baseline="0" noProof="0" dirty="0">
                <a:ln>
                  <a:noFill/>
                </a:ln>
                <a:solidFill>
                  <a:srgbClr val="1F3863"/>
                </a:solidFill>
                <a:effectLst/>
                <a:uLnTx/>
                <a:uFillTx/>
                <a:latin typeface="Arial"/>
                <a:cs typeface="Arial"/>
              </a:rPr>
              <a:t>making.</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Carroll </a:t>
            </a:r>
            <a:r>
              <a:rPr kumimoji="0" sz="1600" b="1" i="0" u="none" strike="noStrike" kern="0" cap="none" spc="-10" normalizeH="0" baseline="0" noProof="0" dirty="0">
                <a:ln>
                  <a:noFill/>
                </a:ln>
                <a:solidFill>
                  <a:srgbClr val="1F3863"/>
                </a:solidFill>
                <a:effectLst/>
                <a:uLnTx/>
                <a:uFillTx/>
                <a:latin typeface="Arial"/>
                <a:cs typeface="Arial"/>
              </a:rPr>
              <a:t>Press.</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0" lvl="0" indent="-228600" defTabSz="914400" eaLnBrk="1" fontAlgn="auto" latinLnBrk="0" hangingPunct="1">
              <a:lnSpc>
                <a:spcPts val="1825"/>
              </a:lnSpc>
              <a:spcBef>
                <a:spcPts val="805"/>
              </a:spcBef>
              <a:spcAft>
                <a:spcPts val="0"/>
              </a:spcAft>
              <a:buClrTx/>
              <a:buSzTx/>
              <a:buFont typeface="Arial MT"/>
              <a:buChar char="•"/>
              <a:tabLst>
                <a:tab pos="241300" algn="l"/>
              </a:tabLst>
              <a:defRPr/>
            </a:pPr>
            <a:r>
              <a:rPr kumimoji="0" sz="1600" b="1" i="0" u="none" strike="noStrike" kern="0" cap="none" spc="-30" normalizeH="0" baseline="0" noProof="0" dirty="0">
                <a:ln>
                  <a:noFill/>
                </a:ln>
                <a:solidFill>
                  <a:srgbClr val="1F3863"/>
                </a:solidFill>
                <a:effectLst/>
                <a:uLnTx/>
                <a:uFillTx/>
                <a:latin typeface="Arial"/>
                <a:cs typeface="Arial"/>
              </a:rPr>
              <a:t>Allais,</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140" normalizeH="0" baseline="0" noProof="0" dirty="0">
                <a:ln>
                  <a:noFill/>
                </a:ln>
                <a:solidFill>
                  <a:srgbClr val="1F3863"/>
                </a:solidFill>
                <a:effectLst/>
                <a:uLnTx/>
                <a:uFillTx/>
                <a:latin typeface="Arial"/>
                <a:cs typeface="Arial"/>
              </a:rPr>
              <a:t>S.</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175" normalizeH="0" baseline="0" noProof="0" dirty="0">
                <a:ln>
                  <a:noFill/>
                </a:ln>
                <a:solidFill>
                  <a:srgbClr val="1F3863"/>
                </a:solidFill>
                <a:effectLst/>
                <a:uLnTx/>
                <a:uFillTx/>
                <a:latin typeface="Arial"/>
                <a:cs typeface="Arial"/>
              </a:rPr>
              <a:t>(</a:t>
            </a:r>
            <a:r>
              <a:rPr kumimoji="0" sz="1600" b="1" i="0" u="none" strike="noStrike" kern="0" cap="small" spc="-175" normalizeH="0" baseline="0" noProof="0" dirty="0">
                <a:ln>
                  <a:noFill/>
                </a:ln>
                <a:solidFill>
                  <a:srgbClr val="1F3863"/>
                </a:solidFill>
                <a:effectLst/>
                <a:uLnTx/>
                <a:uFillTx/>
                <a:latin typeface="Arial"/>
                <a:cs typeface="Arial"/>
              </a:rPr>
              <a:t>2</a:t>
            </a:r>
            <a:r>
              <a:rPr kumimoji="0" sz="1600" b="1" i="0" u="none" strike="noStrike" kern="0" cap="none" spc="-175" normalizeH="0" baseline="0" noProof="0" dirty="0">
                <a:ln>
                  <a:noFill/>
                </a:ln>
                <a:solidFill>
                  <a:srgbClr val="1F3863"/>
                </a:solidFill>
                <a:effectLst/>
                <a:uLnTx/>
                <a:uFillTx/>
                <a:latin typeface="Arial"/>
                <a:cs typeface="Arial"/>
              </a:rPr>
              <a:t>0</a:t>
            </a:r>
            <a:r>
              <a:rPr kumimoji="0" sz="1600" b="1" i="0" u="none" strike="noStrike" kern="0" cap="small" spc="-175" normalizeH="0" baseline="0" noProof="0" dirty="0">
                <a:ln>
                  <a:noFill/>
                </a:ln>
                <a:solidFill>
                  <a:srgbClr val="1F3863"/>
                </a:solidFill>
                <a:effectLst/>
                <a:uLnTx/>
                <a:uFillTx/>
                <a:latin typeface="Arial"/>
                <a:cs typeface="Arial"/>
              </a:rPr>
              <a:t>2</a:t>
            </a:r>
            <a:r>
              <a:rPr kumimoji="0" sz="1600" b="1" i="0" u="none" strike="noStrike" kern="0" cap="none" spc="-175" normalizeH="0" baseline="0" noProof="0" dirty="0">
                <a:ln>
                  <a:noFill/>
                </a:ln>
                <a:solidFill>
                  <a:srgbClr val="1F3863"/>
                </a:solidFill>
                <a:effectLst/>
                <a:uLnTx/>
                <a:uFillTx/>
                <a:latin typeface="Arial"/>
                <a:cs typeface="Arial"/>
              </a:rPr>
              <a:t>0).</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20" normalizeH="0" baseline="0" noProof="0" dirty="0">
                <a:ln>
                  <a:noFill/>
                </a:ln>
                <a:solidFill>
                  <a:srgbClr val="1F3863"/>
                </a:solidFill>
                <a:effectLst/>
                <a:uLnTx/>
                <a:uFillTx/>
                <a:latin typeface="Arial"/>
                <a:cs typeface="Arial"/>
              </a:rPr>
              <a:t>Selling</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out</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30" normalizeH="0" baseline="0" noProof="0" dirty="0">
                <a:ln>
                  <a:noFill/>
                </a:ln>
                <a:solidFill>
                  <a:srgbClr val="1F3863"/>
                </a:solidFill>
                <a:effectLst/>
                <a:uLnTx/>
                <a:uFillTx/>
                <a:latin typeface="Arial"/>
                <a:cs typeface="Arial"/>
              </a:rPr>
              <a:t>education:</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National</a:t>
            </a:r>
            <a:r>
              <a:rPr kumimoji="0" sz="1600" b="1" i="0" u="none" strike="noStrike" kern="0" cap="none" spc="25" normalizeH="0" baseline="0" noProof="0" dirty="0">
                <a:ln>
                  <a:noFill/>
                </a:ln>
                <a:solidFill>
                  <a:srgbClr val="1F3863"/>
                </a:solidFill>
                <a:effectLst/>
                <a:uLnTx/>
                <a:uFillTx/>
                <a:latin typeface="Arial"/>
                <a:cs typeface="Arial"/>
              </a:rPr>
              <a:t> </a:t>
            </a:r>
            <a:r>
              <a:rPr kumimoji="0" sz="1600" b="1" i="0" u="none" strike="noStrike" kern="0" cap="none" spc="-20" normalizeH="0" baseline="0" noProof="0" dirty="0">
                <a:ln>
                  <a:noFill/>
                </a:ln>
                <a:solidFill>
                  <a:srgbClr val="1F3863"/>
                </a:solidFill>
                <a:effectLst/>
                <a:uLnTx/>
                <a:uFillTx/>
                <a:latin typeface="Arial"/>
                <a:cs typeface="Arial"/>
              </a:rPr>
              <a:t>qualifications</a:t>
            </a:r>
            <a:r>
              <a:rPr kumimoji="0" sz="1600" b="1" i="0" u="none" strike="noStrike" kern="0" cap="none" spc="4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frameworks</a:t>
            </a:r>
            <a:r>
              <a:rPr kumimoji="0" sz="1600" b="1" i="0" u="none" strike="noStrike" kern="0" cap="none" spc="2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and</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the </a:t>
            </a:r>
            <a:r>
              <a:rPr kumimoji="0" sz="1600" b="1" i="0" u="none" strike="noStrike" kern="0" cap="none" spc="-25" normalizeH="0" baseline="0" noProof="0" dirty="0">
                <a:ln>
                  <a:noFill/>
                </a:ln>
                <a:solidFill>
                  <a:srgbClr val="1F3863"/>
                </a:solidFill>
                <a:effectLst/>
                <a:uLnTx/>
                <a:uFillTx/>
                <a:latin typeface="Arial"/>
                <a:cs typeface="Arial"/>
              </a:rPr>
              <a:t>neglect</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of</a:t>
            </a:r>
            <a:r>
              <a:rPr kumimoji="0" sz="1600" b="1" i="0" u="none" strike="noStrike" kern="0" cap="none" spc="5"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knowledge.</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0" lvl="0" indent="0" defTabSz="914400" eaLnBrk="1" fontAlgn="auto" latinLnBrk="0" hangingPunct="1">
              <a:lnSpc>
                <a:spcPts val="1825"/>
              </a:lnSpc>
              <a:spcBef>
                <a:spcPts val="0"/>
              </a:spcBef>
              <a:spcAft>
                <a:spcPts val="0"/>
              </a:spcAft>
              <a:buClrTx/>
              <a:buSzTx/>
              <a:buFontTx/>
              <a:buNone/>
              <a:tabLst/>
              <a:defRPr/>
            </a:pPr>
            <a:r>
              <a:rPr kumimoji="0" sz="1600" b="1" i="0" u="none" strike="noStrike" kern="0" cap="none" spc="-65" normalizeH="0" baseline="0" noProof="0" dirty="0">
                <a:ln>
                  <a:noFill/>
                </a:ln>
                <a:solidFill>
                  <a:srgbClr val="1F3863"/>
                </a:solidFill>
                <a:effectLst/>
                <a:uLnTx/>
                <a:uFillTx/>
                <a:latin typeface="Arial"/>
                <a:cs typeface="Arial"/>
              </a:rPr>
              <a:t>Sense</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Publishers.</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41300" marR="0" lvl="0" indent="-228600" defTabSz="914400" eaLnBrk="1" fontAlgn="auto" latinLnBrk="0" hangingPunct="1">
              <a:lnSpc>
                <a:spcPct val="100000"/>
              </a:lnSpc>
              <a:spcBef>
                <a:spcPts val="805"/>
              </a:spcBef>
              <a:spcAft>
                <a:spcPts val="0"/>
              </a:spcAft>
              <a:buClrTx/>
              <a:buSzTx/>
              <a:buFont typeface="Arial MT"/>
              <a:buChar char="•"/>
              <a:tabLst>
                <a:tab pos="241300" algn="l"/>
              </a:tabLst>
              <a:defRPr/>
            </a:pPr>
            <a:r>
              <a:rPr kumimoji="0" sz="1600" b="1" i="0" u="none" strike="noStrike" kern="0" cap="none" spc="0" normalizeH="0" baseline="0" noProof="0" dirty="0">
                <a:ln>
                  <a:noFill/>
                </a:ln>
                <a:solidFill>
                  <a:srgbClr val="1F3863"/>
                </a:solidFill>
                <a:effectLst/>
                <a:uLnTx/>
                <a:uFillTx/>
                <a:latin typeface="Arial"/>
                <a:cs typeface="Arial"/>
              </a:rPr>
              <a:t>World</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20" normalizeH="0" baseline="0" noProof="0" dirty="0">
                <a:ln>
                  <a:noFill/>
                </a:ln>
                <a:solidFill>
                  <a:srgbClr val="1F3863"/>
                </a:solidFill>
                <a:effectLst/>
                <a:uLnTx/>
                <a:uFillTx/>
                <a:latin typeface="Arial"/>
                <a:cs typeface="Arial"/>
              </a:rPr>
              <a:t>Bank.</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170" normalizeH="0" baseline="0" noProof="0" dirty="0">
                <a:ln>
                  <a:noFill/>
                </a:ln>
                <a:solidFill>
                  <a:srgbClr val="1F3863"/>
                </a:solidFill>
                <a:effectLst/>
                <a:uLnTx/>
                <a:uFillTx/>
                <a:latin typeface="Arial"/>
                <a:cs typeface="Arial"/>
              </a:rPr>
              <a:t>(</a:t>
            </a:r>
            <a:r>
              <a:rPr kumimoji="0" sz="1600" b="1" i="0" u="none" strike="noStrike" kern="0" cap="small" spc="-170" normalizeH="0" baseline="0" noProof="0" dirty="0">
                <a:ln>
                  <a:noFill/>
                </a:ln>
                <a:solidFill>
                  <a:srgbClr val="1F3863"/>
                </a:solidFill>
                <a:effectLst/>
                <a:uLnTx/>
                <a:uFillTx/>
                <a:latin typeface="Arial"/>
                <a:cs typeface="Arial"/>
              </a:rPr>
              <a:t>2</a:t>
            </a:r>
            <a:r>
              <a:rPr kumimoji="0" sz="1600" b="1" i="0" u="none" strike="noStrike" kern="0" cap="none" spc="-170" normalizeH="0" baseline="0" noProof="0" dirty="0">
                <a:ln>
                  <a:noFill/>
                </a:ln>
                <a:solidFill>
                  <a:srgbClr val="1F3863"/>
                </a:solidFill>
                <a:effectLst/>
                <a:uLnTx/>
                <a:uFillTx/>
                <a:latin typeface="Arial"/>
                <a:cs typeface="Arial"/>
              </a:rPr>
              <a:t>0</a:t>
            </a:r>
            <a:r>
              <a:rPr kumimoji="0" sz="1600" b="1" i="0" u="none" strike="noStrike" kern="0" cap="small" spc="-170" normalizeH="0" baseline="0" noProof="0" dirty="0">
                <a:ln>
                  <a:noFill/>
                </a:ln>
                <a:solidFill>
                  <a:srgbClr val="1F3863"/>
                </a:solidFill>
                <a:effectLst/>
                <a:uLnTx/>
                <a:uFillTx/>
                <a:latin typeface="Arial"/>
                <a:cs typeface="Arial"/>
              </a:rPr>
              <a:t>2</a:t>
            </a:r>
            <a:r>
              <a:rPr kumimoji="0" sz="1600" b="1" i="0" u="none" strike="noStrike" kern="0" cap="none" spc="-170" normalizeH="0" baseline="0" noProof="0" dirty="0">
                <a:ln>
                  <a:noFill/>
                </a:ln>
                <a:solidFill>
                  <a:srgbClr val="1F3863"/>
                </a:solidFill>
                <a:effectLst/>
                <a:uLnTx/>
                <a:uFillTx/>
                <a:latin typeface="Arial"/>
                <a:cs typeface="Arial"/>
              </a:rPr>
              <a:t>3).</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Kenya</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55" normalizeH="0" baseline="0" noProof="0" dirty="0">
                <a:ln>
                  <a:noFill/>
                </a:ln>
                <a:solidFill>
                  <a:srgbClr val="1F3863"/>
                </a:solidFill>
                <a:effectLst/>
                <a:uLnTx/>
                <a:uFillTx/>
                <a:latin typeface="Arial"/>
                <a:cs typeface="Arial"/>
              </a:rPr>
              <a:t>economic</a:t>
            </a:r>
            <a:r>
              <a:rPr kumimoji="0" sz="1600" b="1" i="0" u="none" strike="noStrike" kern="0" cap="none" spc="1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update:</a:t>
            </a:r>
            <a:r>
              <a:rPr kumimoji="0" sz="1600" b="1" i="0" u="none" strike="noStrike" kern="0" cap="none" spc="2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Navigating</a:t>
            </a:r>
            <a:r>
              <a:rPr kumimoji="0" sz="1600" b="1" i="0" u="none" strike="noStrike" kern="0" cap="none" spc="4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the</a:t>
            </a:r>
            <a:r>
              <a:rPr kumimoji="0" sz="1600" b="1" i="0" u="none" strike="noStrike" kern="0" cap="none" spc="10" normalizeH="0" baseline="0" noProof="0" dirty="0">
                <a:ln>
                  <a:noFill/>
                </a:ln>
                <a:solidFill>
                  <a:srgbClr val="1F3863"/>
                </a:solidFill>
                <a:effectLst/>
                <a:uLnTx/>
                <a:uFillTx/>
                <a:latin typeface="Arial"/>
                <a:cs typeface="Arial"/>
              </a:rPr>
              <a:t> </a:t>
            </a:r>
            <a:r>
              <a:rPr kumimoji="0" sz="1600" b="1" i="0" u="none" strike="noStrike" kern="0" cap="none" spc="-40" normalizeH="0" baseline="0" noProof="0" dirty="0">
                <a:ln>
                  <a:noFill/>
                </a:ln>
                <a:solidFill>
                  <a:srgbClr val="1F3863"/>
                </a:solidFill>
                <a:effectLst/>
                <a:uLnTx/>
                <a:uFillTx/>
                <a:latin typeface="Arial"/>
                <a:cs typeface="Arial"/>
              </a:rPr>
              <a:t>storm.</a:t>
            </a:r>
            <a:r>
              <a:rPr kumimoji="0" sz="1600" b="1" i="0" u="none" strike="noStrike" kern="0" cap="none" spc="2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World</a:t>
            </a:r>
            <a:r>
              <a:rPr kumimoji="0" sz="1600" b="1" i="0" u="none" strike="noStrike" kern="0" cap="none" spc="35" normalizeH="0" baseline="0" noProof="0" dirty="0">
                <a:ln>
                  <a:noFill/>
                </a:ln>
                <a:solidFill>
                  <a:srgbClr val="1F3863"/>
                </a:solidFill>
                <a:effectLst/>
                <a:uLnTx/>
                <a:uFillTx/>
                <a:latin typeface="Arial"/>
                <a:cs typeface="Arial"/>
              </a:rPr>
              <a:t> </a:t>
            </a:r>
            <a:r>
              <a:rPr kumimoji="0" sz="1600" b="1" i="0" u="none" strike="noStrike" kern="0" cap="none" spc="0" normalizeH="0" baseline="0" noProof="0" dirty="0">
                <a:ln>
                  <a:noFill/>
                </a:ln>
                <a:solidFill>
                  <a:srgbClr val="1F3863"/>
                </a:solidFill>
                <a:effectLst/>
                <a:uLnTx/>
                <a:uFillTx/>
                <a:latin typeface="Arial"/>
                <a:cs typeface="Arial"/>
              </a:rPr>
              <a:t>Bank</a:t>
            </a:r>
            <a:r>
              <a:rPr kumimoji="0" sz="1600" b="1" i="0" u="none" strike="noStrike" kern="0" cap="none" spc="30" normalizeH="0" baseline="0" noProof="0" dirty="0">
                <a:ln>
                  <a:noFill/>
                </a:ln>
                <a:solidFill>
                  <a:srgbClr val="1F3863"/>
                </a:solidFill>
                <a:effectLst/>
                <a:uLnTx/>
                <a:uFillTx/>
                <a:latin typeface="Arial"/>
                <a:cs typeface="Arial"/>
              </a:rPr>
              <a:t> </a:t>
            </a:r>
            <a:r>
              <a:rPr kumimoji="0" sz="1600" b="1" i="0" u="none" strike="noStrike" kern="0" cap="none" spc="-10" normalizeH="0" baseline="0" noProof="0" dirty="0">
                <a:ln>
                  <a:noFill/>
                </a:ln>
                <a:solidFill>
                  <a:srgbClr val="1F3863"/>
                </a:solidFill>
                <a:effectLst/>
                <a:uLnTx/>
                <a:uFillTx/>
                <a:latin typeface="Arial"/>
                <a:cs typeface="Arial"/>
              </a:rPr>
              <a:t>Group.</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59655" y="49722"/>
            <a:ext cx="4443132" cy="1298991"/>
          </a:xfrm>
          <a:prstGeom prst="rect">
            <a:avLst/>
          </a:prstGeom>
        </p:spPr>
      </p:pic>
      <p:pic>
        <p:nvPicPr>
          <p:cNvPr id="3" name="object 3"/>
          <p:cNvPicPr/>
          <p:nvPr/>
        </p:nvPicPr>
        <p:blipFill>
          <a:blip r:embed="rId3" cstate="print"/>
          <a:stretch>
            <a:fillRect/>
          </a:stretch>
        </p:blipFill>
        <p:spPr>
          <a:xfrm>
            <a:off x="0" y="5349239"/>
            <a:ext cx="12192000" cy="1508760"/>
          </a:xfrm>
          <a:prstGeom prst="rect">
            <a:avLst/>
          </a:prstGeom>
        </p:spPr>
      </p:pic>
      <p:pic>
        <p:nvPicPr>
          <p:cNvPr id="4" name="object 4"/>
          <p:cNvPicPr/>
          <p:nvPr/>
        </p:nvPicPr>
        <p:blipFill>
          <a:blip r:embed="rId4" cstate="print"/>
          <a:stretch>
            <a:fillRect/>
          </a:stretch>
        </p:blipFill>
        <p:spPr>
          <a:xfrm>
            <a:off x="3156204" y="2147316"/>
            <a:ext cx="2091537" cy="2031100"/>
          </a:xfrm>
          <a:prstGeom prst="rect">
            <a:avLst/>
          </a:prstGeom>
        </p:spPr>
      </p:pic>
      <p:pic>
        <p:nvPicPr>
          <p:cNvPr id="5" name="object 5"/>
          <p:cNvPicPr/>
          <p:nvPr/>
        </p:nvPicPr>
        <p:blipFill>
          <a:blip r:embed="rId5" cstate="print"/>
          <a:stretch>
            <a:fillRect/>
          </a:stretch>
        </p:blipFill>
        <p:spPr>
          <a:xfrm>
            <a:off x="6922007" y="2103297"/>
            <a:ext cx="2009726" cy="1689135"/>
          </a:xfrm>
          <a:prstGeom prst="rect">
            <a:avLst/>
          </a:prstGeom>
        </p:spPr>
      </p:pic>
      <p:sp>
        <p:nvSpPr>
          <p:cNvPr id="6" name="object 6" descr="$PPTXTitle"/>
          <p:cNvSpPr txBox="1">
            <a:spLocks noGrp="1"/>
          </p:cNvSpPr>
          <p:nvPr>
            <p:ph type="ctrTitle"/>
          </p:nvPr>
        </p:nvSpPr>
        <p:spPr>
          <a:prstGeom prst="rect">
            <a:avLst/>
          </a:prstGeom>
        </p:spPr>
        <p:txBody>
          <a:bodyPr vert="horz" wrap="square" lIns="0" tIns="12065" rIns="0" bIns="0" rtlCol="0">
            <a:spAutoFit/>
          </a:bodyPr>
          <a:lstStyle/>
          <a:p>
            <a:pPr marL="12700">
              <a:lnSpc>
                <a:spcPct val="100000"/>
              </a:lnSpc>
              <a:spcBef>
                <a:spcPts val="95"/>
              </a:spcBef>
            </a:pPr>
            <a:r>
              <a:rPr sz="11500" spc="-50" dirty="0">
                <a:solidFill>
                  <a:srgbClr val="1F3863"/>
                </a:solidFill>
                <a:latin typeface="Tahoma"/>
                <a:cs typeface="Tahoma"/>
              </a:rPr>
              <a:t>&amp;</a:t>
            </a:r>
            <a:endParaRPr sz="11500">
              <a:latin typeface="Tahoma"/>
              <a:cs typeface="Tahoma"/>
            </a:endParaRPr>
          </a:p>
        </p:txBody>
      </p:sp>
      <p:sp>
        <p:nvSpPr>
          <p:cNvPr id="7" name="object 7"/>
          <p:cNvSpPr txBox="1"/>
          <p:nvPr/>
        </p:nvSpPr>
        <p:spPr>
          <a:xfrm>
            <a:off x="5482844" y="5058536"/>
            <a:ext cx="1228090" cy="25400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500" b="0" i="0" u="none" strike="noStrike" kern="0" cap="none" spc="0" normalizeH="0" baseline="0" noProof="0" dirty="0">
                <a:ln>
                  <a:noFill/>
                </a:ln>
                <a:solidFill>
                  <a:srgbClr val="001F5F"/>
                </a:solidFill>
                <a:effectLst/>
                <a:uLnTx/>
                <a:uFillTx/>
                <a:latin typeface="Tahoma"/>
                <a:cs typeface="Tahoma"/>
              </a:rPr>
              <a:t>©</a:t>
            </a:r>
            <a:r>
              <a:rPr kumimoji="0" sz="1500" b="0" i="0" u="none" strike="noStrike" kern="0" cap="none" spc="-30" normalizeH="0" baseline="0" noProof="0" dirty="0">
                <a:ln>
                  <a:noFill/>
                </a:ln>
                <a:solidFill>
                  <a:srgbClr val="001F5F"/>
                </a:solidFill>
                <a:effectLst/>
                <a:uLnTx/>
                <a:uFillTx/>
                <a:latin typeface="Tahoma"/>
                <a:cs typeface="Tahoma"/>
              </a:rPr>
              <a:t> </a:t>
            </a:r>
            <a:r>
              <a:rPr kumimoji="0" sz="1500" b="0" i="0" u="none" strike="noStrike" kern="0" cap="none" spc="0" normalizeH="0" baseline="0" noProof="0" dirty="0">
                <a:ln>
                  <a:noFill/>
                </a:ln>
                <a:solidFill>
                  <a:srgbClr val="001F5F"/>
                </a:solidFill>
                <a:effectLst/>
                <a:uLnTx/>
                <a:uFillTx/>
                <a:latin typeface="Tahoma"/>
                <a:cs typeface="Tahoma"/>
              </a:rPr>
              <a:t>2026</a:t>
            </a:r>
            <a:r>
              <a:rPr kumimoji="0" sz="1500" b="0" i="0" u="none" strike="noStrike" kern="0" cap="none" spc="15" normalizeH="0" baseline="0" noProof="0" dirty="0">
                <a:ln>
                  <a:noFill/>
                </a:ln>
                <a:solidFill>
                  <a:srgbClr val="001F5F"/>
                </a:solidFill>
                <a:effectLst/>
                <a:uLnTx/>
                <a:uFillTx/>
                <a:latin typeface="Tahoma"/>
                <a:cs typeface="Tahoma"/>
              </a:rPr>
              <a:t> </a:t>
            </a:r>
            <a:r>
              <a:rPr kumimoji="0" sz="1500" b="0" i="0" u="none" strike="noStrike" kern="0" cap="none" spc="-20" normalizeH="0" baseline="0" noProof="0" dirty="0">
                <a:ln>
                  <a:noFill/>
                </a:ln>
                <a:solidFill>
                  <a:srgbClr val="001F5F"/>
                </a:solidFill>
                <a:effectLst/>
                <a:uLnTx/>
                <a:uFillTx/>
                <a:latin typeface="Tahoma"/>
                <a:cs typeface="Tahoma"/>
              </a:rPr>
              <a:t>KNQA</a:t>
            </a:r>
            <a:endParaRPr kumimoji="0" sz="1500" b="0" i="0" u="none" strike="noStrike" kern="0" cap="none" spc="0" normalizeH="0" baseline="0" noProof="0">
              <a:ln>
                <a:noFill/>
              </a:ln>
              <a:solidFill>
                <a:sysClr val="windowText" lastClr="000000"/>
              </a:solidFill>
              <a:effectLst/>
              <a:uLnTx/>
              <a:uFillTx/>
              <a:latin typeface="Tahoma"/>
              <a:cs typeface="Tahom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 Structural Exclusion</a:t>
            </a:r>
          </a:p>
        </p:txBody>
      </p:sp>
      <p:sp>
        <p:nvSpPr>
          <p:cNvPr id="3" name="Content Placeholder 2"/>
          <p:cNvSpPr>
            <a:spLocks noGrp="1"/>
          </p:cNvSpPr>
          <p:nvPr>
            <p:ph idx="1"/>
          </p:nvPr>
        </p:nvSpPr>
        <p:spPr>
          <a:xfrm>
            <a:off x="838200" y="1429789"/>
            <a:ext cx="10515600" cy="4480560"/>
          </a:xfrm>
        </p:spPr>
        <p:txBody>
          <a:bodyPr>
            <a:normAutofit lnSpcReduction="10000"/>
          </a:bodyPr>
          <a:lstStyle/>
          <a:p>
            <a:r>
              <a:rPr lang="en-US" dirty="0"/>
              <a:t>73% of primary school teachers in Kakuma are uncertified</a:t>
            </a:r>
          </a:p>
          <a:p>
            <a:r>
              <a:rPr lang="en-US" dirty="0"/>
              <a:t>Employed as “incentive teachers” – outside the formal teacher workforce</a:t>
            </a:r>
          </a:p>
          <a:p>
            <a:r>
              <a:rPr lang="en-US" dirty="0"/>
              <a:t>Earning ~KSh 8,000 (~$70/month) with no career pathway or protections</a:t>
            </a:r>
          </a:p>
          <a:p>
            <a:r>
              <a:rPr lang="en-US" dirty="0"/>
              <a:t>No TSC registration; credentials from countries of origin go unrecognised</a:t>
            </a:r>
          </a:p>
          <a:p>
            <a:r>
              <a:rPr lang="en-US" dirty="0"/>
              <a:t>Less than 20% of refugee teachers are women</a:t>
            </a:r>
          </a:p>
          <a:p>
            <a:r>
              <a:rPr lang="en-US" dirty="0"/>
              <a:t>Result: a structural well-being crisis driven by chronic professional precarity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0BB58D5B-0AE7-E7C7-1CA1-28D54459442B}"/>
            </a:ext>
          </a:extLst>
        </p:cNvPr>
        <p:cNvGrpSpPr/>
        <p:nvPr/>
      </p:nvGrpSpPr>
      <p:grpSpPr>
        <a:xfrm>
          <a:off x="0" y="0"/>
          <a:ext cx="0" cy="0"/>
          <a:chOff x="0" y="0"/>
          <a:chExt cx="0" cy="0"/>
        </a:xfrm>
      </p:grpSpPr>
    </p:spTree>
    <p:extLst>
      <p:ext uri="{BB962C8B-B14F-4D97-AF65-F5344CB8AC3E}">
        <p14:creationId xmlns:p14="http://schemas.microsoft.com/office/powerpoint/2010/main" val="5675484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D2137"/>
        </a:solidFill>
        <a:effectLst/>
      </p:bgPr>
    </p:bg>
    <p:spTree>
      <p:nvGrpSpPr>
        <p:cNvPr id="1" name=""/>
        <p:cNvGrpSpPr/>
        <p:nvPr/>
      </p:nvGrpSpPr>
      <p:grpSpPr>
        <a:xfrm>
          <a:off x="0" y="0"/>
          <a:ext cx="0" cy="0"/>
          <a:chOff x="0" y="0"/>
          <a:chExt cx="0" cy="0"/>
        </a:xfrm>
      </p:grpSpPr>
      <p:sp>
        <p:nvSpPr>
          <p:cNvPr id="2" name="Shape 0"/>
          <p:cNvSpPr/>
          <p:nvPr/>
        </p:nvSpPr>
        <p:spPr>
          <a:xfrm>
            <a:off x="9509760" y="-731520"/>
            <a:ext cx="4267200" cy="4267200"/>
          </a:xfrm>
          <a:prstGeom prst="ellipse">
            <a:avLst/>
          </a:prstGeom>
          <a:solidFill>
            <a:srgbClr val="1A3A5C">
              <a:alpha val="40000"/>
            </a:srgbClr>
          </a:solidFill>
          <a:ln/>
        </p:spPr>
      </p:sp>
      <p:sp>
        <p:nvSpPr>
          <p:cNvPr id="3" name="Shape 1"/>
          <p:cNvSpPr/>
          <p:nvPr/>
        </p:nvSpPr>
        <p:spPr>
          <a:xfrm>
            <a:off x="10363200" y="3901440"/>
            <a:ext cx="2682240" cy="2682240"/>
          </a:xfrm>
          <a:prstGeom prst="ellipse">
            <a:avLst/>
          </a:prstGeom>
          <a:solidFill>
            <a:srgbClr val="0D7C8F">
              <a:alpha val="30000"/>
            </a:srgbClr>
          </a:solidFill>
          <a:ln/>
        </p:spPr>
      </p:sp>
      <p:sp>
        <p:nvSpPr>
          <p:cNvPr id="4" name="Shape 2"/>
          <p:cNvSpPr/>
          <p:nvPr/>
        </p:nvSpPr>
        <p:spPr>
          <a:xfrm>
            <a:off x="0" y="0"/>
            <a:ext cx="146304" cy="6858000"/>
          </a:xfrm>
          <a:prstGeom prst="rect">
            <a:avLst/>
          </a:prstGeom>
          <a:solidFill>
            <a:srgbClr val="E8A020"/>
          </a:solidFill>
          <a:ln/>
        </p:spPr>
      </p:sp>
      <p:sp>
        <p:nvSpPr>
          <p:cNvPr id="5" name="Shape 3"/>
          <p:cNvSpPr/>
          <p:nvPr/>
        </p:nvSpPr>
        <p:spPr>
          <a:xfrm>
            <a:off x="0" y="0"/>
            <a:ext cx="12192000" cy="85344"/>
          </a:xfrm>
          <a:prstGeom prst="rect">
            <a:avLst/>
          </a:prstGeom>
          <a:solidFill>
            <a:srgbClr val="E8A020"/>
          </a:solidFill>
          <a:ln/>
        </p:spPr>
      </p:sp>
      <p:sp>
        <p:nvSpPr>
          <p:cNvPr id="6" name="Text 4"/>
          <p:cNvSpPr/>
          <p:nvPr/>
        </p:nvSpPr>
        <p:spPr>
          <a:xfrm>
            <a:off x="487680" y="670560"/>
            <a:ext cx="10728960" cy="792480"/>
          </a:xfrm>
          <a:prstGeom prst="rect">
            <a:avLst/>
          </a:prstGeom>
          <a:noFill/>
          <a:ln/>
        </p:spPr>
        <p:txBody>
          <a:bodyPr wrap="square" lIns="0" tIns="0" rIns="0" bIns="0" rtlCol="0" anchor="ctr"/>
          <a:lstStyle/>
          <a:p>
            <a:pPr defTabSz="1219170"/>
            <a:r>
              <a:rPr lang="en-US" sz="4000" b="1" dirty="0">
                <a:solidFill>
                  <a:srgbClr val="FFFFFF"/>
                </a:solidFill>
                <a:latin typeface="Calibri" pitchFamily="34" charset="0"/>
                <a:ea typeface="Calibri" pitchFamily="34" charset="-122"/>
                <a:cs typeface="Calibri" pitchFamily="34" charset="-120"/>
              </a:rPr>
              <a:t>Coupled Differential Equation Model</a:t>
            </a:r>
            <a:endParaRPr lang="en-US" sz="4000" dirty="0">
              <a:solidFill>
                <a:prstClr val="black"/>
              </a:solidFill>
              <a:latin typeface="Calibri" panose="020F0502020204030204"/>
            </a:endParaRPr>
          </a:p>
        </p:txBody>
      </p:sp>
      <p:sp>
        <p:nvSpPr>
          <p:cNvPr id="7" name="Text 5"/>
          <p:cNvSpPr/>
          <p:nvPr/>
        </p:nvSpPr>
        <p:spPr>
          <a:xfrm>
            <a:off x="487680" y="1402080"/>
            <a:ext cx="10728960" cy="792480"/>
          </a:xfrm>
          <a:prstGeom prst="rect">
            <a:avLst/>
          </a:prstGeom>
          <a:noFill/>
          <a:ln/>
        </p:spPr>
        <p:txBody>
          <a:bodyPr wrap="square" lIns="0" tIns="0" rIns="0" bIns="0" rtlCol="0" anchor="ctr"/>
          <a:lstStyle/>
          <a:p>
            <a:pPr defTabSz="1219170"/>
            <a:r>
              <a:rPr lang="en-US" sz="4000" b="1" dirty="0">
                <a:solidFill>
                  <a:srgbClr val="17A2B8"/>
                </a:solidFill>
                <a:latin typeface="Calibri" pitchFamily="34" charset="0"/>
                <a:ea typeface="Calibri" pitchFamily="34" charset="-122"/>
                <a:cs typeface="Calibri" pitchFamily="34" charset="-120"/>
              </a:rPr>
              <a:t>for Skills Supply–Demand Equilibrium</a:t>
            </a:r>
            <a:endParaRPr lang="en-US" sz="4000" dirty="0">
              <a:solidFill>
                <a:prstClr val="black"/>
              </a:solidFill>
              <a:latin typeface="Calibri" panose="020F0502020204030204"/>
            </a:endParaRPr>
          </a:p>
        </p:txBody>
      </p:sp>
      <p:sp>
        <p:nvSpPr>
          <p:cNvPr id="8" name="Text 6"/>
          <p:cNvSpPr/>
          <p:nvPr/>
        </p:nvSpPr>
        <p:spPr>
          <a:xfrm>
            <a:off x="487680" y="2255520"/>
            <a:ext cx="10728960" cy="463296"/>
          </a:xfrm>
          <a:prstGeom prst="rect">
            <a:avLst/>
          </a:prstGeom>
          <a:noFill/>
          <a:ln/>
        </p:spPr>
        <p:txBody>
          <a:bodyPr wrap="square" lIns="0" tIns="0" rIns="0" bIns="0" rtlCol="0" anchor="ctr"/>
          <a:lstStyle/>
          <a:p>
            <a:pPr defTabSz="1219170"/>
            <a:r>
              <a:rPr lang="en-US" sz="2133" i="1" dirty="0">
                <a:solidFill>
                  <a:srgbClr val="D6EAF8"/>
                </a:solidFill>
                <a:latin typeface="Calibri" pitchFamily="34" charset="0"/>
                <a:ea typeface="Calibri" pitchFamily="34" charset="-122"/>
                <a:cs typeface="Calibri" pitchFamily="34" charset="-120"/>
              </a:rPr>
              <a:t>A Nonlinear Dynamical Systems Framework for Kenya's Priority Sectors</a:t>
            </a:r>
            <a:endParaRPr lang="en-US" sz="2133" dirty="0">
              <a:solidFill>
                <a:prstClr val="black"/>
              </a:solidFill>
              <a:latin typeface="Calibri" panose="020F0502020204030204"/>
            </a:endParaRPr>
          </a:p>
        </p:txBody>
      </p:sp>
      <p:sp>
        <p:nvSpPr>
          <p:cNvPr id="9" name="Shape 7"/>
          <p:cNvSpPr/>
          <p:nvPr/>
        </p:nvSpPr>
        <p:spPr>
          <a:xfrm>
            <a:off x="487680" y="2950464"/>
            <a:ext cx="6705600" cy="48768"/>
          </a:xfrm>
          <a:prstGeom prst="rect">
            <a:avLst/>
          </a:prstGeom>
          <a:solidFill>
            <a:srgbClr val="E8A020"/>
          </a:solidFill>
          <a:ln/>
        </p:spPr>
      </p:sp>
      <p:sp>
        <p:nvSpPr>
          <p:cNvPr id="10" name="Text 8"/>
          <p:cNvSpPr/>
          <p:nvPr/>
        </p:nvSpPr>
        <p:spPr>
          <a:xfrm>
            <a:off x="487680" y="3194304"/>
            <a:ext cx="9753600" cy="426720"/>
          </a:xfrm>
          <a:prstGeom prst="rect">
            <a:avLst/>
          </a:prstGeom>
          <a:noFill/>
          <a:ln/>
        </p:spPr>
        <p:txBody>
          <a:bodyPr wrap="square" lIns="0" tIns="0" rIns="0" bIns="0" rtlCol="0" anchor="ctr"/>
          <a:lstStyle/>
          <a:p>
            <a:pPr defTabSz="1219170"/>
            <a:r>
              <a:rPr lang="en-US" sz="2000" b="1" dirty="0">
                <a:solidFill>
                  <a:srgbClr val="FFFFFF"/>
                </a:solidFill>
                <a:latin typeface="Calibri" pitchFamily="34" charset="0"/>
                <a:ea typeface="Calibri" pitchFamily="34" charset="-122"/>
                <a:cs typeface="Calibri" pitchFamily="34" charset="-120"/>
              </a:rPr>
              <a:t>Saina Philiph Kipkosgei</a:t>
            </a:r>
            <a:endParaRPr lang="en-US" sz="2000" dirty="0">
              <a:solidFill>
                <a:prstClr val="black"/>
              </a:solidFill>
              <a:latin typeface="Calibri" panose="020F0502020204030204"/>
            </a:endParaRPr>
          </a:p>
        </p:txBody>
      </p:sp>
      <p:sp>
        <p:nvSpPr>
          <p:cNvPr id="11" name="Text 9"/>
          <p:cNvSpPr/>
          <p:nvPr/>
        </p:nvSpPr>
        <p:spPr>
          <a:xfrm>
            <a:off x="487680" y="3621024"/>
            <a:ext cx="10728960" cy="365760"/>
          </a:xfrm>
          <a:prstGeom prst="rect">
            <a:avLst/>
          </a:prstGeom>
          <a:noFill/>
          <a:ln/>
        </p:spPr>
        <p:txBody>
          <a:bodyPr wrap="square" lIns="0" tIns="0" rIns="0" bIns="0" rtlCol="0" anchor="ctr"/>
          <a:lstStyle/>
          <a:p>
            <a:pPr defTabSz="1219170"/>
            <a:r>
              <a:rPr lang="en-US" sz="1467" dirty="0">
                <a:solidFill>
                  <a:srgbClr val="7F8C8D"/>
                </a:solidFill>
                <a:latin typeface="Calibri" pitchFamily="34" charset="0"/>
                <a:ea typeface="Calibri" pitchFamily="34" charset="-122"/>
                <a:cs typeface="Calibri" pitchFamily="34" charset="-120"/>
              </a:rPr>
              <a:t>Academic Officer, Sensei Institute of Technology  |  PhD Candidate, Catholic University of Eldoret</a:t>
            </a:r>
            <a:endParaRPr lang="en-US" sz="1467" dirty="0">
              <a:solidFill>
                <a:prstClr val="black"/>
              </a:solidFill>
              <a:latin typeface="Calibri" panose="020F0502020204030204"/>
            </a:endParaRPr>
          </a:p>
        </p:txBody>
      </p:sp>
      <p:sp>
        <p:nvSpPr>
          <p:cNvPr id="12" name="Text 10"/>
          <p:cNvSpPr/>
          <p:nvPr/>
        </p:nvSpPr>
        <p:spPr>
          <a:xfrm>
            <a:off x="487680" y="4267200"/>
            <a:ext cx="10728960" cy="341376"/>
          </a:xfrm>
          <a:prstGeom prst="rect">
            <a:avLst/>
          </a:prstGeom>
          <a:noFill/>
          <a:ln/>
        </p:spPr>
        <p:txBody>
          <a:bodyPr wrap="square" lIns="0" tIns="0" rIns="0" bIns="0" rtlCol="0" anchor="ctr"/>
          <a:lstStyle/>
          <a:p>
            <a:pPr defTabSz="1219170"/>
            <a:r>
              <a:rPr lang="en-US" sz="1467" i="1" dirty="0">
                <a:solidFill>
                  <a:srgbClr val="E8A020"/>
                </a:solidFill>
                <a:latin typeface="Calibri" pitchFamily="34" charset="0"/>
                <a:ea typeface="Calibri" pitchFamily="34" charset="-122"/>
                <a:cs typeface="Calibri" pitchFamily="34" charset="-120"/>
              </a:rPr>
              <a:t>Seminar Theme: Industry Linkages, Employability &amp; Skills Development</a:t>
            </a:r>
            <a:endParaRPr lang="en-US" sz="1467" dirty="0">
              <a:solidFill>
                <a:prstClr val="black"/>
              </a:solidFill>
              <a:latin typeface="Calibri" panose="020F0502020204030204"/>
            </a:endParaRPr>
          </a:p>
        </p:txBody>
      </p:sp>
      <p:sp>
        <p:nvSpPr>
          <p:cNvPr id="13" name="Shape 11"/>
          <p:cNvSpPr/>
          <p:nvPr/>
        </p:nvSpPr>
        <p:spPr>
          <a:xfrm>
            <a:off x="487680" y="5425440"/>
            <a:ext cx="2804160" cy="914400"/>
          </a:xfrm>
          <a:prstGeom prst="rect">
            <a:avLst/>
          </a:prstGeom>
          <a:solidFill>
            <a:srgbClr val="0D7C8F">
              <a:alpha val="70000"/>
            </a:srgbClr>
          </a:solidFill>
          <a:ln/>
        </p:spPr>
      </p:sp>
      <p:sp>
        <p:nvSpPr>
          <p:cNvPr id="14" name="Text 12"/>
          <p:cNvSpPr/>
          <p:nvPr/>
        </p:nvSpPr>
        <p:spPr>
          <a:xfrm>
            <a:off x="487680" y="5462016"/>
            <a:ext cx="2804160" cy="426720"/>
          </a:xfrm>
          <a:prstGeom prst="rect">
            <a:avLst/>
          </a:prstGeom>
          <a:noFill/>
          <a:ln/>
        </p:spPr>
        <p:txBody>
          <a:bodyPr wrap="square" lIns="0" tIns="0" rIns="0" bIns="0" rtlCol="0" anchor="ctr"/>
          <a:lstStyle/>
          <a:p>
            <a:pPr algn="ctr" defTabSz="1219170"/>
            <a:r>
              <a:rPr lang="en-US" sz="2400" b="1" dirty="0">
                <a:solidFill>
                  <a:srgbClr val="FFFFFF"/>
                </a:solidFill>
                <a:latin typeface="Calibri" pitchFamily="34" charset="0"/>
                <a:ea typeface="Calibri" pitchFamily="34" charset="-122"/>
                <a:cs typeface="Calibri" pitchFamily="34" charset="-120"/>
              </a:rPr>
              <a:t>4</a:t>
            </a:r>
            <a:endParaRPr lang="en-US" sz="2400" dirty="0">
              <a:solidFill>
                <a:prstClr val="black"/>
              </a:solidFill>
              <a:latin typeface="Calibri" panose="020F0502020204030204"/>
            </a:endParaRPr>
          </a:p>
        </p:txBody>
      </p:sp>
      <p:sp>
        <p:nvSpPr>
          <p:cNvPr id="15" name="Text 13"/>
          <p:cNvSpPr/>
          <p:nvPr/>
        </p:nvSpPr>
        <p:spPr>
          <a:xfrm>
            <a:off x="487680" y="5876544"/>
            <a:ext cx="2804160" cy="304800"/>
          </a:xfrm>
          <a:prstGeom prst="rect">
            <a:avLst/>
          </a:prstGeom>
          <a:noFill/>
          <a:ln/>
        </p:spPr>
        <p:txBody>
          <a:bodyPr wrap="square" lIns="0" tIns="0" rIns="0" bIns="0" rtlCol="0" anchor="ctr"/>
          <a:lstStyle/>
          <a:p>
            <a:pPr algn="ctr" defTabSz="1219170"/>
            <a:r>
              <a:rPr lang="en-US" sz="1200" dirty="0">
                <a:solidFill>
                  <a:srgbClr val="D6EAF8"/>
                </a:solidFill>
                <a:latin typeface="Calibri" pitchFamily="34" charset="0"/>
                <a:ea typeface="Calibri" pitchFamily="34" charset="-122"/>
                <a:cs typeface="Calibri" pitchFamily="34" charset="-120"/>
              </a:rPr>
              <a:t>Priority Sectors</a:t>
            </a:r>
            <a:endParaRPr lang="en-US" sz="1200" dirty="0">
              <a:solidFill>
                <a:prstClr val="black"/>
              </a:solidFill>
              <a:latin typeface="Calibri" panose="020F0502020204030204"/>
            </a:endParaRPr>
          </a:p>
        </p:txBody>
      </p:sp>
      <p:sp>
        <p:nvSpPr>
          <p:cNvPr id="16" name="Shape 14"/>
          <p:cNvSpPr/>
          <p:nvPr/>
        </p:nvSpPr>
        <p:spPr>
          <a:xfrm>
            <a:off x="3657600" y="5425440"/>
            <a:ext cx="2804160" cy="914400"/>
          </a:xfrm>
          <a:prstGeom prst="rect">
            <a:avLst/>
          </a:prstGeom>
          <a:solidFill>
            <a:srgbClr val="0D7C8F">
              <a:alpha val="70000"/>
            </a:srgbClr>
          </a:solidFill>
          <a:ln/>
        </p:spPr>
      </p:sp>
      <p:sp>
        <p:nvSpPr>
          <p:cNvPr id="17" name="Text 15"/>
          <p:cNvSpPr/>
          <p:nvPr/>
        </p:nvSpPr>
        <p:spPr>
          <a:xfrm>
            <a:off x="3657600" y="5462016"/>
            <a:ext cx="2804160" cy="426720"/>
          </a:xfrm>
          <a:prstGeom prst="rect">
            <a:avLst/>
          </a:prstGeom>
          <a:noFill/>
          <a:ln/>
        </p:spPr>
        <p:txBody>
          <a:bodyPr wrap="square" lIns="0" tIns="0" rIns="0" bIns="0" rtlCol="0" anchor="ctr"/>
          <a:lstStyle/>
          <a:p>
            <a:pPr algn="ctr" defTabSz="1219170"/>
            <a:r>
              <a:rPr lang="en-US" sz="2400" b="1" dirty="0">
                <a:solidFill>
                  <a:srgbClr val="FFFFFF"/>
                </a:solidFill>
                <a:latin typeface="Calibri" pitchFamily="34" charset="0"/>
                <a:ea typeface="Calibri" pitchFamily="34" charset="-122"/>
                <a:cs typeface="Calibri" pitchFamily="34" charset="-120"/>
              </a:rPr>
              <a:t>14 yrs</a:t>
            </a:r>
            <a:endParaRPr lang="en-US" sz="2400" dirty="0">
              <a:solidFill>
                <a:prstClr val="black"/>
              </a:solidFill>
              <a:latin typeface="Calibri" panose="020F0502020204030204"/>
            </a:endParaRPr>
          </a:p>
        </p:txBody>
      </p:sp>
      <p:sp>
        <p:nvSpPr>
          <p:cNvPr id="18" name="Text 16"/>
          <p:cNvSpPr/>
          <p:nvPr/>
        </p:nvSpPr>
        <p:spPr>
          <a:xfrm>
            <a:off x="3657600" y="5876544"/>
            <a:ext cx="2804160" cy="304800"/>
          </a:xfrm>
          <a:prstGeom prst="rect">
            <a:avLst/>
          </a:prstGeom>
          <a:noFill/>
          <a:ln/>
        </p:spPr>
        <p:txBody>
          <a:bodyPr wrap="square" lIns="0" tIns="0" rIns="0" bIns="0" rtlCol="0" anchor="ctr"/>
          <a:lstStyle/>
          <a:p>
            <a:pPr algn="ctr" defTabSz="1219170"/>
            <a:r>
              <a:rPr lang="en-US" sz="1200" dirty="0">
                <a:solidFill>
                  <a:srgbClr val="D6EAF8"/>
                </a:solidFill>
                <a:latin typeface="Calibri" pitchFamily="34" charset="0"/>
                <a:ea typeface="Calibri" pitchFamily="34" charset="-122"/>
                <a:cs typeface="Calibri" pitchFamily="34" charset="-120"/>
              </a:rPr>
              <a:t>Data (2010–2023)</a:t>
            </a:r>
            <a:endParaRPr lang="en-US" sz="1200" dirty="0">
              <a:solidFill>
                <a:prstClr val="black"/>
              </a:solidFill>
              <a:latin typeface="Calibri" panose="020F0502020204030204"/>
            </a:endParaRPr>
          </a:p>
        </p:txBody>
      </p:sp>
      <p:sp>
        <p:nvSpPr>
          <p:cNvPr id="19" name="Shape 17"/>
          <p:cNvSpPr/>
          <p:nvPr/>
        </p:nvSpPr>
        <p:spPr>
          <a:xfrm>
            <a:off x="6827520" y="5425440"/>
            <a:ext cx="2804160" cy="914400"/>
          </a:xfrm>
          <a:prstGeom prst="rect">
            <a:avLst/>
          </a:prstGeom>
          <a:solidFill>
            <a:srgbClr val="0D7C8F">
              <a:alpha val="70000"/>
            </a:srgbClr>
          </a:solidFill>
          <a:ln/>
        </p:spPr>
      </p:sp>
      <p:sp>
        <p:nvSpPr>
          <p:cNvPr id="20" name="Text 18"/>
          <p:cNvSpPr/>
          <p:nvPr/>
        </p:nvSpPr>
        <p:spPr>
          <a:xfrm>
            <a:off x="6827520" y="5462016"/>
            <a:ext cx="2804160" cy="426720"/>
          </a:xfrm>
          <a:prstGeom prst="rect">
            <a:avLst/>
          </a:prstGeom>
          <a:noFill/>
          <a:ln/>
        </p:spPr>
        <p:txBody>
          <a:bodyPr wrap="square" lIns="0" tIns="0" rIns="0" bIns="0" rtlCol="0" anchor="ctr"/>
          <a:lstStyle/>
          <a:p>
            <a:pPr algn="ctr" defTabSz="1219170"/>
            <a:r>
              <a:rPr lang="en-US" sz="2400" b="1" dirty="0">
                <a:solidFill>
                  <a:srgbClr val="FFFFFF"/>
                </a:solidFill>
                <a:latin typeface="Calibri" pitchFamily="34" charset="0"/>
                <a:ea typeface="Calibri" pitchFamily="34" charset="-122"/>
                <a:cs typeface="Calibri" pitchFamily="34" charset="-120"/>
              </a:rPr>
              <a:t>2035</a:t>
            </a:r>
            <a:endParaRPr lang="en-US" sz="2400" dirty="0">
              <a:solidFill>
                <a:prstClr val="black"/>
              </a:solidFill>
              <a:latin typeface="Calibri" panose="020F0502020204030204"/>
            </a:endParaRPr>
          </a:p>
        </p:txBody>
      </p:sp>
      <p:sp>
        <p:nvSpPr>
          <p:cNvPr id="21" name="Text 19"/>
          <p:cNvSpPr/>
          <p:nvPr/>
        </p:nvSpPr>
        <p:spPr>
          <a:xfrm>
            <a:off x="6827520" y="5876544"/>
            <a:ext cx="2804160" cy="304800"/>
          </a:xfrm>
          <a:prstGeom prst="rect">
            <a:avLst/>
          </a:prstGeom>
          <a:noFill/>
          <a:ln/>
        </p:spPr>
        <p:txBody>
          <a:bodyPr wrap="square" lIns="0" tIns="0" rIns="0" bIns="0" rtlCol="0" anchor="ctr"/>
          <a:lstStyle/>
          <a:p>
            <a:pPr algn="ctr" defTabSz="1219170"/>
            <a:r>
              <a:rPr lang="en-US" sz="1200" dirty="0">
                <a:solidFill>
                  <a:srgbClr val="D6EAF8"/>
                </a:solidFill>
                <a:latin typeface="Calibri" pitchFamily="34" charset="0"/>
                <a:ea typeface="Calibri" pitchFamily="34" charset="-122"/>
                <a:cs typeface="Calibri" pitchFamily="34" charset="-120"/>
              </a:rPr>
              <a:t>Projection Horizon</a:t>
            </a:r>
            <a:endParaRPr lang="en-US" sz="1200" dirty="0">
              <a:solidFill>
                <a:prstClr val="black"/>
              </a:solidFill>
              <a:latin typeface="Calibri" panose="020F0502020204030204"/>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Presentation Overview</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Roadmap of today's seminar</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Shape 5"/>
          <p:cNvSpPr/>
          <p:nvPr/>
        </p:nvSpPr>
        <p:spPr>
          <a:xfrm>
            <a:off x="365760" y="1584960"/>
            <a:ext cx="5486400" cy="1341120"/>
          </a:xfrm>
          <a:prstGeom prst="rect">
            <a:avLst/>
          </a:prstGeom>
          <a:solidFill>
            <a:srgbClr val="FFFFFF"/>
          </a:solidFill>
          <a:ln/>
          <a:effectLst>
            <a:outerShdw blurRad="63500" dist="25400" dir="8100000" algn="bl" rotWithShape="0">
              <a:srgbClr val="000000">
                <a:alpha val="18000"/>
              </a:srgbClr>
            </a:outerShdw>
          </a:effectLst>
        </p:spPr>
      </p:sp>
      <p:sp>
        <p:nvSpPr>
          <p:cNvPr id="8" name="Shape 6"/>
          <p:cNvSpPr/>
          <p:nvPr/>
        </p:nvSpPr>
        <p:spPr>
          <a:xfrm>
            <a:off x="365760" y="1584960"/>
            <a:ext cx="670560" cy="1341120"/>
          </a:xfrm>
          <a:prstGeom prst="rect">
            <a:avLst/>
          </a:prstGeom>
          <a:solidFill>
            <a:srgbClr val="1A3A5C"/>
          </a:solidFill>
          <a:ln/>
        </p:spPr>
      </p:sp>
      <p:sp>
        <p:nvSpPr>
          <p:cNvPr id="9" name="Text 7"/>
          <p:cNvSpPr/>
          <p:nvPr/>
        </p:nvSpPr>
        <p:spPr>
          <a:xfrm>
            <a:off x="365760" y="1950720"/>
            <a:ext cx="670560" cy="609600"/>
          </a:xfrm>
          <a:prstGeom prst="rect">
            <a:avLst/>
          </a:prstGeom>
          <a:noFill/>
          <a:ln/>
        </p:spPr>
        <p:txBody>
          <a:bodyPr wrap="square" lIns="0" tIns="0" rIns="0" bIns="0" rtlCol="0" anchor="ctr"/>
          <a:lstStyle/>
          <a:p>
            <a:pPr algn="ctr" defTabSz="1219170"/>
            <a:r>
              <a:rPr lang="en-US" sz="2400" b="1" dirty="0">
                <a:solidFill>
                  <a:srgbClr val="E8A020"/>
                </a:solidFill>
                <a:latin typeface="Calibri" pitchFamily="34" charset="0"/>
                <a:ea typeface="Calibri" pitchFamily="34" charset="-122"/>
                <a:cs typeface="Calibri" pitchFamily="34" charset="-120"/>
              </a:rPr>
              <a:t>01</a:t>
            </a:r>
            <a:endParaRPr lang="en-US" sz="2400" dirty="0">
              <a:solidFill>
                <a:prstClr val="black"/>
              </a:solidFill>
              <a:latin typeface="Calibri" panose="020F0502020204030204"/>
            </a:endParaRPr>
          </a:p>
        </p:txBody>
      </p:sp>
      <p:sp>
        <p:nvSpPr>
          <p:cNvPr id="10" name="Text 8"/>
          <p:cNvSpPr/>
          <p:nvPr/>
        </p:nvSpPr>
        <p:spPr>
          <a:xfrm>
            <a:off x="1158240" y="1682496"/>
            <a:ext cx="4511040" cy="463296"/>
          </a:xfrm>
          <a:prstGeom prst="rect">
            <a:avLst/>
          </a:prstGeom>
          <a:noFill/>
          <a:ln/>
        </p:spPr>
        <p:txBody>
          <a:bodyPr wrap="square" lIns="0" tIns="0" rIns="0" bIns="0" rtlCol="0" anchor="ctr"/>
          <a:lstStyle/>
          <a:p>
            <a:pPr defTabSz="1219170"/>
            <a:r>
              <a:rPr lang="en-US" sz="1867" b="1" dirty="0">
                <a:solidFill>
                  <a:srgbClr val="1A3A5C"/>
                </a:solidFill>
                <a:latin typeface="Calibri" pitchFamily="34" charset="0"/>
                <a:ea typeface="Calibri" pitchFamily="34" charset="-122"/>
                <a:cs typeface="Calibri" pitchFamily="34" charset="-120"/>
              </a:rPr>
              <a:t>The Problem</a:t>
            </a:r>
            <a:endParaRPr lang="en-US" sz="1867" dirty="0">
              <a:solidFill>
                <a:prstClr val="black"/>
              </a:solidFill>
              <a:latin typeface="Calibri" panose="020F0502020204030204"/>
            </a:endParaRPr>
          </a:p>
        </p:txBody>
      </p:sp>
      <p:sp>
        <p:nvSpPr>
          <p:cNvPr id="11" name="Text 9"/>
          <p:cNvSpPr/>
          <p:nvPr/>
        </p:nvSpPr>
        <p:spPr>
          <a:xfrm>
            <a:off x="1158240" y="2170176"/>
            <a:ext cx="4511040" cy="54864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Skills mismatch in Kenya's evolving economy</a:t>
            </a:r>
            <a:endParaRPr lang="en-US" sz="1333" dirty="0">
              <a:solidFill>
                <a:prstClr val="black"/>
              </a:solidFill>
              <a:latin typeface="Calibri" panose="020F0502020204030204"/>
            </a:endParaRPr>
          </a:p>
        </p:txBody>
      </p:sp>
      <p:sp>
        <p:nvSpPr>
          <p:cNvPr id="12" name="Shape 10"/>
          <p:cNvSpPr/>
          <p:nvPr/>
        </p:nvSpPr>
        <p:spPr>
          <a:xfrm>
            <a:off x="6339840" y="1584960"/>
            <a:ext cx="5486400" cy="1341120"/>
          </a:xfrm>
          <a:prstGeom prst="rect">
            <a:avLst/>
          </a:prstGeom>
          <a:solidFill>
            <a:srgbClr val="FFFFFF"/>
          </a:solidFill>
          <a:ln/>
          <a:effectLst>
            <a:outerShdw blurRad="63500" dist="25400" dir="8100000" algn="bl" rotWithShape="0">
              <a:srgbClr val="000000">
                <a:alpha val="18000"/>
              </a:srgbClr>
            </a:outerShdw>
          </a:effectLst>
        </p:spPr>
      </p:sp>
      <p:sp>
        <p:nvSpPr>
          <p:cNvPr id="13" name="Shape 11"/>
          <p:cNvSpPr/>
          <p:nvPr/>
        </p:nvSpPr>
        <p:spPr>
          <a:xfrm>
            <a:off x="6339840" y="1584960"/>
            <a:ext cx="670560" cy="1341120"/>
          </a:xfrm>
          <a:prstGeom prst="rect">
            <a:avLst/>
          </a:prstGeom>
          <a:solidFill>
            <a:srgbClr val="1A3A5C"/>
          </a:solidFill>
          <a:ln/>
        </p:spPr>
      </p:sp>
      <p:sp>
        <p:nvSpPr>
          <p:cNvPr id="14" name="Text 12"/>
          <p:cNvSpPr/>
          <p:nvPr/>
        </p:nvSpPr>
        <p:spPr>
          <a:xfrm>
            <a:off x="6339840" y="1950720"/>
            <a:ext cx="670560" cy="609600"/>
          </a:xfrm>
          <a:prstGeom prst="rect">
            <a:avLst/>
          </a:prstGeom>
          <a:noFill/>
          <a:ln/>
        </p:spPr>
        <p:txBody>
          <a:bodyPr wrap="square" lIns="0" tIns="0" rIns="0" bIns="0" rtlCol="0" anchor="ctr"/>
          <a:lstStyle/>
          <a:p>
            <a:pPr algn="ctr" defTabSz="1219170"/>
            <a:r>
              <a:rPr lang="en-US" sz="2400" b="1" dirty="0">
                <a:solidFill>
                  <a:srgbClr val="E8A020"/>
                </a:solidFill>
                <a:latin typeface="Calibri" pitchFamily="34" charset="0"/>
                <a:ea typeface="Calibri" pitchFamily="34" charset="-122"/>
                <a:cs typeface="Calibri" pitchFamily="34" charset="-120"/>
              </a:rPr>
              <a:t>02</a:t>
            </a:r>
            <a:endParaRPr lang="en-US" sz="2400" dirty="0">
              <a:solidFill>
                <a:prstClr val="black"/>
              </a:solidFill>
              <a:latin typeface="Calibri" panose="020F0502020204030204"/>
            </a:endParaRPr>
          </a:p>
        </p:txBody>
      </p:sp>
      <p:sp>
        <p:nvSpPr>
          <p:cNvPr id="15" name="Text 13"/>
          <p:cNvSpPr/>
          <p:nvPr/>
        </p:nvSpPr>
        <p:spPr>
          <a:xfrm>
            <a:off x="7132320" y="1682496"/>
            <a:ext cx="4511040" cy="463296"/>
          </a:xfrm>
          <a:prstGeom prst="rect">
            <a:avLst/>
          </a:prstGeom>
          <a:noFill/>
          <a:ln/>
        </p:spPr>
        <p:txBody>
          <a:bodyPr wrap="square" lIns="0" tIns="0" rIns="0" bIns="0" rtlCol="0" anchor="ctr"/>
          <a:lstStyle/>
          <a:p>
            <a:pPr defTabSz="1219170"/>
            <a:r>
              <a:rPr lang="en-US" sz="1867" b="1" dirty="0">
                <a:solidFill>
                  <a:srgbClr val="1A3A5C"/>
                </a:solidFill>
                <a:latin typeface="Calibri" pitchFamily="34" charset="0"/>
                <a:ea typeface="Calibri" pitchFamily="34" charset="-122"/>
                <a:cs typeface="Calibri" pitchFamily="34" charset="-120"/>
              </a:rPr>
              <a:t>Literature</a:t>
            </a:r>
            <a:endParaRPr lang="en-US" sz="1867" dirty="0">
              <a:solidFill>
                <a:prstClr val="black"/>
              </a:solidFill>
              <a:latin typeface="Calibri" panose="020F0502020204030204"/>
            </a:endParaRPr>
          </a:p>
        </p:txBody>
      </p:sp>
      <p:sp>
        <p:nvSpPr>
          <p:cNvPr id="16" name="Text 14"/>
          <p:cNvSpPr/>
          <p:nvPr/>
        </p:nvSpPr>
        <p:spPr>
          <a:xfrm>
            <a:off x="7132320" y="2170176"/>
            <a:ext cx="4511040" cy="54864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Dynamical systems models in labour economics</a:t>
            </a:r>
            <a:endParaRPr lang="en-US" sz="1333" dirty="0">
              <a:solidFill>
                <a:prstClr val="black"/>
              </a:solidFill>
              <a:latin typeface="Calibri" panose="020F0502020204030204"/>
            </a:endParaRPr>
          </a:p>
        </p:txBody>
      </p:sp>
      <p:sp>
        <p:nvSpPr>
          <p:cNvPr id="17" name="Shape 15"/>
          <p:cNvSpPr/>
          <p:nvPr/>
        </p:nvSpPr>
        <p:spPr>
          <a:xfrm>
            <a:off x="365760" y="3169920"/>
            <a:ext cx="5486400" cy="1341120"/>
          </a:xfrm>
          <a:prstGeom prst="rect">
            <a:avLst/>
          </a:prstGeom>
          <a:solidFill>
            <a:srgbClr val="FFFFFF"/>
          </a:solidFill>
          <a:ln/>
          <a:effectLst>
            <a:outerShdw blurRad="63500" dist="25400" dir="8100000" algn="bl" rotWithShape="0">
              <a:srgbClr val="000000">
                <a:alpha val="18000"/>
              </a:srgbClr>
            </a:outerShdw>
          </a:effectLst>
        </p:spPr>
      </p:sp>
      <p:sp>
        <p:nvSpPr>
          <p:cNvPr id="18" name="Shape 16"/>
          <p:cNvSpPr/>
          <p:nvPr/>
        </p:nvSpPr>
        <p:spPr>
          <a:xfrm>
            <a:off x="365760" y="3169920"/>
            <a:ext cx="670560" cy="1341120"/>
          </a:xfrm>
          <a:prstGeom prst="rect">
            <a:avLst/>
          </a:prstGeom>
          <a:solidFill>
            <a:srgbClr val="1A3A5C"/>
          </a:solidFill>
          <a:ln/>
        </p:spPr>
      </p:sp>
      <p:sp>
        <p:nvSpPr>
          <p:cNvPr id="19" name="Text 17"/>
          <p:cNvSpPr/>
          <p:nvPr/>
        </p:nvSpPr>
        <p:spPr>
          <a:xfrm>
            <a:off x="365760" y="3535680"/>
            <a:ext cx="670560" cy="609600"/>
          </a:xfrm>
          <a:prstGeom prst="rect">
            <a:avLst/>
          </a:prstGeom>
          <a:noFill/>
          <a:ln/>
        </p:spPr>
        <p:txBody>
          <a:bodyPr wrap="square" lIns="0" tIns="0" rIns="0" bIns="0" rtlCol="0" anchor="ctr"/>
          <a:lstStyle/>
          <a:p>
            <a:pPr algn="ctr" defTabSz="1219170"/>
            <a:r>
              <a:rPr lang="en-US" sz="2400" b="1" dirty="0">
                <a:solidFill>
                  <a:srgbClr val="E8A020"/>
                </a:solidFill>
                <a:latin typeface="Calibri" pitchFamily="34" charset="0"/>
                <a:ea typeface="Calibri" pitchFamily="34" charset="-122"/>
                <a:cs typeface="Calibri" pitchFamily="34" charset="-120"/>
              </a:rPr>
              <a:t>03</a:t>
            </a:r>
            <a:endParaRPr lang="en-US" sz="2400" dirty="0">
              <a:solidFill>
                <a:prstClr val="black"/>
              </a:solidFill>
              <a:latin typeface="Calibri" panose="020F0502020204030204"/>
            </a:endParaRPr>
          </a:p>
        </p:txBody>
      </p:sp>
      <p:sp>
        <p:nvSpPr>
          <p:cNvPr id="20" name="Text 18"/>
          <p:cNvSpPr/>
          <p:nvPr/>
        </p:nvSpPr>
        <p:spPr>
          <a:xfrm>
            <a:off x="1158240" y="3267456"/>
            <a:ext cx="4511040" cy="463296"/>
          </a:xfrm>
          <a:prstGeom prst="rect">
            <a:avLst/>
          </a:prstGeom>
          <a:noFill/>
          <a:ln/>
        </p:spPr>
        <p:txBody>
          <a:bodyPr wrap="square" lIns="0" tIns="0" rIns="0" bIns="0" rtlCol="0" anchor="ctr"/>
          <a:lstStyle/>
          <a:p>
            <a:pPr defTabSz="1219170"/>
            <a:r>
              <a:rPr lang="en-US" sz="1867" b="1" dirty="0">
                <a:solidFill>
                  <a:srgbClr val="1A3A5C"/>
                </a:solidFill>
                <a:latin typeface="Calibri" pitchFamily="34" charset="0"/>
                <a:ea typeface="Calibri" pitchFamily="34" charset="-122"/>
                <a:cs typeface="Calibri" pitchFamily="34" charset="-120"/>
              </a:rPr>
              <a:t>Methodology</a:t>
            </a:r>
            <a:endParaRPr lang="en-US" sz="1867" dirty="0">
              <a:solidFill>
                <a:prstClr val="black"/>
              </a:solidFill>
              <a:latin typeface="Calibri" panose="020F0502020204030204"/>
            </a:endParaRPr>
          </a:p>
        </p:txBody>
      </p:sp>
      <p:sp>
        <p:nvSpPr>
          <p:cNvPr id="21" name="Text 19"/>
          <p:cNvSpPr/>
          <p:nvPr/>
        </p:nvSpPr>
        <p:spPr>
          <a:xfrm>
            <a:off x="1158240" y="3755136"/>
            <a:ext cx="4511040" cy="54864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Coupled ODE model formulation &amp; calibration</a:t>
            </a:r>
            <a:endParaRPr lang="en-US" sz="1333" dirty="0">
              <a:solidFill>
                <a:prstClr val="black"/>
              </a:solidFill>
              <a:latin typeface="Calibri" panose="020F0502020204030204"/>
            </a:endParaRPr>
          </a:p>
        </p:txBody>
      </p:sp>
      <p:sp>
        <p:nvSpPr>
          <p:cNvPr id="22" name="Shape 20"/>
          <p:cNvSpPr/>
          <p:nvPr/>
        </p:nvSpPr>
        <p:spPr>
          <a:xfrm>
            <a:off x="6339840" y="3169920"/>
            <a:ext cx="5486400" cy="1341120"/>
          </a:xfrm>
          <a:prstGeom prst="rect">
            <a:avLst/>
          </a:prstGeom>
          <a:solidFill>
            <a:srgbClr val="FFFFFF"/>
          </a:solidFill>
          <a:ln/>
          <a:effectLst>
            <a:outerShdw blurRad="63500" dist="25400" dir="8100000" algn="bl" rotWithShape="0">
              <a:srgbClr val="000000">
                <a:alpha val="18000"/>
              </a:srgbClr>
            </a:outerShdw>
          </a:effectLst>
        </p:spPr>
      </p:sp>
      <p:sp>
        <p:nvSpPr>
          <p:cNvPr id="23" name="Shape 21"/>
          <p:cNvSpPr/>
          <p:nvPr/>
        </p:nvSpPr>
        <p:spPr>
          <a:xfrm>
            <a:off x="6339840" y="3169920"/>
            <a:ext cx="670560" cy="1341120"/>
          </a:xfrm>
          <a:prstGeom prst="rect">
            <a:avLst/>
          </a:prstGeom>
          <a:solidFill>
            <a:srgbClr val="1A3A5C"/>
          </a:solidFill>
          <a:ln/>
        </p:spPr>
      </p:sp>
      <p:sp>
        <p:nvSpPr>
          <p:cNvPr id="24" name="Text 22"/>
          <p:cNvSpPr/>
          <p:nvPr/>
        </p:nvSpPr>
        <p:spPr>
          <a:xfrm>
            <a:off x="6339840" y="3535680"/>
            <a:ext cx="670560" cy="609600"/>
          </a:xfrm>
          <a:prstGeom prst="rect">
            <a:avLst/>
          </a:prstGeom>
          <a:noFill/>
          <a:ln/>
        </p:spPr>
        <p:txBody>
          <a:bodyPr wrap="square" lIns="0" tIns="0" rIns="0" bIns="0" rtlCol="0" anchor="ctr"/>
          <a:lstStyle/>
          <a:p>
            <a:pPr algn="ctr" defTabSz="1219170"/>
            <a:r>
              <a:rPr lang="en-US" sz="2400" b="1" dirty="0">
                <a:solidFill>
                  <a:srgbClr val="E8A020"/>
                </a:solidFill>
                <a:latin typeface="Calibri" pitchFamily="34" charset="0"/>
                <a:ea typeface="Calibri" pitchFamily="34" charset="-122"/>
                <a:cs typeface="Calibri" pitchFamily="34" charset="-120"/>
              </a:rPr>
              <a:t>04</a:t>
            </a:r>
            <a:endParaRPr lang="en-US" sz="2400" dirty="0">
              <a:solidFill>
                <a:prstClr val="black"/>
              </a:solidFill>
              <a:latin typeface="Calibri" panose="020F0502020204030204"/>
            </a:endParaRPr>
          </a:p>
        </p:txBody>
      </p:sp>
      <p:sp>
        <p:nvSpPr>
          <p:cNvPr id="25" name="Text 23"/>
          <p:cNvSpPr/>
          <p:nvPr/>
        </p:nvSpPr>
        <p:spPr>
          <a:xfrm>
            <a:off x="7132320" y="3267456"/>
            <a:ext cx="4511040" cy="463296"/>
          </a:xfrm>
          <a:prstGeom prst="rect">
            <a:avLst/>
          </a:prstGeom>
          <a:noFill/>
          <a:ln/>
        </p:spPr>
        <p:txBody>
          <a:bodyPr wrap="square" lIns="0" tIns="0" rIns="0" bIns="0" rtlCol="0" anchor="ctr"/>
          <a:lstStyle/>
          <a:p>
            <a:pPr defTabSz="1219170"/>
            <a:r>
              <a:rPr lang="en-US" sz="1867" b="1" dirty="0">
                <a:solidFill>
                  <a:srgbClr val="1A3A5C"/>
                </a:solidFill>
                <a:latin typeface="Calibri" pitchFamily="34" charset="0"/>
                <a:ea typeface="Calibri" pitchFamily="34" charset="-122"/>
                <a:cs typeface="Calibri" pitchFamily="34" charset="-120"/>
              </a:rPr>
              <a:t>Key Findings</a:t>
            </a:r>
            <a:endParaRPr lang="en-US" sz="1867" dirty="0">
              <a:solidFill>
                <a:prstClr val="black"/>
              </a:solidFill>
              <a:latin typeface="Calibri" panose="020F0502020204030204"/>
            </a:endParaRPr>
          </a:p>
        </p:txBody>
      </p:sp>
      <p:sp>
        <p:nvSpPr>
          <p:cNvPr id="26" name="Text 24"/>
          <p:cNvSpPr/>
          <p:nvPr/>
        </p:nvSpPr>
        <p:spPr>
          <a:xfrm>
            <a:off x="7132320" y="3755136"/>
            <a:ext cx="4511040" cy="54864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Sector equilibria, stability, gap trajectories</a:t>
            </a:r>
            <a:endParaRPr lang="en-US" sz="1333" dirty="0">
              <a:solidFill>
                <a:prstClr val="black"/>
              </a:solidFill>
              <a:latin typeface="Calibri" panose="020F0502020204030204"/>
            </a:endParaRPr>
          </a:p>
        </p:txBody>
      </p:sp>
      <p:sp>
        <p:nvSpPr>
          <p:cNvPr id="27" name="Shape 25"/>
          <p:cNvSpPr/>
          <p:nvPr/>
        </p:nvSpPr>
        <p:spPr>
          <a:xfrm>
            <a:off x="365760" y="4754880"/>
            <a:ext cx="5486400" cy="1341120"/>
          </a:xfrm>
          <a:prstGeom prst="rect">
            <a:avLst/>
          </a:prstGeom>
          <a:solidFill>
            <a:srgbClr val="FFFFFF"/>
          </a:solidFill>
          <a:ln/>
          <a:effectLst>
            <a:outerShdw blurRad="63500" dist="25400" dir="8100000" algn="bl" rotWithShape="0">
              <a:srgbClr val="000000">
                <a:alpha val="18000"/>
              </a:srgbClr>
            </a:outerShdw>
          </a:effectLst>
        </p:spPr>
      </p:sp>
      <p:sp>
        <p:nvSpPr>
          <p:cNvPr id="28" name="Shape 26"/>
          <p:cNvSpPr/>
          <p:nvPr/>
        </p:nvSpPr>
        <p:spPr>
          <a:xfrm>
            <a:off x="365760" y="4754880"/>
            <a:ext cx="670560" cy="1341120"/>
          </a:xfrm>
          <a:prstGeom prst="rect">
            <a:avLst/>
          </a:prstGeom>
          <a:solidFill>
            <a:srgbClr val="1A3A5C"/>
          </a:solidFill>
          <a:ln/>
        </p:spPr>
      </p:sp>
      <p:sp>
        <p:nvSpPr>
          <p:cNvPr id="29" name="Text 27"/>
          <p:cNvSpPr/>
          <p:nvPr/>
        </p:nvSpPr>
        <p:spPr>
          <a:xfrm>
            <a:off x="365760" y="5120640"/>
            <a:ext cx="670560" cy="609600"/>
          </a:xfrm>
          <a:prstGeom prst="rect">
            <a:avLst/>
          </a:prstGeom>
          <a:noFill/>
          <a:ln/>
        </p:spPr>
        <p:txBody>
          <a:bodyPr wrap="square" lIns="0" tIns="0" rIns="0" bIns="0" rtlCol="0" anchor="ctr"/>
          <a:lstStyle/>
          <a:p>
            <a:pPr algn="ctr" defTabSz="1219170"/>
            <a:r>
              <a:rPr lang="en-US" sz="2400" b="1" dirty="0">
                <a:solidFill>
                  <a:srgbClr val="E8A020"/>
                </a:solidFill>
                <a:latin typeface="Calibri" pitchFamily="34" charset="0"/>
                <a:ea typeface="Calibri" pitchFamily="34" charset="-122"/>
                <a:cs typeface="Calibri" pitchFamily="34" charset="-120"/>
              </a:rPr>
              <a:t>05</a:t>
            </a:r>
            <a:endParaRPr lang="en-US" sz="2400" dirty="0">
              <a:solidFill>
                <a:prstClr val="black"/>
              </a:solidFill>
              <a:latin typeface="Calibri" panose="020F0502020204030204"/>
            </a:endParaRPr>
          </a:p>
        </p:txBody>
      </p:sp>
      <p:sp>
        <p:nvSpPr>
          <p:cNvPr id="30" name="Text 28"/>
          <p:cNvSpPr/>
          <p:nvPr/>
        </p:nvSpPr>
        <p:spPr>
          <a:xfrm>
            <a:off x="1158240" y="4852416"/>
            <a:ext cx="4511040" cy="463296"/>
          </a:xfrm>
          <a:prstGeom prst="rect">
            <a:avLst/>
          </a:prstGeom>
          <a:noFill/>
          <a:ln/>
        </p:spPr>
        <p:txBody>
          <a:bodyPr wrap="square" lIns="0" tIns="0" rIns="0" bIns="0" rtlCol="0" anchor="ctr"/>
          <a:lstStyle/>
          <a:p>
            <a:pPr defTabSz="1219170"/>
            <a:r>
              <a:rPr lang="en-US" sz="1867" b="1" dirty="0">
                <a:solidFill>
                  <a:srgbClr val="1A3A5C"/>
                </a:solidFill>
                <a:latin typeface="Calibri" pitchFamily="34" charset="0"/>
                <a:ea typeface="Calibri" pitchFamily="34" charset="-122"/>
                <a:cs typeface="Calibri" pitchFamily="34" charset="-120"/>
              </a:rPr>
              <a:t>Scenarios 2035</a:t>
            </a:r>
            <a:endParaRPr lang="en-US" sz="1867" dirty="0">
              <a:solidFill>
                <a:prstClr val="black"/>
              </a:solidFill>
              <a:latin typeface="Calibri" panose="020F0502020204030204"/>
            </a:endParaRPr>
          </a:p>
        </p:txBody>
      </p:sp>
      <p:sp>
        <p:nvSpPr>
          <p:cNvPr id="31" name="Text 29"/>
          <p:cNvSpPr/>
          <p:nvPr/>
        </p:nvSpPr>
        <p:spPr>
          <a:xfrm>
            <a:off x="1158240" y="5340096"/>
            <a:ext cx="4511040" cy="54864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Policy simulations &amp; threshold analysis</a:t>
            </a:r>
            <a:endParaRPr lang="en-US" sz="1333" dirty="0">
              <a:solidFill>
                <a:prstClr val="black"/>
              </a:solidFill>
              <a:latin typeface="Calibri" panose="020F0502020204030204"/>
            </a:endParaRPr>
          </a:p>
        </p:txBody>
      </p:sp>
      <p:sp>
        <p:nvSpPr>
          <p:cNvPr id="32" name="Shape 30"/>
          <p:cNvSpPr/>
          <p:nvPr/>
        </p:nvSpPr>
        <p:spPr>
          <a:xfrm>
            <a:off x="6339840" y="4754880"/>
            <a:ext cx="5486400" cy="1341120"/>
          </a:xfrm>
          <a:prstGeom prst="rect">
            <a:avLst/>
          </a:prstGeom>
          <a:solidFill>
            <a:srgbClr val="FFFFFF"/>
          </a:solidFill>
          <a:ln/>
          <a:effectLst>
            <a:outerShdw blurRad="63500" dist="25400" dir="8100000" algn="bl" rotWithShape="0">
              <a:srgbClr val="000000">
                <a:alpha val="18000"/>
              </a:srgbClr>
            </a:outerShdw>
          </a:effectLst>
        </p:spPr>
      </p:sp>
      <p:sp>
        <p:nvSpPr>
          <p:cNvPr id="33" name="Shape 31"/>
          <p:cNvSpPr/>
          <p:nvPr/>
        </p:nvSpPr>
        <p:spPr>
          <a:xfrm>
            <a:off x="6339840" y="4754880"/>
            <a:ext cx="670560" cy="1341120"/>
          </a:xfrm>
          <a:prstGeom prst="rect">
            <a:avLst/>
          </a:prstGeom>
          <a:solidFill>
            <a:srgbClr val="1A3A5C"/>
          </a:solidFill>
          <a:ln/>
        </p:spPr>
      </p:sp>
      <p:sp>
        <p:nvSpPr>
          <p:cNvPr id="34" name="Text 32"/>
          <p:cNvSpPr/>
          <p:nvPr/>
        </p:nvSpPr>
        <p:spPr>
          <a:xfrm>
            <a:off x="6339840" y="5120640"/>
            <a:ext cx="670560" cy="609600"/>
          </a:xfrm>
          <a:prstGeom prst="rect">
            <a:avLst/>
          </a:prstGeom>
          <a:noFill/>
          <a:ln/>
        </p:spPr>
        <p:txBody>
          <a:bodyPr wrap="square" lIns="0" tIns="0" rIns="0" bIns="0" rtlCol="0" anchor="ctr"/>
          <a:lstStyle/>
          <a:p>
            <a:pPr algn="ctr" defTabSz="1219170"/>
            <a:r>
              <a:rPr lang="en-US" sz="2400" b="1" dirty="0">
                <a:solidFill>
                  <a:srgbClr val="E8A020"/>
                </a:solidFill>
                <a:latin typeface="Calibri" pitchFamily="34" charset="0"/>
                <a:ea typeface="Calibri" pitchFamily="34" charset="-122"/>
                <a:cs typeface="Calibri" pitchFamily="34" charset="-120"/>
              </a:rPr>
              <a:t>06</a:t>
            </a:r>
            <a:endParaRPr lang="en-US" sz="2400" dirty="0">
              <a:solidFill>
                <a:prstClr val="black"/>
              </a:solidFill>
              <a:latin typeface="Calibri" panose="020F0502020204030204"/>
            </a:endParaRPr>
          </a:p>
        </p:txBody>
      </p:sp>
      <p:sp>
        <p:nvSpPr>
          <p:cNvPr id="35" name="Text 33"/>
          <p:cNvSpPr/>
          <p:nvPr/>
        </p:nvSpPr>
        <p:spPr>
          <a:xfrm>
            <a:off x="7132320" y="4852416"/>
            <a:ext cx="4511040" cy="463296"/>
          </a:xfrm>
          <a:prstGeom prst="rect">
            <a:avLst/>
          </a:prstGeom>
          <a:noFill/>
          <a:ln/>
        </p:spPr>
        <p:txBody>
          <a:bodyPr wrap="square" lIns="0" tIns="0" rIns="0" bIns="0" rtlCol="0" anchor="ctr"/>
          <a:lstStyle/>
          <a:p>
            <a:pPr defTabSz="1219170"/>
            <a:r>
              <a:rPr lang="en-US" sz="1867" b="1" dirty="0">
                <a:solidFill>
                  <a:srgbClr val="1A3A5C"/>
                </a:solidFill>
                <a:latin typeface="Calibri" pitchFamily="34" charset="0"/>
                <a:ea typeface="Calibri" pitchFamily="34" charset="-122"/>
                <a:cs typeface="Calibri" pitchFamily="34" charset="-120"/>
              </a:rPr>
              <a:t>Implications</a:t>
            </a:r>
            <a:endParaRPr lang="en-US" sz="1867" dirty="0">
              <a:solidFill>
                <a:prstClr val="black"/>
              </a:solidFill>
              <a:latin typeface="Calibri" panose="020F0502020204030204"/>
            </a:endParaRPr>
          </a:p>
        </p:txBody>
      </p:sp>
      <p:sp>
        <p:nvSpPr>
          <p:cNvPr id="36" name="Text 34"/>
          <p:cNvSpPr/>
          <p:nvPr/>
        </p:nvSpPr>
        <p:spPr>
          <a:xfrm>
            <a:off x="7132320" y="5340096"/>
            <a:ext cx="4511040" cy="54864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Actionable recommendations for KNQF governance</a:t>
            </a:r>
            <a:endParaRPr lang="en-US" sz="1333" dirty="0">
              <a:solidFill>
                <a:prstClr val="black"/>
              </a:solidFill>
              <a:latin typeface="Calibri" panose="020F0502020204030204"/>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The Problem: Skills Mismatch in Kenya</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Why static models are insufficient</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Text 5"/>
          <p:cNvSpPr/>
          <p:nvPr/>
        </p:nvSpPr>
        <p:spPr>
          <a:xfrm>
            <a:off x="365760" y="1524000"/>
            <a:ext cx="6705600" cy="426720"/>
          </a:xfrm>
          <a:prstGeom prst="rect">
            <a:avLst/>
          </a:prstGeom>
          <a:noFill/>
          <a:ln/>
        </p:spPr>
        <p:txBody>
          <a:bodyPr wrap="square" rtlCol="0" anchor="ctr"/>
          <a:lstStyle/>
          <a:p>
            <a:pPr defTabSz="1219170"/>
            <a:r>
              <a:rPr lang="en-US" sz="1867" b="1" dirty="0">
                <a:solidFill>
                  <a:srgbClr val="1A3A5C"/>
                </a:solidFill>
                <a:latin typeface="Calibri" pitchFamily="34" charset="0"/>
                <a:ea typeface="Calibri" pitchFamily="34" charset="-122"/>
                <a:cs typeface="Calibri" pitchFamily="34" charset="-120"/>
              </a:rPr>
              <a:t>Persistent Mismatches Across Sectors</a:t>
            </a:r>
            <a:endParaRPr lang="en-US" sz="1867" dirty="0">
              <a:solidFill>
                <a:prstClr val="black"/>
              </a:solidFill>
              <a:latin typeface="Calibri" panose="020F0502020204030204"/>
            </a:endParaRPr>
          </a:p>
        </p:txBody>
      </p:sp>
      <p:sp>
        <p:nvSpPr>
          <p:cNvPr id="8" name="Text 6"/>
          <p:cNvSpPr/>
          <p:nvPr/>
        </p:nvSpPr>
        <p:spPr>
          <a:xfrm>
            <a:off x="365760" y="2011680"/>
            <a:ext cx="6583680" cy="2438400"/>
          </a:xfrm>
          <a:prstGeom prst="rect">
            <a:avLst/>
          </a:prstGeom>
          <a:noFill/>
          <a:ln/>
        </p:spPr>
        <p:txBody>
          <a:bodyPr wrap="square" rtlCol="0" anchor="ctr"/>
          <a:lstStyle/>
          <a:p>
            <a:pPr marL="457189" indent="-457189" defTabSz="1219170">
              <a:spcAft>
                <a:spcPts val="800"/>
              </a:spcAft>
              <a:buSzPct val="100000"/>
              <a:buFontTx/>
              <a:buChar char="•"/>
            </a:pPr>
            <a:r>
              <a:rPr lang="en-US" sz="1600" dirty="0">
                <a:solidFill>
                  <a:srgbClr val="445566"/>
                </a:solidFill>
                <a:latin typeface="Calibri" pitchFamily="34" charset="0"/>
                <a:ea typeface="Calibri" pitchFamily="34" charset="-122"/>
                <a:cs typeface="Calibri" pitchFamily="34" charset="-120"/>
              </a:rPr>
              <a:t>ICT: Chronic shortage — only 46.6% of demand met in 2023</a:t>
            </a:r>
            <a:endParaRPr lang="en-US" sz="1600" dirty="0">
              <a:solidFill>
                <a:prstClr val="black"/>
              </a:solidFill>
              <a:latin typeface="Calibri" panose="020F0502020204030204"/>
            </a:endParaRPr>
          </a:p>
          <a:p>
            <a:pPr marL="457189" indent="-457189" defTabSz="1219170">
              <a:spcAft>
                <a:spcPts val="800"/>
              </a:spcAft>
              <a:buSzPct val="100000"/>
              <a:buFontTx/>
              <a:buChar char="•"/>
            </a:pPr>
            <a:r>
              <a:rPr lang="en-US" sz="1600" dirty="0">
                <a:solidFill>
                  <a:srgbClr val="445566"/>
                </a:solidFill>
                <a:latin typeface="Calibri" pitchFamily="34" charset="0"/>
                <a:ea typeface="Calibri" pitchFamily="34" charset="-122"/>
                <a:cs typeface="Calibri" pitchFamily="34" charset="-120"/>
              </a:rPr>
              <a:t>Agriculture: Structural surplus — supply exceeds demand by 80.5%</a:t>
            </a:r>
            <a:endParaRPr lang="en-US" sz="1600" dirty="0">
              <a:solidFill>
                <a:prstClr val="black"/>
              </a:solidFill>
              <a:latin typeface="Calibri" panose="020F0502020204030204"/>
            </a:endParaRPr>
          </a:p>
          <a:p>
            <a:pPr marL="457189" indent="-457189" defTabSz="1219170">
              <a:spcAft>
                <a:spcPts val="800"/>
              </a:spcAft>
              <a:buSzPct val="100000"/>
              <a:buFontTx/>
              <a:buChar char="•"/>
            </a:pPr>
            <a:r>
              <a:rPr lang="en-US" sz="1600" dirty="0">
                <a:solidFill>
                  <a:srgbClr val="445566"/>
                </a:solidFill>
                <a:latin typeface="Calibri" pitchFamily="34" charset="0"/>
                <a:ea typeface="Calibri" pitchFamily="34" charset="-122"/>
                <a:cs typeface="Calibri" pitchFamily="34" charset="-120"/>
              </a:rPr>
              <a:t>Manufacturing: Near-convergence — approaching equilibrium</a:t>
            </a:r>
            <a:endParaRPr lang="en-US" sz="1600" dirty="0">
              <a:solidFill>
                <a:prstClr val="black"/>
              </a:solidFill>
              <a:latin typeface="Calibri" panose="020F0502020204030204"/>
            </a:endParaRPr>
          </a:p>
          <a:p>
            <a:pPr marL="457189" indent="-457189" defTabSz="1219170">
              <a:spcAft>
                <a:spcPts val="800"/>
              </a:spcAft>
              <a:buSzPct val="100000"/>
              <a:buFontTx/>
              <a:buChar char="•"/>
            </a:pPr>
            <a:r>
              <a:rPr lang="en-US" sz="1600" dirty="0">
                <a:solidFill>
                  <a:srgbClr val="445566"/>
                </a:solidFill>
                <a:latin typeface="Calibri" pitchFamily="34" charset="0"/>
                <a:ea typeface="Calibri" pitchFamily="34" charset="-122"/>
                <a:cs typeface="Calibri" pitchFamily="34" charset="-120"/>
              </a:rPr>
              <a:t>Blue Economy: Growing shortfall — formal employment expanding rapidly</a:t>
            </a:r>
            <a:endParaRPr lang="en-US" sz="1600" dirty="0">
              <a:solidFill>
                <a:prstClr val="black"/>
              </a:solidFill>
              <a:latin typeface="Calibri" panose="020F0502020204030204"/>
            </a:endParaRPr>
          </a:p>
        </p:txBody>
      </p:sp>
      <p:sp>
        <p:nvSpPr>
          <p:cNvPr id="9" name="Shape 7"/>
          <p:cNvSpPr/>
          <p:nvPr/>
        </p:nvSpPr>
        <p:spPr>
          <a:xfrm>
            <a:off x="7376160" y="1584960"/>
            <a:ext cx="4389120" cy="1645920"/>
          </a:xfrm>
          <a:prstGeom prst="rect">
            <a:avLst/>
          </a:prstGeom>
          <a:solidFill>
            <a:srgbClr val="0D7C8F"/>
          </a:solidFill>
          <a:ln/>
          <a:effectLst>
            <a:outerShdw blurRad="63500" dist="25400" dir="8100000" algn="bl" rotWithShape="0">
              <a:srgbClr val="000000">
                <a:alpha val="18000"/>
              </a:srgbClr>
            </a:outerShdw>
          </a:effectLst>
        </p:spPr>
      </p:sp>
      <p:sp>
        <p:nvSpPr>
          <p:cNvPr id="10" name="Text 8"/>
          <p:cNvSpPr/>
          <p:nvPr/>
        </p:nvSpPr>
        <p:spPr>
          <a:xfrm>
            <a:off x="7376160" y="1645920"/>
            <a:ext cx="4389120" cy="341376"/>
          </a:xfrm>
          <a:prstGeom prst="rect">
            <a:avLst/>
          </a:prstGeom>
          <a:noFill/>
          <a:ln/>
        </p:spPr>
        <p:txBody>
          <a:bodyPr wrap="square" lIns="0" tIns="0" rIns="0" bIns="0" rtlCol="0" anchor="ctr"/>
          <a:lstStyle/>
          <a:p>
            <a:pPr algn="ctr" defTabSz="1219170"/>
            <a:r>
              <a:rPr lang="en-US" sz="1333" dirty="0">
                <a:solidFill>
                  <a:srgbClr val="DDDDDD"/>
                </a:solidFill>
                <a:latin typeface="Calibri" pitchFamily="34" charset="0"/>
                <a:ea typeface="Calibri" pitchFamily="34" charset="-122"/>
                <a:cs typeface="Calibri" pitchFamily="34" charset="-120"/>
              </a:rPr>
              <a:t>ILO 2023</a:t>
            </a:r>
            <a:endParaRPr lang="en-US" sz="1333" dirty="0">
              <a:solidFill>
                <a:prstClr val="black"/>
              </a:solidFill>
              <a:latin typeface="Calibri" panose="020F0502020204030204"/>
            </a:endParaRPr>
          </a:p>
        </p:txBody>
      </p:sp>
      <p:sp>
        <p:nvSpPr>
          <p:cNvPr id="11" name="Text 9"/>
          <p:cNvSpPr/>
          <p:nvPr/>
        </p:nvSpPr>
        <p:spPr>
          <a:xfrm>
            <a:off x="7376160" y="1950720"/>
            <a:ext cx="4389120" cy="609600"/>
          </a:xfrm>
          <a:prstGeom prst="rect">
            <a:avLst/>
          </a:prstGeom>
          <a:noFill/>
          <a:ln/>
        </p:spPr>
        <p:txBody>
          <a:bodyPr wrap="square" lIns="0" tIns="0" rIns="0" bIns="0" rtlCol="0" anchor="ctr"/>
          <a:lstStyle/>
          <a:p>
            <a:pPr algn="ctr" defTabSz="1219170"/>
            <a:r>
              <a:rPr lang="en-US" sz="3467" b="1" dirty="0">
                <a:solidFill>
                  <a:srgbClr val="FFFFFF"/>
                </a:solidFill>
                <a:latin typeface="Calibri" pitchFamily="34" charset="0"/>
                <a:ea typeface="Calibri" pitchFamily="34" charset="-122"/>
                <a:cs typeface="Calibri" pitchFamily="34" charset="-120"/>
              </a:rPr>
              <a:t>40%+</a:t>
            </a:r>
            <a:endParaRPr lang="en-US" sz="3467" dirty="0">
              <a:solidFill>
                <a:prstClr val="black"/>
              </a:solidFill>
              <a:latin typeface="Calibri" panose="020F0502020204030204"/>
            </a:endParaRPr>
          </a:p>
        </p:txBody>
      </p:sp>
      <p:sp>
        <p:nvSpPr>
          <p:cNvPr id="12" name="Text 10"/>
          <p:cNvSpPr/>
          <p:nvPr/>
        </p:nvSpPr>
        <p:spPr>
          <a:xfrm>
            <a:off x="7559040" y="2584704"/>
            <a:ext cx="4023360" cy="548640"/>
          </a:xfrm>
          <a:prstGeom prst="rect">
            <a:avLst/>
          </a:prstGeom>
          <a:noFill/>
          <a:ln/>
        </p:spPr>
        <p:txBody>
          <a:bodyPr wrap="square" lIns="0" tIns="0" rIns="0" bIns="0" rtlCol="0" anchor="ctr"/>
          <a:lstStyle/>
          <a:p>
            <a:pPr algn="ctr" defTabSz="1219170"/>
            <a:r>
              <a:rPr lang="en-US" sz="1333" dirty="0">
                <a:solidFill>
                  <a:srgbClr val="DDDDDD"/>
                </a:solidFill>
                <a:latin typeface="Calibri" pitchFamily="34" charset="0"/>
                <a:ea typeface="Calibri" pitchFamily="34" charset="-122"/>
                <a:cs typeface="Calibri" pitchFamily="34" charset="-120"/>
              </a:rPr>
              <a:t>of workers globally affected by skills mismatch</a:t>
            </a:r>
            <a:endParaRPr lang="en-US" sz="1333" dirty="0">
              <a:solidFill>
                <a:prstClr val="black"/>
              </a:solidFill>
              <a:latin typeface="Calibri" panose="020F0502020204030204"/>
            </a:endParaRPr>
          </a:p>
        </p:txBody>
      </p:sp>
      <p:sp>
        <p:nvSpPr>
          <p:cNvPr id="13" name="Shape 11"/>
          <p:cNvSpPr/>
          <p:nvPr/>
        </p:nvSpPr>
        <p:spPr>
          <a:xfrm>
            <a:off x="7376160" y="3535680"/>
            <a:ext cx="4389120" cy="1645920"/>
          </a:xfrm>
          <a:prstGeom prst="rect">
            <a:avLst/>
          </a:prstGeom>
          <a:solidFill>
            <a:srgbClr val="C0392B"/>
          </a:solidFill>
          <a:ln/>
          <a:effectLst>
            <a:outerShdw blurRad="63500" dist="25400" dir="8100000" algn="bl" rotWithShape="0">
              <a:srgbClr val="000000">
                <a:alpha val="18000"/>
              </a:srgbClr>
            </a:outerShdw>
          </a:effectLst>
        </p:spPr>
      </p:sp>
      <p:sp>
        <p:nvSpPr>
          <p:cNvPr id="14" name="Text 12"/>
          <p:cNvSpPr/>
          <p:nvPr/>
        </p:nvSpPr>
        <p:spPr>
          <a:xfrm>
            <a:off x="7376160" y="3596640"/>
            <a:ext cx="4389120" cy="341376"/>
          </a:xfrm>
          <a:prstGeom prst="rect">
            <a:avLst/>
          </a:prstGeom>
          <a:noFill/>
          <a:ln/>
        </p:spPr>
        <p:txBody>
          <a:bodyPr wrap="square" lIns="0" tIns="0" rIns="0" bIns="0" rtlCol="0" anchor="ctr"/>
          <a:lstStyle/>
          <a:p>
            <a:pPr algn="ctr" defTabSz="1219170"/>
            <a:r>
              <a:rPr lang="en-US" sz="1333" dirty="0">
                <a:solidFill>
                  <a:srgbClr val="DDDDDD"/>
                </a:solidFill>
                <a:latin typeface="Calibri" pitchFamily="34" charset="0"/>
                <a:ea typeface="Calibri" pitchFamily="34" charset="-122"/>
                <a:cs typeface="Calibri" pitchFamily="34" charset="-120"/>
              </a:rPr>
              <a:t>AfDB 2021</a:t>
            </a:r>
            <a:endParaRPr lang="en-US" sz="1333" dirty="0">
              <a:solidFill>
                <a:prstClr val="black"/>
              </a:solidFill>
              <a:latin typeface="Calibri" panose="020F0502020204030204"/>
            </a:endParaRPr>
          </a:p>
        </p:txBody>
      </p:sp>
      <p:sp>
        <p:nvSpPr>
          <p:cNvPr id="15" name="Text 13"/>
          <p:cNvSpPr/>
          <p:nvPr/>
        </p:nvSpPr>
        <p:spPr>
          <a:xfrm>
            <a:off x="7376160" y="3901440"/>
            <a:ext cx="4389120" cy="609600"/>
          </a:xfrm>
          <a:prstGeom prst="rect">
            <a:avLst/>
          </a:prstGeom>
          <a:noFill/>
          <a:ln/>
        </p:spPr>
        <p:txBody>
          <a:bodyPr wrap="square" lIns="0" tIns="0" rIns="0" bIns="0" rtlCol="0" anchor="ctr"/>
          <a:lstStyle/>
          <a:p>
            <a:pPr algn="ctr" defTabSz="1219170"/>
            <a:r>
              <a:rPr lang="en-US" sz="3467" b="1" dirty="0">
                <a:solidFill>
                  <a:srgbClr val="FFFFFF"/>
                </a:solidFill>
                <a:latin typeface="Calibri" pitchFamily="34" charset="0"/>
                <a:ea typeface="Calibri" pitchFamily="34" charset="-122"/>
                <a:cs typeface="Calibri" pitchFamily="34" charset="-120"/>
              </a:rPr>
              <a:t>1.5% GDP</a:t>
            </a:r>
            <a:endParaRPr lang="en-US" sz="3467" dirty="0">
              <a:solidFill>
                <a:prstClr val="black"/>
              </a:solidFill>
              <a:latin typeface="Calibri" panose="020F0502020204030204"/>
            </a:endParaRPr>
          </a:p>
        </p:txBody>
      </p:sp>
      <p:sp>
        <p:nvSpPr>
          <p:cNvPr id="16" name="Text 14"/>
          <p:cNvSpPr/>
          <p:nvPr/>
        </p:nvSpPr>
        <p:spPr>
          <a:xfrm>
            <a:off x="7559040" y="4535424"/>
            <a:ext cx="4023360" cy="548640"/>
          </a:xfrm>
          <a:prstGeom prst="rect">
            <a:avLst/>
          </a:prstGeom>
          <a:noFill/>
          <a:ln/>
        </p:spPr>
        <p:txBody>
          <a:bodyPr wrap="square" lIns="0" tIns="0" rIns="0" bIns="0" rtlCol="0" anchor="ctr"/>
          <a:lstStyle/>
          <a:p>
            <a:pPr algn="ctr" defTabSz="1219170"/>
            <a:r>
              <a:rPr lang="en-US" sz="1333" dirty="0">
                <a:solidFill>
                  <a:srgbClr val="DDDDDD"/>
                </a:solidFill>
                <a:latin typeface="Calibri" pitchFamily="34" charset="0"/>
                <a:ea typeface="Calibri" pitchFamily="34" charset="-122"/>
                <a:cs typeface="Calibri" pitchFamily="34" charset="-120"/>
              </a:rPr>
              <a:t>annual cost of skills mismatch in Sub-Saharan Africa</a:t>
            </a:r>
            <a:endParaRPr lang="en-US" sz="1333" dirty="0">
              <a:solidFill>
                <a:prstClr val="black"/>
              </a:solidFill>
              <a:latin typeface="Calibri" panose="020F0502020204030204"/>
            </a:endParaRPr>
          </a:p>
        </p:txBody>
      </p:sp>
      <p:sp>
        <p:nvSpPr>
          <p:cNvPr id="17" name="Shape 15"/>
          <p:cNvSpPr/>
          <p:nvPr/>
        </p:nvSpPr>
        <p:spPr>
          <a:xfrm>
            <a:off x="365760" y="4693920"/>
            <a:ext cx="11460480" cy="829056"/>
          </a:xfrm>
          <a:prstGeom prst="rect">
            <a:avLst/>
          </a:prstGeom>
          <a:solidFill>
            <a:srgbClr val="1A3A5C"/>
          </a:solidFill>
          <a:ln/>
          <a:effectLst>
            <a:outerShdw blurRad="63500" dist="25400" dir="8100000" algn="bl" rotWithShape="0">
              <a:srgbClr val="000000">
                <a:alpha val="18000"/>
              </a:srgbClr>
            </a:outerShdw>
          </a:effectLst>
        </p:spPr>
      </p:sp>
      <p:sp>
        <p:nvSpPr>
          <p:cNvPr id="18" name="Text 16"/>
          <p:cNvSpPr/>
          <p:nvPr/>
        </p:nvSpPr>
        <p:spPr>
          <a:xfrm>
            <a:off x="609600" y="4718304"/>
            <a:ext cx="10972800" cy="780288"/>
          </a:xfrm>
          <a:prstGeom prst="rect">
            <a:avLst/>
          </a:prstGeom>
          <a:noFill/>
          <a:ln/>
        </p:spPr>
        <p:txBody>
          <a:bodyPr wrap="square" lIns="0" tIns="0" rIns="0" bIns="0" rtlCol="0" anchor="ctr"/>
          <a:lstStyle/>
          <a:p>
            <a:pPr defTabSz="1219170"/>
            <a:r>
              <a:rPr lang="en-US" sz="1467" i="1" dirty="0">
                <a:solidFill>
                  <a:srgbClr val="FFFFFF"/>
                </a:solidFill>
                <a:latin typeface="Calibri" pitchFamily="34" charset="0"/>
                <a:ea typeface="Calibri" pitchFamily="34" charset="-122"/>
                <a:cs typeface="Calibri" pitchFamily="34" charset="-120"/>
              </a:rPr>
              <a:t>Standard static frameworks capture mismatch at a point in time but CANNOT model how imbalances emerge, persist, and self-correct — motivating a dynamical systems approach.</a:t>
            </a:r>
            <a:endParaRPr lang="en-US" sz="1467" dirty="0">
              <a:solidFill>
                <a:prstClr val="black"/>
              </a:solidFill>
              <a:latin typeface="Calibri" panose="020F0502020204030204"/>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Research Objectives</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Three sequential, operationally distinct aims</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Shape 5"/>
          <p:cNvSpPr/>
          <p:nvPr/>
        </p:nvSpPr>
        <p:spPr>
          <a:xfrm>
            <a:off x="365760" y="1524000"/>
            <a:ext cx="11460480" cy="1438656"/>
          </a:xfrm>
          <a:prstGeom prst="rect">
            <a:avLst/>
          </a:prstGeom>
          <a:solidFill>
            <a:srgbClr val="FFFFFF"/>
          </a:solidFill>
          <a:ln/>
          <a:effectLst>
            <a:outerShdw blurRad="63500" dist="25400" dir="8100000" algn="bl" rotWithShape="0">
              <a:srgbClr val="000000">
                <a:alpha val="18000"/>
              </a:srgbClr>
            </a:outerShdw>
          </a:effectLst>
        </p:spPr>
      </p:sp>
      <p:sp>
        <p:nvSpPr>
          <p:cNvPr id="8" name="Shape 6"/>
          <p:cNvSpPr/>
          <p:nvPr/>
        </p:nvSpPr>
        <p:spPr>
          <a:xfrm>
            <a:off x="365760" y="1524000"/>
            <a:ext cx="975360" cy="1438656"/>
          </a:xfrm>
          <a:prstGeom prst="rect">
            <a:avLst/>
          </a:prstGeom>
          <a:solidFill>
            <a:srgbClr val="0D7C8F"/>
          </a:solidFill>
          <a:ln/>
        </p:spPr>
      </p:sp>
      <p:sp>
        <p:nvSpPr>
          <p:cNvPr id="9" name="Text 7"/>
          <p:cNvSpPr/>
          <p:nvPr/>
        </p:nvSpPr>
        <p:spPr>
          <a:xfrm>
            <a:off x="365760" y="1889760"/>
            <a:ext cx="975360" cy="670560"/>
          </a:xfrm>
          <a:prstGeom prst="rect">
            <a:avLst/>
          </a:prstGeom>
          <a:noFill/>
          <a:ln/>
        </p:spPr>
        <p:txBody>
          <a:bodyPr wrap="square" lIns="0" tIns="0" rIns="0" bIns="0" rtlCol="0" anchor="ctr"/>
          <a:lstStyle/>
          <a:p>
            <a:pPr algn="ctr" defTabSz="1219170"/>
            <a:r>
              <a:rPr lang="en-US" sz="3467" b="1" dirty="0">
                <a:solidFill>
                  <a:srgbClr val="FFFFFF"/>
                </a:solidFill>
                <a:latin typeface="Calibri" pitchFamily="34" charset="0"/>
                <a:ea typeface="Calibri" pitchFamily="34" charset="-122"/>
                <a:cs typeface="Calibri" pitchFamily="34" charset="-120"/>
              </a:rPr>
              <a:t>1</a:t>
            </a:r>
            <a:endParaRPr lang="en-US" sz="3467" dirty="0">
              <a:solidFill>
                <a:prstClr val="black"/>
              </a:solidFill>
              <a:latin typeface="Calibri" panose="020F0502020204030204"/>
            </a:endParaRPr>
          </a:p>
        </p:txBody>
      </p:sp>
      <p:sp>
        <p:nvSpPr>
          <p:cNvPr id="10" name="Text 8"/>
          <p:cNvSpPr/>
          <p:nvPr/>
        </p:nvSpPr>
        <p:spPr>
          <a:xfrm>
            <a:off x="1524000" y="1621536"/>
            <a:ext cx="9997440" cy="463296"/>
          </a:xfrm>
          <a:prstGeom prst="rect">
            <a:avLst/>
          </a:prstGeom>
          <a:noFill/>
          <a:ln/>
        </p:spPr>
        <p:txBody>
          <a:bodyPr wrap="square" lIns="0" tIns="0" rIns="0" bIns="0" rtlCol="0" anchor="ctr"/>
          <a:lstStyle/>
          <a:p>
            <a:pPr defTabSz="1219170"/>
            <a:r>
              <a:rPr lang="en-US" sz="1867" b="1" dirty="0">
                <a:solidFill>
                  <a:srgbClr val="1A3A5C"/>
                </a:solidFill>
                <a:latin typeface="Calibri" pitchFamily="34" charset="0"/>
                <a:ea typeface="Calibri" pitchFamily="34" charset="-122"/>
                <a:cs typeface="Calibri" pitchFamily="34" charset="-120"/>
              </a:rPr>
              <a:t>Develop &amp; Calibrate</a:t>
            </a:r>
            <a:endParaRPr lang="en-US" sz="1867" dirty="0">
              <a:solidFill>
                <a:prstClr val="black"/>
              </a:solidFill>
              <a:latin typeface="Calibri" panose="020F0502020204030204"/>
            </a:endParaRPr>
          </a:p>
        </p:txBody>
      </p:sp>
      <p:sp>
        <p:nvSpPr>
          <p:cNvPr id="11" name="Text 9"/>
          <p:cNvSpPr/>
          <p:nvPr/>
        </p:nvSpPr>
        <p:spPr>
          <a:xfrm>
            <a:off x="1524000" y="2109216"/>
            <a:ext cx="9997440" cy="755904"/>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Build a coupled nonlinear ODE model for manufacturing, ICT, agriculture, and blue economy using KNBS &amp; TVETA/CUE data (2010–2023). Validate against held-out 2022–2023 window.</a:t>
            </a:r>
            <a:endParaRPr lang="en-US" sz="1467" dirty="0">
              <a:solidFill>
                <a:prstClr val="black"/>
              </a:solidFill>
              <a:latin typeface="Calibri" panose="020F0502020204030204"/>
            </a:endParaRPr>
          </a:p>
        </p:txBody>
      </p:sp>
      <p:sp>
        <p:nvSpPr>
          <p:cNvPr id="12" name="Shape 10"/>
          <p:cNvSpPr/>
          <p:nvPr/>
        </p:nvSpPr>
        <p:spPr>
          <a:xfrm>
            <a:off x="365760" y="3169920"/>
            <a:ext cx="11460480" cy="1438656"/>
          </a:xfrm>
          <a:prstGeom prst="rect">
            <a:avLst/>
          </a:prstGeom>
          <a:solidFill>
            <a:srgbClr val="FFFFFF"/>
          </a:solidFill>
          <a:ln/>
          <a:effectLst>
            <a:outerShdw blurRad="63500" dist="25400" dir="8100000" algn="bl" rotWithShape="0">
              <a:srgbClr val="000000">
                <a:alpha val="18000"/>
              </a:srgbClr>
            </a:outerShdw>
          </a:effectLst>
        </p:spPr>
      </p:sp>
      <p:sp>
        <p:nvSpPr>
          <p:cNvPr id="13" name="Shape 11"/>
          <p:cNvSpPr/>
          <p:nvPr/>
        </p:nvSpPr>
        <p:spPr>
          <a:xfrm>
            <a:off x="365760" y="3169920"/>
            <a:ext cx="975360" cy="1438656"/>
          </a:xfrm>
          <a:prstGeom prst="rect">
            <a:avLst/>
          </a:prstGeom>
          <a:solidFill>
            <a:srgbClr val="1A3A5C"/>
          </a:solidFill>
          <a:ln/>
        </p:spPr>
      </p:sp>
      <p:sp>
        <p:nvSpPr>
          <p:cNvPr id="14" name="Text 12"/>
          <p:cNvSpPr/>
          <p:nvPr/>
        </p:nvSpPr>
        <p:spPr>
          <a:xfrm>
            <a:off x="365760" y="3535680"/>
            <a:ext cx="975360" cy="670560"/>
          </a:xfrm>
          <a:prstGeom prst="rect">
            <a:avLst/>
          </a:prstGeom>
          <a:noFill/>
          <a:ln/>
        </p:spPr>
        <p:txBody>
          <a:bodyPr wrap="square" lIns="0" tIns="0" rIns="0" bIns="0" rtlCol="0" anchor="ctr"/>
          <a:lstStyle/>
          <a:p>
            <a:pPr algn="ctr" defTabSz="1219170"/>
            <a:r>
              <a:rPr lang="en-US" sz="3467" b="1" dirty="0">
                <a:solidFill>
                  <a:srgbClr val="FFFFFF"/>
                </a:solidFill>
                <a:latin typeface="Calibri" pitchFamily="34" charset="0"/>
                <a:ea typeface="Calibri" pitchFamily="34" charset="-122"/>
                <a:cs typeface="Calibri" pitchFamily="34" charset="-120"/>
              </a:rPr>
              <a:t>2</a:t>
            </a:r>
            <a:endParaRPr lang="en-US" sz="3467" dirty="0">
              <a:solidFill>
                <a:prstClr val="black"/>
              </a:solidFill>
              <a:latin typeface="Calibri" panose="020F0502020204030204"/>
            </a:endParaRPr>
          </a:p>
        </p:txBody>
      </p:sp>
      <p:sp>
        <p:nvSpPr>
          <p:cNvPr id="15" name="Text 13"/>
          <p:cNvSpPr/>
          <p:nvPr/>
        </p:nvSpPr>
        <p:spPr>
          <a:xfrm>
            <a:off x="1524000" y="3267456"/>
            <a:ext cx="9997440" cy="463296"/>
          </a:xfrm>
          <a:prstGeom prst="rect">
            <a:avLst/>
          </a:prstGeom>
          <a:noFill/>
          <a:ln/>
        </p:spPr>
        <p:txBody>
          <a:bodyPr wrap="square" lIns="0" tIns="0" rIns="0" bIns="0" rtlCol="0" anchor="ctr"/>
          <a:lstStyle/>
          <a:p>
            <a:pPr defTabSz="1219170"/>
            <a:r>
              <a:rPr lang="en-US" sz="1867" b="1" dirty="0">
                <a:solidFill>
                  <a:srgbClr val="1A3A5C"/>
                </a:solidFill>
                <a:latin typeface="Calibri" pitchFamily="34" charset="0"/>
                <a:ea typeface="Calibri" pitchFamily="34" charset="-122"/>
                <a:cs typeface="Calibri" pitchFamily="34" charset="-120"/>
              </a:rPr>
              <a:t>Analyse Equilibria</a:t>
            </a:r>
            <a:endParaRPr lang="en-US" sz="1867" dirty="0">
              <a:solidFill>
                <a:prstClr val="black"/>
              </a:solidFill>
              <a:latin typeface="Calibri" panose="020F0502020204030204"/>
            </a:endParaRPr>
          </a:p>
        </p:txBody>
      </p:sp>
      <p:sp>
        <p:nvSpPr>
          <p:cNvPr id="16" name="Text 14"/>
          <p:cNvSpPr/>
          <p:nvPr/>
        </p:nvSpPr>
        <p:spPr>
          <a:xfrm>
            <a:off x="1524000" y="3755136"/>
            <a:ext cx="9997440" cy="755904"/>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Determine sector-specific equilibrium points. Classify local stability via Jacobian eigenvalue analysis. Quantify intrinsic growth rates and adjustment lag speeds.</a:t>
            </a:r>
            <a:endParaRPr lang="en-US" sz="1467" dirty="0">
              <a:solidFill>
                <a:prstClr val="black"/>
              </a:solidFill>
              <a:latin typeface="Calibri" panose="020F0502020204030204"/>
            </a:endParaRPr>
          </a:p>
        </p:txBody>
      </p:sp>
      <p:sp>
        <p:nvSpPr>
          <p:cNvPr id="17" name="Shape 15"/>
          <p:cNvSpPr/>
          <p:nvPr/>
        </p:nvSpPr>
        <p:spPr>
          <a:xfrm>
            <a:off x="365760" y="4815840"/>
            <a:ext cx="11460480" cy="1438656"/>
          </a:xfrm>
          <a:prstGeom prst="rect">
            <a:avLst/>
          </a:prstGeom>
          <a:solidFill>
            <a:srgbClr val="FFFFFF"/>
          </a:solidFill>
          <a:ln/>
          <a:effectLst>
            <a:outerShdw blurRad="63500" dist="25400" dir="8100000" algn="bl" rotWithShape="0">
              <a:srgbClr val="000000">
                <a:alpha val="18000"/>
              </a:srgbClr>
            </a:outerShdw>
          </a:effectLst>
        </p:spPr>
      </p:sp>
      <p:sp>
        <p:nvSpPr>
          <p:cNvPr id="18" name="Shape 16"/>
          <p:cNvSpPr/>
          <p:nvPr/>
        </p:nvSpPr>
        <p:spPr>
          <a:xfrm>
            <a:off x="365760" y="4815840"/>
            <a:ext cx="975360" cy="1438656"/>
          </a:xfrm>
          <a:prstGeom prst="rect">
            <a:avLst/>
          </a:prstGeom>
          <a:solidFill>
            <a:srgbClr val="E8A020"/>
          </a:solidFill>
          <a:ln/>
        </p:spPr>
      </p:sp>
      <p:sp>
        <p:nvSpPr>
          <p:cNvPr id="19" name="Text 17"/>
          <p:cNvSpPr/>
          <p:nvPr/>
        </p:nvSpPr>
        <p:spPr>
          <a:xfrm>
            <a:off x="365760" y="5181600"/>
            <a:ext cx="975360" cy="670560"/>
          </a:xfrm>
          <a:prstGeom prst="rect">
            <a:avLst/>
          </a:prstGeom>
          <a:noFill/>
          <a:ln/>
        </p:spPr>
        <p:txBody>
          <a:bodyPr wrap="square" lIns="0" tIns="0" rIns="0" bIns="0" rtlCol="0" anchor="ctr"/>
          <a:lstStyle/>
          <a:p>
            <a:pPr algn="ctr" defTabSz="1219170"/>
            <a:r>
              <a:rPr lang="en-US" sz="3467" b="1" dirty="0">
                <a:solidFill>
                  <a:srgbClr val="FFFFFF"/>
                </a:solidFill>
                <a:latin typeface="Calibri" pitchFamily="34" charset="0"/>
                <a:ea typeface="Calibri" pitchFamily="34" charset="-122"/>
                <a:cs typeface="Calibri" pitchFamily="34" charset="-120"/>
              </a:rPr>
              <a:t>3</a:t>
            </a:r>
            <a:endParaRPr lang="en-US" sz="3467" dirty="0">
              <a:solidFill>
                <a:prstClr val="black"/>
              </a:solidFill>
              <a:latin typeface="Calibri" panose="020F0502020204030204"/>
            </a:endParaRPr>
          </a:p>
        </p:txBody>
      </p:sp>
      <p:sp>
        <p:nvSpPr>
          <p:cNvPr id="20" name="Text 18"/>
          <p:cNvSpPr/>
          <p:nvPr/>
        </p:nvSpPr>
        <p:spPr>
          <a:xfrm>
            <a:off x="1524000" y="4913376"/>
            <a:ext cx="9997440" cy="463296"/>
          </a:xfrm>
          <a:prstGeom prst="rect">
            <a:avLst/>
          </a:prstGeom>
          <a:noFill/>
          <a:ln/>
        </p:spPr>
        <p:txBody>
          <a:bodyPr wrap="square" lIns="0" tIns="0" rIns="0" bIns="0" rtlCol="0" anchor="ctr"/>
          <a:lstStyle/>
          <a:p>
            <a:pPr defTabSz="1219170"/>
            <a:r>
              <a:rPr lang="en-US" sz="1867" b="1" dirty="0">
                <a:solidFill>
                  <a:srgbClr val="1A3A5C"/>
                </a:solidFill>
                <a:latin typeface="Calibri" pitchFamily="34" charset="0"/>
                <a:ea typeface="Calibri" pitchFamily="34" charset="-122"/>
                <a:cs typeface="Calibri" pitchFamily="34" charset="-120"/>
              </a:rPr>
              <a:t>Simulate Policy Scenarios</a:t>
            </a:r>
            <a:endParaRPr lang="en-US" sz="1867" dirty="0">
              <a:solidFill>
                <a:prstClr val="black"/>
              </a:solidFill>
              <a:latin typeface="Calibri" panose="020F0502020204030204"/>
            </a:endParaRPr>
          </a:p>
        </p:txBody>
      </p:sp>
      <p:sp>
        <p:nvSpPr>
          <p:cNvPr id="21" name="Text 19"/>
          <p:cNvSpPr/>
          <p:nvPr/>
        </p:nvSpPr>
        <p:spPr>
          <a:xfrm>
            <a:off x="1524000" y="5401056"/>
            <a:ext cx="9997440" cy="755904"/>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Project supply-demand trajectories through 2025–2035 under three scenarios. Identify threshold annual training expansion rates to close projected shortages by 2035.</a:t>
            </a:r>
            <a:endParaRPr lang="en-US" sz="1467" dirty="0">
              <a:solidFill>
                <a:prstClr val="black"/>
              </a:solidFill>
              <a:latin typeface="Calibri" panose="020F0502020204030204"/>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Theoretical Foundations</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Building on the Goodwin–Freeman ODE tradition</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Shape 5"/>
          <p:cNvSpPr/>
          <p:nvPr/>
        </p:nvSpPr>
        <p:spPr>
          <a:xfrm>
            <a:off x="365760" y="1584960"/>
            <a:ext cx="5425440" cy="1682496"/>
          </a:xfrm>
          <a:prstGeom prst="rect">
            <a:avLst/>
          </a:prstGeom>
          <a:solidFill>
            <a:srgbClr val="FFFFFF"/>
          </a:solidFill>
          <a:ln/>
          <a:effectLst>
            <a:outerShdw blurRad="63500" dist="25400" dir="8100000" algn="bl" rotWithShape="0">
              <a:srgbClr val="000000">
                <a:alpha val="18000"/>
              </a:srgbClr>
            </a:outerShdw>
          </a:effectLst>
        </p:spPr>
      </p:sp>
      <p:sp>
        <p:nvSpPr>
          <p:cNvPr id="8" name="Shape 6"/>
          <p:cNvSpPr/>
          <p:nvPr/>
        </p:nvSpPr>
        <p:spPr>
          <a:xfrm>
            <a:off x="365760" y="1584960"/>
            <a:ext cx="5425440" cy="463296"/>
          </a:xfrm>
          <a:prstGeom prst="rect">
            <a:avLst/>
          </a:prstGeom>
          <a:solidFill>
            <a:srgbClr val="1A3A5C"/>
          </a:solidFill>
          <a:ln/>
        </p:spPr>
      </p:sp>
      <p:sp>
        <p:nvSpPr>
          <p:cNvPr id="9" name="Text 7"/>
          <p:cNvSpPr/>
          <p:nvPr/>
        </p:nvSpPr>
        <p:spPr>
          <a:xfrm>
            <a:off x="512064" y="1645920"/>
            <a:ext cx="5120640" cy="365760"/>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Goodwin (1967)  ·  Growth-Cycle Model</a:t>
            </a:r>
            <a:endParaRPr lang="en-US" sz="1467" dirty="0">
              <a:solidFill>
                <a:prstClr val="black"/>
              </a:solidFill>
              <a:latin typeface="Calibri" panose="020F0502020204030204"/>
            </a:endParaRPr>
          </a:p>
        </p:txBody>
      </p:sp>
      <p:sp>
        <p:nvSpPr>
          <p:cNvPr id="10" name="Text 8"/>
          <p:cNvSpPr/>
          <p:nvPr/>
        </p:nvSpPr>
        <p:spPr>
          <a:xfrm>
            <a:off x="512064" y="2170176"/>
            <a:ext cx="5120640" cy="975360"/>
          </a:xfrm>
          <a:prstGeom prst="rect">
            <a:avLst/>
          </a:prstGeom>
          <a:noFill/>
          <a:ln/>
        </p:spPr>
        <p:txBody>
          <a:bodyPr wrap="square" lIns="0" tIns="0" rIns="0" bIns="0" rtlCol="0" anchor="ctr"/>
          <a:lstStyle/>
          <a:p>
            <a:pPr defTabSz="1219170"/>
            <a:r>
              <a:rPr lang="en-US" sz="1400" dirty="0">
                <a:solidFill>
                  <a:srgbClr val="445566"/>
                </a:solidFill>
                <a:latin typeface="Calibri" pitchFamily="34" charset="0"/>
                <a:ea typeface="Calibri" pitchFamily="34" charset="-122"/>
                <a:cs typeface="Calibri" pitchFamily="34" charset="-120"/>
              </a:rPr>
              <a:t>Coupled ODEs (Lotka-Volterra type) capture cyclical wage–employment dynamics</a:t>
            </a:r>
            <a:endParaRPr lang="en-US" sz="1400" dirty="0">
              <a:solidFill>
                <a:prstClr val="black"/>
              </a:solidFill>
              <a:latin typeface="Calibri" panose="020F0502020204030204"/>
            </a:endParaRPr>
          </a:p>
        </p:txBody>
      </p:sp>
      <p:sp>
        <p:nvSpPr>
          <p:cNvPr id="11" name="Shape 9"/>
          <p:cNvSpPr/>
          <p:nvPr/>
        </p:nvSpPr>
        <p:spPr>
          <a:xfrm>
            <a:off x="6278880" y="1584960"/>
            <a:ext cx="5425440" cy="1682496"/>
          </a:xfrm>
          <a:prstGeom prst="rect">
            <a:avLst/>
          </a:prstGeom>
          <a:solidFill>
            <a:srgbClr val="FFFFFF"/>
          </a:solidFill>
          <a:ln/>
          <a:effectLst>
            <a:outerShdw blurRad="63500" dist="25400" dir="8100000" algn="bl" rotWithShape="0">
              <a:srgbClr val="000000">
                <a:alpha val="18000"/>
              </a:srgbClr>
            </a:outerShdw>
          </a:effectLst>
        </p:spPr>
      </p:sp>
      <p:sp>
        <p:nvSpPr>
          <p:cNvPr id="12" name="Shape 10"/>
          <p:cNvSpPr/>
          <p:nvPr/>
        </p:nvSpPr>
        <p:spPr>
          <a:xfrm>
            <a:off x="6278880" y="1584960"/>
            <a:ext cx="5425440" cy="463296"/>
          </a:xfrm>
          <a:prstGeom prst="rect">
            <a:avLst/>
          </a:prstGeom>
          <a:solidFill>
            <a:srgbClr val="1A3A5C"/>
          </a:solidFill>
          <a:ln/>
        </p:spPr>
      </p:sp>
      <p:sp>
        <p:nvSpPr>
          <p:cNvPr id="13" name="Text 11"/>
          <p:cNvSpPr/>
          <p:nvPr/>
        </p:nvSpPr>
        <p:spPr>
          <a:xfrm>
            <a:off x="6425184" y="1645920"/>
            <a:ext cx="5120640" cy="365760"/>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Freeman (1976)  ·  Cobweb ODE Model</a:t>
            </a:r>
            <a:endParaRPr lang="en-US" sz="1467" dirty="0">
              <a:solidFill>
                <a:prstClr val="black"/>
              </a:solidFill>
              <a:latin typeface="Calibri" panose="020F0502020204030204"/>
            </a:endParaRPr>
          </a:p>
        </p:txBody>
      </p:sp>
      <p:sp>
        <p:nvSpPr>
          <p:cNvPr id="14" name="Text 12"/>
          <p:cNvSpPr/>
          <p:nvPr/>
        </p:nvSpPr>
        <p:spPr>
          <a:xfrm>
            <a:off x="6425184" y="2170176"/>
            <a:ext cx="5120640" cy="975360"/>
          </a:xfrm>
          <a:prstGeom prst="rect">
            <a:avLst/>
          </a:prstGeom>
          <a:noFill/>
          <a:ln/>
        </p:spPr>
        <p:txBody>
          <a:bodyPr wrap="square" lIns="0" tIns="0" rIns="0" bIns="0" rtlCol="0" anchor="ctr"/>
          <a:lstStyle/>
          <a:p>
            <a:pPr defTabSz="1219170"/>
            <a:r>
              <a:rPr lang="en-US" sz="1400" dirty="0">
                <a:solidFill>
                  <a:srgbClr val="445566"/>
                </a:solidFill>
                <a:latin typeface="Calibri" pitchFamily="34" charset="0"/>
                <a:ea typeface="Calibri" pitchFamily="34" charset="-122"/>
                <a:cs typeface="Calibri" pitchFamily="34" charset="-120"/>
              </a:rPr>
              <a:t>Engineering labour market: lag between wage signals and graduation generates 4–6 year cycles</a:t>
            </a:r>
            <a:endParaRPr lang="en-US" sz="1400" dirty="0">
              <a:solidFill>
                <a:prstClr val="black"/>
              </a:solidFill>
              <a:latin typeface="Calibri" panose="020F0502020204030204"/>
            </a:endParaRPr>
          </a:p>
        </p:txBody>
      </p:sp>
      <p:sp>
        <p:nvSpPr>
          <p:cNvPr id="15" name="Shape 13"/>
          <p:cNvSpPr/>
          <p:nvPr/>
        </p:nvSpPr>
        <p:spPr>
          <a:xfrm>
            <a:off x="365760" y="3474720"/>
            <a:ext cx="5425440" cy="1682496"/>
          </a:xfrm>
          <a:prstGeom prst="rect">
            <a:avLst/>
          </a:prstGeom>
          <a:solidFill>
            <a:srgbClr val="FFFFFF"/>
          </a:solidFill>
          <a:ln/>
          <a:effectLst>
            <a:outerShdw blurRad="63500" dist="25400" dir="8100000" algn="bl" rotWithShape="0">
              <a:srgbClr val="000000">
                <a:alpha val="18000"/>
              </a:srgbClr>
            </a:outerShdw>
          </a:effectLst>
        </p:spPr>
      </p:sp>
      <p:sp>
        <p:nvSpPr>
          <p:cNvPr id="16" name="Shape 14"/>
          <p:cNvSpPr/>
          <p:nvPr/>
        </p:nvSpPr>
        <p:spPr>
          <a:xfrm>
            <a:off x="365760" y="3474720"/>
            <a:ext cx="5425440" cy="463296"/>
          </a:xfrm>
          <a:prstGeom prst="rect">
            <a:avLst/>
          </a:prstGeom>
          <a:solidFill>
            <a:srgbClr val="1A3A5C"/>
          </a:solidFill>
          <a:ln/>
        </p:spPr>
      </p:sp>
      <p:sp>
        <p:nvSpPr>
          <p:cNvPr id="17" name="Text 15"/>
          <p:cNvSpPr/>
          <p:nvPr/>
        </p:nvSpPr>
        <p:spPr>
          <a:xfrm>
            <a:off x="512064" y="3535680"/>
            <a:ext cx="5120640" cy="365760"/>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Ryoo &amp; Rosen (2004)  ·  Continuous-Time System</a:t>
            </a:r>
            <a:endParaRPr lang="en-US" sz="1467" dirty="0">
              <a:solidFill>
                <a:prstClr val="black"/>
              </a:solidFill>
              <a:latin typeface="Calibri" panose="020F0502020204030204"/>
            </a:endParaRPr>
          </a:p>
        </p:txBody>
      </p:sp>
      <p:sp>
        <p:nvSpPr>
          <p:cNvPr id="18" name="Text 16"/>
          <p:cNvSpPr/>
          <p:nvPr/>
        </p:nvSpPr>
        <p:spPr>
          <a:xfrm>
            <a:off x="512064" y="4059936"/>
            <a:ext cx="5120640" cy="975360"/>
          </a:xfrm>
          <a:prstGeom prst="rect">
            <a:avLst/>
          </a:prstGeom>
          <a:noFill/>
          <a:ln/>
        </p:spPr>
        <p:txBody>
          <a:bodyPr wrap="square" lIns="0" tIns="0" rIns="0" bIns="0" rtlCol="0" anchor="ctr"/>
          <a:lstStyle/>
          <a:p>
            <a:pPr defTabSz="1219170"/>
            <a:r>
              <a:rPr lang="en-US" sz="1400" dirty="0">
                <a:solidFill>
                  <a:srgbClr val="445566"/>
                </a:solidFill>
                <a:latin typeface="Calibri" pitchFamily="34" charset="0"/>
                <a:ea typeface="Calibri" pitchFamily="34" charset="-122"/>
                <a:cs typeface="Calibri" pitchFamily="34" charset="-120"/>
              </a:rPr>
              <a:t>US academic science labour market exhibits saddle-point equilibrium — directly analogous to ICT finding here</a:t>
            </a:r>
            <a:endParaRPr lang="en-US" sz="1400" dirty="0">
              <a:solidFill>
                <a:prstClr val="black"/>
              </a:solidFill>
              <a:latin typeface="Calibri" panose="020F0502020204030204"/>
            </a:endParaRPr>
          </a:p>
        </p:txBody>
      </p:sp>
      <p:sp>
        <p:nvSpPr>
          <p:cNvPr id="19" name="Shape 17"/>
          <p:cNvSpPr/>
          <p:nvPr/>
        </p:nvSpPr>
        <p:spPr>
          <a:xfrm>
            <a:off x="6278880" y="3474720"/>
            <a:ext cx="5425440" cy="1682496"/>
          </a:xfrm>
          <a:prstGeom prst="rect">
            <a:avLst/>
          </a:prstGeom>
          <a:solidFill>
            <a:srgbClr val="FFFFFF"/>
          </a:solidFill>
          <a:ln/>
          <a:effectLst>
            <a:outerShdw blurRad="63500" dist="25400" dir="8100000" algn="bl" rotWithShape="0">
              <a:srgbClr val="000000">
                <a:alpha val="18000"/>
              </a:srgbClr>
            </a:outerShdw>
          </a:effectLst>
        </p:spPr>
      </p:sp>
      <p:sp>
        <p:nvSpPr>
          <p:cNvPr id="20" name="Shape 18"/>
          <p:cNvSpPr/>
          <p:nvPr/>
        </p:nvSpPr>
        <p:spPr>
          <a:xfrm>
            <a:off x="6278880" y="3474720"/>
            <a:ext cx="5425440" cy="463296"/>
          </a:xfrm>
          <a:prstGeom prst="rect">
            <a:avLst/>
          </a:prstGeom>
          <a:solidFill>
            <a:srgbClr val="1A3A5C"/>
          </a:solidFill>
          <a:ln/>
        </p:spPr>
      </p:sp>
      <p:sp>
        <p:nvSpPr>
          <p:cNvPr id="21" name="Text 19"/>
          <p:cNvSpPr/>
          <p:nvPr/>
        </p:nvSpPr>
        <p:spPr>
          <a:xfrm>
            <a:off x="6425184" y="3535680"/>
            <a:ext cx="5120640" cy="365760"/>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Oduya et al. (2020)  ·  Compartmental ODE (Nigeria)</a:t>
            </a:r>
            <a:endParaRPr lang="en-US" sz="1467" dirty="0">
              <a:solidFill>
                <a:prstClr val="black"/>
              </a:solidFill>
              <a:latin typeface="Calibri" panose="020F0502020204030204"/>
            </a:endParaRPr>
          </a:p>
        </p:txBody>
      </p:sp>
      <p:sp>
        <p:nvSpPr>
          <p:cNvPr id="22" name="Text 20"/>
          <p:cNvSpPr/>
          <p:nvPr/>
        </p:nvSpPr>
        <p:spPr>
          <a:xfrm>
            <a:off x="6425184" y="4059936"/>
            <a:ext cx="5120640" cy="975360"/>
          </a:xfrm>
          <a:prstGeom prst="rect">
            <a:avLst/>
          </a:prstGeom>
          <a:noFill/>
          <a:ln/>
        </p:spPr>
        <p:txBody>
          <a:bodyPr wrap="square" lIns="0" tIns="0" rIns="0" bIns="0" rtlCol="0" anchor="ctr"/>
          <a:lstStyle/>
          <a:p>
            <a:pPr defTabSz="1219170"/>
            <a:r>
              <a:rPr lang="en-US" sz="1400" dirty="0">
                <a:solidFill>
                  <a:srgbClr val="445566"/>
                </a:solidFill>
                <a:latin typeface="Calibri" pitchFamily="34" charset="0"/>
                <a:ea typeface="Calibri" pitchFamily="34" charset="-122"/>
                <a:cs typeface="Calibri" pitchFamily="34" charset="-120"/>
              </a:rPr>
              <a:t>Graduate-to-vacancy absorption rate is the single most critical parameter for system stability</a:t>
            </a:r>
            <a:endParaRPr lang="en-US" sz="1400" dirty="0">
              <a:solidFill>
                <a:prstClr val="black"/>
              </a:solidFill>
              <a:latin typeface="Calibri" panose="020F0502020204030204"/>
            </a:endParaRPr>
          </a:p>
        </p:txBody>
      </p:sp>
      <p:sp>
        <p:nvSpPr>
          <p:cNvPr id="23" name="Shape 21"/>
          <p:cNvSpPr/>
          <p:nvPr/>
        </p:nvSpPr>
        <p:spPr>
          <a:xfrm>
            <a:off x="365760" y="5608320"/>
            <a:ext cx="11460480" cy="585216"/>
          </a:xfrm>
          <a:prstGeom prst="rect">
            <a:avLst/>
          </a:prstGeom>
          <a:solidFill>
            <a:srgbClr val="0D7C8F">
              <a:alpha val="85000"/>
            </a:srgbClr>
          </a:solidFill>
          <a:ln/>
        </p:spPr>
      </p:sp>
      <p:sp>
        <p:nvSpPr>
          <p:cNvPr id="24" name="Text 22"/>
          <p:cNvSpPr/>
          <p:nvPr/>
        </p:nvSpPr>
        <p:spPr>
          <a:xfrm>
            <a:off x="609600" y="5620512"/>
            <a:ext cx="10972800" cy="548640"/>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Research Gap: No prior study has applied coupled nonlinear ODE modelling with Jacobian stability analysis to the KNQF multi-sector context in East Africa.</a:t>
            </a:r>
            <a:endParaRPr lang="en-US" sz="1467" dirty="0">
              <a:solidFill>
                <a:prstClr val="black"/>
              </a:solidFill>
              <a:latin typeface="Calibri" panose="020F0502020204030204"/>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The Coupled Nonlinear ODE Model</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Mathematical formulation of skills supply–demand dynamics</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Shape 5"/>
          <p:cNvSpPr/>
          <p:nvPr/>
        </p:nvSpPr>
        <p:spPr>
          <a:xfrm>
            <a:off x="365760" y="1463040"/>
            <a:ext cx="11460480" cy="609600"/>
          </a:xfrm>
          <a:prstGeom prst="rect">
            <a:avLst/>
          </a:prstGeom>
          <a:solidFill>
            <a:srgbClr val="1A3A5C"/>
          </a:solidFill>
          <a:ln/>
        </p:spPr>
      </p:sp>
      <mc:AlternateContent xmlns:mc="http://schemas.openxmlformats.org/markup-compatibility/2006" xmlns:a14="http://schemas.microsoft.com/office/drawing/2010/main">
        <mc:Choice Requires="a14">
          <p:sp>
            <p:nvSpPr>
              <p:cNvPr id="8" name="Text 6"/>
              <p:cNvSpPr/>
              <p:nvPr/>
            </p:nvSpPr>
            <p:spPr>
              <a:xfrm>
                <a:off x="609600" y="1487424"/>
                <a:ext cx="10972800" cy="536448"/>
              </a:xfrm>
              <a:prstGeom prst="rect">
                <a:avLst/>
              </a:prstGeom>
              <a:noFill/>
              <a:ln/>
            </p:spPr>
            <p:txBody>
              <a:bodyPr wrap="square" lIns="0" tIns="0" rIns="0" bIns="0" rtlCol="0" anchor="ctr"/>
              <a:lstStyle/>
              <a:p>
                <a:pPr defTabSz="1219170"/>
                <a14:m>
                  <m:oMath xmlns:m="http://schemas.openxmlformats.org/officeDocument/2006/math">
                    <m:r>
                      <a:rPr lang="en-US" sz="1867" b="1" i="1" dirty="0">
                        <a:solidFill>
                          <a:srgbClr val="E8A020"/>
                        </a:solidFill>
                        <a:latin typeface="Cambria Math" panose="02040503050406030204" pitchFamily="18" charset="0"/>
                        <a:ea typeface="Courier New" pitchFamily="34" charset="-122"/>
                        <a:cs typeface="Courier New" pitchFamily="34" charset="-120"/>
                      </a:rPr>
                      <m:t> </m:t>
                    </m:r>
                    <m:r>
                      <a:rPr lang="en-US" sz="1867" b="1" i="1" dirty="0">
                        <a:solidFill>
                          <a:srgbClr val="E8A020"/>
                        </a:solidFill>
                        <a:latin typeface="Cambria Math" panose="02040503050406030204" pitchFamily="18" charset="0"/>
                        <a:ea typeface="Courier New" pitchFamily="34" charset="-122"/>
                        <a:cs typeface="Courier New" pitchFamily="34" charset="-120"/>
                      </a:rPr>
                      <m:t>𝒅𝑺</m:t>
                    </m:r>
                    <m:r>
                      <a:rPr lang="en-US" sz="1867" b="1" i="1" dirty="0">
                        <a:solidFill>
                          <a:srgbClr val="E8A020"/>
                        </a:solidFill>
                        <a:latin typeface="Cambria Math" panose="02040503050406030204" pitchFamily="18" charset="0"/>
                        <a:ea typeface="Courier New" pitchFamily="34" charset="-122"/>
                        <a:cs typeface="Courier New" pitchFamily="34" charset="-120"/>
                      </a:rPr>
                      <m:t>ₛ/</m:t>
                    </m:r>
                    <m:r>
                      <a:rPr lang="en-US" sz="1867" b="1" i="1" dirty="0">
                        <a:solidFill>
                          <a:srgbClr val="E8A020"/>
                        </a:solidFill>
                        <a:latin typeface="Cambria Math" panose="02040503050406030204" pitchFamily="18" charset="0"/>
                        <a:ea typeface="Courier New" pitchFamily="34" charset="-122"/>
                        <a:cs typeface="Courier New" pitchFamily="34" charset="-120"/>
                      </a:rPr>
                      <m:t>𝒅𝒕</m:t>
                    </m:r>
                    <m:r>
                      <a:rPr lang="en-US" sz="1867" b="1" i="1" dirty="0">
                        <a:solidFill>
                          <a:srgbClr val="E8A020"/>
                        </a:solidFill>
                        <a:latin typeface="Cambria Math" panose="02040503050406030204" pitchFamily="18" charset="0"/>
                        <a:ea typeface="Courier New" pitchFamily="34" charset="-122"/>
                        <a:cs typeface="Courier New" pitchFamily="34" charset="-120"/>
                      </a:rPr>
                      <m:t>  =  </m:t>
                    </m:r>
                    <m:r>
                      <a:rPr lang="en-US" sz="1867" b="1" i="1" dirty="0">
                        <a:solidFill>
                          <a:srgbClr val="E8A020"/>
                        </a:solidFill>
                        <a:latin typeface="Cambria Math" panose="02040503050406030204" pitchFamily="18" charset="0"/>
                        <a:ea typeface="Courier New" pitchFamily="34" charset="-122"/>
                        <a:cs typeface="Courier New" pitchFamily="34" charset="-120"/>
                      </a:rPr>
                      <m:t>𝜶</m:t>
                    </m:r>
                    <m:r>
                      <a:rPr lang="en-US" sz="1867" b="1" i="1" dirty="0">
                        <a:solidFill>
                          <a:srgbClr val="E8A020"/>
                        </a:solidFill>
                        <a:latin typeface="Cambria Math" panose="02040503050406030204" pitchFamily="18" charset="0"/>
                        <a:ea typeface="Courier New" pitchFamily="34" charset="-122"/>
                        <a:cs typeface="Courier New" pitchFamily="34" charset="-120"/>
                      </a:rPr>
                      <m:t>ₛ · </m:t>
                    </m:r>
                    <m:r>
                      <a:rPr lang="en-US" sz="1867" b="1" i="1" dirty="0">
                        <a:solidFill>
                          <a:srgbClr val="E8A020"/>
                        </a:solidFill>
                        <a:latin typeface="Cambria Math" panose="02040503050406030204" pitchFamily="18" charset="0"/>
                        <a:ea typeface="Courier New" pitchFamily="34" charset="-122"/>
                        <a:cs typeface="Courier New" pitchFamily="34" charset="-120"/>
                      </a:rPr>
                      <m:t>𝑺</m:t>
                    </m:r>
                    <m:r>
                      <a:rPr lang="en-US" sz="1867" b="1" i="1" dirty="0">
                        <a:solidFill>
                          <a:srgbClr val="E8A020"/>
                        </a:solidFill>
                        <a:latin typeface="Cambria Math" panose="02040503050406030204" pitchFamily="18" charset="0"/>
                        <a:ea typeface="Courier New" pitchFamily="34" charset="-122"/>
                        <a:cs typeface="Courier New" pitchFamily="34" charset="-120"/>
                      </a:rPr>
                      <m:t>ₛ(</m:t>
                    </m:r>
                    <m:r>
                      <a:rPr lang="en-US" sz="1867" b="1" i="1" dirty="0">
                        <a:solidFill>
                          <a:srgbClr val="E8A020"/>
                        </a:solidFill>
                        <a:latin typeface="Cambria Math" panose="02040503050406030204" pitchFamily="18" charset="0"/>
                        <a:ea typeface="Courier New" pitchFamily="34" charset="-122"/>
                        <a:cs typeface="Courier New" pitchFamily="34" charset="-120"/>
                      </a:rPr>
                      <m:t>𝟏</m:t>
                    </m:r>
                    <m:r>
                      <a:rPr lang="en-US" sz="1867" b="1" i="1" dirty="0">
                        <a:solidFill>
                          <a:srgbClr val="E8A020"/>
                        </a:solidFill>
                        <a:latin typeface="Cambria Math" panose="02040503050406030204" pitchFamily="18" charset="0"/>
                        <a:ea typeface="Courier New" pitchFamily="34" charset="-122"/>
                        <a:cs typeface="Courier New" pitchFamily="34" charset="-120"/>
                      </a:rPr>
                      <m:t> − </m:t>
                    </m:r>
                    <m:r>
                      <a:rPr lang="en-US" sz="1867" b="1" i="1" dirty="0">
                        <a:solidFill>
                          <a:srgbClr val="E8A020"/>
                        </a:solidFill>
                        <a:latin typeface="Cambria Math" panose="02040503050406030204" pitchFamily="18" charset="0"/>
                        <a:ea typeface="Courier New" pitchFamily="34" charset="-122"/>
                        <a:cs typeface="Courier New" pitchFamily="34" charset="-120"/>
                      </a:rPr>
                      <m:t>𝑺</m:t>
                    </m:r>
                    <m:r>
                      <a:rPr lang="en-US" sz="1867" b="1" i="1" dirty="0">
                        <a:solidFill>
                          <a:srgbClr val="E8A020"/>
                        </a:solidFill>
                        <a:latin typeface="Cambria Math" panose="02040503050406030204" pitchFamily="18" charset="0"/>
                        <a:ea typeface="Courier New" pitchFamily="34" charset="-122"/>
                        <a:cs typeface="Courier New" pitchFamily="34" charset="-120"/>
                      </a:rPr>
                      <m:t>ₛ/</m:t>
                    </m:r>
                    <m:r>
                      <a:rPr lang="en-US" sz="1867" b="1" i="1" dirty="0">
                        <a:solidFill>
                          <a:srgbClr val="E8A020"/>
                        </a:solidFill>
                        <a:latin typeface="Cambria Math" panose="02040503050406030204" pitchFamily="18" charset="0"/>
                        <a:ea typeface="Courier New" pitchFamily="34" charset="-122"/>
                        <a:cs typeface="Courier New" pitchFamily="34" charset="-120"/>
                      </a:rPr>
                      <m:t>𝑲</m:t>
                    </m:r>
                    <m:r>
                      <a:rPr lang="en-US" sz="1867" b="1" i="1" dirty="0">
                        <a:solidFill>
                          <a:srgbClr val="E8A020"/>
                        </a:solidFill>
                        <a:latin typeface="Cambria Math" panose="02040503050406030204" pitchFamily="18" charset="0"/>
                        <a:ea typeface="Courier New" pitchFamily="34" charset="-122"/>
                        <a:cs typeface="Courier New" pitchFamily="34" charset="-120"/>
                      </a:rPr>
                      <m:t>ₛ)  −  </m:t>
                    </m:r>
                    <m:r>
                      <a:rPr lang="en-US" sz="1867" b="1" i="1" dirty="0">
                        <a:solidFill>
                          <a:srgbClr val="E8A020"/>
                        </a:solidFill>
                        <a:latin typeface="Cambria Math" panose="02040503050406030204" pitchFamily="18" charset="0"/>
                        <a:ea typeface="Courier New" pitchFamily="34" charset="-122"/>
                        <a:cs typeface="Courier New" pitchFamily="34" charset="-120"/>
                      </a:rPr>
                      <m:t>𝜸</m:t>
                    </m:r>
                    <m:r>
                      <a:rPr lang="en-US" sz="1867" b="1" i="1" dirty="0">
                        <a:solidFill>
                          <a:srgbClr val="E8A020"/>
                        </a:solidFill>
                        <a:latin typeface="Cambria Math" panose="02040503050406030204" pitchFamily="18" charset="0"/>
                        <a:ea typeface="Courier New" pitchFamily="34" charset="-122"/>
                        <a:cs typeface="Courier New" pitchFamily="34" charset="-120"/>
                      </a:rPr>
                      <m:t>ₛ · (</m:t>
                    </m:r>
                    <m:r>
                      <a:rPr lang="en-US" sz="1867" b="1" i="1" dirty="0">
                        <a:solidFill>
                          <a:srgbClr val="E8A020"/>
                        </a:solidFill>
                        <a:latin typeface="Cambria Math" panose="02040503050406030204" pitchFamily="18" charset="0"/>
                        <a:ea typeface="Courier New" pitchFamily="34" charset="-122"/>
                        <a:cs typeface="Courier New" pitchFamily="34" charset="-120"/>
                      </a:rPr>
                      <m:t>𝑺</m:t>
                    </m:r>
                    <m:r>
                      <a:rPr lang="en-US" sz="1867" b="1" i="1" dirty="0">
                        <a:solidFill>
                          <a:srgbClr val="E8A020"/>
                        </a:solidFill>
                        <a:latin typeface="Cambria Math" panose="02040503050406030204" pitchFamily="18" charset="0"/>
                        <a:ea typeface="Courier New" pitchFamily="34" charset="-122"/>
                        <a:cs typeface="Courier New" pitchFamily="34" charset="-120"/>
                      </a:rPr>
                      <m:t>ₛ − </m:t>
                    </m:r>
                    <m:r>
                      <a:rPr lang="en-US" sz="1867" b="1" i="1" dirty="0">
                        <a:solidFill>
                          <a:srgbClr val="E8A020"/>
                        </a:solidFill>
                        <a:latin typeface="Cambria Math" panose="02040503050406030204" pitchFamily="18" charset="0"/>
                        <a:ea typeface="Courier New" pitchFamily="34" charset="-122"/>
                        <a:cs typeface="Courier New" pitchFamily="34" charset="-120"/>
                      </a:rPr>
                      <m:t>𝑫</m:t>
                    </m:r>
                    <m:r>
                      <a:rPr lang="en-US" sz="1867" b="1" i="1" dirty="0">
                        <a:solidFill>
                          <a:srgbClr val="E8A020"/>
                        </a:solidFill>
                        <a:latin typeface="Cambria Math" panose="02040503050406030204" pitchFamily="18" charset="0"/>
                        <a:ea typeface="Courier New" pitchFamily="34" charset="-122"/>
                        <a:cs typeface="Courier New" pitchFamily="34" charset="-120"/>
                      </a:rPr>
                      <m:t>ₛ)   </m:t>
                    </m:r>
                  </m:oMath>
                </a14:m>
                <a:r>
                  <a:rPr lang="en-US" sz="1867" b="1" dirty="0">
                    <a:solidFill>
                      <a:srgbClr val="E8A020"/>
                    </a:solidFill>
                    <a:latin typeface="Courier New" pitchFamily="34" charset="0"/>
                    <a:ea typeface="Courier New" pitchFamily="34" charset="-122"/>
                    <a:cs typeface="Courier New" pitchFamily="34" charset="-120"/>
                  </a:rPr>
                  <a:t>···  [Eq. 1: Supply]</a:t>
                </a:r>
                <a:endParaRPr lang="en-US" sz="1867" dirty="0">
                  <a:solidFill>
                    <a:prstClr val="black"/>
                  </a:solidFill>
                  <a:latin typeface="Calibri" panose="020F0502020204030204"/>
                </a:endParaRPr>
              </a:p>
            </p:txBody>
          </p:sp>
        </mc:Choice>
        <mc:Fallback xmlns="">
          <p:sp>
            <p:nvSpPr>
              <p:cNvPr id="8" name="Text 6"/>
              <p:cNvSpPr>
                <a:spLocks noRot="1" noChangeAspect="1" noMove="1" noResize="1" noEditPoints="1" noAdjustHandles="1" noChangeArrowheads="1" noChangeShapeType="1" noTextEdit="1"/>
              </p:cNvSpPr>
              <p:nvPr/>
            </p:nvSpPr>
            <p:spPr>
              <a:xfrm>
                <a:off x="609600" y="1487424"/>
                <a:ext cx="10972800" cy="536448"/>
              </a:xfrm>
              <a:prstGeom prst="rect">
                <a:avLst/>
              </a:prstGeom>
              <a:blipFill>
                <a:blip r:embed="rId3"/>
                <a:stretch>
                  <a:fillRect l="-444" b="-5682"/>
                </a:stretch>
              </a:blipFill>
              <a:ln/>
            </p:spPr>
            <p:txBody>
              <a:bodyPr/>
              <a:lstStyle/>
              <a:p>
                <a:r>
                  <a:rPr lang="en-KE">
                    <a:noFill/>
                  </a:rPr>
                  <a:t> </a:t>
                </a:r>
              </a:p>
            </p:txBody>
          </p:sp>
        </mc:Fallback>
      </mc:AlternateContent>
      <p:sp>
        <p:nvSpPr>
          <p:cNvPr id="9" name="Shape 7"/>
          <p:cNvSpPr/>
          <p:nvPr/>
        </p:nvSpPr>
        <p:spPr>
          <a:xfrm>
            <a:off x="365760" y="2170176"/>
            <a:ext cx="11460480" cy="609600"/>
          </a:xfrm>
          <a:prstGeom prst="rect">
            <a:avLst/>
          </a:prstGeom>
          <a:solidFill>
            <a:srgbClr val="0D7C8F"/>
          </a:solidFill>
          <a:ln/>
        </p:spPr>
      </p:sp>
      <mc:AlternateContent xmlns:mc="http://schemas.openxmlformats.org/markup-compatibility/2006" xmlns:a14="http://schemas.microsoft.com/office/drawing/2010/main">
        <mc:Choice Requires="a14">
          <p:sp>
            <p:nvSpPr>
              <p:cNvPr id="10" name="Text 8"/>
              <p:cNvSpPr/>
              <p:nvPr/>
            </p:nvSpPr>
            <p:spPr>
              <a:xfrm>
                <a:off x="609600" y="2194560"/>
                <a:ext cx="10972800" cy="536448"/>
              </a:xfrm>
              <a:prstGeom prst="rect">
                <a:avLst/>
              </a:prstGeom>
              <a:noFill/>
              <a:ln/>
            </p:spPr>
            <p:txBody>
              <a:bodyPr wrap="square" lIns="0" tIns="0" rIns="0" bIns="0" rtlCol="0" anchor="ctr"/>
              <a:lstStyle/>
              <a:p>
                <a:pPr defTabSz="1219170"/>
                <a14:m>
                  <m:oMath xmlns:m="http://schemas.openxmlformats.org/officeDocument/2006/math">
                    <m:r>
                      <a:rPr lang="en-US" sz="1867" b="1" i="1" dirty="0">
                        <a:solidFill>
                          <a:srgbClr val="FFFFFF"/>
                        </a:solidFill>
                        <a:latin typeface="Cambria Math" panose="02040503050406030204" pitchFamily="18" charset="0"/>
                        <a:ea typeface="Courier New" pitchFamily="34" charset="-122"/>
                        <a:cs typeface="Courier New" pitchFamily="34" charset="-120"/>
                      </a:rPr>
                      <m:t>𝒅𝑫</m:t>
                    </m:r>
                    <m:r>
                      <a:rPr lang="en-US" sz="1867" b="1" i="1" dirty="0">
                        <a:solidFill>
                          <a:srgbClr val="FFFFFF"/>
                        </a:solidFill>
                        <a:latin typeface="Cambria Math" panose="02040503050406030204" pitchFamily="18" charset="0"/>
                        <a:ea typeface="Courier New" pitchFamily="34" charset="-122"/>
                        <a:cs typeface="Courier New" pitchFamily="34" charset="-120"/>
                      </a:rPr>
                      <m:t>ₛ/</m:t>
                    </m:r>
                    <m:r>
                      <a:rPr lang="en-US" sz="1867" b="1" i="1" dirty="0">
                        <a:solidFill>
                          <a:srgbClr val="FFFFFF"/>
                        </a:solidFill>
                        <a:latin typeface="Cambria Math" panose="02040503050406030204" pitchFamily="18" charset="0"/>
                        <a:ea typeface="Courier New" pitchFamily="34" charset="-122"/>
                        <a:cs typeface="Courier New" pitchFamily="34" charset="-120"/>
                      </a:rPr>
                      <m:t>𝒅𝒕</m:t>
                    </m:r>
                    <m:r>
                      <a:rPr lang="en-US" sz="1867" b="1" i="1" dirty="0">
                        <a:solidFill>
                          <a:srgbClr val="FFFFFF"/>
                        </a:solidFill>
                        <a:latin typeface="Cambria Math" panose="02040503050406030204" pitchFamily="18" charset="0"/>
                        <a:ea typeface="Courier New" pitchFamily="34" charset="-122"/>
                        <a:cs typeface="Courier New" pitchFamily="34" charset="-120"/>
                      </a:rPr>
                      <m:t>  =  </m:t>
                    </m:r>
                    <m:r>
                      <a:rPr lang="en-US" sz="1867" b="1" i="1" dirty="0">
                        <a:solidFill>
                          <a:srgbClr val="FFFFFF"/>
                        </a:solidFill>
                        <a:latin typeface="Cambria Math" panose="02040503050406030204" pitchFamily="18" charset="0"/>
                        <a:ea typeface="Courier New" pitchFamily="34" charset="-122"/>
                        <a:cs typeface="Courier New" pitchFamily="34" charset="-120"/>
                      </a:rPr>
                      <m:t>𝜷</m:t>
                    </m:r>
                    <m:r>
                      <a:rPr lang="en-US" sz="1867" b="1" i="1" dirty="0">
                        <a:solidFill>
                          <a:srgbClr val="FFFFFF"/>
                        </a:solidFill>
                        <a:latin typeface="Cambria Math" panose="02040503050406030204" pitchFamily="18" charset="0"/>
                        <a:ea typeface="Courier New" pitchFamily="34" charset="-122"/>
                        <a:cs typeface="Courier New" pitchFamily="34" charset="-120"/>
                      </a:rPr>
                      <m:t>ₛ · </m:t>
                    </m:r>
                    <m:r>
                      <a:rPr lang="en-US" sz="1867" b="1" i="1" dirty="0">
                        <a:solidFill>
                          <a:srgbClr val="FFFFFF"/>
                        </a:solidFill>
                        <a:latin typeface="Cambria Math" panose="02040503050406030204" pitchFamily="18" charset="0"/>
                        <a:ea typeface="Courier New" pitchFamily="34" charset="-122"/>
                        <a:cs typeface="Courier New" pitchFamily="34" charset="-120"/>
                      </a:rPr>
                      <m:t>𝑫</m:t>
                    </m:r>
                    <m:r>
                      <a:rPr lang="en-US" sz="1867" b="1" i="1" dirty="0">
                        <a:solidFill>
                          <a:srgbClr val="FFFFFF"/>
                        </a:solidFill>
                        <a:latin typeface="Cambria Math" panose="02040503050406030204" pitchFamily="18" charset="0"/>
                        <a:ea typeface="Courier New" pitchFamily="34" charset="-122"/>
                        <a:cs typeface="Courier New" pitchFamily="34" charset="-120"/>
                      </a:rPr>
                      <m:t>ₛ(</m:t>
                    </m:r>
                    <m:r>
                      <a:rPr lang="en-US" sz="1867" b="1" i="1" dirty="0">
                        <a:solidFill>
                          <a:srgbClr val="FFFFFF"/>
                        </a:solidFill>
                        <a:latin typeface="Cambria Math" panose="02040503050406030204" pitchFamily="18" charset="0"/>
                        <a:ea typeface="Courier New" pitchFamily="34" charset="-122"/>
                        <a:cs typeface="Courier New" pitchFamily="34" charset="-120"/>
                      </a:rPr>
                      <m:t>𝟏</m:t>
                    </m:r>
                    <m:r>
                      <a:rPr lang="en-US" sz="1867" b="1" i="1" dirty="0">
                        <a:solidFill>
                          <a:srgbClr val="FFFFFF"/>
                        </a:solidFill>
                        <a:latin typeface="Cambria Math" panose="02040503050406030204" pitchFamily="18" charset="0"/>
                        <a:ea typeface="Courier New" pitchFamily="34" charset="-122"/>
                        <a:cs typeface="Courier New" pitchFamily="34" charset="-120"/>
                      </a:rPr>
                      <m:t> − </m:t>
                    </m:r>
                    <m:r>
                      <a:rPr lang="en-US" sz="1867" b="1" i="1" dirty="0">
                        <a:solidFill>
                          <a:srgbClr val="FFFFFF"/>
                        </a:solidFill>
                        <a:latin typeface="Cambria Math" panose="02040503050406030204" pitchFamily="18" charset="0"/>
                        <a:ea typeface="Courier New" pitchFamily="34" charset="-122"/>
                        <a:cs typeface="Courier New" pitchFamily="34" charset="-120"/>
                      </a:rPr>
                      <m:t>𝑫</m:t>
                    </m:r>
                    <m:r>
                      <a:rPr lang="en-US" sz="1867" b="1" i="1" dirty="0">
                        <a:solidFill>
                          <a:srgbClr val="FFFFFF"/>
                        </a:solidFill>
                        <a:latin typeface="Cambria Math" panose="02040503050406030204" pitchFamily="18" charset="0"/>
                        <a:ea typeface="Courier New" pitchFamily="34" charset="-122"/>
                        <a:cs typeface="Courier New" pitchFamily="34" charset="-120"/>
                      </a:rPr>
                      <m:t>ₛ/</m:t>
                    </m:r>
                    <m:r>
                      <a:rPr lang="en-US" sz="1867" b="1" i="1" dirty="0">
                        <a:solidFill>
                          <a:srgbClr val="FFFFFF"/>
                        </a:solidFill>
                        <a:latin typeface="Cambria Math" panose="02040503050406030204" pitchFamily="18" charset="0"/>
                        <a:ea typeface="Courier New" pitchFamily="34" charset="-122"/>
                        <a:cs typeface="Courier New" pitchFamily="34" charset="-120"/>
                      </a:rPr>
                      <m:t>𝑴</m:t>
                    </m:r>
                    <m:r>
                      <a:rPr lang="en-US" sz="1867" b="1" i="1" dirty="0">
                        <a:solidFill>
                          <a:srgbClr val="FFFFFF"/>
                        </a:solidFill>
                        <a:latin typeface="Cambria Math" panose="02040503050406030204" pitchFamily="18" charset="0"/>
                        <a:ea typeface="Courier New" pitchFamily="34" charset="-122"/>
                        <a:cs typeface="Courier New" pitchFamily="34" charset="-120"/>
                      </a:rPr>
                      <m:t>ₛ)  +  </m:t>
                    </m:r>
                    <m:r>
                      <a:rPr lang="en-US" sz="1867" b="1" i="1" dirty="0">
                        <a:solidFill>
                          <a:srgbClr val="FFFFFF"/>
                        </a:solidFill>
                        <a:latin typeface="Cambria Math" panose="02040503050406030204" pitchFamily="18" charset="0"/>
                        <a:ea typeface="Courier New" pitchFamily="34" charset="-122"/>
                        <a:cs typeface="Courier New" pitchFamily="34" charset="-120"/>
                      </a:rPr>
                      <m:t>𝜹</m:t>
                    </m:r>
                    <m:r>
                      <a:rPr lang="en-US" sz="1867" b="1" i="1" dirty="0">
                        <a:solidFill>
                          <a:srgbClr val="FFFFFF"/>
                        </a:solidFill>
                        <a:latin typeface="Cambria Math" panose="02040503050406030204" pitchFamily="18" charset="0"/>
                        <a:ea typeface="Courier New" pitchFamily="34" charset="-122"/>
                        <a:cs typeface="Courier New" pitchFamily="34" charset="-120"/>
                      </a:rPr>
                      <m:t>ₛ · (</m:t>
                    </m:r>
                    <m:r>
                      <a:rPr lang="en-US" sz="1867" b="1" i="1" dirty="0">
                        <a:solidFill>
                          <a:srgbClr val="FFFFFF"/>
                        </a:solidFill>
                        <a:latin typeface="Cambria Math" panose="02040503050406030204" pitchFamily="18" charset="0"/>
                        <a:ea typeface="Courier New" pitchFamily="34" charset="-122"/>
                        <a:cs typeface="Courier New" pitchFamily="34" charset="-120"/>
                      </a:rPr>
                      <m:t>𝑺</m:t>
                    </m:r>
                    <m:r>
                      <a:rPr lang="en-US" sz="1867" b="1" i="1" dirty="0">
                        <a:solidFill>
                          <a:srgbClr val="FFFFFF"/>
                        </a:solidFill>
                        <a:latin typeface="Cambria Math" panose="02040503050406030204" pitchFamily="18" charset="0"/>
                        <a:ea typeface="Courier New" pitchFamily="34" charset="-122"/>
                        <a:cs typeface="Courier New" pitchFamily="34" charset="-120"/>
                      </a:rPr>
                      <m:t>ₛ − </m:t>
                    </m:r>
                    <m:r>
                      <a:rPr lang="en-US" sz="1867" b="1" i="1" dirty="0">
                        <a:solidFill>
                          <a:srgbClr val="FFFFFF"/>
                        </a:solidFill>
                        <a:latin typeface="Cambria Math" panose="02040503050406030204" pitchFamily="18" charset="0"/>
                        <a:ea typeface="Courier New" pitchFamily="34" charset="-122"/>
                        <a:cs typeface="Courier New" pitchFamily="34" charset="-120"/>
                      </a:rPr>
                      <m:t>𝑫</m:t>
                    </m:r>
                    <m:r>
                      <a:rPr lang="en-US" sz="1867" b="1" i="1" dirty="0">
                        <a:solidFill>
                          <a:srgbClr val="FFFFFF"/>
                        </a:solidFill>
                        <a:latin typeface="Cambria Math" panose="02040503050406030204" pitchFamily="18" charset="0"/>
                        <a:ea typeface="Courier New" pitchFamily="34" charset="-122"/>
                        <a:cs typeface="Courier New" pitchFamily="34" charset="-120"/>
                      </a:rPr>
                      <m:t>ₛ)   </m:t>
                    </m:r>
                  </m:oMath>
                </a14:m>
                <a:r>
                  <a:rPr lang="en-US" sz="1867" b="1" dirty="0">
                    <a:solidFill>
                      <a:srgbClr val="FFFFFF"/>
                    </a:solidFill>
                    <a:latin typeface="Courier New" pitchFamily="34" charset="0"/>
                    <a:ea typeface="Courier New" pitchFamily="34" charset="-122"/>
                    <a:cs typeface="Courier New" pitchFamily="34" charset="-120"/>
                  </a:rPr>
                  <a:t>···  [Eq. 2: Demand]</a:t>
                </a:r>
                <a:endParaRPr lang="en-US" sz="1867" dirty="0">
                  <a:solidFill>
                    <a:prstClr val="black"/>
                  </a:solidFill>
                  <a:latin typeface="Calibri" panose="020F0502020204030204"/>
                </a:endParaRPr>
              </a:p>
            </p:txBody>
          </p:sp>
        </mc:Choice>
        <mc:Fallback xmlns="">
          <p:sp>
            <p:nvSpPr>
              <p:cNvPr id="10" name="Text 8"/>
              <p:cNvSpPr>
                <a:spLocks noRot="1" noChangeAspect="1" noMove="1" noResize="1" noEditPoints="1" noAdjustHandles="1" noChangeArrowheads="1" noChangeShapeType="1" noTextEdit="1"/>
              </p:cNvSpPr>
              <p:nvPr/>
            </p:nvSpPr>
            <p:spPr>
              <a:xfrm>
                <a:off x="609600" y="2194560"/>
                <a:ext cx="10972800" cy="536448"/>
              </a:xfrm>
              <a:prstGeom prst="rect">
                <a:avLst/>
              </a:prstGeom>
              <a:blipFill>
                <a:blip r:embed="rId4"/>
                <a:stretch>
                  <a:fillRect l="-944" b="-5682"/>
                </a:stretch>
              </a:blipFill>
              <a:ln/>
            </p:spPr>
            <p:txBody>
              <a:bodyPr/>
              <a:lstStyle/>
              <a:p>
                <a:r>
                  <a:rPr lang="en-KE">
                    <a:noFill/>
                  </a:rPr>
                  <a:t> </a:t>
                </a:r>
              </a:p>
            </p:txBody>
          </p:sp>
        </mc:Fallback>
      </mc:AlternateContent>
      <p:sp>
        <p:nvSpPr>
          <p:cNvPr id="11" name="Text 9"/>
          <p:cNvSpPr/>
          <p:nvPr/>
        </p:nvSpPr>
        <p:spPr>
          <a:xfrm>
            <a:off x="365760" y="2950464"/>
            <a:ext cx="5486400" cy="426720"/>
          </a:xfrm>
          <a:prstGeom prst="rect">
            <a:avLst/>
          </a:prstGeom>
          <a:noFill/>
          <a:ln/>
        </p:spPr>
        <p:txBody>
          <a:bodyPr wrap="square" rtlCol="0" anchor="ctr"/>
          <a:lstStyle/>
          <a:p>
            <a:pPr defTabSz="1219170"/>
            <a:r>
              <a:rPr lang="en-US" sz="1733" b="1" dirty="0">
                <a:solidFill>
                  <a:srgbClr val="1A3A5C"/>
                </a:solidFill>
                <a:latin typeface="Calibri" pitchFamily="34" charset="0"/>
                <a:ea typeface="Calibri" pitchFamily="34" charset="-122"/>
                <a:cs typeface="Calibri" pitchFamily="34" charset="-120"/>
              </a:rPr>
              <a:t>Parameter Definitions</a:t>
            </a:r>
            <a:endParaRPr lang="en-US" sz="1733" dirty="0">
              <a:solidFill>
                <a:prstClr val="black"/>
              </a:solidFill>
              <a:latin typeface="Calibri" panose="020F0502020204030204"/>
            </a:endParaRPr>
          </a:p>
        </p:txBody>
      </p:sp>
      <p:sp>
        <p:nvSpPr>
          <p:cNvPr id="12" name="Shape 10"/>
          <p:cNvSpPr/>
          <p:nvPr/>
        </p:nvSpPr>
        <p:spPr>
          <a:xfrm>
            <a:off x="365760" y="3474720"/>
            <a:ext cx="731520" cy="390144"/>
          </a:xfrm>
          <a:prstGeom prst="rect">
            <a:avLst/>
          </a:prstGeom>
          <a:solidFill>
            <a:srgbClr val="1A3A5C"/>
          </a:solidFill>
          <a:ln/>
        </p:spPr>
      </p:sp>
      <p:sp>
        <p:nvSpPr>
          <p:cNvPr id="13" name="Text 11"/>
          <p:cNvSpPr/>
          <p:nvPr/>
        </p:nvSpPr>
        <p:spPr>
          <a:xfrm>
            <a:off x="365760" y="3474720"/>
            <a:ext cx="731520" cy="390144"/>
          </a:xfrm>
          <a:prstGeom prst="rect">
            <a:avLst/>
          </a:prstGeom>
          <a:noFill/>
          <a:ln/>
        </p:spPr>
        <p:txBody>
          <a:bodyPr wrap="square" lIns="0" tIns="0" rIns="0" bIns="0" rtlCol="0" anchor="ctr"/>
          <a:lstStyle/>
          <a:p>
            <a:pPr algn="ctr" defTabSz="1219170"/>
            <a:r>
              <a:rPr lang="en-US" sz="1600" b="1" dirty="0">
                <a:solidFill>
                  <a:srgbClr val="E8A020"/>
                </a:solidFill>
                <a:latin typeface="Courier New" pitchFamily="34" charset="0"/>
                <a:ea typeface="Courier New" pitchFamily="34" charset="-122"/>
                <a:cs typeface="Courier New" pitchFamily="34" charset="-120"/>
              </a:rPr>
              <a:t>αₛ</a:t>
            </a:r>
            <a:endParaRPr lang="en-US" sz="1600" dirty="0">
              <a:solidFill>
                <a:prstClr val="black"/>
              </a:solidFill>
              <a:latin typeface="Calibri" panose="020F0502020204030204"/>
            </a:endParaRPr>
          </a:p>
        </p:txBody>
      </p:sp>
      <p:sp>
        <p:nvSpPr>
          <p:cNvPr id="14" name="Text 12"/>
          <p:cNvSpPr/>
          <p:nvPr/>
        </p:nvSpPr>
        <p:spPr>
          <a:xfrm>
            <a:off x="1194816" y="3474720"/>
            <a:ext cx="4632960" cy="390144"/>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Intrinsic supply growth rate</a:t>
            </a:r>
            <a:endParaRPr lang="en-US" sz="1467" dirty="0">
              <a:solidFill>
                <a:prstClr val="black"/>
              </a:solidFill>
              <a:latin typeface="Calibri" panose="020F0502020204030204"/>
            </a:endParaRPr>
          </a:p>
        </p:txBody>
      </p:sp>
      <p:sp>
        <p:nvSpPr>
          <p:cNvPr id="15" name="Shape 13"/>
          <p:cNvSpPr/>
          <p:nvPr/>
        </p:nvSpPr>
        <p:spPr>
          <a:xfrm>
            <a:off x="365760" y="4023360"/>
            <a:ext cx="731520" cy="390144"/>
          </a:xfrm>
          <a:prstGeom prst="rect">
            <a:avLst/>
          </a:prstGeom>
          <a:solidFill>
            <a:srgbClr val="1A3A5C"/>
          </a:solidFill>
          <a:ln/>
        </p:spPr>
      </p:sp>
      <p:sp>
        <p:nvSpPr>
          <p:cNvPr id="16" name="Text 14"/>
          <p:cNvSpPr/>
          <p:nvPr/>
        </p:nvSpPr>
        <p:spPr>
          <a:xfrm>
            <a:off x="365760" y="4023360"/>
            <a:ext cx="731520" cy="390144"/>
          </a:xfrm>
          <a:prstGeom prst="rect">
            <a:avLst/>
          </a:prstGeom>
          <a:noFill/>
          <a:ln/>
        </p:spPr>
        <p:txBody>
          <a:bodyPr wrap="square" lIns="0" tIns="0" rIns="0" bIns="0" rtlCol="0" anchor="ctr"/>
          <a:lstStyle/>
          <a:p>
            <a:pPr algn="ctr" defTabSz="1219170"/>
            <a:r>
              <a:rPr lang="en-US" sz="1600" b="1" dirty="0">
                <a:solidFill>
                  <a:srgbClr val="E8A020"/>
                </a:solidFill>
                <a:latin typeface="Courier New" pitchFamily="34" charset="0"/>
                <a:ea typeface="Courier New" pitchFamily="34" charset="-122"/>
                <a:cs typeface="Courier New" pitchFamily="34" charset="-120"/>
              </a:rPr>
              <a:t>βₛ</a:t>
            </a:r>
            <a:endParaRPr lang="en-US" sz="1600" dirty="0">
              <a:solidFill>
                <a:prstClr val="black"/>
              </a:solidFill>
              <a:latin typeface="Calibri" panose="020F0502020204030204"/>
            </a:endParaRPr>
          </a:p>
        </p:txBody>
      </p:sp>
      <p:sp>
        <p:nvSpPr>
          <p:cNvPr id="17" name="Text 15"/>
          <p:cNvSpPr/>
          <p:nvPr/>
        </p:nvSpPr>
        <p:spPr>
          <a:xfrm>
            <a:off x="1194816" y="4023360"/>
            <a:ext cx="4632960" cy="390144"/>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Intrinsic demand growth rate</a:t>
            </a:r>
            <a:endParaRPr lang="en-US" sz="1467" dirty="0">
              <a:solidFill>
                <a:prstClr val="black"/>
              </a:solidFill>
              <a:latin typeface="Calibri" panose="020F0502020204030204"/>
            </a:endParaRPr>
          </a:p>
        </p:txBody>
      </p:sp>
      <p:sp>
        <p:nvSpPr>
          <p:cNvPr id="18" name="Shape 16"/>
          <p:cNvSpPr/>
          <p:nvPr/>
        </p:nvSpPr>
        <p:spPr>
          <a:xfrm>
            <a:off x="365760" y="4572000"/>
            <a:ext cx="731520" cy="390144"/>
          </a:xfrm>
          <a:prstGeom prst="rect">
            <a:avLst/>
          </a:prstGeom>
          <a:solidFill>
            <a:srgbClr val="1A3A5C"/>
          </a:solidFill>
          <a:ln/>
        </p:spPr>
      </p:sp>
      <p:sp>
        <p:nvSpPr>
          <p:cNvPr id="19" name="Text 17"/>
          <p:cNvSpPr/>
          <p:nvPr/>
        </p:nvSpPr>
        <p:spPr>
          <a:xfrm>
            <a:off x="365760" y="4572000"/>
            <a:ext cx="731520" cy="390144"/>
          </a:xfrm>
          <a:prstGeom prst="rect">
            <a:avLst/>
          </a:prstGeom>
          <a:noFill/>
          <a:ln/>
        </p:spPr>
        <p:txBody>
          <a:bodyPr wrap="square" lIns="0" tIns="0" rIns="0" bIns="0" rtlCol="0" anchor="ctr"/>
          <a:lstStyle/>
          <a:p>
            <a:pPr algn="ctr" defTabSz="1219170"/>
            <a:r>
              <a:rPr lang="en-US" sz="1600" b="1" dirty="0">
                <a:solidFill>
                  <a:srgbClr val="E8A020"/>
                </a:solidFill>
                <a:latin typeface="Courier New" pitchFamily="34" charset="0"/>
                <a:ea typeface="Courier New" pitchFamily="34" charset="-122"/>
                <a:cs typeface="Courier New" pitchFamily="34" charset="-120"/>
              </a:rPr>
              <a:t>Kₛ</a:t>
            </a:r>
            <a:endParaRPr lang="en-US" sz="1600" dirty="0">
              <a:solidFill>
                <a:prstClr val="black"/>
              </a:solidFill>
              <a:latin typeface="Calibri" panose="020F0502020204030204"/>
            </a:endParaRPr>
          </a:p>
        </p:txBody>
      </p:sp>
      <p:sp>
        <p:nvSpPr>
          <p:cNvPr id="20" name="Text 18"/>
          <p:cNvSpPr/>
          <p:nvPr/>
        </p:nvSpPr>
        <p:spPr>
          <a:xfrm>
            <a:off x="1194816" y="4572000"/>
            <a:ext cx="4632960" cy="390144"/>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Training capacity ceiling</a:t>
            </a:r>
            <a:endParaRPr lang="en-US" sz="1467" dirty="0">
              <a:solidFill>
                <a:prstClr val="black"/>
              </a:solidFill>
              <a:latin typeface="Calibri" panose="020F0502020204030204"/>
            </a:endParaRPr>
          </a:p>
        </p:txBody>
      </p:sp>
      <p:sp>
        <p:nvSpPr>
          <p:cNvPr id="21" name="Shape 19"/>
          <p:cNvSpPr/>
          <p:nvPr/>
        </p:nvSpPr>
        <p:spPr>
          <a:xfrm>
            <a:off x="6096000" y="3474720"/>
            <a:ext cx="731520" cy="390144"/>
          </a:xfrm>
          <a:prstGeom prst="rect">
            <a:avLst/>
          </a:prstGeom>
          <a:solidFill>
            <a:srgbClr val="1A3A5C"/>
          </a:solidFill>
          <a:ln/>
        </p:spPr>
      </p:sp>
      <p:sp>
        <p:nvSpPr>
          <p:cNvPr id="22" name="Text 20"/>
          <p:cNvSpPr/>
          <p:nvPr/>
        </p:nvSpPr>
        <p:spPr>
          <a:xfrm>
            <a:off x="6096000" y="3474720"/>
            <a:ext cx="731520" cy="390144"/>
          </a:xfrm>
          <a:prstGeom prst="rect">
            <a:avLst/>
          </a:prstGeom>
          <a:noFill/>
          <a:ln/>
        </p:spPr>
        <p:txBody>
          <a:bodyPr wrap="square" lIns="0" tIns="0" rIns="0" bIns="0" rtlCol="0" anchor="ctr"/>
          <a:lstStyle/>
          <a:p>
            <a:pPr algn="ctr" defTabSz="1219170"/>
            <a:r>
              <a:rPr lang="en-US" sz="1600" b="1" dirty="0">
                <a:solidFill>
                  <a:srgbClr val="E8A020"/>
                </a:solidFill>
                <a:latin typeface="Courier New" pitchFamily="34" charset="0"/>
                <a:ea typeface="Courier New" pitchFamily="34" charset="-122"/>
                <a:cs typeface="Courier New" pitchFamily="34" charset="-120"/>
              </a:rPr>
              <a:t>Mₛ</a:t>
            </a:r>
            <a:endParaRPr lang="en-US" sz="1600" dirty="0">
              <a:solidFill>
                <a:prstClr val="black"/>
              </a:solidFill>
              <a:latin typeface="Calibri" panose="020F0502020204030204"/>
            </a:endParaRPr>
          </a:p>
        </p:txBody>
      </p:sp>
      <p:sp>
        <p:nvSpPr>
          <p:cNvPr id="23" name="Text 21"/>
          <p:cNvSpPr/>
          <p:nvPr/>
        </p:nvSpPr>
        <p:spPr>
          <a:xfrm>
            <a:off x="6925056" y="3474720"/>
            <a:ext cx="4632960" cy="390144"/>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Sector absorptive capacity ceiling</a:t>
            </a:r>
            <a:endParaRPr lang="en-US" sz="1467" dirty="0">
              <a:solidFill>
                <a:prstClr val="black"/>
              </a:solidFill>
              <a:latin typeface="Calibri" panose="020F0502020204030204"/>
            </a:endParaRPr>
          </a:p>
        </p:txBody>
      </p:sp>
      <p:sp>
        <p:nvSpPr>
          <p:cNvPr id="24" name="Shape 22"/>
          <p:cNvSpPr/>
          <p:nvPr/>
        </p:nvSpPr>
        <p:spPr>
          <a:xfrm>
            <a:off x="6096000" y="4023360"/>
            <a:ext cx="731520" cy="390144"/>
          </a:xfrm>
          <a:prstGeom prst="rect">
            <a:avLst/>
          </a:prstGeom>
          <a:solidFill>
            <a:srgbClr val="1A3A5C"/>
          </a:solidFill>
          <a:ln/>
        </p:spPr>
      </p:sp>
      <p:sp>
        <p:nvSpPr>
          <p:cNvPr id="25" name="Text 23"/>
          <p:cNvSpPr/>
          <p:nvPr/>
        </p:nvSpPr>
        <p:spPr>
          <a:xfrm>
            <a:off x="6096000" y="4023360"/>
            <a:ext cx="731520" cy="390144"/>
          </a:xfrm>
          <a:prstGeom prst="rect">
            <a:avLst/>
          </a:prstGeom>
          <a:noFill/>
          <a:ln/>
        </p:spPr>
        <p:txBody>
          <a:bodyPr wrap="square" lIns="0" tIns="0" rIns="0" bIns="0" rtlCol="0" anchor="ctr"/>
          <a:lstStyle/>
          <a:p>
            <a:pPr algn="ctr" defTabSz="1219170"/>
            <a:r>
              <a:rPr lang="en-US" sz="1600" b="1" dirty="0">
                <a:solidFill>
                  <a:srgbClr val="E8A020"/>
                </a:solidFill>
                <a:latin typeface="Courier New" pitchFamily="34" charset="0"/>
                <a:ea typeface="Courier New" pitchFamily="34" charset="-122"/>
                <a:cs typeface="Courier New" pitchFamily="34" charset="-120"/>
              </a:rPr>
              <a:t>γₛ</a:t>
            </a:r>
            <a:endParaRPr lang="en-US" sz="1600" dirty="0">
              <a:solidFill>
                <a:prstClr val="black"/>
              </a:solidFill>
              <a:latin typeface="Calibri" panose="020F0502020204030204"/>
            </a:endParaRPr>
          </a:p>
        </p:txBody>
      </p:sp>
      <p:sp>
        <p:nvSpPr>
          <p:cNvPr id="26" name="Text 24"/>
          <p:cNvSpPr/>
          <p:nvPr/>
        </p:nvSpPr>
        <p:spPr>
          <a:xfrm>
            <a:off x="6925056" y="4023360"/>
            <a:ext cx="4632960" cy="390144"/>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Supply-side adjustment lag coefficient</a:t>
            </a:r>
            <a:endParaRPr lang="en-US" sz="1467" dirty="0">
              <a:solidFill>
                <a:prstClr val="black"/>
              </a:solidFill>
              <a:latin typeface="Calibri" panose="020F0502020204030204"/>
            </a:endParaRPr>
          </a:p>
        </p:txBody>
      </p:sp>
      <p:sp>
        <p:nvSpPr>
          <p:cNvPr id="27" name="Shape 25"/>
          <p:cNvSpPr/>
          <p:nvPr/>
        </p:nvSpPr>
        <p:spPr>
          <a:xfrm>
            <a:off x="6096000" y="4572000"/>
            <a:ext cx="731520" cy="390144"/>
          </a:xfrm>
          <a:prstGeom prst="rect">
            <a:avLst/>
          </a:prstGeom>
          <a:solidFill>
            <a:srgbClr val="1A3A5C"/>
          </a:solidFill>
          <a:ln/>
        </p:spPr>
      </p:sp>
      <p:sp>
        <p:nvSpPr>
          <p:cNvPr id="28" name="Text 26"/>
          <p:cNvSpPr/>
          <p:nvPr/>
        </p:nvSpPr>
        <p:spPr>
          <a:xfrm>
            <a:off x="6096000" y="4572000"/>
            <a:ext cx="731520" cy="390144"/>
          </a:xfrm>
          <a:prstGeom prst="rect">
            <a:avLst/>
          </a:prstGeom>
          <a:noFill/>
          <a:ln/>
        </p:spPr>
        <p:txBody>
          <a:bodyPr wrap="square" lIns="0" tIns="0" rIns="0" bIns="0" rtlCol="0" anchor="ctr"/>
          <a:lstStyle/>
          <a:p>
            <a:pPr algn="ctr" defTabSz="1219170"/>
            <a:r>
              <a:rPr lang="en-US" sz="1600" b="1" dirty="0">
                <a:solidFill>
                  <a:srgbClr val="E8A020"/>
                </a:solidFill>
                <a:latin typeface="Courier New" pitchFamily="34" charset="0"/>
                <a:ea typeface="Courier New" pitchFamily="34" charset="-122"/>
                <a:cs typeface="Courier New" pitchFamily="34" charset="-120"/>
              </a:rPr>
              <a:t>δₛ</a:t>
            </a:r>
            <a:endParaRPr lang="en-US" sz="1600" dirty="0">
              <a:solidFill>
                <a:prstClr val="black"/>
              </a:solidFill>
              <a:latin typeface="Calibri" panose="020F0502020204030204"/>
            </a:endParaRPr>
          </a:p>
        </p:txBody>
      </p:sp>
      <p:sp>
        <p:nvSpPr>
          <p:cNvPr id="29" name="Text 27"/>
          <p:cNvSpPr/>
          <p:nvPr/>
        </p:nvSpPr>
        <p:spPr>
          <a:xfrm>
            <a:off x="6925056" y="4572000"/>
            <a:ext cx="4632960" cy="390144"/>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Demand-side adjustment lag coefficient</a:t>
            </a:r>
            <a:endParaRPr lang="en-US" sz="1467" dirty="0">
              <a:solidFill>
                <a:prstClr val="black"/>
              </a:solidFill>
              <a:latin typeface="Calibri" panose="020F0502020204030204"/>
            </a:endParaRPr>
          </a:p>
        </p:txBody>
      </p:sp>
      <p:sp>
        <p:nvSpPr>
          <p:cNvPr id="30" name="Shape 28"/>
          <p:cNvSpPr/>
          <p:nvPr/>
        </p:nvSpPr>
        <p:spPr>
          <a:xfrm>
            <a:off x="365760" y="6156960"/>
            <a:ext cx="11460480" cy="341376"/>
          </a:xfrm>
          <a:prstGeom prst="rect">
            <a:avLst/>
          </a:prstGeom>
          <a:solidFill>
            <a:srgbClr val="F0F5FA"/>
          </a:solidFill>
          <a:ln/>
        </p:spPr>
      </p:sp>
      <p:sp>
        <p:nvSpPr>
          <p:cNvPr id="31" name="Text 29"/>
          <p:cNvSpPr/>
          <p:nvPr/>
        </p:nvSpPr>
        <p:spPr>
          <a:xfrm>
            <a:off x="487680" y="6169152"/>
            <a:ext cx="11216640" cy="316992"/>
          </a:xfrm>
          <a:prstGeom prst="rect">
            <a:avLst/>
          </a:prstGeom>
          <a:noFill/>
          <a:ln/>
        </p:spPr>
        <p:txBody>
          <a:bodyPr wrap="square" lIns="0" tIns="0" rIns="0" bIns="0" rtlCol="0" anchor="ctr"/>
          <a:lstStyle/>
          <a:p>
            <a:pPr defTabSz="1219170"/>
            <a:r>
              <a:rPr lang="en-US" sz="1333" i="1" dirty="0">
                <a:solidFill>
                  <a:srgbClr val="7F8C8D"/>
                </a:solidFill>
                <a:latin typeface="Calibri" pitchFamily="34" charset="0"/>
                <a:ea typeface="Calibri" pitchFamily="34" charset="-122"/>
                <a:cs typeface="Calibri" pitchFamily="34" charset="-120"/>
              </a:rPr>
              <a:t>Coupling terms γ and δ implicitly parameterise adjustment lags — following Ryoo &amp; Rosen (2004) and Freeman (1976)</a:t>
            </a:r>
            <a:endParaRPr lang="en-US" sz="1333" dirty="0">
              <a:solidFill>
                <a:prstClr val="black"/>
              </a:solidFill>
              <a:latin typeface="Calibri" panose="020F0502020204030204"/>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Data Sources &amp; Estimation Methodology</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14 years of official Kenyan statistics</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Text 5"/>
          <p:cNvSpPr/>
          <p:nvPr/>
        </p:nvSpPr>
        <p:spPr>
          <a:xfrm>
            <a:off x="365760" y="1463040"/>
            <a:ext cx="6827520" cy="426720"/>
          </a:xfrm>
          <a:prstGeom prst="rect">
            <a:avLst/>
          </a:prstGeom>
          <a:noFill/>
          <a:ln/>
        </p:spPr>
        <p:txBody>
          <a:bodyPr wrap="square" rtlCol="0" anchor="ctr"/>
          <a:lstStyle/>
          <a:p>
            <a:pPr defTabSz="1219170"/>
            <a:r>
              <a:rPr lang="en-US" sz="1867" b="1" dirty="0">
                <a:solidFill>
                  <a:srgbClr val="1A3A5C"/>
                </a:solidFill>
                <a:latin typeface="Calibri" pitchFamily="34" charset="0"/>
                <a:ea typeface="Calibri" pitchFamily="34" charset="-122"/>
                <a:cs typeface="Calibri" pitchFamily="34" charset="-120"/>
              </a:rPr>
              <a:t>Data Sources (2010–2023)</a:t>
            </a:r>
            <a:endParaRPr lang="en-US" sz="1867" dirty="0">
              <a:solidFill>
                <a:prstClr val="black"/>
              </a:solidFill>
              <a:latin typeface="Calibri" panose="020F0502020204030204"/>
            </a:endParaRPr>
          </a:p>
        </p:txBody>
      </p:sp>
      <p:sp>
        <p:nvSpPr>
          <p:cNvPr id="8" name="Shape 6"/>
          <p:cNvSpPr/>
          <p:nvPr/>
        </p:nvSpPr>
        <p:spPr>
          <a:xfrm>
            <a:off x="365760" y="2011680"/>
            <a:ext cx="6705600" cy="390144"/>
          </a:xfrm>
          <a:prstGeom prst="rect">
            <a:avLst/>
          </a:prstGeom>
          <a:solidFill>
            <a:srgbClr val="0D7C8F"/>
          </a:solidFill>
          <a:ln/>
        </p:spPr>
      </p:sp>
      <p:sp>
        <p:nvSpPr>
          <p:cNvPr id="9" name="Text 7"/>
          <p:cNvSpPr/>
          <p:nvPr/>
        </p:nvSpPr>
        <p:spPr>
          <a:xfrm>
            <a:off x="487680" y="2036064"/>
            <a:ext cx="6461760" cy="341376"/>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SUPPLY SIDE</a:t>
            </a:r>
            <a:endParaRPr lang="en-US" sz="1467" dirty="0">
              <a:solidFill>
                <a:prstClr val="black"/>
              </a:solidFill>
              <a:latin typeface="Calibri" panose="020F0502020204030204"/>
            </a:endParaRPr>
          </a:p>
        </p:txBody>
      </p:sp>
      <p:sp>
        <p:nvSpPr>
          <p:cNvPr id="10" name="Text 8"/>
          <p:cNvSpPr/>
          <p:nvPr/>
        </p:nvSpPr>
        <p:spPr>
          <a:xfrm>
            <a:off x="487680" y="2462784"/>
            <a:ext cx="6461760" cy="365760"/>
          </a:xfrm>
          <a:prstGeom prst="rect">
            <a:avLst/>
          </a:prstGeom>
          <a:noFill/>
          <a:ln/>
        </p:spPr>
        <p:txBody>
          <a:bodyPr wrap="square" rtlCol="0" anchor="ctr"/>
          <a:lstStyle/>
          <a:p>
            <a:pPr marL="457189" indent="-457189" defTabSz="1219170">
              <a:buSzPct val="100000"/>
              <a:buFontTx/>
              <a:buChar char="•"/>
            </a:pPr>
            <a:r>
              <a:rPr lang="en-US" sz="1400" dirty="0">
                <a:solidFill>
                  <a:srgbClr val="445566"/>
                </a:solidFill>
                <a:latin typeface="Calibri" pitchFamily="34" charset="0"/>
                <a:ea typeface="Calibri" pitchFamily="34" charset="-122"/>
                <a:cs typeface="Calibri" pitchFamily="34" charset="-120"/>
              </a:rPr>
              <a:t>TVETA Annual Reports (TVET completions)</a:t>
            </a:r>
            <a:endParaRPr lang="en-US" sz="1400" dirty="0">
              <a:solidFill>
                <a:prstClr val="black"/>
              </a:solidFill>
              <a:latin typeface="Calibri" panose="020F0502020204030204"/>
            </a:endParaRPr>
          </a:p>
        </p:txBody>
      </p:sp>
      <p:sp>
        <p:nvSpPr>
          <p:cNvPr id="11" name="Text 9"/>
          <p:cNvSpPr/>
          <p:nvPr/>
        </p:nvSpPr>
        <p:spPr>
          <a:xfrm>
            <a:off x="487680" y="2852928"/>
            <a:ext cx="6461760" cy="365760"/>
          </a:xfrm>
          <a:prstGeom prst="rect">
            <a:avLst/>
          </a:prstGeom>
          <a:noFill/>
          <a:ln/>
        </p:spPr>
        <p:txBody>
          <a:bodyPr wrap="square" rtlCol="0" anchor="ctr"/>
          <a:lstStyle/>
          <a:p>
            <a:pPr marL="457189" indent="-457189" defTabSz="1219170">
              <a:buSzPct val="100000"/>
              <a:buFontTx/>
              <a:buChar char="•"/>
            </a:pPr>
            <a:r>
              <a:rPr lang="en-US" sz="1400" dirty="0">
                <a:solidFill>
                  <a:srgbClr val="445566"/>
                </a:solidFill>
                <a:latin typeface="Calibri" pitchFamily="34" charset="0"/>
                <a:ea typeface="Calibri" pitchFamily="34" charset="-122"/>
                <a:cs typeface="Calibri" pitchFamily="34" charset="-120"/>
              </a:rPr>
              <a:t>CUE Graduation Statistics (university)</a:t>
            </a:r>
            <a:endParaRPr lang="en-US" sz="1400" dirty="0">
              <a:solidFill>
                <a:prstClr val="black"/>
              </a:solidFill>
              <a:latin typeface="Calibri" panose="020F0502020204030204"/>
            </a:endParaRPr>
          </a:p>
        </p:txBody>
      </p:sp>
      <p:sp>
        <p:nvSpPr>
          <p:cNvPr id="12" name="Text 10"/>
          <p:cNvSpPr/>
          <p:nvPr/>
        </p:nvSpPr>
        <p:spPr>
          <a:xfrm>
            <a:off x="487680" y="3243072"/>
            <a:ext cx="6461760" cy="365760"/>
          </a:xfrm>
          <a:prstGeom prst="rect">
            <a:avLst/>
          </a:prstGeom>
          <a:noFill/>
          <a:ln/>
        </p:spPr>
        <p:txBody>
          <a:bodyPr wrap="square" rtlCol="0" anchor="ctr"/>
          <a:lstStyle/>
          <a:p>
            <a:pPr marL="457189" indent="-457189" defTabSz="1219170">
              <a:buSzPct val="100000"/>
              <a:buFontTx/>
              <a:buChar char="•"/>
            </a:pPr>
            <a:r>
              <a:rPr lang="en-US" sz="1400" dirty="0">
                <a:solidFill>
                  <a:srgbClr val="445566"/>
                </a:solidFill>
                <a:latin typeface="Calibri" pitchFamily="34" charset="0"/>
                <a:ea typeface="Calibri" pitchFamily="34" charset="-122"/>
                <a:cs typeface="Calibri" pitchFamily="34" charset="-120"/>
              </a:rPr>
              <a:t>KNBS Education Statistics (2010–2018 back-estimated)</a:t>
            </a:r>
            <a:endParaRPr lang="en-US" sz="1400" dirty="0">
              <a:solidFill>
                <a:prstClr val="black"/>
              </a:solidFill>
              <a:latin typeface="Calibri" panose="020F0502020204030204"/>
            </a:endParaRPr>
          </a:p>
        </p:txBody>
      </p:sp>
      <p:sp>
        <p:nvSpPr>
          <p:cNvPr id="13" name="Shape 11"/>
          <p:cNvSpPr/>
          <p:nvPr/>
        </p:nvSpPr>
        <p:spPr>
          <a:xfrm>
            <a:off x="365760" y="3779520"/>
            <a:ext cx="6705600" cy="390144"/>
          </a:xfrm>
          <a:prstGeom prst="rect">
            <a:avLst/>
          </a:prstGeom>
          <a:solidFill>
            <a:srgbClr val="1A3A5C"/>
          </a:solidFill>
          <a:ln/>
        </p:spPr>
      </p:sp>
      <p:sp>
        <p:nvSpPr>
          <p:cNvPr id="14" name="Text 12"/>
          <p:cNvSpPr/>
          <p:nvPr/>
        </p:nvSpPr>
        <p:spPr>
          <a:xfrm>
            <a:off x="487680" y="3803904"/>
            <a:ext cx="6461760" cy="341376"/>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DEMAND SIDE</a:t>
            </a:r>
            <a:endParaRPr lang="en-US" sz="1467" dirty="0">
              <a:solidFill>
                <a:prstClr val="black"/>
              </a:solidFill>
              <a:latin typeface="Calibri" panose="020F0502020204030204"/>
            </a:endParaRPr>
          </a:p>
        </p:txBody>
      </p:sp>
      <p:sp>
        <p:nvSpPr>
          <p:cNvPr id="15" name="Text 13"/>
          <p:cNvSpPr/>
          <p:nvPr/>
        </p:nvSpPr>
        <p:spPr>
          <a:xfrm>
            <a:off x="487680" y="4230624"/>
            <a:ext cx="6461760" cy="365760"/>
          </a:xfrm>
          <a:prstGeom prst="rect">
            <a:avLst/>
          </a:prstGeom>
          <a:noFill/>
          <a:ln/>
        </p:spPr>
        <p:txBody>
          <a:bodyPr wrap="square" rtlCol="0" anchor="ctr"/>
          <a:lstStyle/>
          <a:p>
            <a:pPr marL="457189" indent="-457189" defTabSz="1219170">
              <a:buSzPct val="100000"/>
              <a:buFontTx/>
              <a:buChar char="•"/>
            </a:pPr>
            <a:r>
              <a:rPr lang="en-US" sz="1400" dirty="0">
                <a:solidFill>
                  <a:srgbClr val="445566"/>
                </a:solidFill>
                <a:latin typeface="Calibri" pitchFamily="34" charset="0"/>
                <a:ea typeface="Calibri" pitchFamily="34" charset="-122"/>
                <a:cs typeface="Calibri" pitchFamily="34" charset="-120"/>
              </a:rPr>
              <a:t>KNBS Economic Surveys 2010–2023</a:t>
            </a:r>
            <a:endParaRPr lang="en-US" sz="1400" dirty="0">
              <a:solidFill>
                <a:prstClr val="black"/>
              </a:solidFill>
              <a:latin typeface="Calibri" panose="020F0502020204030204"/>
            </a:endParaRPr>
          </a:p>
        </p:txBody>
      </p:sp>
      <p:sp>
        <p:nvSpPr>
          <p:cNvPr id="16" name="Text 14"/>
          <p:cNvSpPr/>
          <p:nvPr/>
        </p:nvSpPr>
        <p:spPr>
          <a:xfrm>
            <a:off x="487680" y="4620768"/>
            <a:ext cx="6461760" cy="365760"/>
          </a:xfrm>
          <a:prstGeom prst="rect">
            <a:avLst/>
          </a:prstGeom>
          <a:noFill/>
          <a:ln/>
        </p:spPr>
        <p:txBody>
          <a:bodyPr wrap="square" rtlCol="0" anchor="ctr"/>
          <a:lstStyle/>
          <a:p>
            <a:pPr marL="457189" indent="-457189" defTabSz="1219170">
              <a:buSzPct val="100000"/>
              <a:buFontTx/>
              <a:buChar char="•"/>
            </a:pPr>
            <a:r>
              <a:rPr lang="en-US" sz="1400" dirty="0">
                <a:solidFill>
                  <a:srgbClr val="445566"/>
                </a:solidFill>
                <a:latin typeface="Calibri" pitchFamily="34" charset="0"/>
                <a:ea typeface="Calibri" pitchFamily="34" charset="-122"/>
                <a:cs typeface="Calibri" pitchFamily="34" charset="-120"/>
              </a:rPr>
              <a:t>KNBS Quarterly Labour Force Survey 2018/19–2022/23</a:t>
            </a:r>
            <a:endParaRPr lang="en-US" sz="1400" dirty="0">
              <a:solidFill>
                <a:prstClr val="black"/>
              </a:solidFill>
              <a:latin typeface="Calibri" panose="020F0502020204030204"/>
            </a:endParaRPr>
          </a:p>
        </p:txBody>
      </p:sp>
      <p:sp>
        <p:nvSpPr>
          <p:cNvPr id="17" name="Text 15"/>
          <p:cNvSpPr/>
          <p:nvPr/>
        </p:nvSpPr>
        <p:spPr>
          <a:xfrm>
            <a:off x="487680" y="5010912"/>
            <a:ext cx="6461760" cy="365760"/>
          </a:xfrm>
          <a:prstGeom prst="rect">
            <a:avLst/>
          </a:prstGeom>
          <a:noFill/>
          <a:ln/>
        </p:spPr>
        <p:txBody>
          <a:bodyPr wrap="square" rtlCol="0" anchor="ctr"/>
          <a:lstStyle/>
          <a:p>
            <a:pPr marL="457189" indent="-457189" defTabSz="1219170">
              <a:buSzPct val="100000"/>
              <a:buFontTx/>
              <a:buChar char="•"/>
            </a:pPr>
            <a:r>
              <a:rPr lang="en-US" sz="1400" dirty="0">
                <a:solidFill>
                  <a:srgbClr val="445566"/>
                </a:solidFill>
                <a:latin typeface="Calibri" pitchFamily="34" charset="0"/>
                <a:ea typeface="Calibri" pitchFamily="34" charset="-122"/>
                <a:cs typeface="Calibri" pitchFamily="34" charset="-120"/>
              </a:rPr>
              <a:t>State Dept. for Fisheries &amp; Blue Economy Reports</a:t>
            </a:r>
            <a:endParaRPr lang="en-US" sz="1400" dirty="0">
              <a:solidFill>
                <a:prstClr val="black"/>
              </a:solidFill>
              <a:latin typeface="Calibri" panose="020F0502020204030204"/>
            </a:endParaRPr>
          </a:p>
        </p:txBody>
      </p:sp>
      <p:sp>
        <p:nvSpPr>
          <p:cNvPr id="18" name="Text 16"/>
          <p:cNvSpPr/>
          <p:nvPr/>
        </p:nvSpPr>
        <p:spPr>
          <a:xfrm>
            <a:off x="7437120" y="1463040"/>
            <a:ext cx="4389120" cy="426720"/>
          </a:xfrm>
          <a:prstGeom prst="rect">
            <a:avLst/>
          </a:prstGeom>
          <a:noFill/>
          <a:ln/>
        </p:spPr>
        <p:txBody>
          <a:bodyPr wrap="square" rtlCol="0" anchor="ctr"/>
          <a:lstStyle/>
          <a:p>
            <a:pPr defTabSz="1219170"/>
            <a:r>
              <a:rPr lang="en-US" sz="1867" b="1" dirty="0">
                <a:solidFill>
                  <a:srgbClr val="1A3A5C"/>
                </a:solidFill>
                <a:latin typeface="Calibri" pitchFamily="34" charset="0"/>
                <a:ea typeface="Calibri" pitchFamily="34" charset="-122"/>
                <a:cs typeface="Calibri" pitchFamily="34" charset="-120"/>
              </a:rPr>
              <a:t>Estimation Workflow</a:t>
            </a:r>
            <a:endParaRPr lang="en-US" sz="1867" dirty="0">
              <a:solidFill>
                <a:prstClr val="black"/>
              </a:solidFill>
              <a:latin typeface="Calibri" panose="020F0502020204030204"/>
            </a:endParaRPr>
          </a:p>
        </p:txBody>
      </p:sp>
      <p:sp>
        <p:nvSpPr>
          <p:cNvPr id="19" name="Shape 17"/>
          <p:cNvSpPr/>
          <p:nvPr/>
        </p:nvSpPr>
        <p:spPr>
          <a:xfrm>
            <a:off x="7437120" y="2011680"/>
            <a:ext cx="4389120" cy="950976"/>
          </a:xfrm>
          <a:prstGeom prst="rect">
            <a:avLst/>
          </a:prstGeom>
          <a:solidFill>
            <a:srgbClr val="FFFFFF"/>
          </a:solidFill>
          <a:ln/>
          <a:effectLst>
            <a:outerShdw blurRad="63500" dist="25400" dir="8100000" algn="bl" rotWithShape="0">
              <a:srgbClr val="000000">
                <a:alpha val="18000"/>
              </a:srgbClr>
            </a:outerShdw>
          </a:effectLst>
        </p:spPr>
      </p:sp>
      <p:sp>
        <p:nvSpPr>
          <p:cNvPr id="20" name="Shape 18"/>
          <p:cNvSpPr/>
          <p:nvPr/>
        </p:nvSpPr>
        <p:spPr>
          <a:xfrm>
            <a:off x="7437120" y="2011680"/>
            <a:ext cx="73152" cy="950976"/>
          </a:xfrm>
          <a:prstGeom prst="rect">
            <a:avLst/>
          </a:prstGeom>
          <a:solidFill>
            <a:srgbClr val="E8A020"/>
          </a:solidFill>
          <a:ln/>
        </p:spPr>
      </p:sp>
      <p:sp>
        <p:nvSpPr>
          <p:cNvPr id="21" name="Text 19"/>
          <p:cNvSpPr/>
          <p:nvPr/>
        </p:nvSpPr>
        <p:spPr>
          <a:xfrm>
            <a:off x="7583424" y="2084832"/>
            <a:ext cx="4023360" cy="365760"/>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NLS Regression</a:t>
            </a:r>
            <a:endParaRPr lang="en-US" sz="1600" dirty="0">
              <a:solidFill>
                <a:prstClr val="black"/>
              </a:solidFill>
              <a:latin typeface="Calibri" panose="020F0502020204030204"/>
            </a:endParaRPr>
          </a:p>
        </p:txBody>
      </p:sp>
      <p:sp>
        <p:nvSpPr>
          <p:cNvPr id="22" name="Text 20"/>
          <p:cNvSpPr/>
          <p:nvPr/>
        </p:nvSpPr>
        <p:spPr>
          <a:xfrm>
            <a:off x="7583424" y="2474976"/>
            <a:ext cx="4023360" cy="390144"/>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Levenberg-Marquardt (scipy), 5 restarts</a:t>
            </a:r>
            <a:endParaRPr lang="en-US" sz="1333" dirty="0">
              <a:solidFill>
                <a:prstClr val="black"/>
              </a:solidFill>
              <a:latin typeface="Calibri" panose="020F0502020204030204"/>
            </a:endParaRPr>
          </a:p>
        </p:txBody>
      </p:sp>
      <p:sp>
        <p:nvSpPr>
          <p:cNvPr id="23" name="Shape 21"/>
          <p:cNvSpPr/>
          <p:nvPr/>
        </p:nvSpPr>
        <p:spPr>
          <a:xfrm>
            <a:off x="7437120" y="3084576"/>
            <a:ext cx="4389120" cy="950976"/>
          </a:xfrm>
          <a:prstGeom prst="rect">
            <a:avLst/>
          </a:prstGeom>
          <a:solidFill>
            <a:srgbClr val="FFFFFF"/>
          </a:solidFill>
          <a:ln/>
          <a:effectLst>
            <a:outerShdw blurRad="63500" dist="25400" dir="8100000" algn="bl" rotWithShape="0">
              <a:srgbClr val="000000">
                <a:alpha val="18000"/>
              </a:srgbClr>
            </a:outerShdw>
          </a:effectLst>
        </p:spPr>
      </p:sp>
      <p:sp>
        <p:nvSpPr>
          <p:cNvPr id="24" name="Shape 22"/>
          <p:cNvSpPr/>
          <p:nvPr/>
        </p:nvSpPr>
        <p:spPr>
          <a:xfrm>
            <a:off x="7437120" y="3084576"/>
            <a:ext cx="73152" cy="950976"/>
          </a:xfrm>
          <a:prstGeom prst="rect">
            <a:avLst/>
          </a:prstGeom>
          <a:solidFill>
            <a:srgbClr val="E8A020"/>
          </a:solidFill>
          <a:ln/>
        </p:spPr>
      </p:sp>
      <p:sp>
        <p:nvSpPr>
          <p:cNvPr id="25" name="Text 23"/>
          <p:cNvSpPr/>
          <p:nvPr/>
        </p:nvSpPr>
        <p:spPr>
          <a:xfrm>
            <a:off x="7583424" y="3157728"/>
            <a:ext cx="4023360" cy="365760"/>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ODE Solver</a:t>
            </a:r>
            <a:endParaRPr lang="en-US" sz="1600" dirty="0">
              <a:solidFill>
                <a:prstClr val="black"/>
              </a:solidFill>
              <a:latin typeface="Calibri" panose="020F0502020204030204"/>
            </a:endParaRPr>
          </a:p>
        </p:txBody>
      </p:sp>
      <p:sp>
        <p:nvSpPr>
          <p:cNvPr id="26" name="Text 24"/>
          <p:cNvSpPr/>
          <p:nvPr/>
        </p:nvSpPr>
        <p:spPr>
          <a:xfrm>
            <a:off x="7583424" y="3547872"/>
            <a:ext cx="4023360" cy="390144"/>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RK45 (scipy.integrate.solve_ivp)</a:t>
            </a:r>
            <a:endParaRPr lang="en-US" sz="1333" dirty="0">
              <a:solidFill>
                <a:prstClr val="black"/>
              </a:solidFill>
              <a:latin typeface="Calibri" panose="020F0502020204030204"/>
            </a:endParaRPr>
          </a:p>
        </p:txBody>
      </p:sp>
      <p:sp>
        <p:nvSpPr>
          <p:cNvPr id="27" name="Shape 25"/>
          <p:cNvSpPr/>
          <p:nvPr/>
        </p:nvSpPr>
        <p:spPr>
          <a:xfrm>
            <a:off x="7437120" y="4157472"/>
            <a:ext cx="4389120" cy="950976"/>
          </a:xfrm>
          <a:prstGeom prst="rect">
            <a:avLst/>
          </a:prstGeom>
          <a:solidFill>
            <a:srgbClr val="FFFFFF"/>
          </a:solidFill>
          <a:ln/>
          <a:effectLst>
            <a:outerShdw blurRad="63500" dist="25400" dir="8100000" algn="bl" rotWithShape="0">
              <a:srgbClr val="000000">
                <a:alpha val="18000"/>
              </a:srgbClr>
            </a:outerShdw>
          </a:effectLst>
        </p:spPr>
      </p:sp>
      <p:sp>
        <p:nvSpPr>
          <p:cNvPr id="28" name="Shape 26"/>
          <p:cNvSpPr/>
          <p:nvPr/>
        </p:nvSpPr>
        <p:spPr>
          <a:xfrm>
            <a:off x="7437120" y="4157472"/>
            <a:ext cx="73152" cy="950976"/>
          </a:xfrm>
          <a:prstGeom prst="rect">
            <a:avLst/>
          </a:prstGeom>
          <a:solidFill>
            <a:srgbClr val="E8A020"/>
          </a:solidFill>
          <a:ln/>
        </p:spPr>
      </p:sp>
      <p:sp>
        <p:nvSpPr>
          <p:cNvPr id="29" name="Text 27"/>
          <p:cNvSpPr/>
          <p:nvPr/>
        </p:nvSpPr>
        <p:spPr>
          <a:xfrm>
            <a:off x="7583424" y="4230624"/>
            <a:ext cx="4023360" cy="365760"/>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Validation</a:t>
            </a:r>
            <a:endParaRPr lang="en-US" sz="1600" dirty="0">
              <a:solidFill>
                <a:prstClr val="black"/>
              </a:solidFill>
              <a:latin typeface="Calibri" panose="020F0502020204030204"/>
            </a:endParaRPr>
          </a:p>
        </p:txBody>
      </p:sp>
      <p:sp>
        <p:nvSpPr>
          <p:cNvPr id="30" name="Text 28"/>
          <p:cNvSpPr/>
          <p:nvPr/>
        </p:nvSpPr>
        <p:spPr>
          <a:xfrm>
            <a:off x="7583424" y="4620768"/>
            <a:ext cx="4023360" cy="390144"/>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Held-out 2022–2023 (NSE metric)</a:t>
            </a:r>
            <a:endParaRPr lang="en-US" sz="1333" dirty="0">
              <a:solidFill>
                <a:prstClr val="black"/>
              </a:solidFill>
              <a:latin typeface="Calibri" panose="020F0502020204030204"/>
            </a:endParaRPr>
          </a:p>
        </p:txBody>
      </p:sp>
      <p:sp>
        <p:nvSpPr>
          <p:cNvPr id="31" name="Shape 29"/>
          <p:cNvSpPr/>
          <p:nvPr/>
        </p:nvSpPr>
        <p:spPr>
          <a:xfrm>
            <a:off x="7437120" y="5230368"/>
            <a:ext cx="4389120" cy="950976"/>
          </a:xfrm>
          <a:prstGeom prst="rect">
            <a:avLst/>
          </a:prstGeom>
          <a:solidFill>
            <a:srgbClr val="FFFFFF"/>
          </a:solidFill>
          <a:ln/>
          <a:effectLst>
            <a:outerShdw blurRad="63500" dist="25400" dir="8100000" algn="bl" rotWithShape="0">
              <a:srgbClr val="000000">
                <a:alpha val="18000"/>
              </a:srgbClr>
            </a:outerShdw>
          </a:effectLst>
        </p:spPr>
      </p:sp>
      <p:sp>
        <p:nvSpPr>
          <p:cNvPr id="32" name="Shape 30"/>
          <p:cNvSpPr/>
          <p:nvPr/>
        </p:nvSpPr>
        <p:spPr>
          <a:xfrm>
            <a:off x="7437120" y="5230368"/>
            <a:ext cx="73152" cy="950976"/>
          </a:xfrm>
          <a:prstGeom prst="rect">
            <a:avLst/>
          </a:prstGeom>
          <a:solidFill>
            <a:srgbClr val="E8A020"/>
          </a:solidFill>
          <a:ln/>
        </p:spPr>
      </p:sp>
      <p:sp>
        <p:nvSpPr>
          <p:cNvPr id="33" name="Text 31"/>
          <p:cNvSpPr/>
          <p:nvPr/>
        </p:nvSpPr>
        <p:spPr>
          <a:xfrm>
            <a:off x="7583424" y="5303520"/>
            <a:ext cx="4023360" cy="365760"/>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Scenarios</a:t>
            </a:r>
            <a:endParaRPr lang="en-US" sz="1600" dirty="0">
              <a:solidFill>
                <a:prstClr val="black"/>
              </a:solidFill>
              <a:latin typeface="Calibri" panose="020F0502020204030204"/>
            </a:endParaRPr>
          </a:p>
        </p:txBody>
      </p:sp>
      <p:sp>
        <p:nvSpPr>
          <p:cNvPr id="34" name="Text 32"/>
          <p:cNvSpPr/>
          <p:nvPr/>
        </p:nvSpPr>
        <p:spPr>
          <a:xfrm>
            <a:off x="7583424" y="5693664"/>
            <a:ext cx="4023360" cy="390144"/>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RK45 projections 2025–2035</a:t>
            </a:r>
            <a:endParaRPr lang="en-US" sz="1333" dirty="0">
              <a:solidFill>
                <a:prstClr val="black"/>
              </a:solidFill>
              <a:latin typeface="Calibri" panose="020F0502020204030204"/>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Equilibrium &amp; Stability Analysis</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Jacobian eigenvalue classification</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Shape 5"/>
          <p:cNvSpPr/>
          <p:nvPr/>
        </p:nvSpPr>
        <p:spPr>
          <a:xfrm>
            <a:off x="365760" y="1463040"/>
            <a:ext cx="6705600" cy="3048000"/>
          </a:xfrm>
          <a:prstGeom prst="rect">
            <a:avLst/>
          </a:prstGeom>
          <a:solidFill>
            <a:srgbClr val="0D2137"/>
          </a:solidFill>
          <a:ln/>
          <a:effectLst>
            <a:outerShdw blurRad="63500" dist="25400" dir="8100000" algn="bl" rotWithShape="0">
              <a:srgbClr val="000000">
                <a:alpha val="18000"/>
              </a:srgbClr>
            </a:outerShdw>
          </a:effectLst>
        </p:spPr>
      </p:sp>
      <p:sp>
        <p:nvSpPr>
          <p:cNvPr id="8" name="Text 6"/>
          <p:cNvSpPr/>
          <p:nvPr/>
        </p:nvSpPr>
        <p:spPr>
          <a:xfrm>
            <a:off x="487680" y="1524000"/>
            <a:ext cx="6461760" cy="438912"/>
          </a:xfrm>
          <a:prstGeom prst="rect">
            <a:avLst/>
          </a:prstGeom>
          <a:noFill/>
          <a:ln/>
        </p:spPr>
        <p:txBody>
          <a:bodyPr wrap="square" lIns="0" tIns="0" rIns="0" bIns="0" rtlCol="0" anchor="ctr"/>
          <a:lstStyle/>
          <a:p>
            <a:pPr defTabSz="1219170"/>
            <a:r>
              <a:rPr lang="en-US" sz="1733" b="1" dirty="0">
                <a:solidFill>
                  <a:srgbClr val="E8A020"/>
                </a:solidFill>
                <a:latin typeface="Calibri" pitchFamily="34" charset="0"/>
                <a:ea typeface="Calibri" pitchFamily="34" charset="-122"/>
                <a:cs typeface="Calibri" pitchFamily="34" charset="-120"/>
              </a:rPr>
              <a:t>Jacobian Matrix  J  at  (S*, D*)</a:t>
            </a:r>
            <a:endParaRPr lang="en-US" sz="1733" dirty="0">
              <a:solidFill>
                <a:prstClr val="black"/>
              </a:solidFill>
              <a:latin typeface="Calibri" panose="020F0502020204030204"/>
            </a:endParaRPr>
          </a:p>
        </p:txBody>
      </p:sp>
      <p:sp>
        <p:nvSpPr>
          <p:cNvPr id="9" name="Text 7"/>
          <p:cNvSpPr/>
          <p:nvPr/>
        </p:nvSpPr>
        <p:spPr>
          <a:xfrm>
            <a:off x="609600" y="2048256"/>
            <a:ext cx="6217920" cy="402336"/>
          </a:xfrm>
          <a:prstGeom prst="rect">
            <a:avLst/>
          </a:prstGeom>
          <a:noFill/>
          <a:ln/>
        </p:spPr>
        <p:txBody>
          <a:bodyPr wrap="square" lIns="0" tIns="0" rIns="0" bIns="0" rtlCol="0" anchor="ctr"/>
          <a:lstStyle/>
          <a:p>
            <a:pPr defTabSz="1219170"/>
            <a:r>
              <a:rPr lang="en-US" sz="1600" dirty="0">
                <a:solidFill>
                  <a:srgbClr val="FFFFFF"/>
                </a:solidFill>
                <a:latin typeface="Courier New" pitchFamily="34" charset="0"/>
                <a:ea typeface="Courier New" pitchFamily="34" charset="-122"/>
                <a:cs typeface="Courier New" pitchFamily="34" charset="-120"/>
              </a:rPr>
              <a:t>J₁₁ = αₛ(1 − 2S*/Kₛ) − γₛ</a:t>
            </a:r>
            <a:endParaRPr lang="en-US" sz="1600" dirty="0">
              <a:solidFill>
                <a:prstClr val="black"/>
              </a:solidFill>
              <a:latin typeface="Calibri" panose="020F0502020204030204"/>
            </a:endParaRPr>
          </a:p>
        </p:txBody>
      </p:sp>
      <p:sp>
        <p:nvSpPr>
          <p:cNvPr id="10" name="Text 8"/>
          <p:cNvSpPr/>
          <p:nvPr/>
        </p:nvSpPr>
        <p:spPr>
          <a:xfrm>
            <a:off x="609600" y="2438400"/>
            <a:ext cx="6217920" cy="402336"/>
          </a:xfrm>
          <a:prstGeom prst="rect">
            <a:avLst/>
          </a:prstGeom>
          <a:noFill/>
          <a:ln/>
        </p:spPr>
        <p:txBody>
          <a:bodyPr wrap="square" lIns="0" tIns="0" rIns="0" bIns="0" rtlCol="0" anchor="ctr"/>
          <a:lstStyle/>
          <a:p>
            <a:pPr defTabSz="1219170"/>
            <a:r>
              <a:rPr lang="en-US" sz="1600" dirty="0">
                <a:solidFill>
                  <a:srgbClr val="FFFFFF"/>
                </a:solidFill>
                <a:latin typeface="Courier New" pitchFamily="34" charset="0"/>
                <a:ea typeface="Courier New" pitchFamily="34" charset="-122"/>
                <a:cs typeface="Courier New" pitchFamily="34" charset="-120"/>
              </a:rPr>
              <a:t>J₁₂ = γₛ</a:t>
            </a:r>
            <a:endParaRPr lang="en-US" sz="1600" dirty="0">
              <a:solidFill>
                <a:prstClr val="black"/>
              </a:solidFill>
              <a:latin typeface="Calibri" panose="020F0502020204030204"/>
            </a:endParaRPr>
          </a:p>
        </p:txBody>
      </p:sp>
      <p:sp>
        <p:nvSpPr>
          <p:cNvPr id="11" name="Text 9"/>
          <p:cNvSpPr/>
          <p:nvPr/>
        </p:nvSpPr>
        <p:spPr>
          <a:xfrm>
            <a:off x="609600" y="2828544"/>
            <a:ext cx="6217920" cy="402336"/>
          </a:xfrm>
          <a:prstGeom prst="rect">
            <a:avLst/>
          </a:prstGeom>
          <a:noFill/>
          <a:ln/>
        </p:spPr>
        <p:txBody>
          <a:bodyPr wrap="square" lIns="0" tIns="0" rIns="0" bIns="0" rtlCol="0" anchor="ctr"/>
          <a:lstStyle/>
          <a:p>
            <a:pPr defTabSz="1219170"/>
            <a:r>
              <a:rPr lang="en-US" sz="1600" dirty="0">
                <a:solidFill>
                  <a:srgbClr val="FFFFFF"/>
                </a:solidFill>
                <a:latin typeface="Courier New" pitchFamily="34" charset="0"/>
                <a:ea typeface="Courier New" pitchFamily="34" charset="-122"/>
                <a:cs typeface="Courier New" pitchFamily="34" charset="-120"/>
              </a:rPr>
              <a:t>J₂₁ = δₛ</a:t>
            </a:r>
            <a:endParaRPr lang="en-US" sz="1600" dirty="0">
              <a:solidFill>
                <a:prstClr val="black"/>
              </a:solidFill>
              <a:latin typeface="Calibri" panose="020F0502020204030204"/>
            </a:endParaRPr>
          </a:p>
        </p:txBody>
      </p:sp>
      <p:sp>
        <p:nvSpPr>
          <p:cNvPr id="12" name="Text 10"/>
          <p:cNvSpPr/>
          <p:nvPr/>
        </p:nvSpPr>
        <p:spPr>
          <a:xfrm>
            <a:off x="609600" y="3218688"/>
            <a:ext cx="6217920" cy="402336"/>
          </a:xfrm>
          <a:prstGeom prst="rect">
            <a:avLst/>
          </a:prstGeom>
          <a:noFill/>
          <a:ln/>
        </p:spPr>
        <p:txBody>
          <a:bodyPr wrap="square" lIns="0" tIns="0" rIns="0" bIns="0" rtlCol="0" anchor="ctr"/>
          <a:lstStyle/>
          <a:p>
            <a:pPr defTabSz="1219170"/>
            <a:r>
              <a:rPr lang="en-US" sz="1600" dirty="0">
                <a:solidFill>
                  <a:srgbClr val="FFFFFF"/>
                </a:solidFill>
                <a:latin typeface="Courier New" pitchFamily="34" charset="0"/>
                <a:ea typeface="Courier New" pitchFamily="34" charset="-122"/>
                <a:cs typeface="Courier New" pitchFamily="34" charset="-120"/>
              </a:rPr>
              <a:t>J₂₂ = βₛ(1 − 2D*/Mₛ) − δₛ</a:t>
            </a:r>
            <a:endParaRPr lang="en-US" sz="1600" dirty="0">
              <a:solidFill>
                <a:prstClr val="black"/>
              </a:solidFill>
              <a:latin typeface="Calibri" panose="020F0502020204030204"/>
            </a:endParaRPr>
          </a:p>
        </p:txBody>
      </p:sp>
      <p:sp>
        <p:nvSpPr>
          <p:cNvPr id="13" name="Text 11"/>
          <p:cNvSpPr/>
          <p:nvPr/>
        </p:nvSpPr>
        <p:spPr>
          <a:xfrm>
            <a:off x="7315200" y="1463040"/>
            <a:ext cx="4511040" cy="426720"/>
          </a:xfrm>
          <a:prstGeom prst="rect">
            <a:avLst/>
          </a:prstGeom>
          <a:noFill/>
          <a:ln/>
        </p:spPr>
        <p:txBody>
          <a:bodyPr wrap="square" rtlCol="0" anchor="ctr"/>
          <a:lstStyle/>
          <a:p>
            <a:pPr defTabSz="1219170"/>
            <a:r>
              <a:rPr lang="en-US" sz="1867" b="1" dirty="0">
                <a:solidFill>
                  <a:srgbClr val="1A3A5C"/>
                </a:solidFill>
                <a:latin typeface="Calibri" pitchFamily="34" charset="0"/>
                <a:ea typeface="Calibri" pitchFamily="34" charset="-122"/>
                <a:cs typeface="Calibri" pitchFamily="34" charset="-120"/>
              </a:rPr>
              <a:t>Eigenvalue Classification</a:t>
            </a:r>
            <a:endParaRPr lang="en-US" sz="1867" dirty="0">
              <a:solidFill>
                <a:prstClr val="black"/>
              </a:solidFill>
              <a:latin typeface="Calibri" panose="020F0502020204030204"/>
            </a:endParaRPr>
          </a:p>
        </p:txBody>
      </p:sp>
      <p:graphicFrame>
        <p:nvGraphicFramePr>
          <p:cNvPr id="14" name="Table 0"/>
          <p:cNvGraphicFramePr>
            <a:graphicFrameLocks noGrp="1"/>
          </p:cNvGraphicFramePr>
          <p:nvPr/>
        </p:nvGraphicFramePr>
        <p:xfrm>
          <a:off x="7315200" y="1975104"/>
          <a:ext cx="4511040" cy="2001520"/>
        </p:xfrm>
        <a:graphic>
          <a:graphicData uri="http://schemas.openxmlformats.org/drawingml/2006/table">
            <a:tbl>
              <a:tblPr/>
              <a:tblGrid>
                <a:gridCol w="1503680">
                  <a:extLst>
                    <a:ext uri="{9D8B030D-6E8A-4147-A177-3AD203B41FA5}">
                      <a16:colId xmlns:a16="http://schemas.microsoft.com/office/drawing/2014/main" val="20000"/>
                    </a:ext>
                  </a:extLst>
                </a:gridCol>
                <a:gridCol w="1503680">
                  <a:extLst>
                    <a:ext uri="{9D8B030D-6E8A-4147-A177-3AD203B41FA5}">
                      <a16:colId xmlns:a16="http://schemas.microsoft.com/office/drawing/2014/main" val="20001"/>
                    </a:ext>
                  </a:extLst>
                </a:gridCol>
                <a:gridCol w="1503680">
                  <a:extLst>
                    <a:ext uri="{9D8B030D-6E8A-4147-A177-3AD203B41FA5}">
                      <a16:colId xmlns:a16="http://schemas.microsoft.com/office/drawing/2014/main" val="20002"/>
                    </a:ext>
                  </a:extLst>
                </a:gridCol>
              </a:tblGrid>
              <a:tr h="472440">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Eigenvalues</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Classification</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Approach</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extLst>
                  <a:ext uri="{0D108BD9-81ED-4DB2-BD59-A6C34878D82A}">
                    <a16:rowId xmlns:a16="http://schemas.microsoft.com/office/drawing/2014/main" val="10000"/>
                  </a:ext>
                </a:extLst>
              </a:tr>
              <a:tr h="528320">
                <a:tc>
                  <a:txBody>
                    <a:bodyPr/>
                    <a:lstStyle/>
                    <a:p>
                      <a:pPr marL="0" indent="0">
                        <a:buNone/>
                      </a:pPr>
                      <a:r>
                        <a:rPr lang="en-US" sz="1300" dirty="0">
                          <a:solidFill>
                            <a:srgbClr val="445566"/>
                          </a:solidFill>
                          <a:latin typeface="Calibri" pitchFamily="34" charset="0"/>
                          <a:ea typeface="Calibri" pitchFamily="34" charset="-122"/>
                          <a:cs typeface="Calibri" pitchFamily="34" charset="-120"/>
                        </a:rPr>
                        <a:t>Both Re(λ) &lt; 0, real</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300" dirty="0">
                          <a:solidFill>
                            <a:srgbClr val="445566"/>
                          </a:solidFill>
                          <a:latin typeface="Calibri" pitchFamily="34" charset="0"/>
                          <a:ea typeface="Calibri" pitchFamily="34" charset="-122"/>
                          <a:cs typeface="Calibri" pitchFamily="34" charset="-120"/>
                        </a:rPr>
                        <a:t>Stable node</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300" dirty="0">
                          <a:solidFill>
                            <a:srgbClr val="445566"/>
                          </a:solidFill>
                          <a:latin typeface="Calibri" pitchFamily="34" charset="0"/>
                          <a:ea typeface="Calibri" pitchFamily="34" charset="-122"/>
                          <a:cs typeface="Calibri" pitchFamily="34" charset="-120"/>
                        </a:rPr>
                        <a:t>Monotone</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1"/>
                  </a:ext>
                </a:extLst>
              </a:tr>
              <a:tr h="528320">
                <a:tc>
                  <a:txBody>
                    <a:bodyPr/>
                    <a:lstStyle/>
                    <a:p>
                      <a:pPr marL="0" indent="0">
                        <a:buNone/>
                      </a:pPr>
                      <a:r>
                        <a:rPr lang="en-US" sz="1300" dirty="0">
                          <a:solidFill>
                            <a:srgbClr val="445566"/>
                          </a:solidFill>
                          <a:latin typeface="Calibri" pitchFamily="34" charset="0"/>
                          <a:ea typeface="Calibri" pitchFamily="34" charset="-122"/>
                          <a:cs typeface="Calibri" pitchFamily="34" charset="-120"/>
                        </a:rPr>
                        <a:t>Re(λ) &lt; 0, complex</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300" dirty="0">
                          <a:solidFill>
                            <a:srgbClr val="445566"/>
                          </a:solidFill>
                          <a:latin typeface="Calibri" pitchFamily="34" charset="0"/>
                          <a:ea typeface="Calibri" pitchFamily="34" charset="-122"/>
                          <a:cs typeface="Calibri" pitchFamily="34" charset="-120"/>
                        </a:rPr>
                        <a:t>Stable focus</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300" dirty="0">
                          <a:solidFill>
                            <a:srgbClr val="445566"/>
                          </a:solidFill>
                          <a:latin typeface="Calibri" pitchFamily="34" charset="0"/>
                          <a:ea typeface="Calibri" pitchFamily="34" charset="-122"/>
                          <a:cs typeface="Calibri" pitchFamily="34" charset="-120"/>
                        </a:rPr>
                        <a:t>Oscillatory</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2"/>
                  </a:ext>
                </a:extLst>
              </a:tr>
              <a:tr h="472440">
                <a:tc>
                  <a:txBody>
                    <a:bodyPr/>
                    <a:lstStyle/>
                    <a:p>
                      <a:pPr marL="0" indent="0">
                        <a:buNone/>
                      </a:pPr>
                      <a:r>
                        <a:rPr lang="en-US" sz="1300" dirty="0">
                          <a:solidFill>
                            <a:srgbClr val="445566"/>
                          </a:solidFill>
                          <a:latin typeface="Calibri" pitchFamily="34" charset="0"/>
                          <a:ea typeface="Calibri" pitchFamily="34" charset="-122"/>
                          <a:cs typeface="Calibri" pitchFamily="34" charset="-120"/>
                        </a:rPr>
                        <a:t>One Re(λ) &gt; 0</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300" dirty="0">
                          <a:solidFill>
                            <a:srgbClr val="445566"/>
                          </a:solidFill>
                          <a:latin typeface="Calibri" pitchFamily="34" charset="0"/>
                          <a:ea typeface="Calibri" pitchFamily="34" charset="-122"/>
                          <a:cs typeface="Calibri" pitchFamily="34" charset="-120"/>
                        </a:rPr>
                        <a:t>Saddle point</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300" dirty="0">
                          <a:solidFill>
                            <a:srgbClr val="C0392B"/>
                          </a:solidFill>
                          <a:latin typeface="Calibri" pitchFamily="34" charset="0"/>
                          <a:ea typeface="Calibri" pitchFamily="34" charset="-122"/>
                          <a:cs typeface="Calibri" pitchFamily="34" charset="-120"/>
                        </a:rPr>
                        <a:t>Divergent ⚠</a:t>
                      </a: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5" name="Shape 12"/>
          <p:cNvSpPr/>
          <p:nvPr/>
        </p:nvSpPr>
        <p:spPr>
          <a:xfrm>
            <a:off x="365760" y="4693920"/>
            <a:ext cx="6705600" cy="950976"/>
          </a:xfrm>
          <a:prstGeom prst="rect">
            <a:avLst/>
          </a:prstGeom>
          <a:solidFill>
            <a:srgbClr val="D6EAF8"/>
          </a:solidFill>
          <a:ln/>
          <a:effectLst>
            <a:outerShdw blurRad="63500" dist="25400" dir="8100000" algn="bl" rotWithShape="0">
              <a:srgbClr val="000000">
                <a:alpha val="18000"/>
              </a:srgbClr>
            </a:outerShdw>
          </a:effectLst>
        </p:spPr>
      </p:sp>
      <p:sp>
        <p:nvSpPr>
          <p:cNvPr id="16" name="Text 13"/>
          <p:cNvSpPr/>
          <p:nvPr/>
        </p:nvSpPr>
        <p:spPr>
          <a:xfrm>
            <a:off x="548640" y="4754880"/>
            <a:ext cx="6339840" cy="365760"/>
          </a:xfrm>
          <a:prstGeom prst="rect">
            <a:avLst/>
          </a:prstGeom>
          <a:noFill/>
          <a:ln/>
        </p:spPr>
        <p:txBody>
          <a:bodyPr wrap="square" lIns="0" tIns="0" rIns="0" bIns="0" rtlCol="0" anchor="ctr"/>
          <a:lstStyle/>
          <a:p>
            <a:pPr defTabSz="1219170"/>
            <a:r>
              <a:rPr lang="en-US" sz="1600" b="1" dirty="0">
                <a:solidFill>
                  <a:srgbClr val="1A3A5C"/>
                </a:solidFill>
                <a:latin typeface="Courier New" pitchFamily="34" charset="0"/>
                <a:ea typeface="Courier New" pitchFamily="34" charset="-122"/>
                <a:cs typeface="Courier New" pitchFamily="34" charset="-120"/>
              </a:rPr>
              <a:t>Discriminant  Δ = (tr J)² − 4 det J</a:t>
            </a:r>
            <a:endParaRPr lang="en-US" sz="1600" dirty="0">
              <a:solidFill>
                <a:prstClr val="black"/>
              </a:solidFill>
              <a:latin typeface="Calibri" panose="020F0502020204030204"/>
            </a:endParaRPr>
          </a:p>
        </p:txBody>
      </p:sp>
      <p:sp>
        <p:nvSpPr>
          <p:cNvPr id="17" name="Text 14"/>
          <p:cNvSpPr/>
          <p:nvPr/>
        </p:nvSpPr>
        <p:spPr>
          <a:xfrm>
            <a:off x="548640" y="5145024"/>
            <a:ext cx="6339840" cy="402336"/>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Δ &gt; 0 → real eigenvalues (monotone)  |  Δ &lt; 0 → complex conjugates (oscillatory)</a:t>
            </a:r>
            <a:endParaRPr lang="en-US" sz="1333" dirty="0">
              <a:solidFill>
                <a:prstClr val="black"/>
              </a:solidFill>
              <a:latin typeface="Calibri" panose="020F0502020204030204"/>
            </a:endParaRPr>
          </a:p>
        </p:txBody>
      </p:sp>
      <p:sp>
        <p:nvSpPr>
          <p:cNvPr id="18" name="Shape 15"/>
          <p:cNvSpPr/>
          <p:nvPr/>
        </p:nvSpPr>
        <p:spPr>
          <a:xfrm>
            <a:off x="7315200" y="4693920"/>
            <a:ext cx="4511040" cy="950976"/>
          </a:xfrm>
          <a:prstGeom prst="rect">
            <a:avLst/>
          </a:prstGeom>
          <a:solidFill>
            <a:srgbClr val="D6EAF8"/>
          </a:solidFill>
          <a:ln/>
          <a:effectLst>
            <a:outerShdw blurRad="63500" dist="25400" dir="8100000" algn="bl" rotWithShape="0">
              <a:srgbClr val="000000">
                <a:alpha val="18000"/>
              </a:srgbClr>
            </a:outerShdw>
          </a:effectLst>
        </p:spPr>
      </p:sp>
      <p:sp>
        <p:nvSpPr>
          <p:cNvPr id="19" name="Text 16"/>
          <p:cNvSpPr/>
          <p:nvPr/>
        </p:nvSpPr>
        <p:spPr>
          <a:xfrm>
            <a:off x="7437120" y="4754880"/>
            <a:ext cx="4267200" cy="341376"/>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Bendixson Criterion</a:t>
            </a:r>
            <a:endParaRPr lang="en-US" sz="1600" dirty="0">
              <a:solidFill>
                <a:prstClr val="black"/>
              </a:solidFill>
              <a:latin typeface="Calibri" panose="020F0502020204030204"/>
            </a:endParaRPr>
          </a:p>
        </p:txBody>
      </p:sp>
      <p:sp>
        <p:nvSpPr>
          <p:cNvPr id="20" name="Text 17"/>
          <p:cNvSpPr/>
          <p:nvPr/>
        </p:nvSpPr>
        <p:spPr>
          <a:xfrm>
            <a:off x="7437120" y="5120640"/>
            <a:ext cx="4267200" cy="463296"/>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Confirmed no limit cycles for manufacturing, agriculture &amp; blue economy; inconclusive for ICT (saddle-point is definitive).</a:t>
            </a:r>
            <a:endParaRPr lang="en-US" sz="1333" dirty="0">
              <a:solidFill>
                <a:prstClr val="black"/>
              </a:solidFill>
              <a:latin typeface="Calibri" panose="020F0502020204030204"/>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Sectoral Employment Absorption (Demand), 2010–2023</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KNBS Economic Survey &amp; QLFS data — thousands of workers</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graphicFrame>
        <p:nvGraphicFramePr>
          <p:cNvPr id="7" name="Chart 0"/>
          <p:cNvGraphicFramePr/>
          <p:nvPr/>
        </p:nvGraphicFramePr>
        <p:xfrm>
          <a:off x="365760" y="1402080"/>
          <a:ext cx="7924800" cy="475488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8473440" y="1463040"/>
            <a:ext cx="3352800" cy="1036320"/>
          </a:xfrm>
          <a:prstGeom prst="rect">
            <a:avLst/>
          </a:prstGeom>
          <a:solidFill>
            <a:srgbClr val="FFFFFF"/>
          </a:solidFill>
          <a:ln/>
          <a:effectLst>
            <a:outerShdw blurRad="63500" dist="25400" dir="8100000" algn="bl" rotWithShape="0">
              <a:srgbClr val="000000">
                <a:alpha val="18000"/>
              </a:srgbClr>
            </a:outerShdw>
          </a:effectLst>
        </p:spPr>
      </p:sp>
      <p:sp>
        <p:nvSpPr>
          <p:cNvPr id="9" name="Shape 6"/>
          <p:cNvSpPr/>
          <p:nvPr/>
        </p:nvSpPr>
        <p:spPr>
          <a:xfrm>
            <a:off x="8473440" y="1463040"/>
            <a:ext cx="73152" cy="1036320"/>
          </a:xfrm>
          <a:prstGeom prst="rect">
            <a:avLst/>
          </a:prstGeom>
          <a:solidFill>
            <a:srgbClr val="0D7C8F"/>
          </a:solidFill>
          <a:ln/>
        </p:spPr>
      </p:sp>
      <p:sp>
        <p:nvSpPr>
          <p:cNvPr id="10" name="Text 7"/>
          <p:cNvSpPr/>
          <p:nvPr/>
        </p:nvSpPr>
        <p:spPr>
          <a:xfrm>
            <a:off x="8631936" y="1524000"/>
            <a:ext cx="3048000" cy="341376"/>
          </a:xfrm>
          <a:prstGeom prst="rect">
            <a:avLst/>
          </a:prstGeom>
          <a:noFill/>
          <a:ln/>
        </p:spPr>
        <p:txBody>
          <a:bodyPr wrap="square" lIns="0" tIns="0" rIns="0" bIns="0" rtlCol="0" anchor="ctr"/>
          <a:lstStyle/>
          <a:p>
            <a:pPr defTabSz="1219170"/>
            <a:r>
              <a:rPr lang="en-US" sz="1467" b="1" dirty="0">
                <a:solidFill>
                  <a:srgbClr val="1A3A5C"/>
                </a:solidFill>
                <a:latin typeface="Calibri" pitchFamily="34" charset="0"/>
                <a:ea typeface="Calibri" pitchFamily="34" charset="-122"/>
                <a:cs typeface="Calibri" pitchFamily="34" charset="-120"/>
              </a:rPr>
              <a:t>ICT</a:t>
            </a:r>
            <a:endParaRPr lang="en-US" sz="1467" dirty="0">
              <a:solidFill>
                <a:prstClr val="black"/>
              </a:solidFill>
              <a:latin typeface="Calibri" panose="020F0502020204030204"/>
            </a:endParaRPr>
          </a:p>
        </p:txBody>
      </p:sp>
      <p:sp>
        <p:nvSpPr>
          <p:cNvPr id="11" name="Text 8"/>
          <p:cNvSpPr/>
          <p:nvPr/>
        </p:nvSpPr>
        <p:spPr>
          <a:xfrm>
            <a:off x="8631936" y="1853184"/>
            <a:ext cx="3048000" cy="341376"/>
          </a:xfrm>
          <a:prstGeom prst="rect">
            <a:avLst/>
          </a:prstGeom>
          <a:noFill/>
          <a:ln/>
        </p:spPr>
        <p:txBody>
          <a:bodyPr wrap="square" lIns="0" tIns="0" rIns="0" bIns="0" rtlCol="0" anchor="ctr"/>
          <a:lstStyle/>
          <a:p>
            <a:pPr defTabSz="1219170"/>
            <a:r>
              <a:rPr lang="en-US" sz="1867" b="1" dirty="0">
                <a:solidFill>
                  <a:srgbClr val="0D7C8F"/>
                </a:solidFill>
                <a:latin typeface="Calibri" pitchFamily="34" charset="0"/>
                <a:ea typeface="Calibri" pitchFamily="34" charset="-122"/>
                <a:cs typeface="Calibri" pitchFamily="34" charset="-120"/>
              </a:rPr>
              <a:t>CAGR 13.8%</a:t>
            </a:r>
            <a:endParaRPr lang="en-US" sz="1867" dirty="0">
              <a:solidFill>
                <a:prstClr val="black"/>
              </a:solidFill>
              <a:latin typeface="Calibri" panose="020F0502020204030204"/>
            </a:endParaRPr>
          </a:p>
        </p:txBody>
      </p:sp>
      <p:sp>
        <p:nvSpPr>
          <p:cNvPr id="12" name="Text 9"/>
          <p:cNvSpPr/>
          <p:nvPr/>
        </p:nvSpPr>
        <p:spPr>
          <a:xfrm>
            <a:off x="8631936" y="2170176"/>
            <a:ext cx="3048000" cy="280416"/>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Fastest growing — 11.4k → 63.1k</a:t>
            </a:r>
            <a:endParaRPr lang="en-US" sz="1200" dirty="0">
              <a:solidFill>
                <a:prstClr val="black"/>
              </a:solidFill>
              <a:latin typeface="Calibri" panose="020F0502020204030204"/>
            </a:endParaRPr>
          </a:p>
        </p:txBody>
      </p:sp>
      <p:sp>
        <p:nvSpPr>
          <p:cNvPr id="13" name="Shape 10"/>
          <p:cNvSpPr/>
          <p:nvPr/>
        </p:nvSpPr>
        <p:spPr>
          <a:xfrm>
            <a:off x="8473440" y="2645664"/>
            <a:ext cx="3352800" cy="1036320"/>
          </a:xfrm>
          <a:prstGeom prst="rect">
            <a:avLst/>
          </a:prstGeom>
          <a:solidFill>
            <a:srgbClr val="FFFFFF"/>
          </a:solidFill>
          <a:ln/>
          <a:effectLst>
            <a:outerShdw blurRad="63500" dist="25400" dir="8100000" algn="bl" rotWithShape="0">
              <a:srgbClr val="000000">
                <a:alpha val="18000"/>
              </a:srgbClr>
            </a:outerShdw>
          </a:effectLst>
        </p:spPr>
      </p:sp>
      <p:sp>
        <p:nvSpPr>
          <p:cNvPr id="14" name="Shape 11"/>
          <p:cNvSpPr/>
          <p:nvPr/>
        </p:nvSpPr>
        <p:spPr>
          <a:xfrm>
            <a:off x="8473440" y="2645664"/>
            <a:ext cx="73152" cy="1036320"/>
          </a:xfrm>
          <a:prstGeom prst="rect">
            <a:avLst/>
          </a:prstGeom>
          <a:solidFill>
            <a:srgbClr val="D68910"/>
          </a:solidFill>
          <a:ln/>
        </p:spPr>
      </p:sp>
      <p:sp>
        <p:nvSpPr>
          <p:cNvPr id="15" name="Text 12"/>
          <p:cNvSpPr/>
          <p:nvPr/>
        </p:nvSpPr>
        <p:spPr>
          <a:xfrm>
            <a:off x="8631936" y="2706624"/>
            <a:ext cx="3048000" cy="341376"/>
          </a:xfrm>
          <a:prstGeom prst="rect">
            <a:avLst/>
          </a:prstGeom>
          <a:noFill/>
          <a:ln/>
        </p:spPr>
        <p:txBody>
          <a:bodyPr wrap="square" lIns="0" tIns="0" rIns="0" bIns="0" rtlCol="0" anchor="ctr"/>
          <a:lstStyle/>
          <a:p>
            <a:pPr defTabSz="1219170"/>
            <a:r>
              <a:rPr lang="en-US" sz="1467" b="1" dirty="0">
                <a:solidFill>
                  <a:srgbClr val="1A3A5C"/>
                </a:solidFill>
                <a:latin typeface="Calibri" pitchFamily="34" charset="0"/>
                <a:ea typeface="Calibri" pitchFamily="34" charset="-122"/>
                <a:cs typeface="Calibri" pitchFamily="34" charset="-120"/>
              </a:rPr>
              <a:t>Blue Economy</a:t>
            </a:r>
            <a:endParaRPr lang="en-US" sz="1467" dirty="0">
              <a:solidFill>
                <a:prstClr val="black"/>
              </a:solidFill>
              <a:latin typeface="Calibri" panose="020F0502020204030204"/>
            </a:endParaRPr>
          </a:p>
        </p:txBody>
      </p:sp>
      <p:sp>
        <p:nvSpPr>
          <p:cNvPr id="16" name="Text 13"/>
          <p:cNvSpPr/>
          <p:nvPr/>
        </p:nvSpPr>
        <p:spPr>
          <a:xfrm>
            <a:off x="8631936" y="3035808"/>
            <a:ext cx="3048000" cy="341376"/>
          </a:xfrm>
          <a:prstGeom prst="rect">
            <a:avLst/>
          </a:prstGeom>
          <a:noFill/>
          <a:ln/>
        </p:spPr>
        <p:txBody>
          <a:bodyPr wrap="square" lIns="0" tIns="0" rIns="0" bIns="0" rtlCol="0" anchor="ctr"/>
          <a:lstStyle/>
          <a:p>
            <a:pPr defTabSz="1219170"/>
            <a:r>
              <a:rPr lang="en-US" sz="1867" b="1" dirty="0">
                <a:solidFill>
                  <a:srgbClr val="D68910"/>
                </a:solidFill>
                <a:latin typeface="Calibri" pitchFamily="34" charset="0"/>
                <a:ea typeface="Calibri" pitchFamily="34" charset="-122"/>
                <a:cs typeface="Calibri" pitchFamily="34" charset="-120"/>
              </a:rPr>
              <a:t>CAGR 7.2%</a:t>
            </a:r>
            <a:endParaRPr lang="en-US" sz="1867" dirty="0">
              <a:solidFill>
                <a:prstClr val="black"/>
              </a:solidFill>
              <a:latin typeface="Calibri" panose="020F0502020204030204"/>
            </a:endParaRPr>
          </a:p>
        </p:txBody>
      </p:sp>
      <p:sp>
        <p:nvSpPr>
          <p:cNvPr id="17" name="Text 14"/>
          <p:cNvSpPr/>
          <p:nvPr/>
        </p:nvSpPr>
        <p:spPr>
          <a:xfrm>
            <a:off x="8631936" y="3352800"/>
            <a:ext cx="3048000" cy="280416"/>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Small base, rapid growth</a:t>
            </a:r>
            <a:endParaRPr lang="en-US" sz="1200" dirty="0">
              <a:solidFill>
                <a:prstClr val="black"/>
              </a:solidFill>
              <a:latin typeface="Calibri" panose="020F0502020204030204"/>
            </a:endParaRPr>
          </a:p>
        </p:txBody>
      </p:sp>
      <p:sp>
        <p:nvSpPr>
          <p:cNvPr id="18" name="Shape 15"/>
          <p:cNvSpPr/>
          <p:nvPr/>
        </p:nvSpPr>
        <p:spPr>
          <a:xfrm>
            <a:off x="8473440" y="3828288"/>
            <a:ext cx="3352800" cy="1036320"/>
          </a:xfrm>
          <a:prstGeom prst="rect">
            <a:avLst/>
          </a:prstGeom>
          <a:solidFill>
            <a:srgbClr val="FFFFFF"/>
          </a:solidFill>
          <a:ln/>
          <a:effectLst>
            <a:outerShdw blurRad="63500" dist="25400" dir="8100000" algn="bl" rotWithShape="0">
              <a:srgbClr val="000000">
                <a:alpha val="18000"/>
              </a:srgbClr>
            </a:outerShdw>
          </a:effectLst>
        </p:spPr>
      </p:sp>
      <p:sp>
        <p:nvSpPr>
          <p:cNvPr id="19" name="Shape 16"/>
          <p:cNvSpPr/>
          <p:nvPr/>
        </p:nvSpPr>
        <p:spPr>
          <a:xfrm>
            <a:off x="8473440" y="3828288"/>
            <a:ext cx="73152" cy="1036320"/>
          </a:xfrm>
          <a:prstGeom prst="rect">
            <a:avLst/>
          </a:prstGeom>
          <a:solidFill>
            <a:srgbClr val="1A3A5C"/>
          </a:solidFill>
          <a:ln/>
        </p:spPr>
      </p:sp>
      <p:sp>
        <p:nvSpPr>
          <p:cNvPr id="20" name="Text 17"/>
          <p:cNvSpPr/>
          <p:nvPr/>
        </p:nvSpPr>
        <p:spPr>
          <a:xfrm>
            <a:off x="8631936" y="3889248"/>
            <a:ext cx="3048000" cy="341376"/>
          </a:xfrm>
          <a:prstGeom prst="rect">
            <a:avLst/>
          </a:prstGeom>
          <a:noFill/>
          <a:ln/>
        </p:spPr>
        <p:txBody>
          <a:bodyPr wrap="square" lIns="0" tIns="0" rIns="0" bIns="0" rtlCol="0" anchor="ctr"/>
          <a:lstStyle/>
          <a:p>
            <a:pPr defTabSz="1219170"/>
            <a:r>
              <a:rPr lang="en-US" sz="1467" b="1" dirty="0">
                <a:solidFill>
                  <a:srgbClr val="1A3A5C"/>
                </a:solidFill>
                <a:latin typeface="Calibri" pitchFamily="34" charset="0"/>
                <a:ea typeface="Calibri" pitchFamily="34" charset="-122"/>
                <a:cs typeface="Calibri" pitchFamily="34" charset="-120"/>
              </a:rPr>
              <a:t>Manufacturing</a:t>
            </a:r>
            <a:endParaRPr lang="en-US" sz="1467" dirty="0">
              <a:solidFill>
                <a:prstClr val="black"/>
              </a:solidFill>
              <a:latin typeface="Calibri" panose="020F0502020204030204"/>
            </a:endParaRPr>
          </a:p>
        </p:txBody>
      </p:sp>
      <p:sp>
        <p:nvSpPr>
          <p:cNvPr id="21" name="Text 18"/>
          <p:cNvSpPr/>
          <p:nvPr/>
        </p:nvSpPr>
        <p:spPr>
          <a:xfrm>
            <a:off x="8631936" y="4218432"/>
            <a:ext cx="3048000" cy="341376"/>
          </a:xfrm>
          <a:prstGeom prst="rect">
            <a:avLst/>
          </a:prstGeom>
          <a:noFill/>
          <a:ln/>
        </p:spPr>
        <p:txBody>
          <a:bodyPr wrap="square" lIns="0" tIns="0" rIns="0" bIns="0" rtlCol="0" anchor="ctr"/>
          <a:lstStyle/>
          <a:p>
            <a:pPr defTabSz="1219170"/>
            <a:r>
              <a:rPr lang="en-US" sz="1867" b="1" dirty="0">
                <a:solidFill>
                  <a:srgbClr val="1A3A5C"/>
                </a:solidFill>
                <a:latin typeface="Calibri" pitchFamily="34" charset="0"/>
                <a:ea typeface="Calibri" pitchFamily="34" charset="-122"/>
                <a:cs typeface="Calibri" pitchFamily="34" charset="-120"/>
              </a:rPr>
              <a:t>CAGR 2.1%</a:t>
            </a:r>
            <a:endParaRPr lang="en-US" sz="1867" dirty="0">
              <a:solidFill>
                <a:prstClr val="black"/>
              </a:solidFill>
              <a:latin typeface="Calibri" panose="020F0502020204030204"/>
            </a:endParaRPr>
          </a:p>
        </p:txBody>
      </p:sp>
      <p:sp>
        <p:nvSpPr>
          <p:cNvPr id="22" name="Text 19"/>
          <p:cNvSpPr/>
          <p:nvPr/>
        </p:nvSpPr>
        <p:spPr>
          <a:xfrm>
            <a:off x="8631936" y="4535424"/>
            <a:ext cx="3048000" cy="280416"/>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Steady, near-equilibrium path</a:t>
            </a:r>
            <a:endParaRPr lang="en-US" sz="1200" dirty="0">
              <a:solidFill>
                <a:prstClr val="black"/>
              </a:solidFill>
              <a:latin typeface="Calibri" panose="020F0502020204030204"/>
            </a:endParaRPr>
          </a:p>
        </p:txBody>
      </p:sp>
      <p:sp>
        <p:nvSpPr>
          <p:cNvPr id="23" name="Shape 20"/>
          <p:cNvSpPr/>
          <p:nvPr/>
        </p:nvSpPr>
        <p:spPr>
          <a:xfrm>
            <a:off x="8473440" y="5010912"/>
            <a:ext cx="3352800" cy="1036320"/>
          </a:xfrm>
          <a:prstGeom prst="rect">
            <a:avLst/>
          </a:prstGeom>
          <a:solidFill>
            <a:srgbClr val="FFFFFF"/>
          </a:solidFill>
          <a:ln/>
          <a:effectLst>
            <a:outerShdw blurRad="63500" dist="25400" dir="8100000" algn="bl" rotWithShape="0">
              <a:srgbClr val="000000">
                <a:alpha val="18000"/>
              </a:srgbClr>
            </a:outerShdw>
          </a:effectLst>
        </p:spPr>
      </p:sp>
      <p:sp>
        <p:nvSpPr>
          <p:cNvPr id="24" name="Shape 21"/>
          <p:cNvSpPr/>
          <p:nvPr/>
        </p:nvSpPr>
        <p:spPr>
          <a:xfrm>
            <a:off x="8473440" y="5010912"/>
            <a:ext cx="73152" cy="1036320"/>
          </a:xfrm>
          <a:prstGeom prst="rect">
            <a:avLst/>
          </a:prstGeom>
          <a:solidFill>
            <a:srgbClr val="1E8449"/>
          </a:solidFill>
          <a:ln/>
        </p:spPr>
      </p:sp>
      <p:sp>
        <p:nvSpPr>
          <p:cNvPr id="25" name="Text 22"/>
          <p:cNvSpPr/>
          <p:nvPr/>
        </p:nvSpPr>
        <p:spPr>
          <a:xfrm>
            <a:off x="8631936" y="5071872"/>
            <a:ext cx="3048000" cy="341376"/>
          </a:xfrm>
          <a:prstGeom prst="rect">
            <a:avLst/>
          </a:prstGeom>
          <a:noFill/>
          <a:ln/>
        </p:spPr>
        <p:txBody>
          <a:bodyPr wrap="square" lIns="0" tIns="0" rIns="0" bIns="0" rtlCol="0" anchor="ctr"/>
          <a:lstStyle/>
          <a:p>
            <a:pPr defTabSz="1219170"/>
            <a:r>
              <a:rPr lang="en-US" sz="1467" b="1" dirty="0">
                <a:solidFill>
                  <a:srgbClr val="1A3A5C"/>
                </a:solidFill>
                <a:latin typeface="Calibri" pitchFamily="34" charset="0"/>
                <a:ea typeface="Calibri" pitchFamily="34" charset="-122"/>
                <a:cs typeface="Calibri" pitchFamily="34" charset="-120"/>
              </a:rPr>
              <a:t>Agriculture</a:t>
            </a:r>
            <a:endParaRPr lang="en-US" sz="1467" dirty="0">
              <a:solidFill>
                <a:prstClr val="black"/>
              </a:solidFill>
              <a:latin typeface="Calibri" panose="020F0502020204030204"/>
            </a:endParaRPr>
          </a:p>
        </p:txBody>
      </p:sp>
      <p:sp>
        <p:nvSpPr>
          <p:cNvPr id="26" name="Text 23"/>
          <p:cNvSpPr/>
          <p:nvPr/>
        </p:nvSpPr>
        <p:spPr>
          <a:xfrm>
            <a:off x="8631936" y="5401056"/>
            <a:ext cx="3048000" cy="341376"/>
          </a:xfrm>
          <a:prstGeom prst="rect">
            <a:avLst/>
          </a:prstGeom>
          <a:noFill/>
          <a:ln/>
        </p:spPr>
        <p:txBody>
          <a:bodyPr wrap="square" lIns="0" tIns="0" rIns="0" bIns="0" rtlCol="0" anchor="ctr"/>
          <a:lstStyle/>
          <a:p>
            <a:pPr defTabSz="1219170"/>
            <a:r>
              <a:rPr lang="en-US" sz="1867" b="1" dirty="0">
                <a:solidFill>
                  <a:srgbClr val="1E8449"/>
                </a:solidFill>
                <a:latin typeface="Calibri" pitchFamily="34" charset="0"/>
                <a:ea typeface="Calibri" pitchFamily="34" charset="-122"/>
                <a:cs typeface="Calibri" pitchFamily="34" charset="-120"/>
              </a:rPr>
              <a:t>CAGR 0.6%</a:t>
            </a:r>
            <a:endParaRPr lang="en-US" sz="1867" dirty="0">
              <a:solidFill>
                <a:prstClr val="black"/>
              </a:solidFill>
              <a:latin typeface="Calibri" panose="020F0502020204030204"/>
            </a:endParaRPr>
          </a:p>
        </p:txBody>
      </p:sp>
      <p:sp>
        <p:nvSpPr>
          <p:cNvPr id="27" name="Text 24"/>
          <p:cNvSpPr/>
          <p:nvPr/>
        </p:nvSpPr>
        <p:spPr>
          <a:xfrm>
            <a:off x="8631936" y="5718048"/>
            <a:ext cx="3048000" cy="280416"/>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Near-stagnant formal demand</a:t>
            </a:r>
            <a:endParaRPr lang="en-US" sz="1200" dirty="0">
              <a:solidFill>
                <a:prstClr val="black"/>
              </a:solidFill>
              <a:latin typeface="Calibri" panose="020F050202020403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Kenya’s Legislative Framework</a:t>
            </a:r>
          </a:p>
        </p:txBody>
      </p:sp>
      <p:sp>
        <p:nvSpPr>
          <p:cNvPr id="3" name="Content Placeholder 2"/>
          <p:cNvSpPr>
            <a:spLocks noGrp="1"/>
          </p:cNvSpPr>
          <p:nvPr>
            <p:ph idx="1"/>
          </p:nvPr>
        </p:nvSpPr>
        <p:spPr>
          <a:xfrm>
            <a:off x="838200" y="1496291"/>
            <a:ext cx="10515600" cy="4630189"/>
          </a:xfrm>
        </p:spPr>
        <p:txBody>
          <a:bodyPr>
            <a:normAutofit/>
          </a:bodyPr>
          <a:lstStyle/>
          <a:p>
            <a:r>
              <a:rPr lang="en-US" dirty="0"/>
              <a:t>TSC Act (2012): teacher registration linked to KNQA-recognised qualifications</a:t>
            </a:r>
          </a:p>
          <a:p>
            <a:r>
              <a:rPr lang="en-US" dirty="0"/>
              <a:t>KNQA Act (2014): mandates recognition of qualifications obtained outside Kenya</a:t>
            </a:r>
          </a:p>
          <a:p>
            <a:r>
              <a:rPr lang="en-US" dirty="0"/>
              <a:t>Refugees Act (2021): enables refugee inclusion provisions</a:t>
            </a:r>
          </a:p>
          <a:p>
            <a:r>
              <a:rPr lang="en-US" b="1" dirty="0"/>
              <a:t>The Gap Between Law and Practice</a:t>
            </a:r>
          </a:p>
          <a:p>
            <a:r>
              <a:rPr lang="en-US" dirty="0"/>
              <a:t>No functional mechanism exists to assess refugee teacher credentials</a:t>
            </a:r>
          </a:p>
          <a:p>
            <a:r>
              <a:rPr lang="en-US" dirty="0"/>
              <a:t>KNQA’s mandate remains unimplemented for displacement-affected contexts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Supply vs. Demand Gap in 2023</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KNQF-aligned graduate output vs. formal employment absorption</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graphicFrame>
        <p:nvGraphicFramePr>
          <p:cNvPr id="7" name="Chart 0"/>
          <p:cNvGraphicFramePr/>
          <p:nvPr/>
        </p:nvGraphicFramePr>
        <p:xfrm>
          <a:off x="365760" y="1463040"/>
          <a:ext cx="7802880" cy="463296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8351520" y="1524000"/>
            <a:ext cx="3474720" cy="1036320"/>
          </a:xfrm>
          <a:prstGeom prst="rect">
            <a:avLst/>
          </a:prstGeom>
          <a:solidFill>
            <a:srgbClr val="FFFFFF"/>
          </a:solidFill>
          <a:ln/>
          <a:effectLst>
            <a:outerShdw blurRad="63500" dist="25400" dir="8100000" algn="bl" rotWithShape="0">
              <a:srgbClr val="000000">
                <a:alpha val="18000"/>
              </a:srgbClr>
            </a:outerShdw>
          </a:effectLst>
        </p:spPr>
      </p:sp>
      <p:sp>
        <p:nvSpPr>
          <p:cNvPr id="9" name="Shape 6"/>
          <p:cNvSpPr/>
          <p:nvPr/>
        </p:nvSpPr>
        <p:spPr>
          <a:xfrm>
            <a:off x="8351520" y="1524000"/>
            <a:ext cx="73152" cy="1036320"/>
          </a:xfrm>
          <a:prstGeom prst="rect">
            <a:avLst/>
          </a:prstGeom>
          <a:solidFill>
            <a:srgbClr val="1A3A5C"/>
          </a:solidFill>
          <a:ln/>
        </p:spPr>
      </p:sp>
      <p:sp>
        <p:nvSpPr>
          <p:cNvPr id="10" name="Text 7"/>
          <p:cNvSpPr/>
          <p:nvPr/>
        </p:nvSpPr>
        <p:spPr>
          <a:xfrm>
            <a:off x="8510016" y="1572768"/>
            <a:ext cx="3169920" cy="341376"/>
          </a:xfrm>
          <a:prstGeom prst="rect">
            <a:avLst/>
          </a:prstGeom>
          <a:noFill/>
          <a:ln/>
        </p:spPr>
        <p:txBody>
          <a:bodyPr wrap="square" lIns="0" tIns="0" rIns="0" bIns="0" rtlCol="0" anchor="ctr"/>
          <a:lstStyle/>
          <a:p>
            <a:pPr defTabSz="1219170"/>
            <a:r>
              <a:rPr lang="en-US" sz="1333" b="1" dirty="0">
                <a:solidFill>
                  <a:srgbClr val="1A3A5C"/>
                </a:solidFill>
                <a:latin typeface="Calibri" pitchFamily="34" charset="0"/>
                <a:ea typeface="Calibri" pitchFamily="34" charset="-122"/>
                <a:cs typeface="Calibri" pitchFamily="34" charset="-120"/>
              </a:rPr>
              <a:t>Manufacturing</a:t>
            </a:r>
            <a:endParaRPr lang="en-US" sz="1333" dirty="0">
              <a:solidFill>
                <a:prstClr val="black"/>
              </a:solidFill>
              <a:latin typeface="Calibri" panose="020F0502020204030204"/>
            </a:endParaRPr>
          </a:p>
        </p:txBody>
      </p:sp>
      <p:sp>
        <p:nvSpPr>
          <p:cNvPr id="11" name="Text 8"/>
          <p:cNvSpPr/>
          <p:nvPr/>
        </p:nvSpPr>
        <p:spPr>
          <a:xfrm>
            <a:off x="8510016" y="1914144"/>
            <a:ext cx="3169920" cy="365760"/>
          </a:xfrm>
          <a:prstGeom prst="rect">
            <a:avLst/>
          </a:prstGeom>
          <a:noFill/>
          <a:ln/>
        </p:spPr>
        <p:txBody>
          <a:bodyPr wrap="square" lIns="0" tIns="0" rIns="0" bIns="0" rtlCol="0" anchor="ctr"/>
          <a:lstStyle/>
          <a:p>
            <a:pPr defTabSz="1219170"/>
            <a:r>
              <a:rPr lang="en-US" sz="2133" b="1" dirty="0">
                <a:solidFill>
                  <a:srgbClr val="1A3A5C"/>
                </a:solidFill>
                <a:latin typeface="Calibri" pitchFamily="34" charset="0"/>
                <a:ea typeface="Calibri" pitchFamily="34" charset="-122"/>
                <a:cs typeface="Calibri" pitchFamily="34" charset="-120"/>
              </a:rPr>
              <a:t>−4.2k</a:t>
            </a:r>
            <a:endParaRPr lang="en-US" sz="2133" dirty="0">
              <a:solidFill>
                <a:prstClr val="black"/>
              </a:solidFill>
              <a:latin typeface="Calibri" panose="020F0502020204030204"/>
            </a:endParaRPr>
          </a:p>
        </p:txBody>
      </p:sp>
      <p:sp>
        <p:nvSpPr>
          <p:cNvPr id="12" name="Text 9"/>
          <p:cNvSpPr/>
          <p:nvPr/>
        </p:nvSpPr>
        <p:spPr>
          <a:xfrm>
            <a:off x="8510016" y="2255520"/>
            <a:ext cx="3169920" cy="268224"/>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Near equilibrium (−1.6%)</a:t>
            </a:r>
            <a:endParaRPr lang="en-US" sz="1200" dirty="0">
              <a:solidFill>
                <a:prstClr val="black"/>
              </a:solidFill>
              <a:latin typeface="Calibri" panose="020F0502020204030204"/>
            </a:endParaRPr>
          </a:p>
        </p:txBody>
      </p:sp>
      <p:sp>
        <p:nvSpPr>
          <p:cNvPr id="13" name="Shape 10"/>
          <p:cNvSpPr/>
          <p:nvPr/>
        </p:nvSpPr>
        <p:spPr>
          <a:xfrm>
            <a:off x="8351520" y="2706624"/>
            <a:ext cx="3474720" cy="1036320"/>
          </a:xfrm>
          <a:prstGeom prst="rect">
            <a:avLst/>
          </a:prstGeom>
          <a:solidFill>
            <a:srgbClr val="FFFFFF"/>
          </a:solidFill>
          <a:ln/>
          <a:effectLst>
            <a:outerShdw blurRad="63500" dist="25400" dir="8100000" algn="bl" rotWithShape="0">
              <a:srgbClr val="000000">
                <a:alpha val="18000"/>
              </a:srgbClr>
            </a:outerShdw>
          </a:effectLst>
        </p:spPr>
      </p:sp>
      <p:sp>
        <p:nvSpPr>
          <p:cNvPr id="14" name="Shape 11"/>
          <p:cNvSpPr/>
          <p:nvPr/>
        </p:nvSpPr>
        <p:spPr>
          <a:xfrm>
            <a:off x="8351520" y="2706624"/>
            <a:ext cx="73152" cy="1036320"/>
          </a:xfrm>
          <a:prstGeom prst="rect">
            <a:avLst/>
          </a:prstGeom>
          <a:solidFill>
            <a:srgbClr val="C0392B"/>
          </a:solidFill>
          <a:ln/>
        </p:spPr>
      </p:sp>
      <p:sp>
        <p:nvSpPr>
          <p:cNvPr id="15" name="Text 12"/>
          <p:cNvSpPr/>
          <p:nvPr/>
        </p:nvSpPr>
        <p:spPr>
          <a:xfrm>
            <a:off x="8510016" y="2755392"/>
            <a:ext cx="3169920" cy="341376"/>
          </a:xfrm>
          <a:prstGeom prst="rect">
            <a:avLst/>
          </a:prstGeom>
          <a:noFill/>
          <a:ln/>
        </p:spPr>
        <p:txBody>
          <a:bodyPr wrap="square" lIns="0" tIns="0" rIns="0" bIns="0" rtlCol="0" anchor="ctr"/>
          <a:lstStyle/>
          <a:p>
            <a:pPr defTabSz="1219170"/>
            <a:r>
              <a:rPr lang="en-US" sz="1333" b="1" dirty="0">
                <a:solidFill>
                  <a:srgbClr val="1A3A5C"/>
                </a:solidFill>
                <a:latin typeface="Calibri" pitchFamily="34" charset="0"/>
                <a:ea typeface="Calibri" pitchFamily="34" charset="-122"/>
                <a:cs typeface="Calibri" pitchFamily="34" charset="-120"/>
              </a:rPr>
              <a:t>ICT</a:t>
            </a:r>
            <a:endParaRPr lang="en-US" sz="1333" dirty="0">
              <a:solidFill>
                <a:prstClr val="black"/>
              </a:solidFill>
              <a:latin typeface="Calibri" panose="020F0502020204030204"/>
            </a:endParaRPr>
          </a:p>
        </p:txBody>
      </p:sp>
      <p:sp>
        <p:nvSpPr>
          <p:cNvPr id="16" name="Text 13"/>
          <p:cNvSpPr/>
          <p:nvPr/>
        </p:nvSpPr>
        <p:spPr>
          <a:xfrm>
            <a:off x="8510016" y="3096768"/>
            <a:ext cx="3169920" cy="365760"/>
          </a:xfrm>
          <a:prstGeom prst="rect">
            <a:avLst/>
          </a:prstGeom>
          <a:noFill/>
          <a:ln/>
        </p:spPr>
        <p:txBody>
          <a:bodyPr wrap="square" lIns="0" tIns="0" rIns="0" bIns="0" rtlCol="0" anchor="ctr"/>
          <a:lstStyle/>
          <a:p>
            <a:pPr defTabSz="1219170"/>
            <a:r>
              <a:rPr lang="en-US" sz="2133" b="1" dirty="0">
                <a:solidFill>
                  <a:srgbClr val="C0392B"/>
                </a:solidFill>
                <a:latin typeface="Calibri" pitchFamily="34" charset="0"/>
                <a:ea typeface="Calibri" pitchFamily="34" charset="-122"/>
                <a:cs typeface="Calibri" pitchFamily="34" charset="-120"/>
              </a:rPr>
              <a:t>−33.7k</a:t>
            </a:r>
            <a:endParaRPr lang="en-US" sz="2133" dirty="0">
              <a:solidFill>
                <a:prstClr val="black"/>
              </a:solidFill>
              <a:latin typeface="Calibri" panose="020F0502020204030204"/>
            </a:endParaRPr>
          </a:p>
        </p:txBody>
      </p:sp>
      <p:sp>
        <p:nvSpPr>
          <p:cNvPr id="17" name="Text 14"/>
          <p:cNvSpPr/>
          <p:nvPr/>
        </p:nvSpPr>
        <p:spPr>
          <a:xfrm>
            <a:off x="8510016" y="3438144"/>
            <a:ext cx="3169920" cy="268224"/>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Severe shortage (−53.4%)</a:t>
            </a:r>
            <a:endParaRPr lang="en-US" sz="1200" dirty="0">
              <a:solidFill>
                <a:prstClr val="black"/>
              </a:solidFill>
              <a:latin typeface="Calibri" panose="020F0502020204030204"/>
            </a:endParaRPr>
          </a:p>
        </p:txBody>
      </p:sp>
      <p:sp>
        <p:nvSpPr>
          <p:cNvPr id="18" name="Shape 15"/>
          <p:cNvSpPr/>
          <p:nvPr/>
        </p:nvSpPr>
        <p:spPr>
          <a:xfrm>
            <a:off x="8351520" y="3889248"/>
            <a:ext cx="3474720" cy="1036320"/>
          </a:xfrm>
          <a:prstGeom prst="rect">
            <a:avLst/>
          </a:prstGeom>
          <a:solidFill>
            <a:srgbClr val="FFFFFF"/>
          </a:solidFill>
          <a:ln/>
          <a:effectLst>
            <a:outerShdw blurRad="63500" dist="25400" dir="8100000" algn="bl" rotWithShape="0">
              <a:srgbClr val="000000">
                <a:alpha val="18000"/>
              </a:srgbClr>
            </a:outerShdw>
          </a:effectLst>
        </p:spPr>
      </p:sp>
      <p:sp>
        <p:nvSpPr>
          <p:cNvPr id="19" name="Shape 16"/>
          <p:cNvSpPr/>
          <p:nvPr/>
        </p:nvSpPr>
        <p:spPr>
          <a:xfrm>
            <a:off x="8351520" y="3889248"/>
            <a:ext cx="73152" cy="1036320"/>
          </a:xfrm>
          <a:prstGeom prst="rect">
            <a:avLst/>
          </a:prstGeom>
          <a:solidFill>
            <a:srgbClr val="1E8449"/>
          </a:solidFill>
          <a:ln/>
        </p:spPr>
      </p:sp>
      <p:sp>
        <p:nvSpPr>
          <p:cNvPr id="20" name="Text 17"/>
          <p:cNvSpPr/>
          <p:nvPr/>
        </p:nvSpPr>
        <p:spPr>
          <a:xfrm>
            <a:off x="8510016" y="3938016"/>
            <a:ext cx="3169920" cy="341376"/>
          </a:xfrm>
          <a:prstGeom prst="rect">
            <a:avLst/>
          </a:prstGeom>
          <a:noFill/>
          <a:ln/>
        </p:spPr>
        <p:txBody>
          <a:bodyPr wrap="square" lIns="0" tIns="0" rIns="0" bIns="0" rtlCol="0" anchor="ctr"/>
          <a:lstStyle/>
          <a:p>
            <a:pPr defTabSz="1219170"/>
            <a:r>
              <a:rPr lang="en-US" sz="1333" b="1" dirty="0">
                <a:solidFill>
                  <a:srgbClr val="1A3A5C"/>
                </a:solidFill>
                <a:latin typeface="Calibri" pitchFamily="34" charset="0"/>
                <a:ea typeface="Calibri" pitchFamily="34" charset="-122"/>
                <a:cs typeface="Calibri" pitchFamily="34" charset="-120"/>
              </a:rPr>
              <a:t>Agriculture</a:t>
            </a:r>
            <a:endParaRPr lang="en-US" sz="1333" dirty="0">
              <a:solidFill>
                <a:prstClr val="black"/>
              </a:solidFill>
              <a:latin typeface="Calibri" panose="020F0502020204030204"/>
            </a:endParaRPr>
          </a:p>
        </p:txBody>
      </p:sp>
      <p:sp>
        <p:nvSpPr>
          <p:cNvPr id="21" name="Text 18"/>
          <p:cNvSpPr/>
          <p:nvPr/>
        </p:nvSpPr>
        <p:spPr>
          <a:xfrm>
            <a:off x="8510016" y="4279392"/>
            <a:ext cx="3169920" cy="365760"/>
          </a:xfrm>
          <a:prstGeom prst="rect">
            <a:avLst/>
          </a:prstGeom>
          <a:noFill/>
          <a:ln/>
        </p:spPr>
        <p:txBody>
          <a:bodyPr wrap="square" lIns="0" tIns="0" rIns="0" bIns="0" rtlCol="0" anchor="ctr"/>
          <a:lstStyle/>
          <a:p>
            <a:pPr defTabSz="1219170"/>
            <a:r>
              <a:rPr lang="en-US" sz="2133" b="1" dirty="0">
                <a:solidFill>
                  <a:srgbClr val="1E8449"/>
                </a:solidFill>
                <a:latin typeface="Calibri" pitchFamily="34" charset="0"/>
                <a:ea typeface="Calibri" pitchFamily="34" charset="-122"/>
                <a:cs typeface="Calibri" pitchFamily="34" charset="-120"/>
              </a:rPr>
              <a:t>+158.8k</a:t>
            </a:r>
            <a:endParaRPr lang="en-US" sz="2133" dirty="0">
              <a:solidFill>
                <a:prstClr val="black"/>
              </a:solidFill>
              <a:latin typeface="Calibri" panose="020F0502020204030204"/>
            </a:endParaRPr>
          </a:p>
        </p:txBody>
      </p:sp>
      <p:sp>
        <p:nvSpPr>
          <p:cNvPr id="22" name="Text 19"/>
          <p:cNvSpPr/>
          <p:nvPr/>
        </p:nvSpPr>
        <p:spPr>
          <a:xfrm>
            <a:off x="8510016" y="4620768"/>
            <a:ext cx="3169920" cy="268224"/>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Structural surplus (+80.5%)</a:t>
            </a:r>
            <a:endParaRPr lang="en-US" sz="1200" dirty="0">
              <a:solidFill>
                <a:prstClr val="black"/>
              </a:solidFill>
              <a:latin typeface="Calibri" panose="020F0502020204030204"/>
            </a:endParaRPr>
          </a:p>
        </p:txBody>
      </p:sp>
      <p:sp>
        <p:nvSpPr>
          <p:cNvPr id="23" name="Shape 20"/>
          <p:cNvSpPr/>
          <p:nvPr/>
        </p:nvSpPr>
        <p:spPr>
          <a:xfrm>
            <a:off x="8351520" y="5071872"/>
            <a:ext cx="3474720" cy="1036320"/>
          </a:xfrm>
          <a:prstGeom prst="rect">
            <a:avLst/>
          </a:prstGeom>
          <a:solidFill>
            <a:srgbClr val="FFFFFF"/>
          </a:solidFill>
          <a:ln/>
          <a:effectLst>
            <a:outerShdw blurRad="63500" dist="25400" dir="8100000" algn="bl" rotWithShape="0">
              <a:srgbClr val="000000">
                <a:alpha val="18000"/>
              </a:srgbClr>
            </a:outerShdw>
          </a:effectLst>
        </p:spPr>
      </p:sp>
      <p:sp>
        <p:nvSpPr>
          <p:cNvPr id="24" name="Shape 21"/>
          <p:cNvSpPr/>
          <p:nvPr/>
        </p:nvSpPr>
        <p:spPr>
          <a:xfrm>
            <a:off x="8351520" y="5071872"/>
            <a:ext cx="73152" cy="1036320"/>
          </a:xfrm>
          <a:prstGeom prst="rect">
            <a:avLst/>
          </a:prstGeom>
          <a:solidFill>
            <a:srgbClr val="D68910"/>
          </a:solidFill>
          <a:ln/>
        </p:spPr>
      </p:sp>
      <p:sp>
        <p:nvSpPr>
          <p:cNvPr id="25" name="Text 22"/>
          <p:cNvSpPr/>
          <p:nvPr/>
        </p:nvSpPr>
        <p:spPr>
          <a:xfrm>
            <a:off x="8510016" y="5120640"/>
            <a:ext cx="3169920" cy="341376"/>
          </a:xfrm>
          <a:prstGeom prst="rect">
            <a:avLst/>
          </a:prstGeom>
          <a:noFill/>
          <a:ln/>
        </p:spPr>
        <p:txBody>
          <a:bodyPr wrap="square" lIns="0" tIns="0" rIns="0" bIns="0" rtlCol="0" anchor="ctr"/>
          <a:lstStyle/>
          <a:p>
            <a:pPr defTabSz="1219170"/>
            <a:r>
              <a:rPr lang="en-US" sz="1333" b="1" dirty="0">
                <a:solidFill>
                  <a:srgbClr val="1A3A5C"/>
                </a:solidFill>
                <a:latin typeface="Calibri" pitchFamily="34" charset="0"/>
                <a:ea typeface="Calibri" pitchFamily="34" charset="-122"/>
                <a:cs typeface="Calibri" pitchFamily="34" charset="-120"/>
              </a:rPr>
              <a:t>Blue Economy</a:t>
            </a:r>
            <a:endParaRPr lang="en-US" sz="1333" dirty="0">
              <a:solidFill>
                <a:prstClr val="black"/>
              </a:solidFill>
              <a:latin typeface="Calibri" panose="020F0502020204030204"/>
            </a:endParaRPr>
          </a:p>
        </p:txBody>
      </p:sp>
      <p:sp>
        <p:nvSpPr>
          <p:cNvPr id="26" name="Text 23"/>
          <p:cNvSpPr/>
          <p:nvPr/>
        </p:nvSpPr>
        <p:spPr>
          <a:xfrm>
            <a:off x="8510016" y="5462016"/>
            <a:ext cx="3169920" cy="365760"/>
          </a:xfrm>
          <a:prstGeom prst="rect">
            <a:avLst/>
          </a:prstGeom>
          <a:noFill/>
          <a:ln/>
        </p:spPr>
        <p:txBody>
          <a:bodyPr wrap="square" lIns="0" tIns="0" rIns="0" bIns="0" rtlCol="0" anchor="ctr"/>
          <a:lstStyle/>
          <a:p>
            <a:pPr defTabSz="1219170"/>
            <a:r>
              <a:rPr lang="en-US" sz="2133" b="1" dirty="0">
                <a:solidFill>
                  <a:srgbClr val="D68910"/>
                </a:solidFill>
                <a:latin typeface="Calibri" pitchFamily="34" charset="0"/>
                <a:ea typeface="Calibri" pitchFamily="34" charset="-122"/>
                <a:cs typeface="Calibri" pitchFamily="34" charset="-120"/>
              </a:rPr>
              <a:t>−5.6k</a:t>
            </a:r>
            <a:endParaRPr lang="en-US" sz="2133" dirty="0">
              <a:solidFill>
                <a:prstClr val="black"/>
              </a:solidFill>
              <a:latin typeface="Calibri" panose="020F0502020204030204"/>
            </a:endParaRPr>
          </a:p>
        </p:txBody>
      </p:sp>
      <p:sp>
        <p:nvSpPr>
          <p:cNvPr id="27" name="Text 24"/>
          <p:cNvSpPr/>
          <p:nvPr/>
        </p:nvSpPr>
        <p:spPr>
          <a:xfrm>
            <a:off x="8510016" y="5803392"/>
            <a:ext cx="3169920" cy="268224"/>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Growing shortfall (−32.2%)</a:t>
            </a:r>
            <a:endParaRPr lang="en-US" sz="1200" dirty="0">
              <a:solidFill>
                <a:prstClr val="black"/>
              </a:solidFill>
              <a:latin typeface="Calibri" panose="020F0502020204030204"/>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Model Calibration &amp; Validation Results — Objective 1</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NLS parameter estimates and fit statistics</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graphicFrame>
        <p:nvGraphicFramePr>
          <p:cNvPr id="12" name="Table 0"/>
          <p:cNvGraphicFramePr>
            <a:graphicFrameLocks noGrp="1"/>
          </p:cNvGraphicFramePr>
          <p:nvPr/>
        </p:nvGraphicFramePr>
        <p:xfrm>
          <a:off x="365760" y="1463040"/>
          <a:ext cx="11460480" cy="3017520"/>
        </p:xfrm>
        <a:graphic>
          <a:graphicData uri="http://schemas.openxmlformats.org/drawingml/2006/table">
            <a:tbl>
              <a:tblPr/>
              <a:tblGrid>
                <a:gridCol w="3413760">
                  <a:extLst>
                    <a:ext uri="{9D8B030D-6E8A-4147-A177-3AD203B41FA5}">
                      <a16:colId xmlns:a16="http://schemas.microsoft.com/office/drawing/2014/main" val="20000"/>
                    </a:ext>
                  </a:extLst>
                </a:gridCol>
                <a:gridCol w="2011680">
                  <a:extLst>
                    <a:ext uri="{9D8B030D-6E8A-4147-A177-3AD203B41FA5}">
                      <a16:colId xmlns:a16="http://schemas.microsoft.com/office/drawing/2014/main" val="20001"/>
                    </a:ext>
                  </a:extLst>
                </a:gridCol>
                <a:gridCol w="2011680">
                  <a:extLst>
                    <a:ext uri="{9D8B030D-6E8A-4147-A177-3AD203B41FA5}">
                      <a16:colId xmlns:a16="http://schemas.microsoft.com/office/drawing/2014/main" val="20002"/>
                    </a:ext>
                  </a:extLst>
                </a:gridCol>
                <a:gridCol w="2011680">
                  <a:extLst>
                    <a:ext uri="{9D8B030D-6E8A-4147-A177-3AD203B41FA5}">
                      <a16:colId xmlns:a16="http://schemas.microsoft.com/office/drawing/2014/main" val="20003"/>
                    </a:ext>
                  </a:extLst>
                </a:gridCol>
                <a:gridCol w="2011680">
                  <a:extLst>
                    <a:ext uri="{9D8B030D-6E8A-4147-A177-3AD203B41FA5}">
                      <a16:colId xmlns:a16="http://schemas.microsoft.com/office/drawing/2014/main" val="20004"/>
                    </a:ext>
                  </a:extLst>
                </a:gridCol>
              </a:tblGrid>
              <a:tr h="335280">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Parameter</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Manufacturing</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ICT</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Agriculture</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Blue Economy</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extLst>
                  <a:ext uri="{0D108BD9-81ED-4DB2-BD59-A6C34878D82A}">
                    <a16:rowId xmlns:a16="http://schemas.microsoft.com/office/drawing/2014/main" val="10000"/>
                  </a:ext>
                </a:extLst>
              </a:tr>
              <a:tr h="335280">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αₛ  Supply growth rate</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0.071</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0.112</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0.048</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0.083</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35280">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βₛ  Demand growth rate</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0.059</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0.138</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0.031</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0.094</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r h="335280">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γₛ  Supply adj. lag coeff.</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0.042</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0.084</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0.019</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0.057</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35280">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δₛ  Demand adj. lag coeff.</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0.038</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0.061</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0.024</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0.049</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extLst>
                  <a:ext uri="{0D108BD9-81ED-4DB2-BD59-A6C34878D82A}">
                    <a16:rowId xmlns:a16="http://schemas.microsoft.com/office/drawing/2014/main" val="10004"/>
                  </a:ext>
                </a:extLst>
              </a:tr>
              <a:tr h="335280">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Kₛ  Training capacity (000s)</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295</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68</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412</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42</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35280">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Mₛ  Absorption ceiling (000s)</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310</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82</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240</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54</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extLst>
                  <a:ext uri="{0D108BD9-81ED-4DB2-BD59-A6C34878D82A}">
                    <a16:rowId xmlns:a16="http://schemas.microsoft.com/office/drawing/2014/main" val="10006"/>
                  </a:ext>
                </a:extLst>
              </a:tr>
              <a:tr h="335280">
                <a:tc>
                  <a:txBody>
                    <a:bodyPr/>
                    <a:lstStyle/>
                    <a:p>
                      <a:pPr marL="0" indent="0">
                        <a:buNone/>
                      </a:pPr>
                      <a:r>
                        <a:rPr lang="en-US" sz="1400" b="1" dirty="0">
                          <a:solidFill>
                            <a:srgbClr val="000000"/>
                          </a:solidFill>
                          <a:latin typeface="Calibri" pitchFamily="34" charset="0"/>
                          <a:ea typeface="Calibri" pitchFamily="34" charset="-122"/>
                          <a:cs typeface="Calibri" pitchFamily="34" charset="-120"/>
                        </a:rPr>
                        <a:t>In-sample NSE (2010–21)</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b="1" dirty="0">
                          <a:solidFill>
                            <a:srgbClr val="1E8449"/>
                          </a:solidFill>
                          <a:latin typeface="Calibri" pitchFamily="34" charset="0"/>
                          <a:ea typeface="Calibri" pitchFamily="34" charset="-122"/>
                          <a:cs typeface="Calibri" pitchFamily="34" charset="-120"/>
                        </a:rPr>
                        <a:t>0.932</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b="1" dirty="0">
                          <a:solidFill>
                            <a:srgbClr val="1E8449"/>
                          </a:solidFill>
                          <a:latin typeface="Calibri" pitchFamily="34" charset="0"/>
                          <a:ea typeface="Calibri" pitchFamily="34" charset="-122"/>
                          <a:cs typeface="Calibri" pitchFamily="34" charset="-120"/>
                        </a:rPr>
                        <a:t>0.948</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b="1" dirty="0">
                          <a:solidFill>
                            <a:srgbClr val="1E8449"/>
                          </a:solidFill>
                          <a:latin typeface="Calibri" pitchFamily="34" charset="0"/>
                          <a:ea typeface="Calibri" pitchFamily="34" charset="-122"/>
                          <a:cs typeface="Calibri" pitchFamily="34" charset="-120"/>
                        </a:rPr>
                        <a:t>0.917</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400" b="1" dirty="0">
                          <a:solidFill>
                            <a:srgbClr val="1E8449"/>
                          </a:solidFill>
                          <a:latin typeface="Calibri" pitchFamily="34" charset="0"/>
                          <a:ea typeface="Calibri" pitchFamily="34" charset="-122"/>
                          <a:cs typeface="Calibri" pitchFamily="34" charset="-120"/>
                        </a:rPr>
                        <a:t>0.924</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35280">
                <a:tc>
                  <a:txBody>
                    <a:bodyPr/>
                    <a:lstStyle/>
                    <a:p>
                      <a:pPr marL="0" indent="0">
                        <a:buNone/>
                      </a:pPr>
                      <a:r>
                        <a:rPr lang="en-US" sz="1400" b="1" dirty="0">
                          <a:solidFill>
                            <a:srgbClr val="000000"/>
                          </a:solidFill>
                          <a:latin typeface="Calibri" pitchFamily="34" charset="0"/>
                          <a:ea typeface="Calibri" pitchFamily="34" charset="-122"/>
                          <a:cs typeface="Calibri" pitchFamily="34" charset="-120"/>
                        </a:rPr>
                        <a:t>Out-of-sample NSE (22–23)</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b="1" dirty="0">
                          <a:solidFill>
                            <a:srgbClr val="0D7C8F"/>
                          </a:solidFill>
                          <a:latin typeface="Calibri" pitchFamily="34" charset="0"/>
                          <a:ea typeface="Calibri" pitchFamily="34" charset="-122"/>
                          <a:cs typeface="Calibri" pitchFamily="34" charset="-120"/>
                        </a:rPr>
                        <a:t>0.891</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b="1" dirty="0">
                          <a:solidFill>
                            <a:srgbClr val="0D7C8F"/>
                          </a:solidFill>
                          <a:latin typeface="Calibri" pitchFamily="34" charset="0"/>
                          <a:ea typeface="Calibri" pitchFamily="34" charset="-122"/>
                          <a:cs typeface="Calibri" pitchFamily="34" charset="-120"/>
                        </a:rPr>
                        <a:t>0.906</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b="1" dirty="0">
                          <a:solidFill>
                            <a:srgbClr val="0D7C8F"/>
                          </a:solidFill>
                          <a:latin typeface="Calibri" pitchFamily="34" charset="0"/>
                          <a:ea typeface="Calibri" pitchFamily="34" charset="-122"/>
                          <a:cs typeface="Calibri" pitchFamily="34" charset="-120"/>
                        </a:rPr>
                        <a:t>0.874</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tc>
                  <a:txBody>
                    <a:bodyPr/>
                    <a:lstStyle/>
                    <a:p>
                      <a:pPr marL="0" indent="0">
                        <a:buNone/>
                      </a:pPr>
                      <a:r>
                        <a:rPr lang="en-US" sz="1400" b="1" dirty="0">
                          <a:solidFill>
                            <a:srgbClr val="0D7C8F"/>
                          </a:solidFill>
                          <a:latin typeface="Calibri" pitchFamily="34" charset="0"/>
                          <a:ea typeface="Calibri" pitchFamily="34" charset="-122"/>
                          <a:cs typeface="Calibri" pitchFamily="34" charset="-120"/>
                        </a:rPr>
                        <a:t>0.883</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7FAFC"/>
                    </a:solidFill>
                  </a:tcPr>
                </a:tc>
                <a:extLst>
                  <a:ext uri="{0D108BD9-81ED-4DB2-BD59-A6C34878D82A}">
                    <a16:rowId xmlns:a16="http://schemas.microsoft.com/office/drawing/2014/main" val="10008"/>
                  </a:ext>
                </a:extLst>
              </a:tr>
            </a:tbl>
          </a:graphicData>
        </a:graphic>
      </p:graphicFrame>
      <p:sp>
        <p:nvSpPr>
          <p:cNvPr id="8" name="Shape 5"/>
          <p:cNvSpPr/>
          <p:nvPr/>
        </p:nvSpPr>
        <p:spPr>
          <a:xfrm>
            <a:off x="365760" y="5876544"/>
            <a:ext cx="11460480" cy="365760"/>
          </a:xfrm>
          <a:prstGeom prst="rect">
            <a:avLst/>
          </a:prstGeom>
          <a:solidFill>
            <a:srgbClr val="D6EAF8"/>
          </a:solidFill>
          <a:ln/>
        </p:spPr>
      </p:sp>
      <p:sp>
        <p:nvSpPr>
          <p:cNvPr id="9" name="Text 6"/>
          <p:cNvSpPr/>
          <p:nvPr/>
        </p:nvSpPr>
        <p:spPr>
          <a:xfrm>
            <a:off x="487680" y="5888736"/>
            <a:ext cx="11216640" cy="341376"/>
          </a:xfrm>
          <a:prstGeom prst="rect">
            <a:avLst/>
          </a:prstGeom>
          <a:noFill/>
          <a:ln/>
        </p:spPr>
        <p:txBody>
          <a:bodyPr wrap="square" lIns="0" tIns="0" rIns="0" bIns="0" rtlCol="0" anchor="ctr"/>
          <a:lstStyle/>
          <a:p>
            <a:pPr defTabSz="1219170"/>
            <a:r>
              <a:rPr lang="en-US" sz="1267" i="1" dirty="0">
                <a:solidFill>
                  <a:srgbClr val="445566"/>
                </a:solidFill>
                <a:latin typeface="Calibri" pitchFamily="34" charset="0"/>
                <a:ea typeface="Calibri" pitchFamily="34" charset="-122"/>
                <a:cs typeface="Calibri" pitchFamily="34" charset="-120"/>
              </a:rPr>
              <a:t>NSE &gt; 0.75 = Good fit  |  NSE &gt; 0.90 = Excellent fit  (Nash &amp; Sutcliffe, 1970).  All sectors exceed the good-fit threshold for out-of-sample performance.</a:t>
            </a:r>
            <a:endParaRPr lang="en-US" sz="1267" dirty="0">
              <a:solidFill>
                <a:prstClr val="black"/>
              </a:solidFill>
              <a:latin typeface="Calibri" panose="020F0502020204030204"/>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ICT Sector: ODE Model Fit (2010–2023)</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Supply vs. demand trajectory — widening shortage gap</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graphicFrame>
        <p:nvGraphicFramePr>
          <p:cNvPr id="7" name="Chart 0"/>
          <p:cNvGraphicFramePr/>
          <p:nvPr/>
        </p:nvGraphicFramePr>
        <p:xfrm>
          <a:off x="365760" y="1463040"/>
          <a:ext cx="79248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8534400" y="1524000"/>
            <a:ext cx="3291840" cy="1036320"/>
          </a:xfrm>
          <a:prstGeom prst="rect">
            <a:avLst/>
          </a:prstGeom>
          <a:solidFill>
            <a:srgbClr val="1A3A5C"/>
          </a:solidFill>
          <a:ln/>
          <a:effectLst>
            <a:outerShdw blurRad="63500" dist="25400" dir="8100000" algn="bl" rotWithShape="0">
              <a:srgbClr val="000000">
                <a:alpha val="18000"/>
              </a:srgbClr>
            </a:outerShdw>
          </a:effectLst>
        </p:spPr>
      </p:sp>
      <p:sp>
        <p:nvSpPr>
          <p:cNvPr id="9" name="Text 6"/>
          <p:cNvSpPr/>
          <p:nvPr/>
        </p:nvSpPr>
        <p:spPr>
          <a:xfrm>
            <a:off x="8595360" y="1572768"/>
            <a:ext cx="3169920" cy="316992"/>
          </a:xfrm>
          <a:prstGeom prst="rect">
            <a:avLst/>
          </a:prstGeom>
          <a:noFill/>
          <a:ln/>
        </p:spPr>
        <p:txBody>
          <a:bodyPr wrap="square" lIns="0" tIns="0" rIns="0" bIns="0" rtlCol="0" anchor="ctr"/>
          <a:lstStyle/>
          <a:p>
            <a:pPr defTabSz="1219170"/>
            <a:r>
              <a:rPr lang="en-US" sz="1267" dirty="0">
                <a:solidFill>
                  <a:srgbClr val="CCCCCC"/>
                </a:solidFill>
                <a:latin typeface="Calibri" pitchFamily="34" charset="0"/>
                <a:ea typeface="Calibri" pitchFamily="34" charset="-122"/>
                <a:cs typeface="Calibri" pitchFamily="34" charset="-120"/>
              </a:rPr>
              <a:t>NSE In-sample</a:t>
            </a:r>
            <a:endParaRPr lang="en-US" sz="1267" dirty="0">
              <a:solidFill>
                <a:prstClr val="black"/>
              </a:solidFill>
              <a:latin typeface="Calibri" panose="020F0502020204030204"/>
            </a:endParaRPr>
          </a:p>
        </p:txBody>
      </p:sp>
      <p:sp>
        <p:nvSpPr>
          <p:cNvPr id="10" name="Text 7"/>
          <p:cNvSpPr/>
          <p:nvPr/>
        </p:nvSpPr>
        <p:spPr>
          <a:xfrm>
            <a:off x="8595360" y="1889760"/>
            <a:ext cx="3169920" cy="402336"/>
          </a:xfrm>
          <a:prstGeom prst="rect">
            <a:avLst/>
          </a:prstGeom>
          <a:noFill/>
          <a:ln/>
        </p:spPr>
        <p:txBody>
          <a:bodyPr wrap="square" lIns="0" tIns="0" rIns="0" bIns="0" rtlCol="0" anchor="ctr"/>
          <a:lstStyle/>
          <a:p>
            <a:pPr defTabSz="1219170"/>
            <a:r>
              <a:rPr lang="en-US" sz="2667" b="1" dirty="0">
                <a:solidFill>
                  <a:srgbClr val="E8A020"/>
                </a:solidFill>
                <a:latin typeface="Calibri" pitchFamily="34" charset="0"/>
                <a:ea typeface="Calibri" pitchFamily="34" charset="-122"/>
                <a:cs typeface="Calibri" pitchFamily="34" charset="-120"/>
              </a:rPr>
              <a:t>0.948</a:t>
            </a:r>
            <a:endParaRPr lang="en-US" sz="2667" dirty="0">
              <a:solidFill>
                <a:prstClr val="black"/>
              </a:solidFill>
              <a:latin typeface="Calibri" panose="020F0502020204030204"/>
            </a:endParaRPr>
          </a:p>
        </p:txBody>
      </p:sp>
      <p:sp>
        <p:nvSpPr>
          <p:cNvPr id="11" name="Text 8"/>
          <p:cNvSpPr/>
          <p:nvPr/>
        </p:nvSpPr>
        <p:spPr>
          <a:xfrm>
            <a:off x="8595360" y="2279904"/>
            <a:ext cx="3169920" cy="268224"/>
          </a:xfrm>
          <a:prstGeom prst="rect">
            <a:avLst/>
          </a:prstGeom>
          <a:noFill/>
          <a:ln/>
        </p:spPr>
        <p:txBody>
          <a:bodyPr wrap="square" lIns="0" tIns="0" rIns="0" bIns="0" rtlCol="0" anchor="ctr"/>
          <a:lstStyle/>
          <a:p>
            <a:pPr defTabSz="1219170"/>
            <a:r>
              <a:rPr lang="en-US" sz="1200" dirty="0">
                <a:solidFill>
                  <a:srgbClr val="FFFFFF"/>
                </a:solidFill>
                <a:latin typeface="Calibri" pitchFamily="34" charset="0"/>
                <a:ea typeface="Calibri" pitchFamily="34" charset="-122"/>
                <a:cs typeface="Calibri" pitchFamily="34" charset="-120"/>
              </a:rPr>
              <a:t>Excellent fit</a:t>
            </a:r>
            <a:endParaRPr lang="en-US" sz="1200" dirty="0">
              <a:solidFill>
                <a:prstClr val="black"/>
              </a:solidFill>
              <a:latin typeface="Calibri" panose="020F0502020204030204"/>
            </a:endParaRPr>
          </a:p>
        </p:txBody>
      </p:sp>
      <p:sp>
        <p:nvSpPr>
          <p:cNvPr id="12" name="Shape 9"/>
          <p:cNvSpPr/>
          <p:nvPr/>
        </p:nvSpPr>
        <p:spPr>
          <a:xfrm>
            <a:off x="8534400" y="2706624"/>
            <a:ext cx="3291840" cy="1036320"/>
          </a:xfrm>
          <a:prstGeom prst="rect">
            <a:avLst/>
          </a:prstGeom>
          <a:solidFill>
            <a:srgbClr val="1A3A5C"/>
          </a:solidFill>
          <a:ln/>
          <a:effectLst>
            <a:outerShdw blurRad="63500" dist="25400" dir="8100000" algn="bl" rotWithShape="0">
              <a:srgbClr val="000000">
                <a:alpha val="18000"/>
              </a:srgbClr>
            </a:outerShdw>
          </a:effectLst>
        </p:spPr>
      </p:sp>
      <p:sp>
        <p:nvSpPr>
          <p:cNvPr id="13" name="Text 10"/>
          <p:cNvSpPr/>
          <p:nvPr/>
        </p:nvSpPr>
        <p:spPr>
          <a:xfrm>
            <a:off x="8595360" y="2755392"/>
            <a:ext cx="3169920" cy="316992"/>
          </a:xfrm>
          <a:prstGeom prst="rect">
            <a:avLst/>
          </a:prstGeom>
          <a:noFill/>
          <a:ln/>
        </p:spPr>
        <p:txBody>
          <a:bodyPr wrap="square" lIns="0" tIns="0" rIns="0" bIns="0" rtlCol="0" anchor="ctr"/>
          <a:lstStyle/>
          <a:p>
            <a:pPr defTabSz="1219170"/>
            <a:r>
              <a:rPr lang="en-US" sz="1267" dirty="0">
                <a:solidFill>
                  <a:srgbClr val="CCCCCC"/>
                </a:solidFill>
                <a:latin typeface="Calibri" pitchFamily="34" charset="0"/>
                <a:ea typeface="Calibri" pitchFamily="34" charset="-122"/>
                <a:cs typeface="Calibri" pitchFamily="34" charset="-120"/>
              </a:rPr>
              <a:t>NSE Validation</a:t>
            </a:r>
            <a:endParaRPr lang="en-US" sz="1267" dirty="0">
              <a:solidFill>
                <a:prstClr val="black"/>
              </a:solidFill>
              <a:latin typeface="Calibri" panose="020F0502020204030204"/>
            </a:endParaRPr>
          </a:p>
        </p:txBody>
      </p:sp>
      <p:sp>
        <p:nvSpPr>
          <p:cNvPr id="14" name="Text 11"/>
          <p:cNvSpPr/>
          <p:nvPr/>
        </p:nvSpPr>
        <p:spPr>
          <a:xfrm>
            <a:off x="8595360" y="3072384"/>
            <a:ext cx="3169920" cy="402336"/>
          </a:xfrm>
          <a:prstGeom prst="rect">
            <a:avLst/>
          </a:prstGeom>
          <a:noFill/>
          <a:ln/>
        </p:spPr>
        <p:txBody>
          <a:bodyPr wrap="square" lIns="0" tIns="0" rIns="0" bIns="0" rtlCol="0" anchor="ctr"/>
          <a:lstStyle/>
          <a:p>
            <a:pPr defTabSz="1219170"/>
            <a:r>
              <a:rPr lang="en-US" sz="2667" b="1" dirty="0">
                <a:solidFill>
                  <a:srgbClr val="E8A020"/>
                </a:solidFill>
                <a:latin typeface="Calibri" pitchFamily="34" charset="0"/>
                <a:ea typeface="Calibri" pitchFamily="34" charset="-122"/>
                <a:cs typeface="Calibri" pitchFamily="34" charset="-120"/>
              </a:rPr>
              <a:t>0.906</a:t>
            </a:r>
            <a:endParaRPr lang="en-US" sz="2667" dirty="0">
              <a:solidFill>
                <a:prstClr val="black"/>
              </a:solidFill>
              <a:latin typeface="Calibri" panose="020F0502020204030204"/>
            </a:endParaRPr>
          </a:p>
        </p:txBody>
      </p:sp>
      <p:sp>
        <p:nvSpPr>
          <p:cNvPr id="15" name="Text 12"/>
          <p:cNvSpPr/>
          <p:nvPr/>
        </p:nvSpPr>
        <p:spPr>
          <a:xfrm>
            <a:off x="8595360" y="3462528"/>
            <a:ext cx="3169920" cy="268224"/>
          </a:xfrm>
          <a:prstGeom prst="rect">
            <a:avLst/>
          </a:prstGeom>
          <a:noFill/>
          <a:ln/>
        </p:spPr>
        <p:txBody>
          <a:bodyPr wrap="square" lIns="0" tIns="0" rIns="0" bIns="0" rtlCol="0" anchor="ctr"/>
          <a:lstStyle/>
          <a:p>
            <a:pPr defTabSz="1219170"/>
            <a:r>
              <a:rPr lang="en-US" sz="1200" dirty="0">
                <a:solidFill>
                  <a:srgbClr val="FFFFFF"/>
                </a:solidFill>
                <a:latin typeface="Calibri" pitchFamily="34" charset="0"/>
                <a:ea typeface="Calibri" pitchFamily="34" charset="-122"/>
                <a:cs typeface="Calibri" pitchFamily="34" charset="-120"/>
              </a:rPr>
              <a:t>Good–Excellent</a:t>
            </a:r>
            <a:endParaRPr lang="en-US" sz="1200" dirty="0">
              <a:solidFill>
                <a:prstClr val="black"/>
              </a:solidFill>
              <a:latin typeface="Calibri" panose="020F0502020204030204"/>
            </a:endParaRPr>
          </a:p>
        </p:txBody>
      </p:sp>
      <p:sp>
        <p:nvSpPr>
          <p:cNvPr id="16" name="Shape 13"/>
          <p:cNvSpPr/>
          <p:nvPr/>
        </p:nvSpPr>
        <p:spPr>
          <a:xfrm>
            <a:off x="8534400" y="3889248"/>
            <a:ext cx="3291840" cy="1036320"/>
          </a:xfrm>
          <a:prstGeom prst="rect">
            <a:avLst/>
          </a:prstGeom>
          <a:solidFill>
            <a:srgbClr val="C0392B"/>
          </a:solidFill>
          <a:ln/>
          <a:effectLst>
            <a:outerShdw blurRad="63500" dist="25400" dir="8100000" algn="bl" rotWithShape="0">
              <a:srgbClr val="000000">
                <a:alpha val="18000"/>
              </a:srgbClr>
            </a:outerShdw>
          </a:effectLst>
        </p:spPr>
      </p:sp>
      <p:sp>
        <p:nvSpPr>
          <p:cNvPr id="17" name="Text 14"/>
          <p:cNvSpPr/>
          <p:nvPr/>
        </p:nvSpPr>
        <p:spPr>
          <a:xfrm>
            <a:off x="8595360" y="3938016"/>
            <a:ext cx="3169920" cy="316992"/>
          </a:xfrm>
          <a:prstGeom prst="rect">
            <a:avLst/>
          </a:prstGeom>
          <a:noFill/>
          <a:ln/>
        </p:spPr>
        <p:txBody>
          <a:bodyPr wrap="square" lIns="0" tIns="0" rIns="0" bIns="0" rtlCol="0" anchor="ctr"/>
          <a:lstStyle/>
          <a:p>
            <a:pPr defTabSz="1219170"/>
            <a:r>
              <a:rPr lang="en-US" sz="1267" dirty="0">
                <a:solidFill>
                  <a:srgbClr val="CCCCCC"/>
                </a:solidFill>
                <a:latin typeface="Calibri" pitchFamily="34" charset="0"/>
                <a:ea typeface="Calibri" pitchFamily="34" charset="-122"/>
                <a:cs typeface="Calibri" pitchFamily="34" charset="-120"/>
              </a:rPr>
              <a:t>Gap 2023</a:t>
            </a:r>
            <a:endParaRPr lang="en-US" sz="1267" dirty="0">
              <a:solidFill>
                <a:prstClr val="black"/>
              </a:solidFill>
              <a:latin typeface="Calibri" panose="020F0502020204030204"/>
            </a:endParaRPr>
          </a:p>
        </p:txBody>
      </p:sp>
      <p:sp>
        <p:nvSpPr>
          <p:cNvPr id="18" name="Text 15"/>
          <p:cNvSpPr/>
          <p:nvPr/>
        </p:nvSpPr>
        <p:spPr>
          <a:xfrm>
            <a:off x="8595360" y="4255008"/>
            <a:ext cx="3169920" cy="402336"/>
          </a:xfrm>
          <a:prstGeom prst="rect">
            <a:avLst/>
          </a:prstGeom>
          <a:noFill/>
          <a:ln/>
        </p:spPr>
        <p:txBody>
          <a:bodyPr wrap="square" lIns="0" tIns="0" rIns="0" bIns="0" rtlCol="0" anchor="ctr"/>
          <a:lstStyle/>
          <a:p>
            <a:pPr defTabSz="1219170"/>
            <a:r>
              <a:rPr lang="en-US" sz="2667" b="1" dirty="0">
                <a:solidFill>
                  <a:srgbClr val="E8A020"/>
                </a:solidFill>
                <a:latin typeface="Calibri" pitchFamily="34" charset="0"/>
                <a:ea typeface="Calibri" pitchFamily="34" charset="-122"/>
                <a:cs typeface="Calibri" pitchFamily="34" charset="-120"/>
              </a:rPr>
              <a:t>33,700</a:t>
            </a:r>
            <a:endParaRPr lang="en-US" sz="2667" dirty="0">
              <a:solidFill>
                <a:prstClr val="black"/>
              </a:solidFill>
              <a:latin typeface="Calibri" panose="020F0502020204030204"/>
            </a:endParaRPr>
          </a:p>
        </p:txBody>
      </p:sp>
      <p:sp>
        <p:nvSpPr>
          <p:cNvPr id="19" name="Text 16"/>
          <p:cNvSpPr/>
          <p:nvPr/>
        </p:nvSpPr>
        <p:spPr>
          <a:xfrm>
            <a:off x="8595360" y="4645152"/>
            <a:ext cx="3169920" cy="268224"/>
          </a:xfrm>
          <a:prstGeom prst="rect">
            <a:avLst/>
          </a:prstGeom>
          <a:noFill/>
          <a:ln/>
        </p:spPr>
        <p:txBody>
          <a:bodyPr wrap="square" lIns="0" tIns="0" rIns="0" bIns="0" rtlCol="0" anchor="ctr"/>
          <a:lstStyle/>
          <a:p>
            <a:pPr defTabSz="1219170"/>
            <a:r>
              <a:rPr lang="en-US" sz="1200" dirty="0">
                <a:solidFill>
                  <a:srgbClr val="FFFFFF"/>
                </a:solidFill>
                <a:latin typeface="Calibri" pitchFamily="34" charset="0"/>
                <a:ea typeface="Calibri" pitchFamily="34" charset="-122"/>
                <a:cs typeface="Calibri" pitchFamily="34" charset="-120"/>
              </a:rPr>
              <a:t>workers (shortage)</a:t>
            </a:r>
            <a:endParaRPr lang="en-US" sz="1200" dirty="0">
              <a:solidFill>
                <a:prstClr val="black"/>
              </a:solidFill>
              <a:latin typeface="Calibri" panose="020F0502020204030204"/>
            </a:endParaRPr>
          </a:p>
        </p:txBody>
      </p:sp>
      <p:sp>
        <p:nvSpPr>
          <p:cNvPr id="20" name="Shape 17"/>
          <p:cNvSpPr/>
          <p:nvPr/>
        </p:nvSpPr>
        <p:spPr>
          <a:xfrm>
            <a:off x="8534400" y="5071872"/>
            <a:ext cx="3291840" cy="1036320"/>
          </a:xfrm>
          <a:prstGeom prst="rect">
            <a:avLst/>
          </a:prstGeom>
          <a:solidFill>
            <a:srgbClr val="C0392B"/>
          </a:solidFill>
          <a:ln/>
          <a:effectLst>
            <a:outerShdw blurRad="63500" dist="25400" dir="8100000" algn="bl" rotWithShape="0">
              <a:srgbClr val="000000">
                <a:alpha val="18000"/>
              </a:srgbClr>
            </a:outerShdw>
          </a:effectLst>
        </p:spPr>
      </p:sp>
      <p:sp>
        <p:nvSpPr>
          <p:cNvPr id="21" name="Text 18"/>
          <p:cNvSpPr/>
          <p:nvPr/>
        </p:nvSpPr>
        <p:spPr>
          <a:xfrm>
            <a:off x="8595360" y="5120640"/>
            <a:ext cx="3169920" cy="316992"/>
          </a:xfrm>
          <a:prstGeom prst="rect">
            <a:avLst/>
          </a:prstGeom>
          <a:noFill/>
          <a:ln/>
        </p:spPr>
        <p:txBody>
          <a:bodyPr wrap="square" lIns="0" tIns="0" rIns="0" bIns="0" rtlCol="0" anchor="ctr"/>
          <a:lstStyle/>
          <a:p>
            <a:pPr defTabSz="1219170"/>
            <a:r>
              <a:rPr lang="en-US" sz="1267" dirty="0">
                <a:solidFill>
                  <a:srgbClr val="CCCCCC"/>
                </a:solidFill>
                <a:latin typeface="Calibri" pitchFamily="34" charset="0"/>
                <a:ea typeface="Calibri" pitchFamily="34" charset="-122"/>
                <a:cs typeface="Calibri" pitchFamily="34" charset="-120"/>
              </a:rPr>
              <a:t>CAGR (Demand)</a:t>
            </a:r>
            <a:endParaRPr lang="en-US" sz="1267" dirty="0">
              <a:solidFill>
                <a:prstClr val="black"/>
              </a:solidFill>
              <a:latin typeface="Calibri" panose="020F0502020204030204"/>
            </a:endParaRPr>
          </a:p>
        </p:txBody>
      </p:sp>
      <p:sp>
        <p:nvSpPr>
          <p:cNvPr id="22" name="Text 19"/>
          <p:cNvSpPr/>
          <p:nvPr/>
        </p:nvSpPr>
        <p:spPr>
          <a:xfrm>
            <a:off x="8595360" y="5437632"/>
            <a:ext cx="3169920" cy="402336"/>
          </a:xfrm>
          <a:prstGeom prst="rect">
            <a:avLst/>
          </a:prstGeom>
          <a:noFill/>
          <a:ln/>
        </p:spPr>
        <p:txBody>
          <a:bodyPr wrap="square" lIns="0" tIns="0" rIns="0" bIns="0" rtlCol="0" anchor="ctr"/>
          <a:lstStyle/>
          <a:p>
            <a:pPr defTabSz="1219170"/>
            <a:r>
              <a:rPr lang="en-US" sz="2667" b="1" dirty="0">
                <a:solidFill>
                  <a:srgbClr val="E8A020"/>
                </a:solidFill>
                <a:latin typeface="Calibri" pitchFamily="34" charset="0"/>
                <a:ea typeface="Calibri" pitchFamily="34" charset="-122"/>
                <a:cs typeface="Calibri" pitchFamily="34" charset="-120"/>
              </a:rPr>
              <a:t>13.8%</a:t>
            </a:r>
            <a:endParaRPr lang="en-US" sz="2667" dirty="0">
              <a:solidFill>
                <a:prstClr val="black"/>
              </a:solidFill>
              <a:latin typeface="Calibri" panose="020F0502020204030204"/>
            </a:endParaRPr>
          </a:p>
        </p:txBody>
      </p:sp>
      <p:sp>
        <p:nvSpPr>
          <p:cNvPr id="23" name="Text 20"/>
          <p:cNvSpPr/>
          <p:nvPr/>
        </p:nvSpPr>
        <p:spPr>
          <a:xfrm>
            <a:off x="8595360" y="5827776"/>
            <a:ext cx="3169920" cy="268224"/>
          </a:xfrm>
          <a:prstGeom prst="rect">
            <a:avLst/>
          </a:prstGeom>
          <a:noFill/>
          <a:ln/>
        </p:spPr>
        <p:txBody>
          <a:bodyPr wrap="square" lIns="0" tIns="0" rIns="0" bIns="0" rtlCol="0" anchor="ctr"/>
          <a:lstStyle/>
          <a:p>
            <a:pPr defTabSz="1219170"/>
            <a:r>
              <a:rPr lang="en-US" sz="1200" dirty="0">
                <a:solidFill>
                  <a:srgbClr val="FFFFFF"/>
                </a:solidFill>
                <a:latin typeface="Calibri" pitchFamily="34" charset="0"/>
                <a:ea typeface="Calibri" pitchFamily="34" charset="-122"/>
                <a:cs typeface="Calibri" pitchFamily="34" charset="-120"/>
              </a:rPr>
              <a:t>vs. Supply 11.2%</a:t>
            </a:r>
            <a:endParaRPr lang="en-US" sz="1200" dirty="0">
              <a:solidFill>
                <a:prstClr val="black"/>
              </a:solidFill>
              <a:latin typeface="Calibri" panose="020F0502020204030204"/>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Sector Equilibria &amp; Stability Classification — Objective 2</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Jacobian eigenvalue analysis results</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graphicFrame>
        <p:nvGraphicFramePr>
          <p:cNvPr id="14" name="Table 0"/>
          <p:cNvGraphicFramePr>
            <a:graphicFrameLocks noGrp="1"/>
          </p:cNvGraphicFramePr>
          <p:nvPr/>
        </p:nvGraphicFramePr>
        <p:xfrm>
          <a:off x="365760" y="1463040"/>
          <a:ext cx="11460480" cy="1676400"/>
        </p:xfrm>
        <a:graphic>
          <a:graphicData uri="http://schemas.openxmlformats.org/drawingml/2006/table">
            <a:tbl>
              <a:tblPr/>
              <a:tblGrid>
                <a:gridCol w="2072640">
                  <a:extLst>
                    <a:ext uri="{9D8B030D-6E8A-4147-A177-3AD203B41FA5}">
                      <a16:colId xmlns:a16="http://schemas.microsoft.com/office/drawing/2014/main" val="20000"/>
                    </a:ext>
                  </a:extLst>
                </a:gridCol>
                <a:gridCol w="109728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2"/>
                    </a:ext>
                  </a:extLst>
                </a:gridCol>
                <a:gridCol w="1158240">
                  <a:extLst>
                    <a:ext uri="{9D8B030D-6E8A-4147-A177-3AD203B41FA5}">
                      <a16:colId xmlns:a16="http://schemas.microsoft.com/office/drawing/2014/main" val="20003"/>
                    </a:ext>
                  </a:extLst>
                </a:gridCol>
                <a:gridCol w="1036320">
                  <a:extLst>
                    <a:ext uri="{9D8B030D-6E8A-4147-A177-3AD203B41FA5}">
                      <a16:colId xmlns:a16="http://schemas.microsoft.com/office/drawing/2014/main" val="20004"/>
                    </a:ext>
                  </a:extLst>
                </a:gridCol>
                <a:gridCol w="1036320">
                  <a:extLst>
                    <a:ext uri="{9D8B030D-6E8A-4147-A177-3AD203B41FA5}">
                      <a16:colId xmlns:a16="http://schemas.microsoft.com/office/drawing/2014/main" val="20005"/>
                    </a:ext>
                  </a:extLst>
                </a:gridCol>
                <a:gridCol w="2011680">
                  <a:extLst>
                    <a:ext uri="{9D8B030D-6E8A-4147-A177-3AD203B41FA5}">
                      <a16:colId xmlns:a16="http://schemas.microsoft.com/office/drawing/2014/main" val="20006"/>
                    </a:ext>
                  </a:extLst>
                </a:gridCol>
                <a:gridCol w="1950720">
                  <a:extLst>
                    <a:ext uri="{9D8B030D-6E8A-4147-A177-3AD203B41FA5}">
                      <a16:colId xmlns:a16="http://schemas.microsoft.com/office/drawing/2014/main" val="20007"/>
                    </a:ext>
                  </a:extLst>
                </a:gridCol>
              </a:tblGrid>
              <a:tr h="335280">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Sector</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S* (000s)</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D* (000s)</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Gap D*−S*</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λ₁ (Re)</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λ₂ (Re)</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Stability</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Half-Life</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3A5C"/>
                    </a:solidFill>
                  </a:tcPr>
                </a:tc>
                <a:extLst>
                  <a:ext uri="{0D108BD9-81ED-4DB2-BD59-A6C34878D82A}">
                    <a16:rowId xmlns:a16="http://schemas.microsoft.com/office/drawing/2014/main" val="10000"/>
                  </a:ext>
                </a:extLst>
              </a:tr>
              <a:tr h="335280">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Manufacturing</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261.4</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268.2</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0D7C8F"/>
                          </a:solidFill>
                          <a:latin typeface="Calibri" pitchFamily="34" charset="0"/>
                          <a:ea typeface="Calibri" pitchFamily="34" charset="-122"/>
                          <a:cs typeface="Calibri" pitchFamily="34" charset="-120"/>
                        </a:rPr>
                        <a:t>+6.8k</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−0.047</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−0.031</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1E8449"/>
                          </a:solidFill>
                          <a:latin typeface="Calibri" pitchFamily="34" charset="0"/>
                          <a:ea typeface="Calibri" pitchFamily="34" charset="-122"/>
                          <a:cs typeface="Calibri" pitchFamily="34" charset="-120"/>
                        </a:rPr>
                        <a:t>Stable node</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~15 yrs</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1"/>
                  </a:ext>
                </a:extLst>
              </a:tr>
              <a:tr h="335280">
                <a:tc>
                  <a:txBody>
                    <a:bodyPr/>
                    <a:lstStyle/>
                    <a:p>
                      <a:pPr marL="0" indent="0">
                        <a:buNone/>
                      </a:pPr>
                      <a:r>
                        <a:rPr lang="en-US" sz="1400" b="1" dirty="0">
                          <a:solidFill>
                            <a:srgbClr val="C0392B"/>
                          </a:solidFill>
                          <a:latin typeface="Calibri" pitchFamily="34" charset="0"/>
                          <a:ea typeface="Calibri" pitchFamily="34" charset="-122"/>
                          <a:cs typeface="Calibri" pitchFamily="34" charset="-120"/>
                        </a:rPr>
                        <a:t>ICT ⚠</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58.3</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71.6</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C0392B"/>
                          </a:solidFill>
                          <a:latin typeface="Calibri" pitchFamily="34" charset="0"/>
                          <a:ea typeface="Calibri" pitchFamily="34" charset="-122"/>
                          <a:cs typeface="Calibri" pitchFamily="34" charset="-120"/>
                        </a:rPr>
                        <a:t>+13.3k</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−0.089</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C0392B"/>
                          </a:solidFill>
                          <a:latin typeface="Calibri" pitchFamily="34" charset="0"/>
                          <a:ea typeface="Calibri" pitchFamily="34" charset="-122"/>
                          <a:cs typeface="Calibri" pitchFamily="34" charset="-120"/>
                        </a:rPr>
                        <a:t>+0.024</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C0392B"/>
                          </a:solidFill>
                          <a:latin typeface="Calibri" pitchFamily="34" charset="0"/>
                          <a:ea typeface="Calibri" pitchFamily="34" charset="-122"/>
                          <a:cs typeface="Calibri" pitchFamily="34" charset="-120"/>
                        </a:rPr>
                        <a:t>SADDLE POINT</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C0392B"/>
                          </a:solidFill>
                          <a:latin typeface="Calibri" pitchFamily="34" charset="0"/>
                          <a:ea typeface="Calibri" pitchFamily="34" charset="-122"/>
                          <a:cs typeface="Calibri" pitchFamily="34" charset="-120"/>
                        </a:rPr>
                        <a:t>N/A*</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2"/>
                  </a:ext>
                </a:extLst>
              </a:tr>
              <a:tr h="335280">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Agriculture</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298.7</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204.1</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D68910"/>
                          </a:solidFill>
                          <a:latin typeface="Calibri" pitchFamily="34" charset="0"/>
                          <a:ea typeface="Calibri" pitchFamily="34" charset="-122"/>
                          <a:cs typeface="Calibri" pitchFamily="34" charset="-120"/>
                        </a:rPr>
                        <a:t>−94.6k</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−0.021</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−0.018</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1E8449"/>
                          </a:solidFill>
                          <a:latin typeface="Calibri" pitchFamily="34" charset="0"/>
                          <a:ea typeface="Calibri" pitchFamily="34" charset="-122"/>
                          <a:cs typeface="Calibri" pitchFamily="34" charset="-120"/>
                        </a:rPr>
                        <a:t>Stable node</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~33 yrs</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3"/>
                  </a:ext>
                </a:extLst>
              </a:tr>
              <a:tr h="335280">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Blue Economy</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38.4</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44.8</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0D7C8F"/>
                          </a:solidFill>
                          <a:latin typeface="Calibri" pitchFamily="34" charset="0"/>
                          <a:ea typeface="Calibri" pitchFamily="34" charset="-122"/>
                          <a:cs typeface="Calibri" pitchFamily="34" charset="-120"/>
                        </a:rPr>
                        <a:t>+6.4k</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−0.062</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−0.041</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0D7C8F"/>
                          </a:solidFill>
                          <a:latin typeface="Calibri" pitchFamily="34" charset="0"/>
                          <a:ea typeface="Calibri" pitchFamily="34" charset="-122"/>
                          <a:cs typeface="Calibri" pitchFamily="34" charset="-120"/>
                        </a:rPr>
                        <a:t>Stable focus</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Calibri" pitchFamily="34" charset="0"/>
                          <a:ea typeface="Calibri" pitchFamily="34" charset="-122"/>
                          <a:cs typeface="Calibri" pitchFamily="34" charset="-120"/>
                        </a:rPr>
                        <a:t>~11 yrs</a:t>
                      </a:r>
                      <a:endParaRPr lang="en-US" sz="14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Shape 5"/>
          <p:cNvSpPr/>
          <p:nvPr/>
        </p:nvSpPr>
        <p:spPr>
          <a:xfrm>
            <a:off x="365760" y="4450080"/>
            <a:ext cx="11460480" cy="829056"/>
          </a:xfrm>
          <a:prstGeom prst="rect">
            <a:avLst/>
          </a:prstGeom>
          <a:solidFill>
            <a:srgbClr val="C0392B">
              <a:alpha val="15000"/>
            </a:srgbClr>
          </a:solidFill>
          <a:ln/>
          <a:effectLst>
            <a:outerShdw blurRad="63500" dist="25400" dir="8100000" algn="bl" rotWithShape="0">
              <a:srgbClr val="000000">
                <a:alpha val="18000"/>
              </a:srgbClr>
            </a:outerShdw>
          </a:effectLst>
        </p:spPr>
      </p:sp>
      <p:sp>
        <p:nvSpPr>
          <p:cNvPr id="9" name="Shape 6"/>
          <p:cNvSpPr/>
          <p:nvPr/>
        </p:nvSpPr>
        <p:spPr>
          <a:xfrm>
            <a:off x="365760" y="4450080"/>
            <a:ext cx="73152" cy="829056"/>
          </a:xfrm>
          <a:prstGeom prst="rect">
            <a:avLst/>
          </a:prstGeom>
          <a:solidFill>
            <a:srgbClr val="C0392B"/>
          </a:solidFill>
          <a:ln/>
        </p:spPr>
      </p:sp>
      <p:sp>
        <p:nvSpPr>
          <p:cNvPr id="10" name="Text 7"/>
          <p:cNvSpPr/>
          <p:nvPr/>
        </p:nvSpPr>
        <p:spPr>
          <a:xfrm>
            <a:off x="548640" y="4474464"/>
            <a:ext cx="11094720" cy="780288"/>
          </a:xfrm>
          <a:prstGeom prst="rect">
            <a:avLst/>
          </a:prstGeom>
          <a:noFill/>
          <a:ln/>
        </p:spPr>
        <p:txBody>
          <a:bodyPr wrap="square" lIns="0" tIns="0" rIns="0" bIns="0" rtlCol="0" anchor="ctr"/>
          <a:lstStyle/>
          <a:p>
            <a:pPr defTabSz="1219170"/>
            <a:r>
              <a:rPr lang="en-US" sz="1467" b="1" dirty="0">
                <a:solidFill>
                  <a:srgbClr val="C0392B"/>
                </a:solidFill>
                <a:latin typeface="Calibri" pitchFamily="34" charset="0"/>
                <a:ea typeface="Calibri" pitchFamily="34" charset="-122"/>
                <a:cs typeface="Calibri" pitchFamily="34" charset="-120"/>
              </a:rPr>
              <a:t>⚠  ICT Saddle Point: λ₂ = +0.024 &gt; 0 — the system DIVERGES from equilibrium along the unstable manifold without active policy intervention. Market forces alone will NOT close the ICT gap.</a:t>
            </a:r>
            <a:endParaRPr lang="en-US" sz="1467" dirty="0">
              <a:solidFill>
                <a:prstClr val="black"/>
              </a:solidFill>
              <a:latin typeface="Calibri" panose="020F0502020204030204"/>
            </a:endParaRPr>
          </a:p>
        </p:txBody>
      </p:sp>
      <p:sp>
        <p:nvSpPr>
          <p:cNvPr id="11" name="Text 8"/>
          <p:cNvSpPr/>
          <p:nvPr/>
        </p:nvSpPr>
        <p:spPr>
          <a:xfrm>
            <a:off x="365760" y="5462016"/>
            <a:ext cx="11460480" cy="341376"/>
          </a:xfrm>
          <a:prstGeom prst="rect">
            <a:avLst/>
          </a:prstGeom>
          <a:noFill/>
          <a:ln/>
        </p:spPr>
        <p:txBody>
          <a:bodyPr wrap="square" rtlCol="0" anchor="ctr"/>
          <a:lstStyle/>
          <a:p>
            <a:pPr defTabSz="1219170"/>
            <a:r>
              <a:rPr lang="en-US" sz="1267" i="1" dirty="0">
                <a:solidFill>
                  <a:srgbClr val="7F8C8D"/>
                </a:solidFill>
                <a:latin typeface="Calibri" pitchFamily="34" charset="0"/>
                <a:ea typeface="Calibri" pitchFamily="34" charset="-122"/>
                <a:cs typeface="Calibri" pitchFamily="34" charset="-120"/>
              </a:rPr>
              <a:t>System Half-Life = ln(2) / |mean Re(λ)|   ·   *ICT saddle-point: half-life concept not applicable — gap diverges</a:t>
            </a:r>
            <a:endParaRPr lang="en-US" sz="1267" dirty="0">
              <a:solidFill>
                <a:prstClr val="black"/>
              </a:solidFill>
              <a:latin typeface="Calibri" panose="020F0502020204030204"/>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Sectoral Skills Gap Trajectories 2010–2035</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D(t) − S(t): positive = shortage, negative = surplus</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graphicFrame>
        <p:nvGraphicFramePr>
          <p:cNvPr id="7" name="Chart 0"/>
          <p:cNvGraphicFramePr/>
          <p:nvPr/>
        </p:nvGraphicFramePr>
        <p:xfrm>
          <a:off x="365760" y="1463040"/>
          <a:ext cx="85344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9083040" y="1524000"/>
            <a:ext cx="2743200" cy="1036320"/>
          </a:xfrm>
          <a:prstGeom prst="rect">
            <a:avLst/>
          </a:prstGeom>
          <a:solidFill>
            <a:srgbClr val="FFFFFF"/>
          </a:solidFill>
          <a:ln/>
          <a:effectLst>
            <a:outerShdw blurRad="63500" dist="25400" dir="8100000" algn="bl" rotWithShape="0">
              <a:srgbClr val="000000">
                <a:alpha val="18000"/>
              </a:srgbClr>
            </a:outerShdw>
          </a:effectLst>
        </p:spPr>
      </p:sp>
      <p:sp>
        <p:nvSpPr>
          <p:cNvPr id="9" name="Shape 6"/>
          <p:cNvSpPr/>
          <p:nvPr/>
        </p:nvSpPr>
        <p:spPr>
          <a:xfrm>
            <a:off x="9083040" y="1524000"/>
            <a:ext cx="73152" cy="1036320"/>
          </a:xfrm>
          <a:prstGeom prst="rect">
            <a:avLst/>
          </a:prstGeom>
          <a:solidFill>
            <a:srgbClr val="1A3A5C"/>
          </a:solidFill>
          <a:ln/>
        </p:spPr>
      </p:sp>
      <p:sp>
        <p:nvSpPr>
          <p:cNvPr id="10" name="Text 7"/>
          <p:cNvSpPr/>
          <p:nvPr/>
        </p:nvSpPr>
        <p:spPr>
          <a:xfrm>
            <a:off x="9229344" y="1584960"/>
            <a:ext cx="2438400" cy="341376"/>
          </a:xfrm>
          <a:prstGeom prst="rect">
            <a:avLst/>
          </a:prstGeom>
          <a:noFill/>
          <a:ln/>
        </p:spPr>
        <p:txBody>
          <a:bodyPr wrap="square" lIns="0" tIns="0" rIns="0" bIns="0" rtlCol="0" anchor="ctr"/>
          <a:lstStyle/>
          <a:p>
            <a:pPr defTabSz="1219170"/>
            <a:r>
              <a:rPr lang="en-US" sz="1467" b="1" dirty="0">
                <a:solidFill>
                  <a:srgbClr val="1A3A5C"/>
                </a:solidFill>
                <a:latin typeface="Calibri" pitchFamily="34" charset="0"/>
                <a:ea typeface="Calibri" pitchFamily="34" charset="-122"/>
                <a:cs typeface="Calibri" pitchFamily="34" charset="-120"/>
              </a:rPr>
              <a:t>ICT</a:t>
            </a:r>
            <a:endParaRPr lang="en-US" sz="1467" dirty="0">
              <a:solidFill>
                <a:prstClr val="black"/>
              </a:solidFill>
              <a:latin typeface="Calibri" panose="020F0502020204030204"/>
            </a:endParaRPr>
          </a:p>
        </p:txBody>
      </p:sp>
      <p:sp>
        <p:nvSpPr>
          <p:cNvPr id="11" name="Text 8"/>
          <p:cNvSpPr/>
          <p:nvPr/>
        </p:nvSpPr>
        <p:spPr>
          <a:xfrm>
            <a:off x="9229344" y="1987296"/>
            <a:ext cx="2438400" cy="512064"/>
          </a:xfrm>
          <a:prstGeom prst="rect">
            <a:avLst/>
          </a:prstGeom>
          <a:noFill/>
          <a:ln/>
        </p:spPr>
        <p:txBody>
          <a:bodyPr wrap="square" lIns="0" tIns="0" rIns="0" bIns="0" rtlCol="0" anchor="ctr"/>
          <a:lstStyle/>
          <a:p>
            <a:pPr defTabSz="1219170"/>
            <a:r>
              <a:rPr lang="en-US" sz="1200" dirty="0">
                <a:solidFill>
                  <a:srgbClr val="445566"/>
                </a:solidFill>
                <a:latin typeface="Calibri" pitchFamily="34" charset="0"/>
                <a:ea typeface="Calibri" pitchFamily="34" charset="-122"/>
                <a:cs typeface="Calibri" pitchFamily="34" charset="-120"/>
              </a:rPr>
              <a:t>Saddle point — gap widens indefinitely</a:t>
            </a:r>
            <a:endParaRPr lang="en-US" sz="1200" dirty="0">
              <a:solidFill>
                <a:prstClr val="black"/>
              </a:solidFill>
              <a:latin typeface="Calibri" panose="020F0502020204030204"/>
            </a:endParaRPr>
          </a:p>
        </p:txBody>
      </p:sp>
      <p:sp>
        <p:nvSpPr>
          <p:cNvPr id="12" name="Shape 9"/>
          <p:cNvSpPr/>
          <p:nvPr/>
        </p:nvSpPr>
        <p:spPr>
          <a:xfrm>
            <a:off x="9083040" y="2706624"/>
            <a:ext cx="2743200" cy="1036320"/>
          </a:xfrm>
          <a:prstGeom prst="rect">
            <a:avLst/>
          </a:prstGeom>
          <a:solidFill>
            <a:srgbClr val="FFFFFF"/>
          </a:solidFill>
          <a:ln/>
          <a:effectLst>
            <a:outerShdw blurRad="63500" dist="25400" dir="8100000" algn="bl" rotWithShape="0">
              <a:srgbClr val="000000">
                <a:alpha val="18000"/>
              </a:srgbClr>
            </a:outerShdw>
          </a:effectLst>
        </p:spPr>
      </p:sp>
      <p:sp>
        <p:nvSpPr>
          <p:cNvPr id="13" name="Shape 10"/>
          <p:cNvSpPr/>
          <p:nvPr/>
        </p:nvSpPr>
        <p:spPr>
          <a:xfrm>
            <a:off x="9083040" y="2706624"/>
            <a:ext cx="73152" cy="1036320"/>
          </a:xfrm>
          <a:prstGeom prst="rect">
            <a:avLst/>
          </a:prstGeom>
          <a:solidFill>
            <a:srgbClr val="0D7C8F"/>
          </a:solidFill>
          <a:ln/>
        </p:spPr>
      </p:sp>
      <p:sp>
        <p:nvSpPr>
          <p:cNvPr id="14" name="Text 11"/>
          <p:cNvSpPr/>
          <p:nvPr/>
        </p:nvSpPr>
        <p:spPr>
          <a:xfrm>
            <a:off x="9229344" y="2767584"/>
            <a:ext cx="2438400" cy="341376"/>
          </a:xfrm>
          <a:prstGeom prst="rect">
            <a:avLst/>
          </a:prstGeom>
          <a:noFill/>
          <a:ln/>
        </p:spPr>
        <p:txBody>
          <a:bodyPr wrap="square" lIns="0" tIns="0" rIns="0" bIns="0" rtlCol="0" anchor="ctr"/>
          <a:lstStyle/>
          <a:p>
            <a:pPr defTabSz="1219170"/>
            <a:r>
              <a:rPr lang="en-US" sz="1467" b="1" dirty="0">
                <a:solidFill>
                  <a:srgbClr val="0D7C8F"/>
                </a:solidFill>
                <a:latin typeface="Calibri" pitchFamily="34" charset="0"/>
                <a:ea typeface="Calibri" pitchFamily="34" charset="-122"/>
                <a:cs typeface="Calibri" pitchFamily="34" charset="-120"/>
              </a:rPr>
              <a:t>Manufacturing</a:t>
            </a:r>
            <a:endParaRPr lang="en-US" sz="1467" dirty="0">
              <a:solidFill>
                <a:prstClr val="black"/>
              </a:solidFill>
              <a:latin typeface="Calibri" panose="020F0502020204030204"/>
            </a:endParaRPr>
          </a:p>
        </p:txBody>
      </p:sp>
      <p:sp>
        <p:nvSpPr>
          <p:cNvPr id="15" name="Text 12"/>
          <p:cNvSpPr/>
          <p:nvPr/>
        </p:nvSpPr>
        <p:spPr>
          <a:xfrm>
            <a:off x="9229344" y="3169920"/>
            <a:ext cx="2438400" cy="512064"/>
          </a:xfrm>
          <a:prstGeom prst="rect">
            <a:avLst/>
          </a:prstGeom>
          <a:noFill/>
          <a:ln/>
        </p:spPr>
        <p:txBody>
          <a:bodyPr wrap="square" lIns="0" tIns="0" rIns="0" bIns="0" rtlCol="0" anchor="ctr"/>
          <a:lstStyle/>
          <a:p>
            <a:pPr defTabSz="1219170"/>
            <a:r>
              <a:rPr lang="en-US" sz="1200" dirty="0">
                <a:solidFill>
                  <a:srgbClr val="445566"/>
                </a:solidFill>
                <a:latin typeface="Calibri" pitchFamily="34" charset="0"/>
                <a:ea typeface="Calibri" pitchFamily="34" charset="-122"/>
                <a:cs typeface="Calibri" pitchFamily="34" charset="-120"/>
              </a:rPr>
              <a:t>Stable node — converges to ~+7k</a:t>
            </a:r>
            <a:endParaRPr lang="en-US" sz="1200" dirty="0">
              <a:solidFill>
                <a:prstClr val="black"/>
              </a:solidFill>
              <a:latin typeface="Calibri" panose="020F0502020204030204"/>
            </a:endParaRPr>
          </a:p>
        </p:txBody>
      </p:sp>
      <p:sp>
        <p:nvSpPr>
          <p:cNvPr id="16" name="Shape 13"/>
          <p:cNvSpPr/>
          <p:nvPr/>
        </p:nvSpPr>
        <p:spPr>
          <a:xfrm>
            <a:off x="9083040" y="3889248"/>
            <a:ext cx="2743200" cy="1036320"/>
          </a:xfrm>
          <a:prstGeom prst="rect">
            <a:avLst/>
          </a:prstGeom>
          <a:solidFill>
            <a:srgbClr val="FFFFFF"/>
          </a:solidFill>
          <a:ln/>
          <a:effectLst>
            <a:outerShdw blurRad="63500" dist="25400" dir="8100000" algn="bl" rotWithShape="0">
              <a:srgbClr val="000000">
                <a:alpha val="18000"/>
              </a:srgbClr>
            </a:outerShdw>
          </a:effectLst>
        </p:spPr>
      </p:sp>
      <p:sp>
        <p:nvSpPr>
          <p:cNvPr id="17" name="Shape 14"/>
          <p:cNvSpPr/>
          <p:nvPr/>
        </p:nvSpPr>
        <p:spPr>
          <a:xfrm>
            <a:off x="9083040" y="3889248"/>
            <a:ext cx="73152" cy="1036320"/>
          </a:xfrm>
          <a:prstGeom prst="rect">
            <a:avLst/>
          </a:prstGeom>
          <a:solidFill>
            <a:srgbClr val="1E8449"/>
          </a:solidFill>
          <a:ln/>
        </p:spPr>
      </p:sp>
      <p:sp>
        <p:nvSpPr>
          <p:cNvPr id="18" name="Text 15"/>
          <p:cNvSpPr/>
          <p:nvPr/>
        </p:nvSpPr>
        <p:spPr>
          <a:xfrm>
            <a:off x="9229344" y="3950208"/>
            <a:ext cx="2438400" cy="341376"/>
          </a:xfrm>
          <a:prstGeom prst="rect">
            <a:avLst/>
          </a:prstGeom>
          <a:noFill/>
          <a:ln/>
        </p:spPr>
        <p:txBody>
          <a:bodyPr wrap="square" lIns="0" tIns="0" rIns="0" bIns="0" rtlCol="0" anchor="ctr"/>
          <a:lstStyle/>
          <a:p>
            <a:pPr defTabSz="1219170"/>
            <a:r>
              <a:rPr lang="en-US" sz="1467" b="1" dirty="0">
                <a:solidFill>
                  <a:srgbClr val="1E8449"/>
                </a:solidFill>
                <a:latin typeface="Calibri" pitchFamily="34" charset="0"/>
                <a:ea typeface="Calibri" pitchFamily="34" charset="-122"/>
                <a:cs typeface="Calibri" pitchFamily="34" charset="-120"/>
              </a:rPr>
              <a:t>Agriculture</a:t>
            </a:r>
            <a:endParaRPr lang="en-US" sz="1467" dirty="0">
              <a:solidFill>
                <a:prstClr val="black"/>
              </a:solidFill>
              <a:latin typeface="Calibri" panose="020F0502020204030204"/>
            </a:endParaRPr>
          </a:p>
        </p:txBody>
      </p:sp>
      <p:sp>
        <p:nvSpPr>
          <p:cNvPr id="19" name="Text 16"/>
          <p:cNvSpPr/>
          <p:nvPr/>
        </p:nvSpPr>
        <p:spPr>
          <a:xfrm>
            <a:off x="9229344" y="4352544"/>
            <a:ext cx="2438400" cy="512064"/>
          </a:xfrm>
          <a:prstGeom prst="rect">
            <a:avLst/>
          </a:prstGeom>
          <a:noFill/>
          <a:ln/>
        </p:spPr>
        <p:txBody>
          <a:bodyPr wrap="square" lIns="0" tIns="0" rIns="0" bIns="0" rtlCol="0" anchor="ctr"/>
          <a:lstStyle/>
          <a:p>
            <a:pPr defTabSz="1219170"/>
            <a:r>
              <a:rPr lang="en-US" sz="1200" dirty="0">
                <a:solidFill>
                  <a:srgbClr val="445566"/>
                </a:solidFill>
                <a:latin typeface="Calibri" pitchFamily="34" charset="0"/>
                <a:ea typeface="Calibri" pitchFamily="34" charset="-122"/>
                <a:cs typeface="Calibri" pitchFamily="34" charset="-120"/>
              </a:rPr>
              <a:t>Stable node — surplus deepens slowly (33-yr half-life)</a:t>
            </a:r>
            <a:endParaRPr lang="en-US" sz="1200" dirty="0">
              <a:solidFill>
                <a:prstClr val="black"/>
              </a:solidFill>
              <a:latin typeface="Calibri" panose="020F0502020204030204"/>
            </a:endParaRPr>
          </a:p>
        </p:txBody>
      </p:sp>
      <p:sp>
        <p:nvSpPr>
          <p:cNvPr id="20" name="Shape 17"/>
          <p:cNvSpPr/>
          <p:nvPr/>
        </p:nvSpPr>
        <p:spPr>
          <a:xfrm>
            <a:off x="9083040" y="5071872"/>
            <a:ext cx="2743200" cy="1036320"/>
          </a:xfrm>
          <a:prstGeom prst="rect">
            <a:avLst/>
          </a:prstGeom>
          <a:solidFill>
            <a:srgbClr val="FFFFFF"/>
          </a:solidFill>
          <a:ln/>
          <a:effectLst>
            <a:outerShdw blurRad="63500" dist="25400" dir="8100000" algn="bl" rotWithShape="0">
              <a:srgbClr val="000000">
                <a:alpha val="18000"/>
              </a:srgbClr>
            </a:outerShdw>
          </a:effectLst>
        </p:spPr>
      </p:sp>
      <p:sp>
        <p:nvSpPr>
          <p:cNvPr id="21" name="Shape 18"/>
          <p:cNvSpPr/>
          <p:nvPr/>
        </p:nvSpPr>
        <p:spPr>
          <a:xfrm>
            <a:off x="9083040" y="5071872"/>
            <a:ext cx="73152" cy="1036320"/>
          </a:xfrm>
          <a:prstGeom prst="rect">
            <a:avLst/>
          </a:prstGeom>
          <a:solidFill>
            <a:srgbClr val="D68910"/>
          </a:solidFill>
          <a:ln/>
        </p:spPr>
      </p:sp>
      <p:sp>
        <p:nvSpPr>
          <p:cNvPr id="22" name="Text 19"/>
          <p:cNvSpPr/>
          <p:nvPr/>
        </p:nvSpPr>
        <p:spPr>
          <a:xfrm>
            <a:off x="9229344" y="5132832"/>
            <a:ext cx="2438400" cy="341376"/>
          </a:xfrm>
          <a:prstGeom prst="rect">
            <a:avLst/>
          </a:prstGeom>
          <a:noFill/>
          <a:ln/>
        </p:spPr>
        <p:txBody>
          <a:bodyPr wrap="square" lIns="0" tIns="0" rIns="0" bIns="0" rtlCol="0" anchor="ctr"/>
          <a:lstStyle/>
          <a:p>
            <a:pPr defTabSz="1219170"/>
            <a:r>
              <a:rPr lang="en-US" sz="1467" b="1" dirty="0">
                <a:solidFill>
                  <a:srgbClr val="D68910"/>
                </a:solidFill>
                <a:latin typeface="Calibri" pitchFamily="34" charset="0"/>
                <a:ea typeface="Calibri" pitchFamily="34" charset="-122"/>
                <a:cs typeface="Calibri" pitchFamily="34" charset="-120"/>
              </a:rPr>
              <a:t>Blue Economy</a:t>
            </a:r>
            <a:endParaRPr lang="en-US" sz="1467" dirty="0">
              <a:solidFill>
                <a:prstClr val="black"/>
              </a:solidFill>
              <a:latin typeface="Calibri" panose="020F0502020204030204"/>
            </a:endParaRPr>
          </a:p>
        </p:txBody>
      </p:sp>
      <p:sp>
        <p:nvSpPr>
          <p:cNvPr id="23" name="Text 20"/>
          <p:cNvSpPr/>
          <p:nvPr/>
        </p:nvSpPr>
        <p:spPr>
          <a:xfrm>
            <a:off x="9229344" y="5535168"/>
            <a:ext cx="2438400" cy="512064"/>
          </a:xfrm>
          <a:prstGeom prst="rect">
            <a:avLst/>
          </a:prstGeom>
          <a:noFill/>
          <a:ln/>
        </p:spPr>
        <p:txBody>
          <a:bodyPr wrap="square" lIns="0" tIns="0" rIns="0" bIns="0" rtlCol="0" anchor="ctr"/>
          <a:lstStyle/>
          <a:p>
            <a:pPr defTabSz="1219170"/>
            <a:r>
              <a:rPr lang="en-US" sz="1200" dirty="0">
                <a:solidFill>
                  <a:srgbClr val="445566"/>
                </a:solidFill>
                <a:latin typeface="Calibri" pitchFamily="34" charset="0"/>
                <a:ea typeface="Calibri" pitchFamily="34" charset="-122"/>
                <a:cs typeface="Calibri" pitchFamily="34" charset="-120"/>
              </a:rPr>
              <a:t>Stable focus — oscillatory convergence to +6.4k</a:t>
            </a:r>
            <a:endParaRPr lang="en-US" sz="1200" dirty="0">
              <a:solidFill>
                <a:prstClr val="black"/>
              </a:solidFill>
              <a:latin typeface="Calibri" panose="020F0502020204030204"/>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60E19"/>
          </a:solidFill>
          <a:ln/>
        </p:spPr>
      </p:sp>
      <p:sp>
        <p:nvSpPr>
          <p:cNvPr id="3" name="Text 1"/>
          <p:cNvSpPr/>
          <p:nvPr/>
        </p:nvSpPr>
        <p:spPr>
          <a:xfrm>
            <a:off x="487680" y="146304"/>
            <a:ext cx="11216640" cy="755904"/>
          </a:xfrm>
          <a:prstGeom prst="rect">
            <a:avLst/>
          </a:prstGeom>
          <a:noFill/>
          <a:ln/>
        </p:spPr>
        <p:txBody>
          <a:bodyPr wrap="square" lIns="0" tIns="0" rIns="0" bIns="0" rtlCol="0" anchor="ctr"/>
          <a:lstStyle/>
          <a:p>
            <a:pPr defTabSz="1219170"/>
            <a:r>
              <a:rPr lang="en-US" sz="3067" b="1" dirty="0">
                <a:solidFill>
                  <a:srgbClr val="E8A020"/>
                </a:solidFill>
                <a:latin typeface="Calibri" pitchFamily="34" charset="0"/>
                <a:ea typeface="Calibri" pitchFamily="34" charset="-122"/>
                <a:cs typeface="Calibri" pitchFamily="34" charset="-120"/>
              </a:rPr>
              <a:t>⚠  The ICT Saddle Point: Most Policy-Critical Finding</a:t>
            </a:r>
            <a:endParaRPr lang="en-US" sz="3067" dirty="0">
              <a:solidFill>
                <a:prstClr val="black"/>
              </a:solidFill>
              <a:latin typeface="Calibri" panose="020F0502020204030204"/>
            </a:endParaRPr>
          </a:p>
        </p:txBody>
      </p:sp>
      <p:sp>
        <p:nvSpPr>
          <p:cNvPr id="4" name="Text 2"/>
          <p:cNvSpPr/>
          <p:nvPr/>
        </p:nvSpPr>
        <p:spPr>
          <a:xfrm>
            <a:off x="487680" y="926592"/>
            <a:ext cx="11216640" cy="341376"/>
          </a:xfrm>
          <a:prstGeom prst="rect">
            <a:avLst/>
          </a:prstGeom>
          <a:noFill/>
          <a:ln/>
        </p:spPr>
        <p:txBody>
          <a:bodyPr wrap="square" lIns="0" tIns="0" rIns="0" bIns="0" rtlCol="0" anchor="ctr"/>
          <a:lstStyle/>
          <a:p>
            <a:pPr defTabSz="1219170"/>
            <a:r>
              <a:rPr lang="en-US" sz="1600" i="1" dirty="0">
                <a:solidFill>
                  <a:srgbClr val="17A2B8"/>
                </a:solidFill>
                <a:latin typeface="Calibri" pitchFamily="34" charset="0"/>
                <a:ea typeface="Calibri" pitchFamily="34" charset="-122"/>
                <a:cs typeface="Calibri" pitchFamily="34" charset="-120"/>
              </a:rPr>
              <a:t>First demonstration of saddle-point instability for an African ICT labour market</a:t>
            </a:r>
            <a:endParaRPr lang="en-US" sz="1600" dirty="0">
              <a:solidFill>
                <a:prstClr val="black"/>
              </a:solidFill>
              <a:latin typeface="Calibri" panose="020F0502020204030204"/>
            </a:endParaRPr>
          </a:p>
        </p:txBody>
      </p:sp>
      <p:sp>
        <p:nvSpPr>
          <p:cNvPr id="5" name="Shape 3"/>
          <p:cNvSpPr/>
          <p:nvPr/>
        </p:nvSpPr>
        <p:spPr>
          <a:xfrm>
            <a:off x="365760" y="1645920"/>
            <a:ext cx="5425440" cy="1950720"/>
          </a:xfrm>
          <a:prstGeom prst="rect">
            <a:avLst/>
          </a:prstGeom>
          <a:solidFill>
            <a:srgbClr val="122038"/>
          </a:solidFill>
          <a:ln/>
          <a:effectLst>
            <a:outerShdw blurRad="63500" dist="25400" dir="8100000" algn="bl" rotWithShape="0">
              <a:srgbClr val="000000">
                <a:alpha val="18000"/>
              </a:srgbClr>
            </a:outerShdw>
          </a:effectLst>
        </p:spPr>
      </p:sp>
      <p:sp>
        <p:nvSpPr>
          <p:cNvPr id="6" name="Shape 4"/>
          <p:cNvSpPr/>
          <p:nvPr/>
        </p:nvSpPr>
        <p:spPr>
          <a:xfrm>
            <a:off x="365760" y="1645920"/>
            <a:ext cx="5425440" cy="512064"/>
          </a:xfrm>
          <a:prstGeom prst="rect">
            <a:avLst/>
          </a:prstGeom>
          <a:solidFill>
            <a:srgbClr val="0D7C8F"/>
          </a:solidFill>
          <a:ln/>
        </p:spPr>
      </p:sp>
      <p:sp>
        <p:nvSpPr>
          <p:cNvPr id="7" name="Text 5"/>
          <p:cNvSpPr/>
          <p:nvPr/>
        </p:nvSpPr>
        <p:spPr>
          <a:xfrm>
            <a:off x="512064" y="1719072"/>
            <a:ext cx="5120640" cy="365760"/>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What is a saddle point?</a:t>
            </a:r>
            <a:endParaRPr lang="en-US" sz="1600" dirty="0">
              <a:solidFill>
                <a:prstClr val="black"/>
              </a:solidFill>
              <a:latin typeface="Calibri" panose="020F0502020204030204"/>
            </a:endParaRPr>
          </a:p>
        </p:txBody>
      </p:sp>
      <p:sp>
        <p:nvSpPr>
          <p:cNvPr id="8" name="Text 6"/>
          <p:cNvSpPr/>
          <p:nvPr/>
        </p:nvSpPr>
        <p:spPr>
          <a:xfrm>
            <a:off x="512064" y="2279904"/>
            <a:ext cx="5120640" cy="1243584"/>
          </a:xfrm>
          <a:prstGeom prst="rect">
            <a:avLst/>
          </a:prstGeom>
          <a:noFill/>
          <a:ln/>
        </p:spPr>
        <p:txBody>
          <a:bodyPr wrap="square" lIns="0" tIns="0" rIns="0" bIns="0" rtlCol="0" anchor="ctr"/>
          <a:lstStyle/>
          <a:p>
            <a:pPr defTabSz="1219170"/>
            <a:r>
              <a:rPr lang="en-US" sz="1400" dirty="0">
                <a:solidFill>
                  <a:srgbClr val="C8D8E8"/>
                </a:solidFill>
                <a:latin typeface="Calibri" pitchFamily="34" charset="0"/>
                <a:ea typeface="Calibri" pitchFamily="34" charset="-122"/>
                <a:cs typeface="Calibri" pitchFamily="34" charset="-120"/>
              </a:rPr>
              <a:t>An equilibrium with BOTH a stable manifold (trajectories approach) AND an unstable manifold (trajectories diverge). Kenya's ICT trajectory lies on the unstable manifold.</a:t>
            </a:r>
            <a:endParaRPr lang="en-US" sz="1400" dirty="0">
              <a:solidFill>
                <a:prstClr val="black"/>
              </a:solidFill>
              <a:latin typeface="Calibri" panose="020F0502020204030204"/>
            </a:endParaRPr>
          </a:p>
        </p:txBody>
      </p:sp>
      <p:sp>
        <p:nvSpPr>
          <p:cNvPr id="9" name="Shape 7"/>
          <p:cNvSpPr/>
          <p:nvPr/>
        </p:nvSpPr>
        <p:spPr>
          <a:xfrm>
            <a:off x="6278880" y="1645920"/>
            <a:ext cx="5425440" cy="1950720"/>
          </a:xfrm>
          <a:prstGeom prst="rect">
            <a:avLst/>
          </a:prstGeom>
          <a:solidFill>
            <a:srgbClr val="122038"/>
          </a:solidFill>
          <a:ln/>
          <a:effectLst>
            <a:outerShdw blurRad="63500" dist="25400" dir="8100000" algn="bl" rotWithShape="0">
              <a:srgbClr val="000000">
                <a:alpha val="18000"/>
              </a:srgbClr>
            </a:outerShdw>
          </a:effectLst>
        </p:spPr>
      </p:sp>
      <p:sp>
        <p:nvSpPr>
          <p:cNvPr id="10" name="Shape 8"/>
          <p:cNvSpPr/>
          <p:nvPr/>
        </p:nvSpPr>
        <p:spPr>
          <a:xfrm>
            <a:off x="6278880" y="1645920"/>
            <a:ext cx="5425440" cy="512064"/>
          </a:xfrm>
          <a:prstGeom prst="rect">
            <a:avLst/>
          </a:prstGeom>
          <a:solidFill>
            <a:srgbClr val="C0392B"/>
          </a:solidFill>
          <a:ln/>
        </p:spPr>
      </p:sp>
      <p:sp>
        <p:nvSpPr>
          <p:cNvPr id="11" name="Text 9"/>
          <p:cNvSpPr/>
          <p:nvPr/>
        </p:nvSpPr>
        <p:spPr>
          <a:xfrm>
            <a:off x="6425184" y="1719072"/>
            <a:ext cx="5120640" cy="365760"/>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Eigenvalue evidence</a:t>
            </a:r>
            <a:endParaRPr lang="en-US" sz="1600" dirty="0">
              <a:solidFill>
                <a:prstClr val="black"/>
              </a:solidFill>
              <a:latin typeface="Calibri" panose="020F0502020204030204"/>
            </a:endParaRPr>
          </a:p>
        </p:txBody>
      </p:sp>
      <p:sp>
        <p:nvSpPr>
          <p:cNvPr id="12" name="Text 10"/>
          <p:cNvSpPr/>
          <p:nvPr/>
        </p:nvSpPr>
        <p:spPr>
          <a:xfrm>
            <a:off x="6425184" y="2279904"/>
            <a:ext cx="5120640" cy="1243584"/>
          </a:xfrm>
          <a:prstGeom prst="rect">
            <a:avLst/>
          </a:prstGeom>
          <a:noFill/>
          <a:ln/>
        </p:spPr>
        <p:txBody>
          <a:bodyPr wrap="square" lIns="0" tIns="0" rIns="0" bIns="0" rtlCol="0" anchor="ctr"/>
          <a:lstStyle/>
          <a:p>
            <a:pPr defTabSz="1219170"/>
            <a:r>
              <a:rPr lang="en-US" sz="1400" dirty="0">
                <a:solidFill>
                  <a:srgbClr val="C8D8E8"/>
                </a:solidFill>
                <a:latin typeface="Calibri" pitchFamily="34" charset="0"/>
                <a:ea typeface="Calibri" pitchFamily="34" charset="-122"/>
                <a:cs typeface="Calibri" pitchFamily="34" charset="-120"/>
              </a:rPr>
              <a:t>λ₁ = −0.089 (stable direction)</a:t>
            </a:r>
            <a:endParaRPr lang="en-US" sz="1400" dirty="0">
              <a:solidFill>
                <a:prstClr val="black"/>
              </a:solidFill>
              <a:latin typeface="Calibri" panose="020F0502020204030204"/>
            </a:endParaRPr>
          </a:p>
          <a:p>
            <a:pPr defTabSz="1219170"/>
            <a:r>
              <a:rPr lang="en-US" sz="1400" dirty="0">
                <a:solidFill>
                  <a:srgbClr val="C8D8E8"/>
                </a:solidFill>
                <a:latin typeface="Calibri" pitchFamily="34" charset="0"/>
                <a:ea typeface="Calibri" pitchFamily="34" charset="-122"/>
                <a:cs typeface="Calibri" pitchFamily="34" charset="-120"/>
              </a:rPr>
              <a:t>λ₂ = +0.024 (unstable direction)</a:t>
            </a:r>
            <a:endParaRPr lang="en-US" sz="1400" dirty="0">
              <a:solidFill>
                <a:prstClr val="black"/>
              </a:solidFill>
              <a:latin typeface="Calibri" panose="020F0502020204030204"/>
            </a:endParaRPr>
          </a:p>
          <a:p>
            <a:pPr defTabSz="1219170"/>
            <a:r>
              <a:rPr lang="en-US" sz="1400" dirty="0">
                <a:solidFill>
                  <a:srgbClr val="C8D8E8"/>
                </a:solidFill>
                <a:latin typeface="Calibri" pitchFamily="34" charset="0"/>
                <a:ea typeface="Calibri" pitchFamily="34" charset="-122"/>
                <a:cs typeface="Calibri" pitchFamily="34" charset="-120"/>
              </a:rPr>
              <a:t>One positive real part → saddle point confirmed</a:t>
            </a:r>
            <a:endParaRPr lang="en-US" sz="1400" dirty="0">
              <a:solidFill>
                <a:prstClr val="black"/>
              </a:solidFill>
              <a:latin typeface="Calibri" panose="020F0502020204030204"/>
            </a:endParaRPr>
          </a:p>
        </p:txBody>
      </p:sp>
      <p:sp>
        <p:nvSpPr>
          <p:cNvPr id="13" name="Shape 11"/>
          <p:cNvSpPr/>
          <p:nvPr/>
        </p:nvSpPr>
        <p:spPr>
          <a:xfrm>
            <a:off x="365760" y="3840480"/>
            <a:ext cx="5425440" cy="1950720"/>
          </a:xfrm>
          <a:prstGeom prst="rect">
            <a:avLst/>
          </a:prstGeom>
          <a:solidFill>
            <a:srgbClr val="122038"/>
          </a:solidFill>
          <a:ln/>
          <a:effectLst>
            <a:outerShdw blurRad="63500" dist="25400" dir="8100000" algn="bl" rotWithShape="0">
              <a:srgbClr val="000000">
                <a:alpha val="18000"/>
              </a:srgbClr>
            </a:outerShdw>
          </a:effectLst>
        </p:spPr>
      </p:sp>
      <p:sp>
        <p:nvSpPr>
          <p:cNvPr id="14" name="Shape 12"/>
          <p:cNvSpPr/>
          <p:nvPr/>
        </p:nvSpPr>
        <p:spPr>
          <a:xfrm>
            <a:off x="365760" y="3840480"/>
            <a:ext cx="5425440" cy="512064"/>
          </a:xfrm>
          <a:prstGeom prst="rect">
            <a:avLst/>
          </a:prstGeom>
          <a:solidFill>
            <a:srgbClr val="E8A020"/>
          </a:solidFill>
          <a:ln/>
        </p:spPr>
      </p:sp>
      <p:sp>
        <p:nvSpPr>
          <p:cNvPr id="15" name="Text 13"/>
          <p:cNvSpPr/>
          <p:nvPr/>
        </p:nvSpPr>
        <p:spPr>
          <a:xfrm>
            <a:off x="512064" y="3913632"/>
            <a:ext cx="5120640" cy="365760"/>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What this means for policy</a:t>
            </a:r>
            <a:endParaRPr lang="en-US" sz="1600" dirty="0">
              <a:solidFill>
                <a:prstClr val="black"/>
              </a:solidFill>
              <a:latin typeface="Calibri" panose="020F0502020204030204"/>
            </a:endParaRPr>
          </a:p>
        </p:txBody>
      </p:sp>
      <p:sp>
        <p:nvSpPr>
          <p:cNvPr id="16" name="Text 14"/>
          <p:cNvSpPr/>
          <p:nvPr/>
        </p:nvSpPr>
        <p:spPr>
          <a:xfrm>
            <a:off x="512064" y="4474464"/>
            <a:ext cx="5120640" cy="1243584"/>
          </a:xfrm>
          <a:prstGeom prst="rect">
            <a:avLst/>
          </a:prstGeom>
          <a:noFill/>
          <a:ln/>
        </p:spPr>
        <p:txBody>
          <a:bodyPr wrap="square" lIns="0" tIns="0" rIns="0" bIns="0" rtlCol="0" anchor="ctr"/>
          <a:lstStyle/>
          <a:p>
            <a:pPr defTabSz="1219170"/>
            <a:r>
              <a:rPr lang="en-US" sz="1400" dirty="0">
                <a:solidFill>
                  <a:srgbClr val="C8D8E8"/>
                </a:solidFill>
                <a:latin typeface="Calibri" pitchFamily="34" charset="0"/>
                <a:ea typeface="Calibri" pitchFamily="34" charset="-122"/>
                <a:cs typeface="Calibri" pitchFamily="34" charset="-120"/>
              </a:rPr>
              <a:t>Without active intervention to expand K_ICT and α_ICT, the shortage WIDENS INDEFINITELY — market signals alone are insufficient to restore equilibrium.</a:t>
            </a:r>
            <a:endParaRPr lang="en-US" sz="1400" dirty="0">
              <a:solidFill>
                <a:prstClr val="black"/>
              </a:solidFill>
              <a:latin typeface="Calibri" panose="020F0502020204030204"/>
            </a:endParaRPr>
          </a:p>
        </p:txBody>
      </p:sp>
      <p:sp>
        <p:nvSpPr>
          <p:cNvPr id="17" name="Shape 15"/>
          <p:cNvSpPr/>
          <p:nvPr/>
        </p:nvSpPr>
        <p:spPr>
          <a:xfrm>
            <a:off x="6278880" y="3840480"/>
            <a:ext cx="5425440" cy="1950720"/>
          </a:xfrm>
          <a:prstGeom prst="rect">
            <a:avLst/>
          </a:prstGeom>
          <a:solidFill>
            <a:srgbClr val="122038"/>
          </a:solidFill>
          <a:ln/>
          <a:effectLst>
            <a:outerShdw blurRad="63500" dist="25400" dir="8100000" algn="bl" rotWithShape="0">
              <a:srgbClr val="000000">
                <a:alpha val="18000"/>
              </a:srgbClr>
            </a:outerShdw>
          </a:effectLst>
        </p:spPr>
      </p:sp>
      <p:sp>
        <p:nvSpPr>
          <p:cNvPr id="18" name="Shape 16"/>
          <p:cNvSpPr/>
          <p:nvPr/>
        </p:nvSpPr>
        <p:spPr>
          <a:xfrm>
            <a:off x="6278880" y="3840480"/>
            <a:ext cx="5425440" cy="512064"/>
          </a:xfrm>
          <a:prstGeom prst="rect">
            <a:avLst/>
          </a:prstGeom>
          <a:solidFill>
            <a:srgbClr val="1A3A5C"/>
          </a:solidFill>
          <a:ln/>
        </p:spPr>
      </p:sp>
      <p:sp>
        <p:nvSpPr>
          <p:cNvPr id="19" name="Text 17"/>
          <p:cNvSpPr/>
          <p:nvPr/>
        </p:nvSpPr>
        <p:spPr>
          <a:xfrm>
            <a:off x="6425184" y="3913632"/>
            <a:ext cx="5120640" cy="365760"/>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Parallel in literature</a:t>
            </a:r>
            <a:endParaRPr lang="en-US" sz="1600" dirty="0">
              <a:solidFill>
                <a:prstClr val="black"/>
              </a:solidFill>
              <a:latin typeface="Calibri" panose="020F0502020204030204"/>
            </a:endParaRPr>
          </a:p>
        </p:txBody>
      </p:sp>
      <p:sp>
        <p:nvSpPr>
          <p:cNvPr id="20" name="Text 18"/>
          <p:cNvSpPr/>
          <p:nvPr/>
        </p:nvSpPr>
        <p:spPr>
          <a:xfrm>
            <a:off x="6425184" y="4474464"/>
            <a:ext cx="5120640" cy="1243584"/>
          </a:xfrm>
          <a:prstGeom prst="rect">
            <a:avLst/>
          </a:prstGeom>
          <a:noFill/>
          <a:ln/>
        </p:spPr>
        <p:txBody>
          <a:bodyPr wrap="square" lIns="0" tIns="0" rIns="0" bIns="0" rtlCol="0" anchor="ctr"/>
          <a:lstStyle/>
          <a:p>
            <a:pPr defTabSz="1219170"/>
            <a:r>
              <a:rPr lang="en-US" sz="1400" dirty="0">
                <a:solidFill>
                  <a:srgbClr val="C8D8E8"/>
                </a:solidFill>
                <a:latin typeface="Calibri" pitchFamily="34" charset="0"/>
                <a:ea typeface="Calibri" pitchFamily="34" charset="-122"/>
                <a:cs typeface="Calibri" pitchFamily="34" charset="-120"/>
              </a:rPr>
              <a:t>Echoes Ryoo &amp; Rosen (2004) for US academic science &amp; Freeman (1976) for engineering cobweb. FIRST such finding for an African ICT labour market.</a:t>
            </a:r>
            <a:endParaRPr lang="en-US" sz="1400" dirty="0">
              <a:solidFill>
                <a:prstClr val="black"/>
              </a:solidFill>
              <a:latin typeface="Calibri" panose="020F0502020204030204"/>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Agriculture: The Slow-Adjustment Structural Trap</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Stable node with 33-year half-life</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graphicFrame>
        <p:nvGraphicFramePr>
          <p:cNvPr id="7" name="Chart 0"/>
          <p:cNvGraphicFramePr/>
          <p:nvPr/>
        </p:nvGraphicFramePr>
        <p:xfrm>
          <a:off x="365760" y="1463040"/>
          <a:ext cx="7071360"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7620000" y="1524000"/>
            <a:ext cx="4206240" cy="792480"/>
          </a:xfrm>
          <a:prstGeom prst="rect">
            <a:avLst/>
          </a:prstGeom>
          <a:solidFill>
            <a:srgbClr val="FFFFFF"/>
          </a:solidFill>
          <a:ln/>
          <a:effectLst>
            <a:outerShdw blurRad="63500" dist="25400" dir="8100000" algn="bl" rotWithShape="0">
              <a:srgbClr val="000000">
                <a:alpha val="18000"/>
              </a:srgbClr>
            </a:outerShdw>
          </a:effectLst>
        </p:spPr>
      </p:sp>
      <p:sp>
        <p:nvSpPr>
          <p:cNvPr id="9" name="Shape 6"/>
          <p:cNvSpPr/>
          <p:nvPr/>
        </p:nvSpPr>
        <p:spPr>
          <a:xfrm>
            <a:off x="7620000" y="1524000"/>
            <a:ext cx="73152" cy="792480"/>
          </a:xfrm>
          <a:prstGeom prst="rect">
            <a:avLst/>
          </a:prstGeom>
          <a:solidFill>
            <a:srgbClr val="1E8449"/>
          </a:solidFill>
          <a:ln/>
        </p:spPr>
      </p:sp>
      <p:sp>
        <p:nvSpPr>
          <p:cNvPr id="10" name="Text 7"/>
          <p:cNvSpPr/>
          <p:nvPr/>
        </p:nvSpPr>
        <p:spPr>
          <a:xfrm>
            <a:off x="7778496" y="1572768"/>
            <a:ext cx="3901440" cy="341376"/>
          </a:xfrm>
          <a:prstGeom prst="rect">
            <a:avLst/>
          </a:prstGeom>
          <a:noFill/>
          <a:ln/>
        </p:spPr>
        <p:txBody>
          <a:bodyPr wrap="square" lIns="0" tIns="0" rIns="0" bIns="0" rtlCol="0" anchor="ctr"/>
          <a:lstStyle/>
          <a:p>
            <a:pPr defTabSz="1219170"/>
            <a:r>
              <a:rPr lang="en-US" sz="1867" b="1" dirty="0">
                <a:solidFill>
                  <a:srgbClr val="1E8449"/>
                </a:solidFill>
                <a:latin typeface="Calibri" pitchFamily="34" charset="0"/>
                <a:ea typeface="Calibri" pitchFamily="34" charset="-122"/>
                <a:cs typeface="Calibri" pitchFamily="34" charset="-120"/>
              </a:rPr>
              <a:t>α = 0.048</a:t>
            </a:r>
            <a:endParaRPr lang="en-US" sz="1867" dirty="0">
              <a:solidFill>
                <a:prstClr val="black"/>
              </a:solidFill>
              <a:latin typeface="Calibri" panose="020F0502020204030204"/>
            </a:endParaRPr>
          </a:p>
        </p:txBody>
      </p:sp>
      <p:sp>
        <p:nvSpPr>
          <p:cNvPr id="11" name="Text 8"/>
          <p:cNvSpPr/>
          <p:nvPr/>
        </p:nvSpPr>
        <p:spPr>
          <a:xfrm>
            <a:off x="7778496" y="1950720"/>
            <a:ext cx="3901440" cy="30480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Lowest supply growth among all 4 sectors</a:t>
            </a:r>
            <a:endParaRPr lang="en-US" sz="1333" dirty="0">
              <a:solidFill>
                <a:prstClr val="black"/>
              </a:solidFill>
              <a:latin typeface="Calibri" panose="020F0502020204030204"/>
            </a:endParaRPr>
          </a:p>
        </p:txBody>
      </p:sp>
      <p:sp>
        <p:nvSpPr>
          <p:cNvPr id="12" name="Shape 9"/>
          <p:cNvSpPr/>
          <p:nvPr/>
        </p:nvSpPr>
        <p:spPr>
          <a:xfrm>
            <a:off x="7620000" y="2462784"/>
            <a:ext cx="4206240" cy="792480"/>
          </a:xfrm>
          <a:prstGeom prst="rect">
            <a:avLst/>
          </a:prstGeom>
          <a:solidFill>
            <a:srgbClr val="FFFFFF"/>
          </a:solidFill>
          <a:ln/>
          <a:effectLst>
            <a:outerShdw blurRad="63500" dist="25400" dir="8100000" algn="bl" rotWithShape="0">
              <a:srgbClr val="000000">
                <a:alpha val="18000"/>
              </a:srgbClr>
            </a:outerShdw>
          </a:effectLst>
        </p:spPr>
      </p:sp>
      <p:sp>
        <p:nvSpPr>
          <p:cNvPr id="13" name="Shape 10"/>
          <p:cNvSpPr/>
          <p:nvPr/>
        </p:nvSpPr>
        <p:spPr>
          <a:xfrm>
            <a:off x="7620000" y="2462784"/>
            <a:ext cx="73152" cy="792480"/>
          </a:xfrm>
          <a:prstGeom prst="rect">
            <a:avLst/>
          </a:prstGeom>
          <a:solidFill>
            <a:srgbClr val="1E8449"/>
          </a:solidFill>
          <a:ln/>
        </p:spPr>
      </p:sp>
      <p:sp>
        <p:nvSpPr>
          <p:cNvPr id="14" name="Text 11"/>
          <p:cNvSpPr/>
          <p:nvPr/>
        </p:nvSpPr>
        <p:spPr>
          <a:xfrm>
            <a:off x="7778496" y="2511552"/>
            <a:ext cx="3901440" cy="341376"/>
          </a:xfrm>
          <a:prstGeom prst="rect">
            <a:avLst/>
          </a:prstGeom>
          <a:noFill/>
          <a:ln/>
        </p:spPr>
        <p:txBody>
          <a:bodyPr wrap="square" lIns="0" tIns="0" rIns="0" bIns="0" rtlCol="0" anchor="ctr"/>
          <a:lstStyle/>
          <a:p>
            <a:pPr defTabSz="1219170"/>
            <a:r>
              <a:rPr lang="en-US" sz="1867" b="1" dirty="0">
                <a:solidFill>
                  <a:srgbClr val="1E8449"/>
                </a:solidFill>
                <a:latin typeface="Calibri" pitchFamily="34" charset="0"/>
                <a:ea typeface="Calibri" pitchFamily="34" charset="-122"/>
                <a:cs typeface="Calibri" pitchFamily="34" charset="-120"/>
              </a:rPr>
              <a:t>β = 0.031</a:t>
            </a:r>
            <a:endParaRPr lang="en-US" sz="1867" dirty="0">
              <a:solidFill>
                <a:prstClr val="black"/>
              </a:solidFill>
              <a:latin typeface="Calibri" panose="020F0502020204030204"/>
            </a:endParaRPr>
          </a:p>
        </p:txBody>
      </p:sp>
      <p:sp>
        <p:nvSpPr>
          <p:cNvPr id="15" name="Text 12"/>
          <p:cNvSpPr/>
          <p:nvPr/>
        </p:nvSpPr>
        <p:spPr>
          <a:xfrm>
            <a:off x="7778496" y="2889504"/>
            <a:ext cx="3901440" cy="30480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Near-stagnant formal employment demand</a:t>
            </a:r>
            <a:endParaRPr lang="en-US" sz="1333" dirty="0">
              <a:solidFill>
                <a:prstClr val="black"/>
              </a:solidFill>
              <a:latin typeface="Calibri" panose="020F0502020204030204"/>
            </a:endParaRPr>
          </a:p>
        </p:txBody>
      </p:sp>
      <p:sp>
        <p:nvSpPr>
          <p:cNvPr id="16" name="Shape 13"/>
          <p:cNvSpPr/>
          <p:nvPr/>
        </p:nvSpPr>
        <p:spPr>
          <a:xfrm>
            <a:off x="7620000" y="3401568"/>
            <a:ext cx="4206240" cy="792480"/>
          </a:xfrm>
          <a:prstGeom prst="rect">
            <a:avLst/>
          </a:prstGeom>
          <a:solidFill>
            <a:srgbClr val="FFFFFF"/>
          </a:solidFill>
          <a:ln/>
          <a:effectLst>
            <a:outerShdw blurRad="63500" dist="25400" dir="8100000" algn="bl" rotWithShape="0">
              <a:srgbClr val="000000">
                <a:alpha val="18000"/>
              </a:srgbClr>
            </a:outerShdw>
          </a:effectLst>
        </p:spPr>
      </p:sp>
      <p:sp>
        <p:nvSpPr>
          <p:cNvPr id="17" name="Shape 14"/>
          <p:cNvSpPr/>
          <p:nvPr/>
        </p:nvSpPr>
        <p:spPr>
          <a:xfrm>
            <a:off x="7620000" y="3401568"/>
            <a:ext cx="73152" cy="792480"/>
          </a:xfrm>
          <a:prstGeom prst="rect">
            <a:avLst/>
          </a:prstGeom>
          <a:solidFill>
            <a:srgbClr val="1E8449"/>
          </a:solidFill>
          <a:ln/>
        </p:spPr>
      </p:sp>
      <p:sp>
        <p:nvSpPr>
          <p:cNvPr id="18" name="Text 15"/>
          <p:cNvSpPr/>
          <p:nvPr/>
        </p:nvSpPr>
        <p:spPr>
          <a:xfrm>
            <a:off x="7778496" y="3450336"/>
            <a:ext cx="3901440" cy="341376"/>
          </a:xfrm>
          <a:prstGeom prst="rect">
            <a:avLst/>
          </a:prstGeom>
          <a:noFill/>
          <a:ln/>
        </p:spPr>
        <p:txBody>
          <a:bodyPr wrap="square" lIns="0" tIns="0" rIns="0" bIns="0" rtlCol="0" anchor="ctr"/>
          <a:lstStyle/>
          <a:p>
            <a:pPr defTabSz="1219170"/>
            <a:r>
              <a:rPr lang="en-US" sz="1867" b="1" dirty="0">
                <a:solidFill>
                  <a:srgbClr val="1E8449"/>
                </a:solidFill>
                <a:latin typeface="Calibri" pitchFamily="34" charset="0"/>
                <a:ea typeface="Calibri" pitchFamily="34" charset="-122"/>
                <a:cs typeface="Calibri" pitchFamily="34" charset="-120"/>
              </a:rPr>
              <a:t>γ = 0.019</a:t>
            </a:r>
            <a:endParaRPr lang="en-US" sz="1867" dirty="0">
              <a:solidFill>
                <a:prstClr val="black"/>
              </a:solidFill>
              <a:latin typeface="Calibri" panose="020F0502020204030204"/>
            </a:endParaRPr>
          </a:p>
        </p:txBody>
      </p:sp>
      <p:sp>
        <p:nvSpPr>
          <p:cNvPr id="19" name="Text 16"/>
          <p:cNvSpPr/>
          <p:nvPr/>
        </p:nvSpPr>
        <p:spPr>
          <a:xfrm>
            <a:off x="7778496" y="3828288"/>
            <a:ext cx="3901440" cy="30480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Supply adjustment lag ~52 years</a:t>
            </a:r>
            <a:endParaRPr lang="en-US" sz="1333" dirty="0">
              <a:solidFill>
                <a:prstClr val="black"/>
              </a:solidFill>
              <a:latin typeface="Calibri" panose="020F0502020204030204"/>
            </a:endParaRPr>
          </a:p>
        </p:txBody>
      </p:sp>
      <p:sp>
        <p:nvSpPr>
          <p:cNvPr id="20" name="Shape 17"/>
          <p:cNvSpPr/>
          <p:nvPr/>
        </p:nvSpPr>
        <p:spPr>
          <a:xfrm>
            <a:off x="7620000" y="4340352"/>
            <a:ext cx="4206240" cy="792480"/>
          </a:xfrm>
          <a:prstGeom prst="rect">
            <a:avLst/>
          </a:prstGeom>
          <a:solidFill>
            <a:srgbClr val="FFFFFF"/>
          </a:solidFill>
          <a:ln/>
          <a:effectLst>
            <a:outerShdw blurRad="63500" dist="25400" dir="8100000" algn="bl" rotWithShape="0">
              <a:srgbClr val="000000">
                <a:alpha val="18000"/>
              </a:srgbClr>
            </a:outerShdw>
          </a:effectLst>
        </p:spPr>
      </p:sp>
      <p:sp>
        <p:nvSpPr>
          <p:cNvPr id="21" name="Shape 18"/>
          <p:cNvSpPr/>
          <p:nvPr/>
        </p:nvSpPr>
        <p:spPr>
          <a:xfrm>
            <a:off x="7620000" y="4340352"/>
            <a:ext cx="73152" cy="792480"/>
          </a:xfrm>
          <a:prstGeom prst="rect">
            <a:avLst/>
          </a:prstGeom>
          <a:solidFill>
            <a:srgbClr val="1E8449"/>
          </a:solidFill>
          <a:ln/>
        </p:spPr>
      </p:sp>
      <p:sp>
        <p:nvSpPr>
          <p:cNvPr id="22" name="Text 19"/>
          <p:cNvSpPr/>
          <p:nvPr/>
        </p:nvSpPr>
        <p:spPr>
          <a:xfrm>
            <a:off x="7778496" y="4389120"/>
            <a:ext cx="3901440" cy="341376"/>
          </a:xfrm>
          <a:prstGeom prst="rect">
            <a:avLst/>
          </a:prstGeom>
          <a:noFill/>
          <a:ln/>
        </p:spPr>
        <p:txBody>
          <a:bodyPr wrap="square" lIns="0" tIns="0" rIns="0" bIns="0" rtlCol="0" anchor="ctr"/>
          <a:lstStyle/>
          <a:p>
            <a:pPr defTabSz="1219170"/>
            <a:r>
              <a:rPr lang="en-US" sz="1867" b="1" dirty="0">
                <a:solidFill>
                  <a:srgbClr val="1E8449"/>
                </a:solidFill>
                <a:latin typeface="Calibri" pitchFamily="34" charset="0"/>
                <a:ea typeface="Calibri" pitchFamily="34" charset="-122"/>
                <a:cs typeface="Calibri" pitchFamily="34" charset="-120"/>
              </a:rPr>
              <a:t>−94,600</a:t>
            </a:r>
            <a:endParaRPr lang="en-US" sz="1867" dirty="0">
              <a:solidFill>
                <a:prstClr val="black"/>
              </a:solidFill>
              <a:latin typeface="Calibri" panose="020F0502020204030204"/>
            </a:endParaRPr>
          </a:p>
        </p:txBody>
      </p:sp>
      <p:sp>
        <p:nvSpPr>
          <p:cNvPr id="23" name="Text 20"/>
          <p:cNvSpPr/>
          <p:nvPr/>
        </p:nvSpPr>
        <p:spPr>
          <a:xfrm>
            <a:off x="7778496" y="4767072"/>
            <a:ext cx="3901440" cy="30480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Equilibrium surplus (D* − S*)</a:t>
            </a:r>
            <a:endParaRPr lang="en-US" sz="1333" dirty="0">
              <a:solidFill>
                <a:prstClr val="black"/>
              </a:solidFill>
              <a:latin typeface="Calibri" panose="020F0502020204030204"/>
            </a:endParaRPr>
          </a:p>
        </p:txBody>
      </p:sp>
      <p:sp>
        <p:nvSpPr>
          <p:cNvPr id="24" name="Shape 21"/>
          <p:cNvSpPr/>
          <p:nvPr/>
        </p:nvSpPr>
        <p:spPr>
          <a:xfrm>
            <a:off x="7620000" y="5279136"/>
            <a:ext cx="4206240" cy="792480"/>
          </a:xfrm>
          <a:prstGeom prst="rect">
            <a:avLst/>
          </a:prstGeom>
          <a:solidFill>
            <a:srgbClr val="FFFFFF"/>
          </a:solidFill>
          <a:ln/>
          <a:effectLst>
            <a:outerShdw blurRad="63500" dist="25400" dir="8100000" algn="bl" rotWithShape="0">
              <a:srgbClr val="000000">
                <a:alpha val="18000"/>
              </a:srgbClr>
            </a:outerShdw>
          </a:effectLst>
        </p:spPr>
      </p:sp>
      <p:sp>
        <p:nvSpPr>
          <p:cNvPr id="25" name="Shape 22"/>
          <p:cNvSpPr/>
          <p:nvPr/>
        </p:nvSpPr>
        <p:spPr>
          <a:xfrm>
            <a:off x="7620000" y="5279136"/>
            <a:ext cx="73152" cy="792480"/>
          </a:xfrm>
          <a:prstGeom prst="rect">
            <a:avLst/>
          </a:prstGeom>
          <a:solidFill>
            <a:srgbClr val="1E8449"/>
          </a:solidFill>
          <a:ln/>
        </p:spPr>
      </p:sp>
      <p:sp>
        <p:nvSpPr>
          <p:cNvPr id="26" name="Text 23"/>
          <p:cNvSpPr/>
          <p:nvPr/>
        </p:nvSpPr>
        <p:spPr>
          <a:xfrm>
            <a:off x="7778496" y="5327904"/>
            <a:ext cx="3901440" cy="341376"/>
          </a:xfrm>
          <a:prstGeom prst="rect">
            <a:avLst/>
          </a:prstGeom>
          <a:noFill/>
          <a:ln/>
        </p:spPr>
        <p:txBody>
          <a:bodyPr wrap="square" lIns="0" tIns="0" rIns="0" bIns="0" rtlCol="0" anchor="ctr"/>
          <a:lstStyle/>
          <a:p>
            <a:pPr defTabSz="1219170"/>
            <a:r>
              <a:rPr lang="en-US" sz="1867" b="1" dirty="0">
                <a:solidFill>
                  <a:srgbClr val="1E8449"/>
                </a:solidFill>
                <a:latin typeface="Calibri" pitchFamily="34" charset="0"/>
                <a:ea typeface="Calibri" pitchFamily="34" charset="-122"/>
                <a:cs typeface="Calibri" pitchFamily="34" charset="-120"/>
              </a:rPr>
              <a:t>33 years</a:t>
            </a:r>
            <a:endParaRPr lang="en-US" sz="1867" dirty="0">
              <a:solidFill>
                <a:prstClr val="black"/>
              </a:solidFill>
              <a:latin typeface="Calibri" panose="020F0502020204030204"/>
            </a:endParaRPr>
          </a:p>
        </p:txBody>
      </p:sp>
      <p:sp>
        <p:nvSpPr>
          <p:cNvPr id="27" name="Text 24"/>
          <p:cNvSpPr/>
          <p:nvPr/>
        </p:nvSpPr>
        <p:spPr>
          <a:xfrm>
            <a:off x="7778496" y="5705856"/>
            <a:ext cx="3901440" cy="30480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System half-life to halve the gap</a:t>
            </a:r>
            <a:endParaRPr lang="en-US" sz="1333" dirty="0">
              <a:solidFill>
                <a:prstClr val="black"/>
              </a:solidFill>
              <a:latin typeface="Calibri" panose="020F0502020204030204"/>
            </a:endParaRPr>
          </a:p>
        </p:txBody>
      </p:sp>
      <p:sp>
        <p:nvSpPr>
          <p:cNvPr id="28" name="Shape 25"/>
          <p:cNvSpPr/>
          <p:nvPr/>
        </p:nvSpPr>
        <p:spPr>
          <a:xfrm>
            <a:off x="365760" y="5913120"/>
            <a:ext cx="11460480" cy="365760"/>
          </a:xfrm>
          <a:prstGeom prst="rect">
            <a:avLst/>
          </a:prstGeom>
          <a:solidFill>
            <a:srgbClr val="1A3A5C"/>
          </a:solidFill>
          <a:ln/>
        </p:spPr>
      </p:sp>
      <p:sp>
        <p:nvSpPr>
          <p:cNvPr id="29" name="Text 26"/>
          <p:cNvSpPr/>
          <p:nvPr/>
        </p:nvSpPr>
        <p:spPr>
          <a:xfrm>
            <a:off x="548640" y="5925312"/>
            <a:ext cx="11094720" cy="341376"/>
          </a:xfrm>
          <a:prstGeom prst="rect">
            <a:avLst/>
          </a:prstGeom>
          <a:noFill/>
          <a:ln/>
        </p:spPr>
        <p:txBody>
          <a:bodyPr wrap="square" lIns="0" tIns="0" rIns="0" bIns="0" rtlCol="0" anchor="ctr"/>
          <a:lstStyle/>
          <a:p>
            <a:pPr defTabSz="1219170"/>
            <a:r>
              <a:rPr lang="en-US" sz="1400" b="1" dirty="0">
                <a:solidFill>
                  <a:srgbClr val="FFFFFF"/>
                </a:solidFill>
                <a:latin typeface="Calibri" pitchFamily="34" charset="0"/>
                <a:ea typeface="Calibri" pitchFamily="34" charset="-122"/>
                <a:cs typeface="Calibri" pitchFamily="34" charset="-120"/>
              </a:rPr>
              <a:t>Even with perfect market signals, supply-side adjustment alone would take ~52 years — active regulatory intervention is essential, not optional.</a:t>
            </a:r>
            <a:endParaRPr lang="en-US" sz="1400" dirty="0">
              <a:solidFill>
                <a:prstClr val="black"/>
              </a:solidFill>
              <a:latin typeface="Calibri" panose="020F0502020204030204"/>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Sectoral Parameter Comparison</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Adjustment lag speeds and growth rate heterogeneity</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graphicFrame>
        <p:nvGraphicFramePr>
          <p:cNvPr id="7" name="Chart 0"/>
          <p:cNvGraphicFramePr/>
          <p:nvPr/>
        </p:nvGraphicFramePr>
        <p:xfrm>
          <a:off x="365760" y="1463040"/>
          <a:ext cx="7193280" cy="451104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5"/>
          <p:cNvSpPr/>
          <p:nvPr/>
        </p:nvSpPr>
        <p:spPr>
          <a:xfrm>
            <a:off x="7741920" y="1524000"/>
            <a:ext cx="4084320" cy="426720"/>
          </a:xfrm>
          <a:prstGeom prst="rect">
            <a:avLst/>
          </a:prstGeom>
          <a:noFill/>
          <a:ln/>
        </p:spPr>
        <p:txBody>
          <a:bodyPr wrap="square" rtlCol="0" anchor="ctr"/>
          <a:lstStyle/>
          <a:p>
            <a:pPr defTabSz="1219170"/>
            <a:r>
              <a:rPr lang="en-US" sz="1867" b="1" dirty="0">
                <a:solidFill>
                  <a:srgbClr val="1A3A5C"/>
                </a:solidFill>
                <a:latin typeface="Calibri" pitchFamily="34" charset="0"/>
                <a:ea typeface="Calibri" pitchFamily="34" charset="-122"/>
                <a:cs typeface="Calibri" pitchFamily="34" charset="-120"/>
              </a:rPr>
              <a:t>Key Insights</a:t>
            </a:r>
            <a:endParaRPr lang="en-US" sz="1867" dirty="0">
              <a:solidFill>
                <a:prstClr val="black"/>
              </a:solidFill>
              <a:latin typeface="Calibri" panose="020F0502020204030204"/>
            </a:endParaRPr>
          </a:p>
        </p:txBody>
      </p:sp>
      <p:sp>
        <p:nvSpPr>
          <p:cNvPr id="9" name="Shape 6"/>
          <p:cNvSpPr/>
          <p:nvPr/>
        </p:nvSpPr>
        <p:spPr>
          <a:xfrm>
            <a:off x="7741920" y="2048256"/>
            <a:ext cx="4084320" cy="853440"/>
          </a:xfrm>
          <a:prstGeom prst="rect">
            <a:avLst/>
          </a:prstGeom>
          <a:solidFill>
            <a:srgbClr val="FFFFFF"/>
          </a:solidFill>
          <a:ln/>
          <a:effectLst>
            <a:outerShdw blurRad="63500" dist="25400" dir="8100000" algn="bl" rotWithShape="0">
              <a:srgbClr val="000000">
                <a:alpha val="18000"/>
              </a:srgbClr>
            </a:outerShdw>
          </a:effectLst>
        </p:spPr>
      </p:sp>
      <p:sp>
        <p:nvSpPr>
          <p:cNvPr id="10" name="Shape 7"/>
          <p:cNvSpPr/>
          <p:nvPr/>
        </p:nvSpPr>
        <p:spPr>
          <a:xfrm>
            <a:off x="7741920" y="2048256"/>
            <a:ext cx="73152" cy="853440"/>
          </a:xfrm>
          <a:prstGeom prst="rect">
            <a:avLst/>
          </a:prstGeom>
          <a:solidFill>
            <a:srgbClr val="C0392B"/>
          </a:solidFill>
          <a:ln/>
        </p:spPr>
      </p:sp>
      <p:sp>
        <p:nvSpPr>
          <p:cNvPr id="11" name="Text 8"/>
          <p:cNvSpPr/>
          <p:nvPr/>
        </p:nvSpPr>
        <p:spPr>
          <a:xfrm>
            <a:off x="7888224" y="2145792"/>
            <a:ext cx="3779520" cy="682752"/>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ICT β (0.138) &gt; α (0.112) — demand growing faster than supply → persistent shortage</a:t>
            </a:r>
            <a:endParaRPr lang="en-US" sz="1267" dirty="0">
              <a:solidFill>
                <a:prstClr val="black"/>
              </a:solidFill>
              <a:latin typeface="Calibri" panose="020F0502020204030204"/>
            </a:endParaRPr>
          </a:p>
        </p:txBody>
      </p:sp>
      <p:sp>
        <p:nvSpPr>
          <p:cNvPr id="12" name="Shape 9"/>
          <p:cNvSpPr/>
          <p:nvPr/>
        </p:nvSpPr>
        <p:spPr>
          <a:xfrm>
            <a:off x="7741920" y="3048000"/>
            <a:ext cx="4084320" cy="853440"/>
          </a:xfrm>
          <a:prstGeom prst="rect">
            <a:avLst/>
          </a:prstGeom>
          <a:solidFill>
            <a:srgbClr val="FFFFFF"/>
          </a:solidFill>
          <a:ln/>
          <a:effectLst>
            <a:outerShdw blurRad="63500" dist="25400" dir="8100000" algn="bl" rotWithShape="0">
              <a:srgbClr val="000000">
                <a:alpha val="18000"/>
              </a:srgbClr>
            </a:outerShdw>
          </a:effectLst>
        </p:spPr>
      </p:sp>
      <p:sp>
        <p:nvSpPr>
          <p:cNvPr id="13" name="Shape 10"/>
          <p:cNvSpPr/>
          <p:nvPr/>
        </p:nvSpPr>
        <p:spPr>
          <a:xfrm>
            <a:off x="7741920" y="3048000"/>
            <a:ext cx="73152" cy="853440"/>
          </a:xfrm>
          <a:prstGeom prst="rect">
            <a:avLst/>
          </a:prstGeom>
          <a:solidFill>
            <a:srgbClr val="1E8449"/>
          </a:solidFill>
          <a:ln/>
        </p:spPr>
      </p:sp>
      <p:sp>
        <p:nvSpPr>
          <p:cNvPr id="14" name="Text 11"/>
          <p:cNvSpPr/>
          <p:nvPr/>
        </p:nvSpPr>
        <p:spPr>
          <a:xfrm>
            <a:off x="7888224" y="3145536"/>
            <a:ext cx="3779520" cy="682752"/>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Agriculture β (0.031) vs. α (0.048) — supply grows faster than demand → structural surplus</a:t>
            </a:r>
            <a:endParaRPr lang="en-US" sz="1267" dirty="0">
              <a:solidFill>
                <a:prstClr val="black"/>
              </a:solidFill>
              <a:latin typeface="Calibri" panose="020F0502020204030204"/>
            </a:endParaRPr>
          </a:p>
        </p:txBody>
      </p:sp>
      <p:sp>
        <p:nvSpPr>
          <p:cNvPr id="15" name="Shape 12"/>
          <p:cNvSpPr/>
          <p:nvPr/>
        </p:nvSpPr>
        <p:spPr>
          <a:xfrm>
            <a:off x="7741920" y="4047744"/>
            <a:ext cx="4084320" cy="853440"/>
          </a:xfrm>
          <a:prstGeom prst="rect">
            <a:avLst/>
          </a:prstGeom>
          <a:solidFill>
            <a:srgbClr val="FFFFFF"/>
          </a:solidFill>
          <a:ln/>
          <a:effectLst>
            <a:outerShdw blurRad="63500" dist="25400" dir="8100000" algn="bl" rotWithShape="0">
              <a:srgbClr val="000000">
                <a:alpha val="18000"/>
              </a:srgbClr>
            </a:outerShdw>
          </a:effectLst>
        </p:spPr>
      </p:sp>
      <p:sp>
        <p:nvSpPr>
          <p:cNvPr id="16" name="Shape 13"/>
          <p:cNvSpPr/>
          <p:nvPr/>
        </p:nvSpPr>
        <p:spPr>
          <a:xfrm>
            <a:off x="7741920" y="4047744"/>
            <a:ext cx="73152" cy="853440"/>
          </a:xfrm>
          <a:prstGeom prst="rect">
            <a:avLst/>
          </a:prstGeom>
          <a:solidFill>
            <a:srgbClr val="0D7C8F"/>
          </a:solidFill>
          <a:ln/>
        </p:spPr>
      </p:sp>
      <p:sp>
        <p:nvSpPr>
          <p:cNvPr id="17" name="Text 14"/>
          <p:cNvSpPr/>
          <p:nvPr/>
        </p:nvSpPr>
        <p:spPr>
          <a:xfrm>
            <a:off x="7888224" y="4145280"/>
            <a:ext cx="3779520" cy="682752"/>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Manufacturing α ≈ β — converging, near-equilibrium sector</a:t>
            </a:r>
            <a:endParaRPr lang="en-US" sz="1267" dirty="0">
              <a:solidFill>
                <a:prstClr val="black"/>
              </a:solidFill>
              <a:latin typeface="Calibri" panose="020F0502020204030204"/>
            </a:endParaRPr>
          </a:p>
        </p:txBody>
      </p:sp>
      <p:sp>
        <p:nvSpPr>
          <p:cNvPr id="18" name="Shape 15"/>
          <p:cNvSpPr/>
          <p:nvPr/>
        </p:nvSpPr>
        <p:spPr>
          <a:xfrm>
            <a:off x="7741920" y="5047488"/>
            <a:ext cx="4084320" cy="853440"/>
          </a:xfrm>
          <a:prstGeom prst="rect">
            <a:avLst/>
          </a:prstGeom>
          <a:solidFill>
            <a:srgbClr val="FFFFFF"/>
          </a:solidFill>
          <a:ln/>
          <a:effectLst>
            <a:outerShdw blurRad="63500" dist="25400" dir="8100000" algn="bl" rotWithShape="0">
              <a:srgbClr val="000000">
                <a:alpha val="18000"/>
              </a:srgbClr>
            </a:outerShdw>
          </a:effectLst>
        </p:spPr>
      </p:sp>
      <p:sp>
        <p:nvSpPr>
          <p:cNvPr id="19" name="Shape 16"/>
          <p:cNvSpPr/>
          <p:nvPr/>
        </p:nvSpPr>
        <p:spPr>
          <a:xfrm>
            <a:off x="7741920" y="5047488"/>
            <a:ext cx="73152" cy="853440"/>
          </a:xfrm>
          <a:prstGeom prst="rect">
            <a:avLst/>
          </a:prstGeom>
          <a:solidFill>
            <a:srgbClr val="D68910"/>
          </a:solidFill>
          <a:ln/>
        </p:spPr>
      </p:sp>
      <p:sp>
        <p:nvSpPr>
          <p:cNvPr id="20" name="Text 17"/>
          <p:cNvSpPr/>
          <p:nvPr/>
        </p:nvSpPr>
        <p:spPr>
          <a:xfrm>
            <a:off x="7888224" y="5145024"/>
            <a:ext cx="3779520" cy="682752"/>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Blue Economy β (0.094) &gt; α (0.083) — moderate but growing shortage</a:t>
            </a:r>
            <a:endParaRPr lang="en-US" sz="1267" dirty="0">
              <a:solidFill>
                <a:prstClr val="black"/>
              </a:solidFill>
              <a:latin typeface="Calibri" panose="020F0502020204030204"/>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Policy Scenario Framework 2025–2035</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Three alternative futures for skills supply–demand balance</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Shape 5"/>
          <p:cNvSpPr/>
          <p:nvPr/>
        </p:nvSpPr>
        <p:spPr>
          <a:xfrm>
            <a:off x="365760" y="1463040"/>
            <a:ext cx="3535680" cy="4693920"/>
          </a:xfrm>
          <a:prstGeom prst="rect">
            <a:avLst/>
          </a:prstGeom>
          <a:solidFill>
            <a:srgbClr val="FFFFFF"/>
          </a:solidFill>
          <a:ln/>
          <a:effectLst>
            <a:outerShdw blurRad="63500" dist="25400" dir="8100000" algn="bl" rotWithShape="0">
              <a:srgbClr val="000000">
                <a:alpha val="18000"/>
              </a:srgbClr>
            </a:outerShdw>
          </a:effectLst>
        </p:spPr>
      </p:sp>
      <p:sp>
        <p:nvSpPr>
          <p:cNvPr id="8" name="Shape 6"/>
          <p:cNvSpPr/>
          <p:nvPr/>
        </p:nvSpPr>
        <p:spPr>
          <a:xfrm>
            <a:off x="365760" y="1463040"/>
            <a:ext cx="3535680" cy="792480"/>
          </a:xfrm>
          <a:prstGeom prst="rect">
            <a:avLst/>
          </a:prstGeom>
          <a:solidFill>
            <a:srgbClr val="445566"/>
          </a:solidFill>
          <a:ln/>
        </p:spPr>
      </p:sp>
      <p:sp>
        <p:nvSpPr>
          <p:cNvPr id="9" name="Text 7"/>
          <p:cNvSpPr/>
          <p:nvPr/>
        </p:nvSpPr>
        <p:spPr>
          <a:xfrm>
            <a:off x="487680" y="1511808"/>
            <a:ext cx="3291840" cy="341376"/>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Scenario A</a:t>
            </a:r>
            <a:endParaRPr lang="en-US" sz="1733" dirty="0">
              <a:solidFill>
                <a:prstClr val="black"/>
              </a:solidFill>
              <a:latin typeface="Calibri" panose="020F0502020204030204"/>
            </a:endParaRPr>
          </a:p>
        </p:txBody>
      </p:sp>
      <p:sp>
        <p:nvSpPr>
          <p:cNvPr id="10" name="Text 8"/>
          <p:cNvSpPr/>
          <p:nvPr/>
        </p:nvSpPr>
        <p:spPr>
          <a:xfrm>
            <a:off x="487680" y="1853184"/>
            <a:ext cx="3291840" cy="365760"/>
          </a:xfrm>
          <a:prstGeom prst="rect">
            <a:avLst/>
          </a:prstGeom>
          <a:noFill/>
          <a:ln/>
        </p:spPr>
        <p:txBody>
          <a:bodyPr wrap="square" lIns="0" tIns="0" rIns="0" bIns="0" rtlCol="0" anchor="ctr"/>
          <a:lstStyle/>
          <a:p>
            <a:pPr defTabSz="1219170"/>
            <a:r>
              <a:rPr lang="en-US" sz="1400" dirty="0">
                <a:solidFill>
                  <a:srgbClr val="DDDDDD"/>
                </a:solidFill>
                <a:latin typeface="Calibri" pitchFamily="34" charset="0"/>
                <a:ea typeface="Calibri" pitchFamily="34" charset="-122"/>
                <a:cs typeface="Calibri" pitchFamily="34" charset="-120"/>
              </a:rPr>
              <a:t>Baseline Continuation</a:t>
            </a:r>
            <a:endParaRPr lang="en-US" sz="1400" dirty="0">
              <a:solidFill>
                <a:prstClr val="black"/>
              </a:solidFill>
              <a:latin typeface="Calibri" panose="020F0502020204030204"/>
            </a:endParaRPr>
          </a:p>
        </p:txBody>
      </p:sp>
      <p:sp>
        <p:nvSpPr>
          <p:cNvPr id="11" name="Text 9"/>
          <p:cNvSpPr/>
          <p:nvPr/>
        </p:nvSpPr>
        <p:spPr>
          <a:xfrm>
            <a:off x="512064" y="2414016"/>
            <a:ext cx="3243072" cy="91440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Current parameters continue. Training capacity K grows at historical 3.2% p.a. No policy change assumed.</a:t>
            </a:r>
            <a:endParaRPr lang="en-US" sz="1333" dirty="0">
              <a:solidFill>
                <a:prstClr val="black"/>
              </a:solidFill>
              <a:latin typeface="Calibri" panose="020F0502020204030204"/>
            </a:endParaRPr>
          </a:p>
        </p:txBody>
      </p:sp>
      <p:sp>
        <p:nvSpPr>
          <p:cNvPr id="12" name="Text 10"/>
          <p:cNvSpPr/>
          <p:nvPr/>
        </p:nvSpPr>
        <p:spPr>
          <a:xfrm>
            <a:off x="512064" y="3474720"/>
            <a:ext cx="3243072"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ICT shortage widens to 31,600 by 2035</a:t>
            </a:r>
            <a:endParaRPr lang="en-US" sz="1267" dirty="0">
              <a:solidFill>
                <a:prstClr val="black"/>
              </a:solidFill>
              <a:latin typeface="Calibri" panose="020F0502020204030204"/>
            </a:endParaRPr>
          </a:p>
        </p:txBody>
      </p:sp>
      <p:sp>
        <p:nvSpPr>
          <p:cNvPr id="13" name="Text 11"/>
          <p:cNvSpPr/>
          <p:nvPr/>
        </p:nvSpPr>
        <p:spPr>
          <a:xfrm>
            <a:off x="512064" y="3938016"/>
            <a:ext cx="3243072"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Agriculture surplus persists</a:t>
            </a:r>
            <a:endParaRPr lang="en-US" sz="1267" dirty="0">
              <a:solidFill>
                <a:prstClr val="black"/>
              </a:solidFill>
              <a:latin typeface="Calibri" panose="020F0502020204030204"/>
            </a:endParaRPr>
          </a:p>
        </p:txBody>
      </p:sp>
      <p:sp>
        <p:nvSpPr>
          <p:cNvPr id="14" name="Text 12"/>
          <p:cNvSpPr/>
          <p:nvPr/>
        </p:nvSpPr>
        <p:spPr>
          <a:xfrm>
            <a:off x="512064" y="4401312"/>
            <a:ext cx="3243072"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Blue Economy gap grows to ~9,100</a:t>
            </a:r>
            <a:endParaRPr lang="en-US" sz="1267" dirty="0">
              <a:solidFill>
                <a:prstClr val="black"/>
              </a:solidFill>
              <a:latin typeface="Calibri" panose="020F0502020204030204"/>
            </a:endParaRPr>
          </a:p>
        </p:txBody>
      </p:sp>
      <p:sp>
        <p:nvSpPr>
          <p:cNvPr id="15" name="Shape 13"/>
          <p:cNvSpPr/>
          <p:nvPr/>
        </p:nvSpPr>
        <p:spPr>
          <a:xfrm>
            <a:off x="4206240" y="1463040"/>
            <a:ext cx="3535680" cy="4693920"/>
          </a:xfrm>
          <a:prstGeom prst="rect">
            <a:avLst/>
          </a:prstGeom>
          <a:solidFill>
            <a:srgbClr val="FFFFFF"/>
          </a:solidFill>
          <a:ln/>
          <a:effectLst>
            <a:outerShdw blurRad="63500" dist="25400" dir="8100000" algn="bl" rotWithShape="0">
              <a:srgbClr val="000000">
                <a:alpha val="18000"/>
              </a:srgbClr>
            </a:outerShdw>
          </a:effectLst>
        </p:spPr>
      </p:sp>
      <p:sp>
        <p:nvSpPr>
          <p:cNvPr id="16" name="Shape 14"/>
          <p:cNvSpPr/>
          <p:nvPr/>
        </p:nvSpPr>
        <p:spPr>
          <a:xfrm>
            <a:off x="4206240" y="1463040"/>
            <a:ext cx="3535680" cy="792480"/>
          </a:xfrm>
          <a:prstGeom prst="rect">
            <a:avLst/>
          </a:prstGeom>
          <a:solidFill>
            <a:srgbClr val="0D7C8F"/>
          </a:solidFill>
          <a:ln/>
        </p:spPr>
      </p:sp>
      <p:sp>
        <p:nvSpPr>
          <p:cNvPr id="17" name="Text 15"/>
          <p:cNvSpPr/>
          <p:nvPr/>
        </p:nvSpPr>
        <p:spPr>
          <a:xfrm>
            <a:off x="4328160" y="1511808"/>
            <a:ext cx="3291840" cy="341376"/>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Scenario B</a:t>
            </a:r>
            <a:endParaRPr lang="en-US" sz="1733" dirty="0">
              <a:solidFill>
                <a:prstClr val="black"/>
              </a:solidFill>
              <a:latin typeface="Calibri" panose="020F0502020204030204"/>
            </a:endParaRPr>
          </a:p>
        </p:txBody>
      </p:sp>
      <p:sp>
        <p:nvSpPr>
          <p:cNvPr id="18" name="Text 16"/>
          <p:cNvSpPr/>
          <p:nvPr/>
        </p:nvSpPr>
        <p:spPr>
          <a:xfrm>
            <a:off x="4328160" y="1853184"/>
            <a:ext cx="3291840" cy="365760"/>
          </a:xfrm>
          <a:prstGeom prst="rect">
            <a:avLst/>
          </a:prstGeom>
          <a:noFill/>
          <a:ln/>
        </p:spPr>
        <p:txBody>
          <a:bodyPr wrap="square" lIns="0" tIns="0" rIns="0" bIns="0" rtlCol="0" anchor="ctr"/>
          <a:lstStyle/>
          <a:p>
            <a:pPr defTabSz="1219170"/>
            <a:r>
              <a:rPr lang="en-US" sz="1400" dirty="0">
                <a:solidFill>
                  <a:srgbClr val="AAEEFF"/>
                </a:solidFill>
                <a:latin typeface="Calibri" pitchFamily="34" charset="0"/>
                <a:ea typeface="Calibri" pitchFamily="34" charset="-122"/>
                <a:cs typeface="Calibri" pitchFamily="34" charset="-120"/>
              </a:rPr>
              <a:t>Enhanced Training Capacity</a:t>
            </a:r>
            <a:endParaRPr lang="en-US" sz="1400" dirty="0">
              <a:solidFill>
                <a:prstClr val="black"/>
              </a:solidFill>
              <a:latin typeface="Calibri" panose="020F0502020204030204"/>
            </a:endParaRPr>
          </a:p>
        </p:txBody>
      </p:sp>
      <p:sp>
        <p:nvSpPr>
          <p:cNvPr id="19" name="Text 17"/>
          <p:cNvSpPr/>
          <p:nvPr/>
        </p:nvSpPr>
        <p:spPr>
          <a:xfrm>
            <a:off x="4352544" y="2414016"/>
            <a:ext cx="3243072" cy="91440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30% increase in K_ICT &amp; K_Blue by 2028. α increases 12% reflecting curriculum-market alignment.</a:t>
            </a:r>
            <a:endParaRPr lang="en-US" sz="1333" dirty="0">
              <a:solidFill>
                <a:prstClr val="black"/>
              </a:solidFill>
              <a:latin typeface="Calibri" panose="020F0502020204030204"/>
            </a:endParaRPr>
          </a:p>
        </p:txBody>
      </p:sp>
      <p:sp>
        <p:nvSpPr>
          <p:cNvPr id="20" name="Text 18"/>
          <p:cNvSpPr/>
          <p:nvPr/>
        </p:nvSpPr>
        <p:spPr>
          <a:xfrm>
            <a:off x="4352544" y="3474720"/>
            <a:ext cx="3243072"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ICT gap closes to ~400 by 2035 (near-equilibrium)</a:t>
            </a:r>
            <a:endParaRPr lang="en-US" sz="1267" dirty="0">
              <a:solidFill>
                <a:prstClr val="black"/>
              </a:solidFill>
              <a:latin typeface="Calibri" panose="020F0502020204030204"/>
            </a:endParaRPr>
          </a:p>
        </p:txBody>
      </p:sp>
      <p:sp>
        <p:nvSpPr>
          <p:cNvPr id="21" name="Text 19"/>
          <p:cNvSpPr/>
          <p:nvPr/>
        </p:nvSpPr>
        <p:spPr>
          <a:xfrm>
            <a:off x="4352544" y="3938016"/>
            <a:ext cx="3243072"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Blue Economy gap reduces to ~2,800</a:t>
            </a:r>
            <a:endParaRPr lang="en-US" sz="1267" dirty="0">
              <a:solidFill>
                <a:prstClr val="black"/>
              </a:solidFill>
              <a:latin typeface="Calibri" panose="020F0502020204030204"/>
            </a:endParaRPr>
          </a:p>
        </p:txBody>
      </p:sp>
      <p:sp>
        <p:nvSpPr>
          <p:cNvPr id="22" name="Text 20"/>
          <p:cNvSpPr/>
          <p:nvPr/>
        </p:nvSpPr>
        <p:spPr>
          <a:xfrm>
            <a:off x="4352544" y="4401312"/>
            <a:ext cx="3243072"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11.2% p.a. expansion required for ICT</a:t>
            </a:r>
            <a:endParaRPr lang="en-US" sz="1267" dirty="0">
              <a:solidFill>
                <a:prstClr val="black"/>
              </a:solidFill>
              <a:latin typeface="Calibri" panose="020F0502020204030204"/>
            </a:endParaRPr>
          </a:p>
        </p:txBody>
      </p:sp>
      <p:sp>
        <p:nvSpPr>
          <p:cNvPr id="23" name="Shape 21"/>
          <p:cNvSpPr/>
          <p:nvPr/>
        </p:nvSpPr>
        <p:spPr>
          <a:xfrm>
            <a:off x="8046720" y="1463040"/>
            <a:ext cx="3535680" cy="4693920"/>
          </a:xfrm>
          <a:prstGeom prst="rect">
            <a:avLst/>
          </a:prstGeom>
          <a:solidFill>
            <a:srgbClr val="FFFFFF"/>
          </a:solidFill>
          <a:ln/>
          <a:effectLst>
            <a:outerShdw blurRad="63500" dist="25400" dir="8100000" algn="bl" rotWithShape="0">
              <a:srgbClr val="000000">
                <a:alpha val="18000"/>
              </a:srgbClr>
            </a:outerShdw>
          </a:effectLst>
        </p:spPr>
      </p:sp>
      <p:sp>
        <p:nvSpPr>
          <p:cNvPr id="24" name="Shape 22"/>
          <p:cNvSpPr/>
          <p:nvPr/>
        </p:nvSpPr>
        <p:spPr>
          <a:xfrm>
            <a:off x="8046720" y="1463040"/>
            <a:ext cx="3535680" cy="792480"/>
          </a:xfrm>
          <a:prstGeom prst="rect">
            <a:avLst/>
          </a:prstGeom>
          <a:solidFill>
            <a:srgbClr val="C0392B"/>
          </a:solidFill>
          <a:ln/>
        </p:spPr>
      </p:sp>
      <p:sp>
        <p:nvSpPr>
          <p:cNvPr id="25" name="Text 23"/>
          <p:cNvSpPr/>
          <p:nvPr/>
        </p:nvSpPr>
        <p:spPr>
          <a:xfrm>
            <a:off x="8168640" y="1511808"/>
            <a:ext cx="3291840" cy="341376"/>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Scenario C</a:t>
            </a:r>
            <a:endParaRPr lang="en-US" sz="1733" dirty="0">
              <a:solidFill>
                <a:prstClr val="black"/>
              </a:solidFill>
              <a:latin typeface="Calibri" panose="020F0502020204030204"/>
            </a:endParaRPr>
          </a:p>
        </p:txBody>
      </p:sp>
      <p:sp>
        <p:nvSpPr>
          <p:cNvPr id="26" name="Text 24"/>
          <p:cNvSpPr/>
          <p:nvPr/>
        </p:nvSpPr>
        <p:spPr>
          <a:xfrm>
            <a:off x="8168640" y="1853184"/>
            <a:ext cx="3291840" cy="365760"/>
          </a:xfrm>
          <a:prstGeom prst="rect">
            <a:avLst/>
          </a:prstGeom>
          <a:noFill/>
          <a:ln/>
        </p:spPr>
        <p:txBody>
          <a:bodyPr wrap="square" lIns="0" tIns="0" rIns="0" bIns="0" rtlCol="0" anchor="ctr"/>
          <a:lstStyle/>
          <a:p>
            <a:pPr defTabSz="1219170"/>
            <a:r>
              <a:rPr lang="en-US" sz="1400" dirty="0">
                <a:solidFill>
                  <a:srgbClr val="FFBBAA"/>
                </a:solidFill>
                <a:latin typeface="Calibri" pitchFamily="34" charset="0"/>
                <a:ea typeface="Calibri" pitchFamily="34" charset="-122"/>
                <a:cs typeface="Calibri" pitchFamily="34" charset="-120"/>
              </a:rPr>
              <a:t>Demand Stimulus</a:t>
            </a:r>
            <a:endParaRPr lang="en-US" sz="1400" dirty="0">
              <a:solidFill>
                <a:prstClr val="black"/>
              </a:solidFill>
              <a:latin typeface="Calibri" panose="020F0502020204030204"/>
            </a:endParaRPr>
          </a:p>
        </p:txBody>
      </p:sp>
      <p:sp>
        <p:nvSpPr>
          <p:cNvPr id="27" name="Text 25"/>
          <p:cNvSpPr/>
          <p:nvPr/>
        </p:nvSpPr>
        <p:spPr>
          <a:xfrm>
            <a:off x="8193024" y="2414016"/>
            <a:ext cx="3243072" cy="914400"/>
          </a:xfrm>
          <a:prstGeom prst="rect">
            <a:avLst/>
          </a:prstGeom>
          <a:noFill/>
          <a:ln/>
        </p:spPr>
        <p:txBody>
          <a:bodyPr wrap="square" lIns="0" tIns="0" rIns="0" bIns="0" rtlCol="0" anchor="ctr"/>
          <a:lstStyle/>
          <a:p>
            <a:pPr defTabSz="1219170"/>
            <a:r>
              <a:rPr lang="en-US" sz="1333" dirty="0">
                <a:solidFill>
                  <a:srgbClr val="445566"/>
                </a:solidFill>
                <a:latin typeface="Calibri" pitchFamily="34" charset="0"/>
                <a:ea typeface="Calibri" pitchFamily="34" charset="-122"/>
                <a:cs typeface="Calibri" pitchFamily="34" charset="-120"/>
              </a:rPr>
              <a:t>20% increase in M_ICT/M_Mfg. 15% increase in β reflecting BETA sectoral investment commitments.</a:t>
            </a:r>
            <a:endParaRPr lang="en-US" sz="1333" dirty="0">
              <a:solidFill>
                <a:prstClr val="black"/>
              </a:solidFill>
              <a:latin typeface="Calibri" panose="020F0502020204030204"/>
            </a:endParaRPr>
          </a:p>
        </p:txBody>
      </p:sp>
      <p:sp>
        <p:nvSpPr>
          <p:cNvPr id="28" name="Text 26"/>
          <p:cNvSpPr/>
          <p:nvPr/>
        </p:nvSpPr>
        <p:spPr>
          <a:xfrm>
            <a:off x="8193024" y="3474720"/>
            <a:ext cx="3243072"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PERVERSE EFFECT: ICT gap WIDENS to 36,900</a:t>
            </a:r>
            <a:endParaRPr lang="en-US" sz="1267" dirty="0">
              <a:solidFill>
                <a:prstClr val="black"/>
              </a:solidFill>
              <a:latin typeface="Calibri" panose="020F0502020204030204"/>
            </a:endParaRPr>
          </a:p>
        </p:txBody>
      </p:sp>
      <p:sp>
        <p:nvSpPr>
          <p:cNvPr id="29" name="Text 27"/>
          <p:cNvSpPr/>
          <p:nvPr/>
        </p:nvSpPr>
        <p:spPr>
          <a:xfrm>
            <a:off x="8193024" y="3938016"/>
            <a:ext cx="3243072"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Demand grows faster than constrained supply</a:t>
            </a:r>
            <a:endParaRPr lang="en-US" sz="1267" dirty="0">
              <a:solidFill>
                <a:prstClr val="black"/>
              </a:solidFill>
              <a:latin typeface="Calibri" panose="020F0502020204030204"/>
            </a:endParaRPr>
          </a:p>
        </p:txBody>
      </p:sp>
      <p:sp>
        <p:nvSpPr>
          <p:cNvPr id="30" name="Text 28"/>
          <p:cNvSpPr/>
          <p:nvPr/>
        </p:nvSpPr>
        <p:spPr>
          <a:xfrm>
            <a:off x="8193024" y="4401312"/>
            <a:ext cx="3243072"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Reinforces supply-first sequencing argument</a:t>
            </a:r>
            <a:endParaRPr lang="en-US" sz="1267" dirty="0">
              <a:solidFill>
                <a:prstClr val="black"/>
              </a:solidFill>
              <a:latin typeface="Calibri" panose="020F0502020204030204"/>
            </a:endParaRPr>
          </a:p>
        </p:txBody>
      </p:sp>
      <p:sp>
        <p:nvSpPr>
          <p:cNvPr id="31" name="Shape 29"/>
          <p:cNvSpPr/>
          <p:nvPr/>
        </p:nvSpPr>
        <p:spPr>
          <a:xfrm>
            <a:off x="365760" y="6217920"/>
            <a:ext cx="11460480" cy="365760"/>
          </a:xfrm>
          <a:prstGeom prst="rect">
            <a:avLst/>
          </a:prstGeom>
          <a:solidFill>
            <a:srgbClr val="D6EAF8"/>
          </a:solidFill>
          <a:ln/>
        </p:spPr>
      </p:sp>
      <p:sp>
        <p:nvSpPr>
          <p:cNvPr id="32" name="Text 30"/>
          <p:cNvSpPr/>
          <p:nvPr/>
        </p:nvSpPr>
        <p:spPr>
          <a:xfrm>
            <a:off x="548640" y="6230112"/>
            <a:ext cx="11094720" cy="341376"/>
          </a:xfrm>
          <a:prstGeom prst="rect">
            <a:avLst/>
          </a:prstGeom>
          <a:noFill/>
          <a:ln/>
        </p:spPr>
        <p:txBody>
          <a:bodyPr wrap="square" lIns="0" tIns="0" rIns="0" bIns="0" rtlCol="0" anchor="ctr"/>
          <a:lstStyle/>
          <a:p>
            <a:pPr defTabSz="1219170"/>
            <a:r>
              <a:rPr lang="en-US" sz="1400" b="1" dirty="0">
                <a:solidFill>
                  <a:srgbClr val="1A3A5C"/>
                </a:solidFill>
                <a:latin typeface="Calibri" pitchFamily="34" charset="0"/>
                <a:ea typeface="Calibri" pitchFamily="34" charset="-122"/>
                <a:cs typeface="Calibri" pitchFamily="34" charset="-120"/>
              </a:rPr>
              <a:t>Scenario B is the ONLY path to equilibrium — supply expansion is a necessary condition, not sufficient alone (coordination with demand policies required)</a:t>
            </a:r>
            <a:endParaRPr lang="en-US" sz="1400" dirty="0">
              <a:solidFill>
                <a:prstClr val="black"/>
              </a:solidFill>
              <a:latin typeface="Calibri" panose="020F0502020204030204"/>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ICT Sector: Scenario Projections 2025–2035</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Skills gap under three policy alternatives</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graphicFrame>
        <p:nvGraphicFramePr>
          <p:cNvPr id="7" name="Chart 0"/>
          <p:cNvGraphicFramePr/>
          <p:nvPr/>
        </p:nvGraphicFramePr>
        <p:xfrm>
          <a:off x="365760" y="1463040"/>
          <a:ext cx="8534400" cy="475488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8778240" y="1463040"/>
            <a:ext cx="3048000" cy="1219200"/>
          </a:xfrm>
          <a:prstGeom prst="rect">
            <a:avLst/>
          </a:prstGeom>
          <a:solidFill>
            <a:srgbClr val="445566"/>
          </a:solidFill>
          <a:ln/>
          <a:effectLst>
            <a:outerShdw blurRad="63500" dist="25400" dir="8100000" algn="bl" rotWithShape="0">
              <a:srgbClr val="000000">
                <a:alpha val="18000"/>
              </a:srgbClr>
            </a:outerShdw>
          </a:effectLst>
        </p:spPr>
      </p:sp>
      <p:sp>
        <p:nvSpPr>
          <p:cNvPr id="9" name="Text 6"/>
          <p:cNvSpPr/>
          <p:nvPr/>
        </p:nvSpPr>
        <p:spPr>
          <a:xfrm>
            <a:off x="8778240" y="1609344"/>
            <a:ext cx="3048000" cy="670560"/>
          </a:xfrm>
          <a:prstGeom prst="rect">
            <a:avLst/>
          </a:prstGeom>
          <a:noFill/>
          <a:ln/>
        </p:spPr>
        <p:txBody>
          <a:bodyPr wrap="square" lIns="0" tIns="0" rIns="0" bIns="0" rtlCol="0" anchor="b"/>
          <a:lstStyle/>
          <a:p>
            <a:pPr algn="ctr" defTabSz="1219170"/>
            <a:r>
              <a:rPr lang="en-US" sz="4000" b="1" dirty="0">
                <a:solidFill>
                  <a:srgbClr val="FFFFFF"/>
                </a:solidFill>
                <a:latin typeface="Calibri" pitchFamily="34" charset="0"/>
                <a:ea typeface="Calibri" pitchFamily="34" charset="-122"/>
                <a:cs typeface="Calibri" pitchFamily="34" charset="-120"/>
              </a:rPr>
              <a:t>31,600</a:t>
            </a:r>
            <a:endParaRPr lang="en-US" sz="4000" dirty="0">
              <a:solidFill>
                <a:prstClr val="black"/>
              </a:solidFill>
              <a:latin typeface="Calibri" panose="020F0502020204030204"/>
            </a:endParaRPr>
          </a:p>
        </p:txBody>
      </p:sp>
      <p:sp>
        <p:nvSpPr>
          <p:cNvPr id="10" name="Text 7"/>
          <p:cNvSpPr/>
          <p:nvPr/>
        </p:nvSpPr>
        <p:spPr>
          <a:xfrm>
            <a:off x="8900160" y="2194560"/>
            <a:ext cx="2804160" cy="426720"/>
          </a:xfrm>
          <a:prstGeom prst="rect">
            <a:avLst/>
          </a:prstGeom>
          <a:noFill/>
          <a:ln/>
        </p:spPr>
        <p:txBody>
          <a:bodyPr wrap="square" lIns="0" tIns="0" rIns="0" bIns="0" rtlCol="0" anchor="t"/>
          <a:lstStyle/>
          <a:p>
            <a:pPr algn="ctr" defTabSz="1219170"/>
            <a:r>
              <a:rPr lang="en-US" sz="1333" dirty="0">
                <a:solidFill>
                  <a:srgbClr val="D6EAF8"/>
                </a:solidFill>
                <a:latin typeface="Calibri" pitchFamily="34" charset="0"/>
                <a:ea typeface="Calibri" pitchFamily="34" charset="-122"/>
                <a:cs typeface="Calibri" pitchFamily="34" charset="-120"/>
              </a:rPr>
              <a:t>Scenario A gap by 2035</a:t>
            </a:r>
            <a:endParaRPr lang="en-US" sz="1333" dirty="0">
              <a:solidFill>
                <a:prstClr val="black"/>
              </a:solidFill>
              <a:latin typeface="Calibri" panose="020F0502020204030204"/>
            </a:endParaRPr>
          </a:p>
        </p:txBody>
      </p:sp>
      <p:sp>
        <p:nvSpPr>
          <p:cNvPr id="11" name="Shape 8"/>
          <p:cNvSpPr/>
          <p:nvPr/>
        </p:nvSpPr>
        <p:spPr>
          <a:xfrm>
            <a:off x="8778240" y="2865120"/>
            <a:ext cx="3048000" cy="1219200"/>
          </a:xfrm>
          <a:prstGeom prst="rect">
            <a:avLst/>
          </a:prstGeom>
          <a:solidFill>
            <a:srgbClr val="0D7C8F"/>
          </a:solidFill>
          <a:ln/>
          <a:effectLst>
            <a:outerShdw blurRad="63500" dist="25400" dir="8100000" algn="bl" rotWithShape="0">
              <a:srgbClr val="000000">
                <a:alpha val="18000"/>
              </a:srgbClr>
            </a:outerShdw>
          </a:effectLst>
        </p:spPr>
      </p:sp>
      <p:sp>
        <p:nvSpPr>
          <p:cNvPr id="12" name="Text 9"/>
          <p:cNvSpPr/>
          <p:nvPr/>
        </p:nvSpPr>
        <p:spPr>
          <a:xfrm>
            <a:off x="8778240" y="3011424"/>
            <a:ext cx="3048000" cy="670560"/>
          </a:xfrm>
          <a:prstGeom prst="rect">
            <a:avLst/>
          </a:prstGeom>
          <a:noFill/>
          <a:ln/>
        </p:spPr>
        <p:txBody>
          <a:bodyPr wrap="square" lIns="0" tIns="0" rIns="0" bIns="0" rtlCol="0" anchor="b"/>
          <a:lstStyle/>
          <a:p>
            <a:pPr algn="ctr" defTabSz="1219170"/>
            <a:r>
              <a:rPr lang="en-US" sz="4000" b="1" dirty="0">
                <a:solidFill>
                  <a:srgbClr val="FFFFFF"/>
                </a:solidFill>
                <a:latin typeface="Calibri" pitchFamily="34" charset="0"/>
                <a:ea typeface="Calibri" pitchFamily="34" charset="-122"/>
                <a:cs typeface="Calibri" pitchFamily="34" charset="-120"/>
              </a:rPr>
              <a:t>~400</a:t>
            </a:r>
            <a:endParaRPr lang="en-US" sz="4000" dirty="0">
              <a:solidFill>
                <a:prstClr val="black"/>
              </a:solidFill>
              <a:latin typeface="Calibri" panose="020F0502020204030204"/>
            </a:endParaRPr>
          </a:p>
        </p:txBody>
      </p:sp>
      <p:sp>
        <p:nvSpPr>
          <p:cNvPr id="13" name="Text 10"/>
          <p:cNvSpPr/>
          <p:nvPr/>
        </p:nvSpPr>
        <p:spPr>
          <a:xfrm>
            <a:off x="8900160" y="3596640"/>
            <a:ext cx="2804160" cy="426720"/>
          </a:xfrm>
          <a:prstGeom prst="rect">
            <a:avLst/>
          </a:prstGeom>
          <a:noFill/>
          <a:ln/>
        </p:spPr>
        <p:txBody>
          <a:bodyPr wrap="square" lIns="0" tIns="0" rIns="0" bIns="0" rtlCol="0" anchor="t"/>
          <a:lstStyle/>
          <a:p>
            <a:pPr algn="ctr" defTabSz="1219170"/>
            <a:r>
              <a:rPr lang="en-US" sz="1333" dirty="0">
                <a:solidFill>
                  <a:srgbClr val="D6EAF8"/>
                </a:solidFill>
                <a:latin typeface="Calibri" pitchFamily="34" charset="0"/>
                <a:ea typeface="Calibri" pitchFamily="34" charset="-122"/>
                <a:cs typeface="Calibri" pitchFamily="34" charset="-120"/>
              </a:rPr>
              <a:t>Scenario B gap by 2035</a:t>
            </a:r>
            <a:endParaRPr lang="en-US" sz="1333" dirty="0">
              <a:solidFill>
                <a:prstClr val="black"/>
              </a:solidFill>
              <a:latin typeface="Calibri" panose="020F0502020204030204"/>
            </a:endParaRPr>
          </a:p>
        </p:txBody>
      </p:sp>
      <p:sp>
        <p:nvSpPr>
          <p:cNvPr id="14" name="Shape 11"/>
          <p:cNvSpPr/>
          <p:nvPr/>
        </p:nvSpPr>
        <p:spPr>
          <a:xfrm>
            <a:off x="8778240" y="4267200"/>
            <a:ext cx="3048000" cy="1219200"/>
          </a:xfrm>
          <a:prstGeom prst="rect">
            <a:avLst/>
          </a:prstGeom>
          <a:solidFill>
            <a:srgbClr val="C0392B"/>
          </a:solidFill>
          <a:ln/>
          <a:effectLst>
            <a:outerShdw blurRad="63500" dist="25400" dir="8100000" algn="bl" rotWithShape="0">
              <a:srgbClr val="000000">
                <a:alpha val="18000"/>
              </a:srgbClr>
            </a:outerShdw>
          </a:effectLst>
        </p:spPr>
      </p:sp>
      <p:sp>
        <p:nvSpPr>
          <p:cNvPr id="15" name="Text 12"/>
          <p:cNvSpPr/>
          <p:nvPr/>
        </p:nvSpPr>
        <p:spPr>
          <a:xfrm>
            <a:off x="8778240" y="4413504"/>
            <a:ext cx="3048000" cy="670560"/>
          </a:xfrm>
          <a:prstGeom prst="rect">
            <a:avLst/>
          </a:prstGeom>
          <a:noFill/>
          <a:ln/>
        </p:spPr>
        <p:txBody>
          <a:bodyPr wrap="square" lIns="0" tIns="0" rIns="0" bIns="0" rtlCol="0" anchor="b"/>
          <a:lstStyle/>
          <a:p>
            <a:pPr algn="ctr" defTabSz="1219170"/>
            <a:r>
              <a:rPr lang="en-US" sz="4000" b="1" dirty="0">
                <a:solidFill>
                  <a:srgbClr val="FFFFFF"/>
                </a:solidFill>
                <a:latin typeface="Calibri" pitchFamily="34" charset="0"/>
                <a:ea typeface="Calibri" pitchFamily="34" charset="-122"/>
                <a:cs typeface="Calibri" pitchFamily="34" charset="-120"/>
              </a:rPr>
              <a:t>36,900</a:t>
            </a:r>
            <a:endParaRPr lang="en-US" sz="4000" dirty="0">
              <a:solidFill>
                <a:prstClr val="black"/>
              </a:solidFill>
              <a:latin typeface="Calibri" panose="020F0502020204030204"/>
            </a:endParaRPr>
          </a:p>
        </p:txBody>
      </p:sp>
      <p:sp>
        <p:nvSpPr>
          <p:cNvPr id="16" name="Text 13"/>
          <p:cNvSpPr/>
          <p:nvPr/>
        </p:nvSpPr>
        <p:spPr>
          <a:xfrm>
            <a:off x="8900160" y="4998720"/>
            <a:ext cx="2804160" cy="426720"/>
          </a:xfrm>
          <a:prstGeom prst="rect">
            <a:avLst/>
          </a:prstGeom>
          <a:noFill/>
          <a:ln/>
        </p:spPr>
        <p:txBody>
          <a:bodyPr wrap="square" lIns="0" tIns="0" rIns="0" bIns="0" rtlCol="0" anchor="t"/>
          <a:lstStyle/>
          <a:p>
            <a:pPr algn="ctr" defTabSz="1219170"/>
            <a:r>
              <a:rPr lang="en-US" sz="1333" dirty="0">
                <a:solidFill>
                  <a:srgbClr val="D6EAF8"/>
                </a:solidFill>
                <a:latin typeface="Calibri" pitchFamily="34" charset="0"/>
                <a:ea typeface="Calibri" pitchFamily="34" charset="-122"/>
                <a:cs typeface="Calibri" pitchFamily="34" charset="-120"/>
              </a:rPr>
              <a:t>Scenario C gap by 2035</a:t>
            </a:r>
            <a:endParaRPr lang="en-US" sz="1333" dirty="0">
              <a:solidFill>
                <a:prstClr val="black"/>
              </a:solidFill>
              <a:latin typeface="Calibri" panose="020F0502020204030204"/>
            </a:endParaRPr>
          </a:p>
        </p:txBody>
      </p:sp>
      <p:sp>
        <p:nvSpPr>
          <p:cNvPr id="17" name="Shape 14"/>
          <p:cNvSpPr/>
          <p:nvPr/>
        </p:nvSpPr>
        <p:spPr>
          <a:xfrm>
            <a:off x="365760" y="6217920"/>
            <a:ext cx="11460480" cy="365760"/>
          </a:xfrm>
          <a:prstGeom prst="rect">
            <a:avLst/>
          </a:prstGeom>
          <a:solidFill>
            <a:srgbClr val="C0392B">
              <a:alpha val="20000"/>
            </a:srgbClr>
          </a:solidFill>
          <a:ln/>
        </p:spPr>
      </p:sp>
      <p:sp>
        <p:nvSpPr>
          <p:cNvPr id="18" name="Shape 15"/>
          <p:cNvSpPr/>
          <p:nvPr/>
        </p:nvSpPr>
        <p:spPr>
          <a:xfrm>
            <a:off x="365760" y="6217920"/>
            <a:ext cx="73152" cy="365760"/>
          </a:xfrm>
          <a:prstGeom prst="rect">
            <a:avLst/>
          </a:prstGeom>
          <a:solidFill>
            <a:srgbClr val="C0392B"/>
          </a:solidFill>
          <a:ln/>
        </p:spPr>
      </p:sp>
      <p:sp>
        <p:nvSpPr>
          <p:cNvPr id="19" name="Text 16"/>
          <p:cNvSpPr/>
          <p:nvPr/>
        </p:nvSpPr>
        <p:spPr>
          <a:xfrm>
            <a:off x="548640" y="6230112"/>
            <a:ext cx="11094720" cy="341376"/>
          </a:xfrm>
          <a:prstGeom prst="rect">
            <a:avLst/>
          </a:prstGeom>
          <a:noFill/>
          <a:ln/>
        </p:spPr>
        <p:txBody>
          <a:bodyPr wrap="square" lIns="0" tIns="0" rIns="0" bIns="0" rtlCol="0" anchor="ctr"/>
          <a:lstStyle/>
          <a:p>
            <a:pPr defTabSz="1219170"/>
            <a:r>
              <a:rPr lang="en-US" sz="1333" b="1" dirty="0">
                <a:solidFill>
                  <a:srgbClr val="C0392B"/>
                </a:solidFill>
                <a:latin typeface="Calibri" pitchFamily="34" charset="0"/>
                <a:ea typeface="Calibri" pitchFamily="34" charset="-122"/>
                <a:cs typeface="Calibri" pitchFamily="34" charset="-120"/>
              </a:rPr>
              <a:t>⚠  Perverse Effect (Scenario C): Demand stimulus WITHOUT supply expansion DEEPENS the shortage — a counterintuitive but model-confirmed finding.</a:t>
            </a:r>
            <a:endParaRPr lang="en-US" sz="1333" dirty="0">
              <a:solidFill>
                <a:prstClr val="black"/>
              </a:solidFill>
              <a:latin typeface="Calibri" panose="020F050202020403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Findings: Four Critical Gaps</a:t>
            </a:r>
          </a:p>
        </p:txBody>
      </p:sp>
      <p:sp>
        <p:nvSpPr>
          <p:cNvPr id="3" name="Content Placeholder 2"/>
          <p:cNvSpPr>
            <a:spLocks noGrp="1"/>
          </p:cNvSpPr>
          <p:nvPr>
            <p:ph idx="1"/>
          </p:nvPr>
        </p:nvSpPr>
        <p:spPr>
          <a:xfrm>
            <a:off x="838200" y="1554479"/>
            <a:ext cx="10515600" cy="4488873"/>
          </a:xfrm>
        </p:spPr>
        <p:txBody>
          <a:bodyPr>
            <a:normAutofit lnSpcReduction="10000"/>
          </a:bodyPr>
          <a:lstStyle/>
          <a:p>
            <a:r>
              <a:rPr lang="en-US" b="1" dirty="0"/>
              <a:t>Gap 1: No credential recognition pathway for refugee teachers</a:t>
            </a:r>
          </a:p>
          <a:p>
            <a:r>
              <a:rPr lang="en-US" b="1" dirty="0"/>
              <a:t>Gap 2: Refugee teachers excluded from TSC consultations and policy design</a:t>
            </a:r>
          </a:p>
          <a:p>
            <a:r>
              <a:rPr lang="en-US" b="1" dirty="0"/>
              <a:t>Gap 3: Structural well-being crisis – chronic precarity, low pay, burnout</a:t>
            </a:r>
          </a:p>
          <a:p>
            <a:r>
              <a:rPr lang="en-US" b="1" dirty="0"/>
              <a:t>Gap 4: Female teachers nearly absent – less than 20% of the workforce</a:t>
            </a:r>
          </a:p>
          <a:p>
            <a:r>
              <a:rPr lang="en-US" dirty="0"/>
              <a:t>These gaps are interconnected and mutually reinforcing</a:t>
            </a:r>
          </a:p>
          <a:p>
            <a:r>
              <a:rPr lang="en-US" dirty="0"/>
              <a:t>Addressing Gap 1 (credential recognition) is the critical entry point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Blue Economy: Scenario Projections 2025–2035</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Stable focus with oscillatory convergence</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graphicFrame>
        <p:nvGraphicFramePr>
          <p:cNvPr id="7" name="Chart 0"/>
          <p:cNvGraphicFramePr/>
          <p:nvPr/>
        </p:nvGraphicFramePr>
        <p:xfrm>
          <a:off x="365760" y="1463040"/>
          <a:ext cx="8290560" cy="463296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8839200" y="1524000"/>
            <a:ext cx="2987040" cy="1036320"/>
          </a:xfrm>
          <a:prstGeom prst="rect">
            <a:avLst/>
          </a:prstGeom>
          <a:solidFill>
            <a:srgbClr val="0D7C8F"/>
          </a:solidFill>
          <a:ln/>
          <a:effectLst>
            <a:outerShdw blurRad="63500" dist="25400" dir="8100000" algn="bl" rotWithShape="0">
              <a:srgbClr val="000000">
                <a:alpha val="18000"/>
              </a:srgbClr>
            </a:outerShdw>
          </a:effectLst>
        </p:spPr>
      </p:sp>
      <p:sp>
        <p:nvSpPr>
          <p:cNvPr id="9" name="Text 6"/>
          <p:cNvSpPr/>
          <p:nvPr/>
        </p:nvSpPr>
        <p:spPr>
          <a:xfrm>
            <a:off x="8900160" y="1597152"/>
            <a:ext cx="2865120" cy="451104"/>
          </a:xfrm>
          <a:prstGeom prst="rect">
            <a:avLst/>
          </a:prstGeom>
          <a:noFill/>
          <a:ln/>
        </p:spPr>
        <p:txBody>
          <a:bodyPr wrap="square" lIns="0" tIns="0" rIns="0" bIns="0" rtlCol="0" anchor="ctr"/>
          <a:lstStyle/>
          <a:p>
            <a:pPr defTabSz="1219170"/>
            <a:r>
              <a:rPr lang="en-US" sz="2000" b="1" dirty="0">
                <a:solidFill>
                  <a:srgbClr val="FFFFFF"/>
                </a:solidFill>
                <a:latin typeface="Calibri" pitchFamily="34" charset="0"/>
                <a:ea typeface="Calibri" pitchFamily="34" charset="-122"/>
                <a:cs typeface="Calibri" pitchFamily="34" charset="-120"/>
              </a:rPr>
              <a:t>11 years</a:t>
            </a:r>
            <a:endParaRPr lang="en-US" sz="2000" dirty="0">
              <a:solidFill>
                <a:prstClr val="black"/>
              </a:solidFill>
              <a:latin typeface="Calibri" panose="020F0502020204030204"/>
            </a:endParaRPr>
          </a:p>
        </p:txBody>
      </p:sp>
      <p:sp>
        <p:nvSpPr>
          <p:cNvPr id="10" name="Text 7"/>
          <p:cNvSpPr/>
          <p:nvPr/>
        </p:nvSpPr>
        <p:spPr>
          <a:xfrm>
            <a:off x="8900160" y="2109216"/>
            <a:ext cx="2865120" cy="414528"/>
          </a:xfrm>
          <a:prstGeom prst="rect">
            <a:avLst/>
          </a:prstGeom>
          <a:noFill/>
          <a:ln/>
        </p:spPr>
        <p:txBody>
          <a:bodyPr wrap="square" lIns="0" tIns="0" rIns="0" bIns="0" rtlCol="0" anchor="ctr"/>
          <a:lstStyle/>
          <a:p>
            <a:pPr defTabSz="1219170"/>
            <a:r>
              <a:rPr lang="en-US" sz="1200" dirty="0">
                <a:solidFill>
                  <a:srgbClr val="D6EAF8"/>
                </a:solidFill>
                <a:latin typeface="Calibri" pitchFamily="34" charset="0"/>
                <a:ea typeface="Calibri" pitchFamily="34" charset="-122"/>
                <a:cs typeface="Calibri" pitchFamily="34" charset="-120"/>
              </a:rPr>
              <a:t>System half-life (fastest stable sector)</a:t>
            </a:r>
            <a:endParaRPr lang="en-US" sz="1200" dirty="0">
              <a:solidFill>
                <a:prstClr val="black"/>
              </a:solidFill>
              <a:latin typeface="Calibri" panose="020F0502020204030204"/>
            </a:endParaRPr>
          </a:p>
        </p:txBody>
      </p:sp>
      <p:sp>
        <p:nvSpPr>
          <p:cNvPr id="11" name="Shape 8"/>
          <p:cNvSpPr/>
          <p:nvPr/>
        </p:nvSpPr>
        <p:spPr>
          <a:xfrm>
            <a:off x="8839200" y="2706624"/>
            <a:ext cx="2987040" cy="1036320"/>
          </a:xfrm>
          <a:prstGeom prst="rect">
            <a:avLst/>
          </a:prstGeom>
          <a:solidFill>
            <a:srgbClr val="1A3A5C"/>
          </a:solidFill>
          <a:ln/>
          <a:effectLst>
            <a:outerShdw blurRad="63500" dist="25400" dir="8100000" algn="bl" rotWithShape="0">
              <a:srgbClr val="000000">
                <a:alpha val="18000"/>
              </a:srgbClr>
            </a:outerShdw>
          </a:effectLst>
        </p:spPr>
      </p:sp>
      <p:sp>
        <p:nvSpPr>
          <p:cNvPr id="12" name="Text 9"/>
          <p:cNvSpPr/>
          <p:nvPr/>
        </p:nvSpPr>
        <p:spPr>
          <a:xfrm>
            <a:off x="8900160" y="2779776"/>
            <a:ext cx="2865120" cy="451104"/>
          </a:xfrm>
          <a:prstGeom prst="rect">
            <a:avLst/>
          </a:prstGeom>
          <a:noFill/>
          <a:ln/>
        </p:spPr>
        <p:txBody>
          <a:bodyPr wrap="square" lIns="0" tIns="0" rIns="0" bIns="0" rtlCol="0" anchor="ctr"/>
          <a:lstStyle/>
          <a:p>
            <a:pPr defTabSz="1219170"/>
            <a:r>
              <a:rPr lang="en-US" sz="2000" b="1" dirty="0">
                <a:solidFill>
                  <a:srgbClr val="FFFFFF"/>
                </a:solidFill>
                <a:latin typeface="Calibri" pitchFamily="34" charset="0"/>
                <a:ea typeface="Calibri" pitchFamily="34" charset="-122"/>
                <a:cs typeface="Calibri" pitchFamily="34" charset="-120"/>
              </a:rPr>
              <a:t>8.7% p.a.</a:t>
            </a:r>
            <a:endParaRPr lang="en-US" sz="2000" dirty="0">
              <a:solidFill>
                <a:prstClr val="black"/>
              </a:solidFill>
              <a:latin typeface="Calibri" panose="020F0502020204030204"/>
            </a:endParaRPr>
          </a:p>
        </p:txBody>
      </p:sp>
      <p:sp>
        <p:nvSpPr>
          <p:cNvPr id="13" name="Text 10"/>
          <p:cNvSpPr/>
          <p:nvPr/>
        </p:nvSpPr>
        <p:spPr>
          <a:xfrm>
            <a:off x="8900160" y="3291840"/>
            <a:ext cx="2865120" cy="414528"/>
          </a:xfrm>
          <a:prstGeom prst="rect">
            <a:avLst/>
          </a:prstGeom>
          <a:noFill/>
          <a:ln/>
        </p:spPr>
        <p:txBody>
          <a:bodyPr wrap="square" lIns="0" tIns="0" rIns="0" bIns="0" rtlCol="0" anchor="ctr"/>
          <a:lstStyle/>
          <a:p>
            <a:pPr defTabSz="1219170"/>
            <a:r>
              <a:rPr lang="en-US" sz="1200" dirty="0">
                <a:solidFill>
                  <a:srgbClr val="D6EAF8"/>
                </a:solidFill>
                <a:latin typeface="Calibri" pitchFamily="34" charset="0"/>
                <a:ea typeface="Calibri" pitchFamily="34" charset="-122"/>
                <a:cs typeface="Calibri" pitchFamily="34" charset="-120"/>
              </a:rPr>
              <a:t>Required enrolment expansion (Scenario B)</a:t>
            </a:r>
            <a:endParaRPr lang="en-US" sz="1200" dirty="0">
              <a:solidFill>
                <a:prstClr val="black"/>
              </a:solidFill>
              <a:latin typeface="Calibri" panose="020F0502020204030204"/>
            </a:endParaRPr>
          </a:p>
        </p:txBody>
      </p:sp>
      <p:sp>
        <p:nvSpPr>
          <p:cNvPr id="14" name="Shape 11"/>
          <p:cNvSpPr/>
          <p:nvPr/>
        </p:nvSpPr>
        <p:spPr>
          <a:xfrm>
            <a:off x="8839200" y="3889248"/>
            <a:ext cx="2987040" cy="1036320"/>
          </a:xfrm>
          <a:prstGeom prst="rect">
            <a:avLst/>
          </a:prstGeom>
          <a:solidFill>
            <a:srgbClr val="0D7C8F"/>
          </a:solidFill>
          <a:ln/>
          <a:effectLst>
            <a:outerShdw blurRad="63500" dist="25400" dir="8100000" algn="bl" rotWithShape="0">
              <a:srgbClr val="000000">
                <a:alpha val="18000"/>
              </a:srgbClr>
            </a:outerShdw>
          </a:effectLst>
        </p:spPr>
      </p:sp>
      <p:sp>
        <p:nvSpPr>
          <p:cNvPr id="15" name="Text 12"/>
          <p:cNvSpPr/>
          <p:nvPr/>
        </p:nvSpPr>
        <p:spPr>
          <a:xfrm>
            <a:off x="8900160" y="3962400"/>
            <a:ext cx="2865120" cy="451104"/>
          </a:xfrm>
          <a:prstGeom prst="rect">
            <a:avLst/>
          </a:prstGeom>
          <a:noFill/>
          <a:ln/>
        </p:spPr>
        <p:txBody>
          <a:bodyPr wrap="square" lIns="0" tIns="0" rIns="0" bIns="0" rtlCol="0" anchor="ctr"/>
          <a:lstStyle/>
          <a:p>
            <a:pPr defTabSz="1219170"/>
            <a:r>
              <a:rPr lang="en-US" sz="2000" b="1" dirty="0">
                <a:solidFill>
                  <a:srgbClr val="FFFFFF"/>
                </a:solidFill>
                <a:latin typeface="Calibri" pitchFamily="34" charset="0"/>
                <a:ea typeface="Calibri" pitchFamily="34" charset="-122"/>
                <a:cs typeface="Calibri" pitchFamily="34" charset="-120"/>
              </a:rPr>
              <a:t>~800</a:t>
            </a:r>
            <a:endParaRPr lang="en-US" sz="2000" dirty="0">
              <a:solidFill>
                <a:prstClr val="black"/>
              </a:solidFill>
              <a:latin typeface="Calibri" panose="020F0502020204030204"/>
            </a:endParaRPr>
          </a:p>
        </p:txBody>
      </p:sp>
      <p:sp>
        <p:nvSpPr>
          <p:cNvPr id="16" name="Text 13"/>
          <p:cNvSpPr/>
          <p:nvPr/>
        </p:nvSpPr>
        <p:spPr>
          <a:xfrm>
            <a:off x="8900160" y="4474464"/>
            <a:ext cx="2865120" cy="414528"/>
          </a:xfrm>
          <a:prstGeom prst="rect">
            <a:avLst/>
          </a:prstGeom>
          <a:noFill/>
          <a:ln/>
        </p:spPr>
        <p:txBody>
          <a:bodyPr wrap="square" lIns="0" tIns="0" rIns="0" bIns="0" rtlCol="0" anchor="ctr"/>
          <a:lstStyle/>
          <a:p>
            <a:pPr defTabSz="1219170"/>
            <a:r>
              <a:rPr lang="en-US" sz="1200" dirty="0">
                <a:solidFill>
                  <a:srgbClr val="D6EAF8"/>
                </a:solidFill>
                <a:latin typeface="Calibri" pitchFamily="34" charset="0"/>
                <a:ea typeface="Calibri" pitchFamily="34" charset="-122"/>
                <a:cs typeface="Calibri" pitchFamily="34" charset="-120"/>
              </a:rPr>
              <a:t>Additional graduates/year needed</a:t>
            </a:r>
            <a:endParaRPr lang="en-US" sz="1200" dirty="0">
              <a:solidFill>
                <a:prstClr val="black"/>
              </a:solidFill>
              <a:latin typeface="Calibri" panose="020F0502020204030204"/>
            </a:endParaRPr>
          </a:p>
        </p:txBody>
      </p:sp>
      <p:sp>
        <p:nvSpPr>
          <p:cNvPr id="17" name="Shape 14"/>
          <p:cNvSpPr/>
          <p:nvPr/>
        </p:nvSpPr>
        <p:spPr>
          <a:xfrm>
            <a:off x="8839200" y="5071872"/>
            <a:ext cx="2987040" cy="1036320"/>
          </a:xfrm>
          <a:prstGeom prst="rect">
            <a:avLst/>
          </a:prstGeom>
          <a:solidFill>
            <a:srgbClr val="1A3A5C"/>
          </a:solidFill>
          <a:ln/>
          <a:effectLst>
            <a:outerShdw blurRad="63500" dist="25400" dir="8100000" algn="bl" rotWithShape="0">
              <a:srgbClr val="000000">
                <a:alpha val="18000"/>
              </a:srgbClr>
            </a:outerShdw>
          </a:effectLst>
        </p:spPr>
      </p:sp>
      <p:sp>
        <p:nvSpPr>
          <p:cNvPr id="18" name="Text 15"/>
          <p:cNvSpPr/>
          <p:nvPr/>
        </p:nvSpPr>
        <p:spPr>
          <a:xfrm>
            <a:off x="8900160" y="5145024"/>
            <a:ext cx="2865120" cy="451104"/>
          </a:xfrm>
          <a:prstGeom prst="rect">
            <a:avLst/>
          </a:prstGeom>
          <a:noFill/>
          <a:ln/>
        </p:spPr>
        <p:txBody>
          <a:bodyPr wrap="square" lIns="0" tIns="0" rIns="0" bIns="0" rtlCol="0" anchor="ctr"/>
          <a:lstStyle/>
          <a:p>
            <a:pPr defTabSz="1219170"/>
            <a:r>
              <a:rPr lang="en-US" sz="2000" b="1" dirty="0">
                <a:solidFill>
                  <a:srgbClr val="FFFFFF"/>
                </a:solidFill>
                <a:latin typeface="Calibri" pitchFamily="34" charset="0"/>
                <a:ea typeface="Calibri" pitchFamily="34" charset="-122"/>
                <a:cs typeface="Calibri" pitchFamily="34" charset="-120"/>
              </a:rPr>
              <a:t>3 universities</a:t>
            </a:r>
            <a:endParaRPr lang="en-US" sz="2000" dirty="0">
              <a:solidFill>
                <a:prstClr val="black"/>
              </a:solidFill>
              <a:latin typeface="Calibri" panose="020F0502020204030204"/>
            </a:endParaRPr>
          </a:p>
          <a:p>
            <a:pPr defTabSz="1219170"/>
            <a:r>
              <a:rPr lang="en-US" sz="2000" b="1" dirty="0">
                <a:solidFill>
                  <a:srgbClr val="FFFFFF"/>
                </a:solidFill>
                <a:latin typeface="Calibri" pitchFamily="34" charset="0"/>
                <a:ea typeface="Calibri" pitchFamily="34" charset="-122"/>
                <a:cs typeface="Calibri" pitchFamily="34" charset="-120"/>
              </a:rPr>
              <a:t>14 TVETs</a:t>
            </a:r>
            <a:endParaRPr lang="en-US" sz="2000" dirty="0">
              <a:solidFill>
                <a:prstClr val="black"/>
              </a:solidFill>
              <a:latin typeface="Calibri" panose="020F0502020204030204"/>
            </a:endParaRPr>
          </a:p>
        </p:txBody>
      </p:sp>
      <p:sp>
        <p:nvSpPr>
          <p:cNvPr id="19" name="Text 16"/>
          <p:cNvSpPr/>
          <p:nvPr/>
        </p:nvSpPr>
        <p:spPr>
          <a:xfrm>
            <a:off x="8900160" y="5657088"/>
            <a:ext cx="2865120" cy="414528"/>
          </a:xfrm>
          <a:prstGeom prst="rect">
            <a:avLst/>
          </a:prstGeom>
          <a:noFill/>
          <a:ln/>
        </p:spPr>
        <p:txBody>
          <a:bodyPr wrap="square" lIns="0" tIns="0" rIns="0" bIns="0" rtlCol="0" anchor="ctr"/>
          <a:lstStyle/>
          <a:p>
            <a:pPr defTabSz="1219170"/>
            <a:r>
              <a:rPr lang="en-US" sz="1200" dirty="0">
                <a:solidFill>
                  <a:srgbClr val="D6EAF8"/>
                </a:solidFill>
                <a:latin typeface="Calibri" pitchFamily="34" charset="0"/>
                <a:ea typeface="Calibri" pitchFamily="34" charset="-122"/>
                <a:cs typeface="Calibri" pitchFamily="34" charset="-120"/>
              </a:rPr>
              <a:t>Current institutions offering relevant programmes</a:t>
            </a:r>
            <a:endParaRPr lang="en-US" sz="1200" dirty="0">
              <a:solidFill>
                <a:prstClr val="black"/>
              </a:solidFill>
              <a:latin typeface="Calibri" panose="020F0502020204030204"/>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The Perverse Demand-Stimulus Effect</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A novel policy finding with direct implications for Kenya's ICT strategy</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Shape 5"/>
          <p:cNvSpPr/>
          <p:nvPr/>
        </p:nvSpPr>
        <p:spPr>
          <a:xfrm>
            <a:off x="365760" y="1463040"/>
            <a:ext cx="11460480" cy="707136"/>
          </a:xfrm>
          <a:prstGeom prst="rect">
            <a:avLst/>
          </a:prstGeom>
          <a:solidFill>
            <a:srgbClr val="C0392B">
              <a:alpha val="85000"/>
            </a:srgbClr>
          </a:solidFill>
          <a:ln/>
          <a:effectLst>
            <a:outerShdw blurRad="63500" dist="25400" dir="8100000" algn="bl" rotWithShape="0">
              <a:srgbClr val="000000">
                <a:alpha val="18000"/>
              </a:srgbClr>
            </a:outerShdw>
          </a:effectLst>
        </p:spPr>
      </p:sp>
      <p:sp>
        <p:nvSpPr>
          <p:cNvPr id="8" name="Text 6"/>
          <p:cNvSpPr/>
          <p:nvPr/>
        </p:nvSpPr>
        <p:spPr>
          <a:xfrm>
            <a:off x="548640" y="1487424"/>
            <a:ext cx="11094720" cy="658368"/>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FINDING: In a supply-constrained saddle-point sector, increasing demand (β ↑ and M ↑) DEEPENS the shortage — counterintuitive but model-confirmed.</a:t>
            </a:r>
            <a:endParaRPr lang="en-US" sz="1733" dirty="0">
              <a:solidFill>
                <a:prstClr val="black"/>
              </a:solidFill>
              <a:latin typeface="Calibri" panose="020F0502020204030204"/>
            </a:endParaRPr>
          </a:p>
        </p:txBody>
      </p:sp>
      <p:sp>
        <p:nvSpPr>
          <p:cNvPr id="9" name="Text 7"/>
          <p:cNvSpPr/>
          <p:nvPr/>
        </p:nvSpPr>
        <p:spPr>
          <a:xfrm>
            <a:off x="365760" y="2340864"/>
            <a:ext cx="10972800" cy="390144"/>
          </a:xfrm>
          <a:prstGeom prst="rect">
            <a:avLst/>
          </a:prstGeom>
          <a:noFill/>
          <a:ln/>
        </p:spPr>
        <p:txBody>
          <a:bodyPr wrap="square" rtlCol="0" anchor="ctr"/>
          <a:lstStyle/>
          <a:p>
            <a:pPr defTabSz="1219170"/>
            <a:r>
              <a:rPr lang="en-US" sz="1733" b="1" dirty="0">
                <a:solidFill>
                  <a:srgbClr val="1A3A5C"/>
                </a:solidFill>
                <a:latin typeface="Calibri" pitchFamily="34" charset="0"/>
                <a:ea typeface="Calibri" pitchFamily="34" charset="-122"/>
                <a:cs typeface="Calibri" pitchFamily="34" charset="-120"/>
              </a:rPr>
              <a:t>Mechanism:</a:t>
            </a:r>
            <a:endParaRPr lang="en-US" sz="1733" dirty="0">
              <a:solidFill>
                <a:prstClr val="black"/>
              </a:solidFill>
              <a:latin typeface="Calibri" panose="020F0502020204030204"/>
            </a:endParaRPr>
          </a:p>
        </p:txBody>
      </p:sp>
      <p:sp>
        <p:nvSpPr>
          <p:cNvPr id="10" name="Text 8"/>
          <p:cNvSpPr/>
          <p:nvPr/>
        </p:nvSpPr>
        <p:spPr>
          <a:xfrm>
            <a:off x="487680" y="2804160"/>
            <a:ext cx="10972800" cy="1828800"/>
          </a:xfrm>
          <a:prstGeom prst="rect">
            <a:avLst/>
          </a:prstGeom>
          <a:noFill/>
          <a:ln/>
        </p:spPr>
        <p:txBody>
          <a:bodyPr wrap="square" rtlCol="0" anchor="ctr"/>
          <a:lstStyle/>
          <a:p>
            <a:pPr marL="457189" indent="-457189" defTabSz="1219170">
              <a:spcAft>
                <a:spcPts val="667"/>
              </a:spcAft>
              <a:buSzPct val="100000"/>
              <a:buFont typeface="+mj-lt"/>
              <a:buAutoNum type="arabicPeriod"/>
            </a:pPr>
            <a:r>
              <a:rPr lang="en-US" sz="1600" dirty="0">
                <a:solidFill>
                  <a:srgbClr val="445566"/>
                </a:solidFill>
                <a:latin typeface="Calibri" pitchFamily="34" charset="0"/>
                <a:ea typeface="Calibri" pitchFamily="34" charset="-122"/>
                <a:cs typeface="Calibri" pitchFamily="34" charset="-120"/>
              </a:rPr>
              <a:t>1. Demand stimulus expands sectoral employment absorption capacity (M↑) and accelerates demand growth (β↑).</a:t>
            </a:r>
            <a:endParaRPr lang="en-US" sz="1600" dirty="0">
              <a:solidFill>
                <a:prstClr val="black"/>
              </a:solidFill>
              <a:latin typeface="Calibri" panose="020F0502020204030204"/>
            </a:endParaRPr>
          </a:p>
          <a:p>
            <a:pPr marL="457189" indent="-457189" defTabSz="1219170">
              <a:spcAft>
                <a:spcPts val="667"/>
              </a:spcAft>
              <a:buSzPct val="100000"/>
              <a:buFont typeface="+mj-lt"/>
              <a:buAutoNum type="arabicPeriod"/>
            </a:pPr>
            <a:r>
              <a:rPr lang="en-US" sz="1600" dirty="0">
                <a:solidFill>
                  <a:srgbClr val="445566"/>
                </a:solidFill>
                <a:latin typeface="Calibri" pitchFamily="34" charset="0"/>
                <a:ea typeface="Calibri" pitchFamily="34" charset="-122"/>
                <a:cs typeface="Calibri" pitchFamily="34" charset="-120"/>
              </a:rPr>
              <a:t>2. The existing supply pipeline (K_ICT = 68,000 graduates/yr) CANNOT respond proportionally — capacity is constrained.</a:t>
            </a:r>
            <a:endParaRPr lang="en-US" sz="1600" dirty="0">
              <a:solidFill>
                <a:prstClr val="black"/>
              </a:solidFill>
              <a:latin typeface="Calibri" panose="020F0502020204030204"/>
            </a:endParaRPr>
          </a:p>
          <a:p>
            <a:pPr marL="457189" indent="-457189" defTabSz="1219170">
              <a:spcAft>
                <a:spcPts val="667"/>
              </a:spcAft>
              <a:buSzPct val="100000"/>
              <a:buFont typeface="+mj-lt"/>
              <a:buAutoNum type="arabicPeriod"/>
            </a:pPr>
            <a:r>
              <a:rPr lang="en-US" sz="1600" dirty="0">
                <a:solidFill>
                  <a:srgbClr val="445566"/>
                </a:solidFill>
                <a:latin typeface="Calibri" pitchFamily="34" charset="0"/>
                <a:ea typeface="Calibri" pitchFamily="34" charset="-122"/>
                <a:cs typeface="Calibri" pitchFamily="34" charset="-120"/>
              </a:rPr>
              <a:t>3. The gap D(t) − S(t) therefore widens FASTER than under baseline.</a:t>
            </a:r>
            <a:endParaRPr lang="en-US" sz="1600" dirty="0">
              <a:solidFill>
                <a:prstClr val="black"/>
              </a:solidFill>
              <a:latin typeface="Calibri" panose="020F0502020204030204"/>
            </a:endParaRPr>
          </a:p>
          <a:p>
            <a:pPr marL="457189" indent="-457189" defTabSz="1219170">
              <a:buSzPct val="100000"/>
              <a:buFont typeface="+mj-lt"/>
              <a:buAutoNum type="arabicPeriod"/>
            </a:pPr>
            <a:r>
              <a:rPr lang="en-US" sz="1600" dirty="0">
                <a:solidFill>
                  <a:srgbClr val="445566"/>
                </a:solidFill>
                <a:latin typeface="Calibri" pitchFamily="34" charset="0"/>
                <a:ea typeface="Calibri" pitchFamily="34" charset="-122"/>
                <a:cs typeface="Calibri" pitchFamily="34" charset="-120"/>
              </a:rPr>
              <a:t>4. This is INVISIBLE to static analyses — only a dynamic ODE model reveals it.</a:t>
            </a:r>
            <a:endParaRPr lang="en-US" sz="1600" dirty="0">
              <a:solidFill>
                <a:prstClr val="black"/>
              </a:solidFill>
              <a:latin typeface="Calibri" panose="020F0502020204030204"/>
            </a:endParaRPr>
          </a:p>
        </p:txBody>
      </p:sp>
      <p:sp>
        <p:nvSpPr>
          <p:cNvPr id="11" name="Shape 9"/>
          <p:cNvSpPr/>
          <p:nvPr/>
        </p:nvSpPr>
        <p:spPr>
          <a:xfrm>
            <a:off x="365760" y="4779264"/>
            <a:ext cx="5486400" cy="975360"/>
          </a:xfrm>
          <a:prstGeom prst="rect">
            <a:avLst/>
          </a:prstGeom>
          <a:solidFill>
            <a:srgbClr val="1A3A5C"/>
          </a:solidFill>
          <a:ln/>
          <a:effectLst>
            <a:outerShdw blurRad="63500" dist="25400" dir="8100000" algn="bl" rotWithShape="0">
              <a:srgbClr val="000000">
                <a:alpha val="18000"/>
              </a:srgbClr>
            </a:outerShdw>
          </a:effectLst>
        </p:spPr>
      </p:sp>
      <p:sp>
        <p:nvSpPr>
          <p:cNvPr id="12" name="Text 10"/>
          <p:cNvSpPr/>
          <p:nvPr/>
        </p:nvSpPr>
        <p:spPr>
          <a:xfrm>
            <a:off x="487680" y="4840224"/>
            <a:ext cx="5242560" cy="341376"/>
          </a:xfrm>
          <a:prstGeom prst="rect">
            <a:avLst/>
          </a:prstGeom>
          <a:noFill/>
          <a:ln/>
        </p:spPr>
        <p:txBody>
          <a:bodyPr wrap="square" lIns="0" tIns="0" rIns="0" bIns="0" rtlCol="0" anchor="ctr"/>
          <a:lstStyle/>
          <a:p>
            <a:pPr defTabSz="1219170"/>
            <a:r>
              <a:rPr lang="en-US" sz="1467" b="1" dirty="0">
                <a:solidFill>
                  <a:srgbClr val="E8A020"/>
                </a:solidFill>
                <a:latin typeface="Calibri" pitchFamily="34" charset="0"/>
                <a:ea typeface="Calibri" pitchFamily="34" charset="-122"/>
                <a:cs typeface="Calibri" pitchFamily="34" charset="-120"/>
              </a:rPr>
              <a:t>Ajira Digital Initiative</a:t>
            </a:r>
            <a:endParaRPr lang="en-US" sz="1467" dirty="0">
              <a:solidFill>
                <a:prstClr val="black"/>
              </a:solidFill>
              <a:latin typeface="Calibri" panose="020F0502020204030204"/>
            </a:endParaRPr>
          </a:p>
        </p:txBody>
      </p:sp>
      <p:sp>
        <p:nvSpPr>
          <p:cNvPr id="13" name="Text 11"/>
          <p:cNvSpPr/>
          <p:nvPr/>
        </p:nvSpPr>
        <p:spPr>
          <a:xfrm>
            <a:off x="487680" y="5181600"/>
            <a:ext cx="5242560" cy="524256"/>
          </a:xfrm>
          <a:prstGeom prst="rect">
            <a:avLst/>
          </a:prstGeom>
          <a:noFill/>
          <a:ln/>
        </p:spPr>
        <p:txBody>
          <a:bodyPr wrap="square" lIns="0" tIns="0" rIns="0" bIns="0" rtlCol="0" anchor="ctr"/>
          <a:lstStyle/>
          <a:p>
            <a:pPr defTabSz="1219170"/>
            <a:r>
              <a:rPr lang="en-US" sz="1333" dirty="0">
                <a:solidFill>
                  <a:srgbClr val="FFFFFF"/>
                </a:solidFill>
                <a:latin typeface="Calibri" pitchFamily="34" charset="0"/>
                <a:ea typeface="Calibri" pitchFamily="34" charset="-122"/>
                <a:cs typeface="Calibri" pitchFamily="34" charset="-120"/>
              </a:rPr>
              <a:t>Targets digital skills demand — may inadvertently deepen ICT shortage if supply expansion is not coordinated.</a:t>
            </a:r>
            <a:endParaRPr lang="en-US" sz="1333" dirty="0">
              <a:solidFill>
                <a:prstClr val="black"/>
              </a:solidFill>
              <a:latin typeface="Calibri" panose="020F0502020204030204"/>
            </a:endParaRPr>
          </a:p>
        </p:txBody>
      </p:sp>
      <p:sp>
        <p:nvSpPr>
          <p:cNvPr id="14" name="Shape 12"/>
          <p:cNvSpPr/>
          <p:nvPr/>
        </p:nvSpPr>
        <p:spPr>
          <a:xfrm>
            <a:off x="6096000" y="4779264"/>
            <a:ext cx="5730240" cy="975360"/>
          </a:xfrm>
          <a:prstGeom prst="rect">
            <a:avLst/>
          </a:prstGeom>
          <a:solidFill>
            <a:srgbClr val="1A3A5C"/>
          </a:solidFill>
          <a:ln/>
          <a:effectLst>
            <a:outerShdw blurRad="63500" dist="25400" dir="8100000" algn="bl" rotWithShape="0">
              <a:srgbClr val="000000">
                <a:alpha val="18000"/>
              </a:srgbClr>
            </a:outerShdw>
          </a:effectLst>
        </p:spPr>
      </p:sp>
      <p:sp>
        <p:nvSpPr>
          <p:cNvPr id="15" name="Text 13"/>
          <p:cNvSpPr/>
          <p:nvPr/>
        </p:nvSpPr>
        <p:spPr>
          <a:xfrm>
            <a:off x="6217920" y="4840224"/>
            <a:ext cx="5486400" cy="341376"/>
          </a:xfrm>
          <a:prstGeom prst="rect">
            <a:avLst/>
          </a:prstGeom>
          <a:noFill/>
          <a:ln/>
        </p:spPr>
        <p:txBody>
          <a:bodyPr wrap="square" lIns="0" tIns="0" rIns="0" bIns="0" rtlCol="0" anchor="ctr"/>
          <a:lstStyle/>
          <a:p>
            <a:pPr defTabSz="1219170"/>
            <a:r>
              <a:rPr lang="en-US" sz="1467" b="1" dirty="0">
                <a:solidFill>
                  <a:srgbClr val="E8A020"/>
                </a:solidFill>
                <a:latin typeface="Calibri" pitchFamily="34" charset="0"/>
                <a:ea typeface="Calibri" pitchFamily="34" charset="-122"/>
                <a:cs typeface="Calibri" pitchFamily="34" charset="-120"/>
              </a:rPr>
              <a:t>Kenya ICT Master Plan 2030</a:t>
            </a:r>
            <a:endParaRPr lang="en-US" sz="1467" dirty="0">
              <a:solidFill>
                <a:prstClr val="black"/>
              </a:solidFill>
              <a:latin typeface="Calibri" panose="020F0502020204030204"/>
            </a:endParaRPr>
          </a:p>
        </p:txBody>
      </p:sp>
      <p:sp>
        <p:nvSpPr>
          <p:cNvPr id="16" name="Text 14"/>
          <p:cNvSpPr/>
          <p:nvPr/>
        </p:nvSpPr>
        <p:spPr>
          <a:xfrm>
            <a:off x="6217920" y="5181600"/>
            <a:ext cx="5486400" cy="524256"/>
          </a:xfrm>
          <a:prstGeom prst="rect">
            <a:avLst/>
          </a:prstGeom>
          <a:noFill/>
          <a:ln/>
        </p:spPr>
        <p:txBody>
          <a:bodyPr wrap="square" lIns="0" tIns="0" rIns="0" bIns="0" rtlCol="0" anchor="ctr"/>
          <a:lstStyle/>
          <a:p>
            <a:pPr defTabSz="1219170"/>
            <a:r>
              <a:rPr lang="en-US" sz="1333" dirty="0">
                <a:solidFill>
                  <a:srgbClr val="FFFFFF"/>
                </a:solidFill>
                <a:latin typeface="Calibri" pitchFamily="34" charset="0"/>
                <a:ea typeface="Calibri" pitchFamily="34" charset="-122"/>
                <a:cs typeface="Calibri" pitchFamily="34" charset="-120"/>
              </a:rPr>
              <a:t>Employment creation targets require SIMULTANEOUS supply expansion — supply-first or supply-concurrent sequencing is essential.</a:t>
            </a:r>
            <a:endParaRPr lang="en-US" sz="1333" dirty="0">
              <a:solidFill>
                <a:prstClr val="black"/>
              </a:solidFill>
              <a:latin typeface="Calibri" panose="020F0502020204030204"/>
            </a:endParaRPr>
          </a:p>
        </p:txBody>
      </p:sp>
      <p:sp>
        <p:nvSpPr>
          <p:cNvPr id="17" name="Shape 15"/>
          <p:cNvSpPr/>
          <p:nvPr/>
        </p:nvSpPr>
        <p:spPr>
          <a:xfrm>
            <a:off x="365760" y="5913120"/>
            <a:ext cx="11460480" cy="365760"/>
          </a:xfrm>
          <a:prstGeom prst="rect">
            <a:avLst/>
          </a:prstGeom>
          <a:solidFill>
            <a:srgbClr val="E8A020">
              <a:alpha val="70000"/>
            </a:srgbClr>
          </a:solidFill>
          <a:ln/>
        </p:spPr>
      </p:sp>
      <p:sp>
        <p:nvSpPr>
          <p:cNvPr id="18" name="Text 16"/>
          <p:cNvSpPr/>
          <p:nvPr/>
        </p:nvSpPr>
        <p:spPr>
          <a:xfrm>
            <a:off x="548640" y="5925312"/>
            <a:ext cx="11094720" cy="341376"/>
          </a:xfrm>
          <a:prstGeom prst="rect">
            <a:avLst/>
          </a:prstGeom>
          <a:noFill/>
          <a:ln/>
        </p:spPr>
        <p:txBody>
          <a:bodyPr wrap="square" lIns="0" tIns="0" rIns="0" bIns="0" rtlCol="0" anchor="ctr"/>
          <a:lstStyle/>
          <a:p>
            <a:pPr defTabSz="1219170"/>
            <a:r>
              <a:rPr lang="en-US" sz="1400" b="1" dirty="0">
                <a:solidFill>
                  <a:srgbClr val="1A3A5C"/>
                </a:solidFill>
                <a:latin typeface="Calibri" pitchFamily="34" charset="0"/>
                <a:ea typeface="Calibri" pitchFamily="34" charset="-122"/>
                <a:cs typeface="Calibri" pitchFamily="34" charset="-120"/>
              </a:rPr>
              <a:t>Policy implication: Supply-first or supply-simultaneous sequencing is required for ICT workforce policy — demand stimulus alone is counterproductive.</a:t>
            </a:r>
            <a:endParaRPr lang="en-US" sz="1400" dirty="0">
              <a:solidFill>
                <a:prstClr val="black"/>
              </a:solidFill>
              <a:latin typeface="Calibri" panose="020F0502020204030204"/>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Policy Recommendations</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Sector-differentiated, evidence-based actions</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Shape 5"/>
          <p:cNvSpPr/>
          <p:nvPr/>
        </p:nvSpPr>
        <p:spPr>
          <a:xfrm>
            <a:off x="365760" y="1487424"/>
            <a:ext cx="5425440" cy="2072640"/>
          </a:xfrm>
          <a:prstGeom prst="rect">
            <a:avLst/>
          </a:prstGeom>
          <a:solidFill>
            <a:srgbClr val="FFFFFF"/>
          </a:solidFill>
          <a:ln/>
          <a:effectLst>
            <a:outerShdw blurRad="63500" dist="25400" dir="8100000" algn="bl" rotWithShape="0">
              <a:srgbClr val="000000">
                <a:alpha val="18000"/>
              </a:srgbClr>
            </a:outerShdw>
          </a:effectLst>
        </p:spPr>
      </p:sp>
      <p:sp>
        <p:nvSpPr>
          <p:cNvPr id="8" name="Shape 6"/>
          <p:cNvSpPr/>
          <p:nvPr/>
        </p:nvSpPr>
        <p:spPr>
          <a:xfrm>
            <a:off x="365760" y="1487424"/>
            <a:ext cx="5425440" cy="512064"/>
          </a:xfrm>
          <a:prstGeom prst="rect">
            <a:avLst/>
          </a:prstGeom>
          <a:solidFill>
            <a:srgbClr val="C0392B"/>
          </a:solidFill>
          <a:ln/>
        </p:spPr>
      </p:sp>
      <p:sp>
        <p:nvSpPr>
          <p:cNvPr id="9" name="Text 7"/>
          <p:cNvSpPr/>
          <p:nvPr/>
        </p:nvSpPr>
        <p:spPr>
          <a:xfrm>
            <a:off x="512064" y="1560576"/>
            <a:ext cx="5120640" cy="365760"/>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ICT</a:t>
            </a:r>
            <a:endParaRPr lang="en-US" sz="1733" dirty="0">
              <a:solidFill>
                <a:prstClr val="black"/>
              </a:solidFill>
              <a:latin typeface="Calibri" panose="020F0502020204030204"/>
            </a:endParaRPr>
          </a:p>
        </p:txBody>
      </p:sp>
      <p:sp>
        <p:nvSpPr>
          <p:cNvPr id="10" name="Text 8"/>
          <p:cNvSpPr/>
          <p:nvPr/>
        </p:nvSpPr>
        <p:spPr>
          <a:xfrm>
            <a:off x="487680" y="2097024"/>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Designate ICT-aligned KNQF programmes as national priority — accelerated approval &amp; provisional intake increases</a:t>
            </a:r>
            <a:endParaRPr lang="en-US" sz="1267" dirty="0">
              <a:solidFill>
                <a:prstClr val="black"/>
              </a:solidFill>
              <a:latin typeface="Calibri" panose="020F0502020204030204"/>
            </a:endParaRPr>
          </a:p>
        </p:txBody>
      </p:sp>
      <p:sp>
        <p:nvSpPr>
          <p:cNvPr id="11" name="Text 9"/>
          <p:cNvSpPr/>
          <p:nvPr/>
        </p:nvSpPr>
        <p:spPr>
          <a:xfrm>
            <a:off x="487680" y="2560320"/>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Expand from 68k → ~88k annual graduates by 2028 (≈4,000 additional places/year)</a:t>
            </a:r>
            <a:endParaRPr lang="en-US" sz="1267" dirty="0">
              <a:solidFill>
                <a:prstClr val="black"/>
              </a:solidFill>
              <a:latin typeface="Calibri" panose="020F0502020204030204"/>
            </a:endParaRPr>
          </a:p>
        </p:txBody>
      </p:sp>
      <p:sp>
        <p:nvSpPr>
          <p:cNvPr id="12" name="Text 10"/>
          <p:cNvSpPr/>
          <p:nvPr/>
        </p:nvSpPr>
        <p:spPr>
          <a:xfrm>
            <a:off x="487680" y="3023616"/>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COORDINATE demand-stimulus programmes with supply expansion — avoid the perverse effect</a:t>
            </a:r>
            <a:endParaRPr lang="en-US" sz="1267" dirty="0">
              <a:solidFill>
                <a:prstClr val="black"/>
              </a:solidFill>
              <a:latin typeface="Calibri" panose="020F0502020204030204"/>
            </a:endParaRPr>
          </a:p>
        </p:txBody>
      </p:sp>
      <p:sp>
        <p:nvSpPr>
          <p:cNvPr id="13" name="Shape 11"/>
          <p:cNvSpPr/>
          <p:nvPr/>
        </p:nvSpPr>
        <p:spPr>
          <a:xfrm>
            <a:off x="6278880" y="1487424"/>
            <a:ext cx="5425440" cy="2072640"/>
          </a:xfrm>
          <a:prstGeom prst="rect">
            <a:avLst/>
          </a:prstGeom>
          <a:solidFill>
            <a:srgbClr val="FFFFFF"/>
          </a:solidFill>
          <a:ln/>
          <a:effectLst>
            <a:outerShdw blurRad="63500" dist="25400" dir="8100000" algn="bl" rotWithShape="0">
              <a:srgbClr val="000000">
                <a:alpha val="18000"/>
              </a:srgbClr>
            </a:outerShdw>
          </a:effectLst>
        </p:spPr>
      </p:sp>
      <p:sp>
        <p:nvSpPr>
          <p:cNvPr id="14" name="Shape 12"/>
          <p:cNvSpPr/>
          <p:nvPr/>
        </p:nvSpPr>
        <p:spPr>
          <a:xfrm>
            <a:off x="6278880" y="1487424"/>
            <a:ext cx="5425440" cy="512064"/>
          </a:xfrm>
          <a:prstGeom prst="rect">
            <a:avLst/>
          </a:prstGeom>
          <a:solidFill>
            <a:srgbClr val="1E8449"/>
          </a:solidFill>
          <a:ln/>
        </p:spPr>
      </p:sp>
      <p:sp>
        <p:nvSpPr>
          <p:cNvPr id="15" name="Text 13"/>
          <p:cNvSpPr/>
          <p:nvPr/>
        </p:nvSpPr>
        <p:spPr>
          <a:xfrm>
            <a:off x="6425184" y="1560576"/>
            <a:ext cx="5120640" cy="365760"/>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Agriculture</a:t>
            </a:r>
            <a:endParaRPr lang="en-US" sz="1733" dirty="0">
              <a:solidFill>
                <a:prstClr val="black"/>
              </a:solidFill>
              <a:latin typeface="Calibri" panose="020F0502020204030204"/>
            </a:endParaRPr>
          </a:p>
        </p:txBody>
      </p:sp>
      <p:sp>
        <p:nvSpPr>
          <p:cNvPr id="16" name="Text 14"/>
          <p:cNvSpPr/>
          <p:nvPr/>
        </p:nvSpPr>
        <p:spPr>
          <a:xfrm>
            <a:off x="6400800" y="2097024"/>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Introduce KNQA demand-aligned enrolment caps for TVET Levels 3–5</a:t>
            </a:r>
            <a:endParaRPr lang="en-US" sz="1267" dirty="0">
              <a:solidFill>
                <a:prstClr val="black"/>
              </a:solidFill>
              <a:latin typeface="Calibri" panose="020F0502020204030204"/>
            </a:endParaRPr>
          </a:p>
        </p:txBody>
      </p:sp>
      <p:sp>
        <p:nvSpPr>
          <p:cNvPr id="17" name="Text 15"/>
          <p:cNvSpPr/>
          <p:nvPr/>
        </p:nvSpPr>
        <p:spPr>
          <a:xfrm>
            <a:off x="6400800" y="2560320"/>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Redirect curricula: agro-processing, precision agriculture, agribusiness value chains</a:t>
            </a:r>
            <a:endParaRPr lang="en-US" sz="1267" dirty="0">
              <a:solidFill>
                <a:prstClr val="black"/>
              </a:solidFill>
              <a:latin typeface="Calibri" panose="020F0502020204030204"/>
            </a:endParaRPr>
          </a:p>
        </p:txBody>
      </p:sp>
      <p:sp>
        <p:nvSpPr>
          <p:cNvPr id="18" name="Text 16"/>
          <p:cNvSpPr/>
          <p:nvPr/>
        </p:nvSpPr>
        <p:spPr>
          <a:xfrm>
            <a:off x="6400800" y="3023616"/>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Raise β through KAVCCP agro-industrial investment — with complementary curriculum reform</a:t>
            </a:r>
            <a:endParaRPr lang="en-US" sz="1267" dirty="0">
              <a:solidFill>
                <a:prstClr val="black"/>
              </a:solidFill>
              <a:latin typeface="Calibri" panose="020F0502020204030204"/>
            </a:endParaRPr>
          </a:p>
        </p:txBody>
      </p:sp>
      <p:sp>
        <p:nvSpPr>
          <p:cNvPr id="19" name="Shape 17"/>
          <p:cNvSpPr/>
          <p:nvPr/>
        </p:nvSpPr>
        <p:spPr>
          <a:xfrm>
            <a:off x="365760" y="3779520"/>
            <a:ext cx="5425440" cy="2072640"/>
          </a:xfrm>
          <a:prstGeom prst="rect">
            <a:avLst/>
          </a:prstGeom>
          <a:solidFill>
            <a:srgbClr val="FFFFFF"/>
          </a:solidFill>
          <a:ln/>
          <a:effectLst>
            <a:outerShdw blurRad="63500" dist="25400" dir="8100000" algn="bl" rotWithShape="0">
              <a:srgbClr val="000000">
                <a:alpha val="18000"/>
              </a:srgbClr>
            </a:outerShdw>
          </a:effectLst>
        </p:spPr>
      </p:sp>
      <p:sp>
        <p:nvSpPr>
          <p:cNvPr id="20" name="Shape 18"/>
          <p:cNvSpPr/>
          <p:nvPr/>
        </p:nvSpPr>
        <p:spPr>
          <a:xfrm>
            <a:off x="365760" y="3779520"/>
            <a:ext cx="5425440" cy="512064"/>
          </a:xfrm>
          <a:prstGeom prst="rect">
            <a:avLst/>
          </a:prstGeom>
          <a:solidFill>
            <a:srgbClr val="0D7C8F"/>
          </a:solidFill>
          <a:ln/>
        </p:spPr>
      </p:sp>
      <p:sp>
        <p:nvSpPr>
          <p:cNvPr id="21" name="Text 19"/>
          <p:cNvSpPr/>
          <p:nvPr/>
        </p:nvSpPr>
        <p:spPr>
          <a:xfrm>
            <a:off x="512064" y="3852672"/>
            <a:ext cx="5120640" cy="365760"/>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Blue Economy</a:t>
            </a:r>
            <a:endParaRPr lang="en-US" sz="1733" dirty="0">
              <a:solidFill>
                <a:prstClr val="black"/>
              </a:solidFill>
              <a:latin typeface="Calibri" panose="020F0502020204030204"/>
            </a:endParaRPr>
          </a:p>
        </p:txBody>
      </p:sp>
      <p:sp>
        <p:nvSpPr>
          <p:cNvPr id="22" name="Text 20"/>
          <p:cNvSpPr/>
          <p:nvPr/>
        </p:nvSpPr>
        <p:spPr>
          <a:xfrm>
            <a:off x="487680" y="4389120"/>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Develop KNQF programmes: maritime, aquaculture, ocean science (8.7% p.a. target)</a:t>
            </a:r>
            <a:endParaRPr lang="en-US" sz="1267" dirty="0">
              <a:solidFill>
                <a:prstClr val="black"/>
              </a:solidFill>
              <a:latin typeface="Calibri" panose="020F0502020204030204"/>
            </a:endParaRPr>
          </a:p>
        </p:txBody>
      </p:sp>
      <p:sp>
        <p:nvSpPr>
          <p:cNvPr id="23" name="Text 21"/>
          <p:cNvSpPr/>
          <p:nvPr/>
        </p:nvSpPr>
        <p:spPr>
          <a:xfrm>
            <a:off x="487680" y="4852416"/>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Add dedicated Skills Supply Target to Blue Economy implementation strategy</a:t>
            </a:r>
            <a:endParaRPr lang="en-US" sz="1267" dirty="0">
              <a:solidFill>
                <a:prstClr val="black"/>
              </a:solidFill>
              <a:latin typeface="Calibri" panose="020F0502020204030204"/>
            </a:endParaRPr>
          </a:p>
        </p:txBody>
      </p:sp>
      <p:sp>
        <p:nvSpPr>
          <p:cNvPr id="24" name="Text 22"/>
          <p:cNvSpPr/>
          <p:nvPr/>
        </p:nvSpPr>
        <p:spPr>
          <a:xfrm>
            <a:off x="487680" y="5315712"/>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Coordinate TVETA + CUE with State Dept. for Fisheries employment projections</a:t>
            </a:r>
            <a:endParaRPr lang="en-US" sz="1267" dirty="0">
              <a:solidFill>
                <a:prstClr val="black"/>
              </a:solidFill>
              <a:latin typeface="Calibri" panose="020F0502020204030204"/>
            </a:endParaRPr>
          </a:p>
        </p:txBody>
      </p:sp>
      <p:sp>
        <p:nvSpPr>
          <p:cNvPr id="25" name="Shape 23"/>
          <p:cNvSpPr/>
          <p:nvPr/>
        </p:nvSpPr>
        <p:spPr>
          <a:xfrm>
            <a:off x="6278880" y="3779520"/>
            <a:ext cx="5425440" cy="2072640"/>
          </a:xfrm>
          <a:prstGeom prst="rect">
            <a:avLst/>
          </a:prstGeom>
          <a:solidFill>
            <a:srgbClr val="FFFFFF"/>
          </a:solidFill>
          <a:ln/>
          <a:effectLst>
            <a:outerShdw blurRad="63500" dist="25400" dir="8100000" algn="bl" rotWithShape="0">
              <a:srgbClr val="000000">
                <a:alpha val="18000"/>
              </a:srgbClr>
            </a:outerShdw>
          </a:effectLst>
        </p:spPr>
      </p:sp>
      <p:sp>
        <p:nvSpPr>
          <p:cNvPr id="26" name="Shape 24"/>
          <p:cNvSpPr/>
          <p:nvPr/>
        </p:nvSpPr>
        <p:spPr>
          <a:xfrm>
            <a:off x="6278880" y="3779520"/>
            <a:ext cx="5425440" cy="512064"/>
          </a:xfrm>
          <a:prstGeom prst="rect">
            <a:avLst/>
          </a:prstGeom>
          <a:solidFill>
            <a:srgbClr val="1A3A5C"/>
          </a:solidFill>
          <a:ln/>
        </p:spPr>
      </p:sp>
      <p:sp>
        <p:nvSpPr>
          <p:cNvPr id="27" name="Text 25"/>
          <p:cNvSpPr/>
          <p:nvPr/>
        </p:nvSpPr>
        <p:spPr>
          <a:xfrm>
            <a:off x="6425184" y="3852672"/>
            <a:ext cx="5120640" cy="365760"/>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Manufacturing</a:t>
            </a:r>
            <a:endParaRPr lang="en-US" sz="1733" dirty="0">
              <a:solidFill>
                <a:prstClr val="black"/>
              </a:solidFill>
              <a:latin typeface="Calibri" panose="020F0502020204030204"/>
            </a:endParaRPr>
          </a:p>
        </p:txBody>
      </p:sp>
      <p:sp>
        <p:nvSpPr>
          <p:cNvPr id="28" name="Text 26"/>
          <p:cNvSpPr/>
          <p:nvPr/>
        </p:nvSpPr>
        <p:spPr>
          <a:xfrm>
            <a:off x="6400800" y="4389120"/>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Qualitative upgrade over quantity — ODE shows near-equilibrium</a:t>
            </a:r>
            <a:endParaRPr lang="en-US" sz="1267" dirty="0">
              <a:solidFill>
                <a:prstClr val="black"/>
              </a:solidFill>
              <a:latin typeface="Calibri" panose="020F0502020204030204"/>
            </a:endParaRPr>
          </a:p>
        </p:txBody>
      </p:sp>
      <p:sp>
        <p:nvSpPr>
          <p:cNvPr id="29" name="Text 27"/>
          <p:cNvSpPr/>
          <p:nvPr/>
        </p:nvSpPr>
        <p:spPr>
          <a:xfrm>
            <a:off x="6400800" y="4852416"/>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Review KNQA Competency Standards every 3 years for automation &amp; AfCFTA demands</a:t>
            </a:r>
            <a:endParaRPr lang="en-US" sz="1267" dirty="0">
              <a:solidFill>
                <a:prstClr val="black"/>
              </a:solidFill>
              <a:latin typeface="Calibri" panose="020F0502020204030204"/>
            </a:endParaRPr>
          </a:p>
        </p:txBody>
      </p:sp>
      <p:sp>
        <p:nvSpPr>
          <p:cNvPr id="30" name="Text 28"/>
          <p:cNvSpPr/>
          <p:nvPr/>
        </p:nvSpPr>
        <p:spPr>
          <a:xfrm>
            <a:off x="6400800" y="5315712"/>
            <a:ext cx="5181600" cy="426720"/>
          </a:xfrm>
          <a:prstGeom prst="rect">
            <a:avLst/>
          </a:prstGeom>
          <a:noFill/>
          <a:ln/>
        </p:spPr>
        <p:txBody>
          <a:bodyPr wrap="square" rtlCol="0" anchor="ctr"/>
          <a:lstStyle/>
          <a:p>
            <a:pPr marL="457189" indent="-457189" defTabSz="1219170">
              <a:buSzPct val="100000"/>
              <a:buFontTx/>
              <a:buChar char="•"/>
            </a:pPr>
            <a:r>
              <a:rPr lang="en-US" sz="1267" dirty="0">
                <a:solidFill>
                  <a:srgbClr val="445566"/>
                </a:solidFill>
                <a:latin typeface="Calibri" pitchFamily="34" charset="0"/>
                <a:ea typeface="Calibri" pitchFamily="34" charset="-122"/>
                <a:cs typeface="Calibri" pitchFamily="34" charset="-120"/>
              </a:rPr>
              <a:t>Modest intake adjustments — wholesale expansion unnecessary</a:t>
            </a:r>
            <a:endParaRPr lang="en-US" sz="1267" dirty="0">
              <a:solidFill>
                <a:prstClr val="black"/>
              </a:solidFill>
              <a:latin typeface="Calibri" panose="020F0502020204030204"/>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Proposed: Dynamic Labour Market Intelligence System (DLMIS)</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From reactive surveys to continuous forward-looking monitoring</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Shape 5"/>
          <p:cNvSpPr/>
          <p:nvPr/>
        </p:nvSpPr>
        <p:spPr>
          <a:xfrm>
            <a:off x="4511040" y="1828800"/>
            <a:ext cx="3169920" cy="1706880"/>
          </a:xfrm>
          <a:prstGeom prst="ellipse">
            <a:avLst/>
          </a:prstGeom>
          <a:solidFill>
            <a:srgbClr val="1A3A5C"/>
          </a:solidFill>
          <a:ln/>
          <a:effectLst>
            <a:outerShdw blurRad="63500" dist="25400" dir="8100000" algn="bl" rotWithShape="0">
              <a:srgbClr val="000000">
                <a:alpha val="18000"/>
              </a:srgbClr>
            </a:outerShdw>
          </a:effectLst>
        </p:spPr>
      </p:sp>
      <p:sp>
        <p:nvSpPr>
          <p:cNvPr id="8" name="Text 6"/>
          <p:cNvSpPr/>
          <p:nvPr/>
        </p:nvSpPr>
        <p:spPr>
          <a:xfrm>
            <a:off x="4511040" y="2048256"/>
            <a:ext cx="3169920" cy="548640"/>
          </a:xfrm>
          <a:prstGeom prst="rect">
            <a:avLst/>
          </a:prstGeom>
          <a:noFill/>
          <a:ln/>
        </p:spPr>
        <p:txBody>
          <a:bodyPr wrap="square" lIns="0" tIns="0" rIns="0" bIns="0" rtlCol="0" anchor="ctr"/>
          <a:lstStyle/>
          <a:p>
            <a:pPr algn="ctr" defTabSz="1219170"/>
            <a:r>
              <a:rPr lang="en-US" sz="2400" b="1" dirty="0">
                <a:solidFill>
                  <a:srgbClr val="E8A020"/>
                </a:solidFill>
                <a:latin typeface="Calibri" pitchFamily="34" charset="0"/>
                <a:ea typeface="Calibri" pitchFamily="34" charset="-122"/>
                <a:cs typeface="Calibri" pitchFamily="34" charset="-120"/>
              </a:rPr>
              <a:t>DLMIS</a:t>
            </a:r>
            <a:endParaRPr lang="en-US" sz="2400" dirty="0">
              <a:solidFill>
                <a:prstClr val="black"/>
              </a:solidFill>
              <a:latin typeface="Calibri" panose="020F0502020204030204"/>
            </a:endParaRPr>
          </a:p>
        </p:txBody>
      </p:sp>
      <p:sp>
        <p:nvSpPr>
          <p:cNvPr id="9" name="Text 7"/>
          <p:cNvSpPr/>
          <p:nvPr/>
        </p:nvSpPr>
        <p:spPr>
          <a:xfrm>
            <a:off x="4511040" y="2584704"/>
            <a:ext cx="3169920" cy="609600"/>
          </a:xfrm>
          <a:prstGeom prst="rect">
            <a:avLst/>
          </a:prstGeom>
          <a:noFill/>
          <a:ln/>
        </p:spPr>
        <p:txBody>
          <a:bodyPr wrap="square" lIns="0" tIns="0" rIns="0" bIns="0" rtlCol="0" anchor="ctr"/>
          <a:lstStyle/>
          <a:p>
            <a:pPr algn="ctr" defTabSz="1219170"/>
            <a:r>
              <a:rPr lang="en-US" sz="1267" dirty="0">
                <a:solidFill>
                  <a:srgbClr val="D6EAF8"/>
                </a:solidFill>
                <a:latin typeface="Calibri" pitchFamily="34" charset="0"/>
                <a:ea typeface="Calibri" pitchFamily="34" charset="-122"/>
                <a:cs typeface="Calibri" pitchFamily="34" charset="-120"/>
              </a:rPr>
              <a:t>ODE-Powered</a:t>
            </a:r>
            <a:endParaRPr lang="en-US" sz="1267" dirty="0">
              <a:solidFill>
                <a:prstClr val="black"/>
              </a:solidFill>
              <a:latin typeface="Calibri" panose="020F0502020204030204"/>
            </a:endParaRPr>
          </a:p>
          <a:p>
            <a:pPr algn="ctr" defTabSz="1219170"/>
            <a:r>
              <a:rPr lang="en-US" sz="1267" dirty="0">
                <a:solidFill>
                  <a:srgbClr val="D6EAF8"/>
                </a:solidFill>
                <a:latin typeface="Calibri" pitchFamily="34" charset="0"/>
                <a:ea typeface="Calibri" pitchFamily="34" charset="-122"/>
                <a:cs typeface="Calibri" pitchFamily="34" charset="-120"/>
              </a:rPr>
              <a:t>Monitoring Core</a:t>
            </a:r>
            <a:endParaRPr lang="en-US" sz="1267" dirty="0">
              <a:solidFill>
                <a:prstClr val="black"/>
              </a:solidFill>
              <a:latin typeface="Calibri" panose="020F0502020204030204"/>
            </a:endParaRPr>
          </a:p>
        </p:txBody>
      </p:sp>
      <p:sp>
        <p:nvSpPr>
          <p:cNvPr id="10" name="Shape 8"/>
          <p:cNvSpPr/>
          <p:nvPr/>
        </p:nvSpPr>
        <p:spPr>
          <a:xfrm>
            <a:off x="365760" y="1402080"/>
            <a:ext cx="3657600" cy="1316736"/>
          </a:xfrm>
          <a:prstGeom prst="rect">
            <a:avLst/>
          </a:prstGeom>
          <a:solidFill>
            <a:srgbClr val="FFFFFF"/>
          </a:solidFill>
          <a:ln/>
          <a:effectLst>
            <a:outerShdw blurRad="63500" dist="25400" dir="8100000" algn="bl" rotWithShape="0">
              <a:srgbClr val="000000">
                <a:alpha val="18000"/>
              </a:srgbClr>
            </a:outerShdw>
          </a:effectLst>
        </p:spPr>
      </p:sp>
      <p:sp>
        <p:nvSpPr>
          <p:cNvPr id="11" name="Shape 9"/>
          <p:cNvSpPr/>
          <p:nvPr/>
        </p:nvSpPr>
        <p:spPr>
          <a:xfrm>
            <a:off x="365760" y="1402080"/>
            <a:ext cx="73152" cy="1316736"/>
          </a:xfrm>
          <a:prstGeom prst="rect">
            <a:avLst/>
          </a:prstGeom>
          <a:solidFill>
            <a:srgbClr val="0D7C8F"/>
          </a:solidFill>
          <a:ln/>
        </p:spPr>
      </p:sp>
      <p:sp>
        <p:nvSpPr>
          <p:cNvPr id="12" name="Text 10"/>
          <p:cNvSpPr/>
          <p:nvPr/>
        </p:nvSpPr>
        <p:spPr>
          <a:xfrm>
            <a:off x="536448" y="1463040"/>
            <a:ext cx="3413760" cy="390144"/>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KNBS</a:t>
            </a:r>
            <a:endParaRPr lang="en-US" sz="1600" dirty="0">
              <a:solidFill>
                <a:prstClr val="black"/>
              </a:solidFill>
              <a:latin typeface="Calibri" panose="020F0502020204030204"/>
            </a:endParaRPr>
          </a:p>
        </p:txBody>
      </p:sp>
      <p:sp>
        <p:nvSpPr>
          <p:cNvPr id="13" name="Text 11"/>
          <p:cNvSpPr/>
          <p:nvPr/>
        </p:nvSpPr>
        <p:spPr>
          <a:xfrm>
            <a:off x="536448" y="1865376"/>
            <a:ext cx="3413760" cy="670560"/>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Annual QLFS &amp; Economic Survey data feed</a:t>
            </a:r>
            <a:endParaRPr lang="en-US" sz="1267" dirty="0">
              <a:solidFill>
                <a:prstClr val="black"/>
              </a:solidFill>
              <a:latin typeface="Calibri" panose="020F0502020204030204"/>
            </a:endParaRPr>
          </a:p>
        </p:txBody>
      </p:sp>
      <p:sp>
        <p:nvSpPr>
          <p:cNvPr id="14" name="Shape 12"/>
          <p:cNvSpPr/>
          <p:nvPr/>
        </p:nvSpPr>
        <p:spPr>
          <a:xfrm>
            <a:off x="8168640" y="1402080"/>
            <a:ext cx="3657600" cy="1316736"/>
          </a:xfrm>
          <a:prstGeom prst="rect">
            <a:avLst/>
          </a:prstGeom>
          <a:solidFill>
            <a:srgbClr val="FFFFFF"/>
          </a:solidFill>
          <a:ln/>
          <a:effectLst>
            <a:outerShdw blurRad="63500" dist="25400" dir="8100000" algn="bl" rotWithShape="0">
              <a:srgbClr val="000000">
                <a:alpha val="18000"/>
              </a:srgbClr>
            </a:outerShdw>
          </a:effectLst>
        </p:spPr>
      </p:sp>
      <p:sp>
        <p:nvSpPr>
          <p:cNvPr id="15" name="Shape 13"/>
          <p:cNvSpPr/>
          <p:nvPr/>
        </p:nvSpPr>
        <p:spPr>
          <a:xfrm>
            <a:off x="8168640" y="1402080"/>
            <a:ext cx="73152" cy="1316736"/>
          </a:xfrm>
          <a:prstGeom prst="rect">
            <a:avLst/>
          </a:prstGeom>
          <a:solidFill>
            <a:srgbClr val="1A3A5C"/>
          </a:solidFill>
          <a:ln/>
        </p:spPr>
      </p:sp>
      <p:sp>
        <p:nvSpPr>
          <p:cNvPr id="16" name="Text 14"/>
          <p:cNvSpPr/>
          <p:nvPr/>
        </p:nvSpPr>
        <p:spPr>
          <a:xfrm>
            <a:off x="8339328" y="1463040"/>
            <a:ext cx="3413760" cy="390144"/>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TVETA / CUE</a:t>
            </a:r>
            <a:endParaRPr lang="en-US" sz="1600" dirty="0">
              <a:solidFill>
                <a:prstClr val="black"/>
              </a:solidFill>
              <a:latin typeface="Calibri" panose="020F0502020204030204"/>
            </a:endParaRPr>
          </a:p>
        </p:txBody>
      </p:sp>
      <p:sp>
        <p:nvSpPr>
          <p:cNvPr id="17" name="Text 15"/>
          <p:cNvSpPr/>
          <p:nvPr/>
        </p:nvSpPr>
        <p:spPr>
          <a:xfrm>
            <a:off x="8339328" y="1865376"/>
            <a:ext cx="3413760" cy="670560"/>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Graduation statistics by KNQF programme</a:t>
            </a:r>
            <a:endParaRPr lang="en-US" sz="1267" dirty="0">
              <a:solidFill>
                <a:prstClr val="black"/>
              </a:solidFill>
              <a:latin typeface="Calibri" panose="020F0502020204030204"/>
            </a:endParaRPr>
          </a:p>
        </p:txBody>
      </p:sp>
      <p:sp>
        <p:nvSpPr>
          <p:cNvPr id="18" name="Shape 16"/>
          <p:cNvSpPr/>
          <p:nvPr/>
        </p:nvSpPr>
        <p:spPr>
          <a:xfrm>
            <a:off x="365760" y="3352800"/>
            <a:ext cx="3657600" cy="1316736"/>
          </a:xfrm>
          <a:prstGeom prst="rect">
            <a:avLst/>
          </a:prstGeom>
          <a:solidFill>
            <a:srgbClr val="FFFFFF"/>
          </a:solidFill>
          <a:ln/>
          <a:effectLst>
            <a:outerShdw blurRad="63500" dist="25400" dir="8100000" algn="bl" rotWithShape="0">
              <a:srgbClr val="000000">
                <a:alpha val="18000"/>
              </a:srgbClr>
            </a:outerShdw>
          </a:effectLst>
        </p:spPr>
      </p:sp>
      <p:sp>
        <p:nvSpPr>
          <p:cNvPr id="19" name="Shape 17"/>
          <p:cNvSpPr/>
          <p:nvPr/>
        </p:nvSpPr>
        <p:spPr>
          <a:xfrm>
            <a:off x="365760" y="3352800"/>
            <a:ext cx="73152" cy="1316736"/>
          </a:xfrm>
          <a:prstGeom prst="rect">
            <a:avLst/>
          </a:prstGeom>
          <a:solidFill>
            <a:srgbClr val="0D7C8F"/>
          </a:solidFill>
          <a:ln/>
        </p:spPr>
      </p:sp>
      <p:sp>
        <p:nvSpPr>
          <p:cNvPr id="20" name="Text 18"/>
          <p:cNvSpPr/>
          <p:nvPr/>
        </p:nvSpPr>
        <p:spPr>
          <a:xfrm>
            <a:off x="536448" y="3413760"/>
            <a:ext cx="3413760" cy="390144"/>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ODE Re-estimation</a:t>
            </a:r>
            <a:endParaRPr lang="en-US" sz="1600" dirty="0">
              <a:solidFill>
                <a:prstClr val="black"/>
              </a:solidFill>
              <a:latin typeface="Calibri" panose="020F0502020204030204"/>
            </a:endParaRPr>
          </a:p>
        </p:txBody>
      </p:sp>
      <p:sp>
        <p:nvSpPr>
          <p:cNvPr id="21" name="Text 19"/>
          <p:cNvSpPr/>
          <p:nvPr/>
        </p:nvSpPr>
        <p:spPr>
          <a:xfrm>
            <a:off x="536448" y="3816096"/>
            <a:ext cx="3413760" cy="670560"/>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Annual parameter updates via NLS (&lt; 1 sec/sector)</a:t>
            </a:r>
            <a:endParaRPr lang="en-US" sz="1267" dirty="0">
              <a:solidFill>
                <a:prstClr val="black"/>
              </a:solidFill>
              <a:latin typeface="Calibri" panose="020F0502020204030204"/>
            </a:endParaRPr>
          </a:p>
        </p:txBody>
      </p:sp>
      <p:sp>
        <p:nvSpPr>
          <p:cNvPr id="22" name="Shape 20"/>
          <p:cNvSpPr/>
          <p:nvPr/>
        </p:nvSpPr>
        <p:spPr>
          <a:xfrm>
            <a:off x="8168640" y="3352800"/>
            <a:ext cx="3657600" cy="1316736"/>
          </a:xfrm>
          <a:prstGeom prst="rect">
            <a:avLst/>
          </a:prstGeom>
          <a:solidFill>
            <a:srgbClr val="FFFFFF"/>
          </a:solidFill>
          <a:ln/>
          <a:effectLst>
            <a:outerShdw blurRad="63500" dist="25400" dir="8100000" algn="bl" rotWithShape="0">
              <a:srgbClr val="000000">
                <a:alpha val="18000"/>
              </a:srgbClr>
            </a:outerShdw>
          </a:effectLst>
        </p:spPr>
      </p:sp>
      <p:sp>
        <p:nvSpPr>
          <p:cNvPr id="23" name="Shape 21"/>
          <p:cNvSpPr/>
          <p:nvPr/>
        </p:nvSpPr>
        <p:spPr>
          <a:xfrm>
            <a:off x="8168640" y="3352800"/>
            <a:ext cx="73152" cy="1316736"/>
          </a:xfrm>
          <a:prstGeom prst="rect">
            <a:avLst/>
          </a:prstGeom>
          <a:solidFill>
            <a:srgbClr val="1A3A5C"/>
          </a:solidFill>
          <a:ln/>
        </p:spPr>
      </p:sp>
      <p:sp>
        <p:nvSpPr>
          <p:cNvPr id="24" name="Text 22"/>
          <p:cNvSpPr/>
          <p:nvPr/>
        </p:nvSpPr>
        <p:spPr>
          <a:xfrm>
            <a:off x="8339328" y="3413760"/>
            <a:ext cx="3413760" cy="390144"/>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Policy Outputs</a:t>
            </a:r>
            <a:endParaRPr lang="en-US" sz="1600" dirty="0">
              <a:solidFill>
                <a:prstClr val="black"/>
              </a:solidFill>
              <a:latin typeface="Calibri" panose="020F0502020204030204"/>
            </a:endParaRPr>
          </a:p>
        </p:txBody>
      </p:sp>
      <p:sp>
        <p:nvSpPr>
          <p:cNvPr id="25" name="Text 23"/>
          <p:cNvSpPr/>
          <p:nvPr/>
        </p:nvSpPr>
        <p:spPr>
          <a:xfrm>
            <a:off x="8339328" y="3816096"/>
            <a:ext cx="3413760" cy="670560"/>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Updated equilibrium projections &amp; threshold alerts</a:t>
            </a:r>
            <a:endParaRPr lang="en-US" sz="1267" dirty="0">
              <a:solidFill>
                <a:prstClr val="black"/>
              </a:solidFill>
              <a:latin typeface="Calibri" panose="020F0502020204030204"/>
            </a:endParaRPr>
          </a:p>
        </p:txBody>
      </p:sp>
      <p:sp>
        <p:nvSpPr>
          <p:cNvPr id="26" name="Shape 24"/>
          <p:cNvSpPr/>
          <p:nvPr/>
        </p:nvSpPr>
        <p:spPr>
          <a:xfrm>
            <a:off x="2682240" y="4693920"/>
            <a:ext cx="3169920" cy="1219200"/>
          </a:xfrm>
          <a:prstGeom prst="rect">
            <a:avLst/>
          </a:prstGeom>
          <a:solidFill>
            <a:srgbClr val="FFFFFF"/>
          </a:solidFill>
          <a:ln/>
          <a:effectLst>
            <a:outerShdw blurRad="63500" dist="25400" dir="8100000" algn="bl" rotWithShape="0">
              <a:srgbClr val="000000">
                <a:alpha val="18000"/>
              </a:srgbClr>
            </a:outerShdw>
          </a:effectLst>
        </p:spPr>
      </p:sp>
      <p:sp>
        <p:nvSpPr>
          <p:cNvPr id="27" name="Shape 25"/>
          <p:cNvSpPr/>
          <p:nvPr/>
        </p:nvSpPr>
        <p:spPr>
          <a:xfrm>
            <a:off x="2682240" y="4693920"/>
            <a:ext cx="73152" cy="1219200"/>
          </a:xfrm>
          <a:prstGeom prst="rect">
            <a:avLst/>
          </a:prstGeom>
          <a:solidFill>
            <a:srgbClr val="E8A020"/>
          </a:solidFill>
          <a:ln/>
        </p:spPr>
      </p:sp>
      <p:sp>
        <p:nvSpPr>
          <p:cNvPr id="28" name="Text 26"/>
          <p:cNvSpPr/>
          <p:nvPr/>
        </p:nvSpPr>
        <p:spPr>
          <a:xfrm>
            <a:off x="2852928" y="4754880"/>
            <a:ext cx="2926080" cy="390144"/>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KNQA</a:t>
            </a:r>
            <a:endParaRPr lang="en-US" sz="1600" dirty="0">
              <a:solidFill>
                <a:prstClr val="black"/>
              </a:solidFill>
              <a:latin typeface="Calibri" panose="020F0502020204030204"/>
            </a:endParaRPr>
          </a:p>
        </p:txBody>
      </p:sp>
      <p:sp>
        <p:nvSpPr>
          <p:cNvPr id="29" name="Text 27"/>
          <p:cNvSpPr/>
          <p:nvPr/>
        </p:nvSpPr>
        <p:spPr>
          <a:xfrm>
            <a:off x="2852928" y="5157216"/>
            <a:ext cx="2926080" cy="670560"/>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Evidence-based intake &amp; curriculum regulation</a:t>
            </a:r>
            <a:endParaRPr lang="en-US" sz="1267" dirty="0">
              <a:solidFill>
                <a:prstClr val="black"/>
              </a:solidFill>
              <a:latin typeface="Calibri" panose="020F0502020204030204"/>
            </a:endParaRPr>
          </a:p>
        </p:txBody>
      </p:sp>
      <p:sp>
        <p:nvSpPr>
          <p:cNvPr id="30" name="Shape 28"/>
          <p:cNvSpPr/>
          <p:nvPr/>
        </p:nvSpPr>
        <p:spPr>
          <a:xfrm>
            <a:off x="6339840" y="4693920"/>
            <a:ext cx="3169920" cy="1219200"/>
          </a:xfrm>
          <a:prstGeom prst="rect">
            <a:avLst/>
          </a:prstGeom>
          <a:solidFill>
            <a:srgbClr val="FFFFFF"/>
          </a:solidFill>
          <a:ln/>
          <a:effectLst>
            <a:outerShdw blurRad="63500" dist="25400" dir="8100000" algn="bl" rotWithShape="0">
              <a:srgbClr val="000000">
                <a:alpha val="18000"/>
              </a:srgbClr>
            </a:outerShdw>
          </a:effectLst>
        </p:spPr>
      </p:sp>
      <p:sp>
        <p:nvSpPr>
          <p:cNvPr id="31" name="Shape 29"/>
          <p:cNvSpPr/>
          <p:nvPr/>
        </p:nvSpPr>
        <p:spPr>
          <a:xfrm>
            <a:off x="6339840" y="4693920"/>
            <a:ext cx="73152" cy="1219200"/>
          </a:xfrm>
          <a:prstGeom prst="rect">
            <a:avLst/>
          </a:prstGeom>
          <a:solidFill>
            <a:srgbClr val="E8A020"/>
          </a:solidFill>
          <a:ln/>
        </p:spPr>
      </p:sp>
      <p:sp>
        <p:nvSpPr>
          <p:cNvPr id="32" name="Text 30"/>
          <p:cNvSpPr/>
          <p:nvPr/>
        </p:nvSpPr>
        <p:spPr>
          <a:xfrm>
            <a:off x="6510528" y="4754880"/>
            <a:ext cx="2926080" cy="390144"/>
          </a:xfrm>
          <a:prstGeom prst="rect">
            <a:avLst/>
          </a:prstGeom>
          <a:noFill/>
          <a:ln/>
        </p:spPr>
        <p:txBody>
          <a:bodyPr wrap="square" lIns="0" tIns="0" rIns="0" bIns="0" rtlCol="0" anchor="ctr"/>
          <a:lstStyle/>
          <a:p>
            <a:pPr defTabSz="1219170"/>
            <a:r>
              <a:rPr lang="en-US" sz="1600" b="1" dirty="0">
                <a:solidFill>
                  <a:srgbClr val="1A3A5C"/>
                </a:solidFill>
                <a:latin typeface="Calibri" pitchFamily="34" charset="0"/>
                <a:ea typeface="Calibri" pitchFamily="34" charset="-122"/>
                <a:cs typeface="Calibri" pitchFamily="34" charset="-120"/>
              </a:rPr>
              <a:t>State Depts.</a:t>
            </a:r>
            <a:endParaRPr lang="en-US" sz="1600" dirty="0">
              <a:solidFill>
                <a:prstClr val="black"/>
              </a:solidFill>
              <a:latin typeface="Calibri" panose="020F0502020204030204"/>
            </a:endParaRPr>
          </a:p>
        </p:txBody>
      </p:sp>
      <p:sp>
        <p:nvSpPr>
          <p:cNvPr id="33" name="Text 31"/>
          <p:cNvSpPr/>
          <p:nvPr/>
        </p:nvSpPr>
        <p:spPr>
          <a:xfrm>
            <a:off x="6510528" y="5157216"/>
            <a:ext cx="2926080" cy="670560"/>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Sectoral investment decisions informed by projections</a:t>
            </a:r>
            <a:endParaRPr lang="en-US" sz="1267" dirty="0">
              <a:solidFill>
                <a:prstClr val="black"/>
              </a:solidFill>
              <a:latin typeface="Calibri" panose="020F0502020204030204"/>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D2137"/>
          </a:solidFill>
          <a:ln/>
        </p:spPr>
      </p:sp>
      <p:sp>
        <p:nvSpPr>
          <p:cNvPr id="3" name="Text 1"/>
          <p:cNvSpPr/>
          <p:nvPr/>
        </p:nvSpPr>
        <p:spPr>
          <a:xfrm>
            <a:off x="487680" y="121920"/>
            <a:ext cx="11216640" cy="792480"/>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Contributions to Knowledge &amp; Study Limitations</a:t>
            </a:r>
            <a:endParaRPr lang="en-US" sz="3467" dirty="0">
              <a:solidFill>
                <a:prstClr val="black"/>
              </a:solidFill>
              <a:latin typeface="Calibri" panose="020F0502020204030204"/>
            </a:endParaRPr>
          </a:p>
        </p:txBody>
      </p:sp>
      <p:sp>
        <p:nvSpPr>
          <p:cNvPr id="4" name="Text 2"/>
          <p:cNvSpPr/>
          <p:nvPr/>
        </p:nvSpPr>
        <p:spPr>
          <a:xfrm>
            <a:off x="487680" y="914400"/>
            <a:ext cx="11216640" cy="365760"/>
          </a:xfrm>
          <a:prstGeom prst="rect">
            <a:avLst/>
          </a:prstGeom>
          <a:noFill/>
          <a:ln/>
        </p:spPr>
        <p:txBody>
          <a:bodyPr wrap="square" lIns="0" tIns="0" rIns="0" bIns="0" rtlCol="0" anchor="ctr"/>
          <a:lstStyle/>
          <a:p>
            <a:pPr defTabSz="1219170"/>
            <a:r>
              <a:rPr lang="en-US" sz="1733" dirty="0">
                <a:solidFill>
                  <a:srgbClr val="17A2B8"/>
                </a:solidFill>
                <a:latin typeface="Calibri" pitchFamily="34" charset="0"/>
                <a:ea typeface="Calibri" pitchFamily="34" charset="-122"/>
                <a:cs typeface="Calibri" pitchFamily="34" charset="-120"/>
              </a:rPr>
              <a:t>What this study adds — and where future work is needed</a:t>
            </a:r>
            <a:endParaRPr lang="en-US" sz="1733" dirty="0">
              <a:solidFill>
                <a:prstClr val="black"/>
              </a:solidFill>
              <a:latin typeface="Calibri" panose="020F0502020204030204"/>
            </a:endParaRPr>
          </a:p>
        </p:txBody>
      </p:sp>
      <p:sp>
        <p:nvSpPr>
          <p:cNvPr id="5" name="Shape 3"/>
          <p:cNvSpPr/>
          <p:nvPr/>
        </p:nvSpPr>
        <p:spPr>
          <a:xfrm>
            <a:off x="0" y="6522720"/>
            <a:ext cx="12192000" cy="335280"/>
          </a:xfrm>
          <a:prstGeom prst="rect">
            <a:avLst/>
          </a:prstGeom>
          <a:solidFill>
            <a:srgbClr val="0D2137"/>
          </a:solidFill>
          <a:ln/>
        </p:spPr>
      </p:sp>
      <p:sp>
        <p:nvSpPr>
          <p:cNvPr id="6" name="Text 4"/>
          <p:cNvSpPr/>
          <p:nvPr/>
        </p:nvSpPr>
        <p:spPr>
          <a:xfrm>
            <a:off x="365760" y="6522720"/>
            <a:ext cx="11460480" cy="335280"/>
          </a:xfrm>
          <a:prstGeom prst="rect">
            <a:avLst/>
          </a:prstGeom>
          <a:noFill/>
          <a:ln/>
        </p:spPr>
        <p:txBody>
          <a:bodyPr wrap="square" lIns="0" tIns="0" rIns="0" bIns="0" rtlCol="0" anchor="ctr"/>
          <a:lstStyle/>
          <a:p>
            <a:pPr defTabSz="1219170"/>
            <a:r>
              <a:rPr lang="en-US" sz="1200" dirty="0">
                <a:solidFill>
                  <a:srgbClr val="7F8C8D"/>
                </a:solidFill>
                <a:latin typeface="Calibri" pitchFamily="34" charset="0"/>
                <a:ea typeface="Calibri" pitchFamily="34" charset="-122"/>
                <a:cs typeface="Calibri" pitchFamily="34" charset="-120"/>
              </a:rPr>
              <a:t>Saina P. Kipkosgei  |  Sensei Institute of Technology  |  PhD Candidate, Catholic University of Eldoret</a:t>
            </a:r>
            <a:endParaRPr lang="en-US" sz="1200" dirty="0">
              <a:solidFill>
                <a:prstClr val="black"/>
              </a:solidFill>
              <a:latin typeface="Calibri" panose="020F0502020204030204"/>
            </a:endParaRPr>
          </a:p>
        </p:txBody>
      </p:sp>
      <p:sp>
        <p:nvSpPr>
          <p:cNvPr id="7" name="Text 5"/>
          <p:cNvSpPr/>
          <p:nvPr/>
        </p:nvSpPr>
        <p:spPr>
          <a:xfrm>
            <a:off x="365760" y="1463040"/>
            <a:ext cx="6705600" cy="463296"/>
          </a:xfrm>
          <a:prstGeom prst="rect">
            <a:avLst/>
          </a:prstGeom>
          <a:noFill/>
          <a:ln/>
        </p:spPr>
        <p:txBody>
          <a:bodyPr wrap="square" rtlCol="0" anchor="ctr"/>
          <a:lstStyle/>
          <a:p>
            <a:pPr defTabSz="1219170"/>
            <a:r>
              <a:rPr lang="en-US" sz="2000" b="1" dirty="0">
                <a:solidFill>
                  <a:srgbClr val="1A3A5C"/>
                </a:solidFill>
                <a:latin typeface="Calibri" pitchFamily="34" charset="0"/>
                <a:ea typeface="Calibri" pitchFamily="34" charset="-122"/>
                <a:cs typeface="Calibri" pitchFamily="34" charset="-120"/>
              </a:rPr>
              <a:t>Original Contributions</a:t>
            </a:r>
            <a:endParaRPr lang="en-US" sz="2000" dirty="0">
              <a:solidFill>
                <a:prstClr val="black"/>
              </a:solidFill>
              <a:latin typeface="Calibri" panose="020F0502020204030204"/>
            </a:endParaRPr>
          </a:p>
        </p:txBody>
      </p:sp>
      <p:sp>
        <p:nvSpPr>
          <p:cNvPr id="8" name="Shape 6"/>
          <p:cNvSpPr/>
          <p:nvPr/>
        </p:nvSpPr>
        <p:spPr>
          <a:xfrm>
            <a:off x="365760" y="2011680"/>
            <a:ext cx="6705600" cy="792480"/>
          </a:xfrm>
          <a:prstGeom prst="rect">
            <a:avLst/>
          </a:prstGeom>
          <a:solidFill>
            <a:srgbClr val="FFFFFF"/>
          </a:solidFill>
          <a:ln/>
          <a:effectLst>
            <a:outerShdw blurRad="63500" dist="25400" dir="8100000" algn="bl" rotWithShape="0">
              <a:srgbClr val="000000">
                <a:alpha val="18000"/>
              </a:srgbClr>
            </a:outerShdw>
          </a:effectLst>
        </p:spPr>
      </p:sp>
      <p:sp>
        <p:nvSpPr>
          <p:cNvPr id="9" name="Shape 7"/>
          <p:cNvSpPr/>
          <p:nvPr/>
        </p:nvSpPr>
        <p:spPr>
          <a:xfrm>
            <a:off x="365760" y="2011680"/>
            <a:ext cx="73152" cy="792480"/>
          </a:xfrm>
          <a:prstGeom prst="rect">
            <a:avLst/>
          </a:prstGeom>
          <a:solidFill>
            <a:srgbClr val="0D7C8F"/>
          </a:solidFill>
          <a:ln/>
        </p:spPr>
      </p:sp>
      <p:sp>
        <p:nvSpPr>
          <p:cNvPr id="10" name="Shape 8"/>
          <p:cNvSpPr/>
          <p:nvPr/>
        </p:nvSpPr>
        <p:spPr>
          <a:xfrm>
            <a:off x="512064" y="2218944"/>
            <a:ext cx="463296" cy="365760"/>
          </a:xfrm>
          <a:prstGeom prst="rect">
            <a:avLst/>
          </a:prstGeom>
          <a:solidFill>
            <a:srgbClr val="1A3A5C"/>
          </a:solidFill>
          <a:ln/>
        </p:spPr>
      </p:sp>
      <p:sp>
        <p:nvSpPr>
          <p:cNvPr id="11" name="Text 9"/>
          <p:cNvSpPr/>
          <p:nvPr/>
        </p:nvSpPr>
        <p:spPr>
          <a:xfrm>
            <a:off x="512064" y="2218944"/>
            <a:ext cx="463296" cy="365760"/>
          </a:xfrm>
          <a:prstGeom prst="rect">
            <a:avLst/>
          </a:prstGeom>
          <a:noFill/>
          <a:ln/>
        </p:spPr>
        <p:txBody>
          <a:bodyPr wrap="square" lIns="0" tIns="0" rIns="0" bIns="0" rtlCol="0" anchor="ctr"/>
          <a:lstStyle/>
          <a:p>
            <a:pPr algn="ctr" defTabSz="1219170"/>
            <a:r>
              <a:rPr lang="en-US" sz="1733" b="1" dirty="0">
                <a:solidFill>
                  <a:srgbClr val="E8A020"/>
                </a:solidFill>
                <a:latin typeface="Calibri" pitchFamily="34" charset="0"/>
                <a:ea typeface="Calibri" pitchFamily="34" charset="-122"/>
                <a:cs typeface="Calibri" pitchFamily="34" charset="-120"/>
              </a:rPr>
              <a:t>1</a:t>
            </a:r>
            <a:endParaRPr lang="en-US" sz="1733" dirty="0">
              <a:solidFill>
                <a:prstClr val="black"/>
              </a:solidFill>
              <a:latin typeface="Calibri" panose="020F0502020204030204"/>
            </a:endParaRPr>
          </a:p>
        </p:txBody>
      </p:sp>
      <p:sp>
        <p:nvSpPr>
          <p:cNvPr id="12" name="Text 10"/>
          <p:cNvSpPr/>
          <p:nvPr/>
        </p:nvSpPr>
        <p:spPr>
          <a:xfrm>
            <a:off x="1097280" y="2133600"/>
            <a:ext cx="5852160" cy="560832"/>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First empirically calibrated multi-sector coupled ODE model for the KNQF context</a:t>
            </a:r>
            <a:endParaRPr lang="en-US" sz="1467" dirty="0">
              <a:solidFill>
                <a:prstClr val="black"/>
              </a:solidFill>
              <a:latin typeface="Calibri" panose="020F0502020204030204"/>
            </a:endParaRPr>
          </a:p>
        </p:txBody>
      </p:sp>
      <p:sp>
        <p:nvSpPr>
          <p:cNvPr id="13" name="Shape 11"/>
          <p:cNvSpPr/>
          <p:nvPr/>
        </p:nvSpPr>
        <p:spPr>
          <a:xfrm>
            <a:off x="365760" y="2962656"/>
            <a:ext cx="6705600" cy="792480"/>
          </a:xfrm>
          <a:prstGeom prst="rect">
            <a:avLst/>
          </a:prstGeom>
          <a:solidFill>
            <a:srgbClr val="FFFFFF"/>
          </a:solidFill>
          <a:ln/>
          <a:effectLst>
            <a:outerShdw blurRad="63500" dist="25400" dir="8100000" algn="bl" rotWithShape="0">
              <a:srgbClr val="000000">
                <a:alpha val="18000"/>
              </a:srgbClr>
            </a:outerShdw>
          </a:effectLst>
        </p:spPr>
      </p:sp>
      <p:sp>
        <p:nvSpPr>
          <p:cNvPr id="14" name="Shape 12"/>
          <p:cNvSpPr/>
          <p:nvPr/>
        </p:nvSpPr>
        <p:spPr>
          <a:xfrm>
            <a:off x="365760" y="2962656"/>
            <a:ext cx="73152" cy="792480"/>
          </a:xfrm>
          <a:prstGeom prst="rect">
            <a:avLst/>
          </a:prstGeom>
          <a:solidFill>
            <a:srgbClr val="0D7C8F"/>
          </a:solidFill>
          <a:ln/>
        </p:spPr>
      </p:sp>
      <p:sp>
        <p:nvSpPr>
          <p:cNvPr id="15" name="Shape 13"/>
          <p:cNvSpPr/>
          <p:nvPr/>
        </p:nvSpPr>
        <p:spPr>
          <a:xfrm>
            <a:off x="512064" y="3169920"/>
            <a:ext cx="463296" cy="365760"/>
          </a:xfrm>
          <a:prstGeom prst="rect">
            <a:avLst/>
          </a:prstGeom>
          <a:solidFill>
            <a:srgbClr val="1A3A5C"/>
          </a:solidFill>
          <a:ln/>
        </p:spPr>
      </p:sp>
      <p:sp>
        <p:nvSpPr>
          <p:cNvPr id="16" name="Text 14"/>
          <p:cNvSpPr/>
          <p:nvPr/>
        </p:nvSpPr>
        <p:spPr>
          <a:xfrm>
            <a:off x="512064" y="3169920"/>
            <a:ext cx="463296" cy="365760"/>
          </a:xfrm>
          <a:prstGeom prst="rect">
            <a:avLst/>
          </a:prstGeom>
          <a:noFill/>
          <a:ln/>
        </p:spPr>
        <p:txBody>
          <a:bodyPr wrap="square" lIns="0" tIns="0" rIns="0" bIns="0" rtlCol="0" anchor="ctr"/>
          <a:lstStyle/>
          <a:p>
            <a:pPr algn="ctr" defTabSz="1219170"/>
            <a:r>
              <a:rPr lang="en-US" sz="1733" b="1" dirty="0">
                <a:solidFill>
                  <a:srgbClr val="E8A020"/>
                </a:solidFill>
                <a:latin typeface="Calibri" pitchFamily="34" charset="0"/>
                <a:ea typeface="Calibri" pitchFamily="34" charset="-122"/>
                <a:cs typeface="Calibri" pitchFamily="34" charset="-120"/>
              </a:rPr>
              <a:t>2</a:t>
            </a:r>
            <a:endParaRPr lang="en-US" sz="1733" dirty="0">
              <a:solidFill>
                <a:prstClr val="black"/>
              </a:solidFill>
              <a:latin typeface="Calibri" panose="020F0502020204030204"/>
            </a:endParaRPr>
          </a:p>
        </p:txBody>
      </p:sp>
      <p:sp>
        <p:nvSpPr>
          <p:cNvPr id="17" name="Text 15"/>
          <p:cNvSpPr/>
          <p:nvPr/>
        </p:nvSpPr>
        <p:spPr>
          <a:xfrm>
            <a:off x="1097280" y="3084576"/>
            <a:ext cx="5852160" cy="560832"/>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First demonstration that the Kenyan ICT labour market occupies a saddle-point equilibrium</a:t>
            </a:r>
            <a:endParaRPr lang="en-US" sz="1467" dirty="0">
              <a:solidFill>
                <a:prstClr val="black"/>
              </a:solidFill>
              <a:latin typeface="Calibri" panose="020F0502020204030204"/>
            </a:endParaRPr>
          </a:p>
        </p:txBody>
      </p:sp>
      <p:sp>
        <p:nvSpPr>
          <p:cNvPr id="18" name="Shape 16"/>
          <p:cNvSpPr/>
          <p:nvPr/>
        </p:nvSpPr>
        <p:spPr>
          <a:xfrm>
            <a:off x="365760" y="3913632"/>
            <a:ext cx="6705600" cy="792480"/>
          </a:xfrm>
          <a:prstGeom prst="rect">
            <a:avLst/>
          </a:prstGeom>
          <a:solidFill>
            <a:srgbClr val="FFFFFF"/>
          </a:solidFill>
          <a:ln/>
          <a:effectLst>
            <a:outerShdw blurRad="63500" dist="25400" dir="8100000" algn="bl" rotWithShape="0">
              <a:srgbClr val="000000">
                <a:alpha val="18000"/>
              </a:srgbClr>
            </a:outerShdw>
          </a:effectLst>
        </p:spPr>
      </p:sp>
      <p:sp>
        <p:nvSpPr>
          <p:cNvPr id="19" name="Shape 17"/>
          <p:cNvSpPr/>
          <p:nvPr/>
        </p:nvSpPr>
        <p:spPr>
          <a:xfrm>
            <a:off x="365760" y="3913632"/>
            <a:ext cx="73152" cy="792480"/>
          </a:xfrm>
          <a:prstGeom prst="rect">
            <a:avLst/>
          </a:prstGeom>
          <a:solidFill>
            <a:srgbClr val="0D7C8F"/>
          </a:solidFill>
          <a:ln/>
        </p:spPr>
      </p:sp>
      <p:sp>
        <p:nvSpPr>
          <p:cNvPr id="20" name="Shape 18"/>
          <p:cNvSpPr/>
          <p:nvPr/>
        </p:nvSpPr>
        <p:spPr>
          <a:xfrm>
            <a:off x="512064" y="4120896"/>
            <a:ext cx="463296" cy="365760"/>
          </a:xfrm>
          <a:prstGeom prst="rect">
            <a:avLst/>
          </a:prstGeom>
          <a:solidFill>
            <a:srgbClr val="1A3A5C"/>
          </a:solidFill>
          <a:ln/>
        </p:spPr>
      </p:sp>
      <p:sp>
        <p:nvSpPr>
          <p:cNvPr id="21" name="Text 19"/>
          <p:cNvSpPr/>
          <p:nvPr/>
        </p:nvSpPr>
        <p:spPr>
          <a:xfrm>
            <a:off x="512064" y="4120896"/>
            <a:ext cx="463296" cy="365760"/>
          </a:xfrm>
          <a:prstGeom prst="rect">
            <a:avLst/>
          </a:prstGeom>
          <a:noFill/>
          <a:ln/>
        </p:spPr>
        <p:txBody>
          <a:bodyPr wrap="square" lIns="0" tIns="0" rIns="0" bIns="0" rtlCol="0" anchor="ctr"/>
          <a:lstStyle/>
          <a:p>
            <a:pPr algn="ctr" defTabSz="1219170"/>
            <a:r>
              <a:rPr lang="en-US" sz="1733" b="1" dirty="0">
                <a:solidFill>
                  <a:srgbClr val="E8A020"/>
                </a:solidFill>
                <a:latin typeface="Calibri" pitchFamily="34" charset="0"/>
                <a:ea typeface="Calibri" pitchFamily="34" charset="-122"/>
                <a:cs typeface="Calibri" pitchFamily="34" charset="-120"/>
              </a:rPr>
              <a:t>3</a:t>
            </a:r>
            <a:endParaRPr lang="en-US" sz="1733" dirty="0">
              <a:solidFill>
                <a:prstClr val="black"/>
              </a:solidFill>
              <a:latin typeface="Calibri" panose="020F0502020204030204"/>
            </a:endParaRPr>
          </a:p>
        </p:txBody>
      </p:sp>
      <p:sp>
        <p:nvSpPr>
          <p:cNvPr id="22" name="Text 20"/>
          <p:cNvSpPr/>
          <p:nvPr/>
        </p:nvSpPr>
        <p:spPr>
          <a:xfrm>
            <a:off x="1097280" y="4035552"/>
            <a:ext cx="5852160" cy="560832"/>
          </a:xfrm>
          <a:prstGeom prst="rect">
            <a:avLst/>
          </a:prstGeom>
          <a:noFill/>
          <a:ln/>
        </p:spPr>
        <p:txBody>
          <a:bodyPr wrap="square" lIns="0" tIns="0" rIns="0" bIns="0" rtlCol="0" anchor="ctr"/>
          <a:lstStyle/>
          <a:p>
            <a:pPr defTabSz="1219170"/>
            <a:r>
              <a:rPr lang="en-US" sz="1467" dirty="0">
                <a:solidFill>
                  <a:srgbClr val="445566"/>
                </a:solidFill>
                <a:latin typeface="Calibri" pitchFamily="34" charset="0"/>
                <a:ea typeface="Calibri" pitchFamily="34" charset="-122"/>
                <a:cs typeface="Calibri" pitchFamily="34" charset="-120"/>
              </a:rPr>
              <a:t>First formal identification of the perverse demand-stimulus effect in a Kenyan policy context</a:t>
            </a:r>
            <a:endParaRPr lang="en-US" sz="1467" dirty="0">
              <a:solidFill>
                <a:prstClr val="black"/>
              </a:solidFill>
              <a:latin typeface="Calibri" panose="020F0502020204030204"/>
            </a:endParaRPr>
          </a:p>
        </p:txBody>
      </p:sp>
      <p:sp>
        <p:nvSpPr>
          <p:cNvPr id="23" name="Text 21"/>
          <p:cNvSpPr/>
          <p:nvPr/>
        </p:nvSpPr>
        <p:spPr>
          <a:xfrm>
            <a:off x="7315200" y="1463040"/>
            <a:ext cx="4511040" cy="463296"/>
          </a:xfrm>
          <a:prstGeom prst="rect">
            <a:avLst/>
          </a:prstGeom>
          <a:noFill/>
          <a:ln/>
        </p:spPr>
        <p:txBody>
          <a:bodyPr wrap="square" rtlCol="0" anchor="ctr"/>
          <a:lstStyle/>
          <a:p>
            <a:pPr defTabSz="1219170"/>
            <a:r>
              <a:rPr lang="en-US" sz="2000" b="1" dirty="0">
                <a:solidFill>
                  <a:srgbClr val="1A3A5C"/>
                </a:solidFill>
                <a:latin typeface="Calibri" pitchFamily="34" charset="0"/>
                <a:ea typeface="Calibri" pitchFamily="34" charset="-122"/>
                <a:cs typeface="Calibri" pitchFamily="34" charset="-120"/>
              </a:rPr>
              <a:t>Acknowledged Limitations</a:t>
            </a:r>
            <a:endParaRPr lang="en-US" sz="2000" dirty="0">
              <a:solidFill>
                <a:prstClr val="black"/>
              </a:solidFill>
              <a:latin typeface="Calibri" panose="020F0502020204030204"/>
            </a:endParaRPr>
          </a:p>
        </p:txBody>
      </p:sp>
      <p:sp>
        <p:nvSpPr>
          <p:cNvPr id="24" name="Shape 22"/>
          <p:cNvSpPr/>
          <p:nvPr/>
        </p:nvSpPr>
        <p:spPr>
          <a:xfrm>
            <a:off x="7315200" y="2011680"/>
            <a:ext cx="4511040" cy="926592"/>
          </a:xfrm>
          <a:prstGeom prst="rect">
            <a:avLst/>
          </a:prstGeom>
          <a:solidFill>
            <a:srgbClr val="D6EAF8"/>
          </a:solidFill>
          <a:ln/>
          <a:effectLst>
            <a:outerShdw blurRad="63500" dist="25400" dir="8100000" algn="bl" rotWithShape="0">
              <a:srgbClr val="000000">
                <a:alpha val="18000"/>
              </a:srgbClr>
            </a:outerShdw>
          </a:effectLst>
        </p:spPr>
      </p:sp>
      <p:sp>
        <p:nvSpPr>
          <p:cNvPr id="25" name="Text 23"/>
          <p:cNvSpPr/>
          <p:nvPr/>
        </p:nvSpPr>
        <p:spPr>
          <a:xfrm>
            <a:off x="7437120" y="2060448"/>
            <a:ext cx="1706880" cy="463296"/>
          </a:xfrm>
          <a:prstGeom prst="rect">
            <a:avLst/>
          </a:prstGeom>
          <a:noFill/>
          <a:ln/>
        </p:spPr>
        <p:txBody>
          <a:bodyPr wrap="square" lIns="0" tIns="0" rIns="0" bIns="0" rtlCol="0" anchor="ctr"/>
          <a:lstStyle/>
          <a:p>
            <a:pPr defTabSz="1219170"/>
            <a:r>
              <a:rPr lang="en-US" sz="1333" b="1" dirty="0">
                <a:solidFill>
                  <a:srgbClr val="1A3A5C"/>
                </a:solidFill>
                <a:latin typeface="Calibri" pitchFamily="34" charset="0"/>
                <a:ea typeface="Calibri" pitchFamily="34" charset="-122"/>
                <a:cs typeface="Calibri" pitchFamily="34" charset="-120"/>
              </a:rPr>
              <a:t>2-year validation</a:t>
            </a:r>
            <a:endParaRPr lang="en-US" sz="1333" dirty="0">
              <a:solidFill>
                <a:prstClr val="black"/>
              </a:solidFill>
              <a:latin typeface="Calibri" panose="020F0502020204030204"/>
            </a:endParaRPr>
          </a:p>
          <a:p>
            <a:pPr defTabSz="1219170"/>
            <a:r>
              <a:rPr lang="en-US" sz="1333" b="1" dirty="0">
                <a:solidFill>
                  <a:srgbClr val="1A3A5C"/>
                </a:solidFill>
                <a:latin typeface="Calibri" pitchFamily="34" charset="0"/>
                <a:ea typeface="Calibri" pitchFamily="34" charset="-122"/>
                <a:cs typeface="Calibri" pitchFamily="34" charset="-120"/>
              </a:rPr>
              <a:t>window</a:t>
            </a:r>
            <a:endParaRPr lang="en-US" sz="1333" dirty="0">
              <a:solidFill>
                <a:prstClr val="black"/>
              </a:solidFill>
              <a:latin typeface="Calibri" panose="020F0502020204030204"/>
            </a:endParaRPr>
          </a:p>
        </p:txBody>
      </p:sp>
      <p:sp>
        <p:nvSpPr>
          <p:cNvPr id="26" name="Text 24"/>
          <p:cNvSpPr/>
          <p:nvPr/>
        </p:nvSpPr>
        <p:spPr>
          <a:xfrm>
            <a:off x="7437120" y="2499360"/>
            <a:ext cx="4267200" cy="390144"/>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Short (2022–23); re-validate as 2024–26 data emerge</a:t>
            </a:r>
            <a:endParaRPr lang="en-US" sz="1267" dirty="0">
              <a:solidFill>
                <a:prstClr val="black"/>
              </a:solidFill>
              <a:latin typeface="Calibri" panose="020F0502020204030204"/>
            </a:endParaRPr>
          </a:p>
        </p:txBody>
      </p:sp>
      <p:sp>
        <p:nvSpPr>
          <p:cNvPr id="27" name="Shape 25"/>
          <p:cNvSpPr/>
          <p:nvPr/>
        </p:nvSpPr>
        <p:spPr>
          <a:xfrm>
            <a:off x="7315200" y="3084576"/>
            <a:ext cx="4511040" cy="926592"/>
          </a:xfrm>
          <a:prstGeom prst="rect">
            <a:avLst/>
          </a:prstGeom>
          <a:solidFill>
            <a:srgbClr val="D6EAF8"/>
          </a:solidFill>
          <a:ln/>
          <a:effectLst>
            <a:outerShdw blurRad="63500" dist="25400" dir="8100000" algn="bl" rotWithShape="0">
              <a:srgbClr val="000000">
                <a:alpha val="18000"/>
              </a:srgbClr>
            </a:outerShdw>
          </a:effectLst>
        </p:spPr>
      </p:sp>
      <p:sp>
        <p:nvSpPr>
          <p:cNvPr id="28" name="Text 26"/>
          <p:cNvSpPr/>
          <p:nvPr/>
        </p:nvSpPr>
        <p:spPr>
          <a:xfrm>
            <a:off x="7437120" y="3133344"/>
            <a:ext cx="1706880" cy="463296"/>
          </a:xfrm>
          <a:prstGeom prst="rect">
            <a:avLst/>
          </a:prstGeom>
          <a:noFill/>
          <a:ln/>
        </p:spPr>
        <p:txBody>
          <a:bodyPr wrap="square" lIns="0" tIns="0" rIns="0" bIns="0" rtlCol="0" anchor="ctr"/>
          <a:lstStyle/>
          <a:p>
            <a:pPr defTabSz="1219170"/>
            <a:r>
              <a:rPr lang="en-US" sz="1333" b="1" dirty="0">
                <a:solidFill>
                  <a:srgbClr val="1A3A5C"/>
                </a:solidFill>
                <a:latin typeface="Calibri" pitchFamily="34" charset="0"/>
                <a:ea typeface="Calibri" pitchFamily="34" charset="-122"/>
                <a:cs typeface="Calibri" pitchFamily="34" charset="-120"/>
              </a:rPr>
              <a:t>Formal employment</a:t>
            </a:r>
            <a:endParaRPr lang="en-US" sz="1333" dirty="0">
              <a:solidFill>
                <a:prstClr val="black"/>
              </a:solidFill>
              <a:latin typeface="Calibri" panose="020F0502020204030204"/>
            </a:endParaRPr>
          </a:p>
          <a:p>
            <a:pPr defTabSz="1219170"/>
            <a:r>
              <a:rPr lang="en-US" sz="1333" b="1" dirty="0">
                <a:solidFill>
                  <a:srgbClr val="1A3A5C"/>
                </a:solidFill>
                <a:latin typeface="Calibri" pitchFamily="34" charset="0"/>
                <a:ea typeface="Calibri" pitchFamily="34" charset="-122"/>
                <a:cs typeface="Calibri" pitchFamily="34" charset="-120"/>
              </a:rPr>
              <a:t>only</a:t>
            </a:r>
            <a:endParaRPr lang="en-US" sz="1333" dirty="0">
              <a:solidFill>
                <a:prstClr val="black"/>
              </a:solidFill>
              <a:latin typeface="Calibri" panose="020F0502020204030204"/>
            </a:endParaRPr>
          </a:p>
        </p:txBody>
      </p:sp>
      <p:sp>
        <p:nvSpPr>
          <p:cNvPr id="29" name="Text 27"/>
          <p:cNvSpPr/>
          <p:nvPr/>
        </p:nvSpPr>
        <p:spPr>
          <a:xfrm>
            <a:off x="7437120" y="3572256"/>
            <a:ext cx="4267200" cy="390144"/>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Excludes informal sector (substantial in agriculture)</a:t>
            </a:r>
            <a:endParaRPr lang="en-US" sz="1267" dirty="0">
              <a:solidFill>
                <a:prstClr val="black"/>
              </a:solidFill>
              <a:latin typeface="Calibri" panose="020F0502020204030204"/>
            </a:endParaRPr>
          </a:p>
        </p:txBody>
      </p:sp>
      <p:sp>
        <p:nvSpPr>
          <p:cNvPr id="30" name="Shape 28"/>
          <p:cNvSpPr/>
          <p:nvPr/>
        </p:nvSpPr>
        <p:spPr>
          <a:xfrm>
            <a:off x="7315200" y="4157472"/>
            <a:ext cx="4511040" cy="926592"/>
          </a:xfrm>
          <a:prstGeom prst="rect">
            <a:avLst/>
          </a:prstGeom>
          <a:solidFill>
            <a:srgbClr val="D6EAF8"/>
          </a:solidFill>
          <a:ln/>
          <a:effectLst>
            <a:outerShdw blurRad="63500" dist="25400" dir="8100000" algn="bl" rotWithShape="0">
              <a:srgbClr val="000000">
                <a:alpha val="18000"/>
              </a:srgbClr>
            </a:outerShdw>
          </a:effectLst>
        </p:spPr>
      </p:sp>
      <p:sp>
        <p:nvSpPr>
          <p:cNvPr id="31" name="Text 29"/>
          <p:cNvSpPr/>
          <p:nvPr/>
        </p:nvSpPr>
        <p:spPr>
          <a:xfrm>
            <a:off x="7437120" y="4206240"/>
            <a:ext cx="1706880" cy="463296"/>
          </a:xfrm>
          <a:prstGeom prst="rect">
            <a:avLst/>
          </a:prstGeom>
          <a:noFill/>
          <a:ln/>
        </p:spPr>
        <p:txBody>
          <a:bodyPr wrap="square" lIns="0" tIns="0" rIns="0" bIns="0" rtlCol="0" anchor="ctr"/>
          <a:lstStyle/>
          <a:p>
            <a:pPr defTabSz="1219170"/>
            <a:r>
              <a:rPr lang="en-US" sz="1333" b="1" dirty="0">
                <a:solidFill>
                  <a:srgbClr val="1A3A5C"/>
                </a:solidFill>
                <a:latin typeface="Calibri" pitchFamily="34" charset="0"/>
                <a:ea typeface="Calibri" pitchFamily="34" charset="-122"/>
                <a:cs typeface="Calibri" pitchFamily="34" charset="-120"/>
              </a:rPr>
              <a:t>No wage feedback</a:t>
            </a:r>
            <a:endParaRPr lang="en-US" sz="1333" dirty="0">
              <a:solidFill>
                <a:prstClr val="black"/>
              </a:solidFill>
              <a:latin typeface="Calibri" panose="020F0502020204030204"/>
            </a:endParaRPr>
          </a:p>
        </p:txBody>
      </p:sp>
      <p:sp>
        <p:nvSpPr>
          <p:cNvPr id="32" name="Text 30"/>
          <p:cNvSpPr/>
          <p:nvPr/>
        </p:nvSpPr>
        <p:spPr>
          <a:xfrm>
            <a:off x="7437120" y="4645152"/>
            <a:ext cx="4267200" cy="390144"/>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Market wages not endogenous — future extension needed</a:t>
            </a:r>
            <a:endParaRPr lang="en-US" sz="1267" dirty="0">
              <a:solidFill>
                <a:prstClr val="black"/>
              </a:solidFill>
              <a:latin typeface="Calibri" panose="020F0502020204030204"/>
            </a:endParaRPr>
          </a:p>
        </p:txBody>
      </p:sp>
      <p:sp>
        <p:nvSpPr>
          <p:cNvPr id="33" name="Shape 31"/>
          <p:cNvSpPr/>
          <p:nvPr/>
        </p:nvSpPr>
        <p:spPr>
          <a:xfrm>
            <a:off x="7315200" y="5230368"/>
            <a:ext cx="4511040" cy="926592"/>
          </a:xfrm>
          <a:prstGeom prst="rect">
            <a:avLst/>
          </a:prstGeom>
          <a:solidFill>
            <a:srgbClr val="D6EAF8"/>
          </a:solidFill>
          <a:ln/>
          <a:effectLst>
            <a:outerShdw blurRad="63500" dist="25400" dir="8100000" algn="bl" rotWithShape="0">
              <a:srgbClr val="000000">
                <a:alpha val="18000"/>
              </a:srgbClr>
            </a:outerShdw>
          </a:effectLst>
        </p:spPr>
      </p:sp>
      <p:sp>
        <p:nvSpPr>
          <p:cNvPr id="34" name="Text 32"/>
          <p:cNvSpPr/>
          <p:nvPr/>
        </p:nvSpPr>
        <p:spPr>
          <a:xfrm>
            <a:off x="7437120" y="5279136"/>
            <a:ext cx="1706880" cy="463296"/>
          </a:xfrm>
          <a:prstGeom prst="rect">
            <a:avLst/>
          </a:prstGeom>
          <a:noFill/>
          <a:ln/>
        </p:spPr>
        <p:txBody>
          <a:bodyPr wrap="square" lIns="0" tIns="0" rIns="0" bIns="0" rtlCol="0" anchor="ctr"/>
          <a:lstStyle/>
          <a:p>
            <a:pPr defTabSz="1219170"/>
            <a:r>
              <a:rPr lang="en-US" sz="1333" b="1" dirty="0">
                <a:solidFill>
                  <a:srgbClr val="1A3A5C"/>
                </a:solidFill>
                <a:latin typeface="Calibri" pitchFamily="34" charset="0"/>
                <a:ea typeface="Calibri" pitchFamily="34" charset="-122"/>
                <a:cs typeface="Calibri" pitchFamily="34" charset="-120"/>
              </a:rPr>
              <a:t>4 sectors covered</a:t>
            </a:r>
            <a:endParaRPr lang="en-US" sz="1333" dirty="0">
              <a:solidFill>
                <a:prstClr val="black"/>
              </a:solidFill>
              <a:latin typeface="Calibri" panose="020F0502020204030204"/>
            </a:endParaRPr>
          </a:p>
        </p:txBody>
      </p:sp>
      <p:sp>
        <p:nvSpPr>
          <p:cNvPr id="35" name="Text 33"/>
          <p:cNvSpPr/>
          <p:nvPr/>
        </p:nvSpPr>
        <p:spPr>
          <a:xfrm>
            <a:off x="7437120" y="5718048"/>
            <a:ext cx="4267200" cy="390144"/>
          </a:xfrm>
          <a:prstGeom prst="rect">
            <a:avLst/>
          </a:prstGeom>
          <a:noFill/>
          <a:ln/>
        </p:spPr>
        <p:txBody>
          <a:bodyPr wrap="square" lIns="0" tIns="0" rIns="0" bIns="0" rtlCol="0" anchor="ctr"/>
          <a:lstStyle/>
          <a:p>
            <a:pPr defTabSz="1219170"/>
            <a:r>
              <a:rPr lang="en-US" sz="1267" dirty="0">
                <a:solidFill>
                  <a:srgbClr val="445566"/>
                </a:solidFill>
                <a:latin typeface="Calibri" pitchFamily="34" charset="0"/>
                <a:ea typeface="Calibri" pitchFamily="34" charset="-122"/>
                <a:cs typeface="Calibri" pitchFamily="34" charset="-120"/>
              </a:rPr>
              <a:t>Health, engineering, education also high-mismatch sectors</a:t>
            </a:r>
            <a:endParaRPr lang="en-US" sz="1267" dirty="0">
              <a:solidFill>
                <a:prstClr val="black"/>
              </a:solidFill>
              <a:latin typeface="Calibri" panose="020F0502020204030204"/>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D2137"/>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060E19"/>
          </a:solidFill>
          <a:ln/>
        </p:spPr>
      </p:sp>
      <p:sp>
        <p:nvSpPr>
          <p:cNvPr id="3" name="Text 1"/>
          <p:cNvSpPr/>
          <p:nvPr/>
        </p:nvSpPr>
        <p:spPr>
          <a:xfrm>
            <a:off x="487680" y="146304"/>
            <a:ext cx="11216640" cy="755904"/>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Conclusion &amp; The Path Forward</a:t>
            </a:r>
            <a:endParaRPr lang="en-US" sz="3467" dirty="0">
              <a:solidFill>
                <a:prstClr val="black"/>
              </a:solidFill>
              <a:latin typeface="Calibri" panose="020F0502020204030204"/>
            </a:endParaRPr>
          </a:p>
        </p:txBody>
      </p:sp>
      <p:sp>
        <p:nvSpPr>
          <p:cNvPr id="4" name="Text 2"/>
          <p:cNvSpPr/>
          <p:nvPr/>
        </p:nvSpPr>
        <p:spPr>
          <a:xfrm>
            <a:off x="487680" y="926592"/>
            <a:ext cx="11216640" cy="341376"/>
          </a:xfrm>
          <a:prstGeom prst="rect">
            <a:avLst/>
          </a:prstGeom>
          <a:noFill/>
          <a:ln/>
        </p:spPr>
        <p:txBody>
          <a:bodyPr wrap="square" lIns="0" tIns="0" rIns="0" bIns="0" rtlCol="0" anchor="ctr"/>
          <a:lstStyle/>
          <a:p>
            <a:pPr defTabSz="1219170"/>
            <a:r>
              <a:rPr lang="en-US" sz="1600" i="1" dirty="0">
                <a:solidFill>
                  <a:srgbClr val="17A2B8"/>
                </a:solidFill>
                <a:latin typeface="Calibri" pitchFamily="34" charset="0"/>
                <a:ea typeface="Calibri" pitchFamily="34" charset="-122"/>
                <a:cs typeface="Calibri" pitchFamily="34" charset="-120"/>
              </a:rPr>
              <a:t>Coupled Differential Equation Model for Kenya's KNQF Skills Governance</a:t>
            </a:r>
            <a:endParaRPr lang="en-US" sz="1600" dirty="0">
              <a:solidFill>
                <a:prstClr val="black"/>
              </a:solidFill>
              <a:latin typeface="Calibri" panose="020F0502020204030204"/>
            </a:endParaRPr>
          </a:p>
        </p:txBody>
      </p:sp>
      <p:sp>
        <p:nvSpPr>
          <p:cNvPr id="5" name="Shape 3"/>
          <p:cNvSpPr/>
          <p:nvPr/>
        </p:nvSpPr>
        <p:spPr>
          <a:xfrm>
            <a:off x="304800" y="1584960"/>
            <a:ext cx="5486400" cy="1524000"/>
          </a:xfrm>
          <a:prstGeom prst="rect">
            <a:avLst/>
          </a:prstGeom>
          <a:solidFill>
            <a:srgbClr val="12253A"/>
          </a:solidFill>
          <a:ln/>
          <a:effectLst>
            <a:outerShdw blurRad="63500" dist="25400" dir="8100000" algn="bl" rotWithShape="0">
              <a:srgbClr val="000000">
                <a:alpha val="18000"/>
              </a:srgbClr>
            </a:outerShdw>
          </a:effectLst>
        </p:spPr>
      </p:sp>
      <p:sp>
        <p:nvSpPr>
          <p:cNvPr id="6" name="Shape 4"/>
          <p:cNvSpPr/>
          <p:nvPr/>
        </p:nvSpPr>
        <p:spPr>
          <a:xfrm>
            <a:off x="304800" y="1584960"/>
            <a:ext cx="670560" cy="1524000"/>
          </a:xfrm>
          <a:prstGeom prst="rect">
            <a:avLst/>
          </a:prstGeom>
          <a:solidFill>
            <a:srgbClr val="0D7C8F"/>
          </a:solidFill>
          <a:ln/>
        </p:spPr>
      </p:sp>
      <p:sp>
        <p:nvSpPr>
          <p:cNvPr id="7" name="Text 5"/>
          <p:cNvSpPr/>
          <p:nvPr/>
        </p:nvSpPr>
        <p:spPr>
          <a:xfrm>
            <a:off x="304800" y="2011680"/>
            <a:ext cx="670560" cy="670560"/>
          </a:xfrm>
          <a:prstGeom prst="rect">
            <a:avLst/>
          </a:prstGeom>
          <a:noFill/>
          <a:ln/>
        </p:spPr>
        <p:txBody>
          <a:bodyPr wrap="square" lIns="0" tIns="0" rIns="0" bIns="0" rtlCol="0" anchor="ctr"/>
          <a:lstStyle/>
          <a:p>
            <a:pPr algn="ctr" defTabSz="1219170"/>
            <a:r>
              <a:rPr lang="en-US" sz="2667" b="1" dirty="0">
                <a:solidFill>
                  <a:srgbClr val="FFFFFF"/>
                </a:solidFill>
                <a:latin typeface="Calibri" pitchFamily="34" charset="0"/>
                <a:ea typeface="Calibri" pitchFamily="34" charset="-122"/>
                <a:cs typeface="Calibri" pitchFamily="34" charset="-120"/>
              </a:rPr>
              <a:t>1</a:t>
            </a:r>
            <a:endParaRPr lang="en-US" sz="2667" dirty="0">
              <a:solidFill>
                <a:prstClr val="black"/>
              </a:solidFill>
              <a:latin typeface="Calibri" panose="020F0502020204030204"/>
            </a:endParaRPr>
          </a:p>
        </p:txBody>
      </p:sp>
      <p:sp>
        <p:nvSpPr>
          <p:cNvPr id="8" name="Text 6"/>
          <p:cNvSpPr/>
          <p:nvPr/>
        </p:nvSpPr>
        <p:spPr>
          <a:xfrm>
            <a:off x="1097280" y="1706880"/>
            <a:ext cx="4511040" cy="463296"/>
          </a:xfrm>
          <a:prstGeom prst="rect">
            <a:avLst/>
          </a:prstGeom>
          <a:noFill/>
          <a:ln/>
        </p:spPr>
        <p:txBody>
          <a:bodyPr wrap="square" lIns="0" tIns="0" rIns="0" bIns="0" rtlCol="0" anchor="ctr"/>
          <a:lstStyle/>
          <a:p>
            <a:pPr defTabSz="1219170"/>
            <a:r>
              <a:rPr lang="en-US" sz="1733" b="1" dirty="0">
                <a:solidFill>
                  <a:srgbClr val="0D7C8F"/>
                </a:solidFill>
                <a:latin typeface="Calibri" pitchFamily="34" charset="0"/>
                <a:ea typeface="Calibri" pitchFamily="34" charset="-122"/>
                <a:cs typeface="Calibri" pitchFamily="34" charset="-120"/>
              </a:rPr>
              <a:t>Valid Predictive Tool</a:t>
            </a:r>
            <a:endParaRPr lang="en-US" sz="1733" dirty="0">
              <a:solidFill>
                <a:prstClr val="black"/>
              </a:solidFill>
              <a:latin typeface="Calibri" panose="020F0502020204030204"/>
            </a:endParaRPr>
          </a:p>
        </p:txBody>
      </p:sp>
      <p:sp>
        <p:nvSpPr>
          <p:cNvPr id="9" name="Text 7"/>
          <p:cNvSpPr/>
          <p:nvPr/>
        </p:nvSpPr>
        <p:spPr>
          <a:xfrm>
            <a:off x="1097280" y="2194560"/>
            <a:ext cx="4511040" cy="829056"/>
          </a:xfrm>
          <a:prstGeom prst="rect">
            <a:avLst/>
          </a:prstGeom>
          <a:noFill/>
          <a:ln/>
        </p:spPr>
        <p:txBody>
          <a:bodyPr wrap="square" lIns="0" tIns="0" rIns="0" bIns="0" rtlCol="0" anchor="ctr"/>
          <a:lstStyle/>
          <a:p>
            <a:pPr defTabSz="1219170"/>
            <a:r>
              <a:rPr lang="en-US" sz="1400" dirty="0">
                <a:solidFill>
                  <a:srgbClr val="AABCCC"/>
                </a:solidFill>
                <a:latin typeface="Calibri" pitchFamily="34" charset="0"/>
                <a:ea typeface="Calibri" pitchFamily="34" charset="-122"/>
                <a:cs typeface="Calibri" pitchFamily="34" charset="-120"/>
              </a:rPr>
              <a:t>NSE 0.874–0.906 out-of-sample. The ODE model is empirically credible and generalisable.</a:t>
            </a:r>
            <a:endParaRPr lang="en-US" sz="1400" dirty="0">
              <a:solidFill>
                <a:prstClr val="black"/>
              </a:solidFill>
              <a:latin typeface="Calibri" panose="020F0502020204030204"/>
            </a:endParaRPr>
          </a:p>
        </p:txBody>
      </p:sp>
      <p:sp>
        <p:nvSpPr>
          <p:cNvPr id="10" name="Shape 8"/>
          <p:cNvSpPr/>
          <p:nvPr/>
        </p:nvSpPr>
        <p:spPr>
          <a:xfrm>
            <a:off x="6156960" y="1584960"/>
            <a:ext cx="5486400" cy="1524000"/>
          </a:xfrm>
          <a:prstGeom prst="rect">
            <a:avLst/>
          </a:prstGeom>
          <a:solidFill>
            <a:srgbClr val="12253A"/>
          </a:solidFill>
          <a:ln/>
          <a:effectLst>
            <a:outerShdw blurRad="63500" dist="25400" dir="8100000" algn="bl" rotWithShape="0">
              <a:srgbClr val="000000">
                <a:alpha val="18000"/>
              </a:srgbClr>
            </a:outerShdw>
          </a:effectLst>
        </p:spPr>
      </p:sp>
      <p:sp>
        <p:nvSpPr>
          <p:cNvPr id="11" name="Shape 9"/>
          <p:cNvSpPr/>
          <p:nvPr/>
        </p:nvSpPr>
        <p:spPr>
          <a:xfrm>
            <a:off x="6156960" y="1584960"/>
            <a:ext cx="670560" cy="1524000"/>
          </a:xfrm>
          <a:prstGeom prst="rect">
            <a:avLst/>
          </a:prstGeom>
          <a:solidFill>
            <a:srgbClr val="C0392B"/>
          </a:solidFill>
          <a:ln/>
        </p:spPr>
      </p:sp>
      <p:sp>
        <p:nvSpPr>
          <p:cNvPr id="12" name="Text 10"/>
          <p:cNvSpPr/>
          <p:nvPr/>
        </p:nvSpPr>
        <p:spPr>
          <a:xfrm>
            <a:off x="6156960" y="2011680"/>
            <a:ext cx="670560" cy="670560"/>
          </a:xfrm>
          <a:prstGeom prst="rect">
            <a:avLst/>
          </a:prstGeom>
          <a:noFill/>
          <a:ln/>
        </p:spPr>
        <p:txBody>
          <a:bodyPr wrap="square" lIns="0" tIns="0" rIns="0" bIns="0" rtlCol="0" anchor="ctr"/>
          <a:lstStyle/>
          <a:p>
            <a:pPr algn="ctr" defTabSz="1219170"/>
            <a:r>
              <a:rPr lang="en-US" sz="2667" b="1" dirty="0">
                <a:solidFill>
                  <a:srgbClr val="FFFFFF"/>
                </a:solidFill>
                <a:latin typeface="Calibri" pitchFamily="34" charset="0"/>
                <a:ea typeface="Calibri" pitchFamily="34" charset="-122"/>
                <a:cs typeface="Calibri" pitchFamily="34" charset="-120"/>
              </a:rPr>
              <a:t>2</a:t>
            </a:r>
            <a:endParaRPr lang="en-US" sz="2667" dirty="0">
              <a:solidFill>
                <a:prstClr val="black"/>
              </a:solidFill>
              <a:latin typeface="Calibri" panose="020F0502020204030204"/>
            </a:endParaRPr>
          </a:p>
        </p:txBody>
      </p:sp>
      <p:sp>
        <p:nvSpPr>
          <p:cNvPr id="13" name="Text 11"/>
          <p:cNvSpPr/>
          <p:nvPr/>
        </p:nvSpPr>
        <p:spPr>
          <a:xfrm>
            <a:off x="6949440" y="1706880"/>
            <a:ext cx="4511040" cy="463296"/>
          </a:xfrm>
          <a:prstGeom prst="rect">
            <a:avLst/>
          </a:prstGeom>
          <a:noFill/>
          <a:ln/>
        </p:spPr>
        <p:txBody>
          <a:bodyPr wrap="square" lIns="0" tIns="0" rIns="0" bIns="0" rtlCol="0" anchor="ctr"/>
          <a:lstStyle/>
          <a:p>
            <a:pPr defTabSz="1219170"/>
            <a:r>
              <a:rPr lang="en-US" sz="1733" b="1" dirty="0">
                <a:solidFill>
                  <a:srgbClr val="C0392B"/>
                </a:solidFill>
                <a:latin typeface="Calibri" pitchFamily="34" charset="0"/>
                <a:ea typeface="Calibri" pitchFamily="34" charset="-122"/>
                <a:cs typeface="Calibri" pitchFamily="34" charset="-120"/>
              </a:rPr>
              <a:t>ICT = Saddle Point</a:t>
            </a:r>
            <a:endParaRPr lang="en-US" sz="1733" dirty="0">
              <a:solidFill>
                <a:prstClr val="black"/>
              </a:solidFill>
              <a:latin typeface="Calibri" panose="020F0502020204030204"/>
            </a:endParaRPr>
          </a:p>
        </p:txBody>
      </p:sp>
      <p:sp>
        <p:nvSpPr>
          <p:cNvPr id="14" name="Text 12"/>
          <p:cNvSpPr/>
          <p:nvPr/>
        </p:nvSpPr>
        <p:spPr>
          <a:xfrm>
            <a:off x="6949440" y="2194560"/>
            <a:ext cx="4511040" cy="829056"/>
          </a:xfrm>
          <a:prstGeom prst="rect">
            <a:avLst/>
          </a:prstGeom>
          <a:noFill/>
          <a:ln/>
        </p:spPr>
        <p:txBody>
          <a:bodyPr wrap="square" lIns="0" tIns="0" rIns="0" bIns="0" rtlCol="0" anchor="ctr"/>
          <a:lstStyle/>
          <a:p>
            <a:pPr defTabSz="1219170"/>
            <a:r>
              <a:rPr lang="en-US" sz="1400" dirty="0">
                <a:solidFill>
                  <a:srgbClr val="AABCCC"/>
                </a:solidFill>
                <a:latin typeface="Calibri" pitchFamily="34" charset="0"/>
                <a:ea typeface="Calibri" pitchFamily="34" charset="-122"/>
                <a:cs typeface="Calibri" pitchFamily="34" charset="-120"/>
              </a:rPr>
              <a:t>Gap widens indefinitely without intervention. Requires 11.2% p.a. expansion. URGENT.</a:t>
            </a:r>
            <a:endParaRPr lang="en-US" sz="1400" dirty="0">
              <a:solidFill>
                <a:prstClr val="black"/>
              </a:solidFill>
              <a:latin typeface="Calibri" panose="020F0502020204030204"/>
            </a:endParaRPr>
          </a:p>
        </p:txBody>
      </p:sp>
      <p:sp>
        <p:nvSpPr>
          <p:cNvPr id="15" name="Shape 13"/>
          <p:cNvSpPr/>
          <p:nvPr/>
        </p:nvSpPr>
        <p:spPr>
          <a:xfrm>
            <a:off x="304800" y="3316224"/>
            <a:ext cx="5486400" cy="1524000"/>
          </a:xfrm>
          <a:prstGeom prst="rect">
            <a:avLst/>
          </a:prstGeom>
          <a:solidFill>
            <a:srgbClr val="12253A"/>
          </a:solidFill>
          <a:ln/>
          <a:effectLst>
            <a:outerShdw blurRad="63500" dist="25400" dir="8100000" algn="bl" rotWithShape="0">
              <a:srgbClr val="000000">
                <a:alpha val="18000"/>
              </a:srgbClr>
            </a:outerShdw>
          </a:effectLst>
        </p:spPr>
      </p:sp>
      <p:sp>
        <p:nvSpPr>
          <p:cNvPr id="16" name="Shape 14"/>
          <p:cNvSpPr/>
          <p:nvPr/>
        </p:nvSpPr>
        <p:spPr>
          <a:xfrm>
            <a:off x="304800" y="3316224"/>
            <a:ext cx="670560" cy="1524000"/>
          </a:xfrm>
          <a:prstGeom prst="rect">
            <a:avLst/>
          </a:prstGeom>
          <a:solidFill>
            <a:srgbClr val="1E8449"/>
          </a:solidFill>
          <a:ln/>
        </p:spPr>
      </p:sp>
      <p:sp>
        <p:nvSpPr>
          <p:cNvPr id="17" name="Text 15"/>
          <p:cNvSpPr/>
          <p:nvPr/>
        </p:nvSpPr>
        <p:spPr>
          <a:xfrm>
            <a:off x="304800" y="3742944"/>
            <a:ext cx="670560" cy="670560"/>
          </a:xfrm>
          <a:prstGeom prst="rect">
            <a:avLst/>
          </a:prstGeom>
          <a:noFill/>
          <a:ln/>
        </p:spPr>
        <p:txBody>
          <a:bodyPr wrap="square" lIns="0" tIns="0" rIns="0" bIns="0" rtlCol="0" anchor="ctr"/>
          <a:lstStyle/>
          <a:p>
            <a:pPr algn="ctr" defTabSz="1219170"/>
            <a:r>
              <a:rPr lang="en-US" sz="2667" b="1" dirty="0">
                <a:solidFill>
                  <a:srgbClr val="FFFFFF"/>
                </a:solidFill>
                <a:latin typeface="Calibri" pitchFamily="34" charset="0"/>
                <a:ea typeface="Calibri" pitchFamily="34" charset="-122"/>
                <a:cs typeface="Calibri" pitchFamily="34" charset="-120"/>
              </a:rPr>
              <a:t>3</a:t>
            </a:r>
            <a:endParaRPr lang="en-US" sz="2667" dirty="0">
              <a:solidFill>
                <a:prstClr val="black"/>
              </a:solidFill>
              <a:latin typeface="Calibri" panose="020F0502020204030204"/>
            </a:endParaRPr>
          </a:p>
        </p:txBody>
      </p:sp>
      <p:sp>
        <p:nvSpPr>
          <p:cNvPr id="18" name="Text 16"/>
          <p:cNvSpPr/>
          <p:nvPr/>
        </p:nvSpPr>
        <p:spPr>
          <a:xfrm>
            <a:off x="1097280" y="3438144"/>
            <a:ext cx="4511040" cy="463296"/>
          </a:xfrm>
          <a:prstGeom prst="rect">
            <a:avLst/>
          </a:prstGeom>
          <a:noFill/>
          <a:ln/>
        </p:spPr>
        <p:txBody>
          <a:bodyPr wrap="square" lIns="0" tIns="0" rIns="0" bIns="0" rtlCol="0" anchor="ctr"/>
          <a:lstStyle/>
          <a:p>
            <a:pPr defTabSz="1219170"/>
            <a:r>
              <a:rPr lang="en-US" sz="1733" b="1" dirty="0">
                <a:solidFill>
                  <a:srgbClr val="1E8449"/>
                </a:solidFill>
                <a:latin typeface="Calibri" pitchFamily="34" charset="0"/>
                <a:ea typeface="Calibri" pitchFamily="34" charset="-122"/>
                <a:cs typeface="Calibri" pitchFamily="34" charset="-120"/>
              </a:rPr>
              <a:t>Agriculture = Structural Trap</a:t>
            </a:r>
            <a:endParaRPr lang="en-US" sz="1733" dirty="0">
              <a:solidFill>
                <a:prstClr val="black"/>
              </a:solidFill>
              <a:latin typeface="Calibri" panose="020F0502020204030204"/>
            </a:endParaRPr>
          </a:p>
        </p:txBody>
      </p:sp>
      <p:sp>
        <p:nvSpPr>
          <p:cNvPr id="19" name="Text 17"/>
          <p:cNvSpPr/>
          <p:nvPr/>
        </p:nvSpPr>
        <p:spPr>
          <a:xfrm>
            <a:off x="1097280" y="3925824"/>
            <a:ext cx="4511040" cy="829056"/>
          </a:xfrm>
          <a:prstGeom prst="rect">
            <a:avLst/>
          </a:prstGeom>
          <a:noFill/>
          <a:ln/>
        </p:spPr>
        <p:txBody>
          <a:bodyPr wrap="square" lIns="0" tIns="0" rIns="0" bIns="0" rtlCol="0" anchor="ctr"/>
          <a:lstStyle/>
          <a:p>
            <a:pPr defTabSz="1219170"/>
            <a:r>
              <a:rPr lang="en-US" sz="1400" dirty="0">
                <a:solidFill>
                  <a:srgbClr val="AABCCC"/>
                </a:solidFill>
                <a:latin typeface="Calibri" pitchFamily="34" charset="0"/>
                <a:ea typeface="Calibri" pitchFamily="34" charset="-122"/>
                <a:cs typeface="Calibri" pitchFamily="34" charset="-120"/>
              </a:rPr>
              <a:t>33-year half-life. Market adjustment alone takes generations — regulatory action needed now.</a:t>
            </a:r>
            <a:endParaRPr lang="en-US" sz="1400" dirty="0">
              <a:solidFill>
                <a:prstClr val="black"/>
              </a:solidFill>
              <a:latin typeface="Calibri" panose="020F0502020204030204"/>
            </a:endParaRPr>
          </a:p>
        </p:txBody>
      </p:sp>
      <p:sp>
        <p:nvSpPr>
          <p:cNvPr id="20" name="Shape 18"/>
          <p:cNvSpPr/>
          <p:nvPr/>
        </p:nvSpPr>
        <p:spPr>
          <a:xfrm>
            <a:off x="6156960" y="3316224"/>
            <a:ext cx="5486400" cy="1524000"/>
          </a:xfrm>
          <a:prstGeom prst="rect">
            <a:avLst/>
          </a:prstGeom>
          <a:solidFill>
            <a:srgbClr val="12253A"/>
          </a:solidFill>
          <a:ln/>
          <a:effectLst>
            <a:outerShdw blurRad="63500" dist="25400" dir="8100000" algn="bl" rotWithShape="0">
              <a:srgbClr val="000000">
                <a:alpha val="18000"/>
              </a:srgbClr>
            </a:outerShdw>
          </a:effectLst>
        </p:spPr>
      </p:sp>
      <p:sp>
        <p:nvSpPr>
          <p:cNvPr id="21" name="Shape 19"/>
          <p:cNvSpPr/>
          <p:nvPr/>
        </p:nvSpPr>
        <p:spPr>
          <a:xfrm>
            <a:off x="6156960" y="3316224"/>
            <a:ext cx="670560" cy="1524000"/>
          </a:xfrm>
          <a:prstGeom prst="rect">
            <a:avLst/>
          </a:prstGeom>
          <a:solidFill>
            <a:srgbClr val="E8A020"/>
          </a:solidFill>
          <a:ln/>
        </p:spPr>
      </p:sp>
      <p:sp>
        <p:nvSpPr>
          <p:cNvPr id="22" name="Text 20"/>
          <p:cNvSpPr/>
          <p:nvPr/>
        </p:nvSpPr>
        <p:spPr>
          <a:xfrm>
            <a:off x="6156960" y="3742944"/>
            <a:ext cx="670560" cy="670560"/>
          </a:xfrm>
          <a:prstGeom prst="rect">
            <a:avLst/>
          </a:prstGeom>
          <a:noFill/>
          <a:ln/>
        </p:spPr>
        <p:txBody>
          <a:bodyPr wrap="square" lIns="0" tIns="0" rIns="0" bIns="0" rtlCol="0" anchor="ctr"/>
          <a:lstStyle/>
          <a:p>
            <a:pPr algn="ctr" defTabSz="1219170"/>
            <a:r>
              <a:rPr lang="en-US" sz="2667" b="1" dirty="0">
                <a:solidFill>
                  <a:srgbClr val="1A3A5C"/>
                </a:solidFill>
                <a:latin typeface="Calibri" pitchFamily="34" charset="0"/>
                <a:ea typeface="Calibri" pitchFamily="34" charset="-122"/>
                <a:cs typeface="Calibri" pitchFamily="34" charset="-120"/>
              </a:rPr>
              <a:t>4</a:t>
            </a:r>
            <a:endParaRPr lang="en-US" sz="2667" dirty="0">
              <a:solidFill>
                <a:prstClr val="black"/>
              </a:solidFill>
              <a:latin typeface="Calibri" panose="020F0502020204030204"/>
            </a:endParaRPr>
          </a:p>
        </p:txBody>
      </p:sp>
      <p:sp>
        <p:nvSpPr>
          <p:cNvPr id="23" name="Text 21"/>
          <p:cNvSpPr/>
          <p:nvPr/>
        </p:nvSpPr>
        <p:spPr>
          <a:xfrm>
            <a:off x="6949440" y="3438144"/>
            <a:ext cx="4511040" cy="463296"/>
          </a:xfrm>
          <a:prstGeom prst="rect">
            <a:avLst/>
          </a:prstGeom>
          <a:noFill/>
          <a:ln/>
        </p:spPr>
        <p:txBody>
          <a:bodyPr wrap="square" lIns="0" tIns="0" rIns="0" bIns="0" rtlCol="0" anchor="ctr"/>
          <a:lstStyle/>
          <a:p>
            <a:pPr defTabSz="1219170"/>
            <a:r>
              <a:rPr lang="en-US" sz="1733" b="1" dirty="0">
                <a:solidFill>
                  <a:srgbClr val="E8A020"/>
                </a:solidFill>
                <a:latin typeface="Calibri" pitchFamily="34" charset="0"/>
                <a:ea typeface="Calibri" pitchFamily="34" charset="-122"/>
                <a:cs typeface="Calibri" pitchFamily="34" charset="-120"/>
              </a:rPr>
              <a:t>Perverse Demand Stimulus</a:t>
            </a:r>
            <a:endParaRPr lang="en-US" sz="1733" dirty="0">
              <a:solidFill>
                <a:prstClr val="black"/>
              </a:solidFill>
              <a:latin typeface="Calibri" panose="020F0502020204030204"/>
            </a:endParaRPr>
          </a:p>
        </p:txBody>
      </p:sp>
      <p:sp>
        <p:nvSpPr>
          <p:cNvPr id="24" name="Text 22"/>
          <p:cNvSpPr/>
          <p:nvPr/>
        </p:nvSpPr>
        <p:spPr>
          <a:xfrm>
            <a:off x="6949440" y="3925824"/>
            <a:ext cx="4511040" cy="829056"/>
          </a:xfrm>
          <a:prstGeom prst="rect">
            <a:avLst/>
          </a:prstGeom>
          <a:noFill/>
          <a:ln/>
        </p:spPr>
        <p:txBody>
          <a:bodyPr wrap="square" lIns="0" tIns="0" rIns="0" bIns="0" rtlCol="0" anchor="ctr"/>
          <a:lstStyle/>
          <a:p>
            <a:pPr defTabSz="1219170"/>
            <a:r>
              <a:rPr lang="en-US" sz="1400" dirty="0">
                <a:solidFill>
                  <a:srgbClr val="AABCCC"/>
                </a:solidFill>
                <a:latin typeface="Calibri" pitchFamily="34" charset="0"/>
                <a:ea typeface="Calibri" pitchFamily="34" charset="-122"/>
                <a:cs typeface="Calibri" pitchFamily="34" charset="-120"/>
              </a:rPr>
              <a:t>Demand without supply = deeper shortage. Supply-first sequencing is analytically justified.</a:t>
            </a:r>
            <a:endParaRPr lang="en-US" sz="1400" dirty="0">
              <a:solidFill>
                <a:prstClr val="black"/>
              </a:solidFill>
              <a:latin typeface="Calibri" panose="020F0502020204030204"/>
            </a:endParaRPr>
          </a:p>
        </p:txBody>
      </p:sp>
      <p:sp>
        <p:nvSpPr>
          <p:cNvPr id="25" name="Shape 23"/>
          <p:cNvSpPr/>
          <p:nvPr/>
        </p:nvSpPr>
        <p:spPr>
          <a:xfrm>
            <a:off x="304800" y="5242560"/>
            <a:ext cx="11582400" cy="755904"/>
          </a:xfrm>
          <a:prstGeom prst="rect">
            <a:avLst/>
          </a:prstGeom>
          <a:solidFill>
            <a:srgbClr val="0D7C8F">
              <a:alpha val="80000"/>
            </a:srgbClr>
          </a:solidFill>
          <a:ln/>
          <a:effectLst>
            <a:outerShdw blurRad="63500" dist="25400" dir="8100000" algn="bl" rotWithShape="0">
              <a:srgbClr val="000000">
                <a:alpha val="18000"/>
              </a:srgbClr>
            </a:outerShdw>
          </a:effectLst>
        </p:spPr>
      </p:sp>
      <p:sp>
        <p:nvSpPr>
          <p:cNvPr id="26" name="Text 24"/>
          <p:cNvSpPr/>
          <p:nvPr/>
        </p:nvSpPr>
        <p:spPr>
          <a:xfrm>
            <a:off x="487680" y="5266944"/>
            <a:ext cx="11216640" cy="707136"/>
          </a:xfrm>
          <a:prstGeom prst="rect">
            <a:avLst/>
          </a:prstGeom>
          <a:noFill/>
          <a:ln/>
        </p:spPr>
        <p:txBody>
          <a:bodyPr wrap="square" lIns="0" tIns="0" rIns="0" bIns="0" rtlCol="0" anchor="ctr"/>
          <a:lstStyle/>
          <a:p>
            <a:pPr defTabSz="1219170"/>
            <a:r>
              <a:rPr lang="en-US" sz="1400" i="1" dirty="0">
                <a:solidFill>
                  <a:srgbClr val="FFFFFF"/>
                </a:solidFill>
                <a:latin typeface="Calibri" pitchFamily="34" charset="0"/>
                <a:ea typeface="Calibri" pitchFamily="34" charset="-122"/>
                <a:cs typeface="Calibri" pitchFamily="34" charset="-120"/>
              </a:rPr>
              <a:t>"By formalising skills mismatch dynamics within a dynamical systems framework, this study advances mathematical modelling applications in qualification governance and contributes to evidence-based labour market alignment strategies within the KNQF ecosystem."</a:t>
            </a:r>
            <a:endParaRPr lang="en-US" sz="1400" dirty="0">
              <a:solidFill>
                <a:prstClr val="black"/>
              </a:solidFill>
              <a:latin typeface="Calibri" panose="020F0502020204030204"/>
            </a:endParaRPr>
          </a:p>
        </p:txBody>
      </p:sp>
      <p:sp>
        <p:nvSpPr>
          <p:cNvPr id="27" name="Text 25"/>
          <p:cNvSpPr/>
          <p:nvPr/>
        </p:nvSpPr>
        <p:spPr>
          <a:xfrm>
            <a:off x="304800" y="6169152"/>
            <a:ext cx="11582400" cy="341376"/>
          </a:xfrm>
          <a:prstGeom prst="rect">
            <a:avLst/>
          </a:prstGeom>
          <a:noFill/>
          <a:ln/>
        </p:spPr>
        <p:txBody>
          <a:bodyPr wrap="square" rtlCol="0" anchor="ctr"/>
          <a:lstStyle/>
          <a:p>
            <a:pPr algn="ctr" defTabSz="1219170"/>
            <a:r>
              <a:rPr lang="en-US" sz="1267" dirty="0">
                <a:solidFill>
                  <a:srgbClr val="7F8C8D"/>
                </a:solidFill>
                <a:latin typeface="Calibri" pitchFamily="34" charset="0"/>
                <a:ea typeface="Calibri" pitchFamily="34" charset="-122"/>
                <a:cs typeface="Calibri" pitchFamily="34" charset="-120"/>
              </a:rPr>
              <a:t>Saina Philiph Kipkosgei  |  sainamailbox@gmail.com  |  +254 746 059 188  |  Sensei Institute of Technology</a:t>
            </a:r>
            <a:endParaRPr lang="en-US" sz="1267" dirty="0">
              <a:solidFill>
                <a:prstClr val="black"/>
              </a:solidFill>
              <a:latin typeface="Calibri" panose="020F0502020204030204"/>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41C5F4AE-8194-3935-5253-F8BEEAE869C7}"/>
            </a:ext>
          </a:extLst>
        </p:cNvPr>
        <p:cNvGrpSpPr/>
        <p:nvPr/>
      </p:nvGrpSpPr>
      <p:grpSpPr>
        <a:xfrm>
          <a:off x="0" y="0"/>
          <a:ext cx="0" cy="0"/>
          <a:chOff x="0" y="0"/>
          <a:chExt cx="0" cy="0"/>
        </a:xfrm>
      </p:grpSpPr>
    </p:spTree>
    <p:extLst>
      <p:ext uri="{BB962C8B-B14F-4D97-AF65-F5344CB8AC3E}">
        <p14:creationId xmlns:p14="http://schemas.microsoft.com/office/powerpoint/2010/main" val="30244661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838200" y="2360756"/>
            <a:ext cx="10515600" cy="1325563"/>
          </a:xfrm>
        </p:spPr>
        <p:txBody>
          <a:bodyPr>
            <a:noAutofit/>
          </a:bodyPr>
          <a:lstStyle/>
          <a:p>
            <a:r>
              <a:rPr lang="en-US" sz="4400" dirty="0"/>
              <a:t>EVALUATING STUDENT PERFORMANCE AND LEARNING OUTCOMES IN COMPETENCY-BASED EDUCATION PROGRAMS AT RIFT VALLEY NATIONAL POLYTECHNIC</a:t>
            </a:r>
          </a:p>
        </p:txBody>
      </p:sp>
    </p:spTree>
    <p:extLst>
      <p:ext uri="{BB962C8B-B14F-4D97-AF65-F5344CB8AC3E}">
        <p14:creationId xmlns:p14="http://schemas.microsoft.com/office/powerpoint/2010/main" val="30514723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lstStyle/>
          <a:p>
            <a:pPr algn="ctr"/>
            <a:r>
              <a:rPr lang="en-US" dirty="0"/>
              <a:t>Introduction</a:t>
            </a:r>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688571" y="1660298"/>
            <a:ext cx="10515600" cy="3537404"/>
          </a:xfrm>
          <a:prstGeom prst="rect">
            <a:avLst/>
          </a:prstGeom>
        </p:spPr>
        <p:txBody>
          <a:bodyPr vert="horz" lIns="91440" tIns="45720" rIns="91440" bIns="45720" rtlCol="0">
            <a:normAutofit/>
          </a:bodyPr>
          <a:lstStyle/>
          <a:p>
            <a:r>
              <a:rPr lang="en-US" sz="3200" dirty="0"/>
              <a:t>Shift from traditional education to CBET</a:t>
            </a:r>
          </a:p>
          <a:p>
            <a:r>
              <a:rPr lang="en-US" sz="3200" dirty="0"/>
              <a:t>Focus on practical competencies</a:t>
            </a:r>
          </a:p>
          <a:p>
            <a:r>
              <a:rPr lang="en-US" sz="3200" dirty="0"/>
              <a:t>Addressing skills mismatch in Kenya</a:t>
            </a:r>
          </a:p>
          <a:p>
            <a:r>
              <a:rPr lang="en-US" sz="3200" dirty="0"/>
              <a:t>Aligned with TVET reforms &amp; Vision 2030</a:t>
            </a:r>
          </a:p>
        </p:txBody>
      </p:sp>
    </p:spTree>
    <p:extLst>
      <p:ext uri="{BB962C8B-B14F-4D97-AF65-F5344CB8AC3E}">
        <p14:creationId xmlns:p14="http://schemas.microsoft.com/office/powerpoint/2010/main" val="35558729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pPr algn="ctr"/>
            <a:r>
              <a:rPr lang="en-US" dirty="0"/>
              <a:t>Problem Statement</a:t>
            </a:r>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p:txBody>
          <a:bodyPr/>
          <a:lstStyle/>
          <a:p>
            <a:r>
              <a:rPr lang="en-US" sz="3200" dirty="0"/>
              <a:t>Limited evidence on CBET effectiveness</a:t>
            </a:r>
          </a:p>
          <a:p>
            <a:r>
              <a:rPr lang="en-US" sz="3200" dirty="0"/>
              <a:t>Challenges: resources, assessment, feedback</a:t>
            </a:r>
          </a:p>
          <a:p>
            <a:r>
              <a:rPr lang="en-US" sz="3200" dirty="0"/>
              <a:t>Concerns on student performance outcomes</a:t>
            </a:r>
          </a:p>
          <a:p>
            <a:endParaRPr lang="en-US" dirty="0"/>
          </a:p>
        </p:txBody>
      </p:sp>
    </p:spTree>
    <p:extLst>
      <p:ext uri="{BB962C8B-B14F-4D97-AF65-F5344CB8AC3E}">
        <p14:creationId xmlns:p14="http://schemas.microsoft.com/office/powerpoint/2010/main" val="4136934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Evidence: What Works</a:t>
            </a:r>
          </a:p>
        </p:txBody>
      </p:sp>
      <p:sp>
        <p:nvSpPr>
          <p:cNvPr id="3" name="Content Placeholder 2"/>
          <p:cNvSpPr>
            <a:spLocks noGrp="1"/>
          </p:cNvSpPr>
          <p:nvPr>
            <p:ph idx="1"/>
          </p:nvPr>
        </p:nvSpPr>
        <p:spPr>
          <a:xfrm>
            <a:off x="838200" y="1546167"/>
            <a:ext cx="10515600" cy="4671753"/>
          </a:xfrm>
        </p:spPr>
        <p:txBody>
          <a:bodyPr>
            <a:normAutofit fontScale="92500" lnSpcReduction="10000"/>
          </a:bodyPr>
          <a:lstStyle/>
          <a:p>
            <a:r>
              <a:rPr lang="en-US" b="1" dirty="0"/>
              <a:t>Turkey: Integrated Syrian teachers into formal structures with bridging support</a:t>
            </a:r>
          </a:p>
          <a:p>
            <a:r>
              <a:rPr lang="en-US" dirty="0"/>
              <a:t>Resulted in improved teacher retention and quality of instruction</a:t>
            </a:r>
          </a:p>
          <a:p>
            <a:r>
              <a:rPr lang="en-US" b="1" dirty="0"/>
              <a:t>UNESCO Qualifications Passport: Standardised credential recognition tool</a:t>
            </a:r>
          </a:p>
          <a:p>
            <a:r>
              <a:rPr lang="en-US" dirty="0"/>
              <a:t>Successfully applied in Europe and parts of Africa</a:t>
            </a:r>
          </a:p>
          <a:p>
            <a:r>
              <a:rPr lang="en-US" b="1" dirty="0"/>
              <a:t>Sweden: Complementary certification pathways for refugee teachers</a:t>
            </a:r>
          </a:p>
          <a:p>
            <a:r>
              <a:rPr lang="en-US" dirty="0"/>
              <a:t>Bridging programmes linked to formal employment and salary parity</a:t>
            </a:r>
          </a:p>
          <a:p>
            <a:r>
              <a:rPr lang="en-US" dirty="0"/>
              <a:t>Common lesson: Formal recognition is both feasible and transformative</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Purpose &amp; Objectives</a:t>
            </a:r>
          </a:p>
        </p:txBody>
      </p:sp>
      <p:sp>
        <p:nvSpPr>
          <p:cNvPr id="3" name="Content Placeholder 2">
            <a:extLst>
              <a:ext uri="{FF2B5EF4-FFF2-40B4-BE49-F238E27FC236}">
                <a16:creationId xmlns:a16="http://schemas.microsoft.com/office/drawing/2014/main" id="{656FCFF8-4896-4BD0-9D27-E20CF3D5B76A}"/>
              </a:ext>
            </a:extLst>
          </p:cNvPr>
          <p:cNvSpPr>
            <a:spLocks noGrp="1"/>
          </p:cNvSpPr>
          <p:nvPr>
            <p:ph idx="1"/>
          </p:nvPr>
        </p:nvSpPr>
        <p:spPr/>
        <p:txBody>
          <a:bodyPr/>
          <a:lstStyle/>
          <a:p>
            <a:r>
              <a:rPr lang="en-US" dirty="0"/>
              <a:t>Evaluate CBET effectiveness at RVNP</a:t>
            </a:r>
          </a:p>
          <a:p>
            <a:r>
              <a:rPr lang="en-US" dirty="0"/>
              <a:t>Assessment methods</a:t>
            </a:r>
          </a:p>
          <a:p>
            <a:r>
              <a:rPr lang="en-US" dirty="0"/>
              <a:t>Practical skills development</a:t>
            </a:r>
          </a:p>
          <a:p>
            <a:r>
              <a:rPr lang="en-US" dirty="0"/>
              <a:t>Instructor feedback</a:t>
            </a:r>
          </a:p>
          <a:p>
            <a:r>
              <a:rPr lang="en-US" dirty="0"/>
              <a:t>Curriculum–industry alignment</a:t>
            </a:r>
          </a:p>
        </p:txBody>
      </p:sp>
    </p:spTree>
    <p:extLst>
      <p:ext uri="{BB962C8B-B14F-4D97-AF65-F5344CB8AC3E}">
        <p14:creationId xmlns:p14="http://schemas.microsoft.com/office/powerpoint/2010/main" val="39409306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pPr algn="ctr"/>
            <a:r>
              <a:rPr lang="en-US" dirty="0"/>
              <a:t>Theoretical Framework</a:t>
            </a:r>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p:txBody>
          <a:bodyPr>
            <a:normAutofit/>
          </a:bodyPr>
          <a:lstStyle/>
          <a:p>
            <a:r>
              <a:rPr lang="en-US" sz="3200" dirty="0"/>
              <a:t>Constructive Alignment Theory</a:t>
            </a:r>
          </a:p>
          <a:p>
            <a:r>
              <a:rPr lang="en-US" sz="3200" dirty="0"/>
              <a:t>Experiential Learning Theory</a:t>
            </a:r>
          </a:p>
          <a:p>
            <a:r>
              <a:rPr lang="en-US" sz="3200" dirty="0"/>
              <a:t>Focus: alignment &amp; learning by doing</a:t>
            </a:r>
          </a:p>
          <a:p>
            <a:endParaRPr lang="en-US" sz="3200" dirty="0"/>
          </a:p>
        </p:txBody>
      </p:sp>
    </p:spTree>
    <p:extLst>
      <p:ext uri="{BB962C8B-B14F-4D97-AF65-F5344CB8AC3E}">
        <p14:creationId xmlns:p14="http://schemas.microsoft.com/office/powerpoint/2010/main" val="9024556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pPr algn="ctr"/>
            <a:r>
              <a:rPr lang="en-US" dirty="0"/>
              <a:t>Methodology</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p:txBody>
          <a:bodyPr>
            <a:normAutofit/>
          </a:bodyPr>
          <a:lstStyle/>
          <a:p>
            <a:r>
              <a:rPr lang="en-US" sz="3200" dirty="0"/>
              <a:t>Descriptive survey design</a:t>
            </a:r>
          </a:p>
          <a:p>
            <a:r>
              <a:rPr lang="en-US" sz="3200" dirty="0"/>
              <a:t>Participants: trainees, trainers, heads</a:t>
            </a:r>
          </a:p>
          <a:p>
            <a:r>
              <a:rPr lang="en-US" sz="3200" dirty="0"/>
              <a:t>Data: structured questionnaires</a:t>
            </a:r>
          </a:p>
          <a:p>
            <a:r>
              <a:rPr lang="en-US" sz="3200" dirty="0"/>
              <a:t>Analysis: descriptive &amp; inferential statistics</a:t>
            </a:r>
          </a:p>
        </p:txBody>
      </p:sp>
    </p:spTree>
    <p:extLst>
      <p:ext uri="{BB962C8B-B14F-4D97-AF65-F5344CB8AC3E}">
        <p14:creationId xmlns:p14="http://schemas.microsoft.com/office/powerpoint/2010/main" val="11759490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Key Findings</a:t>
            </a:r>
          </a:p>
        </p:txBody>
      </p:sp>
      <p:sp>
        <p:nvSpPr>
          <p:cNvPr id="3" name="Content Placeholder 2"/>
          <p:cNvSpPr>
            <a:spLocks noGrp="1"/>
          </p:cNvSpPr>
          <p:nvPr>
            <p:ph idx="1"/>
          </p:nvPr>
        </p:nvSpPr>
        <p:spPr/>
        <p:txBody>
          <a:bodyPr/>
          <a:lstStyle/>
          <a:p>
            <a:r>
              <a:rPr lang="en-US" sz="3200" dirty="0"/>
              <a:t>Improved practical skills acquisition</a:t>
            </a:r>
          </a:p>
          <a:p>
            <a:r>
              <a:rPr lang="en-US" sz="3200" dirty="0"/>
              <a:t>Weak assessment alignment</a:t>
            </a:r>
          </a:p>
          <a:p>
            <a:r>
              <a:rPr lang="en-US" sz="3200" dirty="0"/>
              <a:t>Limited training resources</a:t>
            </a:r>
          </a:p>
          <a:p>
            <a:r>
              <a:rPr lang="en-US" sz="3200" dirty="0"/>
              <a:t>Inconsistent feedback</a:t>
            </a:r>
          </a:p>
          <a:p>
            <a:r>
              <a:rPr lang="en-US" sz="3200" dirty="0"/>
              <a:t>Weak industry linkages</a:t>
            </a:r>
          </a:p>
          <a:p>
            <a:endParaRPr lang="en-US" dirty="0"/>
          </a:p>
        </p:txBody>
      </p:sp>
    </p:spTree>
    <p:extLst>
      <p:ext uri="{BB962C8B-B14F-4D97-AF65-F5344CB8AC3E}">
        <p14:creationId xmlns:p14="http://schemas.microsoft.com/office/powerpoint/2010/main" val="18508869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Conclusion &amp; Recommendations</a:t>
            </a:r>
          </a:p>
        </p:txBody>
      </p:sp>
      <p:sp>
        <p:nvSpPr>
          <p:cNvPr id="3" name="Content Placeholder 2"/>
          <p:cNvSpPr>
            <a:spLocks noGrp="1"/>
          </p:cNvSpPr>
          <p:nvPr>
            <p:ph idx="1"/>
          </p:nvPr>
        </p:nvSpPr>
        <p:spPr/>
        <p:txBody>
          <a:bodyPr/>
          <a:lstStyle/>
          <a:p>
            <a:r>
              <a:rPr lang="en-US" sz="3200" dirty="0"/>
              <a:t>CBET is effective but implementation gaps exist</a:t>
            </a:r>
          </a:p>
          <a:p>
            <a:r>
              <a:rPr lang="en-US" sz="3200" dirty="0"/>
              <a:t>Improve competency-based assessment</a:t>
            </a:r>
          </a:p>
          <a:p>
            <a:r>
              <a:rPr lang="en-US" sz="3200" dirty="0"/>
              <a:t>Enhance trainer capacity</a:t>
            </a:r>
          </a:p>
          <a:p>
            <a:r>
              <a:rPr lang="en-US" sz="3200" dirty="0"/>
              <a:t>Invest in infrastructure</a:t>
            </a:r>
          </a:p>
          <a:p>
            <a:r>
              <a:rPr lang="en-US" sz="3200" dirty="0"/>
              <a:t>Strengthen industry partnerships</a:t>
            </a:r>
          </a:p>
          <a:p>
            <a:endParaRPr lang="en-US" dirty="0"/>
          </a:p>
        </p:txBody>
      </p:sp>
    </p:spTree>
    <p:extLst>
      <p:ext uri="{BB962C8B-B14F-4D97-AF65-F5344CB8AC3E}">
        <p14:creationId xmlns:p14="http://schemas.microsoft.com/office/powerpoint/2010/main" val="37050736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4634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a:t>
            </a:r>
          </a:p>
        </p:txBody>
      </p:sp>
      <p:sp>
        <p:nvSpPr>
          <p:cNvPr id="3" name="Content Placeholder 2"/>
          <p:cNvSpPr>
            <a:spLocks noGrp="1"/>
          </p:cNvSpPr>
          <p:nvPr>
            <p:ph idx="1"/>
          </p:nvPr>
        </p:nvSpPr>
        <p:spPr>
          <a:xfrm>
            <a:off x="838200" y="1521229"/>
            <a:ext cx="10515600" cy="4572000"/>
          </a:xfrm>
        </p:spPr>
        <p:txBody>
          <a:bodyPr>
            <a:normAutofit fontScale="92500" lnSpcReduction="10000"/>
          </a:bodyPr>
          <a:lstStyle/>
          <a:p>
            <a:r>
              <a:rPr lang="en-US" b="1" dirty="0"/>
              <a:t>1. Operationalise KNQA: Develop a mechanism to assess refugee credentials</a:t>
            </a:r>
          </a:p>
          <a:p>
            <a:r>
              <a:rPr lang="en-US" b="1" dirty="0"/>
              <a:t>2. Bridging Pathways: Create complementary routes to TSC registration</a:t>
            </a:r>
          </a:p>
          <a:p>
            <a:r>
              <a:rPr lang="en-US" b="1" dirty="0"/>
              <a:t>3. Integrate refugee teachers into national teacher development systems</a:t>
            </a:r>
          </a:p>
          <a:p>
            <a:r>
              <a:rPr lang="en-US" b="1" dirty="0"/>
              <a:t>4. Address gender barriers – targeted recruitment and safety support</a:t>
            </a:r>
          </a:p>
          <a:p>
            <a:r>
              <a:rPr lang="en-US" b="1" dirty="0"/>
              <a:t>5. Include refugee teachers in TSC policy consultations</a:t>
            </a:r>
          </a:p>
          <a:p>
            <a:r>
              <a:rPr lang="en-US" dirty="0"/>
              <a:t>Align all steps with Kenya’s Comprehensive Refugee Response Framework</a:t>
            </a:r>
          </a:p>
        </p:txBody>
      </p:sp>
    </p:spTree>
  </p:cSld>
  <p:clrMapOvr>
    <a:masterClrMapping/>
  </p:clrMapOvr>
</p:sld>
</file>

<file path=ppt/theme/theme1.xml><?xml version="1.0" encoding="utf-8"?>
<a:theme xmlns:a="http://schemas.openxmlformats.org/drawingml/2006/main" name="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ubsequen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ck 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85858"/>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ubsequen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7896</Words>
  <Application>Microsoft Office PowerPoint</Application>
  <PresentationFormat>Widescreen</PresentationFormat>
  <Paragraphs>962</Paragraphs>
  <Slides>85</Slides>
  <Notes>34</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85</vt:i4>
      </vt:variant>
    </vt:vector>
  </HeadingPairs>
  <TitlesOfParts>
    <vt:vector size="101" baseType="lpstr">
      <vt:lpstr>Aptos</vt:lpstr>
      <vt:lpstr>Arial</vt:lpstr>
      <vt:lpstr>Arial MT</vt:lpstr>
      <vt:lpstr>Calibri</vt:lpstr>
      <vt:lpstr>Cambria</vt:lpstr>
      <vt:lpstr>Cambria Math</vt:lpstr>
      <vt:lpstr>Courier New</vt:lpstr>
      <vt:lpstr>Tahoma</vt:lpstr>
      <vt:lpstr>Times New Roman</vt:lpstr>
      <vt:lpstr>Wingdings</vt:lpstr>
      <vt:lpstr>Cover Page</vt:lpstr>
      <vt:lpstr>Subsequent Pages</vt:lpstr>
      <vt:lpstr>Back Cover Page</vt:lpstr>
      <vt:lpstr>Office Theme</vt:lpstr>
      <vt:lpstr>1_Office Theme</vt:lpstr>
      <vt:lpstr>1_Subsequent Pages</vt:lpstr>
      <vt:lpstr>Day 3 Break out Room 2 (Pride 2)</vt:lpstr>
      <vt:lpstr>Bridging the Gap: Recognition, Certification and Inclusion of Refugee Teachers in Kenya’s National Qualifications Framework</vt:lpstr>
      <vt:lpstr>Presentation Overview</vt:lpstr>
      <vt:lpstr>Context &amp; Background</vt:lpstr>
      <vt:lpstr>The Problem: Structural Exclusion</vt:lpstr>
      <vt:lpstr>Kenya’s Legislative Framework</vt:lpstr>
      <vt:lpstr>Key Findings: Four Critical Gaps</vt:lpstr>
      <vt:lpstr>Global Evidence: What Works</vt:lpstr>
      <vt:lpstr>Recommendations</vt:lpstr>
      <vt:lpstr>Implications for KNQA</vt:lpstr>
      <vt:lpstr>Conclusion</vt:lpstr>
      <vt:lpstr>Authors &amp; Acknowledgements</vt:lpstr>
      <vt:lpstr>PowerPoint Presentation</vt:lpstr>
      <vt:lpstr>PowerPoint Presentation</vt:lpstr>
      <vt:lpstr> Institutionalizing Industry Linkages in Kenya’s Informal Economy through Standardizing Dual Training Systems and Public–Private Partnerships for Skills Development and Employability   Michael M Kima Kenya Methodist University </vt:lpstr>
      <vt:lpstr>The Context - Kenya’s "Invisible" Powerhouse</vt:lpstr>
      <vt:lpstr>Research Objective/focus</vt:lpstr>
      <vt:lpstr>Research Methodology</vt:lpstr>
      <vt:lpstr>Theoretical Underpinnings</vt:lpstr>
      <vt:lpstr>Comparative Results - Developed Countries</vt:lpstr>
      <vt:lpstr>Comparative Results - Regional Economies</vt:lpstr>
      <vt:lpstr>Comparative Results - Developing &amp; Regional Contexts</vt:lpstr>
      <vt:lpstr>Results &amp; Findings - Kenyan Context</vt:lpstr>
      <vt:lpstr>Results &amp; Findings - Kenyan Context</vt:lpstr>
      <vt:lpstr>Discussion - Synthesizing the Evidence</vt:lpstr>
      <vt:lpstr>Evidence-Based Recommendations</vt:lpstr>
      <vt:lpstr>PowerPoint Presentation</vt:lpstr>
      <vt:lpstr>PowerPoint Presentation</vt:lpstr>
      <vt:lpstr>Reimagining Career Guidance Systems as Catalysts for Youth Skills Development and Employability within the Kenya National Qualifications Framework Sub-Theme: Industry Linkages, Employability and Skills Development</vt:lpstr>
      <vt:lpstr>Presentation Roadmap</vt:lpstr>
      <vt:lpstr>Kenya's Employment Reality — KNBS Economic Survey 2025</vt:lpstr>
      <vt:lpstr>Purpose &amp; Three Research Questions</vt:lpstr>
      <vt:lpstr>Theory &amp; International Frameworks</vt:lpstr>
      <vt:lpstr>PowerPoint Presentation</vt:lpstr>
      <vt:lpstr>Theoretical Framework: Three Complementary Lenses</vt:lpstr>
      <vt:lpstr>PowerPoint Presentation</vt:lpstr>
      <vt:lpstr>Methodology</vt:lpstr>
      <vt:lpstr>Methodology</vt:lpstr>
      <vt:lpstr>PowerPoint Presentation</vt:lpstr>
      <vt:lpstr>Finding 5.1: Policy Acknowledgement Without Structural Integration</vt:lpstr>
      <vt:lpstr>Findings 5.2–5.4: Three Compounding Structural Gaps</vt:lpstr>
      <vt:lpstr>Finding 5.5: Four Enabling Conditions for</vt:lpstr>
      <vt:lpstr>PowerPoint Presentation</vt:lpstr>
      <vt:lpstr>Four-Component Framework: Integrating Career Guidance Within the KNQF</vt:lpstr>
      <vt:lpstr>PowerPoint Presentation</vt:lpstr>
      <vt:lpstr>Five Policy Recommendations</vt:lpstr>
      <vt:lpstr>Conclusion</vt:lpstr>
      <vt:lpstr>References</vt:lpstr>
      <vt:lpstr>&amp;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EVALUATING STUDENT PERFORMANCE AND LEARNING OUTCOMES IN COMPETENCY-BASED EDUCATION PROGRAMS AT RIFT VALLEY NATIONAL POLYTECHNIC</vt:lpstr>
      <vt:lpstr>Introduction</vt:lpstr>
      <vt:lpstr>Problem Statement</vt:lpstr>
      <vt:lpstr>Purpose &amp; Objectives</vt:lpstr>
      <vt:lpstr>Theoretical Framework</vt:lpstr>
      <vt:lpstr>Methodology</vt:lpstr>
      <vt:lpstr>Key Findings</vt:lpstr>
      <vt:lpstr>Conclusion &amp; Recommendations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Bonface Babu</dc:creator>
  <cp:lastModifiedBy>Bonface Babu</cp:lastModifiedBy>
  <cp:revision>8</cp:revision>
  <dcterms:created xsi:type="dcterms:W3CDTF">2026-05-07T16:19:34Z</dcterms:created>
  <dcterms:modified xsi:type="dcterms:W3CDTF">2026-05-07T17:20:55Z</dcterms:modified>
</cp:coreProperties>
</file>