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slideLayouts/slideLayout8.xml" ContentType="application/vnd.openxmlformats-officedocument.presentationml.slideLayout+xml"/>
  <Override PartName="/ppt/theme/theme8.xml" ContentType="application/vnd.openxmlformats-officedocument.theme+xml"/>
  <Override PartName="/ppt/slideLayouts/slideLayout9.xml" ContentType="application/vnd.openxmlformats-officedocument.presentationml.slideLayout+xml"/>
  <Override PartName="/ppt/theme/theme9.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0.xml" ContentType="application/vnd.openxmlformats-officedocument.theme+xml"/>
  <Override PartName="/ppt/slideLayouts/slideLayout12.xml" ContentType="application/vnd.openxmlformats-officedocument.presentationml.slideLayout+xml"/>
  <Override PartName="/ppt/theme/theme11.xml" ContentType="application/vnd.openxmlformats-officedocument.theme+xml"/>
  <Override PartName="/ppt/slideLayouts/slideLayout13.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2" r:id="rId2"/>
    <p:sldMasterId id="2147483664" r:id="rId3"/>
    <p:sldMasterId id="2147483666" r:id="rId4"/>
    <p:sldMasterId id="2147483668" r:id="rId5"/>
    <p:sldMasterId id="2147483670" r:id="rId6"/>
    <p:sldMasterId id="2147483672" r:id="rId7"/>
    <p:sldMasterId id="2147483674" r:id="rId8"/>
    <p:sldMasterId id="2147483676" r:id="rId9"/>
    <p:sldMasterId id="2147483678" r:id="rId10"/>
    <p:sldMasterId id="2147483681" r:id="rId11"/>
    <p:sldMasterId id="2147483683" r:id="rId12"/>
  </p:sldMasterIdLst>
  <p:notesMasterIdLst>
    <p:notesMasterId r:id="rId132"/>
  </p:notesMasterIdLst>
  <p:sldIdLst>
    <p:sldId id="257" r:id="rId13"/>
    <p:sldId id="256" r:id="rId14"/>
    <p:sldId id="265" r:id="rId15"/>
    <p:sldId id="266" r:id="rId16"/>
    <p:sldId id="267" r:id="rId17"/>
    <p:sldId id="268" r:id="rId18"/>
    <p:sldId id="269" r:id="rId19"/>
    <p:sldId id="270" r:id="rId20"/>
    <p:sldId id="271" r:id="rId21"/>
    <p:sldId id="272" r:id="rId22"/>
    <p:sldId id="376" r:id="rId23"/>
    <p:sldId id="273" r:id="rId24"/>
    <p:sldId id="274" r:id="rId25"/>
    <p:sldId id="275" r:id="rId26"/>
    <p:sldId id="276" r:id="rId27"/>
    <p:sldId id="279" r:id="rId28"/>
    <p:sldId id="280" r:id="rId29"/>
    <p:sldId id="281" r:id="rId30"/>
    <p:sldId id="282" r:id="rId31"/>
    <p:sldId id="283" r:id="rId32"/>
    <p:sldId id="284" r:id="rId33"/>
    <p:sldId id="278" r:id="rId34"/>
    <p:sldId id="285" r:id="rId35"/>
    <p:sldId id="286" r:id="rId36"/>
    <p:sldId id="277" r:id="rId37"/>
    <p:sldId id="287" r:id="rId38"/>
    <p:sldId id="37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78" r:id="rId52"/>
    <p:sldId id="300" r:id="rId53"/>
    <p:sldId id="301" r:id="rId54"/>
    <p:sldId id="302" r:id="rId55"/>
    <p:sldId id="303" r:id="rId56"/>
    <p:sldId id="304" r:id="rId57"/>
    <p:sldId id="305" r:id="rId58"/>
    <p:sldId id="306" r:id="rId59"/>
    <p:sldId id="307" r:id="rId60"/>
    <p:sldId id="308" r:id="rId61"/>
    <p:sldId id="309" r:id="rId62"/>
    <p:sldId id="310" r:id="rId63"/>
    <p:sldId id="311" r:id="rId64"/>
    <p:sldId id="312" r:id="rId65"/>
    <p:sldId id="313" r:id="rId66"/>
    <p:sldId id="314" r:id="rId67"/>
    <p:sldId id="315" r:id="rId68"/>
    <p:sldId id="316" r:id="rId69"/>
    <p:sldId id="317" r:id="rId70"/>
    <p:sldId id="379" r:id="rId71"/>
    <p:sldId id="318" r:id="rId72"/>
    <p:sldId id="319" r:id="rId73"/>
    <p:sldId id="320" r:id="rId74"/>
    <p:sldId id="321" r:id="rId75"/>
    <p:sldId id="322" r:id="rId76"/>
    <p:sldId id="323" r:id="rId77"/>
    <p:sldId id="324" r:id="rId78"/>
    <p:sldId id="325" r:id="rId79"/>
    <p:sldId id="326" r:id="rId80"/>
    <p:sldId id="327" r:id="rId81"/>
    <p:sldId id="328" r:id="rId82"/>
    <p:sldId id="329" r:id="rId83"/>
    <p:sldId id="380" r:id="rId84"/>
    <p:sldId id="330" r:id="rId85"/>
    <p:sldId id="331" r:id="rId86"/>
    <p:sldId id="332" r:id="rId87"/>
    <p:sldId id="333" r:id="rId88"/>
    <p:sldId id="334" r:id="rId89"/>
    <p:sldId id="335" r:id="rId90"/>
    <p:sldId id="336" r:id="rId91"/>
    <p:sldId id="337" r:id="rId92"/>
    <p:sldId id="338" r:id="rId93"/>
    <p:sldId id="339" r:id="rId94"/>
    <p:sldId id="340" r:id="rId95"/>
    <p:sldId id="341" r:id="rId96"/>
    <p:sldId id="342" r:id="rId97"/>
    <p:sldId id="343" r:id="rId98"/>
    <p:sldId id="344" r:id="rId99"/>
    <p:sldId id="345" r:id="rId100"/>
    <p:sldId id="346" r:id="rId101"/>
    <p:sldId id="347" r:id="rId102"/>
    <p:sldId id="348" r:id="rId103"/>
    <p:sldId id="349" r:id="rId104"/>
    <p:sldId id="350" r:id="rId105"/>
    <p:sldId id="351" r:id="rId106"/>
    <p:sldId id="352" r:id="rId107"/>
    <p:sldId id="353" r:id="rId108"/>
    <p:sldId id="354" r:id="rId109"/>
    <p:sldId id="355" r:id="rId110"/>
    <p:sldId id="356" r:id="rId111"/>
    <p:sldId id="357" r:id="rId112"/>
    <p:sldId id="358" r:id="rId113"/>
    <p:sldId id="359" r:id="rId114"/>
    <p:sldId id="360" r:id="rId115"/>
    <p:sldId id="361" r:id="rId116"/>
    <p:sldId id="362" r:id="rId117"/>
    <p:sldId id="363" r:id="rId118"/>
    <p:sldId id="381" r:id="rId119"/>
    <p:sldId id="364" r:id="rId120"/>
    <p:sldId id="365" r:id="rId121"/>
    <p:sldId id="366" r:id="rId122"/>
    <p:sldId id="367" r:id="rId123"/>
    <p:sldId id="368" r:id="rId124"/>
    <p:sldId id="369" r:id="rId125"/>
    <p:sldId id="370" r:id="rId126"/>
    <p:sldId id="371" r:id="rId127"/>
    <p:sldId id="372" r:id="rId128"/>
    <p:sldId id="373" r:id="rId129"/>
    <p:sldId id="374" r:id="rId130"/>
    <p:sldId id="375" r:id="rId131"/>
  </p:sldIdLst>
  <p:sldSz cx="12192000" cy="6858000"/>
  <p:notesSz cx="6858000" cy="9144000"/>
  <p:defaultTextStyle>
    <a:defPPr>
      <a:defRPr lang="en-K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2" d="100"/>
          <a:sy n="112" d="100"/>
        </p:scale>
        <p:origin x="115"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05.xml"/><Relationship Id="rId21" Type="http://schemas.openxmlformats.org/officeDocument/2006/relationships/slide" Target="slides/slide9.xml"/><Relationship Id="rId42" Type="http://schemas.openxmlformats.org/officeDocument/2006/relationships/slide" Target="slides/slide30.xml"/><Relationship Id="rId63" Type="http://schemas.openxmlformats.org/officeDocument/2006/relationships/slide" Target="slides/slide51.xml"/><Relationship Id="rId84" Type="http://schemas.openxmlformats.org/officeDocument/2006/relationships/slide" Target="slides/slide72.xml"/><Relationship Id="rId16" Type="http://schemas.openxmlformats.org/officeDocument/2006/relationships/slide" Target="slides/slide4.xml"/><Relationship Id="rId107" Type="http://schemas.openxmlformats.org/officeDocument/2006/relationships/slide" Target="slides/slide95.xml"/><Relationship Id="rId11" Type="http://schemas.openxmlformats.org/officeDocument/2006/relationships/slideMaster" Target="slideMasters/slideMaster11.xml"/><Relationship Id="rId32" Type="http://schemas.openxmlformats.org/officeDocument/2006/relationships/slide" Target="slides/slide20.xml"/><Relationship Id="rId37" Type="http://schemas.openxmlformats.org/officeDocument/2006/relationships/slide" Target="slides/slide25.xml"/><Relationship Id="rId53" Type="http://schemas.openxmlformats.org/officeDocument/2006/relationships/slide" Target="slides/slide41.xml"/><Relationship Id="rId58" Type="http://schemas.openxmlformats.org/officeDocument/2006/relationships/slide" Target="slides/slide46.xml"/><Relationship Id="rId74" Type="http://schemas.openxmlformats.org/officeDocument/2006/relationships/slide" Target="slides/slide62.xml"/><Relationship Id="rId79" Type="http://schemas.openxmlformats.org/officeDocument/2006/relationships/slide" Target="slides/slide67.xml"/><Relationship Id="rId102" Type="http://schemas.openxmlformats.org/officeDocument/2006/relationships/slide" Target="slides/slide90.xml"/><Relationship Id="rId123" Type="http://schemas.openxmlformats.org/officeDocument/2006/relationships/slide" Target="slides/slide111.xml"/><Relationship Id="rId128" Type="http://schemas.openxmlformats.org/officeDocument/2006/relationships/slide" Target="slides/slide116.xml"/><Relationship Id="rId5" Type="http://schemas.openxmlformats.org/officeDocument/2006/relationships/slideMaster" Target="slideMasters/slideMaster5.xml"/><Relationship Id="rId90" Type="http://schemas.openxmlformats.org/officeDocument/2006/relationships/slide" Target="slides/slide78.xml"/><Relationship Id="rId95" Type="http://schemas.openxmlformats.org/officeDocument/2006/relationships/slide" Target="slides/slide83.xml"/><Relationship Id="rId22" Type="http://schemas.openxmlformats.org/officeDocument/2006/relationships/slide" Target="slides/slide10.xml"/><Relationship Id="rId27" Type="http://schemas.openxmlformats.org/officeDocument/2006/relationships/slide" Target="slides/slide15.xml"/><Relationship Id="rId43" Type="http://schemas.openxmlformats.org/officeDocument/2006/relationships/slide" Target="slides/slide31.xml"/><Relationship Id="rId48" Type="http://schemas.openxmlformats.org/officeDocument/2006/relationships/slide" Target="slides/slide36.xml"/><Relationship Id="rId64" Type="http://schemas.openxmlformats.org/officeDocument/2006/relationships/slide" Target="slides/slide52.xml"/><Relationship Id="rId69" Type="http://schemas.openxmlformats.org/officeDocument/2006/relationships/slide" Target="slides/slide57.xml"/><Relationship Id="rId113" Type="http://schemas.openxmlformats.org/officeDocument/2006/relationships/slide" Target="slides/slide101.xml"/><Relationship Id="rId118" Type="http://schemas.openxmlformats.org/officeDocument/2006/relationships/slide" Target="slides/slide106.xml"/><Relationship Id="rId134" Type="http://schemas.openxmlformats.org/officeDocument/2006/relationships/viewProps" Target="viewProps.xml"/><Relationship Id="rId80" Type="http://schemas.openxmlformats.org/officeDocument/2006/relationships/slide" Target="slides/slide68.xml"/><Relationship Id="rId85" Type="http://schemas.openxmlformats.org/officeDocument/2006/relationships/slide" Target="slides/slide73.xml"/><Relationship Id="rId12" Type="http://schemas.openxmlformats.org/officeDocument/2006/relationships/slideMaster" Target="slideMasters/slideMaster12.xml"/><Relationship Id="rId17" Type="http://schemas.openxmlformats.org/officeDocument/2006/relationships/slide" Target="slides/slide5.xml"/><Relationship Id="rId33" Type="http://schemas.openxmlformats.org/officeDocument/2006/relationships/slide" Target="slides/slide21.xml"/><Relationship Id="rId38" Type="http://schemas.openxmlformats.org/officeDocument/2006/relationships/slide" Target="slides/slide26.xml"/><Relationship Id="rId59" Type="http://schemas.openxmlformats.org/officeDocument/2006/relationships/slide" Target="slides/slide47.xml"/><Relationship Id="rId103" Type="http://schemas.openxmlformats.org/officeDocument/2006/relationships/slide" Target="slides/slide91.xml"/><Relationship Id="rId108" Type="http://schemas.openxmlformats.org/officeDocument/2006/relationships/slide" Target="slides/slide96.xml"/><Relationship Id="rId124" Type="http://schemas.openxmlformats.org/officeDocument/2006/relationships/slide" Target="slides/slide112.xml"/><Relationship Id="rId129" Type="http://schemas.openxmlformats.org/officeDocument/2006/relationships/slide" Target="slides/slide117.xml"/><Relationship Id="rId54" Type="http://schemas.openxmlformats.org/officeDocument/2006/relationships/slide" Target="slides/slide42.xml"/><Relationship Id="rId70" Type="http://schemas.openxmlformats.org/officeDocument/2006/relationships/slide" Target="slides/slide58.xml"/><Relationship Id="rId75" Type="http://schemas.openxmlformats.org/officeDocument/2006/relationships/slide" Target="slides/slide63.xml"/><Relationship Id="rId91" Type="http://schemas.openxmlformats.org/officeDocument/2006/relationships/slide" Target="slides/slide79.xml"/><Relationship Id="rId96" Type="http://schemas.openxmlformats.org/officeDocument/2006/relationships/slide" Target="slides/slide84.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11.xml"/><Relationship Id="rId28" Type="http://schemas.openxmlformats.org/officeDocument/2006/relationships/slide" Target="slides/slide16.xml"/><Relationship Id="rId49" Type="http://schemas.openxmlformats.org/officeDocument/2006/relationships/slide" Target="slides/slide37.xml"/><Relationship Id="rId114" Type="http://schemas.openxmlformats.org/officeDocument/2006/relationships/slide" Target="slides/slide102.xml"/><Relationship Id="rId119" Type="http://schemas.openxmlformats.org/officeDocument/2006/relationships/slide" Target="slides/slide107.xml"/><Relationship Id="rId44" Type="http://schemas.openxmlformats.org/officeDocument/2006/relationships/slide" Target="slides/slide32.xml"/><Relationship Id="rId60" Type="http://schemas.openxmlformats.org/officeDocument/2006/relationships/slide" Target="slides/slide48.xml"/><Relationship Id="rId65" Type="http://schemas.openxmlformats.org/officeDocument/2006/relationships/slide" Target="slides/slide53.xml"/><Relationship Id="rId81" Type="http://schemas.openxmlformats.org/officeDocument/2006/relationships/slide" Target="slides/slide69.xml"/><Relationship Id="rId86" Type="http://schemas.openxmlformats.org/officeDocument/2006/relationships/slide" Target="slides/slide74.xml"/><Relationship Id="rId130" Type="http://schemas.openxmlformats.org/officeDocument/2006/relationships/slide" Target="slides/slide118.xml"/><Relationship Id="rId135" Type="http://schemas.openxmlformats.org/officeDocument/2006/relationships/theme" Target="theme/theme1.xml"/><Relationship Id="rId13" Type="http://schemas.openxmlformats.org/officeDocument/2006/relationships/slide" Target="slides/slide1.xml"/><Relationship Id="rId18" Type="http://schemas.openxmlformats.org/officeDocument/2006/relationships/slide" Target="slides/slide6.xml"/><Relationship Id="rId39" Type="http://schemas.openxmlformats.org/officeDocument/2006/relationships/slide" Target="slides/slide27.xml"/><Relationship Id="rId109" Type="http://schemas.openxmlformats.org/officeDocument/2006/relationships/slide" Target="slides/slide97.xml"/><Relationship Id="rId34" Type="http://schemas.openxmlformats.org/officeDocument/2006/relationships/slide" Target="slides/slide22.xml"/><Relationship Id="rId50" Type="http://schemas.openxmlformats.org/officeDocument/2006/relationships/slide" Target="slides/slide38.xml"/><Relationship Id="rId55" Type="http://schemas.openxmlformats.org/officeDocument/2006/relationships/slide" Target="slides/slide43.xml"/><Relationship Id="rId76" Type="http://schemas.openxmlformats.org/officeDocument/2006/relationships/slide" Target="slides/slide64.xml"/><Relationship Id="rId97" Type="http://schemas.openxmlformats.org/officeDocument/2006/relationships/slide" Target="slides/slide85.xml"/><Relationship Id="rId104" Type="http://schemas.openxmlformats.org/officeDocument/2006/relationships/slide" Target="slides/slide92.xml"/><Relationship Id="rId120" Type="http://schemas.openxmlformats.org/officeDocument/2006/relationships/slide" Target="slides/slide108.xml"/><Relationship Id="rId125" Type="http://schemas.openxmlformats.org/officeDocument/2006/relationships/slide" Target="slides/slide113.xml"/><Relationship Id="rId7" Type="http://schemas.openxmlformats.org/officeDocument/2006/relationships/slideMaster" Target="slideMasters/slideMaster7.xml"/><Relationship Id="rId71" Type="http://schemas.openxmlformats.org/officeDocument/2006/relationships/slide" Target="slides/slide59.xml"/><Relationship Id="rId92" Type="http://schemas.openxmlformats.org/officeDocument/2006/relationships/slide" Target="slides/slide80.xml"/><Relationship Id="rId2" Type="http://schemas.openxmlformats.org/officeDocument/2006/relationships/slideMaster" Target="slideMasters/slideMaster2.xml"/><Relationship Id="rId29" Type="http://schemas.openxmlformats.org/officeDocument/2006/relationships/slide" Target="slides/slide17.xml"/><Relationship Id="rId24" Type="http://schemas.openxmlformats.org/officeDocument/2006/relationships/slide" Target="slides/slide12.xml"/><Relationship Id="rId40" Type="http://schemas.openxmlformats.org/officeDocument/2006/relationships/slide" Target="slides/slide28.xml"/><Relationship Id="rId45" Type="http://schemas.openxmlformats.org/officeDocument/2006/relationships/slide" Target="slides/slide33.xml"/><Relationship Id="rId66" Type="http://schemas.openxmlformats.org/officeDocument/2006/relationships/slide" Target="slides/slide54.xml"/><Relationship Id="rId87" Type="http://schemas.openxmlformats.org/officeDocument/2006/relationships/slide" Target="slides/slide75.xml"/><Relationship Id="rId110" Type="http://schemas.openxmlformats.org/officeDocument/2006/relationships/slide" Target="slides/slide98.xml"/><Relationship Id="rId115" Type="http://schemas.openxmlformats.org/officeDocument/2006/relationships/slide" Target="slides/slide103.xml"/><Relationship Id="rId131" Type="http://schemas.openxmlformats.org/officeDocument/2006/relationships/slide" Target="slides/slide119.xml"/><Relationship Id="rId136" Type="http://schemas.openxmlformats.org/officeDocument/2006/relationships/tableStyles" Target="tableStyles.xml"/><Relationship Id="rId61" Type="http://schemas.openxmlformats.org/officeDocument/2006/relationships/slide" Target="slides/slide49.xml"/><Relationship Id="rId82" Type="http://schemas.openxmlformats.org/officeDocument/2006/relationships/slide" Target="slides/slide70.xml"/><Relationship Id="rId19" Type="http://schemas.openxmlformats.org/officeDocument/2006/relationships/slide" Target="slides/slide7.xml"/><Relationship Id="rId14" Type="http://schemas.openxmlformats.org/officeDocument/2006/relationships/slide" Target="slides/slide2.xml"/><Relationship Id="rId30" Type="http://schemas.openxmlformats.org/officeDocument/2006/relationships/slide" Target="slides/slide18.xml"/><Relationship Id="rId35" Type="http://schemas.openxmlformats.org/officeDocument/2006/relationships/slide" Target="slides/slide23.xml"/><Relationship Id="rId56" Type="http://schemas.openxmlformats.org/officeDocument/2006/relationships/slide" Target="slides/slide44.xml"/><Relationship Id="rId77" Type="http://schemas.openxmlformats.org/officeDocument/2006/relationships/slide" Target="slides/slide65.xml"/><Relationship Id="rId100" Type="http://schemas.openxmlformats.org/officeDocument/2006/relationships/slide" Target="slides/slide88.xml"/><Relationship Id="rId105" Type="http://schemas.openxmlformats.org/officeDocument/2006/relationships/slide" Target="slides/slide93.xml"/><Relationship Id="rId126" Type="http://schemas.openxmlformats.org/officeDocument/2006/relationships/slide" Target="slides/slide114.xml"/><Relationship Id="rId8" Type="http://schemas.openxmlformats.org/officeDocument/2006/relationships/slideMaster" Target="slideMasters/slideMaster8.xml"/><Relationship Id="rId51" Type="http://schemas.openxmlformats.org/officeDocument/2006/relationships/slide" Target="slides/slide39.xml"/><Relationship Id="rId72" Type="http://schemas.openxmlformats.org/officeDocument/2006/relationships/slide" Target="slides/slide60.xml"/><Relationship Id="rId93" Type="http://schemas.openxmlformats.org/officeDocument/2006/relationships/slide" Target="slides/slide81.xml"/><Relationship Id="rId98" Type="http://schemas.openxmlformats.org/officeDocument/2006/relationships/slide" Target="slides/slide86.xml"/><Relationship Id="rId121" Type="http://schemas.openxmlformats.org/officeDocument/2006/relationships/slide" Target="slides/slide109.xml"/><Relationship Id="rId3" Type="http://schemas.openxmlformats.org/officeDocument/2006/relationships/slideMaster" Target="slideMasters/slideMaster3.xml"/><Relationship Id="rId25" Type="http://schemas.openxmlformats.org/officeDocument/2006/relationships/slide" Target="slides/slide13.xml"/><Relationship Id="rId46" Type="http://schemas.openxmlformats.org/officeDocument/2006/relationships/slide" Target="slides/slide34.xml"/><Relationship Id="rId67" Type="http://schemas.openxmlformats.org/officeDocument/2006/relationships/slide" Target="slides/slide55.xml"/><Relationship Id="rId116" Type="http://schemas.openxmlformats.org/officeDocument/2006/relationships/slide" Target="slides/slide104.xml"/><Relationship Id="rId20" Type="http://schemas.openxmlformats.org/officeDocument/2006/relationships/slide" Target="slides/slide8.xml"/><Relationship Id="rId41" Type="http://schemas.openxmlformats.org/officeDocument/2006/relationships/slide" Target="slides/slide29.xml"/><Relationship Id="rId62" Type="http://schemas.openxmlformats.org/officeDocument/2006/relationships/slide" Target="slides/slide50.xml"/><Relationship Id="rId83" Type="http://schemas.openxmlformats.org/officeDocument/2006/relationships/slide" Target="slides/slide71.xml"/><Relationship Id="rId88" Type="http://schemas.openxmlformats.org/officeDocument/2006/relationships/slide" Target="slides/slide76.xml"/><Relationship Id="rId111" Type="http://schemas.openxmlformats.org/officeDocument/2006/relationships/slide" Target="slides/slide99.xml"/><Relationship Id="rId132" Type="http://schemas.openxmlformats.org/officeDocument/2006/relationships/notesMaster" Target="notesMasters/notesMaster1.xml"/><Relationship Id="rId15" Type="http://schemas.openxmlformats.org/officeDocument/2006/relationships/slide" Target="slides/slide3.xml"/><Relationship Id="rId36" Type="http://schemas.openxmlformats.org/officeDocument/2006/relationships/slide" Target="slides/slide24.xml"/><Relationship Id="rId57" Type="http://schemas.openxmlformats.org/officeDocument/2006/relationships/slide" Target="slides/slide45.xml"/><Relationship Id="rId106" Type="http://schemas.openxmlformats.org/officeDocument/2006/relationships/slide" Target="slides/slide94.xml"/><Relationship Id="rId127" Type="http://schemas.openxmlformats.org/officeDocument/2006/relationships/slide" Target="slides/slide115.xml"/><Relationship Id="rId10" Type="http://schemas.openxmlformats.org/officeDocument/2006/relationships/slideMaster" Target="slideMasters/slideMaster10.xml"/><Relationship Id="rId31" Type="http://schemas.openxmlformats.org/officeDocument/2006/relationships/slide" Target="slides/slide19.xml"/><Relationship Id="rId52" Type="http://schemas.openxmlformats.org/officeDocument/2006/relationships/slide" Target="slides/slide40.xml"/><Relationship Id="rId73" Type="http://schemas.openxmlformats.org/officeDocument/2006/relationships/slide" Target="slides/slide61.xml"/><Relationship Id="rId78" Type="http://schemas.openxmlformats.org/officeDocument/2006/relationships/slide" Target="slides/slide66.xml"/><Relationship Id="rId94" Type="http://schemas.openxmlformats.org/officeDocument/2006/relationships/slide" Target="slides/slide82.xml"/><Relationship Id="rId99" Type="http://schemas.openxmlformats.org/officeDocument/2006/relationships/slide" Target="slides/slide87.xml"/><Relationship Id="rId101" Type="http://schemas.openxmlformats.org/officeDocument/2006/relationships/slide" Target="slides/slide89.xml"/><Relationship Id="rId122" Type="http://schemas.openxmlformats.org/officeDocument/2006/relationships/slide" Target="slides/slide110.xml"/><Relationship Id="rId4" Type="http://schemas.openxmlformats.org/officeDocument/2006/relationships/slideMaster" Target="slideMasters/slideMaster4.xml"/><Relationship Id="rId9" Type="http://schemas.openxmlformats.org/officeDocument/2006/relationships/slideMaster" Target="slideMasters/slideMaster9.xml"/><Relationship Id="rId26" Type="http://schemas.openxmlformats.org/officeDocument/2006/relationships/slide" Target="slides/slide14.xml"/><Relationship Id="rId47" Type="http://schemas.openxmlformats.org/officeDocument/2006/relationships/slide" Target="slides/slide35.xml"/><Relationship Id="rId68" Type="http://schemas.openxmlformats.org/officeDocument/2006/relationships/slide" Target="slides/slide56.xml"/><Relationship Id="rId89" Type="http://schemas.openxmlformats.org/officeDocument/2006/relationships/slide" Target="slides/slide77.xml"/><Relationship Id="rId112" Type="http://schemas.openxmlformats.org/officeDocument/2006/relationships/slide" Target="slides/slide100.xml"/><Relationship Id="rId133"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9417BCB-A88E-40B1-BBD2-51B134C3DB7B}" type="doc">
      <dgm:prSet loTypeId="urn:microsoft.com/office/officeart/2005/8/layout/process5" loCatId="process" qsTypeId="urn:microsoft.com/office/officeart/2005/8/quickstyle/3d3" qsCatId="3D" csTypeId="urn:microsoft.com/office/officeart/2005/8/colors/colorful3" csCatId="colorful" phldr="1"/>
      <dgm:spPr/>
      <dgm:t>
        <a:bodyPr/>
        <a:lstStyle/>
        <a:p>
          <a:endParaRPr lang="en-US"/>
        </a:p>
      </dgm:t>
    </dgm:pt>
    <dgm:pt modelId="{D42A90B3-577A-46D7-9F93-BB69117AA52F}">
      <dgm:prSet phldrT="[Text]"/>
      <dgm:spPr/>
      <dgm:t>
        <a:bodyPr/>
        <a:lstStyle/>
        <a:p>
          <a:r>
            <a:rPr lang="en-US" b="1" dirty="0">
              <a:latin typeface="+mn-lt"/>
              <a:ea typeface="Calibri" pitchFamily="34" charset="-122"/>
              <a:cs typeface="Calibri" pitchFamily="34" charset="-120"/>
            </a:rPr>
            <a:t>Setting the Scene: </a:t>
          </a:r>
          <a:r>
            <a:rPr lang="en-US" i="1" dirty="0">
              <a:latin typeface="+mn-lt"/>
              <a:ea typeface="Calibri" pitchFamily="34" charset="-122"/>
              <a:cs typeface="Calibri" pitchFamily="34" charset="-120"/>
            </a:rPr>
            <a:t>Why micro-credentials matter for Kenya right now</a:t>
          </a:r>
          <a:endParaRPr lang="en-US" dirty="0">
            <a:latin typeface="+mn-lt"/>
          </a:endParaRPr>
        </a:p>
      </dgm:t>
    </dgm:pt>
    <dgm:pt modelId="{FE23F1A0-A6D5-4E24-AF00-F6BB9E504ECD}" type="parTrans" cxnId="{2A107D1A-0096-4CA0-A46E-1CFADD8C1B59}">
      <dgm:prSet/>
      <dgm:spPr/>
      <dgm:t>
        <a:bodyPr/>
        <a:lstStyle/>
        <a:p>
          <a:endParaRPr lang="en-US">
            <a:latin typeface="+mn-lt"/>
          </a:endParaRPr>
        </a:p>
      </dgm:t>
    </dgm:pt>
    <dgm:pt modelId="{C60E5A4E-45D0-4798-8A8A-92E5469D3B5D}" type="sibTrans" cxnId="{2A107D1A-0096-4CA0-A46E-1CFADD8C1B59}">
      <dgm:prSet/>
      <dgm:spPr/>
      <dgm:t>
        <a:bodyPr/>
        <a:lstStyle/>
        <a:p>
          <a:endParaRPr lang="en-US">
            <a:latin typeface="+mn-lt"/>
          </a:endParaRPr>
        </a:p>
      </dgm:t>
    </dgm:pt>
    <dgm:pt modelId="{26C85F18-56D1-4612-B5EE-3B547FCD88F7}">
      <dgm:prSet phldrT="[Text]"/>
      <dgm:spPr/>
      <dgm:t>
        <a:bodyPr/>
        <a:lstStyle/>
        <a:p>
          <a:r>
            <a:rPr lang="en-US" b="1" dirty="0">
              <a:latin typeface="+mn-lt"/>
              <a:ea typeface="Calibri" pitchFamily="34" charset="-122"/>
              <a:cs typeface="Calibri" pitchFamily="34" charset="-120"/>
            </a:rPr>
            <a:t>Purpose &amp; Research Questions: </a:t>
          </a:r>
          <a:r>
            <a:rPr lang="en-US" i="1" dirty="0">
              <a:latin typeface="+mn-lt"/>
              <a:ea typeface="Calibri" pitchFamily="34" charset="-122"/>
              <a:cs typeface="Calibri" pitchFamily="34" charset="-120"/>
            </a:rPr>
            <a:t>What this paper investigates</a:t>
          </a:r>
          <a:endParaRPr lang="en-US" dirty="0">
            <a:latin typeface="+mn-lt"/>
          </a:endParaRPr>
        </a:p>
      </dgm:t>
    </dgm:pt>
    <dgm:pt modelId="{85CFB517-2A56-4780-9630-3CBD70B47310}" type="parTrans" cxnId="{EC8A038A-67C0-4CE5-A5CA-059CE4A6BE19}">
      <dgm:prSet/>
      <dgm:spPr/>
      <dgm:t>
        <a:bodyPr/>
        <a:lstStyle/>
        <a:p>
          <a:endParaRPr lang="en-US">
            <a:latin typeface="+mn-lt"/>
          </a:endParaRPr>
        </a:p>
      </dgm:t>
    </dgm:pt>
    <dgm:pt modelId="{87DDA25C-7316-4F7E-9F5F-115D5525CC3D}" type="sibTrans" cxnId="{EC8A038A-67C0-4CE5-A5CA-059CE4A6BE19}">
      <dgm:prSet/>
      <dgm:spPr/>
      <dgm:t>
        <a:bodyPr/>
        <a:lstStyle/>
        <a:p>
          <a:endParaRPr lang="en-US">
            <a:latin typeface="+mn-lt"/>
          </a:endParaRPr>
        </a:p>
      </dgm:t>
    </dgm:pt>
    <dgm:pt modelId="{FBD18056-45E8-4547-A756-A5660FF35489}">
      <dgm:prSet phldrT="[Text]"/>
      <dgm:spPr/>
      <dgm:t>
        <a:bodyPr/>
        <a:lstStyle/>
        <a:p>
          <a:r>
            <a:rPr lang="en-US" b="1" dirty="0">
              <a:latin typeface="+mn-lt"/>
              <a:ea typeface="Calibri" pitchFamily="34" charset="-122"/>
              <a:cs typeface="Calibri" pitchFamily="34" charset="-120"/>
            </a:rPr>
            <a:t>Theoretical Lenses: </a:t>
          </a:r>
          <a:r>
            <a:rPr lang="en-US" i="1" dirty="0">
              <a:latin typeface="+mn-lt"/>
              <a:ea typeface="Calibri" pitchFamily="34" charset="-122"/>
              <a:cs typeface="Calibri" pitchFamily="34" charset="-120"/>
            </a:rPr>
            <a:t>4 frameworks explaining the disruption</a:t>
          </a:r>
          <a:endParaRPr lang="en-US" dirty="0">
            <a:latin typeface="+mn-lt"/>
          </a:endParaRPr>
        </a:p>
      </dgm:t>
    </dgm:pt>
    <dgm:pt modelId="{D2EAC39E-6A76-429A-80E8-78F400F657A0}" type="parTrans" cxnId="{D6538602-517D-41F2-9D14-EE3FF8FFF00D}">
      <dgm:prSet/>
      <dgm:spPr/>
      <dgm:t>
        <a:bodyPr/>
        <a:lstStyle/>
        <a:p>
          <a:endParaRPr lang="en-US">
            <a:latin typeface="+mn-lt"/>
          </a:endParaRPr>
        </a:p>
      </dgm:t>
    </dgm:pt>
    <dgm:pt modelId="{3090FBDA-4C0C-4F91-BDB2-B1EEC42AE229}" type="sibTrans" cxnId="{D6538602-517D-41F2-9D14-EE3FF8FFF00D}">
      <dgm:prSet/>
      <dgm:spPr/>
      <dgm:t>
        <a:bodyPr/>
        <a:lstStyle/>
        <a:p>
          <a:endParaRPr lang="en-US">
            <a:latin typeface="+mn-lt"/>
          </a:endParaRPr>
        </a:p>
      </dgm:t>
    </dgm:pt>
    <dgm:pt modelId="{2B41EE96-CED3-41A2-9CC4-9BFE0969751E}">
      <dgm:prSet phldrT="[Text]"/>
      <dgm:spPr/>
      <dgm:t>
        <a:bodyPr/>
        <a:lstStyle/>
        <a:p>
          <a:r>
            <a:rPr lang="en-US" b="1" dirty="0">
              <a:latin typeface="+mn-lt"/>
              <a:ea typeface="Calibri" pitchFamily="34" charset="-122"/>
              <a:cs typeface="Calibri" pitchFamily="34" charset="-120"/>
            </a:rPr>
            <a:t>Global Institutional Voices: </a:t>
          </a:r>
          <a:r>
            <a:rPr lang="en-US" i="1" dirty="0">
              <a:latin typeface="+mn-lt"/>
              <a:ea typeface="Calibri" pitchFamily="34" charset="-122"/>
              <a:cs typeface="Calibri" pitchFamily="34" charset="-120"/>
            </a:rPr>
            <a:t>UNESCO, ILO, OECD, UNICEF, World Bank &amp; more</a:t>
          </a:r>
          <a:endParaRPr lang="en-US" dirty="0">
            <a:latin typeface="+mn-lt"/>
          </a:endParaRPr>
        </a:p>
      </dgm:t>
    </dgm:pt>
    <dgm:pt modelId="{0C1836B6-4C0A-4D75-83EC-18824FBFE048}" type="parTrans" cxnId="{E798D2CB-D4F1-4BFE-8D5C-7EC3119A1987}">
      <dgm:prSet/>
      <dgm:spPr/>
      <dgm:t>
        <a:bodyPr/>
        <a:lstStyle/>
        <a:p>
          <a:endParaRPr lang="en-US">
            <a:latin typeface="+mn-lt"/>
          </a:endParaRPr>
        </a:p>
      </dgm:t>
    </dgm:pt>
    <dgm:pt modelId="{00E937B2-A792-47C4-895B-65091E6A9510}" type="sibTrans" cxnId="{E798D2CB-D4F1-4BFE-8D5C-7EC3119A1987}">
      <dgm:prSet/>
      <dgm:spPr/>
      <dgm:t>
        <a:bodyPr/>
        <a:lstStyle/>
        <a:p>
          <a:endParaRPr lang="en-US">
            <a:latin typeface="+mn-lt"/>
          </a:endParaRPr>
        </a:p>
      </dgm:t>
    </dgm:pt>
    <dgm:pt modelId="{5BA2891C-E791-4169-A495-6B42D8D56457}">
      <dgm:prSet phldrT="[Text]"/>
      <dgm:spPr/>
      <dgm:t>
        <a:bodyPr/>
        <a:lstStyle/>
        <a:p>
          <a:r>
            <a:rPr lang="en-US" b="1" dirty="0">
              <a:latin typeface="+mn-lt"/>
              <a:ea typeface="Calibri" pitchFamily="34" charset="-122"/>
              <a:cs typeface="Calibri" pitchFamily="34" charset="-120"/>
            </a:rPr>
            <a:t>Comparative Frameworks: </a:t>
          </a:r>
          <a:r>
            <a:rPr lang="en-US" i="1" dirty="0">
              <a:latin typeface="+mn-lt"/>
              <a:ea typeface="Calibri" pitchFamily="34" charset="-122"/>
              <a:cs typeface="Calibri" pitchFamily="34" charset="-120"/>
            </a:rPr>
            <a:t>EQF, AQF, ACQF — what works</a:t>
          </a:r>
          <a:endParaRPr lang="en-US" dirty="0">
            <a:latin typeface="+mn-lt"/>
          </a:endParaRPr>
        </a:p>
      </dgm:t>
    </dgm:pt>
    <dgm:pt modelId="{3F948473-6C46-476D-B58D-D480F2C47F38}" type="parTrans" cxnId="{A0E8CBE9-E251-45FE-A7E5-EC9C24723949}">
      <dgm:prSet/>
      <dgm:spPr/>
      <dgm:t>
        <a:bodyPr/>
        <a:lstStyle/>
        <a:p>
          <a:endParaRPr lang="en-US">
            <a:latin typeface="+mn-lt"/>
          </a:endParaRPr>
        </a:p>
      </dgm:t>
    </dgm:pt>
    <dgm:pt modelId="{F6EBA1E5-968E-4C03-8637-D6D0EB3AEBE7}" type="sibTrans" cxnId="{A0E8CBE9-E251-45FE-A7E5-EC9C24723949}">
      <dgm:prSet/>
      <dgm:spPr/>
      <dgm:t>
        <a:bodyPr/>
        <a:lstStyle/>
        <a:p>
          <a:endParaRPr lang="en-US">
            <a:latin typeface="+mn-lt"/>
          </a:endParaRPr>
        </a:p>
      </dgm:t>
    </dgm:pt>
    <dgm:pt modelId="{D837CF35-9AE8-46F0-89F4-1D3FA4121040}">
      <dgm:prSet phldrT="[Text]"/>
      <dgm:spPr/>
      <dgm:t>
        <a:bodyPr/>
        <a:lstStyle/>
        <a:p>
          <a:r>
            <a:rPr lang="en-US" b="1" dirty="0">
              <a:latin typeface="+mn-lt"/>
              <a:ea typeface="Calibri" pitchFamily="34" charset="-122"/>
              <a:cs typeface="Calibri" pitchFamily="34" charset="-120"/>
            </a:rPr>
            <a:t>East African Evidence: </a:t>
          </a:r>
          <a:r>
            <a:rPr lang="en-US" i="1" dirty="0">
              <a:latin typeface="+mn-lt"/>
              <a:ea typeface="Calibri" pitchFamily="34" charset="-122"/>
              <a:cs typeface="Calibri" pitchFamily="34" charset="-120"/>
            </a:rPr>
            <a:t>Kenya, Uganda, Eastern &amp; Southern Africa</a:t>
          </a:r>
          <a:endParaRPr lang="en-US" dirty="0">
            <a:latin typeface="+mn-lt"/>
          </a:endParaRPr>
        </a:p>
      </dgm:t>
    </dgm:pt>
    <dgm:pt modelId="{4DE6FB57-6AFF-4A46-9892-0B0C8B87B83E}" type="parTrans" cxnId="{8CB177A0-F4FE-4086-AFC0-E82757DD7B62}">
      <dgm:prSet/>
      <dgm:spPr/>
      <dgm:t>
        <a:bodyPr/>
        <a:lstStyle/>
        <a:p>
          <a:endParaRPr lang="en-US">
            <a:latin typeface="+mn-lt"/>
          </a:endParaRPr>
        </a:p>
      </dgm:t>
    </dgm:pt>
    <dgm:pt modelId="{3AC14346-42B5-463D-BB45-C6894314AC82}" type="sibTrans" cxnId="{8CB177A0-F4FE-4086-AFC0-E82757DD7B62}">
      <dgm:prSet/>
      <dgm:spPr/>
      <dgm:t>
        <a:bodyPr/>
        <a:lstStyle/>
        <a:p>
          <a:endParaRPr lang="en-US">
            <a:latin typeface="+mn-lt"/>
          </a:endParaRPr>
        </a:p>
      </dgm:t>
    </dgm:pt>
    <dgm:pt modelId="{52D121B7-26D0-4B68-851F-7F9E87B6B3B0}">
      <dgm:prSet phldrT="[Text]"/>
      <dgm:spPr/>
      <dgm:t>
        <a:bodyPr/>
        <a:lstStyle/>
        <a:p>
          <a:r>
            <a:rPr lang="en-US" b="1" dirty="0">
              <a:latin typeface="+mn-lt"/>
              <a:ea typeface="Calibri" pitchFamily="34" charset="-122"/>
              <a:cs typeface="Calibri" pitchFamily="34" charset="-120"/>
            </a:rPr>
            <a:t>The KNQF Gap Analysis: </a:t>
          </a:r>
          <a:r>
            <a:rPr lang="en-US" i="1" dirty="0">
              <a:latin typeface="+mn-lt"/>
              <a:ea typeface="Calibri" pitchFamily="34" charset="-122"/>
              <a:cs typeface="Calibri" pitchFamily="34" charset="-120"/>
            </a:rPr>
            <a:t>Where the framework falls short</a:t>
          </a:r>
          <a:endParaRPr lang="en-US" dirty="0">
            <a:latin typeface="+mn-lt"/>
          </a:endParaRPr>
        </a:p>
      </dgm:t>
    </dgm:pt>
    <dgm:pt modelId="{EE22E984-0E5B-41F7-81CC-CA7DD56CC1D4}" type="parTrans" cxnId="{1598DD80-FC2F-4632-B644-17A489DA5362}">
      <dgm:prSet/>
      <dgm:spPr/>
      <dgm:t>
        <a:bodyPr/>
        <a:lstStyle/>
        <a:p>
          <a:endParaRPr lang="en-US">
            <a:latin typeface="+mn-lt"/>
          </a:endParaRPr>
        </a:p>
      </dgm:t>
    </dgm:pt>
    <dgm:pt modelId="{ACB9B72B-3BA5-4CDB-A2F3-1C1F438E1CF5}" type="sibTrans" cxnId="{1598DD80-FC2F-4632-B644-17A489DA5362}">
      <dgm:prSet/>
      <dgm:spPr/>
      <dgm:t>
        <a:bodyPr/>
        <a:lstStyle/>
        <a:p>
          <a:endParaRPr lang="en-US">
            <a:latin typeface="+mn-lt"/>
          </a:endParaRPr>
        </a:p>
      </dgm:t>
    </dgm:pt>
    <dgm:pt modelId="{A330B826-182A-4F3F-A9AE-D6FB12361F2A}">
      <dgm:prSet phldrT="[Text]"/>
      <dgm:spPr/>
      <dgm:t>
        <a:bodyPr/>
        <a:lstStyle/>
        <a:p>
          <a:r>
            <a:rPr lang="en-US" b="1" dirty="0">
              <a:latin typeface="+mn-lt"/>
              <a:ea typeface="Calibri" pitchFamily="34" charset="-122"/>
              <a:cs typeface="Calibri" pitchFamily="34" charset="-120"/>
            </a:rPr>
            <a:t>Key Findings: </a:t>
          </a:r>
          <a:r>
            <a:rPr lang="en-US" i="1" dirty="0">
              <a:latin typeface="+mn-lt"/>
              <a:ea typeface="Calibri" pitchFamily="34" charset="-122"/>
              <a:cs typeface="Calibri" pitchFamily="34" charset="-120"/>
            </a:rPr>
            <a:t>What the research reveals</a:t>
          </a:r>
          <a:endParaRPr lang="en-US" dirty="0">
            <a:latin typeface="+mn-lt"/>
          </a:endParaRPr>
        </a:p>
      </dgm:t>
    </dgm:pt>
    <dgm:pt modelId="{95FFD90A-15A7-46CE-9BD6-7A80B0D87A55}" type="parTrans" cxnId="{5346E3AC-089A-45BB-9508-448A54C9A200}">
      <dgm:prSet/>
      <dgm:spPr/>
      <dgm:t>
        <a:bodyPr/>
        <a:lstStyle/>
        <a:p>
          <a:endParaRPr lang="en-US">
            <a:latin typeface="+mn-lt"/>
          </a:endParaRPr>
        </a:p>
      </dgm:t>
    </dgm:pt>
    <dgm:pt modelId="{8AFD46F9-00DB-44FA-899E-25A288F8EA97}" type="sibTrans" cxnId="{5346E3AC-089A-45BB-9508-448A54C9A200}">
      <dgm:prSet/>
      <dgm:spPr/>
      <dgm:t>
        <a:bodyPr/>
        <a:lstStyle/>
        <a:p>
          <a:endParaRPr lang="en-US">
            <a:latin typeface="+mn-lt"/>
          </a:endParaRPr>
        </a:p>
      </dgm:t>
    </dgm:pt>
    <dgm:pt modelId="{547650FB-C9D3-4756-869E-4DA46B26972D}">
      <dgm:prSet phldrT="[Text]"/>
      <dgm:spPr/>
      <dgm:t>
        <a:bodyPr/>
        <a:lstStyle/>
        <a:p>
          <a:r>
            <a:rPr lang="en-US" b="1" dirty="0">
              <a:latin typeface="+mn-lt"/>
              <a:ea typeface="Calibri" pitchFamily="34" charset="-122"/>
              <a:cs typeface="Calibri" pitchFamily="34" charset="-120"/>
            </a:rPr>
            <a:t>The Policy Framework: </a:t>
          </a:r>
          <a:r>
            <a:rPr lang="en-US" i="1" dirty="0">
              <a:latin typeface="+mn-lt"/>
              <a:ea typeface="Calibri" pitchFamily="34" charset="-122"/>
              <a:cs typeface="Calibri" pitchFamily="34" charset="-120"/>
            </a:rPr>
            <a:t>5 pillars for KNQA action</a:t>
          </a:r>
          <a:endParaRPr lang="en-US" dirty="0">
            <a:latin typeface="+mn-lt"/>
          </a:endParaRPr>
        </a:p>
      </dgm:t>
    </dgm:pt>
    <dgm:pt modelId="{B3C632D1-0D20-42D0-A430-DBBAB5A35B49}" type="parTrans" cxnId="{3B078E9E-285D-48AE-A439-9AF242560801}">
      <dgm:prSet/>
      <dgm:spPr/>
      <dgm:t>
        <a:bodyPr/>
        <a:lstStyle/>
        <a:p>
          <a:endParaRPr lang="en-US">
            <a:latin typeface="+mn-lt"/>
          </a:endParaRPr>
        </a:p>
      </dgm:t>
    </dgm:pt>
    <dgm:pt modelId="{3F06A3E3-10B1-43C1-9AF6-208534457913}" type="sibTrans" cxnId="{3B078E9E-285D-48AE-A439-9AF242560801}">
      <dgm:prSet/>
      <dgm:spPr/>
      <dgm:t>
        <a:bodyPr/>
        <a:lstStyle/>
        <a:p>
          <a:endParaRPr lang="en-US">
            <a:latin typeface="+mn-lt"/>
          </a:endParaRPr>
        </a:p>
      </dgm:t>
    </dgm:pt>
    <dgm:pt modelId="{3D32E3F3-2B16-4A0C-A979-AD7A670F772B}">
      <dgm:prSet phldrT="[Text]"/>
      <dgm:spPr/>
      <dgm:t>
        <a:bodyPr/>
        <a:lstStyle/>
        <a:p>
          <a:r>
            <a:rPr lang="en-US" b="1" dirty="0">
              <a:latin typeface="+mn-lt"/>
              <a:ea typeface="Calibri" pitchFamily="34" charset="-122"/>
              <a:cs typeface="Calibri" pitchFamily="34" charset="-120"/>
            </a:rPr>
            <a:t>Conclusions &amp; Recommendations: </a:t>
          </a:r>
          <a:r>
            <a:rPr lang="en-US" i="1" dirty="0">
              <a:latin typeface="+mn-lt"/>
              <a:ea typeface="Calibri" pitchFamily="34" charset="-122"/>
              <a:cs typeface="Calibri" pitchFamily="34" charset="-120"/>
            </a:rPr>
            <a:t>The way forward</a:t>
          </a:r>
          <a:endParaRPr lang="en-US" dirty="0">
            <a:latin typeface="+mn-lt"/>
          </a:endParaRPr>
        </a:p>
      </dgm:t>
    </dgm:pt>
    <dgm:pt modelId="{9FF94F4C-D422-421B-A417-593DF68B760E}" type="parTrans" cxnId="{67D59E7E-FF92-41F1-9DFE-5D61BBD17E2E}">
      <dgm:prSet/>
      <dgm:spPr/>
      <dgm:t>
        <a:bodyPr/>
        <a:lstStyle/>
        <a:p>
          <a:endParaRPr lang="en-US">
            <a:latin typeface="+mn-lt"/>
          </a:endParaRPr>
        </a:p>
      </dgm:t>
    </dgm:pt>
    <dgm:pt modelId="{21016BC4-8281-487F-B28E-CBA052C5786F}" type="sibTrans" cxnId="{67D59E7E-FF92-41F1-9DFE-5D61BBD17E2E}">
      <dgm:prSet/>
      <dgm:spPr/>
      <dgm:t>
        <a:bodyPr/>
        <a:lstStyle/>
        <a:p>
          <a:endParaRPr lang="en-US">
            <a:latin typeface="+mn-lt"/>
          </a:endParaRPr>
        </a:p>
      </dgm:t>
    </dgm:pt>
    <dgm:pt modelId="{494C7D4F-2BAC-469A-A442-0C7ED98283BD}" type="pres">
      <dgm:prSet presAssocID="{99417BCB-A88E-40B1-BBD2-51B134C3DB7B}" presName="diagram" presStyleCnt="0">
        <dgm:presLayoutVars>
          <dgm:dir/>
          <dgm:resizeHandles val="exact"/>
        </dgm:presLayoutVars>
      </dgm:prSet>
      <dgm:spPr/>
    </dgm:pt>
    <dgm:pt modelId="{F2545C0D-CB53-4090-A97A-7A6DA357BB65}" type="pres">
      <dgm:prSet presAssocID="{D42A90B3-577A-46D7-9F93-BB69117AA52F}" presName="node" presStyleLbl="node1" presStyleIdx="0" presStyleCnt="10">
        <dgm:presLayoutVars>
          <dgm:bulletEnabled val="1"/>
        </dgm:presLayoutVars>
      </dgm:prSet>
      <dgm:spPr/>
    </dgm:pt>
    <dgm:pt modelId="{9691389E-8434-4CB8-8832-B31DF7EBF99F}" type="pres">
      <dgm:prSet presAssocID="{C60E5A4E-45D0-4798-8A8A-92E5469D3B5D}" presName="sibTrans" presStyleLbl="sibTrans2D1" presStyleIdx="0" presStyleCnt="9"/>
      <dgm:spPr/>
    </dgm:pt>
    <dgm:pt modelId="{006AB62F-A11E-4A06-BEBF-F8521857DA27}" type="pres">
      <dgm:prSet presAssocID="{C60E5A4E-45D0-4798-8A8A-92E5469D3B5D}" presName="connectorText" presStyleLbl="sibTrans2D1" presStyleIdx="0" presStyleCnt="9"/>
      <dgm:spPr/>
    </dgm:pt>
    <dgm:pt modelId="{DF706120-C8D4-42AF-BF0D-16090C768E9F}" type="pres">
      <dgm:prSet presAssocID="{26C85F18-56D1-4612-B5EE-3B547FCD88F7}" presName="node" presStyleLbl="node1" presStyleIdx="1" presStyleCnt="10">
        <dgm:presLayoutVars>
          <dgm:bulletEnabled val="1"/>
        </dgm:presLayoutVars>
      </dgm:prSet>
      <dgm:spPr/>
    </dgm:pt>
    <dgm:pt modelId="{D21817F1-E0FF-49D2-BE5A-FDA8BF070F7B}" type="pres">
      <dgm:prSet presAssocID="{87DDA25C-7316-4F7E-9F5F-115D5525CC3D}" presName="sibTrans" presStyleLbl="sibTrans2D1" presStyleIdx="1" presStyleCnt="9"/>
      <dgm:spPr/>
    </dgm:pt>
    <dgm:pt modelId="{466FD7EC-E295-4621-87AA-E7B2AF89AF94}" type="pres">
      <dgm:prSet presAssocID="{87DDA25C-7316-4F7E-9F5F-115D5525CC3D}" presName="connectorText" presStyleLbl="sibTrans2D1" presStyleIdx="1" presStyleCnt="9"/>
      <dgm:spPr/>
    </dgm:pt>
    <dgm:pt modelId="{8A3A218F-1C99-4631-8579-92A4159F2143}" type="pres">
      <dgm:prSet presAssocID="{FBD18056-45E8-4547-A756-A5660FF35489}" presName="node" presStyleLbl="node1" presStyleIdx="2" presStyleCnt="10">
        <dgm:presLayoutVars>
          <dgm:bulletEnabled val="1"/>
        </dgm:presLayoutVars>
      </dgm:prSet>
      <dgm:spPr/>
    </dgm:pt>
    <dgm:pt modelId="{0940C35F-FD57-41D5-97FA-879B5AA109F6}" type="pres">
      <dgm:prSet presAssocID="{3090FBDA-4C0C-4F91-BDB2-B1EEC42AE229}" presName="sibTrans" presStyleLbl="sibTrans2D1" presStyleIdx="2" presStyleCnt="9"/>
      <dgm:spPr/>
    </dgm:pt>
    <dgm:pt modelId="{7DEF288E-6673-4BE2-93BE-1A1F23B6270A}" type="pres">
      <dgm:prSet presAssocID="{3090FBDA-4C0C-4F91-BDB2-B1EEC42AE229}" presName="connectorText" presStyleLbl="sibTrans2D1" presStyleIdx="2" presStyleCnt="9"/>
      <dgm:spPr/>
    </dgm:pt>
    <dgm:pt modelId="{C70047E9-652E-4BA1-BBD6-1B2D421496BD}" type="pres">
      <dgm:prSet presAssocID="{2B41EE96-CED3-41A2-9CC4-9BFE0969751E}" presName="node" presStyleLbl="node1" presStyleIdx="3" presStyleCnt="10">
        <dgm:presLayoutVars>
          <dgm:bulletEnabled val="1"/>
        </dgm:presLayoutVars>
      </dgm:prSet>
      <dgm:spPr/>
    </dgm:pt>
    <dgm:pt modelId="{1938A698-46D3-4871-B0F8-60223C3A24A2}" type="pres">
      <dgm:prSet presAssocID="{00E937B2-A792-47C4-895B-65091E6A9510}" presName="sibTrans" presStyleLbl="sibTrans2D1" presStyleIdx="3" presStyleCnt="9"/>
      <dgm:spPr/>
    </dgm:pt>
    <dgm:pt modelId="{90AD5DE0-2FB7-42CE-9177-1705D4F571B3}" type="pres">
      <dgm:prSet presAssocID="{00E937B2-A792-47C4-895B-65091E6A9510}" presName="connectorText" presStyleLbl="sibTrans2D1" presStyleIdx="3" presStyleCnt="9"/>
      <dgm:spPr/>
    </dgm:pt>
    <dgm:pt modelId="{23D0F47C-D19C-4F72-BDBB-B124769899F0}" type="pres">
      <dgm:prSet presAssocID="{5BA2891C-E791-4169-A495-6B42D8D56457}" presName="node" presStyleLbl="node1" presStyleIdx="4" presStyleCnt="10">
        <dgm:presLayoutVars>
          <dgm:bulletEnabled val="1"/>
        </dgm:presLayoutVars>
      </dgm:prSet>
      <dgm:spPr/>
    </dgm:pt>
    <dgm:pt modelId="{77BB0948-22D0-406B-B032-97F484352590}" type="pres">
      <dgm:prSet presAssocID="{F6EBA1E5-968E-4C03-8637-D6D0EB3AEBE7}" presName="sibTrans" presStyleLbl="sibTrans2D1" presStyleIdx="4" presStyleCnt="9"/>
      <dgm:spPr/>
    </dgm:pt>
    <dgm:pt modelId="{7799F373-B59F-4E5F-A673-1F42E1BD2AB9}" type="pres">
      <dgm:prSet presAssocID="{F6EBA1E5-968E-4C03-8637-D6D0EB3AEBE7}" presName="connectorText" presStyleLbl="sibTrans2D1" presStyleIdx="4" presStyleCnt="9"/>
      <dgm:spPr/>
    </dgm:pt>
    <dgm:pt modelId="{40668CA7-31C7-4F4B-8DAC-A539392650FB}" type="pres">
      <dgm:prSet presAssocID="{D837CF35-9AE8-46F0-89F4-1D3FA4121040}" presName="node" presStyleLbl="node1" presStyleIdx="5" presStyleCnt="10">
        <dgm:presLayoutVars>
          <dgm:bulletEnabled val="1"/>
        </dgm:presLayoutVars>
      </dgm:prSet>
      <dgm:spPr/>
    </dgm:pt>
    <dgm:pt modelId="{AEB74815-8D25-49EA-93F7-C39C2C0D069A}" type="pres">
      <dgm:prSet presAssocID="{3AC14346-42B5-463D-BB45-C6894314AC82}" presName="sibTrans" presStyleLbl="sibTrans2D1" presStyleIdx="5" presStyleCnt="9"/>
      <dgm:spPr/>
    </dgm:pt>
    <dgm:pt modelId="{FE9FC719-620A-4B72-8C74-760931475A1F}" type="pres">
      <dgm:prSet presAssocID="{3AC14346-42B5-463D-BB45-C6894314AC82}" presName="connectorText" presStyleLbl="sibTrans2D1" presStyleIdx="5" presStyleCnt="9"/>
      <dgm:spPr/>
    </dgm:pt>
    <dgm:pt modelId="{597AE57B-AA6F-4A71-B861-6874318EAB31}" type="pres">
      <dgm:prSet presAssocID="{52D121B7-26D0-4B68-851F-7F9E87B6B3B0}" presName="node" presStyleLbl="node1" presStyleIdx="6" presStyleCnt="10">
        <dgm:presLayoutVars>
          <dgm:bulletEnabled val="1"/>
        </dgm:presLayoutVars>
      </dgm:prSet>
      <dgm:spPr/>
    </dgm:pt>
    <dgm:pt modelId="{E3410799-19C5-44DB-8444-7FF55582E863}" type="pres">
      <dgm:prSet presAssocID="{ACB9B72B-3BA5-4CDB-A2F3-1C1F438E1CF5}" presName="sibTrans" presStyleLbl="sibTrans2D1" presStyleIdx="6" presStyleCnt="9"/>
      <dgm:spPr/>
    </dgm:pt>
    <dgm:pt modelId="{2C67BCDA-F11D-4DC5-923C-FF94B2F9F606}" type="pres">
      <dgm:prSet presAssocID="{ACB9B72B-3BA5-4CDB-A2F3-1C1F438E1CF5}" presName="connectorText" presStyleLbl="sibTrans2D1" presStyleIdx="6" presStyleCnt="9"/>
      <dgm:spPr/>
    </dgm:pt>
    <dgm:pt modelId="{122D7266-7866-4433-8B9B-FD015F68963C}" type="pres">
      <dgm:prSet presAssocID="{A330B826-182A-4F3F-A9AE-D6FB12361F2A}" presName="node" presStyleLbl="node1" presStyleIdx="7" presStyleCnt="10">
        <dgm:presLayoutVars>
          <dgm:bulletEnabled val="1"/>
        </dgm:presLayoutVars>
      </dgm:prSet>
      <dgm:spPr/>
    </dgm:pt>
    <dgm:pt modelId="{CC5F832F-113C-4B16-A3C8-79DAC81758F8}" type="pres">
      <dgm:prSet presAssocID="{8AFD46F9-00DB-44FA-899E-25A288F8EA97}" presName="sibTrans" presStyleLbl="sibTrans2D1" presStyleIdx="7" presStyleCnt="9"/>
      <dgm:spPr/>
    </dgm:pt>
    <dgm:pt modelId="{089F7783-D45D-4B05-A070-944C84BEB4F9}" type="pres">
      <dgm:prSet presAssocID="{8AFD46F9-00DB-44FA-899E-25A288F8EA97}" presName="connectorText" presStyleLbl="sibTrans2D1" presStyleIdx="7" presStyleCnt="9"/>
      <dgm:spPr/>
    </dgm:pt>
    <dgm:pt modelId="{2F3918F5-E29F-4D6A-AF70-4C4ED66BC92B}" type="pres">
      <dgm:prSet presAssocID="{547650FB-C9D3-4756-869E-4DA46B26972D}" presName="node" presStyleLbl="node1" presStyleIdx="8" presStyleCnt="10">
        <dgm:presLayoutVars>
          <dgm:bulletEnabled val="1"/>
        </dgm:presLayoutVars>
      </dgm:prSet>
      <dgm:spPr/>
    </dgm:pt>
    <dgm:pt modelId="{F077C7AF-B7CE-4D1E-B50E-A0CF1321C22D}" type="pres">
      <dgm:prSet presAssocID="{3F06A3E3-10B1-43C1-9AF6-208534457913}" presName="sibTrans" presStyleLbl="sibTrans2D1" presStyleIdx="8" presStyleCnt="9"/>
      <dgm:spPr/>
    </dgm:pt>
    <dgm:pt modelId="{1E760BCF-1EF8-4F14-B9BC-A661A1DFC1DA}" type="pres">
      <dgm:prSet presAssocID="{3F06A3E3-10B1-43C1-9AF6-208534457913}" presName="connectorText" presStyleLbl="sibTrans2D1" presStyleIdx="8" presStyleCnt="9"/>
      <dgm:spPr/>
    </dgm:pt>
    <dgm:pt modelId="{0CFA4765-CD9C-47D4-A06B-B5B5924088CF}" type="pres">
      <dgm:prSet presAssocID="{3D32E3F3-2B16-4A0C-A979-AD7A670F772B}" presName="node" presStyleLbl="node1" presStyleIdx="9" presStyleCnt="10">
        <dgm:presLayoutVars>
          <dgm:bulletEnabled val="1"/>
        </dgm:presLayoutVars>
      </dgm:prSet>
      <dgm:spPr/>
    </dgm:pt>
  </dgm:ptLst>
  <dgm:cxnLst>
    <dgm:cxn modelId="{D6538602-517D-41F2-9D14-EE3FF8FFF00D}" srcId="{99417BCB-A88E-40B1-BBD2-51B134C3DB7B}" destId="{FBD18056-45E8-4547-A756-A5660FF35489}" srcOrd="2" destOrd="0" parTransId="{D2EAC39E-6A76-429A-80E8-78F400F657A0}" sibTransId="{3090FBDA-4C0C-4F91-BDB2-B1EEC42AE229}"/>
    <dgm:cxn modelId="{B91C5007-3EB7-413C-9C51-1B175F0730C7}" type="presOf" srcId="{FBD18056-45E8-4547-A756-A5660FF35489}" destId="{8A3A218F-1C99-4631-8579-92A4159F2143}" srcOrd="0" destOrd="0" presId="urn:microsoft.com/office/officeart/2005/8/layout/process5"/>
    <dgm:cxn modelId="{2E591508-6DF7-4E36-B6D2-2EEE287EBA92}" type="presOf" srcId="{A330B826-182A-4F3F-A9AE-D6FB12361F2A}" destId="{122D7266-7866-4433-8B9B-FD015F68963C}" srcOrd="0" destOrd="0" presId="urn:microsoft.com/office/officeart/2005/8/layout/process5"/>
    <dgm:cxn modelId="{0DC6F111-6734-4A45-A89A-677EC4601569}" type="presOf" srcId="{547650FB-C9D3-4756-869E-4DA46B26972D}" destId="{2F3918F5-E29F-4D6A-AF70-4C4ED66BC92B}" srcOrd="0" destOrd="0" presId="urn:microsoft.com/office/officeart/2005/8/layout/process5"/>
    <dgm:cxn modelId="{46914317-0DCB-454D-ADEE-F67CA2FFD999}" type="presOf" srcId="{99417BCB-A88E-40B1-BBD2-51B134C3DB7B}" destId="{494C7D4F-2BAC-469A-A442-0C7ED98283BD}" srcOrd="0" destOrd="0" presId="urn:microsoft.com/office/officeart/2005/8/layout/process5"/>
    <dgm:cxn modelId="{B2A4C118-C4DE-4585-BD4C-762E4F6D4F25}" type="presOf" srcId="{3AC14346-42B5-463D-BB45-C6894314AC82}" destId="{AEB74815-8D25-49EA-93F7-C39C2C0D069A}" srcOrd="0" destOrd="0" presId="urn:microsoft.com/office/officeart/2005/8/layout/process5"/>
    <dgm:cxn modelId="{FCB45E19-C8E3-40AB-9154-7B4264E96FAF}" type="presOf" srcId="{8AFD46F9-00DB-44FA-899E-25A288F8EA97}" destId="{CC5F832F-113C-4B16-A3C8-79DAC81758F8}" srcOrd="0" destOrd="0" presId="urn:microsoft.com/office/officeart/2005/8/layout/process5"/>
    <dgm:cxn modelId="{22318919-E95F-42CF-BC02-70BC76C731DB}" type="presOf" srcId="{52D121B7-26D0-4B68-851F-7F9E87B6B3B0}" destId="{597AE57B-AA6F-4A71-B861-6874318EAB31}" srcOrd="0" destOrd="0" presId="urn:microsoft.com/office/officeart/2005/8/layout/process5"/>
    <dgm:cxn modelId="{2A107D1A-0096-4CA0-A46E-1CFADD8C1B59}" srcId="{99417BCB-A88E-40B1-BBD2-51B134C3DB7B}" destId="{D42A90B3-577A-46D7-9F93-BB69117AA52F}" srcOrd="0" destOrd="0" parTransId="{FE23F1A0-A6D5-4E24-AF00-F6BB9E504ECD}" sibTransId="{C60E5A4E-45D0-4798-8A8A-92E5469D3B5D}"/>
    <dgm:cxn modelId="{83424024-A54C-46CA-AA6F-E45A45255FD7}" type="presOf" srcId="{ACB9B72B-3BA5-4CDB-A2F3-1C1F438E1CF5}" destId="{E3410799-19C5-44DB-8444-7FF55582E863}" srcOrd="0" destOrd="0" presId="urn:microsoft.com/office/officeart/2005/8/layout/process5"/>
    <dgm:cxn modelId="{4EE93B26-9D5C-4F01-97AB-FB184C7FF18A}" type="presOf" srcId="{F6EBA1E5-968E-4C03-8637-D6D0EB3AEBE7}" destId="{77BB0948-22D0-406B-B032-97F484352590}" srcOrd="0" destOrd="0" presId="urn:microsoft.com/office/officeart/2005/8/layout/process5"/>
    <dgm:cxn modelId="{D3792A28-E0F5-4B01-8B76-AC9D8296BBCD}" type="presOf" srcId="{3AC14346-42B5-463D-BB45-C6894314AC82}" destId="{FE9FC719-620A-4B72-8C74-760931475A1F}" srcOrd="1" destOrd="0" presId="urn:microsoft.com/office/officeart/2005/8/layout/process5"/>
    <dgm:cxn modelId="{0817E42A-7DDA-432E-8F0E-912E9D821AB2}" type="presOf" srcId="{2B41EE96-CED3-41A2-9CC4-9BFE0969751E}" destId="{C70047E9-652E-4BA1-BBD6-1B2D421496BD}" srcOrd="0" destOrd="0" presId="urn:microsoft.com/office/officeart/2005/8/layout/process5"/>
    <dgm:cxn modelId="{450A225D-4EA1-449D-812E-6EF88FA1FCF6}" type="presOf" srcId="{C60E5A4E-45D0-4798-8A8A-92E5469D3B5D}" destId="{9691389E-8434-4CB8-8832-B31DF7EBF99F}" srcOrd="0" destOrd="0" presId="urn:microsoft.com/office/officeart/2005/8/layout/process5"/>
    <dgm:cxn modelId="{94870D41-4123-4CA4-869B-04B4BAF78DE0}" type="presOf" srcId="{5BA2891C-E791-4169-A495-6B42D8D56457}" destId="{23D0F47C-D19C-4F72-BDBB-B124769899F0}" srcOrd="0" destOrd="0" presId="urn:microsoft.com/office/officeart/2005/8/layout/process5"/>
    <dgm:cxn modelId="{C4619563-C006-417D-BA91-E63D221B946A}" type="presOf" srcId="{3F06A3E3-10B1-43C1-9AF6-208534457913}" destId="{1E760BCF-1EF8-4F14-B9BC-A661A1DFC1DA}" srcOrd="1" destOrd="0" presId="urn:microsoft.com/office/officeart/2005/8/layout/process5"/>
    <dgm:cxn modelId="{A35A4745-8B45-452E-8388-7C11B1263B6F}" type="presOf" srcId="{87DDA25C-7316-4F7E-9F5F-115D5525CC3D}" destId="{466FD7EC-E295-4621-87AA-E7B2AF89AF94}" srcOrd="1" destOrd="0" presId="urn:microsoft.com/office/officeart/2005/8/layout/process5"/>
    <dgm:cxn modelId="{30700F67-0B06-460F-B20D-DD4D7A3F4E3F}" type="presOf" srcId="{3090FBDA-4C0C-4F91-BDB2-B1EEC42AE229}" destId="{7DEF288E-6673-4BE2-93BE-1A1F23B6270A}" srcOrd="1" destOrd="0" presId="urn:microsoft.com/office/officeart/2005/8/layout/process5"/>
    <dgm:cxn modelId="{CED06B74-D6AB-4197-9221-B26A516C1D36}" type="presOf" srcId="{8AFD46F9-00DB-44FA-899E-25A288F8EA97}" destId="{089F7783-D45D-4B05-A070-944C84BEB4F9}" srcOrd="1" destOrd="0" presId="urn:microsoft.com/office/officeart/2005/8/layout/process5"/>
    <dgm:cxn modelId="{26353678-B1CD-49BC-B90E-7E6642A5003C}" type="presOf" srcId="{00E937B2-A792-47C4-895B-65091E6A9510}" destId="{90AD5DE0-2FB7-42CE-9177-1705D4F571B3}" srcOrd="1" destOrd="0" presId="urn:microsoft.com/office/officeart/2005/8/layout/process5"/>
    <dgm:cxn modelId="{1E42D279-4785-43BD-AF2D-FA53B6D4A707}" type="presOf" srcId="{C60E5A4E-45D0-4798-8A8A-92E5469D3B5D}" destId="{006AB62F-A11E-4A06-BEBF-F8521857DA27}" srcOrd="1" destOrd="0" presId="urn:microsoft.com/office/officeart/2005/8/layout/process5"/>
    <dgm:cxn modelId="{09D5B77C-8FF6-4181-88F4-95FF0BE1D963}" type="presOf" srcId="{3F06A3E3-10B1-43C1-9AF6-208534457913}" destId="{F077C7AF-B7CE-4D1E-B50E-A0CF1321C22D}" srcOrd="0" destOrd="0" presId="urn:microsoft.com/office/officeart/2005/8/layout/process5"/>
    <dgm:cxn modelId="{67D59E7E-FF92-41F1-9DFE-5D61BBD17E2E}" srcId="{99417BCB-A88E-40B1-BBD2-51B134C3DB7B}" destId="{3D32E3F3-2B16-4A0C-A979-AD7A670F772B}" srcOrd="9" destOrd="0" parTransId="{9FF94F4C-D422-421B-A417-593DF68B760E}" sibTransId="{21016BC4-8281-487F-B28E-CBA052C5786F}"/>
    <dgm:cxn modelId="{85969680-442F-45DD-B6AF-DB4A67AB6DEF}" type="presOf" srcId="{F6EBA1E5-968E-4C03-8637-D6D0EB3AEBE7}" destId="{7799F373-B59F-4E5F-A673-1F42E1BD2AB9}" srcOrd="1" destOrd="0" presId="urn:microsoft.com/office/officeart/2005/8/layout/process5"/>
    <dgm:cxn modelId="{1598DD80-FC2F-4632-B644-17A489DA5362}" srcId="{99417BCB-A88E-40B1-BBD2-51B134C3DB7B}" destId="{52D121B7-26D0-4B68-851F-7F9E87B6B3B0}" srcOrd="6" destOrd="0" parTransId="{EE22E984-0E5B-41F7-81CC-CA7DD56CC1D4}" sibTransId="{ACB9B72B-3BA5-4CDB-A2F3-1C1F438E1CF5}"/>
    <dgm:cxn modelId="{EC8A038A-67C0-4CE5-A5CA-059CE4A6BE19}" srcId="{99417BCB-A88E-40B1-BBD2-51B134C3DB7B}" destId="{26C85F18-56D1-4612-B5EE-3B547FCD88F7}" srcOrd="1" destOrd="0" parTransId="{85CFB517-2A56-4780-9630-3CBD70B47310}" sibTransId="{87DDA25C-7316-4F7E-9F5F-115D5525CC3D}"/>
    <dgm:cxn modelId="{A4B52794-5509-4253-94A2-A232FD5A5101}" type="presOf" srcId="{D837CF35-9AE8-46F0-89F4-1D3FA4121040}" destId="{40668CA7-31C7-4F4B-8DAC-A539392650FB}" srcOrd="0" destOrd="0" presId="urn:microsoft.com/office/officeart/2005/8/layout/process5"/>
    <dgm:cxn modelId="{3B078E9E-285D-48AE-A439-9AF242560801}" srcId="{99417BCB-A88E-40B1-BBD2-51B134C3DB7B}" destId="{547650FB-C9D3-4756-869E-4DA46B26972D}" srcOrd="8" destOrd="0" parTransId="{B3C632D1-0D20-42D0-A430-DBBAB5A35B49}" sibTransId="{3F06A3E3-10B1-43C1-9AF6-208534457913}"/>
    <dgm:cxn modelId="{8CB177A0-F4FE-4086-AFC0-E82757DD7B62}" srcId="{99417BCB-A88E-40B1-BBD2-51B134C3DB7B}" destId="{D837CF35-9AE8-46F0-89F4-1D3FA4121040}" srcOrd="5" destOrd="0" parTransId="{4DE6FB57-6AFF-4A46-9892-0B0C8B87B83E}" sibTransId="{3AC14346-42B5-463D-BB45-C6894314AC82}"/>
    <dgm:cxn modelId="{2DFC66A7-8D6D-4F86-8493-A76A51DA2AD6}" type="presOf" srcId="{3D32E3F3-2B16-4A0C-A979-AD7A670F772B}" destId="{0CFA4765-CD9C-47D4-A06B-B5B5924088CF}" srcOrd="0" destOrd="0" presId="urn:microsoft.com/office/officeart/2005/8/layout/process5"/>
    <dgm:cxn modelId="{44BD3DAB-333B-461E-A1EE-6DC9A99268CE}" type="presOf" srcId="{87DDA25C-7316-4F7E-9F5F-115D5525CC3D}" destId="{D21817F1-E0FF-49D2-BE5A-FDA8BF070F7B}" srcOrd="0" destOrd="0" presId="urn:microsoft.com/office/officeart/2005/8/layout/process5"/>
    <dgm:cxn modelId="{5346E3AC-089A-45BB-9508-448A54C9A200}" srcId="{99417BCB-A88E-40B1-BBD2-51B134C3DB7B}" destId="{A330B826-182A-4F3F-A9AE-D6FB12361F2A}" srcOrd="7" destOrd="0" parTransId="{95FFD90A-15A7-46CE-9BD6-7A80B0D87A55}" sibTransId="{8AFD46F9-00DB-44FA-899E-25A288F8EA97}"/>
    <dgm:cxn modelId="{A31C9DBD-3EC7-4E0A-AF21-D11787D2C6A3}" type="presOf" srcId="{ACB9B72B-3BA5-4CDB-A2F3-1C1F438E1CF5}" destId="{2C67BCDA-F11D-4DC5-923C-FF94B2F9F606}" srcOrd="1" destOrd="0" presId="urn:microsoft.com/office/officeart/2005/8/layout/process5"/>
    <dgm:cxn modelId="{F29298C4-F92F-4B87-8A69-2F0232016C49}" type="presOf" srcId="{00E937B2-A792-47C4-895B-65091E6A9510}" destId="{1938A698-46D3-4871-B0F8-60223C3A24A2}" srcOrd="0" destOrd="0" presId="urn:microsoft.com/office/officeart/2005/8/layout/process5"/>
    <dgm:cxn modelId="{5B8EDCC8-EC74-44B9-9410-32EC9A56A1B1}" type="presOf" srcId="{3090FBDA-4C0C-4F91-BDB2-B1EEC42AE229}" destId="{0940C35F-FD57-41D5-97FA-879B5AA109F6}" srcOrd="0" destOrd="0" presId="urn:microsoft.com/office/officeart/2005/8/layout/process5"/>
    <dgm:cxn modelId="{E798D2CB-D4F1-4BFE-8D5C-7EC3119A1987}" srcId="{99417BCB-A88E-40B1-BBD2-51B134C3DB7B}" destId="{2B41EE96-CED3-41A2-9CC4-9BFE0969751E}" srcOrd="3" destOrd="0" parTransId="{0C1836B6-4C0A-4D75-83EC-18824FBFE048}" sibTransId="{00E937B2-A792-47C4-895B-65091E6A9510}"/>
    <dgm:cxn modelId="{96E0BFCD-36BE-4C9F-A604-76C245A9969F}" type="presOf" srcId="{D42A90B3-577A-46D7-9F93-BB69117AA52F}" destId="{F2545C0D-CB53-4090-A97A-7A6DA357BB65}" srcOrd="0" destOrd="0" presId="urn:microsoft.com/office/officeart/2005/8/layout/process5"/>
    <dgm:cxn modelId="{C4F821DB-6AE3-423E-B47F-9D893E3F9023}" type="presOf" srcId="{26C85F18-56D1-4612-B5EE-3B547FCD88F7}" destId="{DF706120-C8D4-42AF-BF0D-16090C768E9F}" srcOrd="0" destOrd="0" presId="urn:microsoft.com/office/officeart/2005/8/layout/process5"/>
    <dgm:cxn modelId="{A0E8CBE9-E251-45FE-A7E5-EC9C24723949}" srcId="{99417BCB-A88E-40B1-BBD2-51B134C3DB7B}" destId="{5BA2891C-E791-4169-A495-6B42D8D56457}" srcOrd="4" destOrd="0" parTransId="{3F948473-6C46-476D-B58D-D480F2C47F38}" sibTransId="{F6EBA1E5-968E-4C03-8637-D6D0EB3AEBE7}"/>
    <dgm:cxn modelId="{0FB2091F-D9AC-470E-ABF2-80A4AC5ECCA5}" type="presParOf" srcId="{494C7D4F-2BAC-469A-A442-0C7ED98283BD}" destId="{F2545C0D-CB53-4090-A97A-7A6DA357BB65}" srcOrd="0" destOrd="0" presId="urn:microsoft.com/office/officeart/2005/8/layout/process5"/>
    <dgm:cxn modelId="{5D3D16DA-1D45-4FF8-8741-BC4DC0ADB8AF}" type="presParOf" srcId="{494C7D4F-2BAC-469A-A442-0C7ED98283BD}" destId="{9691389E-8434-4CB8-8832-B31DF7EBF99F}" srcOrd="1" destOrd="0" presId="urn:microsoft.com/office/officeart/2005/8/layout/process5"/>
    <dgm:cxn modelId="{CE66C83F-4DEB-4855-BB7F-1E375B005E34}" type="presParOf" srcId="{9691389E-8434-4CB8-8832-B31DF7EBF99F}" destId="{006AB62F-A11E-4A06-BEBF-F8521857DA27}" srcOrd="0" destOrd="0" presId="urn:microsoft.com/office/officeart/2005/8/layout/process5"/>
    <dgm:cxn modelId="{9E5D653D-45A2-4464-82C2-60F409DB25DD}" type="presParOf" srcId="{494C7D4F-2BAC-469A-A442-0C7ED98283BD}" destId="{DF706120-C8D4-42AF-BF0D-16090C768E9F}" srcOrd="2" destOrd="0" presId="urn:microsoft.com/office/officeart/2005/8/layout/process5"/>
    <dgm:cxn modelId="{4A9B81F5-E187-4625-A2AE-71E1A97482AB}" type="presParOf" srcId="{494C7D4F-2BAC-469A-A442-0C7ED98283BD}" destId="{D21817F1-E0FF-49D2-BE5A-FDA8BF070F7B}" srcOrd="3" destOrd="0" presId="urn:microsoft.com/office/officeart/2005/8/layout/process5"/>
    <dgm:cxn modelId="{9AE47090-A151-4A1A-A028-7C2A684E1D9B}" type="presParOf" srcId="{D21817F1-E0FF-49D2-BE5A-FDA8BF070F7B}" destId="{466FD7EC-E295-4621-87AA-E7B2AF89AF94}" srcOrd="0" destOrd="0" presId="urn:microsoft.com/office/officeart/2005/8/layout/process5"/>
    <dgm:cxn modelId="{68A1D81C-4197-4047-A953-C93C1B603B8A}" type="presParOf" srcId="{494C7D4F-2BAC-469A-A442-0C7ED98283BD}" destId="{8A3A218F-1C99-4631-8579-92A4159F2143}" srcOrd="4" destOrd="0" presId="urn:microsoft.com/office/officeart/2005/8/layout/process5"/>
    <dgm:cxn modelId="{995483EE-8D9F-4572-A6C0-ED6E71FBC3DE}" type="presParOf" srcId="{494C7D4F-2BAC-469A-A442-0C7ED98283BD}" destId="{0940C35F-FD57-41D5-97FA-879B5AA109F6}" srcOrd="5" destOrd="0" presId="urn:microsoft.com/office/officeart/2005/8/layout/process5"/>
    <dgm:cxn modelId="{B66EDF2D-D442-4BC2-AD73-B1966FE9C3B6}" type="presParOf" srcId="{0940C35F-FD57-41D5-97FA-879B5AA109F6}" destId="{7DEF288E-6673-4BE2-93BE-1A1F23B6270A}" srcOrd="0" destOrd="0" presId="urn:microsoft.com/office/officeart/2005/8/layout/process5"/>
    <dgm:cxn modelId="{82F51B96-3488-46CB-9503-16ACB0A1AEA8}" type="presParOf" srcId="{494C7D4F-2BAC-469A-A442-0C7ED98283BD}" destId="{C70047E9-652E-4BA1-BBD6-1B2D421496BD}" srcOrd="6" destOrd="0" presId="urn:microsoft.com/office/officeart/2005/8/layout/process5"/>
    <dgm:cxn modelId="{2E5C6985-26CC-44A8-9EA0-E45F65A31EDB}" type="presParOf" srcId="{494C7D4F-2BAC-469A-A442-0C7ED98283BD}" destId="{1938A698-46D3-4871-B0F8-60223C3A24A2}" srcOrd="7" destOrd="0" presId="urn:microsoft.com/office/officeart/2005/8/layout/process5"/>
    <dgm:cxn modelId="{4126ACFD-37FB-4AC3-AB3B-03CA75C2CBA3}" type="presParOf" srcId="{1938A698-46D3-4871-B0F8-60223C3A24A2}" destId="{90AD5DE0-2FB7-42CE-9177-1705D4F571B3}" srcOrd="0" destOrd="0" presId="urn:microsoft.com/office/officeart/2005/8/layout/process5"/>
    <dgm:cxn modelId="{E03AB08C-A5D9-4647-A117-63511E720451}" type="presParOf" srcId="{494C7D4F-2BAC-469A-A442-0C7ED98283BD}" destId="{23D0F47C-D19C-4F72-BDBB-B124769899F0}" srcOrd="8" destOrd="0" presId="urn:microsoft.com/office/officeart/2005/8/layout/process5"/>
    <dgm:cxn modelId="{051F7F98-0E4C-404A-90FC-33ED7FE72049}" type="presParOf" srcId="{494C7D4F-2BAC-469A-A442-0C7ED98283BD}" destId="{77BB0948-22D0-406B-B032-97F484352590}" srcOrd="9" destOrd="0" presId="urn:microsoft.com/office/officeart/2005/8/layout/process5"/>
    <dgm:cxn modelId="{ED79C527-5F5A-4E4A-9C66-6A379A066527}" type="presParOf" srcId="{77BB0948-22D0-406B-B032-97F484352590}" destId="{7799F373-B59F-4E5F-A673-1F42E1BD2AB9}" srcOrd="0" destOrd="0" presId="urn:microsoft.com/office/officeart/2005/8/layout/process5"/>
    <dgm:cxn modelId="{70A54056-79CE-44CF-9DEB-5AD9774ACDED}" type="presParOf" srcId="{494C7D4F-2BAC-469A-A442-0C7ED98283BD}" destId="{40668CA7-31C7-4F4B-8DAC-A539392650FB}" srcOrd="10" destOrd="0" presId="urn:microsoft.com/office/officeart/2005/8/layout/process5"/>
    <dgm:cxn modelId="{E7770295-1946-424C-8371-1FFD5E0345DC}" type="presParOf" srcId="{494C7D4F-2BAC-469A-A442-0C7ED98283BD}" destId="{AEB74815-8D25-49EA-93F7-C39C2C0D069A}" srcOrd="11" destOrd="0" presId="urn:microsoft.com/office/officeart/2005/8/layout/process5"/>
    <dgm:cxn modelId="{1FB80911-3DA7-4D91-82A3-5A7A8F55DC1B}" type="presParOf" srcId="{AEB74815-8D25-49EA-93F7-C39C2C0D069A}" destId="{FE9FC719-620A-4B72-8C74-760931475A1F}" srcOrd="0" destOrd="0" presId="urn:microsoft.com/office/officeart/2005/8/layout/process5"/>
    <dgm:cxn modelId="{5D3BCCB2-1FF8-420A-BF48-8A97D96D22BE}" type="presParOf" srcId="{494C7D4F-2BAC-469A-A442-0C7ED98283BD}" destId="{597AE57B-AA6F-4A71-B861-6874318EAB31}" srcOrd="12" destOrd="0" presId="urn:microsoft.com/office/officeart/2005/8/layout/process5"/>
    <dgm:cxn modelId="{D455F70D-F100-4726-9F17-AEF939EC3265}" type="presParOf" srcId="{494C7D4F-2BAC-469A-A442-0C7ED98283BD}" destId="{E3410799-19C5-44DB-8444-7FF55582E863}" srcOrd="13" destOrd="0" presId="urn:microsoft.com/office/officeart/2005/8/layout/process5"/>
    <dgm:cxn modelId="{F38C5099-C4C0-45EE-B083-45DD18CD5367}" type="presParOf" srcId="{E3410799-19C5-44DB-8444-7FF55582E863}" destId="{2C67BCDA-F11D-4DC5-923C-FF94B2F9F606}" srcOrd="0" destOrd="0" presId="urn:microsoft.com/office/officeart/2005/8/layout/process5"/>
    <dgm:cxn modelId="{D2DD08AA-6B37-44C7-9A7C-95A33CF1D126}" type="presParOf" srcId="{494C7D4F-2BAC-469A-A442-0C7ED98283BD}" destId="{122D7266-7866-4433-8B9B-FD015F68963C}" srcOrd="14" destOrd="0" presId="urn:microsoft.com/office/officeart/2005/8/layout/process5"/>
    <dgm:cxn modelId="{306E39F4-02E6-4A25-8DD6-A94A134CDD25}" type="presParOf" srcId="{494C7D4F-2BAC-469A-A442-0C7ED98283BD}" destId="{CC5F832F-113C-4B16-A3C8-79DAC81758F8}" srcOrd="15" destOrd="0" presId="urn:microsoft.com/office/officeart/2005/8/layout/process5"/>
    <dgm:cxn modelId="{D1DC72AC-2123-47D6-8E3C-9134F2645968}" type="presParOf" srcId="{CC5F832F-113C-4B16-A3C8-79DAC81758F8}" destId="{089F7783-D45D-4B05-A070-944C84BEB4F9}" srcOrd="0" destOrd="0" presId="urn:microsoft.com/office/officeart/2005/8/layout/process5"/>
    <dgm:cxn modelId="{6AA0D87C-A38B-4BF6-841B-20DDA04E5732}" type="presParOf" srcId="{494C7D4F-2BAC-469A-A442-0C7ED98283BD}" destId="{2F3918F5-E29F-4D6A-AF70-4C4ED66BC92B}" srcOrd="16" destOrd="0" presId="urn:microsoft.com/office/officeart/2005/8/layout/process5"/>
    <dgm:cxn modelId="{04F4FF21-CCF7-40B7-A335-2F5649358A4F}" type="presParOf" srcId="{494C7D4F-2BAC-469A-A442-0C7ED98283BD}" destId="{F077C7AF-B7CE-4D1E-B50E-A0CF1321C22D}" srcOrd="17" destOrd="0" presId="urn:microsoft.com/office/officeart/2005/8/layout/process5"/>
    <dgm:cxn modelId="{9DD1ADDA-1214-4331-A10F-780DAFD87A42}" type="presParOf" srcId="{F077C7AF-B7CE-4D1E-B50E-A0CF1321C22D}" destId="{1E760BCF-1EF8-4F14-B9BC-A661A1DFC1DA}" srcOrd="0" destOrd="0" presId="urn:microsoft.com/office/officeart/2005/8/layout/process5"/>
    <dgm:cxn modelId="{48A9C002-EB4F-4C99-96FB-FFF4A11114CD}" type="presParOf" srcId="{494C7D4F-2BAC-469A-A442-0C7ED98283BD}" destId="{0CFA4765-CD9C-47D4-A06B-B5B5924088CF}" srcOrd="18" destOrd="0" presId="urn:microsoft.com/office/officeart/2005/8/layout/process5"/>
  </dgm:cxnLst>
  <dgm:bg>
    <a:solidFill>
      <a:schemeClr val="accent2">
        <a:lumMod val="20000"/>
        <a:lumOff val="80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D057F41-E6DE-4342-9029-38A972C82FDC}" type="doc">
      <dgm:prSet loTypeId="urn:microsoft.com/office/officeart/2005/8/layout/hList1" loCatId="list" qsTypeId="urn:microsoft.com/office/officeart/2005/8/quickstyle/3d3" qsCatId="3D" csTypeId="urn:microsoft.com/office/officeart/2005/8/colors/colorful1" csCatId="colorful" phldr="1"/>
      <dgm:spPr/>
      <dgm:t>
        <a:bodyPr/>
        <a:lstStyle/>
        <a:p>
          <a:endParaRPr lang="en-US"/>
        </a:p>
      </dgm:t>
    </dgm:pt>
    <dgm:pt modelId="{400B6147-06E0-487D-852E-473B8A71EAF0}">
      <dgm:prSet phldrT="[Text]"/>
      <dgm:spPr/>
      <dgm:t>
        <a:bodyPr/>
        <a:lstStyle/>
        <a:p>
          <a:r>
            <a:rPr lang="en-US" b="1">
              <a:latin typeface="+mj-lt"/>
              <a:ea typeface="Calibri" pitchFamily="34" charset="-122"/>
              <a:cs typeface="Calibri" pitchFamily="34" charset="-120"/>
            </a:rPr>
            <a:t>National Definition</a:t>
          </a:r>
          <a:endParaRPr lang="en-US">
            <a:latin typeface="+mj-lt"/>
          </a:endParaRPr>
        </a:p>
        <a:p>
          <a:r>
            <a:rPr lang="en-US" b="1">
              <a:latin typeface="+mj-lt"/>
              <a:ea typeface="Calibri" pitchFamily="34" charset="-122"/>
              <a:cs typeface="Calibri" pitchFamily="34" charset="-120"/>
            </a:rPr>
            <a:t>&amp; Classification</a:t>
          </a:r>
          <a:endParaRPr lang="en-US" dirty="0">
            <a:latin typeface="+mj-lt"/>
          </a:endParaRPr>
        </a:p>
      </dgm:t>
    </dgm:pt>
    <dgm:pt modelId="{A7D625B2-7429-4161-A6C8-0CD3EF9CD422}" type="parTrans" cxnId="{3D5012ED-06EB-4CD1-A842-3BE035B85CAC}">
      <dgm:prSet/>
      <dgm:spPr/>
      <dgm:t>
        <a:bodyPr/>
        <a:lstStyle/>
        <a:p>
          <a:endParaRPr lang="en-US">
            <a:latin typeface="+mj-lt"/>
          </a:endParaRPr>
        </a:p>
      </dgm:t>
    </dgm:pt>
    <dgm:pt modelId="{3C0C9B8B-6734-43F3-8886-8F701B366CE8}" type="sibTrans" cxnId="{3D5012ED-06EB-4CD1-A842-3BE035B85CAC}">
      <dgm:prSet/>
      <dgm:spPr/>
      <dgm:t>
        <a:bodyPr/>
        <a:lstStyle/>
        <a:p>
          <a:endParaRPr lang="en-US">
            <a:latin typeface="+mj-lt"/>
          </a:endParaRPr>
        </a:p>
      </dgm:t>
    </dgm:pt>
    <dgm:pt modelId="{01D7F9BC-4C1B-4FB1-9521-4938F8BDAD27}">
      <dgm:prSet phldrT="[Text]"/>
      <dgm:spPr/>
      <dgm:t>
        <a:bodyPr/>
        <a:lstStyle/>
        <a:p>
          <a:r>
            <a:rPr lang="en-US" dirty="0">
              <a:latin typeface="+mj-lt"/>
              <a:ea typeface="Calibri" pitchFamily="34" charset="-122"/>
              <a:cs typeface="Calibri" pitchFamily="34" charset="-120"/>
            </a:rPr>
            <a:t>Develop Kenya's own definition of micro-credentials through multi-stakeholder consultation. </a:t>
          </a:r>
          <a:endParaRPr lang="en-US" dirty="0">
            <a:latin typeface="+mj-lt"/>
          </a:endParaRPr>
        </a:p>
      </dgm:t>
    </dgm:pt>
    <dgm:pt modelId="{323610F2-273F-42A7-8B4D-9AB624F2E876}" type="parTrans" cxnId="{791E9331-FEF2-4180-8D6B-989F8B574D9C}">
      <dgm:prSet/>
      <dgm:spPr/>
      <dgm:t>
        <a:bodyPr/>
        <a:lstStyle/>
        <a:p>
          <a:endParaRPr lang="en-US">
            <a:latin typeface="+mj-lt"/>
          </a:endParaRPr>
        </a:p>
      </dgm:t>
    </dgm:pt>
    <dgm:pt modelId="{B2A93BD3-B474-4715-BF1A-422AE590FDFA}" type="sibTrans" cxnId="{791E9331-FEF2-4180-8D6B-989F8B574D9C}">
      <dgm:prSet/>
      <dgm:spPr/>
      <dgm:t>
        <a:bodyPr/>
        <a:lstStyle/>
        <a:p>
          <a:endParaRPr lang="en-US">
            <a:latin typeface="+mj-lt"/>
          </a:endParaRPr>
        </a:p>
      </dgm:t>
    </dgm:pt>
    <dgm:pt modelId="{8399F178-C407-425C-9C88-C971C3771E03}">
      <dgm:prSet phldrT="[Text]"/>
      <dgm:spPr/>
      <dgm:t>
        <a:bodyPr/>
        <a:lstStyle/>
        <a:p>
          <a:r>
            <a:rPr lang="en-US" b="1">
              <a:latin typeface="+mj-lt"/>
              <a:ea typeface="Calibri" pitchFamily="34" charset="-122"/>
              <a:cs typeface="Calibri" pitchFamily="34" charset="-120"/>
            </a:rPr>
            <a:t>Tiered Quality</a:t>
          </a:r>
          <a:endParaRPr lang="en-US">
            <a:latin typeface="+mj-lt"/>
          </a:endParaRPr>
        </a:p>
        <a:p>
          <a:r>
            <a:rPr lang="en-US" b="1">
              <a:latin typeface="+mj-lt"/>
              <a:ea typeface="Calibri" pitchFamily="34" charset="-122"/>
              <a:cs typeface="Calibri" pitchFamily="34" charset="-120"/>
            </a:rPr>
            <a:t>Assurance Framework</a:t>
          </a:r>
          <a:endParaRPr lang="en-US" dirty="0">
            <a:latin typeface="+mj-lt"/>
          </a:endParaRPr>
        </a:p>
      </dgm:t>
    </dgm:pt>
    <dgm:pt modelId="{DDEA7298-1170-4405-8024-52266C7264A8}" type="parTrans" cxnId="{ADD06B54-00E4-429D-A3A9-B86161024B87}">
      <dgm:prSet/>
      <dgm:spPr/>
      <dgm:t>
        <a:bodyPr/>
        <a:lstStyle/>
        <a:p>
          <a:endParaRPr lang="en-US">
            <a:latin typeface="+mj-lt"/>
          </a:endParaRPr>
        </a:p>
      </dgm:t>
    </dgm:pt>
    <dgm:pt modelId="{446865AE-1620-45D6-8398-0D457F2C951F}" type="sibTrans" cxnId="{ADD06B54-00E4-429D-A3A9-B86161024B87}">
      <dgm:prSet/>
      <dgm:spPr/>
      <dgm:t>
        <a:bodyPr/>
        <a:lstStyle/>
        <a:p>
          <a:endParaRPr lang="en-US">
            <a:latin typeface="+mj-lt"/>
          </a:endParaRPr>
        </a:p>
      </dgm:t>
    </dgm:pt>
    <dgm:pt modelId="{AAC78D5A-8C07-42DF-B079-654C9C02D570}">
      <dgm:prSet phldrT="[Text]"/>
      <dgm:spPr/>
      <dgm:t>
        <a:bodyPr/>
        <a:lstStyle/>
        <a:p>
          <a:r>
            <a:rPr lang="en-US">
              <a:solidFill>
                <a:srgbClr val="FF0000"/>
              </a:solidFill>
              <a:latin typeface="+mj-lt"/>
              <a:ea typeface="Calibri" pitchFamily="34" charset="-122"/>
              <a:cs typeface="Calibri" pitchFamily="34" charset="-120"/>
            </a:rPr>
            <a:t>Tier 1</a:t>
          </a:r>
          <a:r>
            <a:rPr lang="en-US">
              <a:latin typeface="+mj-lt"/>
              <a:ea typeface="Calibri" pitchFamily="34" charset="-122"/>
              <a:cs typeface="Calibri" pitchFamily="34" charset="-120"/>
            </a:rPr>
            <a:t>: </a:t>
          </a:r>
          <a:r>
            <a:rPr lang="en-US" dirty="0">
              <a:latin typeface="+mj-lt"/>
              <a:ea typeface="Calibri" pitchFamily="34" charset="-122"/>
              <a:cs typeface="Calibri" pitchFamily="34" charset="-120"/>
            </a:rPr>
            <a:t>KNQF-accredited institutions. </a:t>
          </a:r>
          <a:endParaRPr lang="en-US" dirty="0">
            <a:latin typeface="+mj-lt"/>
          </a:endParaRPr>
        </a:p>
      </dgm:t>
    </dgm:pt>
    <dgm:pt modelId="{A0AF3639-04D4-423C-AB09-5A43FF48A5E4}" type="parTrans" cxnId="{D421B218-7275-44C6-B4D0-D76E47A3F290}">
      <dgm:prSet/>
      <dgm:spPr/>
      <dgm:t>
        <a:bodyPr/>
        <a:lstStyle/>
        <a:p>
          <a:endParaRPr lang="en-US">
            <a:latin typeface="+mj-lt"/>
          </a:endParaRPr>
        </a:p>
      </dgm:t>
    </dgm:pt>
    <dgm:pt modelId="{C318963A-851F-4CAA-A06C-5BE53DD78E29}" type="sibTrans" cxnId="{D421B218-7275-44C6-B4D0-D76E47A3F290}">
      <dgm:prSet/>
      <dgm:spPr/>
      <dgm:t>
        <a:bodyPr/>
        <a:lstStyle/>
        <a:p>
          <a:endParaRPr lang="en-US">
            <a:latin typeface="+mj-lt"/>
          </a:endParaRPr>
        </a:p>
      </dgm:t>
    </dgm:pt>
    <dgm:pt modelId="{D5DEF2A2-3FA8-465B-BDDD-AEAB40D409E4}">
      <dgm:prSet phldrT="[Text]"/>
      <dgm:spPr/>
      <dgm:t>
        <a:bodyPr/>
        <a:lstStyle/>
        <a:p>
          <a:r>
            <a:rPr lang="en-US" b="1" dirty="0">
              <a:latin typeface="+mj-lt"/>
              <a:ea typeface="Calibri" pitchFamily="34" charset="-122"/>
              <a:cs typeface="Calibri" pitchFamily="34" charset="-120"/>
            </a:rPr>
            <a:t>Operationalize</a:t>
          </a:r>
          <a:endParaRPr lang="en-US" dirty="0">
            <a:latin typeface="+mj-lt"/>
          </a:endParaRPr>
        </a:p>
        <a:p>
          <a:r>
            <a:rPr lang="en-US" b="1" dirty="0" err="1">
              <a:latin typeface="+mj-lt"/>
              <a:ea typeface="Calibri" pitchFamily="34" charset="-122"/>
              <a:cs typeface="Calibri" pitchFamily="34" charset="-120"/>
            </a:rPr>
            <a:t>KeCCATs</a:t>
          </a:r>
          <a:endParaRPr lang="en-US" dirty="0">
            <a:latin typeface="+mj-lt"/>
          </a:endParaRPr>
        </a:p>
      </dgm:t>
    </dgm:pt>
    <dgm:pt modelId="{9E5985FF-8D56-48FB-B134-0E743F72D673}" type="parTrans" cxnId="{B643934D-6EF9-4914-9241-9F66815966D6}">
      <dgm:prSet/>
      <dgm:spPr/>
      <dgm:t>
        <a:bodyPr/>
        <a:lstStyle/>
        <a:p>
          <a:endParaRPr lang="en-US">
            <a:latin typeface="+mj-lt"/>
          </a:endParaRPr>
        </a:p>
      </dgm:t>
    </dgm:pt>
    <dgm:pt modelId="{C82B1B0A-3CC9-44BD-A981-584E0D9ECC56}" type="sibTrans" cxnId="{B643934D-6EF9-4914-9241-9F66815966D6}">
      <dgm:prSet/>
      <dgm:spPr/>
      <dgm:t>
        <a:bodyPr/>
        <a:lstStyle/>
        <a:p>
          <a:endParaRPr lang="en-US">
            <a:latin typeface="+mj-lt"/>
          </a:endParaRPr>
        </a:p>
      </dgm:t>
    </dgm:pt>
    <dgm:pt modelId="{C77D01A0-1262-4A3A-BCE2-4A86C8AF00DB}">
      <dgm:prSet phldrT="[Text]"/>
      <dgm:spPr/>
      <dgm:t>
        <a:bodyPr/>
        <a:lstStyle/>
        <a:p>
          <a:r>
            <a:rPr lang="en-US">
              <a:latin typeface="+mj-lt"/>
              <a:ea typeface="Calibri" pitchFamily="34" charset="-122"/>
              <a:cs typeface="Calibri" pitchFamily="34" charset="-120"/>
            </a:rPr>
            <a:t>Issue guidance on credit values, stacking rules, and articulation pathways for micro-credentials toward KNQF qualifications. </a:t>
          </a:r>
          <a:endParaRPr lang="en-US" dirty="0">
            <a:latin typeface="+mj-lt"/>
          </a:endParaRPr>
        </a:p>
      </dgm:t>
    </dgm:pt>
    <dgm:pt modelId="{CF370E09-412A-409B-A7CC-5D2BF62DD7BB}" type="parTrans" cxnId="{B4D6E2B9-D074-4B11-9536-F8B486C7C42C}">
      <dgm:prSet/>
      <dgm:spPr/>
      <dgm:t>
        <a:bodyPr/>
        <a:lstStyle/>
        <a:p>
          <a:endParaRPr lang="en-US">
            <a:latin typeface="+mj-lt"/>
          </a:endParaRPr>
        </a:p>
      </dgm:t>
    </dgm:pt>
    <dgm:pt modelId="{02022277-B137-41F5-958E-315E04903391}" type="sibTrans" cxnId="{B4D6E2B9-D074-4B11-9536-F8B486C7C42C}">
      <dgm:prSet/>
      <dgm:spPr/>
      <dgm:t>
        <a:bodyPr/>
        <a:lstStyle/>
        <a:p>
          <a:endParaRPr lang="en-US">
            <a:latin typeface="+mj-lt"/>
          </a:endParaRPr>
        </a:p>
      </dgm:t>
    </dgm:pt>
    <dgm:pt modelId="{8908610A-3B9D-4C0A-AB20-5B2018CBB367}">
      <dgm:prSet phldrT="[Text]"/>
      <dgm:spPr/>
      <dgm:t>
        <a:bodyPr/>
        <a:lstStyle/>
        <a:p>
          <a:r>
            <a:rPr lang="en-US" dirty="0">
              <a:latin typeface="+mj-lt"/>
              <a:ea typeface="Calibri" pitchFamily="34" charset="-122"/>
              <a:cs typeface="Calibri" pitchFamily="34" charset="-120"/>
            </a:rPr>
            <a:t>Specify minimum standards for volume of learning, learning outcomes, assessment </a:t>
          </a:r>
          <a:r>
            <a:rPr lang="en-US" dirty="0" err="1">
              <a:latin typeface="+mj-lt"/>
              <a:ea typeface="Calibri" pitchFamily="34" charset="-122"/>
              <a:cs typeface="Calibri" pitchFamily="34" charset="-120"/>
            </a:rPr>
            <a:t>rigour</a:t>
          </a:r>
          <a:r>
            <a:rPr lang="en-US" dirty="0">
              <a:latin typeface="+mj-lt"/>
              <a:ea typeface="Calibri" pitchFamily="34" charset="-122"/>
              <a:cs typeface="Calibri" pitchFamily="34" charset="-120"/>
            </a:rPr>
            <a:t>, and issuer credibility.</a:t>
          </a:r>
          <a:endParaRPr lang="en-US" dirty="0">
            <a:latin typeface="+mj-lt"/>
          </a:endParaRPr>
        </a:p>
      </dgm:t>
    </dgm:pt>
    <dgm:pt modelId="{B6455959-4830-4E96-B2CA-45DC76A49A44}" type="parTrans" cxnId="{E144E428-BDCE-4362-9E93-20D179EBA363}">
      <dgm:prSet/>
      <dgm:spPr/>
      <dgm:t>
        <a:bodyPr/>
        <a:lstStyle/>
        <a:p>
          <a:endParaRPr lang="en-US">
            <a:latin typeface="+mj-lt"/>
          </a:endParaRPr>
        </a:p>
      </dgm:t>
    </dgm:pt>
    <dgm:pt modelId="{01C027A8-4002-4358-A802-174FE67D60DC}" type="sibTrans" cxnId="{E144E428-BDCE-4362-9E93-20D179EBA363}">
      <dgm:prSet/>
      <dgm:spPr/>
      <dgm:t>
        <a:bodyPr/>
        <a:lstStyle/>
        <a:p>
          <a:endParaRPr lang="en-US">
            <a:latin typeface="+mj-lt"/>
          </a:endParaRPr>
        </a:p>
      </dgm:t>
    </dgm:pt>
    <dgm:pt modelId="{26CD3ECB-7568-4571-B6BB-9F1E9D8785F5}">
      <dgm:prSet phldrT="[Text]"/>
      <dgm:spPr/>
      <dgm:t>
        <a:bodyPr/>
        <a:lstStyle/>
        <a:p>
          <a:r>
            <a:rPr lang="en-US" dirty="0">
              <a:solidFill>
                <a:srgbClr val="FF0000"/>
              </a:solidFill>
              <a:latin typeface="+mj-lt"/>
              <a:ea typeface="Calibri" pitchFamily="34" charset="-122"/>
              <a:cs typeface="Calibri" pitchFamily="34" charset="-120"/>
            </a:rPr>
            <a:t>Tier 2</a:t>
          </a:r>
          <a:r>
            <a:rPr lang="en-US" dirty="0">
              <a:latin typeface="+mj-lt"/>
              <a:ea typeface="Calibri" pitchFamily="34" charset="-122"/>
              <a:cs typeface="Calibri" pitchFamily="34" charset="-120"/>
            </a:rPr>
            <a:t>: Quality-audited non-accredited bodies. </a:t>
          </a:r>
          <a:endParaRPr lang="en-US" dirty="0">
            <a:latin typeface="+mj-lt"/>
          </a:endParaRPr>
        </a:p>
      </dgm:t>
    </dgm:pt>
    <dgm:pt modelId="{393C37F9-F788-49F3-81E5-1987D34AF83D}" type="parTrans" cxnId="{575E28BA-A8E2-47E6-8728-67AB6B2CAEBC}">
      <dgm:prSet/>
      <dgm:spPr/>
      <dgm:t>
        <a:bodyPr/>
        <a:lstStyle/>
        <a:p>
          <a:endParaRPr lang="en-US">
            <a:latin typeface="+mj-lt"/>
          </a:endParaRPr>
        </a:p>
      </dgm:t>
    </dgm:pt>
    <dgm:pt modelId="{B51157A0-1C80-4101-8413-280DFB3A8ABE}" type="sibTrans" cxnId="{575E28BA-A8E2-47E6-8728-67AB6B2CAEBC}">
      <dgm:prSet/>
      <dgm:spPr/>
      <dgm:t>
        <a:bodyPr/>
        <a:lstStyle/>
        <a:p>
          <a:endParaRPr lang="en-US">
            <a:latin typeface="+mj-lt"/>
          </a:endParaRPr>
        </a:p>
      </dgm:t>
    </dgm:pt>
    <dgm:pt modelId="{01E00B20-9C63-4714-8CED-E416300EA8CE}">
      <dgm:prSet phldrT="[Text]"/>
      <dgm:spPr/>
      <dgm:t>
        <a:bodyPr/>
        <a:lstStyle/>
        <a:p>
          <a:r>
            <a:rPr lang="en-US" dirty="0">
              <a:solidFill>
                <a:srgbClr val="FF0000"/>
              </a:solidFill>
              <a:latin typeface="+mj-lt"/>
              <a:ea typeface="Calibri" pitchFamily="34" charset="-122"/>
              <a:cs typeface="Calibri" pitchFamily="34" charset="-120"/>
            </a:rPr>
            <a:t>Tier 3</a:t>
          </a:r>
          <a:r>
            <a:rPr lang="en-US" dirty="0">
              <a:latin typeface="+mj-lt"/>
              <a:ea typeface="Calibri" pitchFamily="34" charset="-122"/>
              <a:cs typeface="Calibri" pitchFamily="34" charset="-120"/>
            </a:rPr>
            <a:t>: Unrecognized providers. Only Tier 1 &amp; 2 eligible for KNQF recognition.</a:t>
          </a:r>
          <a:endParaRPr lang="en-US" dirty="0">
            <a:latin typeface="+mj-lt"/>
          </a:endParaRPr>
        </a:p>
      </dgm:t>
    </dgm:pt>
    <dgm:pt modelId="{6ADFBDBD-3246-46F1-B445-2216AB41641F}" type="parTrans" cxnId="{9A616846-B870-46F5-AF62-CA099730FB87}">
      <dgm:prSet/>
      <dgm:spPr/>
      <dgm:t>
        <a:bodyPr/>
        <a:lstStyle/>
        <a:p>
          <a:endParaRPr lang="en-US">
            <a:latin typeface="+mj-lt"/>
          </a:endParaRPr>
        </a:p>
      </dgm:t>
    </dgm:pt>
    <dgm:pt modelId="{F6725674-A5C7-4B9E-96D3-28AE8C538D13}" type="sibTrans" cxnId="{9A616846-B870-46F5-AF62-CA099730FB87}">
      <dgm:prSet/>
      <dgm:spPr/>
      <dgm:t>
        <a:bodyPr/>
        <a:lstStyle/>
        <a:p>
          <a:endParaRPr lang="en-US">
            <a:latin typeface="+mj-lt"/>
          </a:endParaRPr>
        </a:p>
      </dgm:t>
    </dgm:pt>
    <dgm:pt modelId="{43D519F2-2795-4BC9-A633-C55E8628A76E}">
      <dgm:prSet phldrT="[Text]"/>
      <dgm:spPr/>
      <dgm:t>
        <a:bodyPr/>
        <a:lstStyle/>
        <a:p>
          <a:r>
            <a:rPr lang="en-US">
              <a:latin typeface="+mj-lt"/>
              <a:ea typeface="Calibri" pitchFamily="34" charset="-122"/>
              <a:cs typeface="Calibri" pitchFamily="34" charset="-120"/>
            </a:rPr>
            <a:t>RPL provisions for informal learning.</a:t>
          </a:r>
          <a:endParaRPr lang="en-US" dirty="0">
            <a:latin typeface="+mj-lt"/>
          </a:endParaRPr>
        </a:p>
      </dgm:t>
    </dgm:pt>
    <dgm:pt modelId="{D87478DF-520A-4B52-88F6-598D86832797}" type="parTrans" cxnId="{A333F59B-6E65-49AA-AC6D-15E5E976DBAB}">
      <dgm:prSet/>
      <dgm:spPr/>
      <dgm:t>
        <a:bodyPr/>
        <a:lstStyle/>
        <a:p>
          <a:endParaRPr lang="en-US">
            <a:latin typeface="+mj-lt"/>
          </a:endParaRPr>
        </a:p>
      </dgm:t>
    </dgm:pt>
    <dgm:pt modelId="{2E485D3F-9B61-40A7-9884-3E925F645CE5}" type="sibTrans" cxnId="{A333F59B-6E65-49AA-AC6D-15E5E976DBAB}">
      <dgm:prSet/>
      <dgm:spPr/>
      <dgm:t>
        <a:bodyPr/>
        <a:lstStyle/>
        <a:p>
          <a:endParaRPr lang="en-US">
            <a:latin typeface="+mj-lt"/>
          </a:endParaRPr>
        </a:p>
      </dgm:t>
    </dgm:pt>
    <dgm:pt modelId="{DCAE8B57-3FDA-4601-8C9F-84A6810283B8}">
      <dgm:prSet phldrT="[Text]"/>
      <dgm:spPr/>
      <dgm:t>
        <a:bodyPr/>
        <a:lstStyle/>
        <a:p>
          <a:r>
            <a:rPr lang="en-US" b="1" dirty="0">
              <a:latin typeface="+mj-lt"/>
              <a:ea typeface="Calibri" pitchFamily="34" charset="-122"/>
              <a:cs typeface="Calibri" pitchFamily="34" charset="-120"/>
            </a:rPr>
            <a:t>National Digital Credentials Infrastructure</a:t>
          </a:r>
          <a:endParaRPr lang="en-US" dirty="0">
            <a:latin typeface="+mj-lt"/>
          </a:endParaRPr>
        </a:p>
      </dgm:t>
    </dgm:pt>
    <dgm:pt modelId="{CE63527A-EB19-4F41-8DFB-57EDACCBCA01}" type="parTrans" cxnId="{78CF229E-A0B2-4319-9D93-9DF59087AE24}">
      <dgm:prSet/>
      <dgm:spPr/>
      <dgm:t>
        <a:bodyPr/>
        <a:lstStyle/>
        <a:p>
          <a:endParaRPr lang="en-US">
            <a:latin typeface="+mj-lt"/>
          </a:endParaRPr>
        </a:p>
      </dgm:t>
    </dgm:pt>
    <dgm:pt modelId="{F2F21A0D-C788-47E3-9B9C-E093A51B0C10}" type="sibTrans" cxnId="{78CF229E-A0B2-4319-9D93-9DF59087AE24}">
      <dgm:prSet/>
      <dgm:spPr/>
      <dgm:t>
        <a:bodyPr/>
        <a:lstStyle/>
        <a:p>
          <a:endParaRPr lang="en-US">
            <a:latin typeface="+mj-lt"/>
          </a:endParaRPr>
        </a:p>
      </dgm:t>
    </dgm:pt>
    <dgm:pt modelId="{B9D4693E-DE4C-4212-BB78-723DBACAC91E}">
      <dgm:prSet/>
      <dgm:spPr/>
      <dgm:t>
        <a:bodyPr/>
        <a:lstStyle/>
        <a:p>
          <a:r>
            <a:rPr lang="en-US" b="1">
              <a:latin typeface="+mj-lt"/>
              <a:ea typeface="Calibri" pitchFamily="34" charset="-122"/>
              <a:cs typeface="Calibri" pitchFamily="34" charset="-120"/>
            </a:rPr>
            <a:t>Equity as Core Design Principle</a:t>
          </a:r>
          <a:endParaRPr lang="en-US" dirty="0">
            <a:latin typeface="+mj-lt"/>
          </a:endParaRPr>
        </a:p>
      </dgm:t>
    </dgm:pt>
    <dgm:pt modelId="{5A2AC6AE-DAF4-45EE-AC4C-C60C4A2C734C}" type="parTrans" cxnId="{908CB2EC-90FB-4E95-AC98-58F53D0ABB27}">
      <dgm:prSet/>
      <dgm:spPr/>
      <dgm:t>
        <a:bodyPr/>
        <a:lstStyle/>
        <a:p>
          <a:endParaRPr lang="en-US">
            <a:latin typeface="+mj-lt"/>
          </a:endParaRPr>
        </a:p>
      </dgm:t>
    </dgm:pt>
    <dgm:pt modelId="{0ABC853D-402B-4BBF-B921-52292082B7CF}" type="sibTrans" cxnId="{908CB2EC-90FB-4E95-AC98-58F53D0ABB27}">
      <dgm:prSet/>
      <dgm:spPr/>
      <dgm:t>
        <a:bodyPr/>
        <a:lstStyle/>
        <a:p>
          <a:endParaRPr lang="en-US">
            <a:latin typeface="+mj-lt"/>
          </a:endParaRPr>
        </a:p>
      </dgm:t>
    </dgm:pt>
    <dgm:pt modelId="{D742D4B7-E607-4EE0-94E0-A7E0ADC37720}">
      <dgm:prSet phldrT="[Text]"/>
      <dgm:spPr/>
      <dgm:t>
        <a:bodyPr/>
        <a:lstStyle/>
        <a:p>
          <a:r>
            <a:rPr lang="en-US">
              <a:latin typeface="+mj-lt"/>
              <a:ea typeface="Calibri" pitchFamily="34" charset="-122"/>
              <a:cs typeface="Calibri" pitchFamily="34" charset="-120"/>
            </a:rPr>
            <a:t>National register of recognized micro-credentials. Adopt Open Badges 3.0 standard.</a:t>
          </a:r>
          <a:endParaRPr lang="en-US" dirty="0">
            <a:latin typeface="+mj-lt"/>
          </a:endParaRPr>
        </a:p>
      </dgm:t>
    </dgm:pt>
    <dgm:pt modelId="{0D479457-5EAE-4247-B049-F16B46A2A36C}" type="parTrans" cxnId="{5CF34034-B113-4859-86DD-4454C65CDF3E}">
      <dgm:prSet/>
      <dgm:spPr/>
      <dgm:t>
        <a:bodyPr/>
        <a:lstStyle/>
        <a:p>
          <a:endParaRPr lang="en-US">
            <a:latin typeface="+mj-lt"/>
          </a:endParaRPr>
        </a:p>
      </dgm:t>
    </dgm:pt>
    <dgm:pt modelId="{2F9E7F31-2DB3-4B20-967C-0DD9BFB4F833}" type="sibTrans" cxnId="{5CF34034-B113-4859-86DD-4454C65CDF3E}">
      <dgm:prSet/>
      <dgm:spPr/>
      <dgm:t>
        <a:bodyPr/>
        <a:lstStyle/>
        <a:p>
          <a:endParaRPr lang="en-US">
            <a:latin typeface="+mj-lt"/>
          </a:endParaRPr>
        </a:p>
      </dgm:t>
    </dgm:pt>
    <dgm:pt modelId="{995CBA6E-BE31-4974-A1F0-764B3BD661AB}">
      <dgm:prSet phldrT="[Text]"/>
      <dgm:spPr/>
      <dgm:t>
        <a:bodyPr/>
        <a:lstStyle/>
        <a:p>
          <a:r>
            <a:rPr lang="en-US">
              <a:latin typeface="+mj-lt"/>
              <a:ea typeface="Calibri" pitchFamily="34" charset="-122"/>
              <a:cs typeface="Calibri" pitchFamily="34" charset="-120"/>
            </a:rPr>
            <a:t> Interoperability with ACQF and Commonwealth frameworks.</a:t>
          </a:r>
          <a:endParaRPr lang="en-US" dirty="0">
            <a:latin typeface="+mj-lt"/>
          </a:endParaRPr>
        </a:p>
      </dgm:t>
    </dgm:pt>
    <dgm:pt modelId="{6910CED6-6DFD-479A-93E0-17777D653915}" type="parTrans" cxnId="{50D24108-70A3-4351-BF63-2F216E5AD50B}">
      <dgm:prSet/>
      <dgm:spPr/>
      <dgm:t>
        <a:bodyPr/>
        <a:lstStyle/>
        <a:p>
          <a:endParaRPr lang="en-US">
            <a:latin typeface="+mj-lt"/>
          </a:endParaRPr>
        </a:p>
      </dgm:t>
    </dgm:pt>
    <dgm:pt modelId="{C92D900F-895B-4EC5-BF60-EA97BD7D9031}" type="sibTrans" cxnId="{50D24108-70A3-4351-BF63-2F216E5AD50B}">
      <dgm:prSet/>
      <dgm:spPr/>
      <dgm:t>
        <a:bodyPr/>
        <a:lstStyle/>
        <a:p>
          <a:endParaRPr lang="en-US">
            <a:latin typeface="+mj-lt"/>
          </a:endParaRPr>
        </a:p>
      </dgm:t>
    </dgm:pt>
    <dgm:pt modelId="{5209BDF1-A55E-4E2E-8FDB-A9198B854BB9}">
      <dgm:prSet/>
      <dgm:spPr/>
      <dgm:t>
        <a:bodyPr/>
        <a:lstStyle/>
        <a:p>
          <a:r>
            <a:rPr lang="en-US">
              <a:latin typeface="+mj-lt"/>
              <a:ea typeface="Calibri" pitchFamily="34" charset="-122"/>
              <a:cs typeface="Calibri" pitchFamily="34" charset="-120"/>
            </a:rPr>
            <a:t>Targeted outreach to informal &amp; rural learners. </a:t>
          </a:r>
          <a:endParaRPr lang="en-US" dirty="0">
            <a:latin typeface="+mj-lt"/>
          </a:endParaRPr>
        </a:p>
      </dgm:t>
    </dgm:pt>
    <dgm:pt modelId="{CB6719F0-B046-4AD6-B071-F56897132D64}" type="parTrans" cxnId="{BDF24E6D-DD38-4257-85E6-26AB063CDFA6}">
      <dgm:prSet/>
      <dgm:spPr/>
      <dgm:t>
        <a:bodyPr/>
        <a:lstStyle/>
        <a:p>
          <a:endParaRPr lang="en-US">
            <a:latin typeface="+mj-lt"/>
          </a:endParaRPr>
        </a:p>
      </dgm:t>
    </dgm:pt>
    <dgm:pt modelId="{4378025B-AFDA-4AE2-AF5E-FA3D52861370}" type="sibTrans" cxnId="{BDF24E6D-DD38-4257-85E6-26AB063CDFA6}">
      <dgm:prSet/>
      <dgm:spPr/>
      <dgm:t>
        <a:bodyPr/>
        <a:lstStyle/>
        <a:p>
          <a:endParaRPr lang="en-US">
            <a:latin typeface="+mj-lt"/>
          </a:endParaRPr>
        </a:p>
      </dgm:t>
    </dgm:pt>
    <dgm:pt modelId="{D7A312EB-D931-438C-A35D-8C1DADC20FE0}">
      <dgm:prSet/>
      <dgm:spPr/>
      <dgm:t>
        <a:bodyPr/>
        <a:lstStyle/>
        <a:p>
          <a:r>
            <a:rPr lang="en-US">
              <a:latin typeface="+mj-lt"/>
              <a:ea typeface="Calibri" pitchFamily="34" charset="-122"/>
              <a:cs typeface="Calibri" pitchFamily="34" charset="-120"/>
            </a:rPr>
            <a:t>Digital literacy integration. Monitoring equity outcomes systematically.</a:t>
          </a:r>
          <a:endParaRPr lang="en-US" dirty="0">
            <a:latin typeface="+mj-lt"/>
          </a:endParaRPr>
        </a:p>
      </dgm:t>
    </dgm:pt>
    <dgm:pt modelId="{54340D0F-6D87-47C2-8A23-543C8BB0369F}" type="parTrans" cxnId="{CBA69FFF-21B9-4C08-9976-E132391ECE28}">
      <dgm:prSet/>
      <dgm:spPr/>
      <dgm:t>
        <a:bodyPr/>
        <a:lstStyle/>
        <a:p>
          <a:endParaRPr lang="en-US">
            <a:latin typeface="+mj-lt"/>
          </a:endParaRPr>
        </a:p>
      </dgm:t>
    </dgm:pt>
    <dgm:pt modelId="{8BBC3233-94DC-4D9D-8D46-C4ED75F1A5F8}" type="sibTrans" cxnId="{CBA69FFF-21B9-4C08-9976-E132391ECE28}">
      <dgm:prSet/>
      <dgm:spPr/>
      <dgm:t>
        <a:bodyPr/>
        <a:lstStyle/>
        <a:p>
          <a:endParaRPr lang="en-US">
            <a:latin typeface="+mj-lt"/>
          </a:endParaRPr>
        </a:p>
      </dgm:t>
    </dgm:pt>
    <dgm:pt modelId="{5B012FB3-445C-48C1-B24A-DB4F39300360}">
      <dgm:prSet/>
      <dgm:spPr/>
      <dgm:t>
        <a:bodyPr/>
        <a:lstStyle/>
        <a:p>
          <a:r>
            <a:rPr lang="en-US">
              <a:latin typeface="+mj-lt"/>
              <a:ea typeface="Calibri" pitchFamily="34" charset="-122"/>
              <a:cs typeface="Calibri" pitchFamily="34" charset="-120"/>
            </a:rPr>
            <a:t>Subsidized access for low-income learners. </a:t>
          </a:r>
          <a:endParaRPr lang="en-US" dirty="0">
            <a:latin typeface="+mj-lt"/>
          </a:endParaRPr>
        </a:p>
      </dgm:t>
    </dgm:pt>
    <dgm:pt modelId="{2D33E387-FEFC-4795-A9F0-6B8B059993A3}" type="parTrans" cxnId="{9E5FFD64-1192-40DC-8D6B-D494A12412D2}">
      <dgm:prSet/>
      <dgm:spPr/>
      <dgm:t>
        <a:bodyPr/>
        <a:lstStyle/>
        <a:p>
          <a:endParaRPr lang="en-US"/>
        </a:p>
      </dgm:t>
    </dgm:pt>
    <dgm:pt modelId="{A7F0EBB2-C11B-4A50-90E3-5591CB4DA460}" type="sibTrans" cxnId="{9E5FFD64-1192-40DC-8D6B-D494A12412D2}">
      <dgm:prSet/>
      <dgm:spPr/>
      <dgm:t>
        <a:bodyPr/>
        <a:lstStyle/>
        <a:p>
          <a:endParaRPr lang="en-US"/>
        </a:p>
      </dgm:t>
    </dgm:pt>
    <dgm:pt modelId="{2D356F3D-A2AA-4FD2-816F-56894475A0FA}" type="pres">
      <dgm:prSet presAssocID="{4D057F41-E6DE-4342-9029-38A972C82FDC}" presName="Name0" presStyleCnt="0">
        <dgm:presLayoutVars>
          <dgm:dir/>
          <dgm:animLvl val="lvl"/>
          <dgm:resizeHandles val="exact"/>
        </dgm:presLayoutVars>
      </dgm:prSet>
      <dgm:spPr/>
    </dgm:pt>
    <dgm:pt modelId="{578EB6F7-D7B7-4A85-AE14-A9472D411E24}" type="pres">
      <dgm:prSet presAssocID="{400B6147-06E0-487D-852E-473B8A71EAF0}" presName="composite" presStyleCnt="0"/>
      <dgm:spPr/>
    </dgm:pt>
    <dgm:pt modelId="{CBFEA69E-47A6-44FB-AF04-8C9FA8002C1C}" type="pres">
      <dgm:prSet presAssocID="{400B6147-06E0-487D-852E-473B8A71EAF0}" presName="parTx" presStyleLbl="alignNode1" presStyleIdx="0" presStyleCnt="5">
        <dgm:presLayoutVars>
          <dgm:chMax val="0"/>
          <dgm:chPref val="0"/>
          <dgm:bulletEnabled val="1"/>
        </dgm:presLayoutVars>
      </dgm:prSet>
      <dgm:spPr/>
    </dgm:pt>
    <dgm:pt modelId="{A4CB4F89-62F9-49C6-B942-E67F148F912C}" type="pres">
      <dgm:prSet presAssocID="{400B6147-06E0-487D-852E-473B8A71EAF0}" presName="desTx" presStyleLbl="alignAccFollowNode1" presStyleIdx="0" presStyleCnt="5">
        <dgm:presLayoutVars>
          <dgm:bulletEnabled val="1"/>
        </dgm:presLayoutVars>
      </dgm:prSet>
      <dgm:spPr/>
    </dgm:pt>
    <dgm:pt modelId="{83BAFF23-29C0-4DF9-97D8-6FF6308DEE35}" type="pres">
      <dgm:prSet presAssocID="{3C0C9B8B-6734-43F3-8886-8F701B366CE8}" presName="space" presStyleCnt="0"/>
      <dgm:spPr/>
    </dgm:pt>
    <dgm:pt modelId="{93D98274-E417-44A4-A18F-5985185ACE7B}" type="pres">
      <dgm:prSet presAssocID="{8399F178-C407-425C-9C88-C971C3771E03}" presName="composite" presStyleCnt="0"/>
      <dgm:spPr/>
    </dgm:pt>
    <dgm:pt modelId="{F37A7065-873E-4178-9985-AD9AAB436CEC}" type="pres">
      <dgm:prSet presAssocID="{8399F178-C407-425C-9C88-C971C3771E03}" presName="parTx" presStyleLbl="alignNode1" presStyleIdx="1" presStyleCnt="5">
        <dgm:presLayoutVars>
          <dgm:chMax val="0"/>
          <dgm:chPref val="0"/>
          <dgm:bulletEnabled val="1"/>
        </dgm:presLayoutVars>
      </dgm:prSet>
      <dgm:spPr/>
    </dgm:pt>
    <dgm:pt modelId="{C938E999-394B-42BC-9208-73C988FB83D1}" type="pres">
      <dgm:prSet presAssocID="{8399F178-C407-425C-9C88-C971C3771E03}" presName="desTx" presStyleLbl="alignAccFollowNode1" presStyleIdx="1" presStyleCnt="5">
        <dgm:presLayoutVars>
          <dgm:bulletEnabled val="1"/>
        </dgm:presLayoutVars>
      </dgm:prSet>
      <dgm:spPr/>
    </dgm:pt>
    <dgm:pt modelId="{F644CF9D-AAFC-4633-BB36-7AD149286CEC}" type="pres">
      <dgm:prSet presAssocID="{446865AE-1620-45D6-8398-0D457F2C951F}" presName="space" presStyleCnt="0"/>
      <dgm:spPr/>
    </dgm:pt>
    <dgm:pt modelId="{CE8FA900-7F28-4729-9525-76A6DE5C4D9D}" type="pres">
      <dgm:prSet presAssocID="{D5DEF2A2-3FA8-465B-BDDD-AEAB40D409E4}" presName="composite" presStyleCnt="0"/>
      <dgm:spPr/>
    </dgm:pt>
    <dgm:pt modelId="{DA05BE49-EAF6-4A29-A351-0E73BAC774FD}" type="pres">
      <dgm:prSet presAssocID="{D5DEF2A2-3FA8-465B-BDDD-AEAB40D409E4}" presName="parTx" presStyleLbl="alignNode1" presStyleIdx="2" presStyleCnt="5">
        <dgm:presLayoutVars>
          <dgm:chMax val="0"/>
          <dgm:chPref val="0"/>
          <dgm:bulletEnabled val="1"/>
        </dgm:presLayoutVars>
      </dgm:prSet>
      <dgm:spPr/>
    </dgm:pt>
    <dgm:pt modelId="{F88AD75F-8F2F-484C-9AA0-B6B4FB91E52E}" type="pres">
      <dgm:prSet presAssocID="{D5DEF2A2-3FA8-465B-BDDD-AEAB40D409E4}" presName="desTx" presStyleLbl="alignAccFollowNode1" presStyleIdx="2" presStyleCnt="5">
        <dgm:presLayoutVars>
          <dgm:bulletEnabled val="1"/>
        </dgm:presLayoutVars>
      </dgm:prSet>
      <dgm:spPr/>
    </dgm:pt>
    <dgm:pt modelId="{E32512F3-AE11-4D38-B902-AEDCE1ED408E}" type="pres">
      <dgm:prSet presAssocID="{C82B1B0A-3CC9-44BD-A981-584E0D9ECC56}" presName="space" presStyleCnt="0"/>
      <dgm:spPr/>
    </dgm:pt>
    <dgm:pt modelId="{38F2F5C7-8667-4AC1-9A78-CB589AB860C2}" type="pres">
      <dgm:prSet presAssocID="{DCAE8B57-3FDA-4601-8C9F-84A6810283B8}" presName="composite" presStyleCnt="0"/>
      <dgm:spPr/>
    </dgm:pt>
    <dgm:pt modelId="{BF118E20-1511-4DD3-A95D-B609E7A0BF20}" type="pres">
      <dgm:prSet presAssocID="{DCAE8B57-3FDA-4601-8C9F-84A6810283B8}" presName="parTx" presStyleLbl="alignNode1" presStyleIdx="3" presStyleCnt="5">
        <dgm:presLayoutVars>
          <dgm:chMax val="0"/>
          <dgm:chPref val="0"/>
          <dgm:bulletEnabled val="1"/>
        </dgm:presLayoutVars>
      </dgm:prSet>
      <dgm:spPr/>
    </dgm:pt>
    <dgm:pt modelId="{2B379DDF-4643-438B-84B0-6FD6EF668A85}" type="pres">
      <dgm:prSet presAssocID="{DCAE8B57-3FDA-4601-8C9F-84A6810283B8}" presName="desTx" presStyleLbl="alignAccFollowNode1" presStyleIdx="3" presStyleCnt="5">
        <dgm:presLayoutVars>
          <dgm:bulletEnabled val="1"/>
        </dgm:presLayoutVars>
      </dgm:prSet>
      <dgm:spPr/>
    </dgm:pt>
    <dgm:pt modelId="{F9D1F58B-1E51-474D-814F-A9313C2C2882}" type="pres">
      <dgm:prSet presAssocID="{F2F21A0D-C788-47E3-9B9C-E093A51B0C10}" presName="space" presStyleCnt="0"/>
      <dgm:spPr/>
    </dgm:pt>
    <dgm:pt modelId="{F4803420-AFE3-4114-A165-6665A3E60E1A}" type="pres">
      <dgm:prSet presAssocID="{B9D4693E-DE4C-4212-BB78-723DBACAC91E}" presName="composite" presStyleCnt="0"/>
      <dgm:spPr/>
    </dgm:pt>
    <dgm:pt modelId="{EF5ABD68-F702-4D38-BA81-1BD6E3C532C0}" type="pres">
      <dgm:prSet presAssocID="{B9D4693E-DE4C-4212-BB78-723DBACAC91E}" presName="parTx" presStyleLbl="alignNode1" presStyleIdx="4" presStyleCnt="5">
        <dgm:presLayoutVars>
          <dgm:chMax val="0"/>
          <dgm:chPref val="0"/>
          <dgm:bulletEnabled val="1"/>
        </dgm:presLayoutVars>
      </dgm:prSet>
      <dgm:spPr/>
    </dgm:pt>
    <dgm:pt modelId="{529317C2-57C0-418F-BB84-241A2910D725}" type="pres">
      <dgm:prSet presAssocID="{B9D4693E-DE4C-4212-BB78-723DBACAC91E}" presName="desTx" presStyleLbl="alignAccFollowNode1" presStyleIdx="4" presStyleCnt="5">
        <dgm:presLayoutVars>
          <dgm:bulletEnabled val="1"/>
        </dgm:presLayoutVars>
      </dgm:prSet>
      <dgm:spPr/>
    </dgm:pt>
  </dgm:ptLst>
  <dgm:cxnLst>
    <dgm:cxn modelId="{50D24108-70A3-4351-BF63-2F216E5AD50B}" srcId="{DCAE8B57-3FDA-4601-8C9F-84A6810283B8}" destId="{995CBA6E-BE31-4974-A1F0-764B3BD661AB}" srcOrd="1" destOrd="0" parTransId="{6910CED6-6DFD-479A-93E0-17777D653915}" sibTransId="{C92D900F-895B-4EC5-BF60-EA97BD7D9031}"/>
    <dgm:cxn modelId="{CFD3A412-C03C-4B74-BF7D-A90C91F6AD1F}" type="presOf" srcId="{8399F178-C407-425C-9C88-C971C3771E03}" destId="{F37A7065-873E-4178-9985-AD9AAB436CEC}" srcOrd="0" destOrd="0" presId="urn:microsoft.com/office/officeart/2005/8/layout/hList1"/>
    <dgm:cxn modelId="{BF319414-D8AF-4C80-8D87-8A3E8DDCC4B6}" type="presOf" srcId="{AAC78D5A-8C07-42DF-B079-654C9C02D570}" destId="{C938E999-394B-42BC-9208-73C988FB83D1}" srcOrd="0" destOrd="0" presId="urn:microsoft.com/office/officeart/2005/8/layout/hList1"/>
    <dgm:cxn modelId="{D421B218-7275-44C6-B4D0-D76E47A3F290}" srcId="{8399F178-C407-425C-9C88-C971C3771E03}" destId="{AAC78D5A-8C07-42DF-B079-654C9C02D570}" srcOrd="0" destOrd="0" parTransId="{A0AF3639-04D4-423C-AB09-5A43FF48A5E4}" sibTransId="{C318963A-851F-4CAA-A06C-5BE53DD78E29}"/>
    <dgm:cxn modelId="{5969741B-8844-400C-A641-124C28556332}" type="presOf" srcId="{01D7F9BC-4C1B-4FB1-9521-4938F8BDAD27}" destId="{A4CB4F89-62F9-49C6-B942-E67F148F912C}" srcOrd="0" destOrd="0" presId="urn:microsoft.com/office/officeart/2005/8/layout/hList1"/>
    <dgm:cxn modelId="{D721171E-43F6-4F8E-8FEE-5A1AB160D34F}" type="presOf" srcId="{400B6147-06E0-487D-852E-473B8A71EAF0}" destId="{CBFEA69E-47A6-44FB-AF04-8C9FA8002C1C}" srcOrd="0" destOrd="0" presId="urn:microsoft.com/office/officeart/2005/8/layout/hList1"/>
    <dgm:cxn modelId="{E144E428-BDCE-4362-9E93-20D179EBA363}" srcId="{400B6147-06E0-487D-852E-473B8A71EAF0}" destId="{8908610A-3B9D-4C0A-AB20-5B2018CBB367}" srcOrd="1" destOrd="0" parTransId="{B6455959-4830-4E96-B2CA-45DC76A49A44}" sibTransId="{01C027A8-4002-4358-A802-174FE67D60DC}"/>
    <dgm:cxn modelId="{791E9331-FEF2-4180-8D6B-989F8B574D9C}" srcId="{400B6147-06E0-487D-852E-473B8A71EAF0}" destId="{01D7F9BC-4C1B-4FB1-9521-4938F8BDAD27}" srcOrd="0" destOrd="0" parTransId="{323610F2-273F-42A7-8B4D-9AB624F2E876}" sibTransId="{B2A93BD3-B474-4715-BF1A-422AE590FDFA}"/>
    <dgm:cxn modelId="{5CF34034-B113-4859-86DD-4454C65CDF3E}" srcId="{DCAE8B57-3FDA-4601-8C9F-84A6810283B8}" destId="{D742D4B7-E607-4EE0-94E0-A7E0ADC37720}" srcOrd="0" destOrd="0" parTransId="{0D479457-5EAE-4247-B049-F16B46A2A36C}" sibTransId="{2F9E7F31-2DB3-4B20-967C-0DD9BFB4F833}"/>
    <dgm:cxn modelId="{DCE21841-7184-4830-87D8-DA4BE746FA65}" type="presOf" srcId="{C77D01A0-1262-4A3A-BCE2-4A86C8AF00DB}" destId="{F88AD75F-8F2F-484C-9AA0-B6B4FB91E52E}" srcOrd="0" destOrd="0" presId="urn:microsoft.com/office/officeart/2005/8/layout/hList1"/>
    <dgm:cxn modelId="{9E5FFD64-1192-40DC-8D6B-D494A12412D2}" srcId="{B9D4693E-DE4C-4212-BB78-723DBACAC91E}" destId="{5B012FB3-445C-48C1-B24A-DB4F39300360}" srcOrd="1" destOrd="0" parTransId="{2D33E387-FEFC-4795-A9F0-6B8B059993A3}" sibTransId="{A7F0EBB2-C11B-4A50-90E3-5591CB4DA460}"/>
    <dgm:cxn modelId="{9A616846-B870-46F5-AF62-CA099730FB87}" srcId="{8399F178-C407-425C-9C88-C971C3771E03}" destId="{01E00B20-9C63-4714-8CED-E416300EA8CE}" srcOrd="2" destOrd="0" parTransId="{6ADFBDBD-3246-46F1-B445-2216AB41641F}" sibTransId="{F6725674-A5C7-4B9E-96D3-28AE8C538D13}"/>
    <dgm:cxn modelId="{BDF24E6D-DD38-4257-85E6-26AB063CDFA6}" srcId="{B9D4693E-DE4C-4212-BB78-723DBACAC91E}" destId="{5209BDF1-A55E-4E2E-8FDB-A9198B854BB9}" srcOrd="0" destOrd="0" parTransId="{CB6719F0-B046-4AD6-B071-F56897132D64}" sibTransId="{4378025B-AFDA-4AE2-AF5E-FA3D52861370}"/>
    <dgm:cxn modelId="{B643934D-6EF9-4914-9241-9F66815966D6}" srcId="{4D057F41-E6DE-4342-9029-38A972C82FDC}" destId="{D5DEF2A2-3FA8-465B-BDDD-AEAB40D409E4}" srcOrd="2" destOrd="0" parTransId="{9E5985FF-8D56-48FB-B134-0E743F72D673}" sibTransId="{C82B1B0A-3CC9-44BD-A981-584E0D9ECC56}"/>
    <dgm:cxn modelId="{ADD06B54-00E4-429D-A3A9-B86161024B87}" srcId="{4D057F41-E6DE-4342-9029-38A972C82FDC}" destId="{8399F178-C407-425C-9C88-C971C3771E03}" srcOrd="1" destOrd="0" parTransId="{DDEA7298-1170-4405-8024-52266C7264A8}" sibTransId="{446865AE-1620-45D6-8398-0D457F2C951F}"/>
    <dgm:cxn modelId="{CA6E2780-FC8A-4652-8B6E-370EE79F584B}" type="presOf" srcId="{01E00B20-9C63-4714-8CED-E416300EA8CE}" destId="{C938E999-394B-42BC-9208-73C988FB83D1}" srcOrd="0" destOrd="2" presId="urn:microsoft.com/office/officeart/2005/8/layout/hList1"/>
    <dgm:cxn modelId="{82FA9F8D-94E7-4DBC-8DDF-6F02654BCC86}" type="presOf" srcId="{DCAE8B57-3FDA-4601-8C9F-84A6810283B8}" destId="{BF118E20-1511-4DD3-A95D-B609E7A0BF20}" srcOrd="0" destOrd="0" presId="urn:microsoft.com/office/officeart/2005/8/layout/hList1"/>
    <dgm:cxn modelId="{AA50AC97-F181-4559-A124-93F1504B6F22}" type="presOf" srcId="{5B012FB3-445C-48C1-B24A-DB4F39300360}" destId="{529317C2-57C0-418F-BB84-241A2910D725}" srcOrd="0" destOrd="1" presId="urn:microsoft.com/office/officeart/2005/8/layout/hList1"/>
    <dgm:cxn modelId="{A333F59B-6E65-49AA-AC6D-15E5E976DBAB}" srcId="{D5DEF2A2-3FA8-465B-BDDD-AEAB40D409E4}" destId="{43D519F2-2795-4BC9-A633-C55E8628A76E}" srcOrd="1" destOrd="0" parTransId="{D87478DF-520A-4B52-88F6-598D86832797}" sibTransId="{2E485D3F-9B61-40A7-9884-3E925F645CE5}"/>
    <dgm:cxn modelId="{78CF229E-A0B2-4319-9D93-9DF59087AE24}" srcId="{4D057F41-E6DE-4342-9029-38A972C82FDC}" destId="{DCAE8B57-3FDA-4601-8C9F-84A6810283B8}" srcOrd="3" destOrd="0" parTransId="{CE63527A-EB19-4F41-8DFB-57EDACCBCA01}" sibTransId="{F2F21A0D-C788-47E3-9B9C-E093A51B0C10}"/>
    <dgm:cxn modelId="{C7ECA69E-D0A0-4BC6-BB4F-C4A35AA9C3CC}" type="presOf" srcId="{26CD3ECB-7568-4571-B6BB-9F1E9D8785F5}" destId="{C938E999-394B-42BC-9208-73C988FB83D1}" srcOrd="0" destOrd="1" presId="urn:microsoft.com/office/officeart/2005/8/layout/hList1"/>
    <dgm:cxn modelId="{FD0332A0-53C8-48B6-8486-D82AE5024415}" type="presOf" srcId="{D5DEF2A2-3FA8-465B-BDDD-AEAB40D409E4}" destId="{DA05BE49-EAF6-4A29-A351-0E73BAC774FD}" srcOrd="0" destOrd="0" presId="urn:microsoft.com/office/officeart/2005/8/layout/hList1"/>
    <dgm:cxn modelId="{1E95D3AC-00D0-46F3-A3BC-EF54F59ACCBD}" type="presOf" srcId="{4D057F41-E6DE-4342-9029-38A972C82FDC}" destId="{2D356F3D-A2AA-4FD2-816F-56894475A0FA}" srcOrd="0" destOrd="0" presId="urn:microsoft.com/office/officeart/2005/8/layout/hList1"/>
    <dgm:cxn modelId="{7C8014AF-FAFE-4112-A334-BF2C388CEA65}" type="presOf" srcId="{D7A312EB-D931-438C-A35D-8C1DADC20FE0}" destId="{529317C2-57C0-418F-BB84-241A2910D725}" srcOrd="0" destOrd="2" presId="urn:microsoft.com/office/officeart/2005/8/layout/hList1"/>
    <dgm:cxn modelId="{23E6BCB7-90F9-4EF5-AD7E-B622733CCC1B}" type="presOf" srcId="{995CBA6E-BE31-4974-A1F0-764B3BD661AB}" destId="{2B379DDF-4643-438B-84B0-6FD6EF668A85}" srcOrd="0" destOrd="1" presId="urn:microsoft.com/office/officeart/2005/8/layout/hList1"/>
    <dgm:cxn modelId="{B4D6E2B9-D074-4B11-9536-F8B486C7C42C}" srcId="{D5DEF2A2-3FA8-465B-BDDD-AEAB40D409E4}" destId="{C77D01A0-1262-4A3A-BCE2-4A86C8AF00DB}" srcOrd="0" destOrd="0" parTransId="{CF370E09-412A-409B-A7CC-5D2BF62DD7BB}" sibTransId="{02022277-B137-41F5-958E-315E04903391}"/>
    <dgm:cxn modelId="{575E28BA-A8E2-47E6-8728-67AB6B2CAEBC}" srcId="{8399F178-C407-425C-9C88-C971C3771E03}" destId="{26CD3ECB-7568-4571-B6BB-9F1E9D8785F5}" srcOrd="1" destOrd="0" parTransId="{393C37F9-F788-49F3-81E5-1987D34AF83D}" sibTransId="{B51157A0-1C80-4101-8413-280DFB3A8ABE}"/>
    <dgm:cxn modelId="{81B6ABC2-DB8D-4FEA-9DA4-0C48F75E000E}" type="presOf" srcId="{B9D4693E-DE4C-4212-BB78-723DBACAC91E}" destId="{EF5ABD68-F702-4D38-BA81-1BD6E3C532C0}" srcOrd="0" destOrd="0" presId="urn:microsoft.com/office/officeart/2005/8/layout/hList1"/>
    <dgm:cxn modelId="{A4B7C9C6-004C-4A25-96B5-A8A45982D33E}" type="presOf" srcId="{5209BDF1-A55E-4E2E-8FDB-A9198B854BB9}" destId="{529317C2-57C0-418F-BB84-241A2910D725}" srcOrd="0" destOrd="0" presId="urn:microsoft.com/office/officeart/2005/8/layout/hList1"/>
    <dgm:cxn modelId="{CEF015D9-638D-4823-8DBA-48C2920416F6}" type="presOf" srcId="{D742D4B7-E607-4EE0-94E0-A7E0ADC37720}" destId="{2B379DDF-4643-438B-84B0-6FD6EF668A85}" srcOrd="0" destOrd="0" presId="urn:microsoft.com/office/officeart/2005/8/layout/hList1"/>
    <dgm:cxn modelId="{632987DF-7C1A-4614-B768-55808620883B}" type="presOf" srcId="{8908610A-3B9D-4C0A-AB20-5B2018CBB367}" destId="{A4CB4F89-62F9-49C6-B942-E67F148F912C}" srcOrd="0" destOrd="1" presId="urn:microsoft.com/office/officeart/2005/8/layout/hList1"/>
    <dgm:cxn modelId="{3556A5DF-F09A-4DFE-B329-45B13078F24F}" type="presOf" srcId="{43D519F2-2795-4BC9-A633-C55E8628A76E}" destId="{F88AD75F-8F2F-484C-9AA0-B6B4FB91E52E}" srcOrd="0" destOrd="1" presId="urn:microsoft.com/office/officeart/2005/8/layout/hList1"/>
    <dgm:cxn modelId="{908CB2EC-90FB-4E95-AC98-58F53D0ABB27}" srcId="{4D057F41-E6DE-4342-9029-38A972C82FDC}" destId="{B9D4693E-DE4C-4212-BB78-723DBACAC91E}" srcOrd="4" destOrd="0" parTransId="{5A2AC6AE-DAF4-45EE-AC4C-C60C4A2C734C}" sibTransId="{0ABC853D-402B-4BBF-B921-52292082B7CF}"/>
    <dgm:cxn modelId="{3D5012ED-06EB-4CD1-A842-3BE035B85CAC}" srcId="{4D057F41-E6DE-4342-9029-38A972C82FDC}" destId="{400B6147-06E0-487D-852E-473B8A71EAF0}" srcOrd="0" destOrd="0" parTransId="{A7D625B2-7429-4161-A6C8-0CD3EF9CD422}" sibTransId="{3C0C9B8B-6734-43F3-8886-8F701B366CE8}"/>
    <dgm:cxn modelId="{CBA69FFF-21B9-4C08-9976-E132391ECE28}" srcId="{B9D4693E-DE4C-4212-BB78-723DBACAC91E}" destId="{D7A312EB-D931-438C-A35D-8C1DADC20FE0}" srcOrd="2" destOrd="0" parTransId="{54340D0F-6D87-47C2-8A23-543C8BB0369F}" sibTransId="{8BBC3233-94DC-4D9D-8D46-C4ED75F1A5F8}"/>
    <dgm:cxn modelId="{C9C58DF1-AAC7-418B-B803-F08B3E6E560E}" type="presParOf" srcId="{2D356F3D-A2AA-4FD2-816F-56894475A0FA}" destId="{578EB6F7-D7B7-4A85-AE14-A9472D411E24}" srcOrd="0" destOrd="0" presId="urn:microsoft.com/office/officeart/2005/8/layout/hList1"/>
    <dgm:cxn modelId="{531586AC-D4DA-443A-AC7B-7CE013F327E5}" type="presParOf" srcId="{578EB6F7-D7B7-4A85-AE14-A9472D411E24}" destId="{CBFEA69E-47A6-44FB-AF04-8C9FA8002C1C}" srcOrd="0" destOrd="0" presId="urn:microsoft.com/office/officeart/2005/8/layout/hList1"/>
    <dgm:cxn modelId="{B825AB8A-D087-4A30-A16D-D200376831A0}" type="presParOf" srcId="{578EB6F7-D7B7-4A85-AE14-A9472D411E24}" destId="{A4CB4F89-62F9-49C6-B942-E67F148F912C}" srcOrd="1" destOrd="0" presId="urn:microsoft.com/office/officeart/2005/8/layout/hList1"/>
    <dgm:cxn modelId="{69D488E2-2480-4F3E-B1CB-BDC589B6D52E}" type="presParOf" srcId="{2D356F3D-A2AA-4FD2-816F-56894475A0FA}" destId="{83BAFF23-29C0-4DF9-97D8-6FF6308DEE35}" srcOrd="1" destOrd="0" presId="urn:microsoft.com/office/officeart/2005/8/layout/hList1"/>
    <dgm:cxn modelId="{28C1A753-B458-43FF-B22A-B0F4C4874A62}" type="presParOf" srcId="{2D356F3D-A2AA-4FD2-816F-56894475A0FA}" destId="{93D98274-E417-44A4-A18F-5985185ACE7B}" srcOrd="2" destOrd="0" presId="urn:microsoft.com/office/officeart/2005/8/layout/hList1"/>
    <dgm:cxn modelId="{4B694908-9A28-40ED-9E23-2214BA3F4801}" type="presParOf" srcId="{93D98274-E417-44A4-A18F-5985185ACE7B}" destId="{F37A7065-873E-4178-9985-AD9AAB436CEC}" srcOrd="0" destOrd="0" presId="urn:microsoft.com/office/officeart/2005/8/layout/hList1"/>
    <dgm:cxn modelId="{C865DF11-4664-4F18-9C48-1BC47AFEF6EE}" type="presParOf" srcId="{93D98274-E417-44A4-A18F-5985185ACE7B}" destId="{C938E999-394B-42BC-9208-73C988FB83D1}" srcOrd="1" destOrd="0" presId="urn:microsoft.com/office/officeart/2005/8/layout/hList1"/>
    <dgm:cxn modelId="{2DC6B7EE-06EF-48EC-AC1E-C66D506F1FEE}" type="presParOf" srcId="{2D356F3D-A2AA-4FD2-816F-56894475A0FA}" destId="{F644CF9D-AAFC-4633-BB36-7AD149286CEC}" srcOrd="3" destOrd="0" presId="urn:microsoft.com/office/officeart/2005/8/layout/hList1"/>
    <dgm:cxn modelId="{1908AA57-2483-4CE4-8BFB-67DD9AF8788E}" type="presParOf" srcId="{2D356F3D-A2AA-4FD2-816F-56894475A0FA}" destId="{CE8FA900-7F28-4729-9525-76A6DE5C4D9D}" srcOrd="4" destOrd="0" presId="urn:microsoft.com/office/officeart/2005/8/layout/hList1"/>
    <dgm:cxn modelId="{1B60D3DF-5330-46C4-99D5-011ED3F92359}" type="presParOf" srcId="{CE8FA900-7F28-4729-9525-76A6DE5C4D9D}" destId="{DA05BE49-EAF6-4A29-A351-0E73BAC774FD}" srcOrd="0" destOrd="0" presId="urn:microsoft.com/office/officeart/2005/8/layout/hList1"/>
    <dgm:cxn modelId="{DD37DF9D-979D-4AAE-A2BB-A11BE30E9D58}" type="presParOf" srcId="{CE8FA900-7F28-4729-9525-76A6DE5C4D9D}" destId="{F88AD75F-8F2F-484C-9AA0-B6B4FB91E52E}" srcOrd="1" destOrd="0" presId="urn:microsoft.com/office/officeart/2005/8/layout/hList1"/>
    <dgm:cxn modelId="{D57A44D5-0E75-4D52-BCD4-47A54DFAE410}" type="presParOf" srcId="{2D356F3D-A2AA-4FD2-816F-56894475A0FA}" destId="{E32512F3-AE11-4D38-B902-AEDCE1ED408E}" srcOrd="5" destOrd="0" presId="urn:microsoft.com/office/officeart/2005/8/layout/hList1"/>
    <dgm:cxn modelId="{8BB4F29C-8BFD-4E89-8231-B1307E39F3CB}" type="presParOf" srcId="{2D356F3D-A2AA-4FD2-816F-56894475A0FA}" destId="{38F2F5C7-8667-4AC1-9A78-CB589AB860C2}" srcOrd="6" destOrd="0" presId="urn:microsoft.com/office/officeart/2005/8/layout/hList1"/>
    <dgm:cxn modelId="{946847F0-73DB-4075-8F57-7E11A93F8F24}" type="presParOf" srcId="{38F2F5C7-8667-4AC1-9A78-CB589AB860C2}" destId="{BF118E20-1511-4DD3-A95D-B609E7A0BF20}" srcOrd="0" destOrd="0" presId="urn:microsoft.com/office/officeart/2005/8/layout/hList1"/>
    <dgm:cxn modelId="{1974E86D-D136-4570-804D-9B329D564DCA}" type="presParOf" srcId="{38F2F5C7-8667-4AC1-9A78-CB589AB860C2}" destId="{2B379DDF-4643-438B-84B0-6FD6EF668A85}" srcOrd="1" destOrd="0" presId="urn:microsoft.com/office/officeart/2005/8/layout/hList1"/>
    <dgm:cxn modelId="{65B2DB62-69B6-400B-8C39-130531D0C704}" type="presParOf" srcId="{2D356F3D-A2AA-4FD2-816F-56894475A0FA}" destId="{F9D1F58B-1E51-474D-814F-A9313C2C2882}" srcOrd="7" destOrd="0" presId="urn:microsoft.com/office/officeart/2005/8/layout/hList1"/>
    <dgm:cxn modelId="{3F46A3D9-A848-40C7-9D9D-9FD1026074D6}" type="presParOf" srcId="{2D356F3D-A2AA-4FD2-816F-56894475A0FA}" destId="{F4803420-AFE3-4114-A165-6665A3E60E1A}" srcOrd="8" destOrd="0" presId="urn:microsoft.com/office/officeart/2005/8/layout/hList1"/>
    <dgm:cxn modelId="{3F3BE364-91EF-4667-BA6D-0DCFAE81678C}" type="presParOf" srcId="{F4803420-AFE3-4114-A165-6665A3E60E1A}" destId="{EF5ABD68-F702-4D38-BA81-1BD6E3C532C0}" srcOrd="0" destOrd="0" presId="urn:microsoft.com/office/officeart/2005/8/layout/hList1"/>
    <dgm:cxn modelId="{22E476C9-6F17-4BDD-B72D-68D976F71660}" type="presParOf" srcId="{F4803420-AFE3-4114-A165-6665A3E60E1A}" destId="{529317C2-57C0-418F-BB84-241A2910D725}" srcOrd="1" destOrd="0" presId="urn:microsoft.com/office/officeart/2005/8/layout/hList1"/>
  </dgm:cxnLst>
  <dgm:bg>
    <a:solidFill>
      <a:schemeClr val="bg1">
        <a:lumMod val="95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545C0D-CB53-4090-A97A-7A6DA357BB65}">
      <dsp:nvSpPr>
        <dsp:cNvPr id="0" name=""/>
        <dsp:cNvSpPr/>
      </dsp:nvSpPr>
      <dsp:spPr>
        <a:xfrm>
          <a:off x="1091565" y="2222"/>
          <a:ext cx="1819275" cy="1091565"/>
        </a:xfrm>
        <a:prstGeom prst="roundRect">
          <a:avLst>
            <a:gd name="adj" fmla="val 10000"/>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latin typeface="+mn-lt"/>
              <a:ea typeface="Calibri" pitchFamily="34" charset="-122"/>
              <a:cs typeface="Calibri" pitchFamily="34" charset="-120"/>
            </a:rPr>
            <a:t>Setting the Scene: </a:t>
          </a:r>
          <a:r>
            <a:rPr lang="en-US" sz="1400" i="1" kern="1200" dirty="0">
              <a:latin typeface="+mn-lt"/>
              <a:ea typeface="Calibri" pitchFamily="34" charset="-122"/>
              <a:cs typeface="Calibri" pitchFamily="34" charset="-120"/>
            </a:rPr>
            <a:t>Why micro-credentials matter for Kenya right now</a:t>
          </a:r>
          <a:endParaRPr lang="en-US" sz="1400" kern="1200" dirty="0">
            <a:latin typeface="+mn-lt"/>
          </a:endParaRPr>
        </a:p>
      </dsp:txBody>
      <dsp:txXfrm>
        <a:off x="1123536" y="34193"/>
        <a:ext cx="1755333" cy="1027623"/>
      </dsp:txXfrm>
    </dsp:sp>
    <dsp:sp modelId="{9691389E-8434-4CB8-8832-B31DF7EBF99F}">
      <dsp:nvSpPr>
        <dsp:cNvPr id="0" name=""/>
        <dsp:cNvSpPr/>
      </dsp:nvSpPr>
      <dsp:spPr>
        <a:xfrm>
          <a:off x="3070936" y="322414"/>
          <a:ext cx="385686" cy="451180"/>
        </a:xfrm>
        <a:prstGeom prst="rightArrow">
          <a:avLst>
            <a:gd name="adj1" fmla="val 60000"/>
            <a:gd name="adj2" fmla="val 50000"/>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latin typeface="+mn-lt"/>
          </a:endParaRPr>
        </a:p>
      </dsp:txBody>
      <dsp:txXfrm>
        <a:off x="3070936" y="412650"/>
        <a:ext cx="269980" cy="270708"/>
      </dsp:txXfrm>
    </dsp:sp>
    <dsp:sp modelId="{DF706120-C8D4-42AF-BF0D-16090C768E9F}">
      <dsp:nvSpPr>
        <dsp:cNvPr id="0" name=""/>
        <dsp:cNvSpPr/>
      </dsp:nvSpPr>
      <dsp:spPr>
        <a:xfrm>
          <a:off x="3638550" y="2222"/>
          <a:ext cx="1819275" cy="1091565"/>
        </a:xfrm>
        <a:prstGeom prst="roundRect">
          <a:avLst>
            <a:gd name="adj" fmla="val 10000"/>
          </a:avLst>
        </a:prstGeom>
        <a:solidFill>
          <a:schemeClr val="accent3">
            <a:hueOff val="301178"/>
            <a:satOff val="11111"/>
            <a:lumOff val="-1634"/>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latin typeface="+mn-lt"/>
              <a:ea typeface="Calibri" pitchFamily="34" charset="-122"/>
              <a:cs typeface="Calibri" pitchFamily="34" charset="-120"/>
            </a:rPr>
            <a:t>Purpose &amp; Research Questions: </a:t>
          </a:r>
          <a:r>
            <a:rPr lang="en-US" sz="1400" i="1" kern="1200" dirty="0">
              <a:latin typeface="+mn-lt"/>
              <a:ea typeface="Calibri" pitchFamily="34" charset="-122"/>
              <a:cs typeface="Calibri" pitchFamily="34" charset="-120"/>
            </a:rPr>
            <a:t>What this paper investigates</a:t>
          </a:r>
          <a:endParaRPr lang="en-US" sz="1400" kern="1200" dirty="0">
            <a:latin typeface="+mn-lt"/>
          </a:endParaRPr>
        </a:p>
      </dsp:txBody>
      <dsp:txXfrm>
        <a:off x="3670521" y="34193"/>
        <a:ext cx="1755333" cy="1027623"/>
      </dsp:txXfrm>
    </dsp:sp>
    <dsp:sp modelId="{D21817F1-E0FF-49D2-BE5A-FDA8BF070F7B}">
      <dsp:nvSpPr>
        <dsp:cNvPr id="0" name=""/>
        <dsp:cNvSpPr/>
      </dsp:nvSpPr>
      <dsp:spPr>
        <a:xfrm>
          <a:off x="5617921" y="322414"/>
          <a:ext cx="385686" cy="451180"/>
        </a:xfrm>
        <a:prstGeom prst="rightArrow">
          <a:avLst>
            <a:gd name="adj1" fmla="val 60000"/>
            <a:gd name="adj2" fmla="val 50000"/>
          </a:avLst>
        </a:prstGeom>
        <a:solidFill>
          <a:schemeClr val="accent3">
            <a:hueOff val="338825"/>
            <a:satOff val="12500"/>
            <a:lumOff val="-1838"/>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latin typeface="+mn-lt"/>
          </a:endParaRPr>
        </a:p>
      </dsp:txBody>
      <dsp:txXfrm>
        <a:off x="5617921" y="412650"/>
        <a:ext cx="269980" cy="270708"/>
      </dsp:txXfrm>
    </dsp:sp>
    <dsp:sp modelId="{8A3A218F-1C99-4631-8579-92A4159F2143}">
      <dsp:nvSpPr>
        <dsp:cNvPr id="0" name=""/>
        <dsp:cNvSpPr/>
      </dsp:nvSpPr>
      <dsp:spPr>
        <a:xfrm>
          <a:off x="6185534" y="2222"/>
          <a:ext cx="1819275" cy="1091565"/>
        </a:xfrm>
        <a:prstGeom prst="roundRect">
          <a:avLst>
            <a:gd name="adj" fmla="val 10000"/>
          </a:avLst>
        </a:prstGeom>
        <a:solidFill>
          <a:schemeClr val="accent3">
            <a:hueOff val="602355"/>
            <a:satOff val="22222"/>
            <a:lumOff val="-3268"/>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latin typeface="+mn-lt"/>
              <a:ea typeface="Calibri" pitchFamily="34" charset="-122"/>
              <a:cs typeface="Calibri" pitchFamily="34" charset="-120"/>
            </a:rPr>
            <a:t>Theoretical Lenses: </a:t>
          </a:r>
          <a:r>
            <a:rPr lang="en-US" sz="1400" i="1" kern="1200" dirty="0">
              <a:latin typeface="+mn-lt"/>
              <a:ea typeface="Calibri" pitchFamily="34" charset="-122"/>
              <a:cs typeface="Calibri" pitchFamily="34" charset="-120"/>
            </a:rPr>
            <a:t>4 frameworks explaining the disruption</a:t>
          </a:r>
          <a:endParaRPr lang="en-US" sz="1400" kern="1200" dirty="0">
            <a:latin typeface="+mn-lt"/>
          </a:endParaRPr>
        </a:p>
      </dsp:txBody>
      <dsp:txXfrm>
        <a:off x="6217505" y="34193"/>
        <a:ext cx="1755333" cy="1027623"/>
      </dsp:txXfrm>
    </dsp:sp>
    <dsp:sp modelId="{0940C35F-FD57-41D5-97FA-879B5AA109F6}">
      <dsp:nvSpPr>
        <dsp:cNvPr id="0" name=""/>
        <dsp:cNvSpPr/>
      </dsp:nvSpPr>
      <dsp:spPr>
        <a:xfrm>
          <a:off x="8164906" y="322414"/>
          <a:ext cx="385686" cy="451180"/>
        </a:xfrm>
        <a:prstGeom prst="rightArrow">
          <a:avLst>
            <a:gd name="adj1" fmla="val 60000"/>
            <a:gd name="adj2" fmla="val 50000"/>
          </a:avLst>
        </a:prstGeom>
        <a:solidFill>
          <a:schemeClr val="accent3">
            <a:hueOff val="677650"/>
            <a:satOff val="25000"/>
            <a:lumOff val="-3676"/>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latin typeface="+mn-lt"/>
          </a:endParaRPr>
        </a:p>
      </dsp:txBody>
      <dsp:txXfrm>
        <a:off x="8164906" y="412650"/>
        <a:ext cx="269980" cy="270708"/>
      </dsp:txXfrm>
    </dsp:sp>
    <dsp:sp modelId="{C70047E9-652E-4BA1-BBD6-1B2D421496BD}">
      <dsp:nvSpPr>
        <dsp:cNvPr id="0" name=""/>
        <dsp:cNvSpPr/>
      </dsp:nvSpPr>
      <dsp:spPr>
        <a:xfrm>
          <a:off x="8732520" y="2222"/>
          <a:ext cx="1819275" cy="1091565"/>
        </a:xfrm>
        <a:prstGeom prst="roundRect">
          <a:avLst>
            <a:gd name="adj" fmla="val 10000"/>
          </a:avLst>
        </a:prstGeom>
        <a:solidFill>
          <a:schemeClr val="accent3">
            <a:hueOff val="903533"/>
            <a:satOff val="33333"/>
            <a:lumOff val="-4902"/>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latin typeface="+mn-lt"/>
              <a:ea typeface="Calibri" pitchFamily="34" charset="-122"/>
              <a:cs typeface="Calibri" pitchFamily="34" charset="-120"/>
            </a:rPr>
            <a:t>Global Institutional Voices: </a:t>
          </a:r>
          <a:r>
            <a:rPr lang="en-US" sz="1400" i="1" kern="1200" dirty="0">
              <a:latin typeface="+mn-lt"/>
              <a:ea typeface="Calibri" pitchFamily="34" charset="-122"/>
              <a:cs typeface="Calibri" pitchFamily="34" charset="-120"/>
            </a:rPr>
            <a:t>UNESCO, ILO, OECD, UNICEF, World Bank &amp; more</a:t>
          </a:r>
          <a:endParaRPr lang="en-US" sz="1400" kern="1200" dirty="0">
            <a:latin typeface="+mn-lt"/>
          </a:endParaRPr>
        </a:p>
      </dsp:txBody>
      <dsp:txXfrm>
        <a:off x="8764491" y="34193"/>
        <a:ext cx="1755333" cy="1027623"/>
      </dsp:txXfrm>
    </dsp:sp>
    <dsp:sp modelId="{1938A698-46D3-4871-B0F8-60223C3A24A2}">
      <dsp:nvSpPr>
        <dsp:cNvPr id="0" name=""/>
        <dsp:cNvSpPr/>
      </dsp:nvSpPr>
      <dsp:spPr>
        <a:xfrm rot="5400000">
          <a:off x="9449314" y="1221136"/>
          <a:ext cx="385686" cy="451180"/>
        </a:xfrm>
        <a:prstGeom prst="rightArrow">
          <a:avLst>
            <a:gd name="adj1" fmla="val 60000"/>
            <a:gd name="adj2" fmla="val 50000"/>
          </a:avLst>
        </a:prstGeom>
        <a:solidFill>
          <a:schemeClr val="accent3">
            <a:hueOff val="1016475"/>
            <a:satOff val="37500"/>
            <a:lumOff val="-5515"/>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latin typeface="+mn-lt"/>
          </a:endParaRPr>
        </a:p>
      </dsp:txBody>
      <dsp:txXfrm rot="-5400000">
        <a:off x="9506803" y="1253883"/>
        <a:ext cx="270708" cy="269980"/>
      </dsp:txXfrm>
    </dsp:sp>
    <dsp:sp modelId="{23D0F47C-D19C-4F72-BDBB-B124769899F0}">
      <dsp:nvSpPr>
        <dsp:cNvPr id="0" name=""/>
        <dsp:cNvSpPr/>
      </dsp:nvSpPr>
      <dsp:spPr>
        <a:xfrm>
          <a:off x="8732520" y="1821497"/>
          <a:ext cx="1819275" cy="1091565"/>
        </a:xfrm>
        <a:prstGeom prst="roundRect">
          <a:avLst>
            <a:gd name="adj" fmla="val 10000"/>
          </a:avLst>
        </a:prstGeom>
        <a:solidFill>
          <a:schemeClr val="accent3">
            <a:hueOff val="1204711"/>
            <a:satOff val="44444"/>
            <a:lumOff val="-6536"/>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latin typeface="+mn-lt"/>
              <a:ea typeface="Calibri" pitchFamily="34" charset="-122"/>
              <a:cs typeface="Calibri" pitchFamily="34" charset="-120"/>
            </a:rPr>
            <a:t>Comparative Frameworks: </a:t>
          </a:r>
          <a:r>
            <a:rPr lang="en-US" sz="1400" i="1" kern="1200" dirty="0">
              <a:latin typeface="+mn-lt"/>
              <a:ea typeface="Calibri" pitchFamily="34" charset="-122"/>
              <a:cs typeface="Calibri" pitchFamily="34" charset="-120"/>
            </a:rPr>
            <a:t>EQF, AQF, ACQF — what works</a:t>
          </a:r>
          <a:endParaRPr lang="en-US" sz="1400" kern="1200" dirty="0">
            <a:latin typeface="+mn-lt"/>
          </a:endParaRPr>
        </a:p>
      </dsp:txBody>
      <dsp:txXfrm>
        <a:off x="8764491" y="1853468"/>
        <a:ext cx="1755333" cy="1027623"/>
      </dsp:txXfrm>
    </dsp:sp>
    <dsp:sp modelId="{77BB0948-22D0-406B-B032-97F484352590}">
      <dsp:nvSpPr>
        <dsp:cNvPr id="0" name=""/>
        <dsp:cNvSpPr/>
      </dsp:nvSpPr>
      <dsp:spPr>
        <a:xfrm rot="10800000">
          <a:off x="8186737" y="2141689"/>
          <a:ext cx="385686" cy="451180"/>
        </a:xfrm>
        <a:prstGeom prst="rightArrow">
          <a:avLst>
            <a:gd name="adj1" fmla="val 60000"/>
            <a:gd name="adj2" fmla="val 50000"/>
          </a:avLst>
        </a:prstGeom>
        <a:solidFill>
          <a:schemeClr val="accent3">
            <a:hueOff val="1355300"/>
            <a:satOff val="50000"/>
            <a:lumOff val="-7353"/>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latin typeface="+mn-lt"/>
          </a:endParaRPr>
        </a:p>
      </dsp:txBody>
      <dsp:txXfrm rot="10800000">
        <a:off x="8302443" y="2231925"/>
        <a:ext cx="269980" cy="270708"/>
      </dsp:txXfrm>
    </dsp:sp>
    <dsp:sp modelId="{40668CA7-31C7-4F4B-8DAC-A539392650FB}">
      <dsp:nvSpPr>
        <dsp:cNvPr id="0" name=""/>
        <dsp:cNvSpPr/>
      </dsp:nvSpPr>
      <dsp:spPr>
        <a:xfrm>
          <a:off x="6185535" y="1821497"/>
          <a:ext cx="1819275" cy="1091565"/>
        </a:xfrm>
        <a:prstGeom prst="roundRect">
          <a:avLst>
            <a:gd name="adj" fmla="val 10000"/>
          </a:avLst>
        </a:prstGeom>
        <a:solidFill>
          <a:schemeClr val="accent3">
            <a:hueOff val="1505888"/>
            <a:satOff val="55556"/>
            <a:lumOff val="-817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latin typeface="+mn-lt"/>
              <a:ea typeface="Calibri" pitchFamily="34" charset="-122"/>
              <a:cs typeface="Calibri" pitchFamily="34" charset="-120"/>
            </a:rPr>
            <a:t>East African Evidence: </a:t>
          </a:r>
          <a:r>
            <a:rPr lang="en-US" sz="1400" i="1" kern="1200" dirty="0">
              <a:latin typeface="+mn-lt"/>
              <a:ea typeface="Calibri" pitchFamily="34" charset="-122"/>
              <a:cs typeface="Calibri" pitchFamily="34" charset="-120"/>
            </a:rPr>
            <a:t>Kenya, Uganda, Eastern &amp; Southern Africa</a:t>
          </a:r>
          <a:endParaRPr lang="en-US" sz="1400" kern="1200" dirty="0">
            <a:latin typeface="+mn-lt"/>
          </a:endParaRPr>
        </a:p>
      </dsp:txBody>
      <dsp:txXfrm>
        <a:off x="6217506" y="1853468"/>
        <a:ext cx="1755333" cy="1027623"/>
      </dsp:txXfrm>
    </dsp:sp>
    <dsp:sp modelId="{AEB74815-8D25-49EA-93F7-C39C2C0D069A}">
      <dsp:nvSpPr>
        <dsp:cNvPr id="0" name=""/>
        <dsp:cNvSpPr/>
      </dsp:nvSpPr>
      <dsp:spPr>
        <a:xfrm rot="10800000">
          <a:off x="5639752" y="2141689"/>
          <a:ext cx="385686" cy="451180"/>
        </a:xfrm>
        <a:prstGeom prst="rightArrow">
          <a:avLst>
            <a:gd name="adj1" fmla="val 60000"/>
            <a:gd name="adj2" fmla="val 50000"/>
          </a:avLst>
        </a:prstGeom>
        <a:solidFill>
          <a:schemeClr val="accent3">
            <a:hueOff val="1694124"/>
            <a:satOff val="62500"/>
            <a:lumOff val="-9191"/>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latin typeface="+mn-lt"/>
          </a:endParaRPr>
        </a:p>
      </dsp:txBody>
      <dsp:txXfrm rot="10800000">
        <a:off x="5755458" y="2231925"/>
        <a:ext cx="269980" cy="270708"/>
      </dsp:txXfrm>
    </dsp:sp>
    <dsp:sp modelId="{597AE57B-AA6F-4A71-B861-6874318EAB31}">
      <dsp:nvSpPr>
        <dsp:cNvPr id="0" name=""/>
        <dsp:cNvSpPr/>
      </dsp:nvSpPr>
      <dsp:spPr>
        <a:xfrm>
          <a:off x="3638550" y="1821497"/>
          <a:ext cx="1819275" cy="1091565"/>
        </a:xfrm>
        <a:prstGeom prst="roundRect">
          <a:avLst>
            <a:gd name="adj" fmla="val 10000"/>
          </a:avLst>
        </a:prstGeom>
        <a:solidFill>
          <a:schemeClr val="accent3">
            <a:hueOff val="1807066"/>
            <a:satOff val="66667"/>
            <a:lumOff val="-9804"/>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latin typeface="+mn-lt"/>
              <a:ea typeface="Calibri" pitchFamily="34" charset="-122"/>
              <a:cs typeface="Calibri" pitchFamily="34" charset="-120"/>
            </a:rPr>
            <a:t>The KNQF Gap Analysis: </a:t>
          </a:r>
          <a:r>
            <a:rPr lang="en-US" sz="1400" i="1" kern="1200" dirty="0">
              <a:latin typeface="+mn-lt"/>
              <a:ea typeface="Calibri" pitchFamily="34" charset="-122"/>
              <a:cs typeface="Calibri" pitchFamily="34" charset="-120"/>
            </a:rPr>
            <a:t>Where the framework falls short</a:t>
          </a:r>
          <a:endParaRPr lang="en-US" sz="1400" kern="1200" dirty="0">
            <a:latin typeface="+mn-lt"/>
          </a:endParaRPr>
        </a:p>
      </dsp:txBody>
      <dsp:txXfrm>
        <a:off x="3670521" y="1853468"/>
        <a:ext cx="1755333" cy="1027623"/>
      </dsp:txXfrm>
    </dsp:sp>
    <dsp:sp modelId="{E3410799-19C5-44DB-8444-7FF55582E863}">
      <dsp:nvSpPr>
        <dsp:cNvPr id="0" name=""/>
        <dsp:cNvSpPr/>
      </dsp:nvSpPr>
      <dsp:spPr>
        <a:xfrm rot="10800000">
          <a:off x="3092767" y="2141689"/>
          <a:ext cx="385686" cy="451180"/>
        </a:xfrm>
        <a:prstGeom prst="rightArrow">
          <a:avLst>
            <a:gd name="adj1" fmla="val 60000"/>
            <a:gd name="adj2" fmla="val 50000"/>
          </a:avLst>
        </a:prstGeom>
        <a:solidFill>
          <a:schemeClr val="accent3">
            <a:hueOff val="2032949"/>
            <a:satOff val="75000"/>
            <a:lumOff val="-11029"/>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latin typeface="+mn-lt"/>
          </a:endParaRPr>
        </a:p>
      </dsp:txBody>
      <dsp:txXfrm rot="10800000">
        <a:off x="3208473" y="2231925"/>
        <a:ext cx="269980" cy="270708"/>
      </dsp:txXfrm>
    </dsp:sp>
    <dsp:sp modelId="{122D7266-7866-4433-8B9B-FD015F68963C}">
      <dsp:nvSpPr>
        <dsp:cNvPr id="0" name=""/>
        <dsp:cNvSpPr/>
      </dsp:nvSpPr>
      <dsp:spPr>
        <a:xfrm>
          <a:off x="1091565" y="1821497"/>
          <a:ext cx="1819275" cy="1091565"/>
        </a:xfrm>
        <a:prstGeom prst="roundRect">
          <a:avLst>
            <a:gd name="adj" fmla="val 10000"/>
          </a:avLst>
        </a:prstGeom>
        <a:solidFill>
          <a:schemeClr val="accent3">
            <a:hueOff val="2108244"/>
            <a:satOff val="77778"/>
            <a:lumOff val="-11438"/>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latin typeface="+mn-lt"/>
              <a:ea typeface="Calibri" pitchFamily="34" charset="-122"/>
              <a:cs typeface="Calibri" pitchFamily="34" charset="-120"/>
            </a:rPr>
            <a:t>Key Findings: </a:t>
          </a:r>
          <a:r>
            <a:rPr lang="en-US" sz="1400" i="1" kern="1200" dirty="0">
              <a:latin typeface="+mn-lt"/>
              <a:ea typeface="Calibri" pitchFamily="34" charset="-122"/>
              <a:cs typeface="Calibri" pitchFamily="34" charset="-120"/>
            </a:rPr>
            <a:t>What the research reveals</a:t>
          </a:r>
          <a:endParaRPr lang="en-US" sz="1400" kern="1200" dirty="0">
            <a:latin typeface="+mn-lt"/>
          </a:endParaRPr>
        </a:p>
      </dsp:txBody>
      <dsp:txXfrm>
        <a:off x="1123536" y="1853468"/>
        <a:ext cx="1755333" cy="1027623"/>
      </dsp:txXfrm>
    </dsp:sp>
    <dsp:sp modelId="{CC5F832F-113C-4B16-A3C8-79DAC81758F8}">
      <dsp:nvSpPr>
        <dsp:cNvPr id="0" name=""/>
        <dsp:cNvSpPr/>
      </dsp:nvSpPr>
      <dsp:spPr>
        <a:xfrm rot="5400000">
          <a:off x="1808359" y="3040411"/>
          <a:ext cx="385686" cy="451180"/>
        </a:xfrm>
        <a:prstGeom prst="rightArrow">
          <a:avLst>
            <a:gd name="adj1" fmla="val 60000"/>
            <a:gd name="adj2" fmla="val 50000"/>
          </a:avLst>
        </a:prstGeom>
        <a:solidFill>
          <a:schemeClr val="accent3">
            <a:hueOff val="2371774"/>
            <a:satOff val="87500"/>
            <a:lumOff val="-12868"/>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latin typeface="+mn-lt"/>
          </a:endParaRPr>
        </a:p>
      </dsp:txBody>
      <dsp:txXfrm rot="-5400000">
        <a:off x="1865848" y="3073158"/>
        <a:ext cx="270708" cy="269980"/>
      </dsp:txXfrm>
    </dsp:sp>
    <dsp:sp modelId="{2F3918F5-E29F-4D6A-AF70-4C4ED66BC92B}">
      <dsp:nvSpPr>
        <dsp:cNvPr id="0" name=""/>
        <dsp:cNvSpPr/>
      </dsp:nvSpPr>
      <dsp:spPr>
        <a:xfrm>
          <a:off x="1091565" y="3640772"/>
          <a:ext cx="1819275" cy="1091565"/>
        </a:xfrm>
        <a:prstGeom prst="roundRect">
          <a:avLst>
            <a:gd name="adj" fmla="val 10000"/>
          </a:avLst>
        </a:prstGeom>
        <a:solidFill>
          <a:schemeClr val="accent3">
            <a:hueOff val="2409421"/>
            <a:satOff val="88889"/>
            <a:lumOff val="-13072"/>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latin typeface="+mn-lt"/>
              <a:ea typeface="Calibri" pitchFamily="34" charset="-122"/>
              <a:cs typeface="Calibri" pitchFamily="34" charset="-120"/>
            </a:rPr>
            <a:t>The Policy Framework: </a:t>
          </a:r>
          <a:r>
            <a:rPr lang="en-US" sz="1400" i="1" kern="1200" dirty="0">
              <a:latin typeface="+mn-lt"/>
              <a:ea typeface="Calibri" pitchFamily="34" charset="-122"/>
              <a:cs typeface="Calibri" pitchFamily="34" charset="-120"/>
            </a:rPr>
            <a:t>5 pillars for KNQA action</a:t>
          </a:r>
          <a:endParaRPr lang="en-US" sz="1400" kern="1200" dirty="0">
            <a:latin typeface="+mn-lt"/>
          </a:endParaRPr>
        </a:p>
      </dsp:txBody>
      <dsp:txXfrm>
        <a:off x="1123536" y="3672743"/>
        <a:ext cx="1755333" cy="1027623"/>
      </dsp:txXfrm>
    </dsp:sp>
    <dsp:sp modelId="{F077C7AF-B7CE-4D1E-B50E-A0CF1321C22D}">
      <dsp:nvSpPr>
        <dsp:cNvPr id="0" name=""/>
        <dsp:cNvSpPr/>
      </dsp:nvSpPr>
      <dsp:spPr>
        <a:xfrm>
          <a:off x="3070936" y="3960964"/>
          <a:ext cx="385686" cy="451180"/>
        </a:xfrm>
        <a:prstGeom prst="rightArrow">
          <a:avLst>
            <a:gd name="adj1" fmla="val 60000"/>
            <a:gd name="adj2" fmla="val 50000"/>
          </a:avLst>
        </a:prstGeom>
        <a:solidFill>
          <a:schemeClr val="accent3">
            <a:hueOff val="2710599"/>
            <a:satOff val="100000"/>
            <a:lumOff val="-14706"/>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latin typeface="+mn-lt"/>
          </a:endParaRPr>
        </a:p>
      </dsp:txBody>
      <dsp:txXfrm>
        <a:off x="3070936" y="4051200"/>
        <a:ext cx="269980" cy="270708"/>
      </dsp:txXfrm>
    </dsp:sp>
    <dsp:sp modelId="{0CFA4765-CD9C-47D4-A06B-B5B5924088CF}">
      <dsp:nvSpPr>
        <dsp:cNvPr id="0" name=""/>
        <dsp:cNvSpPr/>
      </dsp:nvSpPr>
      <dsp:spPr>
        <a:xfrm>
          <a:off x="3638550" y="3640772"/>
          <a:ext cx="1819275" cy="1091565"/>
        </a:xfrm>
        <a:prstGeom prst="roundRect">
          <a:avLst>
            <a:gd name="adj" fmla="val 10000"/>
          </a:avLst>
        </a:prstGeom>
        <a:solidFill>
          <a:schemeClr val="accent3">
            <a:hueOff val="2710599"/>
            <a:satOff val="100000"/>
            <a:lumOff val="-14706"/>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latin typeface="+mn-lt"/>
              <a:ea typeface="Calibri" pitchFamily="34" charset="-122"/>
              <a:cs typeface="Calibri" pitchFamily="34" charset="-120"/>
            </a:rPr>
            <a:t>Conclusions &amp; Recommendations: </a:t>
          </a:r>
          <a:r>
            <a:rPr lang="en-US" sz="1400" i="1" kern="1200" dirty="0">
              <a:latin typeface="+mn-lt"/>
              <a:ea typeface="Calibri" pitchFamily="34" charset="-122"/>
              <a:cs typeface="Calibri" pitchFamily="34" charset="-120"/>
            </a:rPr>
            <a:t>The way forward</a:t>
          </a:r>
          <a:endParaRPr lang="en-US" sz="1400" kern="1200" dirty="0">
            <a:latin typeface="+mn-lt"/>
          </a:endParaRPr>
        </a:p>
      </dsp:txBody>
      <dsp:txXfrm>
        <a:off x="3670521" y="3672743"/>
        <a:ext cx="1755333" cy="102762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FEA69E-47A6-44FB-AF04-8C9FA8002C1C}">
      <dsp:nvSpPr>
        <dsp:cNvPr id="0" name=""/>
        <dsp:cNvSpPr/>
      </dsp:nvSpPr>
      <dsp:spPr>
        <a:xfrm>
          <a:off x="5595" y="381279"/>
          <a:ext cx="2145109" cy="800474"/>
        </a:xfrm>
        <a:prstGeom prst="rect">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US" sz="1700" b="1" kern="1200">
              <a:latin typeface="+mj-lt"/>
              <a:ea typeface="Calibri" pitchFamily="34" charset="-122"/>
              <a:cs typeface="Calibri" pitchFamily="34" charset="-120"/>
            </a:rPr>
            <a:t>National Definition</a:t>
          </a:r>
          <a:endParaRPr lang="en-US" sz="1700" kern="1200">
            <a:latin typeface="+mj-lt"/>
          </a:endParaRPr>
        </a:p>
        <a:p>
          <a:pPr marL="0" lvl="0" indent="0" algn="ctr" defTabSz="755650">
            <a:lnSpc>
              <a:spcPct val="90000"/>
            </a:lnSpc>
            <a:spcBef>
              <a:spcPct val="0"/>
            </a:spcBef>
            <a:spcAft>
              <a:spcPct val="35000"/>
            </a:spcAft>
            <a:buNone/>
          </a:pPr>
          <a:r>
            <a:rPr lang="en-US" sz="1700" b="1" kern="1200">
              <a:latin typeface="+mj-lt"/>
              <a:ea typeface="Calibri" pitchFamily="34" charset="-122"/>
              <a:cs typeface="Calibri" pitchFamily="34" charset="-120"/>
            </a:rPr>
            <a:t>&amp; Classification</a:t>
          </a:r>
          <a:endParaRPr lang="en-US" sz="1700" kern="1200" dirty="0">
            <a:latin typeface="+mj-lt"/>
          </a:endParaRPr>
        </a:p>
      </dsp:txBody>
      <dsp:txXfrm>
        <a:off x="5595" y="381279"/>
        <a:ext cx="2145109" cy="800474"/>
      </dsp:txXfrm>
    </dsp:sp>
    <dsp:sp modelId="{A4CB4F89-62F9-49C6-B942-E67F148F912C}">
      <dsp:nvSpPr>
        <dsp:cNvPr id="0" name=""/>
        <dsp:cNvSpPr/>
      </dsp:nvSpPr>
      <dsp:spPr>
        <a:xfrm>
          <a:off x="5595" y="1181753"/>
          <a:ext cx="2145109" cy="3173220"/>
        </a:xfrm>
        <a:prstGeom prst="rect">
          <a:avLst/>
        </a:prstGeom>
        <a:solidFill>
          <a:schemeClr val="accent2">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US" sz="1700" kern="1200" dirty="0">
              <a:latin typeface="+mj-lt"/>
              <a:ea typeface="Calibri" pitchFamily="34" charset="-122"/>
              <a:cs typeface="Calibri" pitchFamily="34" charset="-120"/>
            </a:rPr>
            <a:t>Develop Kenya's own definition of micro-credentials through multi-stakeholder consultation. </a:t>
          </a:r>
          <a:endParaRPr lang="en-US" sz="1700" kern="1200" dirty="0">
            <a:latin typeface="+mj-lt"/>
          </a:endParaRPr>
        </a:p>
        <a:p>
          <a:pPr marL="171450" lvl="1" indent="-171450" algn="l" defTabSz="755650">
            <a:lnSpc>
              <a:spcPct val="90000"/>
            </a:lnSpc>
            <a:spcBef>
              <a:spcPct val="0"/>
            </a:spcBef>
            <a:spcAft>
              <a:spcPct val="15000"/>
            </a:spcAft>
            <a:buChar char="•"/>
          </a:pPr>
          <a:r>
            <a:rPr lang="en-US" sz="1700" kern="1200" dirty="0">
              <a:latin typeface="+mj-lt"/>
              <a:ea typeface="Calibri" pitchFamily="34" charset="-122"/>
              <a:cs typeface="Calibri" pitchFamily="34" charset="-120"/>
            </a:rPr>
            <a:t>Specify minimum standards for volume of learning, learning outcomes, assessment </a:t>
          </a:r>
          <a:r>
            <a:rPr lang="en-US" sz="1700" kern="1200" dirty="0" err="1">
              <a:latin typeface="+mj-lt"/>
              <a:ea typeface="Calibri" pitchFamily="34" charset="-122"/>
              <a:cs typeface="Calibri" pitchFamily="34" charset="-120"/>
            </a:rPr>
            <a:t>rigour</a:t>
          </a:r>
          <a:r>
            <a:rPr lang="en-US" sz="1700" kern="1200" dirty="0">
              <a:latin typeface="+mj-lt"/>
              <a:ea typeface="Calibri" pitchFamily="34" charset="-122"/>
              <a:cs typeface="Calibri" pitchFamily="34" charset="-120"/>
            </a:rPr>
            <a:t>, and issuer credibility.</a:t>
          </a:r>
          <a:endParaRPr lang="en-US" sz="1700" kern="1200" dirty="0">
            <a:latin typeface="+mj-lt"/>
          </a:endParaRPr>
        </a:p>
      </dsp:txBody>
      <dsp:txXfrm>
        <a:off x="5595" y="1181753"/>
        <a:ext cx="2145109" cy="3173220"/>
      </dsp:txXfrm>
    </dsp:sp>
    <dsp:sp modelId="{F37A7065-873E-4178-9985-AD9AAB436CEC}">
      <dsp:nvSpPr>
        <dsp:cNvPr id="0" name=""/>
        <dsp:cNvSpPr/>
      </dsp:nvSpPr>
      <dsp:spPr>
        <a:xfrm>
          <a:off x="2451020" y="381279"/>
          <a:ext cx="2145109" cy="800474"/>
        </a:xfrm>
        <a:prstGeom prst="rect">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US" sz="1700" b="1" kern="1200">
              <a:latin typeface="+mj-lt"/>
              <a:ea typeface="Calibri" pitchFamily="34" charset="-122"/>
              <a:cs typeface="Calibri" pitchFamily="34" charset="-120"/>
            </a:rPr>
            <a:t>Tiered Quality</a:t>
          </a:r>
          <a:endParaRPr lang="en-US" sz="1700" kern="1200">
            <a:latin typeface="+mj-lt"/>
          </a:endParaRPr>
        </a:p>
        <a:p>
          <a:pPr marL="0" lvl="0" indent="0" algn="ctr" defTabSz="755650">
            <a:lnSpc>
              <a:spcPct val="90000"/>
            </a:lnSpc>
            <a:spcBef>
              <a:spcPct val="0"/>
            </a:spcBef>
            <a:spcAft>
              <a:spcPct val="35000"/>
            </a:spcAft>
            <a:buNone/>
          </a:pPr>
          <a:r>
            <a:rPr lang="en-US" sz="1700" b="1" kern="1200">
              <a:latin typeface="+mj-lt"/>
              <a:ea typeface="Calibri" pitchFamily="34" charset="-122"/>
              <a:cs typeface="Calibri" pitchFamily="34" charset="-120"/>
            </a:rPr>
            <a:t>Assurance Framework</a:t>
          </a:r>
          <a:endParaRPr lang="en-US" sz="1700" kern="1200" dirty="0">
            <a:latin typeface="+mj-lt"/>
          </a:endParaRPr>
        </a:p>
      </dsp:txBody>
      <dsp:txXfrm>
        <a:off x="2451020" y="381279"/>
        <a:ext cx="2145109" cy="800474"/>
      </dsp:txXfrm>
    </dsp:sp>
    <dsp:sp modelId="{C938E999-394B-42BC-9208-73C988FB83D1}">
      <dsp:nvSpPr>
        <dsp:cNvPr id="0" name=""/>
        <dsp:cNvSpPr/>
      </dsp:nvSpPr>
      <dsp:spPr>
        <a:xfrm>
          <a:off x="2451020" y="1181753"/>
          <a:ext cx="2145109" cy="3173220"/>
        </a:xfrm>
        <a:prstGeom prst="rect">
          <a:avLst/>
        </a:prstGeom>
        <a:solidFill>
          <a:schemeClr val="accent3">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US" sz="1700" kern="1200">
              <a:solidFill>
                <a:srgbClr val="FF0000"/>
              </a:solidFill>
              <a:latin typeface="+mj-lt"/>
              <a:ea typeface="Calibri" pitchFamily="34" charset="-122"/>
              <a:cs typeface="Calibri" pitchFamily="34" charset="-120"/>
            </a:rPr>
            <a:t>Tier 1</a:t>
          </a:r>
          <a:r>
            <a:rPr lang="en-US" sz="1700" kern="1200">
              <a:latin typeface="+mj-lt"/>
              <a:ea typeface="Calibri" pitchFamily="34" charset="-122"/>
              <a:cs typeface="Calibri" pitchFamily="34" charset="-120"/>
            </a:rPr>
            <a:t>: </a:t>
          </a:r>
          <a:r>
            <a:rPr lang="en-US" sz="1700" kern="1200" dirty="0">
              <a:latin typeface="+mj-lt"/>
              <a:ea typeface="Calibri" pitchFamily="34" charset="-122"/>
              <a:cs typeface="Calibri" pitchFamily="34" charset="-120"/>
            </a:rPr>
            <a:t>KNQF-accredited institutions. </a:t>
          </a:r>
          <a:endParaRPr lang="en-US" sz="1700" kern="1200" dirty="0">
            <a:latin typeface="+mj-lt"/>
          </a:endParaRPr>
        </a:p>
        <a:p>
          <a:pPr marL="171450" lvl="1" indent="-171450" algn="l" defTabSz="755650">
            <a:lnSpc>
              <a:spcPct val="90000"/>
            </a:lnSpc>
            <a:spcBef>
              <a:spcPct val="0"/>
            </a:spcBef>
            <a:spcAft>
              <a:spcPct val="15000"/>
            </a:spcAft>
            <a:buChar char="•"/>
          </a:pPr>
          <a:r>
            <a:rPr lang="en-US" sz="1700" kern="1200" dirty="0">
              <a:solidFill>
                <a:srgbClr val="FF0000"/>
              </a:solidFill>
              <a:latin typeface="+mj-lt"/>
              <a:ea typeface="Calibri" pitchFamily="34" charset="-122"/>
              <a:cs typeface="Calibri" pitchFamily="34" charset="-120"/>
            </a:rPr>
            <a:t>Tier 2</a:t>
          </a:r>
          <a:r>
            <a:rPr lang="en-US" sz="1700" kern="1200" dirty="0">
              <a:latin typeface="+mj-lt"/>
              <a:ea typeface="Calibri" pitchFamily="34" charset="-122"/>
              <a:cs typeface="Calibri" pitchFamily="34" charset="-120"/>
            </a:rPr>
            <a:t>: Quality-audited non-accredited bodies. </a:t>
          </a:r>
          <a:endParaRPr lang="en-US" sz="1700" kern="1200" dirty="0">
            <a:latin typeface="+mj-lt"/>
          </a:endParaRPr>
        </a:p>
        <a:p>
          <a:pPr marL="171450" lvl="1" indent="-171450" algn="l" defTabSz="755650">
            <a:lnSpc>
              <a:spcPct val="90000"/>
            </a:lnSpc>
            <a:spcBef>
              <a:spcPct val="0"/>
            </a:spcBef>
            <a:spcAft>
              <a:spcPct val="15000"/>
            </a:spcAft>
            <a:buChar char="•"/>
          </a:pPr>
          <a:r>
            <a:rPr lang="en-US" sz="1700" kern="1200" dirty="0">
              <a:solidFill>
                <a:srgbClr val="FF0000"/>
              </a:solidFill>
              <a:latin typeface="+mj-lt"/>
              <a:ea typeface="Calibri" pitchFamily="34" charset="-122"/>
              <a:cs typeface="Calibri" pitchFamily="34" charset="-120"/>
            </a:rPr>
            <a:t>Tier 3</a:t>
          </a:r>
          <a:r>
            <a:rPr lang="en-US" sz="1700" kern="1200" dirty="0">
              <a:latin typeface="+mj-lt"/>
              <a:ea typeface="Calibri" pitchFamily="34" charset="-122"/>
              <a:cs typeface="Calibri" pitchFamily="34" charset="-120"/>
            </a:rPr>
            <a:t>: Unrecognized providers. Only Tier 1 &amp; 2 eligible for KNQF recognition.</a:t>
          </a:r>
          <a:endParaRPr lang="en-US" sz="1700" kern="1200" dirty="0">
            <a:latin typeface="+mj-lt"/>
          </a:endParaRPr>
        </a:p>
      </dsp:txBody>
      <dsp:txXfrm>
        <a:off x="2451020" y="1181753"/>
        <a:ext cx="2145109" cy="3173220"/>
      </dsp:txXfrm>
    </dsp:sp>
    <dsp:sp modelId="{DA05BE49-EAF6-4A29-A351-0E73BAC774FD}">
      <dsp:nvSpPr>
        <dsp:cNvPr id="0" name=""/>
        <dsp:cNvSpPr/>
      </dsp:nvSpPr>
      <dsp:spPr>
        <a:xfrm>
          <a:off x="4896445" y="381279"/>
          <a:ext cx="2145109" cy="800474"/>
        </a:xfrm>
        <a:prstGeom prst="rect">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US" sz="1700" b="1" kern="1200" dirty="0">
              <a:latin typeface="+mj-lt"/>
              <a:ea typeface="Calibri" pitchFamily="34" charset="-122"/>
              <a:cs typeface="Calibri" pitchFamily="34" charset="-120"/>
            </a:rPr>
            <a:t>Operationalize</a:t>
          </a:r>
          <a:endParaRPr lang="en-US" sz="1700" kern="1200" dirty="0">
            <a:latin typeface="+mj-lt"/>
          </a:endParaRPr>
        </a:p>
        <a:p>
          <a:pPr marL="0" lvl="0" indent="0" algn="ctr" defTabSz="755650">
            <a:lnSpc>
              <a:spcPct val="90000"/>
            </a:lnSpc>
            <a:spcBef>
              <a:spcPct val="0"/>
            </a:spcBef>
            <a:spcAft>
              <a:spcPct val="35000"/>
            </a:spcAft>
            <a:buNone/>
          </a:pPr>
          <a:r>
            <a:rPr lang="en-US" sz="1700" b="1" kern="1200" dirty="0" err="1">
              <a:latin typeface="+mj-lt"/>
              <a:ea typeface="Calibri" pitchFamily="34" charset="-122"/>
              <a:cs typeface="Calibri" pitchFamily="34" charset="-120"/>
            </a:rPr>
            <a:t>KeCCATs</a:t>
          </a:r>
          <a:endParaRPr lang="en-US" sz="1700" kern="1200" dirty="0">
            <a:latin typeface="+mj-lt"/>
          </a:endParaRPr>
        </a:p>
      </dsp:txBody>
      <dsp:txXfrm>
        <a:off x="4896445" y="381279"/>
        <a:ext cx="2145109" cy="800474"/>
      </dsp:txXfrm>
    </dsp:sp>
    <dsp:sp modelId="{F88AD75F-8F2F-484C-9AA0-B6B4FB91E52E}">
      <dsp:nvSpPr>
        <dsp:cNvPr id="0" name=""/>
        <dsp:cNvSpPr/>
      </dsp:nvSpPr>
      <dsp:spPr>
        <a:xfrm>
          <a:off x="4896445" y="1181753"/>
          <a:ext cx="2145109" cy="3173220"/>
        </a:xfrm>
        <a:prstGeom prst="rect">
          <a:avLst/>
        </a:prstGeom>
        <a:solidFill>
          <a:schemeClr val="accent4">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US" sz="1700" kern="1200">
              <a:latin typeface="+mj-lt"/>
              <a:ea typeface="Calibri" pitchFamily="34" charset="-122"/>
              <a:cs typeface="Calibri" pitchFamily="34" charset="-120"/>
            </a:rPr>
            <a:t>Issue guidance on credit values, stacking rules, and articulation pathways for micro-credentials toward KNQF qualifications. </a:t>
          </a:r>
          <a:endParaRPr lang="en-US" sz="1700" kern="1200" dirty="0">
            <a:latin typeface="+mj-lt"/>
          </a:endParaRPr>
        </a:p>
        <a:p>
          <a:pPr marL="171450" lvl="1" indent="-171450" algn="l" defTabSz="755650">
            <a:lnSpc>
              <a:spcPct val="90000"/>
            </a:lnSpc>
            <a:spcBef>
              <a:spcPct val="0"/>
            </a:spcBef>
            <a:spcAft>
              <a:spcPct val="15000"/>
            </a:spcAft>
            <a:buChar char="•"/>
          </a:pPr>
          <a:r>
            <a:rPr lang="en-US" sz="1700" kern="1200">
              <a:latin typeface="+mj-lt"/>
              <a:ea typeface="Calibri" pitchFamily="34" charset="-122"/>
              <a:cs typeface="Calibri" pitchFamily="34" charset="-120"/>
            </a:rPr>
            <a:t>RPL provisions for informal learning.</a:t>
          </a:r>
          <a:endParaRPr lang="en-US" sz="1700" kern="1200" dirty="0">
            <a:latin typeface="+mj-lt"/>
          </a:endParaRPr>
        </a:p>
      </dsp:txBody>
      <dsp:txXfrm>
        <a:off x="4896445" y="1181753"/>
        <a:ext cx="2145109" cy="3173220"/>
      </dsp:txXfrm>
    </dsp:sp>
    <dsp:sp modelId="{BF118E20-1511-4DD3-A95D-B609E7A0BF20}">
      <dsp:nvSpPr>
        <dsp:cNvPr id="0" name=""/>
        <dsp:cNvSpPr/>
      </dsp:nvSpPr>
      <dsp:spPr>
        <a:xfrm>
          <a:off x="7341870" y="381279"/>
          <a:ext cx="2145109" cy="800474"/>
        </a:xfrm>
        <a:prstGeom prst="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US" sz="1700" b="1" kern="1200" dirty="0">
              <a:latin typeface="+mj-lt"/>
              <a:ea typeface="Calibri" pitchFamily="34" charset="-122"/>
              <a:cs typeface="Calibri" pitchFamily="34" charset="-120"/>
            </a:rPr>
            <a:t>National Digital Credentials Infrastructure</a:t>
          </a:r>
          <a:endParaRPr lang="en-US" sz="1700" kern="1200" dirty="0">
            <a:latin typeface="+mj-lt"/>
          </a:endParaRPr>
        </a:p>
      </dsp:txBody>
      <dsp:txXfrm>
        <a:off x="7341870" y="381279"/>
        <a:ext cx="2145109" cy="800474"/>
      </dsp:txXfrm>
    </dsp:sp>
    <dsp:sp modelId="{2B379DDF-4643-438B-84B0-6FD6EF668A85}">
      <dsp:nvSpPr>
        <dsp:cNvPr id="0" name=""/>
        <dsp:cNvSpPr/>
      </dsp:nvSpPr>
      <dsp:spPr>
        <a:xfrm>
          <a:off x="7341870" y="1181753"/>
          <a:ext cx="2145109" cy="3173220"/>
        </a:xfrm>
        <a:prstGeom prst="rect">
          <a:avLst/>
        </a:prstGeom>
        <a:solidFill>
          <a:schemeClr val="accent5">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US" sz="1700" kern="1200">
              <a:latin typeface="+mj-lt"/>
              <a:ea typeface="Calibri" pitchFamily="34" charset="-122"/>
              <a:cs typeface="Calibri" pitchFamily="34" charset="-120"/>
            </a:rPr>
            <a:t>National register of recognized micro-credentials. Adopt Open Badges 3.0 standard.</a:t>
          </a:r>
          <a:endParaRPr lang="en-US" sz="1700" kern="1200" dirty="0">
            <a:latin typeface="+mj-lt"/>
          </a:endParaRPr>
        </a:p>
        <a:p>
          <a:pPr marL="171450" lvl="1" indent="-171450" algn="l" defTabSz="755650">
            <a:lnSpc>
              <a:spcPct val="90000"/>
            </a:lnSpc>
            <a:spcBef>
              <a:spcPct val="0"/>
            </a:spcBef>
            <a:spcAft>
              <a:spcPct val="15000"/>
            </a:spcAft>
            <a:buChar char="•"/>
          </a:pPr>
          <a:r>
            <a:rPr lang="en-US" sz="1700" kern="1200">
              <a:latin typeface="+mj-lt"/>
              <a:ea typeface="Calibri" pitchFamily="34" charset="-122"/>
              <a:cs typeface="Calibri" pitchFamily="34" charset="-120"/>
            </a:rPr>
            <a:t> Interoperability with ACQF and Commonwealth frameworks.</a:t>
          </a:r>
          <a:endParaRPr lang="en-US" sz="1700" kern="1200" dirty="0">
            <a:latin typeface="+mj-lt"/>
          </a:endParaRPr>
        </a:p>
      </dsp:txBody>
      <dsp:txXfrm>
        <a:off x="7341870" y="1181753"/>
        <a:ext cx="2145109" cy="3173220"/>
      </dsp:txXfrm>
    </dsp:sp>
    <dsp:sp modelId="{EF5ABD68-F702-4D38-BA81-1BD6E3C532C0}">
      <dsp:nvSpPr>
        <dsp:cNvPr id="0" name=""/>
        <dsp:cNvSpPr/>
      </dsp:nvSpPr>
      <dsp:spPr>
        <a:xfrm>
          <a:off x="9787294" y="381279"/>
          <a:ext cx="2145109" cy="800474"/>
        </a:xfrm>
        <a:prstGeom prst="rect">
          <a:avLst/>
        </a:prstGeom>
        <a:solidFill>
          <a:schemeClr val="accent6">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US" sz="1700" b="1" kern="1200">
              <a:latin typeface="+mj-lt"/>
              <a:ea typeface="Calibri" pitchFamily="34" charset="-122"/>
              <a:cs typeface="Calibri" pitchFamily="34" charset="-120"/>
            </a:rPr>
            <a:t>Equity as Core Design Principle</a:t>
          </a:r>
          <a:endParaRPr lang="en-US" sz="1700" kern="1200" dirty="0">
            <a:latin typeface="+mj-lt"/>
          </a:endParaRPr>
        </a:p>
      </dsp:txBody>
      <dsp:txXfrm>
        <a:off x="9787294" y="381279"/>
        <a:ext cx="2145109" cy="800474"/>
      </dsp:txXfrm>
    </dsp:sp>
    <dsp:sp modelId="{529317C2-57C0-418F-BB84-241A2910D725}">
      <dsp:nvSpPr>
        <dsp:cNvPr id="0" name=""/>
        <dsp:cNvSpPr/>
      </dsp:nvSpPr>
      <dsp:spPr>
        <a:xfrm>
          <a:off x="9787294" y="1181753"/>
          <a:ext cx="2145109" cy="3173220"/>
        </a:xfrm>
        <a:prstGeom prst="rect">
          <a:avLst/>
        </a:prstGeom>
        <a:solidFill>
          <a:schemeClr val="accent6">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US" sz="1700" kern="1200">
              <a:latin typeface="+mj-lt"/>
              <a:ea typeface="Calibri" pitchFamily="34" charset="-122"/>
              <a:cs typeface="Calibri" pitchFamily="34" charset="-120"/>
            </a:rPr>
            <a:t>Targeted outreach to informal &amp; rural learners. </a:t>
          </a:r>
          <a:endParaRPr lang="en-US" sz="1700" kern="1200" dirty="0">
            <a:latin typeface="+mj-lt"/>
          </a:endParaRPr>
        </a:p>
        <a:p>
          <a:pPr marL="171450" lvl="1" indent="-171450" algn="l" defTabSz="755650">
            <a:lnSpc>
              <a:spcPct val="90000"/>
            </a:lnSpc>
            <a:spcBef>
              <a:spcPct val="0"/>
            </a:spcBef>
            <a:spcAft>
              <a:spcPct val="15000"/>
            </a:spcAft>
            <a:buChar char="•"/>
          </a:pPr>
          <a:r>
            <a:rPr lang="en-US" sz="1700" kern="1200">
              <a:latin typeface="+mj-lt"/>
              <a:ea typeface="Calibri" pitchFamily="34" charset="-122"/>
              <a:cs typeface="Calibri" pitchFamily="34" charset="-120"/>
            </a:rPr>
            <a:t>Subsidized access for low-income learners. </a:t>
          </a:r>
          <a:endParaRPr lang="en-US" sz="1700" kern="1200" dirty="0">
            <a:latin typeface="+mj-lt"/>
          </a:endParaRPr>
        </a:p>
        <a:p>
          <a:pPr marL="171450" lvl="1" indent="-171450" algn="l" defTabSz="755650">
            <a:lnSpc>
              <a:spcPct val="90000"/>
            </a:lnSpc>
            <a:spcBef>
              <a:spcPct val="0"/>
            </a:spcBef>
            <a:spcAft>
              <a:spcPct val="15000"/>
            </a:spcAft>
            <a:buChar char="•"/>
          </a:pPr>
          <a:r>
            <a:rPr lang="en-US" sz="1700" kern="1200">
              <a:latin typeface="+mj-lt"/>
              <a:ea typeface="Calibri" pitchFamily="34" charset="-122"/>
              <a:cs typeface="Calibri" pitchFamily="34" charset="-120"/>
            </a:rPr>
            <a:t>Digital literacy integration. Monitoring equity outcomes systematically.</a:t>
          </a:r>
          <a:endParaRPr lang="en-US" sz="1700" kern="1200" dirty="0">
            <a:latin typeface="+mj-lt"/>
          </a:endParaRPr>
        </a:p>
      </dsp:txBody>
      <dsp:txXfrm>
        <a:off x="9787294" y="1181753"/>
        <a:ext cx="2145109" cy="3173220"/>
      </dsp:txXfrm>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K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2BF199-87E3-4AF4-837E-C58A8C3727AD}" type="datetimeFigureOut">
              <a:rPr lang="en-KE" smtClean="0"/>
              <a:t>07/05/2026</a:t>
            </a:fld>
            <a:endParaRPr lang="en-K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K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K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K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951D6D-1F9F-4B14-8B31-010BD20C41E5}" type="slidenum">
              <a:rPr lang="en-KE" smtClean="0"/>
              <a:t>‹#›</a:t>
            </a:fld>
            <a:endParaRPr lang="en-KE"/>
          </a:p>
        </p:txBody>
      </p:sp>
    </p:spTree>
    <p:extLst>
      <p:ext uri="{BB962C8B-B14F-4D97-AF65-F5344CB8AC3E}">
        <p14:creationId xmlns:p14="http://schemas.microsoft.com/office/powerpoint/2010/main" val="39875290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[Sources]
- User paper draft: /mnt/data/Integrating Digital Transformation and Green Skills in National Qualification Frameworks paper(1).docx
- Updated full paper used for slide content: /mnt/data/integrating_digital_transformation_green_skills_conference_paper_refs.docx
- User template: /mnt/data/KNQA_Presentation_Template.pptx</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[Sources]
- Conclusion and references from /mnt/data/integrating_digital_transformation_green_skills_conference_paper_refs.docx</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37</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[Sources]
- Conclusion and references from /mnt/data/integrating_digital_transformation_green_skills_conference_paper_refs.docx</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38</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13165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[Sources]
- Slide synthesized from the updated paper: /mnt/data/integrating_digital_transformation_green_skills_conference_paper_refs.docx
- Template background from /mnt/data/KNQA_Presentation_Template.pptx</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[Sources]
- Objectives and questions from /mnt/data/integrating_digital_transformation_green_skills_conference_paper_refs.docx</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[Sources]
- CPPA model and interpretation from /mnt/data/integrating_digital_transformation_green_skills_conference_paper_refs.docx</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[Sources]
- Methodology section from /mnt/data/integrating_digital_transformation_green_skills_conference_paper_refs.docx</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[Sources]
- Discussion section from /mnt/data/integrating_digital_transformation_green_skills_conference_paper_refs.docx</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33</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[Sources]
- Roadmap section from /mnt/data/integrating_digital_transformation_green_skills_conference_paper_refs.docx</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34</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[Sources]
- Assessment reform discussion from /mnt/data/integrating_digital_transformation_green_skills_conference_paper_refs.docx</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35</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[Sources]
- Recommendations synthesized from /mnt/data/integrating_digital_transformation_green_skills_conference_paper_refs.docx</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36</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7" name="Title Placeholder 1">
            <a:extLst>
              <a:ext uri="{FF2B5EF4-FFF2-40B4-BE49-F238E27FC236}">
                <a16:creationId xmlns:a16="http://schemas.microsoft.com/office/drawing/2014/main" id="{6FF68F5B-24CA-47A8-8E5A-3B4028F09BAD}"/>
              </a:ext>
            </a:extLst>
          </p:cNvPr>
          <p:cNvSpPr>
            <a:spLocks noGrp="1"/>
          </p:cNvSpPr>
          <p:nvPr>
            <p:ph type="title"/>
          </p:nvPr>
        </p:nvSpPr>
        <p:spPr>
          <a:xfrm>
            <a:off x="0" y="2759528"/>
            <a:ext cx="12192000" cy="1087171"/>
          </a:xfrm>
          <a:prstGeom prst="rect">
            <a:avLst/>
          </a:prstGeom>
          <a:noFill/>
          <a:ln>
            <a:noFill/>
          </a:ln>
        </p:spPr>
        <p:style>
          <a:lnRef idx="0">
            <a:scrgbClr r="0" g="0" b="0"/>
          </a:lnRef>
          <a:fillRef idx="0">
            <a:scrgbClr r="0" g="0" b="0"/>
          </a:fillRef>
          <a:effectRef idx="0">
            <a:scrgbClr r="0" g="0" b="0"/>
          </a:effectRef>
          <a:fontRef idx="minor"/>
        </p:style>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18804283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41796-2AC6-410D-8AF5-A38333B8C6E3}"/>
              </a:ext>
            </a:extLst>
          </p:cNvPr>
          <p:cNvSpPr>
            <a:spLocks noGrp="1"/>
          </p:cNvSpPr>
          <p:nvPr>
            <p:ph type="title"/>
          </p:nvPr>
        </p:nvSpPr>
        <p:spPr>
          <a:xfrm>
            <a:off x="70757" y="172311"/>
            <a:ext cx="7922079" cy="863692"/>
          </a:xfrm>
          <a:ln>
            <a:noFill/>
          </a:ln>
        </p:spPr>
        <p:txBody>
          <a:bodyPr/>
          <a:lstStyle/>
          <a:p>
            <a:r>
              <a:rPr lang="en-US" dirty="0"/>
              <a:t>Click to edit Master title style</a:t>
            </a:r>
          </a:p>
        </p:txBody>
      </p:sp>
      <p:sp>
        <p:nvSpPr>
          <p:cNvPr id="3" name="Text Placeholder 2">
            <a:extLst>
              <a:ext uri="{FF2B5EF4-FFF2-40B4-BE49-F238E27FC236}">
                <a16:creationId xmlns:a16="http://schemas.microsoft.com/office/drawing/2014/main" id="{885153D6-14FC-4E0F-94F9-2ACD9DB3CE36}"/>
              </a:ext>
            </a:extLst>
          </p:cNvPr>
          <p:cNvSpPr>
            <a:spLocks noGrp="1"/>
          </p:cNvSpPr>
          <p:nvPr>
            <p:ph idx="1"/>
          </p:nvPr>
        </p:nvSpPr>
        <p:spPr>
          <a:xfrm>
            <a:off x="838200" y="2130878"/>
            <a:ext cx="10515600" cy="353740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481710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318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41796-2AC6-410D-8AF5-A38333B8C6E3}"/>
              </a:ext>
            </a:extLst>
          </p:cNvPr>
          <p:cNvSpPr>
            <a:spLocks noGrp="1"/>
          </p:cNvSpPr>
          <p:nvPr>
            <p:ph type="title"/>
          </p:nvPr>
        </p:nvSpPr>
        <p:spPr>
          <a:xfrm>
            <a:off x="70757" y="172311"/>
            <a:ext cx="7922079" cy="863692"/>
          </a:xfrm>
          <a:ln>
            <a:noFill/>
          </a:ln>
        </p:spPr>
        <p:txBody>
          <a:bodyPr/>
          <a:lstStyle/>
          <a:p>
            <a:r>
              <a:rPr lang="en-US" dirty="0"/>
              <a:t>Click to edit Master title style</a:t>
            </a:r>
          </a:p>
        </p:txBody>
      </p:sp>
      <p:sp>
        <p:nvSpPr>
          <p:cNvPr id="3" name="Text Placeholder 2">
            <a:extLst>
              <a:ext uri="{FF2B5EF4-FFF2-40B4-BE49-F238E27FC236}">
                <a16:creationId xmlns:a16="http://schemas.microsoft.com/office/drawing/2014/main" id="{885153D6-14FC-4E0F-94F9-2ACD9DB3CE36}"/>
              </a:ext>
            </a:extLst>
          </p:cNvPr>
          <p:cNvSpPr>
            <a:spLocks noGrp="1"/>
          </p:cNvSpPr>
          <p:nvPr>
            <p:ph idx="1"/>
          </p:nvPr>
        </p:nvSpPr>
        <p:spPr>
          <a:xfrm>
            <a:off x="838200" y="2130878"/>
            <a:ext cx="10515600" cy="353740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390741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4314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41796-2AC6-410D-8AF5-A38333B8C6E3}"/>
              </a:ext>
            </a:extLst>
          </p:cNvPr>
          <p:cNvSpPr>
            <a:spLocks noGrp="1"/>
          </p:cNvSpPr>
          <p:nvPr>
            <p:ph type="title"/>
          </p:nvPr>
        </p:nvSpPr>
        <p:spPr>
          <a:xfrm>
            <a:off x="70757" y="172311"/>
            <a:ext cx="7922079" cy="863692"/>
          </a:xfrm>
          <a:ln>
            <a:noFill/>
          </a:ln>
        </p:spPr>
        <p:txBody>
          <a:bodyPr/>
          <a:lstStyle/>
          <a:p>
            <a:r>
              <a:rPr lang="en-US" dirty="0"/>
              <a:t>Click to edit Master title style</a:t>
            </a:r>
          </a:p>
        </p:txBody>
      </p:sp>
      <p:sp>
        <p:nvSpPr>
          <p:cNvPr id="3" name="Text Placeholder 2">
            <a:extLst>
              <a:ext uri="{FF2B5EF4-FFF2-40B4-BE49-F238E27FC236}">
                <a16:creationId xmlns:a16="http://schemas.microsoft.com/office/drawing/2014/main" id="{885153D6-14FC-4E0F-94F9-2ACD9DB3CE36}"/>
              </a:ext>
            </a:extLst>
          </p:cNvPr>
          <p:cNvSpPr>
            <a:spLocks noGrp="1"/>
          </p:cNvSpPr>
          <p:nvPr>
            <p:ph idx="1"/>
          </p:nvPr>
        </p:nvSpPr>
        <p:spPr>
          <a:xfrm>
            <a:off x="838200" y="2130878"/>
            <a:ext cx="10515600" cy="353740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433644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65157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7" name="Title Placeholder 1"/>
          <p:cNvSpPr>
            <a:spLocks noGrp="1"/>
          </p:cNvSpPr>
          <p:nvPr>
            <p:ph type="title"/>
          </p:nvPr>
        </p:nvSpPr>
        <p:spPr>
          <a:xfrm>
            <a:off x="0" y="2759528"/>
            <a:ext cx="12192000" cy="1087171"/>
          </a:xfrm>
          <a:prstGeom prst="rect">
            <a:avLst/>
          </a:prstGeom>
          <a:noFill/>
          <a:ln>
            <a:noFill/>
          </a:ln>
        </p:spPr>
        <p:style>
          <a:lnRef idx="0">
            <a:scrgbClr r="0" g="0" b="0"/>
          </a:lnRef>
          <a:fillRef idx="0">
            <a:scrgbClr r="0" g="0" b="0"/>
          </a:fillRef>
          <a:effectRef idx="0">
            <a:scrgbClr r="0" g="0" b="0"/>
          </a:effectRef>
          <a:fontRef idx="minor"/>
        </p:style>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9068696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70757" y="172311"/>
            <a:ext cx="7922079" cy="863692"/>
          </a:xfrm>
          <a:ln>
            <a:noFill/>
          </a:ln>
        </p:spPr>
        <p:txBody>
          <a:bodyPr/>
          <a:lstStyle/>
          <a:p>
            <a:r>
              <a:rPr lang="en-US" dirty="0"/>
              <a:t>Click to edit Master title style</a:t>
            </a:r>
          </a:p>
        </p:txBody>
      </p:sp>
      <p:sp>
        <p:nvSpPr>
          <p:cNvPr id="3" name="Text Placeholder 2"/>
          <p:cNvSpPr>
            <a:spLocks noGrp="1"/>
          </p:cNvSpPr>
          <p:nvPr>
            <p:ph idx="1"/>
          </p:nvPr>
        </p:nvSpPr>
        <p:spPr>
          <a:xfrm>
            <a:off x="838200" y="2130878"/>
            <a:ext cx="10515600" cy="353740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14011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0003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11949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7247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7" name="Title Placeholder 1">
            <a:extLst>
              <a:ext uri="{FF2B5EF4-FFF2-40B4-BE49-F238E27FC236}">
                <a16:creationId xmlns:a16="http://schemas.microsoft.com/office/drawing/2014/main" id="{6FF68F5B-24CA-47A8-8E5A-3B4028F09BAD}"/>
              </a:ext>
            </a:extLst>
          </p:cNvPr>
          <p:cNvSpPr>
            <a:spLocks noGrp="1"/>
          </p:cNvSpPr>
          <p:nvPr>
            <p:ph type="title"/>
          </p:nvPr>
        </p:nvSpPr>
        <p:spPr>
          <a:xfrm>
            <a:off x="0" y="2759528"/>
            <a:ext cx="12192000" cy="1087171"/>
          </a:xfrm>
          <a:prstGeom prst="rect">
            <a:avLst/>
          </a:prstGeom>
          <a:noFill/>
          <a:ln>
            <a:noFill/>
          </a:ln>
        </p:spPr>
        <p:style>
          <a:lnRef idx="0">
            <a:scrgbClr r="0" g="0" b="0"/>
          </a:lnRef>
          <a:fillRef idx="0">
            <a:scrgbClr r="0" g="0" b="0"/>
          </a:fillRef>
          <a:effectRef idx="0">
            <a:scrgbClr r="0" g="0" b="0"/>
          </a:effectRef>
          <a:fontRef idx="minor"/>
        </p:style>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324981953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2.png"/></Relationships>
</file>

<file path=ppt/slideMasters/_rels/slideMaster10.xml.rels><?xml version="1.0" encoding="UTF-8" standalone="yes"?>
<Relationships xmlns="http://schemas.openxmlformats.org/package/2006/relationships"><Relationship Id="rId3" Type="http://schemas.openxmlformats.org/officeDocument/2006/relationships/theme" Target="../theme/theme10.xml"/><Relationship Id="rId2" Type="http://schemas.openxmlformats.org/officeDocument/2006/relationships/slideLayout" Target="../slideLayouts/slideLayout11.xml"/><Relationship Id="rId1" Type="http://schemas.openxmlformats.org/officeDocument/2006/relationships/slideLayout" Target="../slideLayouts/slideLayout10.xml"/><Relationship Id="rId4" Type="http://schemas.openxmlformats.org/officeDocument/2006/relationships/image" Target="../media/image3.png"/></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11.xml"/><Relationship Id="rId1" Type="http://schemas.openxmlformats.org/officeDocument/2006/relationships/slideLayout" Target="../slideLayouts/slideLayout12.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13.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3.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4.xml"/><Relationship Id="rId1" Type="http://schemas.openxmlformats.org/officeDocument/2006/relationships/slideLayout" Target="../slideLayouts/slideLayout4.xml"/><Relationship Id="rId5" Type="http://schemas.microsoft.com/office/2007/relationships/hdphoto" Target="../media/hdphoto1.wdp"/><Relationship Id="rId4"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6.xml"/><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png"/></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7.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8.xml"/><Relationship Id="rId1" Type="http://schemas.openxmlformats.org/officeDocument/2006/relationships/slideLayout" Target="../slideLayouts/slideLayout8.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png"/></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9.xml"/><Relationship Id="rId1" Type="http://schemas.openxmlformats.org/officeDocument/2006/relationships/slideLayout" Target="../slideLayouts/slideLayout9.xml"/><Relationship Id="rId5" Type="http://schemas.microsoft.com/office/2007/relationships/hdphoto" Target="../media/hdphoto1.wdp"/><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24AC241-1A5F-4949-A4F6-CC342AEB46C9}"/>
              </a:ext>
            </a:extLst>
          </p:cNvPr>
          <p:cNvSpPr>
            <a:spLocks noGrp="1"/>
          </p:cNvSpPr>
          <p:nvPr>
            <p:ph type="title"/>
          </p:nvPr>
        </p:nvSpPr>
        <p:spPr>
          <a:xfrm>
            <a:off x="598516" y="2759528"/>
            <a:ext cx="10997739" cy="1087171"/>
          </a:xfrm>
          <a:prstGeom prst="rect">
            <a:avLst/>
          </a:prstGeom>
          <a:noFill/>
          <a:ln>
            <a:noFill/>
          </a:ln>
        </p:spPr>
        <p:style>
          <a:lnRef idx="0">
            <a:scrgbClr r="0" g="0" b="0"/>
          </a:lnRef>
          <a:fillRef idx="0">
            <a:scrgbClr r="0" g="0" b="0"/>
          </a:fillRef>
          <a:effectRef idx="0">
            <a:scrgbClr r="0" g="0" b="0"/>
          </a:effectRef>
          <a:fontRef idx="minor"/>
        </p:style>
        <p:txBody>
          <a:bodyPr vert="horz" lIns="91440" tIns="45720" rIns="91440" bIns="45720" rtlCol="0" anchor="ctr">
            <a:normAutofit/>
          </a:bodyPr>
          <a:lstStyle/>
          <a:p>
            <a:r>
              <a:rPr lang="en-US" dirty="0"/>
              <a:t>Click to edit Master title style</a:t>
            </a:r>
          </a:p>
        </p:txBody>
      </p:sp>
      <p:pic>
        <p:nvPicPr>
          <p:cNvPr id="7" name="Picture 6">
            <a:extLst>
              <a:ext uri="{FF2B5EF4-FFF2-40B4-BE49-F238E27FC236}">
                <a16:creationId xmlns:a16="http://schemas.microsoft.com/office/drawing/2014/main" id="{63956890-975D-4707-BBFA-C423386F90FA}"/>
              </a:ext>
            </a:extLst>
          </p:cNvPr>
          <p:cNvPicPr>
            <a:picLocks noChangeAspect="1"/>
          </p:cNvPicPr>
          <p:nvPr userDrawn="1"/>
        </p:nvPicPr>
        <p:blipFill>
          <a:blip r:embed="rId3"/>
          <a:stretch>
            <a:fillRect/>
          </a:stretch>
        </p:blipFill>
        <p:spPr>
          <a:xfrm>
            <a:off x="0" y="5348929"/>
            <a:ext cx="12192000" cy="1509071"/>
          </a:xfrm>
          <a:prstGeom prst="rect">
            <a:avLst/>
          </a:prstGeom>
        </p:spPr>
      </p:pic>
      <p:pic>
        <p:nvPicPr>
          <p:cNvPr id="17" name="Picture 16">
            <a:extLst>
              <a:ext uri="{FF2B5EF4-FFF2-40B4-BE49-F238E27FC236}">
                <a16:creationId xmlns:a16="http://schemas.microsoft.com/office/drawing/2014/main" id="{048E346C-A892-412F-9B14-C8AC68A42467}"/>
              </a:ext>
            </a:extLst>
          </p:cNvPr>
          <p:cNvPicPr>
            <a:picLocks noChangeAspect="1"/>
          </p:cNvPicPr>
          <p:nvPr userDrawn="1"/>
        </p:nvPicPr>
        <p:blipFill rotWithShape="1">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l="3221" t="11563" r="4978" b="13270"/>
          <a:stretch/>
        </p:blipFill>
        <p:spPr>
          <a:xfrm>
            <a:off x="1447801" y="0"/>
            <a:ext cx="4648199" cy="1429008"/>
          </a:xfrm>
          <a:prstGeom prst="rect">
            <a:avLst/>
          </a:prstGeom>
        </p:spPr>
      </p:pic>
      <p:sp>
        <p:nvSpPr>
          <p:cNvPr id="5" name="TextBox 4">
            <a:extLst>
              <a:ext uri="{FF2B5EF4-FFF2-40B4-BE49-F238E27FC236}">
                <a16:creationId xmlns:a16="http://schemas.microsoft.com/office/drawing/2014/main" id="{7DF9D2C2-BAAA-450F-8D50-7700A00E6539}"/>
              </a:ext>
            </a:extLst>
          </p:cNvPr>
          <p:cNvSpPr txBox="1"/>
          <p:nvPr userDrawn="1"/>
        </p:nvSpPr>
        <p:spPr>
          <a:xfrm>
            <a:off x="11255493" y="6551164"/>
            <a:ext cx="994182" cy="246221"/>
          </a:xfrm>
          <a:prstGeom prst="rect">
            <a:avLst/>
          </a:prstGeom>
          <a:noFill/>
        </p:spPr>
        <p:txBody>
          <a:bodyPr wrap="none" rtlCol="0">
            <a:spAutoFit/>
          </a:bodyPr>
          <a:lstStyle/>
          <a:p>
            <a:pPr algn="ctr"/>
            <a:r>
              <a:rPr lang="en-US" sz="1000" b="0" dirty="0">
                <a:solidFill>
                  <a:schemeClr val="bg1"/>
                </a:solidFill>
                <a:latin typeface="Tahoma" panose="020B0604030504040204" pitchFamily="34" charset="0"/>
                <a:ea typeface="Tahoma" panose="020B0604030504040204" pitchFamily="34" charset="0"/>
                <a:cs typeface="Tahoma" panose="020B0604030504040204" pitchFamily="34" charset="0"/>
              </a:rPr>
              <a:t>© 2026 KNQA</a:t>
            </a:r>
          </a:p>
        </p:txBody>
      </p:sp>
    </p:spTree>
    <p:extLst>
      <p:ext uri="{BB962C8B-B14F-4D97-AF65-F5344CB8AC3E}">
        <p14:creationId xmlns:p14="http://schemas.microsoft.com/office/powerpoint/2010/main" val="1320719129"/>
      </p:ext>
    </p:extLst>
  </p:cSld>
  <p:clrMap bg1="lt1" tx1="dk1" bg2="lt2" tx2="dk2" accent1="accent1" accent2="accent2" accent3="accent3" accent4="accent4" accent5="accent5" accent6="accent6" hlink="hlink" folHlink="folHlink"/>
  <p:sldLayoutIdLst>
    <p:sldLayoutId id="2147483661" r:id="rId1"/>
  </p:sldLayoutIdLst>
  <p:txStyles>
    <p:titleStyle>
      <a:lvl1pPr algn="ctr" defTabSz="914400" rtl="0" eaLnBrk="1" latinLnBrk="0" hangingPunct="1">
        <a:lnSpc>
          <a:spcPct val="90000"/>
        </a:lnSpc>
        <a:spcBef>
          <a:spcPct val="0"/>
        </a:spcBef>
        <a:buNone/>
        <a:defRPr sz="5000" b="1"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0F4575C-599A-468C-B0A0-7D49C934CE25}"/>
              </a:ext>
            </a:extLst>
          </p:cNvPr>
          <p:cNvSpPr>
            <a:spLocks noGrp="1"/>
          </p:cNvSpPr>
          <p:nvPr>
            <p:ph type="title"/>
          </p:nvPr>
        </p:nvSpPr>
        <p:spPr>
          <a:xfrm>
            <a:off x="70757" y="172311"/>
            <a:ext cx="10515600" cy="86369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4C9B5733-4C10-4111-A9C5-3EB7C544A6EE}"/>
              </a:ext>
            </a:extLst>
          </p:cNvPr>
          <p:cNvSpPr>
            <a:spLocks noGrp="1"/>
          </p:cNvSpPr>
          <p:nvPr>
            <p:ph type="body" idx="1"/>
          </p:nvPr>
        </p:nvSpPr>
        <p:spPr>
          <a:xfrm>
            <a:off x="838200" y="2161199"/>
            <a:ext cx="10515600" cy="353740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7" name="Group 6">
            <a:extLst>
              <a:ext uri="{FF2B5EF4-FFF2-40B4-BE49-F238E27FC236}">
                <a16:creationId xmlns:a16="http://schemas.microsoft.com/office/drawing/2014/main" id="{0A8D9132-24BE-4EE8-82AA-48BF08A97FF4}"/>
              </a:ext>
            </a:extLst>
          </p:cNvPr>
          <p:cNvGrpSpPr/>
          <p:nvPr userDrawn="1"/>
        </p:nvGrpSpPr>
        <p:grpSpPr>
          <a:xfrm>
            <a:off x="0" y="6651489"/>
            <a:ext cx="12192000" cy="206511"/>
            <a:chOff x="-9728" y="6609259"/>
            <a:chExt cx="12192000" cy="206511"/>
          </a:xfrm>
        </p:grpSpPr>
        <p:sp>
          <p:nvSpPr>
            <p:cNvPr id="8" name="Rectangle 7">
              <a:extLst>
                <a:ext uri="{FF2B5EF4-FFF2-40B4-BE49-F238E27FC236}">
                  <a16:creationId xmlns:a16="http://schemas.microsoft.com/office/drawing/2014/main" id="{584646C7-7CC5-4523-B005-EF44391615BC}"/>
                </a:ext>
              </a:extLst>
            </p:cNvPr>
            <p:cNvSpPr/>
            <p:nvPr/>
          </p:nvSpPr>
          <p:spPr>
            <a:xfrm>
              <a:off x="-9728" y="6609259"/>
              <a:ext cx="12192000" cy="4571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E"/>
            </a:p>
          </p:txBody>
        </p:sp>
        <p:sp>
          <p:nvSpPr>
            <p:cNvPr id="9" name="Rectangle 8">
              <a:extLst>
                <a:ext uri="{FF2B5EF4-FFF2-40B4-BE49-F238E27FC236}">
                  <a16:creationId xmlns:a16="http://schemas.microsoft.com/office/drawing/2014/main" id="{49DF9835-BF03-4A92-BD4C-8A20F990E91A}"/>
                </a:ext>
              </a:extLst>
            </p:cNvPr>
            <p:cNvSpPr/>
            <p:nvPr/>
          </p:nvSpPr>
          <p:spPr>
            <a:xfrm>
              <a:off x="-9728" y="6687365"/>
              <a:ext cx="12192000" cy="45719"/>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E"/>
            </a:p>
          </p:txBody>
        </p:sp>
        <p:sp>
          <p:nvSpPr>
            <p:cNvPr id="10" name="Rectangle 9">
              <a:extLst>
                <a:ext uri="{FF2B5EF4-FFF2-40B4-BE49-F238E27FC236}">
                  <a16:creationId xmlns:a16="http://schemas.microsoft.com/office/drawing/2014/main" id="{F83D7624-81B0-48DF-A4FF-FBE668C0407F}"/>
                </a:ext>
              </a:extLst>
            </p:cNvPr>
            <p:cNvSpPr/>
            <p:nvPr/>
          </p:nvSpPr>
          <p:spPr>
            <a:xfrm>
              <a:off x="-9728" y="6770050"/>
              <a:ext cx="12192000" cy="45720"/>
            </a:xfrm>
            <a:prstGeom prst="rect">
              <a:avLst/>
            </a:prstGeom>
            <a:solidFill>
              <a:srgbClr val="009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E"/>
            </a:p>
          </p:txBody>
        </p:sp>
      </p:grpSp>
      <p:pic>
        <p:nvPicPr>
          <p:cNvPr id="14" name="Picture 13">
            <a:extLst>
              <a:ext uri="{FF2B5EF4-FFF2-40B4-BE49-F238E27FC236}">
                <a16:creationId xmlns:a16="http://schemas.microsoft.com/office/drawing/2014/main" id="{4E0E7707-966A-4485-B540-B608907AFA5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866784" y="0"/>
            <a:ext cx="4325216" cy="1208314"/>
          </a:xfrm>
          <a:prstGeom prst="rect">
            <a:avLst/>
          </a:prstGeom>
        </p:spPr>
      </p:pic>
      <p:cxnSp>
        <p:nvCxnSpPr>
          <p:cNvPr id="5" name="Straight Connector 4">
            <a:extLst>
              <a:ext uri="{FF2B5EF4-FFF2-40B4-BE49-F238E27FC236}">
                <a16:creationId xmlns:a16="http://schemas.microsoft.com/office/drawing/2014/main" id="{1A2A3C92-3394-45BE-8D72-B08A80033C61}"/>
              </a:ext>
            </a:extLst>
          </p:cNvPr>
          <p:cNvCxnSpPr/>
          <p:nvPr userDrawn="1"/>
        </p:nvCxnSpPr>
        <p:spPr>
          <a:xfrm>
            <a:off x="171450" y="855775"/>
            <a:ext cx="7772400"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5620350"/>
      </p:ext>
    </p:extLst>
  </p:cSld>
  <p:clrMap bg1="lt1" tx1="dk1" bg2="lt2" tx2="dk2" accent1="accent1" accent2="accent2" accent3="accent3" accent4="accent4" accent5="accent5" accent6="accent6" hlink="hlink" folHlink="folHlink"/>
  <p:sldLayoutIdLst>
    <p:sldLayoutId id="2147483679" r:id="rId1"/>
    <p:sldLayoutId id="2147483680" r:id="rId2"/>
  </p:sldLayoutIdLst>
  <p:txStyles>
    <p:titleStyle>
      <a:lvl1pPr algn="l" defTabSz="914400" rtl="0" eaLnBrk="1" latinLnBrk="0" hangingPunct="1">
        <a:lnSpc>
          <a:spcPct val="90000"/>
        </a:lnSpc>
        <a:spcBef>
          <a:spcPct val="0"/>
        </a:spcBef>
        <a:buNone/>
        <a:defRPr sz="3000" b="1"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0F4575C-599A-468C-B0A0-7D49C934CE25}"/>
              </a:ext>
            </a:extLst>
          </p:cNvPr>
          <p:cNvSpPr>
            <a:spLocks noGrp="1"/>
          </p:cNvSpPr>
          <p:nvPr>
            <p:ph type="title"/>
          </p:nvPr>
        </p:nvSpPr>
        <p:spPr>
          <a:xfrm>
            <a:off x="70757" y="172311"/>
            <a:ext cx="10515600" cy="86369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4C9B5733-4C10-4111-A9C5-3EB7C544A6EE}"/>
              </a:ext>
            </a:extLst>
          </p:cNvPr>
          <p:cNvSpPr>
            <a:spLocks noGrp="1"/>
          </p:cNvSpPr>
          <p:nvPr>
            <p:ph type="body" idx="1"/>
          </p:nvPr>
        </p:nvSpPr>
        <p:spPr>
          <a:xfrm>
            <a:off x="838200" y="2161199"/>
            <a:ext cx="10515600" cy="353740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7" name="Group 6">
            <a:extLst>
              <a:ext uri="{FF2B5EF4-FFF2-40B4-BE49-F238E27FC236}">
                <a16:creationId xmlns:a16="http://schemas.microsoft.com/office/drawing/2014/main" id="{0A8D9132-24BE-4EE8-82AA-48BF08A97FF4}"/>
              </a:ext>
            </a:extLst>
          </p:cNvPr>
          <p:cNvGrpSpPr/>
          <p:nvPr userDrawn="1"/>
        </p:nvGrpSpPr>
        <p:grpSpPr>
          <a:xfrm>
            <a:off x="0" y="6651489"/>
            <a:ext cx="12192000" cy="206511"/>
            <a:chOff x="-9728" y="6609259"/>
            <a:chExt cx="12192000" cy="206511"/>
          </a:xfrm>
        </p:grpSpPr>
        <p:sp>
          <p:nvSpPr>
            <p:cNvPr id="8" name="Rectangle 7">
              <a:extLst>
                <a:ext uri="{FF2B5EF4-FFF2-40B4-BE49-F238E27FC236}">
                  <a16:creationId xmlns:a16="http://schemas.microsoft.com/office/drawing/2014/main" id="{584646C7-7CC5-4523-B005-EF44391615BC}"/>
                </a:ext>
              </a:extLst>
            </p:cNvPr>
            <p:cNvSpPr/>
            <p:nvPr/>
          </p:nvSpPr>
          <p:spPr>
            <a:xfrm>
              <a:off x="-9728" y="6609259"/>
              <a:ext cx="12192000" cy="4571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E"/>
            </a:p>
          </p:txBody>
        </p:sp>
        <p:sp>
          <p:nvSpPr>
            <p:cNvPr id="9" name="Rectangle 8">
              <a:extLst>
                <a:ext uri="{FF2B5EF4-FFF2-40B4-BE49-F238E27FC236}">
                  <a16:creationId xmlns:a16="http://schemas.microsoft.com/office/drawing/2014/main" id="{49DF9835-BF03-4A92-BD4C-8A20F990E91A}"/>
                </a:ext>
              </a:extLst>
            </p:cNvPr>
            <p:cNvSpPr/>
            <p:nvPr/>
          </p:nvSpPr>
          <p:spPr>
            <a:xfrm>
              <a:off x="-9728" y="6687365"/>
              <a:ext cx="12192000" cy="45719"/>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E"/>
            </a:p>
          </p:txBody>
        </p:sp>
        <p:sp>
          <p:nvSpPr>
            <p:cNvPr id="10" name="Rectangle 9">
              <a:extLst>
                <a:ext uri="{FF2B5EF4-FFF2-40B4-BE49-F238E27FC236}">
                  <a16:creationId xmlns:a16="http://schemas.microsoft.com/office/drawing/2014/main" id="{F83D7624-81B0-48DF-A4FF-FBE668C0407F}"/>
                </a:ext>
              </a:extLst>
            </p:cNvPr>
            <p:cNvSpPr/>
            <p:nvPr/>
          </p:nvSpPr>
          <p:spPr>
            <a:xfrm>
              <a:off x="-9728" y="6770050"/>
              <a:ext cx="12192000" cy="45720"/>
            </a:xfrm>
            <a:prstGeom prst="rect">
              <a:avLst/>
            </a:prstGeom>
            <a:solidFill>
              <a:srgbClr val="009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E"/>
            </a:p>
          </p:txBody>
        </p:sp>
      </p:grpSp>
      <p:pic>
        <p:nvPicPr>
          <p:cNvPr id="14" name="Picture 13">
            <a:extLst>
              <a:ext uri="{FF2B5EF4-FFF2-40B4-BE49-F238E27FC236}">
                <a16:creationId xmlns:a16="http://schemas.microsoft.com/office/drawing/2014/main" id="{4E0E7707-966A-4485-B540-B608907AFA5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66784" y="0"/>
            <a:ext cx="4325216" cy="1208314"/>
          </a:xfrm>
          <a:prstGeom prst="rect">
            <a:avLst/>
          </a:prstGeom>
        </p:spPr>
      </p:pic>
      <p:cxnSp>
        <p:nvCxnSpPr>
          <p:cNvPr id="5" name="Straight Connector 4">
            <a:extLst>
              <a:ext uri="{FF2B5EF4-FFF2-40B4-BE49-F238E27FC236}">
                <a16:creationId xmlns:a16="http://schemas.microsoft.com/office/drawing/2014/main" id="{1A2A3C92-3394-45BE-8D72-B08A80033C61}"/>
              </a:ext>
            </a:extLst>
          </p:cNvPr>
          <p:cNvCxnSpPr/>
          <p:nvPr userDrawn="1"/>
        </p:nvCxnSpPr>
        <p:spPr>
          <a:xfrm>
            <a:off x="171450" y="855775"/>
            <a:ext cx="7772400"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5078714"/>
      </p:ext>
    </p:extLst>
  </p:cSld>
  <p:clrMap bg1="lt1" tx1="dk1" bg2="lt2" tx2="dk2" accent1="accent1" accent2="accent2" accent3="accent3" accent4="accent4" accent5="accent5" accent6="accent6" hlink="hlink" folHlink="folHlink"/>
  <p:sldLayoutIdLst>
    <p:sldLayoutId id="2147483682" r:id="rId1"/>
  </p:sldLayoutIdLst>
  <p:txStyles>
    <p:titleStyle>
      <a:lvl1pPr algn="l" defTabSz="914400" rtl="0" eaLnBrk="1" latinLnBrk="0" hangingPunct="1">
        <a:lnSpc>
          <a:spcPct val="90000"/>
        </a:lnSpc>
        <a:spcBef>
          <a:spcPct val="0"/>
        </a:spcBef>
        <a:buNone/>
        <a:defRPr sz="3000" b="1"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9371542"/>
      </p:ext>
    </p:extLst>
  </p:cSld>
  <p:clrMap bg1="lt1" tx1="dk1" bg2="lt2" tx2="dk2" accent1="accent1" accent2="accent2" accent3="accent3" accent4="accent4" accent5="accent5" accent6="accent6" hlink="hlink" folHlink="folHlink"/>
  <p:sldLayoutIdLst>
    <p:sldLayoutId id="2147483684" r:id="rId1"/>
  </p:sldLayoutIdLst>
  <p:hf sldNum="0" hdr="0" ftr="0" dt="0"/>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0F4575C-599A-468C-B0A0-7D49C934CE25}"/>
              </a:ext>
            </a:extLst>
          </p:cNvPr>
          <p:cNvSpPr>
            <a:spLocks noGrp="1"/>
          </p:cNvSpPr>
          <p:nvPr>
            <p:ph type="title"/>
          </p:nvPr>
        </p:nvSpPr>
        <p:spPr>
          <a:xfrm>
            <a:off x="70757" y="172311"/>
            <a:ext cx="10515600" cy="86369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4C9B5733-4C10-4111-A9C5-3EB7C544A6EE}"/>
              </a:ext>
            </a:extLst>
          </p:cNvPr>
          <p:cNvSpPr>
            <a:spLocks noGrp="1"/>
          </p:cNvSpPr>
          <p:nvPr>
            <p:ph type="body" idx="1"/>
          </p:nvPr>
        </p:nvSpPr>
        <p:spPr>
          <a:xfrm>
            <a:off x="838200" y="2161199"/>
            <a:ext cx="10515600" cy="353740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7" name="Group 6">
            <a:extLst>
              <a:ext uri="{FF2B5EF4-FFF2-40B4-BE49-F238E27FC236}">
                <a16:creationId xmlns:a16="http://schemas.microsoft.com/office/drawing/2014/main" id="{0A8D9132-24BE-4EE8-82AA-48BF08A97FF4}"/>
              </a:ext>
            </a:extLst>
          </p:cNvPr>
          <p:cNvGrpSpPr/>
          <p:nvPr userDrawn="1"/>
        </p:nvGrpSpPr>
        <p:grpSpPr>
          <a:xfrm>
            <a:off x="0" y="6651489"/>
            <a:ext cx="12192000" cy="206511"/>
            <a:chOff x="-9728" y="6609259"/>
            <a:chExt cx="12192000" cy="206511"/>
          </a:xfrm>
        </p:grpSpPr>
        <p:sp>
          <p:nvSpPr>
            <p:cNvPr id="8" name="Rectangle 7">
              <a:extLst>
                <a:ext uri="{FF2B5EF4-FFF2-40B4-BE49-F238E27FC236}">
                  <a16:creationId xmlns:a16="http://schemas.microsoft.com/office/drawing/2014/main" id="{584646C7-7CC5-4523-B005-EF44391615BC}"/>
                </a:ext>
              </a:extLst>
            </p:cNvPr>
            <p:cNvSpPr/>
            <p:nvPr/>
          </p:nvSpPr>
          <p:spPr>
            <a:xfrm>
              <a:off x="-9728" y="6609259"/>
              <a:ext cx="12192000" cy="4571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9" name="Rectangle 8">
              <a:extLst>
                <a:ext uri="{FF2B5EF4-FFF2-40B4-BE49-F238E27FC236}">
                  <a16:creationId xmlns:a16="http://schemas.microsoft.com/office/drawing/2014/main" id="{49DF9835-BF03-4A92-BD4C-8A20F990E91A}"/>
                </a:ext>
              </a:extLst>
            </p:cNvPr>
            <p:cNvSpPr/>
            <p:nvPr/>
          </p:nvSpPr>
          <p:spPr>
            <a:xfrm>
              <a:off x="-9728" y="6687365"/>
              <a:ext cx="12192000" cy="45719"/>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0" name="Rectangle 9">
              <a:extLst>
                <a:ext uri="{FF2B5EF4-FFF2-40B4-BE49-F238E27FC236}">
                  <a16:creationId xmlns:a16="http://schemas.microsoft.com/office/drawing/2014/main" id="{F83D7624-81B0-48DF-A4FF-FBE668C0407F}"/>
                </a:ext>
              </a:extLst>
            </p:cNvPr>
            <p:cNvSpPr/>
            <p:nvPr/>
          </p:nvSpPr>
          <p:spPr>
            <a:xfrm>
              <a:off x="-9728" y="6770050"/>
              <a:ext cx="12192000" cy="45720"/>
            </a:xfrm>
            <a:prstGeom prst="rect">
              <a:avLst/>
            </a:prstGeom>
            <a:solidFill>
              <a:srgbClr val="009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a:p>
          </p:txBody>
        </p:sp>
      </p:grpSp>
      <p:pic>
        <p:nvPicPr>
          <p:cNvPr id="14" name="Picture 13">
            <a:extLst>
              <a:ext uri="{FF2B5EF4-FFF2-40B4-BE49-F238E27FC236}">
                <a16:creationId xmlns:a16="http://schemas.microsoft.com/office/drawing/2014/main" id="{4E0E7707-966A-4485-B540-B608907AFA5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66784" y="0"/>
            <a:ext cx="4325216" cy="1208314"/>
          </a:xfrm>
          <a:prstGeom prst="rect">
            <a:avLst/>
          </a:prstGeom>
        </p:spPr>
      </p:pic>
      <p:cxnSp>
        <p:nvCxnSpPr>
          <p:cNvPr id="5" name="Straight Connector 4">
            <a:extLst>
              <a:ext uri="{FF2B5EF4-FFF2-40B4-BE49-F238E27FC236}">
                <a16:creationId xmlns:a16="http://schemas.microsoft.com/office/drawing/2014/main" id="{1A2A3C92-3394-45BE-8D72-B08A80033C61}"/>
              </a:ext>
            </a:extLst>
          </p:cNvPr>
          <p:cNvCxnSpPr/>
          <p:nvPr userDrawn="1"/>
        </p:nvCxnSpPr>
        <p:spPr>
          <a:xfrm>
            <a:off x="171450" y="855775"/>
            <a:ext cx="7772400"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9054378"/>
      </p:ext>
    </p:extLst>
  </p:cSld>
  <p:clrMap bg1="lt1" tx1="dk1" bg2="lt2" tx2="dk2" accent1="accent1" accent2="accent2" accent3="accent3" accent4="accent4" accent5="accent5" accent6="accent6" hlink="hlink" folHlink="folHlink"/>
  <p:sldLayoutIdLst>
    <p:sldLayoutId id="2147483663" r:id="rId1"/>
  </p:sldLayoutIdLst>
  <p:txStyles>
    <p:titleStyle>
      <a:lvl1pPr algn="l" defTabSz="914400" rtl="0" eaLnBrk="1" latinLnBrk="0" hangingPunct="1">
        <a:lnSpc>
          <a:spcPct val="90000"/>
        </a:lnSpc>
        <a:spcBef>
          <a:spcPct val="0"/>
        </a:spcBef>
        <a:buNone/>
        <a:defRPr sz="3000" b="1"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7BFBC74-DA5E-44A1-837B-C785ADD954B1}"/>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221" t="11563" r="4978" b="13270"/>
          <a:stretch/>
        </p:blipFill>
        <p:spPr>
          <a:xfrm>
            <a:off x="1447800" y="0"/>
            <a:ext cx="4648199" cy="1429008"/>
          </a:xfrm>
          <a:prstGeom prst="rect">
            <a:avLst/>
          </a:prstGeom>
        </p:spPr>
      </p:pic>
      <p:pic>
        <p:nvPicPr>
          <p:cNvPr id="8" name="Picture 7">
            <a:extLst>
              <a:ext uri="{FF2B5EF4-FFF2-40B4-BE49-F238E27FC236}">
                <a16:creationId xmlns:a16="http://schemas.microsoft.com/office/drawing/2014/main" id="{EA0780D1-A3E5-48F0-BC15-DF7B0CE44EA4}"/>
              </a:ext>
            </a:extLst>
          </p:cNvPr>
          <p:cNvPicPr>
            <a:picLocks noChangeAspect="1"/>
          </p:cNvPicPr>
          <p:nvPr userDrawn="1"/>
        </p:nvPicPr>
        <p:blipFill>
          <a:blip r:embed="rId4"/>
          <a:stretch>
            <a:fillRect/>
          </a:stretch>
        </p:blipFill>
        <p:spPr>
          <a:xfrm>
            <a:off x="0" y="5348929"/>
            <a:ext cx="12192000" cy="1509071"/>
          </a:xfrm>
          <a:prstGeom prst="rect">
            <a:avLst/>
          </a:prstGeom>
        </p:spPr>
      </p:pic>
      <p:pic>
        <p:nvPicPr>
          <p:cNvPr id="12" name="Picture 11">
            <a:extLst>
              <a:ext uri="{FF2B5EF4-FFF2-40B4-BE49-F238E27FC236}">
                <a16:creationId xmlns:a16="http://schemas.microsoft.com/office/drawing/2014/main" id="{67931E82-EDE4-4134-9CE7-44D1BF31E89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155497" y="2146751"/>
            <a:ext cx="2114550" cy="2058904"/>
          </a:xfrm>
          <a:prstGeom prst="rect">
            <a:avLst/>
          </a:prstGeom>
        </p:spPr>
      </p:pic>
      <p:pic>
        <p:nvPicPr>
          <p:cNvPr id="14" name="Picture 13">
            <a:extLst>
              <a:ext uri="{FF2B5EF4-FFF2-40B4-BE49-F238E27FC236}">
                <a16:creationId xmlns:a16="http://schemas.microsoft.com/office/drawing/2014/main" id="{7C70A900-813B-4620-920B-A5FDA1F15644}"/>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921951" y="1894114"/>
            <a:ext cx="2118496" cy="2246227"/>
          </a:xfrm>
          <a:prstGeom prst="rect">
            <a:avLst/>
          </a:prstGeom>
        </p:spPr>
      </p:pic>
      <p:sp>
        <p:nvSpPr>
          <p:cNvPr id="15" name="TextBox 14">
            <a:extLst>
              <a:ext uri="{FF2B5EF4-FFF2-40B4-BE49-F238E27FC236}">
                <a16:creationId xmlns:a16="http://schemas.microsoft.com/office/drawing/2014/main" id="{656283AA-B535-4FCD-AE32-5747675F49D8}"/>
              </a:ext>
            </a:extLst>
          </p:cNvPr>
          <p:cNvSpPr txBox="1"/>
          <p:nvPr userDrawn="1"/>
        </p:nvSpPr>
        <p:spPr>
          <a:xfrm>
            <a:off x="5427386" y="2146494"/>
            <a:ext cx="1337226" cy="1862048"/>
          </a:xfrm>
          <a:prstGeom prst="rect">
            <a:avLst/>
          </a:prstGeom>
          <a:noFill/>
        </p:spPr>
        <p:txBody>
          <a:bodyPr wrap="none" rtlCol="0">
            <a:spAutoFit/>
          </a:bodyPr>
          <a:lstStyle/>
          <a:p>
            <a:r>
              <a:rPr lang="en-US" sz="115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&amp;</a:t>
            </a:r>
          </a:p>
        </p:txBody>
      </p:sp>
      <p:sp>
        <p:nvSpPr>
          <p:cNvPr id="2" name="TextBox 1">
            <a:extLst>
              <a:ext uri="{FF2B5EF4-FFF2-40B4-BE49-F238E27FC236}">
                <a16:creationId xmlns:a16="http://schemas.microsoft.com/office/drawing/2014/main" id="{45E4D879-DAB4-4C09-BC69-1AEE701D413F}"/>
              </a:ext>
            </a:extLst>
          </p:cNvPr>
          <p:cNvSpPr txBox="1"/>
          <p:nvPr userDrawn="1"/>
        </p:nvSpPr>
        <p:spPr>
          <a:xfrm>
            <a:off x="5395326" y="5025764"/>
            <a:ext cx="1401346" cy="323165"/>
          </a:xfrm>
          <a:prstGeom prst="rect">
            <a:avLst/>
          </a:prstGeom>
          <a:noFill/>
        </p:spPr>
        <p:txBody>
          <a:bodyPr wrap="none" rtlCol="0">
            <a:spAutoFit/>
          </a:bodyPr>
          <a:lstStyle/>
          <a:p>
            <a:pPr algn="ctr"/>
            <a:r>
              <a:rPr lang="en-US" sz="1500" b="0" dirty="0">
                <a:solidFill>
                  <a:srgbClr val="002060"/>
                </a:solidFill>
                <a:latin typeface="Tahoma" panose="020B0604030504040204" pitchFamily="34" charset="0"/>
                <a:ea typeface="Tahoma" panose="020B0604030504040204" pitchFamily="34" charset="0"/>
                <a:cs typeface="Tahoma" panose="020B0604030504040204" pitchFamily="34" charset="0"/>
              </a:rPr>
              <a:t>© 2026 KNQA</a:t>
            </a:r>
          </a:p>
        </p:txBody>
      </p:sp>
    </p:spTree>
    <p:extLst>
      <p:ext uri="{BB962C8B-B14F-4D97-AF65-F5344CB8AC3E}">
        <p14:creationId xmlns:p14="http://schemas.microsoft.com/office/powerpoint/2010/main" val="4172901313"/>
      </p:ext>
    </p:extLst>
  </p:cSld>
  <p:clrMap bg1="lt1" tx1="dk1" bg2="lt2" tx2="dk2" accent1="accent1" accent2="accent2" accent3="accent3" accent4="accent4" accent5="accent5" accent6="accent6" hlink="hlink" folHlink="folHlink"/>
  <p:sldLayoutIdLst>
    <p:sldLayoutId id="214748366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98516" y="2759528"/>
            <a:ext cx="10997739" cy="1087171"/>
          </a:xfrm>
          <a:prstGeom prst="rect">
            <a:avLst/>
          </a:prstGeom>
          <a:noFill/>
          <a:ln>
            <a:noFill/>
          </a:ln>
        </p:spPr>
        <p:style>
          <a:lnRef idx="0">
            <a:scrgbClr r="0" g="0" b="0"/>
          </a:lnRef>
          <a:fillRef idx="0">
            <a:scrgbClr r="0" g="0" b="0"/>
          </a:fillRef>
          <a:effectRef idx="0">
            <a:scrgbClr r="0" g="0" b="0"/>
          </a:effectRef>
          <a:fontRef idx="minor"/>
        </p:style>
        <p:txBody>
          <a:bodyPr vert="horz" lIns="91440" tIns="45720" rIns="91440" bIns="45720" rtlCol="0" anchor="ctr">
            <a:normAutofit/>
          </a:bodyPr>
          <a:lstStyle/>
          <a:p>
            <a:r>
              <a:rPr lang="en-US" dirty="0"/>
              <a:t>Click to edit Master title style</a:t>
            </a:r>
          </a:p>
        </p:txBody>
      </p:sp>
      <p:pic>
        <p:nvPicPr>
          <p:cNvPr id="7" name="Picture 6"/>
          <p:cNvPicPr>
            <a:picLocks noChangeAspect="1"/>
          </p:cNvPicPr>
          <p:nvPr userDrawn="1"/>
        </p:nvPicPr>
        <p:blipFill>
          <a:blip r:embed="rId3"/>
          <a:stretch>
            <a:fillRect/>
          </a:stretch>
        </p:blipFill>
        <p:spPr>
          <a:xfrm>
            <a:off x="0" y="5348929"/>
            <a:ext cx="12192000" cy="1509071"/>
          </a:xfrm>
          <a:prstGeom prst="rect">
            <a:avLst/>
          </a:prstGeom>
        </p:spPr>
      </p:pic>
      <p:pic>
        <p:nvPicPr>
          <p:cNvPr id="17" name="Picture 16"/>
          <p:cNvPicPr>
            <a:picLocks noChangeAspect="1"/>
          </p:cNvPicPr>
          <p:nvPr userDrawn="1"/>
        </p:nvPicPr>
        <p:blipFill rotWithShape="1">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l="3221" t="11563" r="4978" b="13270"/>
          <a:stretch>
            <a:fillRect/>
          </a:stretch>
        </p:blipFill>
        <p:spPr>
          <a:xfrm>
            <a:off x="1447801" y="0"/>
            <a:ext cx="4648199" cy="1429008"/>
          </a:xfrm>
          <a:prstGeom prst="rect">
            <a:avLst/>
          </a:prstGeom>
        </p:spPr>
      </p:pic>
      <p:sp>
        <p:nvSpPr>
          <p:cNvPr id="5" name="TextBox 4"/>
          <p:cNvSpPr txBox="1"/>
          <p:nvPr userDrawn="1"/>
        </p:nvSpPr>
        <p:spPr>
          <a:xfrm>
            <a:off x="11255493" y="6551164"/>
            <a:ext cx="994182" cy="246221"/>
          </a:xfrm>
          <a:prstGeom prst="rect">
            <a:avLst/>
          </a:prstGeom>
          <a:noFill/>
        </p:spPr>
        <p:txBody>
          <a:bodyPr wrap="none" rtlCol="0">
            <a:spAutoFit/>
          </a:bodyPr>
          <a:lstStyle/>
          <a:p>
            <a:pPr algn="ctr"/>
            <a:r>
              <a:rPr lang="en-US" sz="1000" b="0" dirty="0">
                <a:solidFill>
                  <a:schemeClr val="bg1"/>
                </a:solidFill>
                <a:latin typeface="Tahoma" panose="020B0604030504040204" pitchFamily="34" charset="0"/>
                <a:ea typeface="Tahoma" panose="020B0604030504040204" pitchFamily="34" charset="0"/>
                <a:cs typeface="Tahoma" panose="020B0604030504040204" pitchFamily="34" charset="0"/>
              </a:rPr>
              <a:t>© 2026 KNQA</a:t>
            </a:r>
          </a:p>
        </p:txBody>
      </p:sp>
    </p:spTree>
    <p:extLst>
      <p:ext uri="{BB962C8B-B14F-4D97-AF65-F5344CB8AC3E}">
        <p14:creationId xmlns:p14="http://schemas.microsoft.com/office/powerpoint/2010/main" val="3506917090"/>
      </p:ext>
    </p:extLst>
  </p:cSld>
  <p:clrMap bg1="lt1" tx1="dk1" bg2="lt2" tx2="dk2" accent1="accent1" accent2="accent2" accent3="accent3" accent4="accent4" accent5="accent5" accent6="accent6" hlink="hlink" folHlink="folHlink"/>
  <p:sldLayoutIdLst>
    <p:sldLayoutId id="2147483667" r:id="rId1"/>
  </p:sldLayoutIdLst>
  <p:txStyles>
    <p:titleStyle>
      <a:lvl1pPr algn="ctr" defTabSz="914400" rtl="0" eaLnBrk="1" latinLnBrk="0" hangingPunct="1">
        <a:lnSpc>
          <a:spcPct val="90000"/>
        </a:lnSpc>
        <a:spcBef>
          <a:spcPct val="0"/>
        </a:spcBef>
        <a:buNone/>
        <a:defRPr sz="5000" b="1"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0757" y="172311"/>
            <a:ext cx="10515600" cy="86369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2161199"/>
            <a:ext cx="10515600" cy="353740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7" name="Group 6"/>
          <p:cNvGrpSpPr/>
          <p:nvPr userDrawn="1"/>
        </p:nvGrpSpPr>
        <p:grpSpPr>
          <a:xfrm>
            <a:off x="0" y="6651489"/>
            <a:ext cx="12192000" cy="206511"/>
            <a:chOff x="-9728" y="6609259"/>
            <a:chExt cx="12192000" cy="206511"/>
          </a:xfrm>
        </p:grpSpPr>
        <p:sp>
          <p:nvSpPr>
            <p:cNvPr id="8" name="Rectangle 7"/>
            <p:cNvSpPr/>
            <p:nvPr/>
          </p:nvSpPr>
          <p:spPr>
            <a:xfrm>
              <a:off x="-9728" y="6609259"/>
              <a:ext cx="12192000" cy="4571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9728" y="6687365"/>
              <a:ext cx="12192000" cy="45719"/>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9728" y="6770050"/>
              <a:ext cx="12192000" cy="45720"/>
            </a:xfrm>
            <a:prstGeom prst="rect">
              <a:avLst/>
            </a:prstGeom>
            <a:solidFill>
              <a:srgbClr val="009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4" name="Picture 1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66784" y="0"/>
            <a:ext cx="4325216" cy="1208314"/>
          </a:xfrm>
          <a:prstGeom prst="rect">
            <a:avLst/>
          </a:prstGeom>
        </p:spPr>
      </p:pic>
      <p:cxnSp>
        <p:nvCxnSpPr>
          <p:cNvPr id="5" name="Straight Connector 4"/>
          <p:cNvCxnSpPr/>
          <p:nvPr userDrawn="1"/>
        </p:nvCxnSpPr>
        <p:spPr>
          <a:xfrm>
            <a:off x="171450" y="855775"/>
            <a:ext cx="7772400"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7766555"/>
      </p:ext>
    </p:extLst>
  </p:cSld>
  <p:clrMap bg1="lt1" tx1="dk1" bg2="lt2" tx2="dk2" accent1="accent1" accent2="accent2" accent3="accent3" accent4="accent4" accent5="accent5" accent6="accent6" hlink="hlink" folHlink="folHlink"/>
  <p:sldLayoutIdLst>
    <p:sldLayoutId id="2147483669" r:id="rId1"/>
  </p:sldLayoutIdLst>
  <p:txStyles>
    <p:titleStyle>
      <a:lvl1pPr algn="l" defTabSz="914400" rtl="0" eaLnBrk="1" latinLnBrk="0" hangingPunct="1">
        <a:lnSpc>
          <a:spcPct val="90000"/>
        </a:lnSpc>
        <a:spcBef>
          <a:spcPct val="0"/>
        </a:spcBef>
        <a:buNone/>
        <a:defRPr sz="3000" b="1"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3">
            <a:extLst>
              <a:ext uri="{28A0092B-C50C-407E-A947-70E740481C1C}">
                <a14:useLocalDpi xmlns:a14="http://schemas.microsoft.com/office/drawing/2010/main" val="0"/>
              </a:ext>
            </a:extLst>
          </a:blip>
          <a:srcRect l="3221" t="11563" r="4978" b="13270"/>
          <a:stretch>
            <a:fillRect/>
          </a:stretch>
        </p:blipFill>
        <p:spPr>
          <a:xfrm>
            <a:off x="1447800" y="0"/>
            <a:ext cx="4648199" cy="1429008"/>
          </a:xfrm>
          <a:prstGeom prst="rect">
            <a:avLst/>
          </a:prstGeom>
        </p:spPr>
      </p:pic>
      <p:pic>
        <p:nvPicPr>
          <p:cNvPr id="8" name="Picture 7"/>
          <p:cNvPicPr>
            <a:picLocks noChangeAspect="1"/>
          </p:cNvPicPr>
          <p:nvPr userDrawn="1"/>
        </p:nvPicPr>
        <p:blipFill>
          <a:blip r:embed="rId4"/>
          <a:stretch>
            <a:fillRect/>
          </a:stretch>
        </p:blipFill>
        <p:spPr>
          <a:xfrm>
            <a:off x="0" y="5348929"/>
            <a:ext cx="12192000" cy="1509071"/>
          </a:xfrm>
          <a:prstGeom prst="rect">
            <a:avLst/>
          </a:prstGeom>
        </p:spPr>
      </p:pic>
      <p:pic>
        <p:nvPicPr>
          <p:cNvPr id="12" name="Picture 11"/>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155497" y="2146751"/>
            <a:ext cx="2114550" cy="2058904"/>
          </a:xfrm>
          <a:prstGeom prst="rect">
            <a:avLst/>
          </a:prstGeom>
        </p:spPr>
      </p:pic>
      <p:pic>
        <p:nvPicPr>
          <p:cNvPr id="14" name="Picture 13"/>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921951" y="1894114"/>
            <a:ext cx="2118496" cy="2246227"/>
          </a:xfrm>
          <a:prstGeom prst="rect">
            <a:avLst/>
          </a:prstGeom>
        </p:spPr>
      </p:pic>
      <p:sp>
        <p:nvSpPr>
          <p:cNvPr id="15" name="TextBox 14"/>
          <p:cNvSpPr txBox="1"/>
          <p:nvPr userDrawn="1"/>
        </p:nvSpPr>
        <p:spPr>
          <a:xfrm>
            <a:off x="5427386" y="2146494"/>
            <a:ext cx="1337226" cy="1862048"/>
          </a:xfrm>
          <a:prstGeom prst="rect">
            <a:avLst/>
          </a:prstGeom>
          <a:noFill/>
        </p:spPr>
        <p:txBody>
          <a:bodyPr wrap="none" rtlCol="0">
            <a:spAutoFit/>
          </a:bodyPr>
          <a:lstStyle/>
          <a:p>
            <a:r>
              <a:rPr lang="en-US" sz="115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&amp;</a:t>
            </a:r>
          </a:p>
        </p:txBody>
      </p:sp>
      <p:sp>
        <p:nvSpPr>
          <p:cNvPr id="2" name="TextBox 1"/>
          <p:cNvSpPr txBox="1"/>
          <p:nvPr userDrawn="1"/>
        </p:nvSpPr>
        <p:spPr>
          <a:xfrm>
            <a:off x="5395326" y="5025764"/>
            <a:ext cx="1401346" cy="323165"/>
          </a:xfrm>
          <a:prstGeom prst="rect">
            <a:avLst/>
          </a:prstGeom>
          <a:noFill/>
        </p:spPr>
        <p:txBody>
          <a:bodyPr wrap="none" rtlCol="0">
            <a:spAutoFit/>
          </a:bodyPr>
          <a:lstStyle/>
          <a:p>
            <a:pPr algn="ctr"/>
            <a:r>
              <a:rPr lang="en-US" sz="1500" b="0" dirty="0">
                <a:solidFill>
                  <a:srgbClr val="002060"/>
                </a:solidFill>
                <a:latin typeface="Tahoma" panose="020B0604030504040204" pitchFamily="34" charset="0"/>
                <a:ea typeface="Tahoma" panose="020B0604030504040204" pitchFamily="34" charset="0"/>
                <a:cs typeface="Tahoma" panose="020B0604030504040204" pitchFamily="34" charset="0"/>
              </a:rPr>
              <a:t>© 2026 KNQA</a:t>
            </a:r>
          </a:p>
        </p:txBody>
      </p:sp>
    </p:spTree>
    <p:extLst>
      <p:ext uri="{BB962C8B-B14F-4D97-AF65-F5344CB8AC3E}">
        <p14:creationId xmlns:p14="http://schemas.microsoft.com/office/powerpoint/2010/main" val="2586450093"/>
      </p:ext>
    </p:extLst>
  </p:cSld>
  <p:clrMap bg1="lt1" tx1="dk1" bg2="lt2" tx2="dk2" accent1="accent1" accent2="accent2" accent3="accent3" accent4="accent4" accent5="accent5" accent6="accent6" hlink="hlink" folHlink="folHlink"/>
  <p:sldLayoutIdLst>
    <p:sldLayoutId id="214748367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9346299"/>
      </p:ext>
    </p:extLst>
  </p:cSld>
  <p:clrMap bg1="lt1" tx1="dk1" bg2="lt2" tx2="dk2" accent1="accent1" accent2="accent2" accent3="accent3" accent4="accent4" accent5="accent5" accent6="accent6" hlink="hlink" folHlink="folHlink"/>
  <p:sldLayoutIdLst>
    <p:sldLayoutId id="2147483673"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7BFBC74-DA5E-44A1-837B-C785ADD954B1}"/>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221" t="11563" r="4978" b="13270"/>
          <a:stretch/>
        </p:blipFill>
        <p:spPr>
          <a:xfrm>
            <a:off x="1447800" y="0"/>
            <a:ext cx="4648199" cy="1429008"/>
          </a:xfrm>
          <a:prstGeom prst="rect">
            <a:avLst/>
          </a:prstGeom>
        </p:spPr>
      </p:pic>
      <p:pic>
        <p:nvPicPr>
          <p:cNvPr id="8" name="Picture 7">
            <a:extLst>
              <a:ext uri="{FF2B5EF4-FFF2-40B4-BE49-F238E27FC236}">
                <a16:creationId xmlns:a16="http://schemas.microsoft.com/office/drawing/2014/main" id="{EA0780D1-A3E5-48F0-BC15-DF7B0CE44EA4}"/>
              </a:ext>
            </a:extLst>
          </p:cNvPr>
          <p:cNvPicPr>
            <a:picLocks noChangeAspect="1"/>
          </p:cNvPicPr>
          <p:nvPr userDrawn="1"/>
        </p:nvPicPr>
        <p:blipFill>
          <a:blip r:embed="rId4"/>
          <a:stretch>
            <a:fillRect/>
          </a:stretch>
        </p:blipFill>
        <p:spPr>
          <a:xfrm>
            <a:off x="0" y="5348929"/>
            <a:ext cx="12192000" cy="1509071"/>
          </a:xfrm>
          <a:prstGeom prst="rect">
            <a:avLst/>
          </a:prstGeom>
        </p:spPr>
      </p:pic>
      <p:pic>
        <p:nvPicPr>
          <p:cNvPr id="12" name="Picture 11">
            <a:extLst>
              <a:ext uri="{FF2B5EF4-FFF2-40B4-BE49-F238E27FC236}">
                <a16:creationId xmlns:a16="http://schemas.microsoft.com/office/drawing/2014/main" id="{67931E82-EDE4-4134-9CE7-44D1BF31E89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155497" y="2146751"/>
            <a:ext cx="2114550" cy="2058904"/>
          </a:xfrm>
          <a:prstGeom prst="rect">
            <a:avLst/>
          </a:prstGeom>
        </p:spPr>
      </p:pic>
      <p:pic>
        <p:nvPicPr>
          <p:cNvPr id="14" name="Picture 13">
            <a:extLst>
              <a:ext uri="{FF2B5EF4-FFF2-40B4-BE49-F238E27FC236}">
                <a16:creationId xmlns:a16="http://schemas.microsoft.com/office/drawing/2014/main" id="{7C70A900-813B-4620-920B-A5FDA1F15644}"/>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921951" y="1894114"/>
            <a:ext cx="2118496" cy="2246227"/>
          </a:xfrm>
          <a:prstGeom prst="rect">
            <a:avLst/>
          </a:prstGeom>
        </p:spPr>
      </p:pic>
      <p:sp>
        <p:nvSpPr>
          <p:cNvPr id="15" name="TextBox 14">
            <a:extLst>
              <a:ext uri="{FF2B5EF4-FFF2-40B4-BE49-F238E27FC236}">
                <a16:creationId xmlns:a16="http://schemas.microsoft.com/office/drawing/2014/main" id="{656283AA-B535-4FCD-AE32-5747675F49D8}"/>
              </a:ext>
            </a:extLst>
          </p:cNvPr>
          <p:cNvSpPr txBox="1"/>
          <p:nvPr userDrawn="1"/>
        </p:nvSpPr>
        <p:spPr>
          <a:xfrm>
            <a:off x="5427386" y="2146494"/>
            <a:ext cx="1337226" cy="1862048"/>
          </a:xfrm>
          <a:prstGeom prst="rect">
            <a:avLst/>
          </a:prstGeom>
          <a:noFill/>
        </p:spPr>
        <p:txBody>
          <a:bodyPr wrap="none" rtlCol="0">
            <a:spAutoFit/>
          </a:bodyPr>
          <a:lstStyle/>
          <a:p>
            <a:r>
              <a:rPr lang="en-US" sz="11500" b="1" dirty="0">
                <a:solidFill>
                  <a:srgbClr val="4472C4">
                    <a:lumMod val="50000"/>
                  </a:srgbClr>
                </a:solidFill>
                <a:latin typeface="Tahoma" panose="020B0604030504040204" pitchFamily="34" charset="0"/>
                <a:ea typeface="Tahoma" panose="020B0604030504040204" pitchFamily="34" charset="0"/>
                <a:cs typeface="Tahoma" panose="020B0604030504040204" pitchFamily="34" charset="0"/>
              </a:rPr>
              <a:t>&amp;</a:t>
            </a:r>
          </a:p>
        </p:txBody>
      </p:sp>
      <p:sp>
        <p:nvSpPr>
          <p:cNvPr id="2" name="TextBox 1">
            <a:extLst>
              <a:ext uri="{FF2B5EF4-FFF2-40B4-BE49-F238E27FC236}">
                <a16:creationId xmlns:a16="http://schemas.microsoft.com/office/drawing/2014/main" id="{45E4D879-DAB4-4C09-BC69-1AEE701D413F}"/>
              </a:ext>
            </a:extLst>
          </p:cNvPr>
          <p:cNvSpPr txBox="1"/>
          <p:nvPr userDrawn="1"/>
        </p:nvSpPr>
        <p:spPr>
          <a:xfrm>
            <a:off x="5395326" y="5025764"/>
            <a:ext cx="1401346" cy="323165"/>
          </a:xfrm>
          <a:prstGeom prst="rect">
            <a:avLst/>
          </a:prstGeom>
          <a:noFill/>
        </p:spPr>
        <p:txBody>
          <a:bodyPr wrap="none" rtlCol="0">
            <a:spAutoFit/>
          </a:bodyPr>
          <a:lstStyle/>
          <a:p>
            <a:pPr algn="ctr"/>
            <a:r>
              <a:rPr lang="en-US" sz="1500" dirty="0">
                <a:solidFill>
                  <a:srgbClr val="002060"/>
                </a:solidFill>
                <a:latin typeface="Tahoma" panose="020B0604030504040204" pitchFamily="34" charset="0"/>
                <a:ea typeface="Tahoma" panose="020B0604030504040204" pitchFamily="34" charset="0"/>
                <a:cs typeface="Tahoma" panose="020B0604030504040204" pitchFamily="34" charset="0"/>
              </a:rPr>
              <a:t>© 2026 KNQA</a:t>
            </a:r>
          </a:p>
        </p:txBody>
      </p:sp>
    </p:spTree>
    <p:extLst>
      <p:ext uri="{BB962C8B-B14F-4D97-AF65-F5344CB8AC3E}">
        <p14:creationId xmlns:p14="http://schemas.microsoft.com/office/powerpoint/2010/main" val="4219605474"/>
      </p:ext>
    </p:extLst>
  </p:cSld>
  <p:clrMap bg1="lt1" tx1="dk1" bg2="lt2" tx2="dk2" accent1="accent1" accent2="accent2" accent3="accent3" accent4="accent4" accent5="accent5" accent6="accent6" hlink="hlink" folHlink="folHlink"/>
  <p:sldLayoutIdLst>
    <p:sldLayoutId id="214748367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24AC241-1A5F-4949-A4F6-CC342AEB46C9}"/>
              </a:ext>
            </a:extLst>
          </p:cNvPr>
          <p:cNvSpPr>
            <a:spLocks noGrp="1"/>
          </p:cNvSpPr>
          <p:nvPr>
            <p:ph type="title"/>
          </p:nvPr>
        </p:nvSpPr>
        <p:spPr>
          <a:xfrm>
            <a:off x="598516" y="2759528"/>
            <a:ext cx="10997739" cy="1087171"/>
          </a:xfrm>
          <a:prstGeom prst="rect">
            <a:avLst/>
          </a:prstGeom>
          <a:noFill/>
          <a:ln>
            <a:noFill/>
          </a:ln>
        </p:spPr>
        <p:style>
          <a:lnRef idx="0">
            <a:scrgbClr r="0" g="0" b="0"/>
          </a:lnRef>
          <a:fillRef idx="0">
            <a:scrgbClr r="0" g="0" b="0"/>
          </a:fillRef>
          <a:effectRef idx="0">
            <a:scrgbClr r="0" g="0" b="0"/>
          </a:effectRef>
          <a:fontRef idx="minor"/>
        </p:style>
        <p:txBody>
          <a:bodyPr vert="horz" lIns="91440" tIns="45720" rIns="91440" bIns="45720" rtlCol="0" anchor="ctr">
            <a:normAutofit/>
          </a:bodyPr>
          <a:lstStyle/>
          <a:p>
            <a:r>
              <a:rPr lang="en-US" dirty="0"/>
              <a:t>Click to edit Master title style</a:t>
            </a:r>
          </a:p>
        </p:txBody>
      </p:sp>
      <p:pic>
        <p:nvPicPr>
          <p:cNvPr id="7" name="Picture 6">
            <a:extLst>
              <a:ext uri="{FF2B5EF4-FFF2-40B4-BE49-F238E27FC236}">
                <a16:creationId xmlns:a16="http://schemas.microsoft.com/office/drawing/2014/main" id="{63956890-975D-4707-BBFA-C423386F90FA}"/>
              </a:ext>
            </a:extLst>
          </p:cNvPr>
          <p:cNvPicPr>
            <a:picLocks noChangeAspect="1"/>
          </p:cNvPicPr>
          <p:nvPr userDrawn="1"/>
        </p:nvPicPr>
        <p:blipFill>
          <a:blip r:embed="rId3"/>
          <a:stretch>
            <a:fillRect/>
          </a:stretch>
        </p:blipFill>
        <p:spPr>
          <a:xfrm>
            <a:off x="0" y="5348929"/>
            <a:ext cx="12192000" cy="1509071"/>
          </a:xfrm>
          <a:prstGeom prst="rect">
            <a:avLst/>
          </a:prstGeom>
        </p:spPr>
      </p:pic>
      <p:pic>
        <p:nvPicPr>
          <p:cNvPr id="17" name="Picture 16">
            <a:extLst>
              <a:ext uri="{FF2B5EF4-FFF2-40B4-BE49-F238E27FC236}">
                <a16:creationId xmlns:a16="http://schemas.microsoft.com/office/drawing/2014/main" id="{048E346C-A892-412F-9B14-C8AC68A42467}"/>
              </a:ext>
            </a:extLst>
          </p:cNvPr>
          <p:cNvPicPr>
            <a:picLocks noChangeAspect="1"/>
          </p:cNvPicPr>
          <p:nvPr userDrawn="1"/>
        </p:nvPicPr>
        <p:blipFill rotWithShape="1">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l="3221" t="11563" r="4978" b="13270"/>
          <a:stretch/>
        </p:blipFill>
        <p:spPr>
          <a:xfrm>
            <a:off x="1447801" y="0"/>
            <a:ext cx="4648199" cy="1429008"/>
          </a:xfrm>
          <a:prstGeom prst="rect">
            <a:avLst/>
          </a:prstGeom>
        </p:spPr>
      </p:pic>
      <p:sp>
        <p:nvSpPr>
          <p:cNvPr id="5" name="TextBox 4">
            <a:extLst>
              <a:ext uri="{FF2B5EF4-FFF2-40B4-BE49-F238E27FC236}">
                <a16:creationId xmlns:a16="http://schemas.microsoft.com/office/drawing/2014/main" id="{7DF9D2C2-BAAA-450F-8D50-7700A00E6539}"/>
              </a:ext>
            </a:extLst>
          </p:cNvPr>
          <p:cNvSpPr txBox="1"/>
          <p:nvPr userDrawn="1"/>
        </p:nvSpPr>
        <p:spPr>
          <a:xfrm>
            <a:off x="11255493" y="6551164"/>
            <a:ext cx="994182" cy="246221"/>
          </a:xfrm>
          <a:prstGeom prst="rect">
            <a:avLst/>
          </a:prstGeom>
          <a:noFill/>
        </p:spPr>
        <p:txBody>
          <a:bodyPr wrap="none" rtlCol="0">
            <a:spAutoFit/>
          </a:bodyPr>
          <a:lstStyle/>
          <a:p>
            <a:pPr algn="ctr"/>
            <a:r>
              <a:rPr lang="en-US" sz="1000" b="0" dirty="0">
                <a:solidFill>
                  <a:schemeClr val="bg1"/>
                </a:solidFill>
                <a:latin typeface="Tahoma" panose="020B0604030504040204" pitchFamily="34" charset="0"/>
                <a:ea typeface="Tahoma" panose="020B0604030504040204" pitchFamily="34" charset="0"/>
                <a:cs typeface="Tahoma" panose="020B0604030504040204" pitchFamily="34" charset="0"/>
              </a:rPr>
              <a:t>© 2026 KNQA</a:t>
            </a:r>
          </a:p>
        </p:txBody>
      </p:sp>
    </p:spTree>
    <p:extLst>
      <p:ext uri="{BB962C8B-B14F-4D97-AF65-F5344CB8AC3E}">
        <p14:creationId xmlns:p14="http://schemas.microsoft.com/office/powerpoint/2010/main" val="3468459445"/>
      </p:ext>
    </p:extLst>
  </p:cSld>
  <p:clrMap bg1="lt1" tx1="dk1" bg2="lt2" tx2="dk2" accent1="accent1" accent2="accent2" accent3="accent3" accent4="accent4" accent5="accent5" accent6="accent6" hlink="hlink" folHlink="folHlink"/>
  <p:sldLayoutIdLst>
    <p:sldLayoutId id="2147483677" r:id="rId1"/>
  </p:sldLayoutIdLst>
  <p:txStyles>
    <p:titleStyle>
      <a:lvl1pPr algn="ctr" defTabSz="914400" rtl="0" eaLnBrk="1" latinLnBrk="0" hangingPunct="1">
        <a:lnSpc>
          <a:spcPct val="90000"/>
        </a:lnSpc>
        <a:spcBef>
          <a:spcPct val="0"/>
        </a:spcBef>
        <a:buNone/>
        <a:defRPr sz="5000" b="1"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13.xml"/><Relationship Id="rId4" Type="http://schemas.openxmlformats.org/officeDocument/2006/relationships/image" Target="../media/image1.png"/></Relationships>
</file>

<file path=ppt/slides/_rels/slide10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13.xml"/><Relationship Id="rId5" Type="http://schemas.openxmlformats.org/officeDocument/2006/relationships/image" Target="../media/image37.png"/><Relationship Id="rId4" Type="http://schemas.openxmlformats.org/officeDocument/2006/relationships/image" Target="../media/image3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0.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2.png"/><Relationship Id="rId7" Type="http://schemas.openxmlformats.org/officeDocument/2006/relationships/image" Target="../media/image41.png"/><Relationship Id="rId2" Type="http://schemas.openxmlformats.org/officeDocument/2006/relationships/notesSlide" Target="../notesSlides/notesSlide28.xml"/><Relationship Id="rId1" Type="http://schemas.openxmlformats.org/officeDocument/2006/relationships/slideLayout" Target="../slideLayouts/slideLayout13.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1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5.jpeg"/><Relationship Id="rId2" Type="http://schemas.openxmlformats.org/officeDocument/2006/relationships/notesSlide" Target="../notesSlides/notesSlide29.xml"/><Relationship Id="rId1" Type="http://schemas.openxmlformats.org/officeDocument/2006/relationships/slideLayout" Target="../slideLayouts/slideLayout13.xml"/><Relationship Id="rId6" Type="http://schemas.openxmlformats.org/officeDocument/2006/relationships/image" Target="../media/image44.png"/><Relationship Id="rId5" Type="http://schemas.openxmlformats.org/officeDocument/2006/relationships/image" Target="../media/image37.png"/><Relationship Id="rId4" Type="http://schemas.openxmlformats.org/officeDocument/2006/relationships/image" Target="../media/image43.png"/></Relationships>
</file>

<file path=ppt/slides/_rels/slide112.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2.png"/><Relationship Id="rId7" Type="http://schemas.openxmlformats.org/officeDocument/2006/relationships/image" Target="../media/image49.png"/><Relationship Id="rId2" Type="http://schemas.openxmlformats.org/officeDocument/2006/relationships/notesSlide" Target="../notesSlides/notesSlide30.xml"/><Relationship Id="rId1" Type="http://schemas.openxmlformats.org/officeDocument/2006/relationships/slideLayout" Target="../slideLayouts/slideLayout13.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113.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2.png"/><Relationship Id="rId7" Type="http://schemas.openxmlformats.org/officeDocument/2006/relationships/image" Target="../media/image50.png"/><Relationship Id="rId2" Type="http://schemas.openxmlformats.org/officeDocument/2006/relationships/notesSlide" Target="../notesSlides/notesSlide31.xml"/><Relationship Id="rId1" Type="http://schemas.openxmlformats.org/officeDocument/2006/relationships/slideLayout" Target="../slideLayouts/slideLayout13.xml"/><Relationship Id="rId6" Type="http://schemas.openxmlformats.org/officeDocument/2006/relationships/image" Target="../media/image44.png"/><Relationship Id="rId5" Type="http://schemas.openxmlformats.org/officeDocument/2006/relationships/image" Target="../media/image37.png"/><Relationship Id="rId4" Type="http://schemas.openxmlformats.org/officeDocument/2006/relationships/image" Target="../media/image36.png"/></Relationships>
</file>

<file path=ppt/slides/_rels/slide1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13.xml"/><Relationship Id="rId6" Type="http://schemas.openxmlformats.org/officeDocument/2006/relationships/image" Target="../media/image53.jpeg"/><Relationship Id="rId5" Type="http://schemas.openxmlformats.org/officeDocument/2006/relationships/image" Target="../media/image52.jpeg"/><Relationship Id="rId4" Type="http://schemas.openxmlformats.org/officeDocument/2006/relationships/image" Target="../media/image45.jpeg"/></Relationships>
</file>

<file path=ppt/slides/_rels/slide11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9.png"/><Relationship Id="rId2" Type="http://schemas.openxmlformats.org/officeDocument/2006/relationships/notesSlide" Target="../notesSlides/notesSlide33.xml"/><Relationship Id="rId1" Type="http://schemas.openxmlformats.org/officeDocument/2006/relationships/slideLayout" Target="../slideLayouts/slideLayout13.xml"/><Relationship Id="rId6" Type="http://schemas.openxmlformats.org/officeDocument/2006/relationships/image" Target="../media/image49.png"/><Relationship Id="rId5" Type="http://schemas.openxmlformats.org/officeDocument/2006/relationships/image" Target="../media/image54.png"/><Relationship Id="rId4" Type="http://schemas.openxmlformats.org/officeDocument/2006/relationships/image" Target="../media/image48.png"/></Relationships>
</file>

<file path=ppt/slides/_rels/slide1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13.xml"/><Relationship Id="rId6" Type="http://schemas.openxmlformats.org/officeDocument/2006/relationships/image" Target="../media/image50.png"/><Relationship Id="rId5" Type="http://schemas.openxmlformats.org/officeDocument/2006/relationships/image" Target="../media/image42.png"/><Relationship Id="rId4" Type="http://schemas.openxmlformats.org/officeDocument/2006/relationships/image" Target="../media/image55.png"/></Relationships>
</file>

<file path=ppt/slides/_rels/slide11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9.png"/><Relationship Id="rId2" Type="http://schemas.openxmlformats.org/officeDocument/2006/relationships/notesSlide" Target="../notesSlides/notesSlide35.xml"/><Relationship Id="rId1" Type="http://schemas.openxmlformats.org/officeDocument/2006/relationships/slideLayout" Target="../slideLayouts/slideLayout13.xml"/><Relationship Id="rId6" Type="http://schemas.openxmlformats.org/officeDocument/2006/relationships/image" Target="../media/image54.png"/><Relationship Id="rId5" Type="http://schemas.openxmlformats.org/officeDocument/2006/relationships/image" Target="../media/image37.png"/><Relationship Id="rId4" Type="http://schemas.openxmlformats.org/officeDocument/2006/relationships/image" Target="../media/image36.png"/></Relationships>
</file>

<file path=ppt/slides/_rels/slide11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6.png"/><Relationship Id="rId2" Type="http://schemas.openxmlformats.org/officeDocument/2006/relationships/notesSlide" Target="../notesSlides/notesSlide36.xml"/><Relationship Id="rId1" Type="http://schemas.openxmlformats.org/officeDocument/2006/relationships/slideLayout" Target="../slideLayouts/slideLayout13.xml"/><Relationship Id="rId6" Type="http://schemas.openxmlformats.org/officeDocument/2006/relationships/image" Target="../media/image39.png"/><Relationship Id="rId5" Type="http://schemas.openxmlformats.org/officeDocument/2006/relationships/image" Target="../media/image55.png"/><Relationship Id="rId4" Type="http://schemas.openxmlformats.org/officeDocument/2006/relationships/image" Target="../media/image38.png"/></Relationships>
</file>

<file path=ppt/slides/_rels/slide1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7.xml"/><Relationship Id="rId1" Type="http://schemas.openxmlformats.org/officeDocument/2006/relationships/slideLayout" Target="../slideLayouts/slideLayout13.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1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11.xml"/><Relationship Id="rId6" Type="http://schemas.openxmlformats.org/officeDocument/2006/relationships/image" Target="../media/image15.png"/><Relationship Id="rId5" Type="http://schemas.openxmlformats.org/officeDocument/2006/relationships/image" Target="../media/image17.png"/><Relationship Id="rId4" Type="http://schemas.openxmlformats.org/officeDocument/2006/relationships/image" Target="../media/image11.png"/></Relationships>
</file>

<file path=ppt/slides/_rels/slide54.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1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5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2" Type="http://schemas.openxmlformats.org/officeDocument/2006/relationships/hyperlink" Target="mailto:matandason@gmail.com" TargetMode="Externa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A585154-A500-7B7C-9DB3-6DB42F2464F2}"/>
              </a:ext>
            </a:extLst>
          </p:cNvPr>
          <p:cNvSpPr>
            <a:spLocks noGrp="1"/>
          </p:cNvSpPr>
          <p:nvPr>
            <p:ph type="title"/>
          </p:nvPr>
        </p:nvSpPr>
        <p:spPr/>
        <p:txBody>
          <a:bodyPr/>
          <a:lstStyle/>
          <a:p>
            <a:r>
              <a:rPr lang="en-US" dirty="0"/>
              <a:t>Day 2 Break out Room 4 (Eagle)</a:t>
            </a:r>
            <a:endParaRPr lang="en-KE" dirty="0"/>
          </a:p>
        </p:txBody>
      </p:sp>
    </p:spTree>
    <p:extLst>
      <p:ext uri="{BB962C8B-B14F-4D97-AF65-F5344CB8AC3E}">
        <p14:creationId xmlns:p14="http://schemas.microsoft.com/office/powerpoint/2010/main" val="2178412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33498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8004C-5D15-425B-95F3-59DFD77E1FC2}"/>
              </a:ext>
            </a:extLst>
          </p:cNvPr>
          <p:cNvSpPr>
            <a:spLocks noGrp="1"/>
          </p:cNvSpPr>
          <p:nvPr>
            <p:ph type="title"/>
          </p:nvPr>
        </p:nvSpPr>
        <p:spPr/>
        <p:txBody>
          <a:bodyPr/>
          <a:lstStyle/>
          <a:p>
            <a:pPr algn="ctr"/>
            <a:r>
              <a:rPr lang="en-US" dirty="0"/>
              <a:t>Limitations of the Study</a:t>
            </a:r>
          </a:p>
        </p:txBody>
      </p:sp>
      <p:sp>
        <p:nvSpPr>
          <p:cNvPr id="3" name="Rectangle 1"/>
          <p:cNvSpPr>
            <a:spLocks noGrp="1" noChangeArrowheads="1"/>
          </p:cNvSpPr>
          <p:nvPr>
            <p:ph idx="1"/>
          </p:nvPr>
        </p:nvSpPr>
        <p:spPr bwMode="auto">
          <a:xfrm>
            <a:off x="452438" y="1110465"/>
            <a:ext cx="11379344" cy="52349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Arial" panose="020B0604020202020204" pitchFamily="34" charset="0"/>
              </a:rPr>
              <a:t>Conceptual Framework</a:t>
            </a:r>
            <a:r>
              <a:rPr kumimoji="0" lang="en-US" altLang="en-US" sz="2000"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The framework is </a:t>
            </a:r>
            <a:r>
              <a:rPr kumimoji="0" lang="en-US" altLang="en-US" sz="2000" b="1" i="0" u="none" strike="noStrike" cap="none" normalizeH="0" baseline="0" dirty="0">
                <a:ln>
                  <a:noFill/>
                </a:ln>
                <a:solidFill>
                  <a:schemeClr val="tx1"/>
                </a:solidFill>
                <a:effectLst/>
                <a:latin typeface="Arial" panose="020B0604020202020204" pitchFamily="34" charset="0"/>
              </a:rPr>
              <a:t>conceptual</a:t>
            </a:r>
            <a:r>
              <a:rPr kumimoji="0" lang="en-US" altLang="en-US" sz="2000" b="0" i="0" u="none" strike="noStrike" cap="none" normalizeH="0" baseline="0" dirty="0">
                <a:ln>
                  <a:noFill/>
                </a:ln>
                <a:solidFill>
                  <a:schemeClr val="tx1"/>
                </a:solidFill>
                <a:effectLst/>
                <a:latin typeface="Arial" panose="020B0604020202020204" pitchFamily="34" charset="0"/>
              </a:rPr>
              <a:t> and has not been </a:t>
            </a:r>
            <a:r>
              <a:rPr kumimoji="0" lang="en-US" altLang="en-US" sz="2000" b="1" i="0" u="none" strike="noStrike" cap="none" normalizeH="0" baseline="0" dirty="0">
                <a:ln>
                  <a:noFill/>
                </a:ln>
                <a:solidFill>
                  <a:schemeClr val="tx1"/>
                </a:solidFill>
                <a:effectLst/>
                <a:latin typeface="Arial" panose="020B0604020202020204" pitchFamily="34" charset="0"/>
              </a:rPr>
              <a:t>empirically tested</a:t>
            </a:r>
            <a:r>
              <a:rPr kumimoji="0" lang="en-US" altLang="en-US" sz="2000" b="0" i="0" u="none" strike="noStrike" cap="none" normalizeH="0" baseline="0" dirty="0">
                <a:ln>
                  <a:noFill/>
                </a:ln>
                <a:solidFill>
                  <a:schemeClr val="tx1"/>
                </a:solidFill>
                <a:effectLst/>
                <a:latin typeface="Arial" panose="020B0604020202020204" pitchFamily="34" charset="0"/>
              </a:rPr>
              <a:t> in real-world TVET settings. </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Arial" panose="020B0604020202020204" pitchFamily="34" charset="0"/>
              </a:rPr>
              <a:t>Context-Specific</a:t>
            </a:r>
            <a:r>
              <a:rPr kumimoji="0" lang="en-US" altLang="en-US" sz="2000"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The proposed framework is tailored specifically to </a:t>
            </a:r>
            <a:r>
              <a:rPr kumimoji="0" lang="en-US" altLang="en-US" sz="2000" b="1" i="0" u="none" strike="noStrike" cap="none" normalizeH="0" baseline="0" dirty="0">
                <a:ln>
                  <a:noFill/>
                </a:ln>
                <a:solidFill>
                  <a:schemeClr val="tx1"/>
                </a:solidFill>
                <a:effectLst/>
                <a:latin typeface="Arial" panose="020B0604020202020204" pitchFamily="34" charset="0"/>
              </a:rPr>
              <a:t>Kenyan TVET institutions</a:t>
            </a:r>
            <a:r>
              <a:rPr kumimoji="0" lang="en-US" altLang="en-US" sz="2000" b="0" i="0" u="none" strike="noStrike" cap="none" normalizeH="0" baseline="0" dirty="0">
                <a:ln>
                  <a:noFill/>
                </a:ln>
                <a:solidFill>
                  <a:schemeClr val="tx1"/>
                </a:solidFill>
                <a:effectLst/>
                <a:latin typeface="Arial" panose="020B0604020202020204" pitchFamily="34" charset="0"/>
              </a:rPr>
              <a:t> and may require adaptations for </a:t>
            </a:r>
            <a:r>
              <a:rPr kumimoji="0" lang="en-US" altLang="en-US" sz="2000" b="1" i="0" u="none" strike="noStrike" cap="none" normalizeH="0" baseline="0" dirty="0">
                <a:ln>
                  <a:noFill/>
                </a:ln>
                <a:solidFill>
                  <a:schemeClr val="tx1"/>
                </a:solidFill>
                <a:effectLst/>
                <a:latin typeface="Arial" panose="020B0604020202020204" pitchFamily="34" charset="0"/>
              </a:rPr>
              <a:t>different regions</a:t>
            </a:r>
            <a:r>
              <a:rPr kumimoji="0" lang="en-US" altLang="en-US" sz="2000" b="0" i="0" u="none" strike="noStrike" cap="none" normalizeH="0" baseline="0" dirty="0">
                <a:ln>
                  <a:noFill/>
                </a:ln>
                <a:solidFill>
                  <a:schemeClr val="tx1"/>
                </a:solidFill>
                <a:effectLst/>
                <a:latin typeface="Arial" panose="020B0604020202020204" pitchFamily="34" charset="0"/>
              </a:rPr>
              <a:t> or countries with distinct educational and technological landscapes. </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Arial" panose="020B0604020202020204" pitchFamily="34" charset="0"/>
              </a:rPr>
              <a:t>Infrastructure Constraints</a:t>
            </a:r>
            <a:r>
              <a:rPr kumimoji="0" lang="en-US" altLang="en-US" sz="2000"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The </a:t>
            </a:r>
            <a:r>
              <a:rPr kumimoji="0" lang="en-US" altLang="en-US" sz="2000" b="1" i="0" u="none" strike="noStrike" cap="none" normalizeH="0" baseline="0" dirty="0">
                <a:ln>
                  <a:noFill/>
                </a:ln>
                <a:solidFill>
                  <a:schemeClr val="tx1"/>
                </a:solidFill>
                <a:effectLst/>
                <a:latin typeface="Arial" panose="020B0604020202020204" pitchFamily="34" charset="0"/>
              </a:rPr>
              <a:t>digital infrastructure</a:t>
            </a:r>
            <a:r>
              <a:rPr kumimoji="0" lang="en-US" altLang="en-US" sz="2000" b="0" i="0" u="none" strike="noStrike" cap="none" normalizeH="0" baseline="0" dirty="0">
                <a:ln>
                  <a:noFill/>
                </a:ln>
                <a:solidFill>
                  <a:schemeClr val="tx1"/>
                </a:solidFill>
                <a:effectLst/>
                <a:latin typeface="Arial" panose="020B0604020202020204" pitchFamily="34" charset="0"/>
              </a:rPr>
              <a:t> in many TVET institutions, especially in </a:t>
            </a:r>
            <a:r>
              <a:rPr kumimoji="0" lang="en-US" altLang="en-US" sz="2000" b="1" i="0" u="none" strike="noStrike" cap="none" normalizeH="0" baseline="0" dirty="0">
                <a:ln>
                  <a:noFill/>
                </a:ln>
                <a:solidFill>
                  <a:schemeClr val="tx1"/>
                </a:solidFill>
                <a:effectLst/>
                <a:latin typeface="Arial" panose="020B0604020202020204" pitchFamily="34" charset="0"/>
              </a:rPr>
              <a:t>rural areas</a:t>
            </a:r>
            <a:r>
              <a:rPr kumimoji="0" lang="en-US" altLang="en-US" sz="2000" b="0" i="0" u="none" strike="noStrike" cap="none" normalizeH="0" baseline="0" dirty="0">
                <a:ln>
                  <a:noFill/>
                </a:ln>
                <a:solidFill>
                  <a:schemeClr val="tx1"/>
                </a:solidFill>
                <a:effectLst/>
                <a:latin typeface="Arial" panose="020B0604020202020204" pitchFamily="34" charset="0"/>
              </a:rPr>
              <a:t>, may not support the immediate implementation of the AI-driven framework due to limitations in technology access and internet connectivity (</a:t>
            </a:r>
            <a:r>
              <a:rPr kumimoji="0" lang="en-US" altLang="en-US" sz="2000" b="0" i="0" u="none" strike="noStrike" cap="none" normalizeH="0" baseline="0" dirty="0" err="1">
                <a:ln>
                  <a:noFill/>
                </a:ln>
                <a:solidFill>
                  <a:schemeClr val="tx1"/>
                </a:solidFill>
                <a:effectLst/>
                <a:latin typeface="Arial" panose="020B0604020202020204" pitchFamily="34" charset="0"/>
              </a:rPr>
              <a:t>Kimutai</a:t>
            </a:r>
            <a:r>
              <a:rPr kumimoji="0" lang="en-US" altLang="en-US" sz="2000" b="0" i="0" u="none" strike="noStrike" cap="none" normalizeH="0" baseline="0" dirty="0">
                <a:ln>
                  <a:noFill/>
                </a:ln>
                <a:solidFill>
                  <a:schemeClr val="tx1"/>
                </a:solidFill>
                <a:effectLst/>
                <a:latin typeface="Arial" panose="020B0604020202020204" pitchFamily="34" charset="0"/>
              </a:rPr>
              <a:t> et al., 2025).</a:t>
            </a:r>
          </a:p>
          <a:p>
            <a:pPr marL="0" marR="0" lvl="0" indent="0" algn="l" defTabSz="914400" rtl="0" eaLnBrk="0" fontAlgn="base" latinLnBrk="0" hangingPunct="0">
              <a:lnSpc>
                <a:spcPct val="15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6180806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8004C-5D15-425B-95F3-59DFD77E1FC2}"/>
              </a:ext>
            </a:extLst>
          </p:cNvPr>
          <p:cNvSpPr>
            <a:spLocks noGrp="1"/>
          </p:cNvSpPr>
          <p:nvPr>
            <p:ph type="title"/>
          </p:nvPr>
        </p:nvSpPr>
        <p:spPr/>
        <p:txBody>
          <a:bodyPr/>
          <a:lstStyle/>
          <a:p>
            <a:pPr algn="ctr"/>
            <a:r>
              <a:rPr lang="en-US" dirty="0"/>
              <a:t>Limitations of the Study</a:t>
            </a:r>
          </a:p>
        </p:txBody>
      </p:sp>
      <p:sp>
        <p:nvSpPr>
          <p:cNvPr id="5" name="Rectangle 2"/>
          <p:cNvSpPr>
            <a:spLocks noGrp="1" noChangeArrowheads="1"/>
          </p:cNvSpPr>
          <p:nvPr>
            <p:ph idx="1"/>
          </p:nvPr>
        </p:nvSpPr>
        <p:spPr bwMode="auto">
          <a:xfrm>
            <a:off x="535564" y="1036003"/>
            <a:ext cx="11388581"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Arial" panose="020B0604020202020204" pitchFamily="34" charset="0"/>
              </a:rPr>
              <a:t>Digital Literacy</a:t>
            </a:r>
            <a:r>
              <a:rPr kumimoji="0" lang="en-US" altLang="en-US" sz="2000"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Low levels of </a:t>
            </a:r>
            <a:r>
              <a:rPr kumimoji="0" lang="en-US" altLang="en-US" sz="2000" b="1" i="0" u="none" strike="noStrike" cap="none" normalizeH="0" baseline="0" dirty="0">
                <a:ln>
                  <a:noFill/>
                </a:ln>
                <a:solidFill>
                  <a:schemeClr val="tx1"/>
                </a:solidFill>
                <a:effectLst/>
                <a:latin typeface="Arial" panose="020B0604020202020204" pitchFamily="34" charset="0"/>
              </a:rPr>
              <a:t>digital literacy</a:t>
            </a:r>
            <a:r>
              <a:rPr kumimoji="0" lang="en-US" altLang="en-US" sz="2000" b="0" i="0" u="none" strike="noStrike" cap="none" normalizeH="0" baseline="0" dirty="0">
                <a:ln>
                  <a:noFill/>
                </a:ln>
                <a:solidFill>
                  <a:schemeClr val="tx1"/>
                </a:solidFill>
                <a:effectLst/>
                <a:latin typeface="Arial" panose="020B0604020202020204" pitchFamily="34" charset="0"/>
              </a:rPr>
              <a:t> among TVET trainers and learners, particularly in rural areas, may impact the successful adoption and use of AI tools (</a:t>
            </a:r>
            <a:r>
              <a:rPr kumimoji="0" lang="en-US" altLang="en-US" sz="2000" b="0" i="0" u="none" strike="noStrike" cap="none" normalizeH="0" baseline="0" dirty="0" err="1">
                <a:ln>
                  <a:noFill/>
                </a:ln>
                <a:solidFill>
                  <a:schemeClr val="tx1"/>
                </a:solidFill>
                <a:effectLst/>
                <a:latin typeface="Arial" panose="020B0604020202020204" pitchFamily="34" charset="0"/>
              </a:rPr>
              <a:t>Maingi</a:t>
            </a:r>
            <a:r>
              <a:rPr kumimoji="0" lang="en-US" altLang="en-US" sz="2000" b="0" i="0" u="none" strike="noStrike" cap="none" normalizeH="0" baseline="0" dirty="0">
                <a:ln>
                  <a:noFill/>
                </a:ln>
                <a:solidFill>
                  <a:schemeClr val="tx1"/>
                </a:solidFill>
                <a:effectLst/>
                <a:latin typeface="Arial" panose="020B0604020202020204" pitchFamily="34" charset="0"/>
              </a:rPr>
              <a:t> &amp; </a:t>
            </a:r>
            <a:r>
              <a:rPr kumimoji="0" lang="en-US" altLang="en-US" sz="2000" b="0" i="0" u="none" strike="noStrike" cap="none" normalizeH="0" baseline="0" dirty="0" err="1">
                <a:ln>
                  <a:noFill/>
                </a:ln>
                <a:solidFill>
                  <a:schemeClr val="tx1"/>
                </a:solidFill>
                <a:effectLst/>
                <a:latin typeface="Arial" panose="020B0604020202020204" pitchFamily="34" charset="0"/>
              </a:rPr>
              <a:t>Musyoka</a:t>
            </a:r>
            <a:r>
              <a:rPr kumimoji="0" lang="en-US" altLang="en-US" sz="2000" b="0" i="0" u="none" strike="noStrike" cap="none" normalizeH="0" baseline="0" dirty="0">
                <a:ln>
                  <a:noFill/>
                </a:ln>
                <a:solidFill>
                  <a:schemeClr val="tx1"/>
                </a:solidFill>
                <a:effectLst/>
                <a:latin typeface="Arial" panose="020B0604020202020204" pitchFamily="34" charset="0"/>
              </a:rPr>
              <a:t>, 2025). </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Arial" panose="020B0604020202020204" pitchFamily="34" charset="0"/>
              </a:rPr>
              <a:t>Ethical Concerns</a:t>
            </a:r>
            <a:r>
              <a:rPr kumimoji="0" lang="en-US" altLang="en-US" sz="2000"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Arial" panose="020B0604020202020204" pitchFamily="34" charset="0"/>
              </a:rPr>
              <a:t>Bias</a:t>
            </a:r>
            <a:r>
              <a:rPr kumimoji="0" lang="en-US" altLang="en-US" sz="2000" b="0" i="0" u="none" strike="noStrike" cap="none" normalizeH="0" baseline="0" dirty="0">
                <a:ln>
                  <a:noFill/>
                </a:ln>
                <a:solidFill>
                  <a:schemeClr val="tx1"/>
                </a:solidFill>
                <a:effectLst/>
                <a:latin typeface="Arial" panose="020B0604020202020204" pitchFamily="34" charset="0"/>
              </a:rPr>
              <a:t> in AI algorithms and ensuring </a:t>
            </a:r>
            <a:r>
              <a:rPr kumimoji="0" lang="en-US" altLang="en-US" sz="2000" b="1" i="0" u="none" strike="noStrike" cap="none" normalizeH="0" baseline="0" dirty="0">
                <a:ln>
                  <a:noFill/>
                </a:ln>
                <a:solidFill>
                  <a:schemeClr val="tx1"/>
                </a:solidFill>
                <a:effectLst/>
                <a:latin typeface="Arial" panose="020B0604020202020204" pitchFamily="34" charset="0"/>
              </a:rPr>
              <a:t>fairness</a:t>
            </a:r>
            <a:r>
              <a:rPr kumimoji="0" lang="en-US" altLang="en-US" sz="2000" b="0" i="0" u="none" strike="noStrike" cap="none" normalizeH="0" baseline="0" dirty="0">
                <a:ln>
                  <a:noFill/>
                </a:ln>
                <a:solidFill>
                  <a:schemeClr val="tx1"/>
                </a:solidFill>
                <a:effectLst/>
                <a:latin typeface="Arial" panose="020B0604020202020204" pitchFamily="34" charset="0"/>
              </a:rPr>
              <a:t> across different demographic groups within TVET institutions has not been fully addressed, which could affect the objectivity of AI assessments (</a:t>
            </a:r>
            <a:r>
              <a:rPr kumimoji="0" lang="en-US" altLang="en-US" sz="2000" b="0" i="0" u="none" strike="noStrike" cap="none" normalizeH="0" baseline="0" dirty="0" err="1">
                <a:ln>
                  <a:noFill/>
                </a:ln>
                <a:solidFill>
                  <a:schemeClr val="tx1"/>
                </a:solidFill>
                <a:effectLst/>
                <a:latin typeface="Arial" panose="020B0604020202020204" pitchFamily="34" charset="0"/>
              </a:rPr>
              <a:t>Mehrabi</a:t>
            </a:r>
            <a:r>
              <a:rPr kumimoji="0" lang="en-US" altLang="en-US" sz="2000" b="0" i="0" u="none" strike="noStrike" cap="none" normalizeH="0" baseline="0" dirty="0">
                <a:ln>
                  <a:noFill/>
                </a:ln>
                <a:solidFill>
                  <a:schemeClr val="tx1"/>
                </a:solidFill>
                <a:effectLst/>
                <a:latin typeface="Arial" panose="020B0604020202020204" pitchFamily="34" charset="0"/>
              </a:rPr>
              <a:t> et al., 2021). </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Arial" panose="020B0604020202020204" pitchFamily="34" charset="0"/>
              </a:rPr>
              <a:t>Policy and Regulatory Framework</a:t>
            </a:r>
            <a:r>
              <a:rPr kumimoji="0" lang="en-US" altLang="en-US" sz="2000"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The </a:t>
            </a:r>
            <a:r>
              <a:rPr kumimoji="0" lang="en-US" altLang="en-US" sz="2000" b="1" i="0" u="none" strike="noStrike" cap="none" normalizeH="0" baseline="0" dirty="0">
                <a:ln>
                  <a:noFill/>
                </a:ln>
                <a:solidFill>
                  <a:schemeClr val="tx1"/>
                </a:solidFill>
                <a:effectLst/>
                <a:latin typeface="Arial" panose="020B0604020202020204" pitchFamily="34" charset="0"/>
              </a:rPr>
              <a:t>policy and regulatory framework</a:t>
            </a:r>
            <a:r>
              <a:rPr kumimoji="0" lang="en-US" altLang="en-US" sz="2000" b="0" i="0" u="none" strike="noStrike" cap="none" normalizeH="0" baseline="0" dirty="0">
                <a:ln>
                  <a:noFill/>
                </a:ln>
                <a:solidFill>
                  <a:schemeClr val="tx1"/>
                </a:solidFill>
                <a:effectLst/>
                <a:latin typeface="Arial" panose="020B0604020202020204" pitchFamily="34" charset="0"/>
              </a:rPr>
              <a:t> for AI integration in education in Kenya is still in its infancy, and existing guidelines may not fully accommodate the scale of AI adoption proposed by this study (Republic of Kenya, 2025).</a:t>
            </a:r>
          </a:p>
          <a:p>
            <a:pPr marL="0" marR="0" lvl="0" indent="0" algn="l" defTabSz="914400" rtl="0" eaLnBrk="0" fontAlgn="base" latinLnBrk="0" hangingPunct="0">
              <a:lnSpc>
                <a:spcPct val="15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5313950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8004C-5D15-425B-95F3-59DFD77E1FC2}"/>
              </a:ext>
            </a:extLst>
          </p:cNvPr>
          <p:cNvSpPr>
            <a:spLocks noGrp="1"/>
          </p:cNvSpPr>
          <p:nvPr>
            <p:ph type="title"/>
          </p:nvPr>
        </p:nvSpPr>
        <p:spPr/>
        <p:txBody>
          <a:bodyPr/>
          <a:lstStyle/>
          <a:p>
            <a:pPr algn="ctr"/>
            <a:r>
              <a:rPr lang="en-US" dirty="0"/>
              <a:t>Recommendations</a:t>
            </a:r>
          </a:p>
        </p:txBody>
      </p:sp>
      <p:sp>
        <p:nvSpPr>
          <p:cNvPr id="3" name="Rectangle 1"/>
          <p:cNvSpPr>
            <a:spLocks noGrp="1" noChangeArrowheads="1"/>
          </p:cNvSpPr>
          <p:nvPr>
            <p:ph idx="1"/>
          </p:nvPr>
        </p:nvSpPr>
        <p:spPr bwMode="auto">
          <a:xfrm>
            <a:off x="461097" y="1036003"/>
            <a:ext cx="10707319"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Arial" panose="020B0604020202020204" pitchFamily="34" charset="0"/>
              </a:rPr>
              <a:t>For TVET Regulators</a:t>
            </a:r>
            <a:r>
              <a:rPr kumimoji="0" lang="en-US" altLang="en-US" sz="2000"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Arial" panose="020B0604020202020204" pitchFamily="34" charset="0"/>
              </a:rPr>
              <a:t>Adopt AI-Based Competency Verification</a:t>
            </a:r>
            <a:r>
              <a:rPr kumimoji="0" lang="en-US" altLang="en-US" sz="2000" b="0" i="0" u="none" strike="noStrike" cap="none" normalizeH="0" baseline="0" dirty="0">
                <a:ln>
                  <a:noFill/>
                </a:ln>
                <a:solidFill>
                  <a:schemeClr val="tx1"/>
                </a:solidFill>
                <a:effectLst/>
                <a:latin typeface="Arial" panose="020B0604020202020204" pitchFamily="34" charset="0"/>
              </a:rPr>
              <a:t>: TVET regulators should promote the adoption of </a:t>
            </a:r>
            <a:r>
              <a:rPr kumimoji="0" lang="en-US" altLang="en-US" sz="2000" b="1" i="0" u="none" strike="noStrike" cap="none" normalizeH="0" baseline="0" dirty="0">
                <a:ln>
                  <a:noFill/>
                </a:ln>
                <a:solidFill>
                  <a:schemeClr val="tx1"/>
                </a:solidFill>
                <a:effectLst/>
                <a:latin typeface="Arial" panose="020B0604020202020204" pitchFamily="34" charset="0"/>
              </a:rPr>
              <a:t>AI-driven assessment systems</a:t>
            </a:r>
            <a:r>
              <a:rPr kumimoji="0" lang="en-US" altLang="en-US" sz="2000" b="0" i="0" u="none" strike="noStrike" cap="none" normalizeH="0" baseline="0" dirty="0">
                <a:ln>
                  <a:noFill/>
                </a:ln>
                <a:solidFill>
                  <a:schemeClr val="tx1"/>
                </a:solidFill>
                <a:effectLst/>
                <a:latin typeface="Arial" panose="020B0604020202020204" pitchFamily="34" charset="0"/>
              </a:rPr>
              <a:t> to standardize competency evaluations and improve the </a:t>
            </a:r>
            <a:r>
              <a:rPr kumimoji="0" lang="en-US" altLang="en-US" sz="2000" b="1" i="0" u="none" strike="noStrike" cap="none" normalizeH="0" baseline="0" dirty="0">
                <a:ln>
                  <a:noFill/>
                </a:ln>
                <a:solidFill>
                  <a:schemeClr val="tx1"/>
                </a:solidFill>
                <a:effectLst/>
                <a:latin typeface="Arial" panose="020B0604020202020204" pitchFamily="34" charset="0"/>
              </a:rPr>
              <a:t>credibility</a:t>
            </a:r>
            <a:r>
              <a:rPr kumimoji="0" lang="en-US" altLang="en-US" sz="2000" b="0" i="0" u="none" strike="noStrike" cap="none" normalizeH="0" baseline="0" dirty="0">
                <a:ln>
                  <a:noFill/>
                </a:ln>
                <a:solidFill>
                  <a:schemeClr val="tx1"/>
                </a:solidFill>
                <a:effectLst/>
                <a:latin typeface="Arial" panose="020B0604020202020204" pitchFamily="34" charset="0"/>
              </a:rPr>
              <a:t> of qualifications. </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Arial" panose="020B0604020202020204" pitchFamily="34" charset="0"/>
              </a:rPr>
              <a:t>Create a National AI Strategy for TVET</a:t>
            </a:r>
            <a:r>
              <a:rPr kumimoji="0" lang="en-US" altLang="en-US" sz="2000" b="0" i="0" u="none" strike="noStrike" cap="none" normalizeH="0" baseline="0" dirty="0">
                <a:ln>
                  <a:noFill/>
                </a:ln>
                <a:solidFill>
                  <a:schemeClr val="tx1"/>
                </a:solidFill>
                <a:effectLst/>
                <a:latin typeface="Arial" panose="020B0604020202020204" pitchFamily="34" charset="0"/>
              </a:rPr>
              <a:t>: Develop a national framework that supports the integration of AI technologies across TVET institutions, ensuring </a:t>
            </a:r>
            <a:r>
              <a:rPr kumimoji="0" lang="en-US" altLang="en-US" sz="2000" b="1" i="0" u="none" strike="noStrike" cap="none" normalizeH="0" baseline="0" dirty="0">
                <a:ln>
                  <a:noFill/>
                </a:ln>
                <a:solidFill>
                  <a:schemeClr val="tx1"/>
                </a:solidFill>
                <a:effectLst/>
                <a:latin typeface="Arial" panose="020B0604020202020204" pitchFamily="34" charset="0"/>
              </a:rPr>
              <a:t>uniformity</a:t>
            </a:r>
            <a:r>
              <a:rPr kumimoji="0" lang="en-US" altLang="en-US" sz="2000" b="0" i="0" u="none" strike="noStrike" cap="none" normalizeH="0" baseline="0" dirty="0">
                <a:ln>
                  <a:noFill/>
                </a:ln>
                <a:solidFill>
                  <a:schemeClr val="tx1"/>
                </a:solidFill>
                <a:effectLst/>
                <a:latin typeface="Arial" panose="020B0604020202020204" pitchFamily="34" charset="0"/>
              </a:rPr>
              <a:t> in implementation and </a:t>
            </a:r>
            <a:r>
              <a:rPr kumimoji="0" lang="en-US" altLang="en-US" sz="2000" b="1" i="0" u="none" strike="noStrike" cap="none" normalizeH="0" baseline="0" dirty="0">
                <a:ln>
                  <a:noFill/>
                </a:ln>
                <a:solidFill>
                  <a:schemeClr val="tx1"/>
                </a:solidFill>
                <a:effectLst/>
                <a:latin typeface="Arial" panose="020B0604020202020204" pitchFamily="34" charset="0"/>
              </a:rPr>
              <a:t>ethical oversight</a:t>
            </a:r>
            <a:r>
              <a:rPr kumimoji="0" lang="en-US" altLang="en-US" sz="2000" b="0" i="0" u="none" strike="noStrike" cap="none" normalizeH="0" baseline="0" dirty="0">
                <a:ln>
                  <a:noFill/>
                </a:ln>
                <a:solidFill>
                  <a:schemeClr val="tx1"/>
                </a:solidFill>
                <a:effectLst/>
                <a:latin typeface="Arial" panose="020B0604020202020204" pitchFamily="34" charset="0"/>
              </a:rPr>
              <a:t> (Republic of Kenya, 2025). </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Arial" panose="020B0604020202020204" pitchFamily="34" charset="0"/>
              </a:rPr>
              <a:t>For TVET Institutions</a:t>
            </a:r>
            <a:r>
              <a:rPr kumimoji="0" lang="en-US" altLang="en-US" sz="2000"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Arial" panose="020B0604020202020204" pitchFamily="34" charset="0"/>
              </a:rPr>
              <a:t>Capacity Building for Educators</a:t>
            </a:r>
            <a:r>
              <a:rPr kumimoji="0" lang="en-US" altLang="en-US" sz="2000" b="0" i="0" u="none" strike="noStrike" cap="none" normalizeH="0" baseline="0" dirty="0">
                <a:ln>
                  <a:noFill/>
                </a:ln>
                <a:solidFill>
                  <a:schemeClr val="tx1"/>
                </a:solidFill>
                <a:effectLst/>
                <a:latin typeface="Arial" panose="020B0604020202020204" pitchFamily="34" charset="0"/>
              </a:rPr>
              <a:t>: Invest in </a:t>
            </a:r>
            <a:r>
              <a:rPr kumimoji="0" lang="en-US" altLang="en-US" sz="2000" b="1" i="0" u="none" strike="noStrike" cap="none" normalizeH="0" baseline="0" dirty="0">
                <a:ln>
                  <a:noFill/>
                </a:ln>
                <a:solidFill>
                  <a:schemeClr val="tx1"/>
                </a:solidFill>
                <a:effectLst/>
                <a:latin typeface="Arial" panose="020B0604020202020204" pitchFamily="34" charset="0"/>
              </a:rPr>
              <a:t>training</a:t>
            </a:r>
            <a:r>
              <a:rPr kumimoji="0" lang="en-US" altLang="en-US" sz="2000" b="0" i="0" u="none" strike="noStrike" cap="none" normalizeH="0" baseline="0" dirty="0">
                <a:ln>
                  <a:noFill/>
                </a:ln>
                <a:solidFill>
                  <a:schemeClr val="tx1"/>
                </a:solidFill>
                <a:effectLst/>
                <a:latin typeface="Arial" panose="020B0604020202020204" pitchFamily="34" charset="0"/>
              </a:rPr>
              <a:t> programs to enhance </a:t>
            </a:r>
            <a:r>
              <a:rPr kumimoji="0" lang="en-US" altLang="en-US" sz="2000" b="1" i="0" u="none" strike="noStrike" cap="none" normalizeH="0" baseline="0" dirty="0">
                <a:ln>
                  <a:noFill/>
                </a:ln>
                <a:solidFill>
                  <a:schemeClr val="tx1"/>
                </a:solidFill>
                <a:effectLst/>
                <a:latin typeface="Arial" panose="020B0604020202020204" pitchFamily="34" charset="0"/>
              </a:rPr>
              <a:t>digital literacy</a:t>
            </a:r>
            <a:r>
              <a:rPr kumimoji="0" lang="en-US" altLang="en-US" sz="2000" b="0" i="0" u="none" strike="noStrike" cap="none" normalizeH="0" baseline="0" dirty="0">
                <a:ln>
                  <a:noFill/>
                </a:ln>
                <a:solidFill>
                  <a:schemeClr val="tx1"/>
                </a:solidFill>
                <a:effectLst/>
                <a:latin typeface="Arial" panose="020B0604020202020204" pitchFamily="34" charset="0"/>
              </a:rPr>
              <a:t> among educators, equipping them with the skills to integrate AI into assessments (</a:t>
            </a:r>
            <a:r>
              <a:rPr kumimoji="0" lang="en-US" altLang="en-US" sz="2000" b="0" i="0" u="none" strike="noStrike" cap="none" normalizeH="0" baseline="0" dirty="0" err="1">
                <a:ln>
                  <a:noFill/>
                </a:ln>
                <a:solidFill>
                  <a:schemeClr val="tx1"/>
                </a:solidFill>
                <a:effectLst/>
                <a:latin typeface="Arial" panose="020B0604020202020204" pitchFamily="34" charset="0"/>
              </a:rPr>
              <a:t>Maingi</a:t>
            </a:r>
            <a:r>
              <a:rPr kumimoji="0" lang="en-US" altLang="en-US" sz="2000" b="0" i="0" u="none" strike="noStrike" cap="none" normalizeH="0" baseline="0" dirty="0">
                <a:ln>
                  <a:noFill/>
                </a:ln>
                <a:solidFill>
                  <a:schemeClr val="tx1"/>
                </a:solidFill>
                <a:effectLst/>
                <a:latin typeface="Arial" panose="020B0604020202020204" pitchFamily="34" charset="0"/>
              </a:rPr>
              <a:t> &amp; </a:t>
            </a:r>
            <a:r>
              <a:rPr kumimoji="0" lang="en-US" altLang="en-US" sz="2000" b="0" i="0" u="none" strike="noStrike" cap="none" normalizeH="0" baseline="0" dirty="0" err="1">
                <a:ln>
                  <a:noFill/>
                </a:ln>
                <a:solidFill>
                  <a:schemeClr val="tx1"/>
                </a:solidFill>
                <a:effectLst/>
                <a:latin typeface="Arial" panose="020B0604020202020204" pitchFamily="34" charset="0"/>
              </a:rPr>
              <a:t>Musyoka</a:t>
            </a:r>
            <a:r>
              <a:rPr kumimoji="0" lang="en-US" altLang="en-US" sz="2000" b="0" i="0" u="none" strike="noStrike" cap="none" normalizeH="0" baseline="0" dirty="0">
                <a:ln>
                  <a:noFill/>
                </a:ln>
                <a:solidFill>
                  <a:schemeClr val="tx1"/>
                </a:solidFill>
                <a:effectLst/>
                <a:latin typeface="Arial" panose="020B0604020202020204" pitchFamily="34" charset="0"/>
              </a:rPr>
              <a:t>, 2025). </a:t>
            </a:r>
          </a:p>
          <a:p>
            <a:pPr marL="0" marR="0" lvl="0" indent="0" algn="l" defTabSz="914400" rtl="0" eaLnBrk="0" fontAlgn="base" latinLnBrk="0" hangingPunct="0">
              <a:lnSpc>
                <a:spcPct val="15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1908017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8004C-5D15-425B-95F3-59DFD77E1FC2}"/>
              </a:ext>
            </a:extLst>
          </p:cNvPr>
          <p:cNvSpPr>
            <a:spLocks noGrp="1"/>
          </p:cNvSpPr>
          <p:nvPr>
            <p:ph type="title"/>
          </p:nvPr>
        </p:nvSpPr>
        <p:spPr/>
        <p:txBody>
          <a:bodyPr/>
          <a:lstStyle/>
          <a:p>
            <a:pPr algn="ctr"/>
            <a:r>
              <a:rPr lang="en-US" dirty="0"/>
              <a:t>Recommendations</a:t>
            </a:r>
          </a:p>
        </p:txBody>
      </p:sp>
      <p:sp>
        <p:nvSpPr>
          <p:cNvPr id="3" name="Rectangle 1"/>
          <p:cNvSpPr>
            <a:spLocks noGrp="1" noChangeArrowheads="1"/>
          </p:cNvSpPr>
          <p:nvPr>
            <p:ph idx="1"/>
          </p:nvPr>
        </p:nvSpPr>
        <p:spPr bwMode="auto">
          <a:xfrm>
            <a:off x="544225" y="1568598"/>
            <a:ext cx="11102830"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lvl="0" indent="0" eaLnBrk="0" fontAlgn="base" hangingPunct="0">
              <a:lnSpc>
                <a:spcPct val="200000"/>
              </a:lnSpc>
              <a:spcBef>
                <a:spcPct val="0"/>
              </a:spcBef>
              <a:spcAft>
                <a:spcPct val="0"/>
              </a:spcAft>
              <a:buFontTx/>
              <a:buChar char="•"/>
            </a:pPr>
            <a:r>
              <a:rPr lang="en-US" altLang="en-US" sz="2000" b="1" dirty="0">
                <a:solidFill>
                  <a:schemeClr val="tx1"/>
                </a:solidFill>
                <a:latin typeface="Arial" panose="020B0604020202020204" pitchFamily="34" charset="0"/>
              </a:rPr>
              <a:t>Infrastructure Improvement</a:t>
            </a:r>
            <a:r>
              <a:rPr lang="en-US" altLang="en-US" sz="2000" dirty="0">
                <a:solidFill>
                  <a:schemeClr val="tx1"/>
                </a:solidFill>
                <a:latin typeface="Arial" panose="020B0604020202020204" pitchFamily="34" charset="0"/>
              </a:rPr>
              <a:t>: Prioritize the </a:t>
            </a:r>
            <a:r>
              <a:rPr lang="en-US" altLang="en-US" sz="2000" b="1" dirty="0">
                <a:solidFill>
                  <a:schemeClr val="tx1"/>
                </a:solidFill>
                <a:latin typeface="Arial" panose="020B0604020202020204" pitchFamily="34" charset="0"/>
              </a:rPr>
              <a:t>development of digital infrastructure</a:t>
            </a:r>
            <a:r>
              <a:rPr lang="en-US" altLang="en-US" sz="2000" dirty="0">
                <a:solidFill>
                  <a:schemeClr val="tx1"/>
                </a:solidFill>
                <a:latin typeface="Arial" panose="020B0604020202020204" pitchFamily="34" charset="0"/>
              </a:rPr>
              <a:t> in TVET institutions, especially in </a:t>
            </a:r>
            <a:r>
              <a:rPr lang="en-US" altLang="en-US" sz="2000" b="1" dirty="0">
                <a:solidFill>
                  <a:schemeClr val="tx1"/>
                </a:solidFill>
                <a:latin typeface="Arial" panose="020B0604020202020204" pitchFamily="34" charset="0"/>
              </a:rPr>
              <a:t>rural areas</a:t>
            </a:r>
            <a:r>
              <a:rPr lang="en-US" altLang="en-US" sz="2000" dirty="0">
                <a:solidFill>
                  <a:schemeClr val="tx1"/>
                </a:solidFill>
                <a:latin typeface="Arial" panose="020B0604020202020204" pitchFamily="34" charset="0"/>
              </a:rPr>
              <a:t>, to enable the effective use of AI tools. </a:t>
            </a:r>
          </a:p>
          <a:p>
            <a:pPr marL="0" lvl="0" indent="0" eaLnBrk="0" fontAlgn="base" hangingPunct="0">
              <a:lnSpc>
                <a:spcPct val="200000"/>
              </a:lnSpc>
              <a:spcBef>
                <a:spcPct val="0"/>
              </a:spcBef>
              <a:spcAft>
                <a:spcPct val="0"/>
              </a:spcAft>
              <a:buFontTx/>
              <a:buChar char="•"/>
            </a:pPr>
            <a:r>
              <a:rPr lang="en-US" altLang="en-US" sz="2000" b="1" dirty="0">
                <a:solidFill>
                  <a:schemeClr val="tx1"/>
                </a:solidFill>
                <a:latin typeface="Arial" panose="020B0604020202020204" pitchFamily="34" charset="0"/>
              </a:rPr>
              <a:t>For AI Developers</a:t>
            </a:r>
            <a:r>
              <a:rPr lang="en-US" altLang="en-US" sz="2000" dirty="0">
                <a:solidFill>
                  <a:schemeClr val="tx1"/>
                </a:solidFill>
                <a:latin typeface="Arial" panose="020B0604020202020204" pitchFamily="34" charset="0"/>
              </a:rPr>
              <a:t>: </a:t>
            </a:r>
          </a:p>
          <a:p>
            <a:pPr marL="0" lvl="0" indent="0" eaLnBrk="0" fontAlgn="base" hangingPunct="0">
              <a:lnSpc>
                <a:spcPct val="200000"/>
              </a:lnSpc>
              <a:spcBef>
                <a:spcPct val="0"/>
              </a:spcBef>
              <a:spcAft>
                <a:spcPct val="0"/>
              </a:spcAft>
              <a:buFontTx/>
              <a:buChar char="•"/>
            </a:pPr>
            <a:r>
              <a:rPr lang="en-US" altLang="en-US" sz="2000" b="1" dirty="0">
                <a:solidFill>
                  <a:schemeClr val="tx1"/>
                </a:solidFill>
                <a:latin typeface="Arial" panose="020B0604020202020204" pitchFamily="34" charset="0"/>
              </a:rPr>
              <a:t>Context-Sensitive AI Tools</a:t>
            </a:r>
            <a:r>
              <a:rPr lang="en-US" altLang="en-US" sz="2000" dirty="0">
                <a:solidFill>
                  <a:schemeClr val="tx1"/>
                </a:solidFill>
                <a:latin typeface="Arial" panose="020B0604020202020204" pitchFamily="34" charset="0"/>
              </a:rPr>
              <a:t>: Collaborate with TVET institutions to design </a:t>
            </a:r>
            <a:r>
              <a:rPr lang="en-US" altLang="en-US" sz="2000" b="1" dirty="0">
                <a:solidFill>
                  <a:schemeClr val="tx1"/>
                </a:solidFill>
                <a:latin typeface="Arial" panose="020B0604020202020204" pitchFamily="34" charset="0"/>
              </a:rPr>
              <a:t>affordable</a:t>
            </a:r>
            <a:r>
              <a:rPr lang="en-US" altLang="en-US" sz="2000" dirty="0">
                <a:solidFill>
                  <a:schemeClr val="tx1"/>
                </a:solidFill>
                <a:latin typeface="Arial" panose="020B0604020202020204" pitchFamily="34" charset="0"/>
              </a:rPr>
              <a:t>, </a:t>
            </a:r>
            <a:r>
              <a:rPr lang="en-US" altLang="en-US" sz="2000" b="1" dirty="0">
                <a:solidFill>
                  <a:schemeClr val="tx1"/>
                </a:solidFill>
                <a:latin typeface="Arial" panose="020B0604020202020204" pitchFamily="34" charset="0"/>
              </a:rPr>
              <a:t>context-sensitive AI tools</a:t>
            </a:r>
            <a:r>
              <a:rPr lang="en-US" altLang="en-US" sz="2000" dirty="0">
                <a:solidFill>
                  <a:schemeClr val="tx1"/>
                </a:solidFill>
                <a:latin typeface="Arial" panose="020B0604020202020204" pitchFamily="34" charset="0"/>
              </a:rPr>
              <a:t> that meet the specific needs of vocational education, especially in developing economies like Kenya (</a:t>
            </a:r>
            <a:r>
              <a:rPr lang="en-US" altLang="en-US" sz="2000" dirty="0" err="1">
                <a:solidFill>
                  <a:schemeClr val="tx1"/>
                </a:solidFill>
                <a:latin typeface="Arial" panose="020B0604020202020204" pitchFamily="34" charset="0"/>
              </a:rPr>
              <a:t>Albaladejo</a:t>
            </a:r>
            <a:r>
              <a:rPr lang="en-US" altLang="en-US" sz="2000" dirty="0">
                <a:solidFill>
                  <a:schemeClr val="tx1"/>
                </a:solidFill>
                <a:latin typeface="Arial" panose="020B0604020202020204" pitchFamily="34" charset="0"/>
              </a:rPr>
              <a:t>-González et al., 2024).</a:t>
            </a:r>
          </a:p>
          <a:p>
            <a:pPr marL="0" marR="0" lvl="0" indent="0" algn="l" defTabSz="914400" rtl="0" eaLnBrk="0" fontAlgn="base" latinLnBrk="0" hangingPunct="0">
              <a:lnSpc>
                <a:spcPct val="2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6963655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8004C-5D15-425B-95F3-59DFD77E1FC2}"/>
              </a:ext>
            </a:extLst>
          </p:cNvPr>
          <p:cNvSpPr>
            <a:spLocks noGrp="1"/>
          </p:cNvSpPr>
          <p:nvPr>
            <p:ph type="title"/>
          </p:nvPr>
        </p:nvSpPr>
        <p:spPr/>
        <p:txBody>
          <a:bodyPr/>
          <a:lstStyle/>
          <a:p>
            <a:pPr algn="ctr"/>
            <a:r>
              <a:rPr lang="en-US" dirty="0"/>
              <a:t>Conclusion</a:t>
            </a:r>
          </a:p>
        </p:txBody>
      </p:sp>
      <p:sp>
        <p:nvSpPr>
          <p:cNvPr id="4" name="Rectangle 1"/>
          <p:cNvSpPr>
            <a:spLocks noGrp="1" noChangeArrowheads="1"/>
          </p:cNvSpPr>
          <p:nvPr>
            <p:ph idx="1"/>
          </p:nvPr>
        </p:nvSpPr>
        <p:spPr bwMode="auto">
          <a:xfrm>
            <a:off x="452581" y="1529916"/>
            <a:ext cx="11453090" cy="3074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2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This study proposes a </a:t>
            </a:r>
            <a:r>
              <a:rPr kumimoji="0" lang="en-US" altLang="en-US" sz="2000" b="1" i="0" u="none" strike="noStrike" cap="none" normalizeH="0" baseline="0" dirty="0">
                <a:ln>
                  <a:noFill/>
                </a:ln>
                <a:solidFill>
                  <a:schemeClr val="tx1"/>
                </a:solidFill>
                <a:effectLst/>
                <a:latin typeface="Arial" panose="020B0604020202020204" pitchFamily="34" charset="0"/>
              </a:rPr>
              <a:t>conceptual AI-driven framework</a:t>
            </a:r>
            <a:r>
              <a:rPr kumimoji="0" lang="en-US" altLang="en-US" sz="2000" b="0" i="0" u="none" strike="noStrike" cap="none" normalizeH="0" baseline="0" dirty="0">
                <a:ln>
                  <a:noFill/>
                </a:ln>
                <a:solidFill>
                  <a:schemeClr val="tx1"/>
                </a:solidFill>
                <a:effectLst/>
                <a:latin typeface="Arial" panose="020B0604020202020204" pitchFamily="34" charset="0"/>
              </a:rPr>
              <a:t> aimed at improving </a:t>
            </a:r>
            <a:r>
              <a:rPr kumimoji="0" lang="en-US" altLang="en-US" sz="2000" b="1" i="0" u="none" strike="noStrike" cap="none" normalizeH="0" baseline="0" dirty="0">
                <a:ln>
                  <a:noFill/>
                </a:ln>
                <a:solidFill>
                  <a:schemeClr val="tx1"/>
                </a:solidFill>
                <a:effectLst/>
                <a:latin typeface="Arial" panose="020B0604020202020204" pitchFamily="34" charset="0"/>
              </a:rPr>
              <a:t>competency-based assessment</a:t>
            </a:r>
            <a:r>
              <a:rPr kumimoji="0" lang="en-US" altLang="en-US" sz="2000" b="0" i="0" u="none" strike="noStrike" cap="none" normalizeH="0" baseline="0" dirty="0">
                <a:ln>
                  <a:noFill/>
                </a:ln>
                <a:solidFill>
                  <a:schemeClr val="tx1"/>
                </a:solidFill>
                <a:effectLst/>
                <a:latin typeface="Arial" panose="020B0604020202020204" pitchFamily="34" charset="0"/>
              </a:rPr>
              <a:t> and </a:t>
            </a:r>
            <a:r>
              <a:rPr kumimoji="0" lang="en-US" altLang="en-US" sz="2000" b="1" i="0" u="none" strike="noStrike" cap="none" normalizeH="0" baseline="0" dirty="0">
                <a:ln>
                  <a:noFill/>
                </a:ln>
                <a:solidFill>
                  <a:schemeClr val="tx1"/>
                </a:solidFill>
                <a:effectLst/>
                <a:latin typeface="Arial" panose="020B0604020202020204" pitchFamily="34" charset="0"/>
              </a:rPr>
              <a:t>qualification verification</a:t>
            </a:r>
            <a:r>
              <a:rPr kumimoji="0" lang="en-US" altLang="en-US" sz="2000" b="0" i="0" u="none" strike="noStrike" cap="none" normalizeH="0" baseline="0" dirty="0">
                <a:ln>
                  <a:noFill/>
                </a:ln>
                <a:solidFill>
                  <a:schemeClr val="tx1"/>
                </a:solidFill>
                <a:effectLst/>
                <a:latin typeface="Arial" panose="020B0604020202020204" pitchFamily="34" charset="0"/>
              </a:rPr>
              <a:t> in Kenya's TVET system. </a:t>
            </a:r>
          </a:p>
          <a:p>
            <a:pPr marL="0" marR="0" lvl="0" indent="0" algn="l" defTabSz="914400" rtl="0" eaLnBrk="0" fontAlgn="base" latinLnBrk="0" hangingPunct="0">
              <a:lnSpc>
                <a:spcPct val="2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The framework integrates AI technologies such as </a:t>
            </a:r>
            <a:r>
              <a:rPr kumimoji="0" lang="en-US" altLang="en-US" sz="2000" b="1" i="0" u="none" strike="noStrike" cap="none" normalizeH="0" baseline="0" dirty="0">
                <a:ln>
                  <a:noFill/>
                </a:ln>
                <a:solidFill>
                  <a:schemeClr val="tx1"/>
                </a:solidFill>
                <a:effectLst/>
                <a:latin typeface="Arial" panose="020B0604020202020204" pitchFamily="34" charset="0"/>
              </a:rPr>
              <a:t>machine learning</a:t>
            </a:r>
            <a:r>
              <a:rPr kumimoji="0" lang="en-US" altLang="en-US" sz="2000" b="0" i="0" u="none" strike="noStrike" cap="none" normalizeH="0" baseline="0" dirty="0">
                <a:ln>
                  <a:noFill/>
                </a:ln>
                <a:solidFill>
                  <a:schemeClr val="tx1"/>
                </a:solidFill>
                <a:effectLst/>
                <a:latin typeface="Arial" panose="020B0604020202020204" pitchFamily="34" charset="0"/>
              </a:rPr>
              <a:t>, </a:t>
            </a:r>
            <a:r>
              <a:rPr kumimoji="0" lang="en-US" altLang="en-US" sz="2000" b="1" i="0" u="none" strike="noStrike" cap="none" normalizeH="0" baseline="0" dirty="0">
                <a:ln>
                  <a:noFill/>
                </a:ln>
                <a:solidFill>
                  <a:schemeClr val="tx1"/>
                </a:solidFill>
                <a:effectLst/>
                <a:latin typeface="Arial" panose="020B0604020202020204" pitchFamily="34" charset="0"/>
              </a:rPr>
              <a:t>computer vision</a:t>
            </a:r>
            <a:r>
              <a:rPr kumimoji="0" lang="en-US" altLang="en-US" sz="2000" b="0" i="0" u="none" strike="noStrike" cap="none" normalizeH="0" baseline="0" dirty="0">
                <a:ln>
                  <a:noFill/>
                </a:ln>
                <a:solidFill>
                  <a:schemeClr val="tx1"/>
                </a:solidFill>
                <a:effectLst/>
                <a:latin typeface="Arial" panose="020B0604020202020204" pitchFamily="34" charset="0"/>
              </a:rPr>
              <a:t>, and </a:t>
            </a:r>
            <a:r>
              <a:rPr kumimoji="0" lang="en-US" altLang="en-US" sz="2000" b="1" i="0" u="none" strike="noStrike" cap="none" normalizeH="0" baseline="0" dirty="0" err="1">
                <a:ln>
                  <a:noFill/>
                </a:ln>
                <a:solidFill>
                  <a:schemeClr val="tx1"/>
                </a:solidFill>
                <a:effectLst/>
                <a:latin typeface="Arial" panose="020B0604020202020204" pitchFamily="34" charset="0"/>
              </a:rPr>
              <a:t>blockchain</a:t>
            </a:r>
            <a:r>
              <a:rPr kumimoji="0" lang="en-US" altLang="en-US" sz="2000" b="0" i="0" u="none" strike="noStrike" cap="none" normalizeH="0" baseline="0" dirty="0">
                <a:ln>
                  <a:noFill/>
                </a:ln>
                <a:solidFill>
                  <a:schemeClr val="tx1"/>
                </a:solidFill>
                <a:effectLst/>
                <a:latin typeface="Arial" panose="020B0604020202020204" pitchFamily="34" charset="0"/>
              </a:rPr>
              <a:t> to address challenges such as </a:t>
            </a:r>
            <a:r>
              <a:rPr kumimoji="0" lang="en-US" altLang="en-US" sz="2000" b="1" i="0" u="none" strike="noStrike" cap="none" normalizeH="0" baseline="0" dirty="0">
                <a:ln>
                  <a:noFill/>
                </a:ln>
                <a:solidFill>
                  <a:schemeClr val="tx1"/>
                </a:solidFill>
                <a:effectLst/>
                <a:latin typeface="Arial" panose="020B0604020202020204" pitchFamily="34" charset="0"/>
              </a:rPr>
              <a:t>inconsistent assessments</a:t>
            </a:r>
            <a:r>
              <a:rPr kumimoji="0" lang="en-US" altLang="en-US" sz="2000" b="0" i="0" u="none" strike="noStrike" cap="none" normalizeH="0" baseline="0" dirty="0">
                <a:ln>
                  <a:noFill/>
                </a:ln>
                <a:solidFill>
                  <a:schemeClr val="tx1"/>
                </a:solidFill>
                <a:effectLst/>
                <a:latin typeface="Arial" panose="020B0604020202020204" pitchFamily="34" charset="0"/>
              </a:rPr>
              <a:t>, </a:t>
            </a:r>
            <a:r>
              <a:rPr kumimoji="0" lang="en-US" altLang="en-US" sz="2000" b="1" i="0" u="none" strike="noStrike" cap="none" normalizeH="0" baseline="0" dirty="0">
                <a:ln>
                  <a:noFill/>
                </a:ln>
                <a:solidFill>
                  <a:schemeClr val="tx1"/>
                </a:solidFill>
                <a:effectLst/>
                <a:latin typeface="Arial" panose="020B0604020202020204" pitchFamily="34" charset="0"/>
              </a:rPr>
              <a:t>subjectivity</a:t>
            </a:r>
            <a:r>
              <a:rPr kumimoji="0" lang="en-US" altLang="en-US" sz="2000" b="0" i="0" u="none" strike="noStrike" cap="none" normalizeH="0" baseline="0" dirty="0">
                <a:ln>
                  <a:noFill/>
                </a:ln>
                <a:solidFill>
                  <a:schemeClr val="tx1"/>
                </a:solidFill>
                <a:effectLst/>
                <a:latin typeface="Arial" panose="020B0604020202020204" pitchFamily="34" charset="0"/>
              </a:rPr>
              <a:t>, and </a:t>
            </a:r>
            <a:r>
              <a:rPr kumimoji="0" lang="en-US" altLang="en-US" sz="2000" b="1" i="0" u="none" strike="noStrike" cap="none" normalizeH="0" baseline="0" dirty="0">
                <a:ln>
                  <a:noFill/>
                </a:ln>
                <a:solidFill>
                  <a:schemeClr val="tx1"/>
                </a:solidFill>
                <a:effectLst/>
                <a:latin typeface="Arial" panose="020B0604020202020204" pitchFamily="34" charset="0"/>
              </a:rPr>
              <a:t>employer distrust</a:t>
            </a:r>
            <a:r>
              <a:rPr kumimoji="0" lang="en-US" altLang="en-US" sz="2000" b="0" i="0" u="none" strike="noStrike" cap="none" normalizeH="0" baseline="0" dirty="0">
                <a:ln>
                  <a:noFill/>
                </a:ln>
                <a:solidFill>
                  <a:schemeClr val="tx1"/>
                </a:solidFill>
                <a:effectLst/>
                <a:latin typeface="Arial" panose="020B0604020202020204" pitchFamily="34" charset="0"/>
              </a:rPr>
              <a:t> in TVET qualifications. </a:t>
            </a:r>
          </a:p>
        </p:txBody>
      </p:sp>
    </p:spTree>
    <p:extLst>
      <p:ext uri="{BB962C8B-B14F-4D97-AF65-F5344CB8AC3E}">
        <p14:creationId xmlns:p14="http://schemas.microsoft.com/office/powerpoint/2010/main" val="24143869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8004C-5D15-425B-95F3-59DFD77E1FC2}"/>
              </a:ext>
            </a:extLst>
          </p:cNvPr>
          <p:cNvSpPr>
            <a:spLocks noGrp="1"/>
          </p:cNvSpPr>
          <p:nvPr>
            <p:ph type="title"/>
          </p:nvPr>
        </p:nvSpPr>
        <p:spPr/>
        <p:txBody>
          <a:bodyPr/>
          <a:lstStyle/>
          <a:p>
            <a:pPr algn="ctr"/>
            <a:r>
              <a:rPr lang="en-US" dirty="0"/>
              <a:t>Conclusion</a:t>
            </a:r>
          </a:p>
        </p:txBody>
      </p:sp>
      <p:sp>
        <p:nvSpPr>
          <p:cNvPr id="4" name="Rectangle 1"/>
          <p:cNvSpPr>
            <a:spLocks noGrp="1" noChangeArrowheads="1"/>
          </p:cNvSpPr>
          <p:nvPr>
            <p:ph idx="1"/>
          </p:nvPr>
        </p:nvSpPr>
        <p:spPr bwMode="auto">
          <a:xfrm>
            <a:off x="360217" y="1221607"/>
            <a:ext cx="11453090" cy="51136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lvl="0" indent="0" eaLnBrk="0" fontAlgn="base" hangingPunct="0">
              <a:lnSpc>
                <a:spcPct val="150000"/>
              </a:lnSpc>
              <a:spcBef>
                <a:spcPct val="0"/>
              </a:spcBef>
              <a:spcAft>
                <a:spcPct val="0"/>
              </a:spcAft>
              <a:buFontTx/>
              <a:buChar char="•"/>
            </a:pPr>
            <a:r>
              <a:rPr lang="en-US" altLang="en-US" sz="2000" b="1" dirty="0">
                <a:solidFill>
                  <a:schemeClr val="tx1"/>
                </a:solidFill>
                <a:latin typeface="Arial" panose="020B0604020202020204" pitchFamily="34" charset="0"/>
              </a:rPr>
              <a:t>Implications</a:t>
            </a:r>
            <a:r>
              <a:rPr lang="en-US" altLang="en-US" sz="2000" dirty="0">
                <a:solidFill>
                  <a:schemeClr val="tx1"/>
                </a:solidFill>
                <a:latin typeface="Arial" panose="020B0604020202020204" pitchFamily="34" charset="0"/>
              </a:rPr>
              <a:t>: </a:t>
            </a:r>
          </a:p>
          <a:p>
            <a:pPr marL="0" lvl="0" indent="0" eaLnBrk="0" fontAlgn="base" hangingPunct="0">
              <a:lnSpc>
                <a:spcPct val="150000"/>
              </a:lnSpc>
              <a:spcBef>
                <a:spcPct val="0"/>
              </a:spcBef>
              <a:spcAft>
                <a:spcPct val="0"/>
              </a:spcAft>
              <a:buFontTx/>
              <a:buChar char="•"/>
            </a:pPr>
            <a:r>
              <a:rPr lang="en-US" altLang="en-US" sz="2000" dirty="0">
                <a:solidFill>
                  <a:schemeClr val="tx1"/>
                </a:solidFill>
                <a:latin typeface="Arial" panose="020B0604020202020204" pitchFamily="34" charset="0"/>
              </a:rPr>
              <a:t>The framework has </a:t>
            </a:r>
            <a:r>
              <a:rPr lang="en-US" altLang="en-US" sz="2000" b="1" dirty="0">
                <a:solidFill>
                  <a:schemeClr val="tx1"/>
                </a:solidFill>
                <a:latin typeface="Arial" panose="020B0604020202020204" pitchFamily="34" charset="0"/>
              </a:rPr>
              <a:t>significant potential</a:t>
            </a:r>
            <a:r>
              <a:rPr lang="en-US" altLang="en-US" sz="2000" dirty="0">
                <a:solidFill>
                  <a:schemeClr val="tx1"/>
                </a:solidFill>
                <a:latin typeface="Arial" panose="020B0604020202020204" pitchFamily="34" charset="0"/>
              </a:rPr>
              <a:t> to enhance the </a:t>
            </a:r>
            <a:r>
              <a:rPr lang="en-US" altLang="en-US" sz="2000" b="1" dirty="0">
                <a:solidFill>
                  <a:schemeClr val="tx1"/>
                </a:solidFill>
                <a:latin typeface="Arial" panose="020B0604020202020204" pitchFamily="34" charset="0"/>
              </a:rPr>
              <a:t>transparency</a:t>
            </a:r>
            <a:r>
              <a:rPr lang="en-US" altLang="en-US" sz="2000" dirty="0">
                <a:solidFill>
                  <a:schemeClr val="tx1"/>
                </a:solidFill>
                <a:latin typeface="Arial" panose="020B0604020202020204" pitchFamily="34" charset="0"/>
              </a:rPr>
              <a:t>, </a:t>
            </a:r>
            <a:r>
              <a:rPr lang="en-US" altLang="en-US" sz="2000" b="1" dirty="0">
                <a:solidFill>
                  <a:schemeClr val="tx1"/>
                </a:solidFill>
                <a:latin typeface="Arial" panose="020B0604020202020204" pitchFamily="34" charset="0"/>
              </a:rPr>
              <a:t>reliability</a:t>
            </a:r>
            <a:r>
              <a:rPr lang="en-US" altLang="en-US" sz="2000" dirty="0">
                <a:solidFill>
                  <a:schemeClr val="tx1"/>
                </a:solidFill>
                <a:latin typeface="Arial" panose="020B0604020202020204" pitchFamily="34" charset="0"/>
              </a:rPr>
              <a:t>, and </a:t>
            </a:r>
            <a:r>
              <a:rPr lang="en-US" altLang="en-US" sz="2000" b="1" dirty="0">
                <a:solidFill>
                  <a:schemeClr val="tx1"/>
                </a:solidFill>
                <a:latin typeface="Arial" panose="020B0604020202020204" pitchFamily="34" charset="0"/>
              </a:rPr>
              <a:t>security</a:t>
            </a:r>
            <a:r>
              <a:rPr lang="en-US" altLang="en-US" sz="2000" dirty="0">
                <a:solidFill>
                  <a:schemeClr val="tx1"/>
                </a:solidFill>
                <a:latin typeface="Arial" panose="020B0604020202020204" pitchFamily="34" charset="0"/>
              </a:rPr>
              <a:t> of competency assessments, contributing to greater trust in TVET qualifications and improved graduate employability. </a:t>
            </a:r>
          </a:p>
          <a:p>
            <a:pPr marL="0" lvl="0" indent="0" eaLnBrk="0" fontAlgn="base" hangingPunct="0">
              <a:lnSpc>
                <a:spcPct val="150000"/>
              </a:lnSpc>
              <a:spcBef>
                <a:spcPct val="0"/>
              </a:spcBef>
              <a:spcAft>
                <a:spcPct val="0"/>
              </a:spcAft>
              <a:buFontTx/>
              <a:buChar char="•"/>
            </a:pPr>
            <a:r>
              <a:rPr lang="en-US" altLang="en-US" sz="2000" b="1" dirty="0">
                <a:solidFill>
                  <a:schemeClr val="tx1"/>
                </a:solidFill>
                <a:latin typeface="Arial" panose="020B0604020202020204" pitchFamily="34" charset="0"/>
              </a:rPr>
              <a:t>Policy and practice</a:t>
            </a:r>
            <a:r>
              <a:rPr lang="en-US" altLang="en-US" sz="2000" dirty="0">
                <a:solidFill>
                  <a:schemeClr val="tx1"/>
                </a:solidFill>
                <a:latin typeface="Arial" panose="020B0604020202020204" pitchFamily="34" charset="0"/>
              </a:rPr>
              <a:t> in TVET education must evolve to accommodate AI integration, and </a:t>
            </a:r>
            <a:r>
              <a:rPr lang="en-US" altLang="en-US" sz="2000" b="1" dirty="0">
                <a:solidFill>
                  <a:schemeClr val="tx1"/>
                </a:solidFill>
                <a:latin typeface="Arial" panose="020B0604020202020204" pitchFamily="34" charset="0"/>
              </a:rPr>
              <a:t>stakeholder collaboration</a:t>
            </a:r>
            <a:r>
              <a:rPr lang="en-US" altLang="en-US" sz="2000" dirty="0">
                <a:solidFill>
                  <a:schemeClr val="tx1"/>
                </a:solidFill>
                <a:latin typeface="Arial" panose="020B0604020202020204" pitchFamily="34" charset="0"/>
              </a:rPr>
              <a:t> is key to the successful implementation of these solutions. </a:t>
            </a:r>
          </a:p>
          <a:p>
            <a:pPr marL="0" lvl="0" indent="0" eaLnBrk="0" fontAlgn="base" hangingPunct="0">
              <a:lnSpc>
                <a:spcPct val="150000"/>
              </a:lnSpc>
              <a:spcBef>
                <a:spcPct val="0"/>
              </a:spcBef>
              <a:spcAft>
                <a:spcPct val="0"/>
              </a:spcAft>
              <a:buFontTx/>
              <a:buChar char="•"/>
            </a:pPr>
            <a:r>
              <a:rPr lang="en-US" altLang="en-US" sz="2000" b="1" dirty="0">
                <a:solidFill>
                  <a:schemeClr val="tx1"/>
                </a:solidFill>
                <a:latin typeface="Arial" panose="020B0604020202020204" pitchFamily="34" charset="0"/>
              </a:rPr>
              <a:t>Future Work</a:t>
            </a:r>
            <a:r>
              <a:rPr lang="en-US" altLang="en-US" sz="2000" dirty="0">
                <a:solidFill>
                  <a:schemeClr val="tx1"/>
                </a:solidFill>
                <a:latin typeface="Arial" panose="020B0604020202020204" pitchFamily="34" charset="0"/>
              </a:rPr>
              <a:t>: </a:t>
            </a:r>
          </a:p>
          <a:p>
            <a:pPr marL="0" lvl="0" indent="0" eaLnBrk="0" fontAlgn="base" hangingPunct="0">
              <a:lnSpc>
                <a:spcPct val="150000"/>
              </a:lnSpc>
              <a:spcBef>
                <a:spcPct val="0"/>
              </a:spcBef>
              <a:spcAft>
                <a:spcPct val="0"/>
              </a:spcAft>
              <a:buFontTx/>
              <a:buChar char="•"/>
            </a:pPr>
            <a:r>
              <a:rPr lang="en-US" altLang="en-US" sz="2000" b="1" dirty="0">
                <a:solidFill>
                  <a:schemeClr val="tx1"/>
                </a:solidFill>
                <a:latin typeface="Arial" panose="020B0604020202020204" pitchFamily="34" charset="0"/>
              </a:rPr>
              <a:t>Pilot testing</a:t>
            </a:r>
            <a:r>
              <a:rPr lang="en-US" altLang="en-US" sz="2000" dirty="0">
                <a:solidFill>
                  <a:schemeClr val="tx1"/>
                </a:solidFill>
                <a:latin typeface="Arial" panose="020B0604020202020204" pitchFamily="34" charset="0"/>
              </a:rPr>
              <a:t> the framework in Kenyan TVET institutions will be crucial to assess its </a:t>
            </a:r>
            <a:r>
              <a:rPr lang="en-US" altLang="en-US" sz="2000" b="1" dirty="0">
                <a:solidFill>
                  <a:schemeClr val="tx1"/>
                </a:solidFill>
                <a:latin typeface="Arial" panose="020B0604020202020204" pitchFamily="34" charset="0"/>
              </a:rPr>
              <a:t>effectiveness</a:t>
            </a:r>
            <a:r>
              <a:rPr lang="en-US" altLang="en-US" sz="2000" dirty="0">
                <a:solidFill>
                  <a:schemeClr val="tx1"/>
                </a:solidFill>
                <a:latin typeface="Arial" panose="020B0604020202020204" pitchFamily="34" charset="0"/>
              </a:rPr>
              <a:t>, and further </a:t>
            </a:r>
            <a:r>
              <a:rPr lang="en-US" altLang="en-US" sz="2000" b="1" dirty="0">
                <a:solidFill>
                  <a:schemeClr val="tx1"/>
                </a:solidFill>
                <a:latin typeface="Arial" panose="020B0604020202020204" pitchFamily="34" charset="0"/>
              </a:rPr>
              <a:t>empirical studies</a:t>
            </a:r>
            <a:r>
              <a:rPr lang="en-US" altLang="en-US" sz="2000" dirty="0">
                <a:solidFill>
                  <a:schemeClr val="tx1"/>
                </a:solidFill>
                <a:latin typeface="Arial" panose="020B0604020202020204" pitchFamily="34" charset="0"/>
              </a:rPr>
              <a:t> are needed to validate its impact on employer trust and graduate outcomes.</a:t>
            </a:r>
          </a:p>
          <a:p>
            <a:pPr marL="0" lvl="0" indent="0" eaLnBrk="0" fontAlgn="base" hangingPunct="0">
              <a:lnSpc>
                <a:spcPct val="150000"/>
              </a:lnSpc>
              <a:spcBef>
                <a:spcPct val="0"/>
              </a:spcBef>
              <a:spcAft>
                <a:spcPct val="0"/>
              </a:spcAft>
              <a:buNone/>
            </a:pPr>
            <a:endParaRPr lang="en-US" altLang="en-US" sz="2000" dirty="0">
              <a:solidFill>
                <a:schemeClr val="tx1"/>
              </a:solidFill>
              <a:latin typeface="Arial" panose="020B0604020202020204" pitchFamily="34" charset="0"/>
            </a:endParaRPr>
          </a:p>
        </p:txBody>
      </p:sp>
    </p:spTree>
    <p:extLst>
      <p:ext uri="{BB962C8B-B14F-4D97-AF65-F5344CB8AC3E}">
        <p14:creationId xmlns:p14="http://schemas.microsoft.com/office/powerpoint/2010/main" val="174880868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549586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a:extLst>
            <a:ext uri="{FF2B5EF4-FFF2-40B4-BE49-F238E27FC236}">
              <a16:creationId xmlns:a16="http://schemas.microsoft.com/office/drawing/2014/main" id="{3600D1F8-772E-6A9A-BD17-0EC916E76375}"/>
            </a:ext>
          </a:extLst>
        </p:cNvPr>
        <p:cNvGrpSpPr/>
        <p:nvPr/>
      </p:nvGrpSpPr>
      <p:grpSpPr>
        <a:xfrm>
          <a:off x="0" y="0"/>
          <a:ext cx="0" cy="0"/>
          <a:chOff x="0" y="0"/>
          <a:chExt cx="0" cy="0"/>
        </a:xfrm>
      </p:grpSpPr>
    </p:spTree>
    <p:extLst>
      <p:ext uri="{BB962C8B-B14F-4D97-AF65-F5344CB8AC3E}">
        <p14:creationId xmlns:p14="http://schemas.microsoft.com/office/powerpoint/2010/main" val="286611526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bg>
      <p:bgPr>
        <a:solidFill>
          <a:srgbClr val="1B2A6B"/>
        </a:solidFill>
        <a:effectLst/>
      </p:bgPr>
    </p:bg>
    <p:spTree>
      <p:nvGrpSpPr>
        <p:cNvPr id="1" name=""/>
        <p:cNvGrpSpPr/>
        <p:nvPr/>
      </p:nvGrpSpPr>
      <p:grpSpPr>
        <a:xfrm>
          <a:off x="0" y="0"/>
          <a:ext cx="0" cy="0"/>
          <a:chOff x="0" y="0"/>
          <a:chExt cx="0" cy="0"/>
        </a:xfrm>
      </p:grpSpPr>
      <p:pic>
        <p:nvPicPr>
          <p:cNvPr id="2" name="Image 0" descr="unpacked/ppt/media/image3.png"/>
          <p:cNvPicPr>
            <a:picLocks noChangeAspect="1"/>
          </p:cNvPicPr>
          <p:nvPr/>
        </p:nvPicPr>
        <p:blipFill>
          <a:blip r:embed="rId3"/>
          <a:stretch>
            <a:fillRect/>
          </a:stretch>
        </p:blipFill>
        <p:spPr>
          <a:xfrm>
            <a:off x="3413760" y="243840"/>
            <a:ext cx="5364480" cy="1463040"/>
          </a:xfrm>
          <a:prstGeom prst="rect">
            <a:avLst/>
          </a:prstGeom>
        </p:spPr>
      </p:pic>
      <p:sp>
        <p:nvSpPr>
          <p:cNvPr id="3" name="Shape 0"/>
          <p:cNvSpPr/>
          <p:nvPr/>
        </p:nvSpPr>
        <p:spPr>
          <a:xfrm>
            <a:off x="1463040" y="1889760"/>
            <a:ext cx="9265920" cy="60960"/>
          </a:xfrm>
          <a:prstGeom prst="rect">
            <a:avLst/>
          </a:prstGeom>
          <a:solidFill>
            <a:srgbClr val="C9A227"/>
          </a:solidFill>
          <a:ln w="12700">
            <a:solidFill>
              <a:srgbClr val="C9A227"/>
            </a:solidFill>
            <a:prstDash val="solid"/>
          </a:ln>
        </p:spPr>
        <p:txBody>
          <a:bodyPr/>
          <a:lstStyle/>
          <a:p>
            <a:pPr defTabSz="1219170"/>
            <a:endParaRPr lang="en-US" sz="2400">
              <a:solidFill>
                <a:prstClr val="black"/>
              </a:solidFill>
              <a:latin typeface="Calibri"/>
            </a:endParaRPr>
          </a:p>
        </p:txBody>
      </p:sp>
      <p:sp>
        <p:nvSpPr>
          <p:cNvPr id="4" name="Text 1"/>
          <p:cNvSpPr/>
          <p:nvPr/>
        </p:nvSpPr>
        <p:spPr>
          <a:xfrm>
            <a:off x="609600" y="2011680"/>
            <a:ext cx="10972800" cy="2072640"/>
          </a:xfrm>
          <a:prstGeom prst="rect">
            <a:avLst/>
          </a:prstGeom>
          <a:noFill/>
        </p:spPr>
        <p:txBody>
          <a:bodyPr wrap="square" rtlCol="0" anchor="ctr"/>
          <a:lstStyle/>
          <a:p>
            <a:pPr algn="ctr" defTabSz="1219170"/>
            <a:r>
              <a:rPr lang="en-US" sz="5067" b="1" dirty="0" err="1">
                <a:solidFill>
                  <a:srgbClr val="FFFFFF"/>
                </a:solidFill>
                <a:latin typeface="Calibri" panose="020F0502020204030204" pitchFamily="34" charset="0"/>
                <a:ea typeface="Calibri" panose="020F0502020204030204" pitchFamily="34" charset="-122"/>
                <a:cs typeface="Calibri" panose="020F0502020204030204" pitchFamily="34" charset="-120"/>
              </a:rPr>
              <a:t>AIoT</a:t>
            </a:r>
            <a:r>
              <a:rPr lang="en-US" sz="5067" b="1" dirty="0">
                <a:solidFill>
                  <a:srgbClr val="FFFFFF"/>
                </a:solidFill>
                <a:latin typeface="Calibri" panose="020F0502020204030204" pitchFamily="34" charset="0"/>
                <a:ea typeface="Calibri" panose="020F0502020204030204" pitchFamily="34" charset="-122"/>
                <a:cs typeface="Calibri" panose="020F0502020204030204" pitchFamily="34" charset="-120"/>
              </a:rPr>
              <a:t> Pest Detection &amp;</a:t>
            </a:r>
            <a:endParaRPr lang="en-US" sz="5067" dirty="0">
              <a:solidFill>
                <a:prstClr val="black"/>
              </a:solidFill>
              <a:latin typeface="Calibri"/>
            </a:endParaRPr>
          </a:p>
          <a:p>
            <a:pPr algn="ctr" defTabSz="1219170"/>
            <a:r>
              <a:rPr lang="en-US" sz="5067" b="1" dirty="0">
                <a:solidFill>
                  <a:srgbClr val="FFFFFF"/>
                </a:solidFill>
                <a:latin typeface="Calibri" panose="020F0502020204030204" pitchFamily="34" charset="0"/>
                <a:ea typeface="Calibri" panose="020F0502020204030204" pitchFamily="34" charset="-122"/>
                <a:cs typeface="Calibri" panose="020F0502020204030204" pitchFamily="34" charset="-120"/>
              </a:rPr>
              <a:t>Smart Irrigation System</a:t>
            </a:r>
            <a:endParaRPr lang="en-US" sz="5067" dirty="0">
              <a:solidFill>
                <a:prstClr val="black"/>
              </a:solidFill>
              <a:latin typeface="Calibri"/>
            </a:endParaRPr>
          </a:p>
        </p:txBody>
      </p:sp>
      <p:sp>
        <p:nvSpPr>
          <p:cNvPr id="5" name="Text 2"/>
          <p:cNvSpPr/>
          <p:nvPr/>
        </p:nvSpPr>
        <p:spPr>
          <a:xfrm>
            <a:off x="609600" y="4084320"/>
            <a:ext cx="10972800" cy="548640"/>
          </a:xfrm>
          <a:prstGeom prst="rect">
            <a:avLst/>
          </a:prstGeom>
          <a:noFill/>
        </p:spPr>
        <p:txBody>
          <a:bodyPr wrap="square" rtlCol="0" anchor="ctr"/>
          <a:lstStyle/>
          <a:p>
            <a:pPr algn="ctr" defTabSz="1219170"/>
            <a:r>
              <a:rPr lang="en-US" sz="2400" i="1" dirty="0">
                <a:solidFill>
                  <a:srgbClr val="C9A227"/>
                </a:solidFill>
                <a:latin typeface="Calibri" panose="020F0502020204030204" pitchFamily="34" charset="0"/>
                <a:ea typeface="Calibri" panose="020F0502020204030204" pitchFamily="34" charset="-122"/>
                <a:cs typeface="Calibri" panose="020F0502020204030204" pitchFamily="34" charset="-120"/>
              </a:rPr>
              <a:t>FarmAI — Empowering Kenyan Smallholder Farmers</a:t>
            </a:r>
            <a:endParaRPr lang="en-US" sz="2400" dirty="0">
              <a:solidFill>
                <a:prstClr val="black"/>
              </a:solidFill>
              <a:latin typeface="Calibri"/>
            </a:endParaRPr>
          </a:p>
        </p:txBody>
      </p:sp>
      <p:sp>
        <p:nvSpPr>
          <p:cNvPr id="6" name="Shape 3"/>
          <p:cNvSpPr/>
          <p:nvPr/>
        </p:nvSpPr>
        <p:spPr>
          <a:xfrm>
            <a:off x="2943860" y="4632791"/>
            <a:ext cx="6827520" cy="914400"/>
          </a:xfrm>
          <a:prstGeom prst="rect">
            <a:avLst/>
          </a:prstGeom>
          <a:solidFill>
            <a:srgbClr val="FFFFFF">
              <a:alpha val="85000"/>
            </a:srgbClr>
          </a:solidFill>
          <a:ln w="19050">
            <a:solidFill>
              <a:srgbClr val="C9A227"/>
            </a:solidFill>
            <a:prstDash val="solid"/>
          </a:ln>
        </p:spPr>
        <p:txBody>
          <a:bodyPr/>
          <a:lstStyle/>
          <a:p>
            <a:pPr defTabSz="1219170"/>
            <a:endParaRPr lang="en-US" sz="2400">
              <a:solidFill>
                <a:prstClr val="black"/>
              </a:solidFill>
              <a:latin typeface="Calibri"/>
            </a:endParaRPr>
          </a:p>
        </p:txBody>
      </p:sp>
      <p:sp>
        <p:nvSpPr>
          <p:cNvPr id="7" name="Text 4"/>
          <p:cNvSpPr/>
          <p:nvPr/>
        </p:nvSpPr>
        <p:spPr>
          <a:xfrm>
            <a:off x="2682240" y="4657344"/>
            <a:ext cx="6827520" cy="463296"/>
          </a:xfrm>
          <a:prstGeom prst="rect">
            <a:avLst/>
          </a:prstGeom>
          <a:noFill/>
        </p:spPr>
        <p:txBody>
          <a:bodyPr wrap="square" rtlCol="0" anchor="ctr"/>
          <a:lstStyle/>
          <a:p>
            <a:pPr algn="ctr" defTabSz="1219170"/>
            <a:r>
              <a:rPr lang="en-US" sz="1467" b="1" dirty="0">
                <a:solidFill>
                  <a:prstClr val="black"/>
                </a:solidFill>
                <a:latin typeface="Calibri"/>
              </a:rPr>
              <a:t>Purity Kerubo, </a:t>
            </a:r>
            <a:r>
              <a:rPr lang="en-US" sz="1467" b="1" dirty="0" err="1">
                <a:solidFill>
                  <a:prstClr val="black"/>
                </a:solidFill>
                <a:latin typeface="Calibri"/>
              </a:rPr>
              <a:t>Argut</a:t>
            </a:r>
            <a:r>
              <a:rPr lang="en-US" sz="1467" b="1" dirty="0">
                <a:solidFill>
                  <a:prstClr val="black"/>
                </a:solidFill>
                <a:latin typeface="Calibri"/>
              </a:rPr>
              <a:t> Boaz, Anyange Mark Wisdom</a:t>
            </a:r>
            <a:r>
              <a:rPr lang="en-US" sz="1467" dirty="0">
                <a:solidFill>
                  <a:prstClr val="black"/>
                </a:solidFill>
                <a:latin typeface="Calibri"/>
              </a:rPr>
              <a:t> |  EEE Dept, MUST  |  February 2026</a:t>
            </a:r>
          </a:p>
        </p:txBody>
      </p:sp>
      <p:sp>
        <p:nvSpPr>
          <p:cNvPr id="8" name="Text 5"/>
          <p:cNvSpPr/>
          <p:nvPr/>
        </p:nvSpPr>
        <p:spPr>
          <a:xfrm>
            <a:off x="2682240" y="5120640"/>
            <a:ext cx="6827520" cy="426720"/>
          </a:xfrm>
          <a:prstGeom prst="rect">
            <a:avLst/>
          </a:prstGeom>
          <a:noFill/>
        </p:spPr>
        <p:txBody>
          <a:bodyPr wrap="square" rtlCol="0" anchor="ctr"/>
          <a:lstStyle/>
          <a:p>
            <a:pPr algn="ctr" defTabSz="1219170"/>
            <a:r>
              <a:rPr lang="en-US" sz="1333" b="1" dirty="0">
                <a:solidFill>
                  <a:prstClr val="black"/>
                </a:solidFill>
                <a:latin typeface="Calibri"/>
              </a:rPr>
              <a:t>Supervisors: Job Kerosi &amp; Fiona Prema</a:t>
            </a:r>
          </a:p>
        </p:txBody>
      </p:sp>
      <p:pic>
        <p:nvPicPr>
          <p:cNvPr id="9" name="Image 1" descr="unpacked/ppt/media/image1.png"/>
          <p:cNvPicPr>
            <a:picLocks noChangeAspect="1"/>
          </p:cNvPicPr>
          <p:nvPr/>
        </p:nvPicPr>
        <p:blipFill>
          <a:blip r:embed="rId4"/>
          <a:stretch>
            <a:fillRect/>
          </a:stretch>
        </p:blipFill>
        <p:spPr>
          <a:xfrm>
            <a:off x="0" y="5669280"/>
            <a:ext cx="12192000" cy="1188720"/>
          </a:xfrm>
          <a:prstGeom prst="rect">
            <a:avLst/>
          </a:prstGeom>
        </p:spPr>
      </p:pic>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877824"/>
          </a:xfrm>
          <a:prstGeom prst="rect">
            <a:avLst/>
          </a:prstGeom>
          <a:solidFill>
            <a:srgbClr val="1B2A6B"/>
          </a:solidFill>
          <a:ln w="12700">
            <a:solidFill>
              <a:srgbClr val="1B2A6B"/>
            </a:solidFill>
            <a:prstDash val="solid"/>
          </a:ln>
        </p:spPr>
        <p:txBody>
          <a:bodyPr/>
          <a:lstStyle/>
          <a:p>
            <a:pPr defTabSz="1219170"/>
            <a:endParaRPr lang="en-US" sz="2400">
              <a:solidFill>
                <a:prstClr val="black"/>
              </a:solidFill>
              <a:latin typeface="Calibri"/>
            </a:endParaRPr>
          </a:p>
        </p:txBody>
      </p:sp>
      <p:sp>
        <p:nvSpPr>
          <p:cNvPr id="3" name="Shape 1"/>
          <p:cNvSpPr/>
          <p:nvPr/>
        </p:nvSpPr>
        <p:spPr>
          <a:xfrm>
            <a:off x="0" y="877824"/>
            <a:ext cx="12192000" cy="73152"/>
          </a:xfrm>
          <a:prstGeom prst="rect">
            <a:avLst/>
          </a:prstGeom>
          <a:solidFill>
            <a:srgbClr val="C9A227"/>
          </a:solidFill>
          <a:ln w="12700">
            <a:solidFill>
              <a:srgbClr val="C9A227"/>
            </a:solidFill>
            <a:prstDash val="solid"/>
          </a:ln>
        </p:spPr>
        <p:txBody>
          <a:bodyPr/>
          <a:lstStyle/>
          <a:p>
            <a:pPr defTabSz="1219170"/>
            <a:endParaRPr lang="en-US" sz="2400">
              <a:solidFill>
                <a:prstClr val="black"/>
              </a:solidFill>
              <a:latin typeface="Calibri"/>
            </a:endParaRPr>
          </a:p>
        </p:txBody>
      </p:sp>
      <p:pic>
        <p:nvPicPr>
          <p:cNvPr id="4" name="Image 0" descr="unpacked/ppt/media/image2.png"/>
          <p:cNvPicPr>
            <a:picLocks noChangeAspect="1"/>
          </p:cNvPicPr>
          <p:nvPr/>
        </p:nvPicPr>
        <p:blipFill>
          <a:blip r:embed="rId3"/>
          <a:stretch>
            <a:fillRect/>
          </a:stretch>
        </p:blipFill>
        <p:spPr>
          <a:xfrm>
            <a:off x="219456" y="60960"/>
            <a:ext cx="3048000" cy="755904"/>
          </a:xfrm>
          <a:prstGeom prst="rect">
            <a:avLst/>
          </a:prstGeom>
        </p:spPr>
      </p:pic>
      <p:sp>
        <p:nvSpPr>
          <p:cNvPr id="5" name="Text 2"/>
          <p:cNvSpPr/>
          <p:nvPr/>
        </p:nvSpPr>
        <p:spPr>
          <a:xfrm>
            <a:off x="8778240" y="97536"/>
            <a:ext cx="3230880" cy="365760"/>
          </a:xfrm>
          <a:prstGeom prst="rect">
            <a:avLst/>
          </a:prstGeom>
          <a:noFill/>
        </p:spPr>
        <p:txBody>
          <a:bodyPr wrap="square" lIns="0" tIns="0" rIns="0" bIns="0" rtlCol="0" anchor="ctr"/>
          <a:lstStyle/>
          <a:p>
            <a:pPr algn="r" defTabSz="1219170"/>
            <a:r>
              <a:rPr lang="en-US" sz="1000" dirty="0">
                <a:solidFill>
                  <a:srgbClr val="C9A227"/>
                </a:solidFill>
                <a:latin typeface="Calibri"/>
              </a:rPr>
              <a:t>National Qualifications Conference</a:t>
            </a:r>
            <a:endParaRPr lang="en-US" sz="1000" dirty="0">
              <a:solidFill>
                <a:prstClr val="black"/>
              </a:solidFill>
              <a:latin typeface="Calibri"/>
            </a:endParaRPr>
          </a:p>
        </p:txBody>
      </p:sp>
      <p:sp>
        <p:nvSpPr>
          <p:cNvPr id="6" name="Text 3"/>
          <p:cNvSpPr/>
          <p:nvPr/>
        </p:nvSpPr>
        <p:spPr>
          <a:xfrm>
            <a:off x="8778240" y="426720"/>
            <a:ext cx="3230880" cy="304800"/>
          </a:xfrm>
          <a:prstGeom prst="rect">
            <a:avLst/>
          </a:prstGeom>
          <a:noFill/>
        </p:spPr>
        <p:txBody>
          <a:bodyPr wrap="square" lIns="0" tIns="0" rIns="0" bIns="0" rtlCol="0" anchor="ctr"/>
          <a:lstStyle/>
          <a:p>
            <a:pPr algn="r" defTabSz="1219170"/>
            <a:r>
              <a:rPr lang="en-US" sz="1333" b="1" dirty="0">
                <a:solidFill>
                  <a:srgbClr val="FFFFFF"/>
                </a:solidFill>
                <a:latin typeface="Calibri"/>
              </a:rPr>
              <a:t>2026</a:t>
            </a:r>
            <a:endParaRPr lang="en-US" sz="1333" dirty="0">
              <a:solidFill>
                <a:prstClr val="black"/>
              </a:solidFill>
              <a:latin typeface="Calibri"/>
            </a:endParaRPr>
          </a:p>
        </p:txBody>
      </p:sp>
      <p:sp>
        <p:nvSpPr>
          <p:cNvPr id="7" name="Text 4"/>
          <p:cNvSpPr/>
          <p:nvPr/>
        </p:nvSpPr>
        <p:spPr>
          <a:xfrm>
            <a:off x="426720" y="999744"/>
            <a:ext cx="11338560" cy="609600"/>
          </a:xfrm>
          <a:prstGeom prst="rect">
            <a:avLst/>
          </a:prstGeom>
          <a:noFill/>
        </p:spPr>
        <p:txBody>
          <a:bodyPr wrap="square" lIns="0" tIns="0" rIns="0" bIns="0" rtlCol="0" anchor="ctr"/>
          <a:lstStyle/>
          <a:p>
            <a:pPr defTabSz="1219170"/>
            <a:r>
              <a:rPr lang="en-US" sz="2933" b="1" dirty="0">
                <a:solidFill>
                  <a:srgbClr val="1B2A6B"/>
                </a:solidFill>
                <a:latin typeface="Calibri" panose="020F0502020204030204" pitchFamily="34" charset="0"/>
                <a:ea typeface="Calibri" panose="020F0502020204030204" pitchFamily="34" charset="-122"/>
                <a:cs typeface="Calibri" panose="020F0502020204030204" pitchFamily="34" charset="-120"/>
              </a:rPr>
              <a:t>Problem Statement</a:t>
            </a:r>
            <a:endParaRPr lang="en-US" sz="2933" dirty="0">
              <a:solidFill>
                <a:prstClr val="black"/>
              </a:solidFill>
              <a:latin typeface="Calibri"/>
            </a:endParaRPr>
          </a:p>
        </p:txBody>
      </p:sp>
      <p:sp>
        <p:nvSpPr>
          <p:cNvPr id="8" name="Text 5"/>
          <p:cNvSpPr/>
          <p:nvPr/>
        </p:nvSpPr>
        <p:spPr>
          <a:xfrm>
            <a:off x="426720" y="1560576"/>
            <a:ext cx="11338560" cy="341376"/>
          </a:xfrm>
          <a:prstGeom prst="rect">
            <a:avLst/>
          </a:prstGeom>
          <a:noFill/>
        </p:spPr>
        <p:txBody>
          <a:bodyPr wrap="square" lIns="0" tIns="0" rIns="0" bIns="0" rtlCol="0" anchor="ctr"/>
          <a:lstStyle/>
          <a:p>
            <a:pPr defTabSz="1219170"/>
            <a:r>
              <a:rPr lang="en-US" sz="1467" i="1" dirty="0">
                <a:solidFill>
                  <a:srgbClr val="3A4A7A"/>
                </a:solidFill>
                <a:latin typeface="Calibri" panose="020F0502020204030204" pitchFamily="34" charset="0"/>
                <a:ea typeface="Calibri" panose="020F0502020204030204" pitchFamily="34" charset="-122"/>
                <a:cs typeface="Calibri" panose="020F0502020204030204" pitchFamily="34" charset="-120"/>
              </a:rPr>
              <a:t>The Challenge Facing Kenyan Smallholder Farmers</a:t>
            </a:r>
            <a:endParaRPr lang="en-US" sz="1467" dirty="0">
              <a:solidFill>
                <a:prstClr val="black"/>
              </a:solidFill>
              <a:latin typeface="Calibri"/>
            </a:endParaRPr>
          </a:p>
        </p:txBody>
      </p:sp>
      <p:sp>
        <p:nvSpPr>
          <p:cNvPr id="9" name="Shape 6"/>
          <p:cNvSpPr/>
          <p:nvPr/>
        </p:nvSpPr>
        <p:spPr>
          <a:xfrm>
            <a:off x="426720" y="1901952"/>
            <a:ext cx="11338560" cy="30480"/>
          </a:xfrm>
          <a:prstGeom prst="rect">
            <a:avLst/>
          </a:prstGeom>
          <a:solidFill>
            <a:srgbClr val="D0D8F0"/>
          </a:solidFill>
          <a:ln w="12700">
            <a:solidFill>
              <a:srgbClr val="D0D8F0"/>
            </a:solidFill>
            <a:prstDash val="solid"/>
          </a:ln>
        </p:spPr>
        <p:txBody>
          <a:bodyPr/>
          <a:lstStyle/>
          <a:p>
            <a:pPr defTabSz="1219170"/>
            <a:endParaRPr lang="en-US" sz="2400">
              <a:solidFill>
                <a:prstClr val="black"/>
              </a:solidFill>
              <a:latin typeface="Calibri"/>
            </a:endParaRPr>
          </a:p>
        </p:txBody>
      </p:sp>
      <p:sp>
        <p:nvSpPr>
          <p:cNvPr id="10" name="Shape 7"/>
          <p:cNvSpPr/>
          <p:nvPr/>
        </p:nvSpPr>
        <p:spPr>
          <a:xfrm>
            <a:off x="0" y="6400800"/>
            <a:ext cx="12192000" cy="457200"/>
          </a:xfrm>
          <a:prstGeom prst="rect">
            <a:avLst/>
          </a:prstGeom>
          <a:solidFill>
            <a:srgbClr val="1B2A6B"/>
          </a:solidFill>
          <a:ln w="12700">
            <a:solidFill>
              <a:srgbClr val="1B2A6B"/>
            </a:solidFill>
            <a:prstDash val="solid"/>
          </a:ln>
        </p:spPr>
        <p:txBody>
          <a:bodyPr/>
          <a:lstStyle/>
          <a:p>
            <a:pPr defTabSz="1219170"/>
            <a:endParaRPr lang="en-US" sz="2400">
              <a:solidFill>
                <a:prstClr val="black"/>
              </a:solidFill>
              <a:latin typeface="Calibri"/>
            </a:endParaRPr>
          </a:p>
        </p:txBody>
      </p:sp>
      <p:sp>
        <p:nvSpPr>
          <p:cNvPr id="11" name="Shape 8"/>
          <p:cNvSpPr/>
          <p:nvPr/>
        </p:nvSpPr>
        <p:spPr>
          <a:xfrm>
            <a:off x="0" y="6364224"/>
            <a:ext cx="12192000" cy="48768"/>
          </a:xfrm>
          <a:prstGeom prst="rect">
            <a:avLst/>
          </a:prstGeom>
          <a:solidFill>
            <a:srgbClr val="C9A227"/>
          </a:solidFill>
          <a:ln w="12700">
            <a:solidFill>
              <a:srgbClr val="C9A227"/>
            </a:solidFill>
            <a:prstDash val="solid"/>
          </a:ln>
        </p:spPr>
        <p:txBody>
          <a:bodyPr/>
          <a:lstStyle/>
          <a:p>
            <a:pPr defTabSz="1219170"/>
            <a:endParaRPr lang="en-US" sz="2400">
              <a:solidFill>
                <a:prstClr val="black"/>
              </a:solidFill>
              <a:latin typeface="Calibri"/>
            </a:endParaRPr>
          </a:p>
        </p:txBody>
      </p:sp>
      <p:sp>
        <p:nvSpPr>
          <p:cNvPr id="12" name="Text 9"/>
          <p:cNvSpPr/>
          <p:nvPr/>
        </p:nvSpPr>
        <p:spPr>
          <a:xfrm>
            <a:off x="243840" y="6412992"/>
            <a:ext cx="3657600" cy="365760"/>
          </a:xfrm>
          <a:prstGeom prst="rect">
            <a:avLst/>
          </a:prstGeom>
          <a:noFill/>
        </p:spPr>
        <p:txBody>
          <a:bodyPr wrap="square" lIns="0" tIns="0" rIns="0" bIns="0" rtlCol="0" anchor="ctr"/>
          <a:lstStyle/>
          <a:p>
            <a:pPr defTabSz="1219170"/>
            <a:r>
              <a:rPr lang="en-US" sz="1067" dirty="0">
                <a:solidFill>
                  <a:srgbClr val="AABBDD"/>
                </a:solidFill>
                <a:latin typeface="Calibri"/>
              </a:rPr>
              <a:t>© 2026 KNQA</a:t>
            </a:r>
            <a:endParaRPr lang="en-US" sz="1067" dirty="0">
              <a:solidFill>
                <a:prstClr val="black"/>
              </a:solidFill>
              <a:latin typeface="Calibri"/>
            </a:endParaRPr>
          </a:p>
        </p:txBody>
      </p:sp>
      <p:sp>
        <p:nvSpPr>
          <p:cNvPr id="13" name="Text 10"/>
          <p:cNvSpPr/>
          <p:nvPr/>
        </p:nvSpPr>
        <p:spPr>
          <a:xfrm>
            <a:off x="3901440" y="6412992"/>
            <a:ext cx="7924800" cy="365760"/>
          </a:xfrm>
          <a:prstGeom prst="rect">
            <a:avLst/>
          </a:prstGeom>
          <a:noFill/>
        </p:spPr>
        <p:txBody>
          <a:bodyPr wrap="square" lIns="0" tIns="0" rIns="0" bIns="0" rtlCol="0" anchor="ctr"/>
          <a:lstStyle/>
          <a:p>
            <a:pPr algn="r" defTabSz="1219170"/>
            <a:r>
              <a:rPr lang="en-US" sz="1067" dirty="0">
                <a:solidFill>
                  <a:srgbClr val="AABBDD"/>
                </a:solidFill>
                <a:latin typeface="Calibri"/>
              </a:rPr>
              <a:t>FarmAI — AIoT Pest Detection &amp; Smart Irrigation</a:t>
            </a:r>
            <a:endParaRPr lang="en-US" sz="1067" dirty="0">
              <a:solidFill>
                <a:prstClr val="black"/>
              </a:solidFill>
              <a:latin typeface="Calibri"/>
            </a:endParaRPr>
          </a:p>
        </p:txBody>
      </p:sp>
      <p:sp>
        <p:nvSpPr>
          <p:cNvPr id="14" name="Shape 11"/>
          <p:cNvSpPr/>
          <p:nvPr/>
        </p:nvSpPr>
        <p:spPr>
          <a:xfrm>
            <a:off x="426720" y="2011680"/>
            <a:ext cx="3413760" cy="1706880"/>
          </a:xfrm>
          <a:prstGeom prst="rect">
            <a:avLst/>
          </a:prstGeom>
          <a:solidFill>
            <a:srgbClr val="1B2A6B"/>
          </a:solidFill>
          <a:ln w="12700">
            <a:solidFill>
              <a:srgbClr val="1B2A6B"/>
            </a:solidFill>
            <a:prstDash val="solid"/>
          </a:ln>
          <a:effectLst>
            <a:outerShdw blurRad="101600" dist="38100" dir="8100000" algn="bl" rotWithShape="0">
              <a:srgbClr val="000000">
                <a:alpha val="12000"/>
              </a:srgbClr>
            </a:outerShdw>
          </a:effectLst>
        </p:spPr>
        <p:txBody>
          <a:bodyPr/>
          <a:lstStyle/>
          <a:p>
            <a:pPr defTabSz="1219170"/>
            <a:endParaRPr lang="en-US" sz="2400">
              <a:solidFill>
                <a:prstClr val="black"/>
              </a:solidFill>
              <a:latin typeface="Calibri"/>
            </a:endParaRPr>
          </a:p>
        </p:txBody>
      </p:sp>
      <p:sp>
        <p:nvSpPr>
          <p:cNvPr id="15" name="Text 12"/>
          <p:cNvSpPr/>
          <p:nvPr/>
        </p:nvSpPr>
        <p:spPr>
          <a:xfrm>
            <a:off x="426720" y="2072640"/>
            <a:ext cx="3413760" cy="877824"/>
          </a:xfrm>
          <a:prstGeom prst="rect">
            <a:avLst/>
          </a:prstGeom>
          <a:noFill/>
        </p:spPr>
        <p:txBody>
          <a:bodyPr wrap="square" lIns="0" tIns="0" rIns="0" bIns="0" rtlCol="0" anchor="ctr"/>
          <a:lstStyle/>
          <a:p>
            <a:pPr algn="ctr" defTabSz="1219170"/>
            <a:r>
              <a:rPr lang="en-US" sz="5867" b="1" dirty="0">
                <a:solidFill>
                  <a:srgbClr val="C9A227"/>
                </a:solidFill>
                <a:latin typeface="Calibri" panose="020F0502020204030204" pitchFamily="34" charset="0"/>
                <a:ea typeface="Calibri" panose="020F0502020204030204" pitchFamily="34" charset="-122"/>
                <a:cs typeface="Calibri" panose="020F0502020204030204" pitchFamily="34" charset="-120"/>
              </a:rPr>
              <a:t>40%+</a:t>
            </a:r>
            <a:endParaRPr lang="en-US" sz="5867" dirty="0">
              <a:solidFill>
                <a:prstClr val="black"/>
              </a:solidFill>
              <a:latin typeface="Calibri"/>
            </a:endParaRPr>
          </a:p>
        </p:txBody>
      </p:sp>
      <p:sp>
        <p:nvSpPr>
          <p:cNvPr id="16" name="Text 13"/>
          <p:cNvSpPr/>
          <p:nvPr/>
        </p:nvSpPr>
        <p:spPr>
          <a:xfrm>
            <a:off x="426720" y="2889504"/>
            <a:ext cx="3413760" cy="731520"/>
          </a:xfrm>
          <a:prstGeom prst="rect">
            <a:avLst/>
          </a:prstGeom>
          <a:noFill/>
        </p:spPr>
        <p:txBody>
          <a:bodyPr wrap="square" lIns="0" tIns="0" rIns="0" bIns="0" rtlCol="0" anchor="ctr"/>
          <a:lstStyle/>
          <a:p>
            <a:pPr algn="ctr" defTabSz="1219170"/>
            <a:r>
              <a:rPr lang="en-US" sz="1333" dirty="0">
                <a:solidFill>
                  <a:srgbClr val="FFFFFF"/>
                </a:solidFill>
                <a:latin typeface="Calibri"/>
              </a:rPr>
              <a:t>of Kenya's population</a:t>
            </a:r>
            <a:endParaRPr lang="en-US" sz="1333" dirty="0">
              <a:solidFill>
                <a:prstClr val="black"/>
              </a:solidFill>
              <a:latin typeface="Calibri"/>
            </a:endParaRPr>
          </a:p>
          <a:p>
            <a:pPr algn="ctr" defTabSz="1219170"/>
            <a:r>
              <a:rPr lang="en-US" sz="1333" dirty="0">
                <a:solidFill>
                  <a:srgbClr val="FFFFFF"/>
                </a:solidFill>
                <a:latin typeface="Calibri"/>
              </a:rPr>
              <a:t>depends on agriculture</a:t>
            </a:r>
            <a:endParaRPr lang="en-US" sz="1333" dirty="0">
              <a:solidFill>
                <a:prstClr val="black"/>
              </a:solidFill>
              <a:latin typeface="Calibri"/>
            </a:endParaRPr>
          </a:p>
        </p:txBody>
      </p:sp>
      <p:sp>
        <p:nvSpPr>
          <p:cNvPr id="17" name="Shape 14"/>
          <p:cNvSpPr/>
          <p:nvPr/>
        </p:nvSpPr>
        <p:spPr>
          <a:xfrm>
            <a:off x="3962400" y="2011680"/>
            <a:ext cx="3413760" cy="1706880"/>
          </a:xfrm>
          <a:prstGeom prst="rect">
            <a:avLst/>
          </a:prstGeom>
          <a:solidFill>
            <a:srgbClr val="E65100"/>
          </a:solidFill>
          <a:ln w="12700">
            <a:solidFill>
              <a:srgbClr val="E65100"/>
            </a:solidFill>
            <a:prstDash val="solid"/>
          </a:ln>
          <a:effectLst>
            <a:outerShdw blurRad="101600" dist="38100" dir="8100000" algn="bl" rotWithShape="0">
              <a:srgbClr val="000000">
                <a:alpha val="12000"/>
              </a:srgbClr>
            </a:outerShdw>
          </a:effectLst>
        </p:spPr>
        <p:txBody>
          <a:bodyPr/>
          <a:lstStyle/>
          <a:p>
            <a:pPr defTabSz="1219170"/>
            <a:endParaRPr lang="en-US" sz="2400">
              <a:solidFill>
                <a:prstClr val="black"/>
              </a:solidFill>
              <a:latin typeface="Calibri"/>
            </a:endParaRPr>
          </a:p>
        </p:txBody>
      </p:sp>
      <p:sp>
        <p:nvSpPr>
          <p:cNvPr id="18" name="Text 15"/>
          <p:cNvSpPr/>
          <p:nvPr/>
        </p:nvSpPr>
        <p:spPr>
          <a:xfrm>
            <a:off x="3962400" y="2072640"/>
            <a:ext cx="3413760" cy="877824"/>
          </a:xfrm>
          <a:prstGeom prst="rect">
            <a:avLst/>
          </a:prstGeom>
          <a:noFill/>
        </p:spPr>
        <p:txBody>
          <a:bodyPr wrap="square" lIns="0" tIns="0" rIns="0" bIns="0" rtlCol="0" anchor="ctr"/>
          <a:lstStyle/>
          <a:p>
            <a:pPr algn="ctr" defTabSz="1219170"/>
            <a:r>
              <a:rPr lang="en-US" sz="5867" b="1" dirty="0">
                <a:solidFill>
                  <a:srgbClr val="FFFFFF"/>
                </a:solidFill>
                <a:latin typeface="Calibri" panose="020F0502020204030204" pitchFamily="34" charset="0"/>
                <a:ea typeface="Calibri" panose="020F0502020204030204" pitchFamily="34" charset="-122"/>
                <a:cs typeface="Calibri" panose="020F0502020204030204" pitchFamily="34" charset="-120"/>
              </a:rPr>
              <a:t>40%</a:t>
            </a:r>
            <a:endParaRPr lang="en-US" sz="5867" dirty="0">
              <a:solidFill>
                <a:prstClr val="black"/>
              </a:solidFill>
              <a:latin typeface="Calibri"/>
            </a:endParaRPr>
          </a:p>
        </p:txBody>
      </p:sp>
      <p:sp>
        <p:nvSpPr>
          <p:cNvPr id="19" name="Text 16"/>
          <p:cNvSpPr/>
          <p:nvPr/>
        </p:nvSpPr>
        <p:spPr>
          <a:xfrm>
            <a:off x="3962400" y="2889504"/>
            <a:ext cx="3413760" cy="731520"/>
          </a:xfrm>
          <a:prstGeom prst="rect">
            <a:avLst/>
          </a:prstGeom>
          <a:noFill/>
        </p:spPr>
        <p:txBody>
          <a:bodyPr wrap="square" lIns="0" tIns="0" rIns="0" bIns="0" rtlCol="0" anchor="ctr"/>
          <a:lstStyle/>
          <a:p>
            <a:pPr algn="ctr" defTabSz="1219170"/>
            <a:r>
              <a:rPr lang="en-US" sz="1333" dirty="0">
                <a:solidFill>
                  <a:srgbClr val="FFFFFF"/>
                </a:solidFill>
                <a:latin typeface="Calibri"/>
              </a:rPr>
              <a:t>global crop loss from</a:t>
            </a:r>
            <a:endParaRPr lang="en-US" sz="1333" dirty="0">
              <a:solidFill>
                <a:prstClr val="black"/>
              </a:solidFill>
              <a:latin typeface="Calibri"/>
            </a:endParaRPr>
          </a:p>
          <a:p>
            <a:pPr algn="ctr" defTabSz="1219170"/>
            <a:r>
              <a:rPr lang="en-US" sz="1333" dirty="0">
                <a:solidFill>
                  <a:srgbClr val="FFFFFF"/>
                </a:solidFill>
                <a:latin typeface="Calibri"/>
              </a:rPr>
              <a:t>pests &amp; disease (FAO 2021)</a:t>
            </a:r>
            <a:endParaRPr lang="en-US" sz="1333" dirty="0">
              <a:solidFill>
                <a:prstClr val="black"/>
              </a:solidFill>
              <a:latin typeface="Calibri"/>
            </a:endParaRPr>
          </a:p>
        </p:txBody>
      </p:sp>
      <p:sp>
        <p:nvSpPr>
          <p:cNvPr id="20" name="Shape 17"/>
          <p:cNvSpPr/>
          <p:nvPr/>
        </p:nvSpPr>
        <p:spPr>
          <a:xfrm>
            <a:off x="7498080" y="2011680"/>
            <a:ext cx="4267200" cy="1706880"/>
          </a:xfrm>
          <a:prstGeom prst="rect">
            <a:avLst/>
          </a:prstGeom>
          <a:solidFill>
            <a:srgbClr val="00695C"/>
          </a:solidFill>
          <a:ln w="12700">
            <a:solidFill>
              <a:srgbClr val="00695C"/>
            </a:solidFill>
            <a:prstDash val="solid"/>
          </a:ln>
          <a:effectLst>
            <a:outerShdw blurRad="101600" dist="38100" dir="8100000" algn="bl" rotWithShape="0">
              <a:srgbClr val="000000">
                <a:alpha val="12000"/>
              </a:srgbClr>
            </a:outerShdw>
          </a:effectLst>
        </p:spPr>
        <p:txBody>
          <a:bodyPr/>
          <a:lstStyle/>
          <a:p>
            <a:pPr defTabSz="1219170"/>
            <a:endParaRPr lang="en-US" sz="2400">
              <a:solidFill>
                <a:prstClr val="black"/>
              </a:solidFill>
              <a:latin typeface="Calibri"/>
            </a:endParaRPr>
          </a:p>
        </p:txBody>
      </p:sp>
      <p:sp>
        <p:nvSpPr>
          <p:cNvPr id="21" name="Text 18"/>
          <p:cNvSpPr/>
          <p:nvPr/>
        </p:nvSpPr>
        <p:spPr>
          <a:xfrm>
            <a:off x="7498080" y="2072640"/>
            <a:ext cx="4267200" cy="731520"/>
          </a:xfrm>
          <a:prstGeom prst="rect">
            <a:avLst/>
          </a:prstGeom>
          <a:noFill/>
        </p:spPr>
        <p:txBody>
          <a:bodyPr wrap="square" lIns="0" tIns="0" rIns="0" bIns="0" rtlCol="0" anchor="ctr"/>
          <a:lstStyle/>
          <a:p>
            <a:pPr algn="ctr" defTabSz="1219170"/>
            <a:r>
              <a:rPr lang="en-US" sz="3733" b="1" dirty="0">
                <a:solidFill>
                  <a:srgbClr val="FFFFFF"/>
                </a:solidFill>
                <a:latin typeface="Calibri" panose="020F0502020204030204" pitchFamily="34" charset="0"/>
                <a:ea typeface="Calibri" panose="020F0502020204030204" pitchFamily="34" charset="-122"/>
                <a:cs typeface="Calibri" panose="020F0502020204030204" pitchFamily="34" charset="-120"/>
              </a:rPr>
              <a:t>KES Millions</a:t>
            </a:r>
            <a:endParaRPr lang="en-US" sz="3733" dirty="0">
              <a:solidFill>
                <a:prstClr val="black"/>
              </a:solidFill>
              <a:latin typeface="Calibri"/>
            </a:endParaRPr>
          </a:p>
        </p:txBody>
      </p:sp>
      <p:sp>
        <p:nvSpPr>
          <p:cNvPr id="22" name="Text 19"/>
          <p:cNvSpPr/>
          <p:nvPr/>
        </p:nvSpPr>
        <p:spPr>
          <a:xfrm>
            <a:off x="7498080" y="2889504"/>
            <a:ext cx="4267200" cy="731520"/>
          </a:xfrm>
          <a:prstGeom prst="rect">
            <a:avLst/>
          </a:prstGeom>
          <a:noFill/>
        </p:spPr>
        <p:txBody>
          <a:bodyPr wrap="square" lIns="0" tIns="0" rIns="0" bIns="0" rtlCol="0" anchor="ctr"/>
          <a:lstStyle/>
          <a:p>
            <a:pPr algn="ctr" defTabSz="1219170"/>
            <a:r>
              <a:rPr lang="en-US" sz="1333" dirty="0">
                <a:solidFill>
                  <a:srgbClr val="FFFFFF"/>
                </a:solidFill>
                <a:latin typeface="Calibri"/>
              </a:rPr>
              <a:t>annual losses from</a:t>
            </a:r>
            <a:endParaRPr lang="en-US" sz="1333" dirty="0">
              <a:solidFill>
                <a:prstClr val="black"/>
              </a:solidFill>
              <a:latin typeface="Calibri"/>
            </a:endParaRPr>
          </a:p>
          <a:p>
            <a:pPr algn="ctr" defTabSz="1219170"/>
            <a:r>
              <a:rPr lang="en-US" sz="1333" dirty="0">
                <a:solidFill>
                  <a:srgbClr val="FFFFFF"/>
                </a:solidFill>
                <a:latin typeface="Calibri"/>
              </a:rPr>
              <a:t>late/inaccurate diagnosis</a:t>
            </a:r>
            <a:endParaRPr lang="en-US" sz="1333" dirty="0">
              <a:solidFill>
                <a:prstClr val="black"/>
              </a:solidFill>
              <a:latin typeface="Calibri"/>
            </a:endParaRPr>
          </a:p>
        </p:txBody>
      </p:sp>
      <p:sp>
        <p:nvSpPr>
          <p:cNvPr id="23" name="Shape 20"/>
          <p:cNvSpPr/>
          <p:nvPr/>
        </p:nvSpPr>
        <p:spPr>
          <a:xfrm>
            <a:off x="426720" y="3840480"/>
            <a:ext cx="5608320" cy="2133600"/>
          </a:xfrm>
          <a:prstGeom prst="rect">
            <a:avLst/>
          </a:prstGeom>
          <a:solidFill>
            <a:srgbClr val="FFFFFF"/>
          </a:solidFill>
          <a:ln w="15240">
            <a:solidFill>
              <a:srgbClr val="D0D8F0"/>
            </a:solidFill>
            <a:prstDash val="solid"/>
          </a:ln>
          <a:effectLst>
            <a:outerShdw blurRad="76200" dist="38100" dir="8100000" algn="bl" rotWithShape="0">
              <a:srgbClr val="000000">
                <a:alpha val="8000"/>
              </a:srgbClr>
            </a:outerShdw>
          </a:effectLst>
        </p:spPr>
        <p:txBody>
          <a:bodyPr/>
          <a:lstStyle/>
          <a:p>
            <a:pPr defTabSz="1219170"/>
            <a:endParaRPr lang="en-US" sz="2400">
              <a:solidFill>
                <a:prstClr val="black"/>
              </a:solidFill>
              <a:latin typeface="Calibri"/>
            </a:endParaRPr>
          </a:p>
        </p:txBody>
      </p:sp>
      <p:sp>
        <p:nvSpPr>
          <p:cNvPr id="24" name="Shape 21"/>
          <p:cNvSpPr/>
          <p:nvPr/>
        </p:nvSpPr>
        <p:spPr>
          <a:xfrm>
            <a:off x="609600" y="3986784"/>
            <a:ext cx="536448" cy="536448"/>
          </a:xfrm>
          <a:prstGeom prst="ellipse">
            <a:avLst/>
          </a:prstGeom>
          <a:solidFill>
            <a:srgbClr val="E65100"/>
          </a:solidFill>
          <a:ln w="12700">
            <a:solidFill>
              <a:srgbClr val="E65100"/>
            </a:solidFill>
            <a:prstDash val="solid"/>
          </a:ln>
        </p:spPr>
        <p:txBody>
          <a:bodyPr/>
          <a:lstStyle/>
          <a:p>
            <a:pPr defTabSz="1219170"/>
            <a:endParaRPr lang="en-US" sz="2400">
              <a:solidFill>
                <a:prstClr val="black"/>
              </a:solidFill>
              <a:latin typeface="Calibri"/>
            </a:endParaRPr>
          </a:p>
        </p:txBody>
      </p:sp>
      <p:pic>
        <p:nvPicPr>
          <p:cNvPr id="25" name="Image 1" descr="preencoded.png"/>
          <p:cNvPicPr>
            <a:picLocks noChangeAspect="1"/>
          </p:cNvPicPr>
          <p:nvPr/>
        </p:nvPicPr>
        <p:blipFill>
          <a:blip r:embed="rId4"/>
          <a:stretch>
            <a:fillRect/>
          </a:stretch>
        </p:blipFill>
        <p:spPr>
          <a:xfrm>
            <a:off x="682752" y="4059936"/>
            <a:ext cx="390144" cy="390144"/>
          </a:xfrm>
          <a:prstGeom prst="rect">
            <a:avLst/>
          </a:prstGeom>
        </p:spPr>
      </p:pic>
      <p:sp>
        <p:nvSpPr>
          <p:cNvPr id="26" name="Text 22"/>
          <p:cNvSpPr/>
          <p:nvPr/>
        </p:nvSpPr>
        <p:spPr>
          <a:xfrm>
            <a:off x="1219200" y="3986784"/>
            <a:ext cx="4693920" cy="536448"/>
          </a:xfrm>
          <a:prstGeom prst="rect">
            <a:avLst/>
          </a:prstGeom>
          <a:noFill/>
        </p:spPr>
        <p:txBody>
          <a:bodyPr wrap="square" lIns="0" tIns="0" rIns="0" bIns="0" rtlCol="0" anchor="ctr"/>
          <a:lstStyle/>
          <a:p>
            <a:pPr defTabSz="1219170"/>
            <a:r>
              <a:rPr lang="en-US" sz="1333" b="1" dirty="0">
                <a:solidFill>
                  <a:srgbClr val="1B2A6B"/>
                </a:solidFill>
                <a:latin typeface="Calibri" panose="020F0502020204030204" pitchFamily="34" charset="0"/>
                <a:ea typeface="Calibri" panose="020F0502020204030204" pitchFamily="34" charset="-122"/>
                <a:cs typeface="Calibri" panose="020F0502020204030204" pitchFamily="34" charset="-120"/>
              </a:rPr>
              <a:t>Challenge 1: Delayed &amp; Inaccurate Pest/Disease Diagnosis</a:t>
            </a:r>
            <a:endParaRPr lang="en-US" sz="1333" dirty="0">
              <a:solidFill>
                <a:prstClr val="black"/>
              </a:solidFill>
              <a:latin typeface="Calibri"/>
            </a:endParaRPr>
          </a:p>
        </p:txBody>
      </p:sp>
      <p:sp>
        <p:nvSpPr>
          <p:cNvPr id="27" name="Text 23"/>
          <p:cNvSpPr/>
          <p:nvPr/>
        </p:nvSpPr>
        <p:spPr>
          <a:xfrm>
            <a:off x="597408" y="4596384"/>
            <a:ext cx="5315712" cy="1255776"/>
          </a:xfrm>
          <a:prstGeom prst="rect">
            <a:avLst/>
          </a:prstGeom>
          <a:noFill/>
        </p:spPr>
        <p:txBody>
          <a:bodyPr wrap="square" lIns="0" tIns="0" rIns="0" bIns="0" rtlCol="0" anchor="t"/>
          <a:lstStyle/>
          <a:p>
            <a:pPr defTabSz="1219170"/>
            <a:r>
              <a:rPr lang="en-US" sz="1267" dirty="0">
                <a:solidFill>
                  <a:srgbClr val="3A4A7A"/>
                </a:solidFill>
                <a:latin typeface="Calibri" panose="020F0502020204030204" pitchFamily="34" charset="0"/>
                <a:ea typeface="Calibri" panose="020F0502020204030204" pitchFamily="34" charset="-122"/>
                <a:cs typeface="Calibri" panose="020F0502020204030204" pitchFamily="34" charset="-120"/>
              </a:rPr>
              <a:t>Manual scouting is subjective, slow, and error-prone. By the time symptoms are visible, infestation is already advanced — leading to crop losses worth millions of KES and forced use of harmful chemical cocktails.</a:t>
            </a:r>
            <a:endParaRPr lang="en-US" sz="1267" dirty="0">
              <a:solidFill>
                <a:prstClr val="black"/>
              </a:solidFill>
              <a:latin typeface="Calibri"/>
            </a:endParaRPr>
          </a:p>
        </p:txBody>
      </p:sp>
      <p:sp>
        <p:nvSpPr>
          <p:cNvPr id="28" name="Shape 24"/>
          <p:cNvSpPr/>
          <p:nvPr/>
        </p:nvSpPr>
        <p:spPr>
          <a:xfrm>
            <a:off x="6156960" y="3840480"/>
            <a:ext cx="5608320" cy="2133600"/>
          </a:xfrm>
          <a:prstGeom prst="rect">
            <a:avLst/>
          </a:prstGeom>
          <a:solidFill>
            <a:srgbClr val="FFFFFF"/>
          </a:solidFill>
          <a:ln w="15240">
            <a:solidFill>
              <a:srgbClr val="D0D8F0"/>
            </a:solidFill>
            <a:prstDash val="solid"/>
          </a:ln>
          <a:effectLst>
            <a:outerShdw blurRad="76200" dist="38100" dir="8100000" algn="bl" rotWithShape="0">
              <a:srgbClr val="000000">
                <a:alpha val="8000"/>
              </a:srgbClr>
            </a:outerShdw>
          </a:effectLst>
        </p:spPr>
        <p:txBody>
          <a:bodyPr/>
          <a:lstStyle/>
          <a:p>
            <a:pPr defTabSz="1219170"/>
            <a:endParaRPr lang="en-US" sz="2400">
              <a:solidFill>
                <a:prstClr val="black"/>
              </a:solidFill>
              <a:latin typeface="Calibri"/>
            </a:endParaRPr>
          </a:p>
        </p:txBody>
      </p:sp>
      <p:sp>
        <p:nvSpPr>
          <p:cNvPr id="29" name="Shape 25"/>
          <p:cNvSpPr/>
          <p:nvPr/>
        </p:nvSpPr>
        <p:spPr>
          <a:xfrm>
            <a:off x="6339840" y="3986784"/>
            <a:ext cx="536448" cy="536448"/>
          </a:xfrm>
          <a:prstGeom prst="ellipse">
            <a:avLst/>
          </a:prstGeom>
          <a:solidFill>
            <a:srgbClr val="1B2A6B"/>
          </a:solidFill>
          <a:ln w="12700">
            <a:solidFill>
              <a:srgbClr val="1B2A6B"/>
            </a:solidFill>
            <a:prstDash val="solid"/>
          </a:ln>
        </p:spPr>
        <p:txBody>
          <a:bodyPr/>
          <a:lstStyle/>
          <a:p>
            <a:pPr defTabSz="1219170"/>
            <a:endParaRPr lang="en-US" sz="2400">
              <a:solidFill>
                <a:prstClr val="black"/>
              </a:solidFill>
              <a:latin typeface="Calibri"/>
            </a:endParaRPr>
          </a:p>
        </p:txBody>
      </p:sp>
      <p:pic>
        <p:nvPicPr>
          <p:cNvPr id="30" name="Image 2" descr="preencoded.png"/>
          <p:cNvPicPr>
            <a:picLocks noChangeAspect="1"/>
          </p:cNvPicPr>
          <p:nvPr/>
        </p:nvPicPr>
        <p:blipFill>
          <a:blip r:embed="rId5"/>
          <a:stretch>
            <a:fillRect/>
          </a:stretch>
        </p:blipFill>
        <p:spPr>
          <a:xfrm>
            <a:off x="6412992" y="4059936"/>
            <a:ext cx="390144" cy="390144"/>
          </a:xfrm>
          <a:prstGeom prst="rect">
            <a:avLst/>
          </a:prstGeom>
        </p:spPr>
      </p:pic>
      <p:sp>
        <p:nvSpPr>
          <p:cNvPr id="31" name="Text 26"/>
          <p:cNvSpPr/>
          <p:nvPr/>
        </p:nvSpPr>
        <p:spPr>
          <a:xfrm>
            <a:off x="6949440" y="3986784"/>
            <a:ext cx="4693920" cy="536448"/>
          </a:xfrm>
          <a:prstGeom prst="rect">
            <a:avLst/>
          </a:prstGeom>
          <a:noFill/>
        </p:spPr>
        <p:txBody>
          <a:bodyPr wrap="square" lIns="0" tIns="0" rIns="0" bIns="0" rtlCol="0" anchor="ctr"/>
          <a:lstStyle/>
          <a:p>
            <a:pPr defTabSz="1219170"/>
            <a:r>
              <a:rPr lang="en-US" sz="1333" b="1" dirty="0">
                <a:solidFill>
                  <a:srgbClr val="1B2A6B"/>
                </a:solidFill>
                <a:latin typeface="Calibri" panose="020F0502020204030204" pitchFamily="34" charset="0"/>
                <a:ea typeface="Calibri" panose="020F0502020204030204" pitchFamily="34" charset="-122"/>
                <a:cs typeface="Calibri" panose="020F0502020204030204" pitchFamily="34" charset="-120"/>
              </a:rPr>
              <a:t>Challenge 2: Inefficient Water &amp; Soil Resource Management</a:t>
            </a:r>
            <a:endParaRPr lang="en-US" sz="1333" dirty="0">
              <a:solidFill>
                <a:prstClr val="black"/>
              </a:solidFill>
              <a:latin typeface="Calibri"/>
            </a:endParaRPr>
          </a:p>
        </p:txBody>
      </p:sp>
      <p:sp>
        <p:nvSpPr>
          <p:cNvPr id="32" name="Text 27"/>
          <p:cNvSpPr/>
          <p:nvPr/>
        </p:nvSpPr>
        <p:spPr>
          <a:xfrm>
            <a:off x="6327648" y="4596384"/>
            <a:ext cx="5315712" cy="1255776"/>
          </a:xfrm>
          <a:prstGeom prst="rect">
            <a:avLst/>
          </a:prstGeom>
          <a:noFill/>
        </p:spPr>
        <p:txBody>
          <a:bodyPr wrap="square" lIns="0" tIns="0" rIns="0" bIns="0" rtlCol="0" anchor="t"/>
          <a:lstStyle/>
          <a:p>
            <a:pPr defTabSz="1219170"/>
            <a:r>
              <a:rPr lang="en-US" sz="1267" dirty="0">
                <a:solidFill>
                  <a:srgbClr val="3A4A7A"/>
                </a:solidFill>
                <a:latin typeface="Calibri" panose="020F0502020204030204" pitchFamily="34" charset="0"/>
                <a:ea typeface="Calibri" panose="020F0502020204030204" pitchFamily="34" charset="-122"/>
                <a:cs typeface="Calibri" panose="020F0502020204030204" pitchFamily="34" charset="-120"/>
              </a:rPr>
              <a:t>Without affordable monitoring tools, farmers over-irrigate or under-irrigate. Guesswork fertilization wastes money and pollutes soils — compounding food insecurity across rural Kenya.</a:t>
            </a:r>
            <a:endParaRPr lang="en-US" sz="1267" dirty="0">
              <a:solidFill>
                <a:prstClr val="black"/>
              </a:solidFill>
              <a:latin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429217"/>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877824"/>
          </a:xfrm>
          <a:prstGeom prst="rect">
            <a:avLst/>
          </a:prstGeom>
          <a:solidFill>
            <a:srgbClr val="1B2A6B"/>
          </a:solidFill>
          <a:ln w="12700">
            <a:solidFill>
              <a:srgbClr val="1B2A6B"/>
            </a:solidFill>
            <a:prstDash val="solid"/>
          </a:ln>
        </p:spPr>
        <p:txBody>
          <a:bodyPr/>
          <a:lstStyle/>
          <a:p>
            <a:pPr defTabSz="1219170"/>
            <a:endParaRPr lang="en-US" sz="2400">
              <a:solidFill>
                <a:prstClr val="black"/>
              </a:solidFill>
              <a:latin typeface="Calibri"/>
            </a:endParaRPr>
          </a:p>
        </p:txBody>
      </p:sp>
      <p:sp>
        <p:nvSpPr>
          <p:cNvPr id="3" name="Shape 1"/>
          <p:cNvSpPr/>
          <p:nvPr/>
        </p:nvSpPr>
        <p:spPr>
          <a:xfrm>
            <a:off x="0" y="877824"/>
            <a:ext cx="12192000" cy="73152"/>
          </a:xfrm>
          <a:prstGeom prst="rect">
            <a:avLst/>
          </a:prstGeom>
          <a:solidFill>
            <a:srgbClr val="C9A227"/>
          </a:solidFill>
          <a:ln w="12700">
            <a:solidFill>
              <a:srgbClr val="C9A227"/>
            </a:solidFill>
            <a:prstDash val="solid"/>
          </a:ln>
        </p:spPr>
        <p:txBody>
          <a:bodyPr/>
          <a:lstStyle/>
          <a:p>
            <a:pPr defTabSz="1219170"/>
            <a:endParaRPr lang="en-US" sz="2400">
              <a:solidFill>
                <a:prstClr val="black"/>
              </a:solidFill>
              <a:latin typeface="Calibri"/>
            </a:endParaRPr>
          </a:p>
        </p:txBody>
      </p:sp>
      <p:pic>
        <p:nvPicPr>
          <p:cNvPr id="4" name="Image 0" descr="unpacked/ppt/media/image2.png"/>
          <p:cNvPicPr>
            <a:picLocks noChangeAspect="1"/>
          </p:cNvPicPr>
          <p:nvPr/>
        </p:nvPicPr>
        <p:blipFill>
          <a:blip r:embed="rId3"/>
          <a:stretch>
            <a:fillRect/>
          </a:stretch>
        </p:blipFill>
        <p:spPr>
          <a:xfrm>
            <a:off x="219456" y="60960"/>
            <a:ext cx="3048000" cy="755904"/>
          </a:xfrm>
          <a:prstGeom prst="rect">
            <a:avLst/>
          </a:prstGeom>
        </p:spPr>
      </p:pic>
      <p:sp>
        <p:nvSpPr>
          <p:cNvPr id="5" name="Text 2"/>
          <p:cNvSpPr/>
          <p:nvPr/>
        </p:nvSpPr>
        <p:spPr>
          <a:xfrm>
            <a:off x="8778240" y="97536"/>
            <a:ext cx="3230880" cy="365760"/>
          </a:xfrm>
          <a:prstGeom prst="rect">
            <a:avLst/>
          </a:prstGeom>
          <a:noFill/>
        </p:spPr>
        <p:txBody>
          <a:bodyPr wrap="square" lIns="0" tIns="0" rIns="0" bIns="0" rtlCol="0" anchor="ctr"/>
          <a:lstStyle/>
          <a:p>
            <a:pPr algn="r" defTabSz="1219170"/>
            <a:r>
              <a:rPr lang="en-US" sz="1000" dirty="0">
                <a:solidFill>
                  <a:srgbClr val="C9A227"/>
                </a:solidFill>
                <a:latin typeface="Calibri"/>
              </a:rPr>
              <a:t>National Qualifications Conference</a:t>
            </a:r>
            <a:endParaRPr lang="en-US" sz="1000" dirty="0">
              <a:solidFill>
                <a:prstClr val="black"/>
              </a:solidFill>
              <a:latin typeface="Calibri"/>
            </a:endParaRPr>
          </a:p>
        </p:txBody>
      </p:sp>
      <p:sp>
        <p:nvSpPr>
          <p:cNvPr id="6" name="Text 3"/>
          <p:cNvSpPr/>
          <p:nvPr/>
        </p:nvSpPr>
        <p:spPr>
          <a:xfrm>
            <a:off x="8778240" y="426720"/>
            <a:ext cx="3230880" cy="304800"/>
          </a:xfrm>
          <a:prstGeom prst="rect">
            <a:avLst/>
          </a:prstGeom>
          <a:noFill/>
        </p:spPr>
        <p:txBody>
          <a:bodyPr wrap="square" lIns="0" tIns="0" rIns="0" bIns="0" rtlCol="0" anchor="ctr"/>
          <a:lstStyle/>
          <a:p>
            <a:pPr algn="r" defTabSz="1219170"/>
            <a:r>
              <a:rPr lang="en-US" sz="1333" b="1" dirty="0">
                <a:solidFill>
                  <a:srgbClr val="FFFFFF"/>
                </a:solidFill>
                <a:latin typeface="Calibri"/>
              </a:rPr>
              <a:t>2026</a:t>
            </a:r>
            <a:endParaRPr lang="en-US" sz="1333" dirty="0">
              <a:solidFill>
                <a:prstClr val="black"/>
              </a:solidFill>
              <a:latin typeface="Calibri"/>
            </a:endParaRPr>
          </a:p>
        </p:txBody>
      </p:sp>
      <p:sp>
        <p:nvSpPr>
          <p:cNvPr id="7" name="Text 4"/>
          <p:cNvSpPr/>
          <p:nvPr/>
        </p:nvSpPr>
        <p:spPr>
          <a:xfrm>
            <a:off x="426720" y="999744"/>
            <a:ext cx="11338560" cy="609600"/>
          </a:xfrm>
          <a:prstGeom prst="rect">
            <a:avLst/>
          </a:prstGeom>
          <a:noFill/>
        </p:spPr>
        <p:txBody>
          <a:bodyPr wrap="square" lIns="0" tIns="0" rIns="0" bIns="0" rtlCol="0" anchor="ctr"/>
          <a:lstStyle/>
          <a:p>
            <a:pPr defTabSz="1219170"/>
            <a:r>
              <a:rPr lang="en-US" sz="2933" b="1" dirty="0">
                <a:solidFill>
                  <a:srgbClr val="1B2A6B"/>
                </a:solidFill>
                <a:latin typeface="Calibri" panose="020F0502020204030204" pitchFamily="34" charset="0"/>
                <a:ea typeface="Calibri" panose="020F0502020204030204" pitchFamily="34" charset="-122"/>
                <a:cs typeface="Calibri" panose="020F0502020204030204" pitchFamily="34" charset="-120"/>
              </a:rPr>
              <a:t>Current Solutions &amp; Gaps</a:t>
            </a:r>
            <a:endParaRPr lang="en-US" sz="2933" dirty="0">
              <a:solidFill>
                <a:prstClr val="black"/>
              </a:solidFill>
              <a:latin typeface="Calibri"/>
            </a:endParaRPr>
          </a:p>
        </p:txBody>
      </p:sp>
      <p:sp>
        <p:nvSpPr>
          <p:cNvPr id="8" name="Text 5"/>
          <p:cNvSpPr/>
          <p:nvPr/>
        </p:nvSpPr>
        <p:spPr>
          <a:xfrm>
            <a:off x="426720" y="1560576"/>
            <a:ext cx="11338560" cy="341376"/>
          </a:xfrm>
          <a:prstGeom prst="rect">
            <a:avLst/>
          </a:prstGeom>
          <a:noFill/>
        </p:spPr>
        <p:txBody>
          <a:bodyPr wrap="square" lIns="0" tIns="0" rIns="0" bIns="0" rtlCol="0" anchor="ctr"/>
          <a:lstStyle/>
          <a:p>
            <a:pPr defTabSz="1219170"/>
            <a:r>
              <a:rPr lang="en-US" sz="1467" i="1" dirty="0">
                <a:solidFill>
                  <a:srgbClr val="3A4A7A"/>
                </a:solidFill>
                <a:latin typeface="Calibri" panose="020F0502020204030204" pitchFamily="34" charset="0"/>
                <a:ea typeface="Calibri" panose="020F0502020204030204" pitchFamily="34" charset="-122"/>
                <a:cs typeface="Calibri" panose="020F0502020204030204" pitchFamily="34" charset="-120"/>
              </a:rPr>
              <a:t>What Exists Today — And Why It Falls Short</a:t>
            </a:r>
            <a:endParaRPr lang="en-US" sz="1467" dirty="0">
              <a:solidFill>
                <a:prstClr val="black"/>
              </a:solidFill>
              <a:latin typeface="Calibri"/>
            </a:endParaRPr>
          </a:p>
        </p:txBody>
      </p:sp>
      <p:sp>
        <p:nvSpPr>
          <p:cNvPr id="9" name="Shape 6"/>
          <p:cNvSpPr/>
          <p:nvPr/>
        </p:nvSpPr>
        <p:spPr>
          <a:xfrm>
            <a:off x="426720" y="1901952"/>
            <a:ext cx="11338560" cy="30480"/>
          </a:xfrm>
          <a:prstGeom prst="rect">
            <a:avLst/>
          </a:prstGeom>
          <a:solidFill>
            <a:srgbClr val="D0D8F0"/>
          </a:solidFill>
          <a:ln w="12700">
            <a:solidFill>
              <a:srgbClr val="D0D8F0"/>
            </a:solidFill>
            <a:prstDash val="solid"/>
          </a:ln>
        </p:spPr>
        <p:txBody>
          <a:bodyPr/>
          <a:lstStyle/>
          <a:p>
            <a:pPr defTabSz="1219170"/>
            <a:endParaRPr lang="en-US" sz="2400">
              <a:solidFill>
                <a:prstClr val="black"/>
              </a:solidFill>
              <a:latin typeface="Calibri"/>
            </a:endParaRPr>
          </a:p>
        </p:txBody>
      </p:sp>
      <p:sp>
        <p:nvSpPr>
          <p:cNvPr id="10" name="Shape 7"/>
          <p:cNvSpPr/>
          <p:nvPr/>
        </p:nvSpPr>
        <p:spPr>
          <a:xfrm>
            <a:off x="0" y="6400800"/>
            <a:ext cx="12192000" cy="457200"/>
          </a:xfrm>
          <a:prstGeom prst="rect">
            <a:avLst/>
          </a:prstGeom>
          <a:solidFill>
            <a:srgbClr val="1B2A6B"/>
          </a:solidFill>
          <a:ln w="12700">
            <a:solidFill>
              <a:srgbClr val="1B2A6B"/>
            </a:solidFill>
            <a:prstDash val="solid"/>
          </a:ln>
        </p:spPr>
        <p:txBody>
          <a:bodyPr/>
          <a:lstStyle/>
          <a:p>
            <a:pPr defTabSz="1219170"/>
            <a:endParaRPr lang="en-US" sz="2400">
              <a:solidFill>
                <a:prstClr val="black"/>
              </a:solidFill>
              <a:latin typeface="Calibri"/>
            </a:endParaRPr>
          </a:p>
        </p:txBody>
      </p:sp>
      <p:sp>
        <p:nvSpPr>
          <p:cNvPr id="11" name="Shape 8"/>
          <p:cNvSpPr/>
          <p:nvPr/>
        </p:nvSpPr>
        <p:spPr>
          <a:xfrm>
            <a:off x="0" y="6364224"/>
            <a:ext cx="12192000" cy="48768"/>
          </a:xfrm>
          <a:prstGeom prst="rect">
            <a:avLst/>
          </a:prstGeom>
          <a:solidFill>
            <a:srgbClr val="C9A227"/>
          </a:solidFill>
          <a:ln w="12700">
            <a:solidFill>
              <a:srgbClr val="C9A227"/>
            </a:solidFill>
            <a:prstDash val="solid"/>
          </a:ln>
        </p:spPr>
        <p:txBody>
          <a:bodyPr/>
          <a:lstStyle/>
          <a:p>
            <a:pPr defTabSz="1219170"/>
            <a:endParaRPr lang="en-US" sz="2400">
              <a:solidFill>
                <a:prstClr val="black"/>
              </a:solidFill>
              <a:latin typeface="Calibri"/>
            </a:endParaRPr>
          </a:p>
        </p:txBody>
      </p:sp>
      <p:sp>
        <p:nvSpPr>
          <p:cNvPr id="12" name="Text 9"/>
          <p:cNvSpPr/>
          <p:nvPr/>
        </p:nvSpPr>
        <p:spPr>
          <a:xfrm>
            <a:off x="243840" y="6412992"/>
            <a:ext cx="3657600" cy="365760"/>
          </a:xfrm>
          <a:prstGeom prst="rect">
            <a:avLst/>
          </a:prstGeom>
          <a:noFill/>
        </p:spPr>
        <p:txBody>
          <a:bodyPr wrap="square" lIns="0" tIns="0" rIns="0" bIns="0" rtlCol="0" anchor="ctr"/>
          <a:lstStyle/>
          <a:p>
            <a:pPr defTabSz="1219170"/>
            <a:r>
              <a:rPr lang="en-US" sz="1067" dirty="0">
                <a:solidFill>
                  <a:srgbClr val="AABBDD"/>
                </a:solidFill>
                <a:latin typeface="Calibri"/>
              </a:rPr>
              <a:t>© 2026 KNQA</a:t>
            </a:r>
            <a:endParaRPr lang="en-US" sz="1067" dirty="0">
              <a:solidFill>
                <a:prstClr val="black"/>
              </a:solidFill>
              <a:latin typeface="Calibri"/>
            </a:endParaRPr>
          </a:p>
        </p:txBody>
      </p:sp>
      <p:sp>
        <p:nvSpPr>
          <p:cNvPr id="13" name="Text 10"/>
          <p:cNvSpPr/>
          <p:nvPr/>
        </p:nvSpPr>
        <p:spPr>
          <a:xfrm>
            <a:off x="3901440" y="6412992"/>
            <a:ext cx="7924800" cy="365760"/>
          </a:xfrm>
          <a:prstGeom prst="rect">
            <a:avLst/>
          </a:prstGeom>
          <a:noFill/>
        </p:spPr>
        <p:txBody>
          <a:bodyPr wrap="square" lIns="0" tIns="0" rIns="0" bIns="0" rtlCol="0" anchor="ctr"/>
          <a:lstStyle/>
          <a:p>
            <a:pPr algn="r" defTabSz="1219170"/>
            <a:r>
              <a:rPr lang="en-US" sz="1067" dirty="0">
                <a:solidFill>
                  <a:srgbClr val="AABBDD"/>
                </a:solidFill>
                <a:latin typeface="Calibri"/>
              </a:rPr>
              <a:t>FarmAI — AIoT Pest Detection &amp; Smart Irrigation</a:t>
            </a:r>
            <a:endParaRPr lang="en-US" sz="1067" dirty="0">
              <a:solidFill>
                <a:prstClr val="black"/>
              </a:solidFill>
              <a:latin typeface="Calibri"/>
            </a:endParaRPr>
          </a:p>
        </p:txBody>
      </p:sp>
      <p:sp>
        <p:nvSpPr>
          <p:cNvPr id="14" name="Shape 11"/>
          <p:cNvSpPr/>
          <p:nvPr/>
        </p:nvSpPr>
        <p:spPr>
          <a:xfrm>
            <a:off x="426720" y="2072640"/>
            <a:ext cx="2682240" cy="1682496"/>
          </a:xfrm>
          <a:prstGeom prst="rect">
            <a:avLst/>
          </a:prstGeom>
          <a:solidFill>
            <a:srgbClr val="FFFFFF"/>
          </a:solidFill>
          <a:ln w="15240">
            <a:solidFill>
              <a:srgbClr val="D0D8F0"/>
            </a:solidFill>
            <a:prstDash val="solid"/>
          </a:ln>
          <a:effectLst>
            <a:outerShdw blurRad="76200" dist="38100" dir="8100000" algn="bl" rotWithShape="0">
              <a:srgbClr val="000000">
                <a:alpha val="8000"/>
              </a:srgbClr>
            </a:outerShdw>
          </a:effectLst>
        </p:spPr>
        <p:txBody>
          <a:bodyPr/>
          <a:lstStyle/>
          <a:p>
            <a:pPr defTabSz="1219170"/>
            <a:endParaRPr lang="en-US" sz="2400">
              <a:solidFill>
                <a:prstClr val="black"/>
              </a:solidFill>
              <a:latin typeface="Calibri"/>
            </a:endParaRPr>
          </a:p>
        </p:txBody>
      </p:sp>
      <p:sp>
        <p:nvSpPr>
          <p:cNvPr id="15" name="Shape 12"/>
          <p:cNvSpPr/>
          <p:nvPr/>
        </p:nvSpPr>
        <p:spPr>
          <a:xfrm>
            <a:off x="609600" y="2218944"/>
            <a:ext cx="536448" cy="536448"/>
          </a:xfrm>
          <a:prstGeom prst="ellipse">
            <a:avLst/>
          </a:prstGeom>
          <a:solidFill>
            <a:srgbClr val="2E7D32"/>
          </a:solidFill>
          <a:ln w="12700">
            <a:solidFill>
              <a:srgbClr val="2E7D32"/>
            </a:solidFill>
            <a:prstDash val="solid"/>
          </a:ln>
        </p:spPr>
        <p:txBody>
          <a:bodyPr/>
          <a:lstStyle/>
          <a:p>
            <a:pPr defTabSz="1219170"/>
            <a:endParaRPr lang="en-US" sz="2400">
              <a:solidFill>
                <a:prstClr val="black"/>
              </a:solidFill>
              <a:latin typeface="Calibri"/>
            </a:endParaRPr>
          </a:p>
        </p:txBody>
      </p:sp>
      <p:pic>
        <p:nvPicPr>
          <p:cNvPr id="16" name="Image 1" descr="preencoded.png"/>
          <p:cNvPicPr>
            <a:picLocks noChangeAspect="1"/>
          </p:cNvPicPr>
          <p:nvPr/>
        </p:nvPicPr>
        <p:blipFill>
          <a:blip r:embed="rId4"/>
          <a:stretch>
            <a:fillRect/>
          </a:stretch>
        </p:blipFill>
        <p:spPr>
          <a:xfrm>
            <a:off x="682752" y="2292096"/>
            <a:ext cx="390144" cy="390144"/>
          </a:xfrm>
          <a:prstGeom prst="rect">
            <a:avLst/>
          </a:prstGeom>
        </p:spPr>
      </p:pic>
      <p:sp>
        <p:nvSpPr>
          <p:cNvPr id="17" name="Text 13"/>
          <p:cNvSpPr/>
          <p:nvPr/>
        </p:nvSpPr>
        <p:spPr>
          <a:xfrm>
            <a:off x="1219200" y="2218944"/>
            <a:ext cx="1767840" cy="536448"/>
          </a:xfrm>
          <a:prstGeom prst="rect">
            <a:avLst/>
          </a:prstGeom>
          <a:noFill/>
        </p:spPr>
        <p:txBody>
          <a:bodyPr wrap="square" lIns="0" tIns="0" rIns="0" bIns="0" rtlCol="0" anchor="ctr"/>
          <a:lstStyle/>
          <a:p>
            <a:pPr defTabSz="1219170"/>
            <a:r>
              <a:rPr lang="en-US" sz="1267" b="1" dirty="0">
                <a:solidFill>
                  <a:srgbClr val="1B2A6B"/>
                </a:solidFill>
                <a:latin typeface="Calibri" panose="020F0502020204030204" pitchFamily="34" charset="0"/>
                <a:ea typeface="Calibri" panose="020F0502020204030204" pitchFamily="34" charset="-122"/>
                <a:cs typeface="Calibri" panose="020F0502020204030204" pitchFamily="34" charset="-120"/>
              </a:rPr>
              <a:t>Manual Scouting</a:t>
            </a:r>
            <a:endParaRPr lang="en-US" sz="1267" dirty="0">
              <a:solidFill>
                <a:prstClr val="black"/>
              </a:solidFill>
              <a:latin typeface="Calibri"/>
            </a:endParaRPr>
          </a:p>
        </p:txBody>
      </p:sp>
      <p:sp>
        <p:nvSpPr>
          <p:cNvPr id="18" name="Text 14"/>
          <p:cNvSpPr/>
          <p:nvPr/>
        </p:nvSpPr>
        <p:spPr>
          <a:xfrm>
            <a:off x="597408" y="2828544"/>
            <a:ext cx="2389632" cy="804672"/>
          </a:xfrm>
          <a:prstGeom prst="rect">
            <a:avLst/>
          </a:prstGeom>
          <a:noFill/>
        </p:spPr>
        <p:txBody>
          <a:bodyPr wrap="square" lIns="0" tIns="0" rIns="0" bIns="0" rtlCol="0" anchor="t"/>
          <a:lstStyle/>
          <a:p>
            <a:pPr defTabSz="1219170"/>
            <a:r>
              <a:rPr lang="en-US" sz="1267" dirty="0">
                <a:solidFill>
                  <a:srgbClr val="3A4A7A"/>
                </a:solidFill>
                <a:latin typeface="Calibri" panose="020F0502020204030204" pitchFamily="34" charset="0"/>
                <a:ea typeface="Calibri" panose="020F0502020204030204" pitchFamily="34" charset="-122"/>
                <a:cs typeface="Calibri" panose="020F0502020204030204" pitchFamily="34" charset="-120"/>
              </a:rPr>
              <a:t>Subjective · Delayed · Requires trained staff · Unavailable at rural scale</a:t>
            </a:r>
            <a:endParaRPr lang="en-US" sz="1267" dirty="0">
              <a:solidFill>
                <a:prstClr val="black"/>
              </a:solidFill>
              <a:latin typeface="Calibri"/>
            </a:endParaRPr>
          </a:p>
        </p:txBody>
      </p:sp>
      <p:sp>
        <p:nvSpPr>
          <p:cNvPr id="19" name="Shape 15"/>
          <p:cNvSpPr/>
          <p:nvPr/>
        </p:nvSpPr>
        <p:spPr>
          <a:xfrm>
            <a:off x="3291840" y="2072640"/>
            <a:ext cx="2682240" cy="1682496"/>
          </a:xfrm>
          <a:prstGeom prst="rect">
            <a:avLst/>
          </a:prstGeom>
          <a:solidFill>
            <a:srgbClr val="FFFFFF"/>
          </a:solidFill>
          <a:ln w="15240">
            <a:solidFill>
              <a:srgbClr val="D0D8F0"/>
            </a:solidFill>
            <a:prstDash val="solid"/>
          </a:ln>
          <a:effectLst>
            <a:outerShdw blurRad="76200" dist="38100" dir="8100000" algn="bl" rotWithShape="0">
              <a:srgbClr val="000000">
                <a:alpha val="8000"/>
              </a:srgbClr>
            </a:outerShdw>
          </a:effectLst>
        </p:spPr>
        <p:txBody>
          <a:bodyPr/>
          <a:lstStyle/>
          <a:p>
            <a:pPr defTabSz="1219170"/>
            <a:endParaRPr lang="en-US" sz="2400">
              <a:solidFill>
                <a:prstClr val="black"/>
              </a:solidFill>
              <a:latin typeface="Calibri"/>
            </a:endParaRPr>
          </a:p>
        </p:txBody>
      </p:sp>
      <p:sp>
        <p:nvSpPr>
          <p:cNvPr id="20" name="Shape 16"/>
          <p:cNvSpPr/>
          <p:nvPr/>
        </p:nvSpPr>
        <p:spPr>
          <a:xfrm>
            <a:off x="3474720" y="2218944"/>
            <a:ext cx="536448" cy="536448"/>
          </a:xfrm>
          <a:prstGeom prst="ellipse">
            <a:avLst/>
          </a:prstGeom>
          <a:solidFill>
            <a:srgbClr val="00695C"/>
          </a:solidFill>
          <a:ln w="12700">
            <a:solidFill>
              <a:srgbClr val="00695C"/>
            </a:solidFill>
            <a:prstDash val="solid"/>
          </a:ln>
        </p:spPr>
        <p:txBody>
          <a:bodyPr/>
          <a:lstStyle/>
          <a:p>
            <a:pPr defTabSz="1219170"/>
            <a:endParaRPr lang="en-US" sz="2400">
              <a:solidFill>
                <a:prstClr val="black"/>
              </a:solidFill>
              <a:latin typeface="Calibri"/>
            </a:endParaRPr>
          </a:p>
        </p:txBody>
      </p:sp>
      <p:pic>
        <p:nvPicPr>
          <p:cNvPr id="21" name="Image 2" descr="preencoded.png"/>
          <p:cNvPicPr>
            <a:picLocks noChangeAspect="1"/>
          </p:cNvPicPr>
          <p:nvPr/>
        </p:nvPicPr>
        <p:blipFill>
          <a:blip r:embed="rId5"/>
          <a:stretch>
            <a:fillRect/>
          </a:stretch>
        </p:blipFill>
        <p:spPr>
          <a:xfrm>
            <a:off x="3547872" y="2292096"/>
            <a:ext cx="390144" cy="390144"/>
          </a:xfrm>
          <a:prstGeom prst="rect">
            <a:avLst/>
          </a:prstGeom>
        </p:spPr>
      </p:pic>
      <p:sp>
        <p:nvSpPr>
          <p:cNvPr id="22" name="Text 17"/>
          <p:cNvSpPr/>
          <p:nvPr/>
        </p:nvSpPr>
        <p:spPr>
          <a:xfrm>
            <a:off x="4084320" y="2218944"/>
            <a:ext cx="1767840" cy="536448"/>
          </a:xfrm>
          <a:prstGeom prst="rect">
            <a:avLst/>
          </a:prstGeom>
          <a:noFill/>
        </p:spPr>
        <p:txBody>
          <a:bodyPr wrap="square" lIns="0" tIns="0" rIns="0" bIns="0" rtlCol="0" anchor="ctr"/>
          <a:lstStyle/>
          <a:p>
            <a:pPr defTabSz="1219170"/>
            <a:r>
              <a:rPr lang="en-US" sz="1267" b="1" dirty="0">
                <a:solidFill>
                  <a:srgbClr val="1B2A6B"/>
                </a:solidFill>
                <a:latin typeface="Calibri" panose="020F0502020204030204" pitchFamily="34" charset="0"/>
                <a:ea typeface="Calibri" panose="020F0502020204030204" pitchFamily="34" charset="-122"/>
                <a:cs typeface="Calibri" panose="020F0502020204030204" pitchFamily="34" charset="-120"/>
              </a:rPr>
              <a:t>Standalone Apps (Plantix)</a:t>
            </a:r>
            <a:endParaRPr lang="en-US" sz="1267" dirty="0">
              <a:solidFill>
                <a:prstClr val="black"/>
              </a:solidFill>
              <a:latin typeface="Calibri"/>
            </a:endParaRPr>
          </a:p>
        </p:txBody>
      </p:sp>
      <p:sp>
        <p:nvSpPr>
          <p:cNvPr id="23" name="Text 18"/>
          <p:cNvSpPr/>
          <p:nvPr/>
        </p:nvSpPr>
        <p:spPr>
          <a:xfrm>
            <a:off x="3462528" y="2828544"/>
            <a:ext cx="2389632" cy="804672"/>
          </a:xfrm>
          <a:prstGeom prst="rect">
            <a:avLst/>
          </a:prstGeom>
          <a:noFill/>
        </p:spPr>
        <p:txBody>
          <a:bodyPr wrap="square" lIns="0" tIns="0" rIns="0" bIns="0" rtlCol="0" anchor="t"/>
          <a:lstStyle/>
          <a:p>
            <a:pPr defTabSz="1219170"/>
            <a:r>
              <a:rPr lang="en-US" sz="1267" dirty="0">
                <a:solidFill>
                  <a:srgbClr val="3A4A7A"/>
                </a:solidFill>
                <a:latin typeface="Calibri" panose="020F0502020204030204" pitchFamily="34" charset="0"/>
                <a:ea typeface="Calibri" panose="020F0502020204030204" pitchFamily="34" charset="-122"/>
                <a:cs typeface="Calibri" panose="020F0502020204030204" pitchFamily="34" charset="-120"/>
              </a:rPr>
              <a:t>No hardware · No soil monitoring · No irrigation automation · Needs constant internet</a:t>
            </a:r>
            <a:endParaRPr lang="en-US" sz="1267" dirty="0">
              <a:solidFill>
                <a:prstClr val="black"/>
              </a:solidFill>
              <a:latin typeface="Calibri"/>
            </a:endParaRPr>
          </a:p>
        </p:txBody>
      </p:sp>
      <p:sp>
        <p:nvSpPr>
          <p:cNvPr id="24" name="Shape 19"/>
          <p:cNvSpPr/>
          <p:nvPr/>
        </p:nvSpPr>
        <p:spPr>
          <a:xfrm>
            <a:off x="6156960" y="2072640"/>
            <a:ext cx="2682240" cy="1682496"/>
          </a:xfrm>
          <a:prstGeom prst="rect">
            <a:avLst/>
          </a:prstGeom>
          <a:solidFill>
            <a:srgbClr val="FFFFFF"/>
          </a:solidFill>
          <a:ln w="15240">
            <a:solidFill>
              <a:srgbClr val="D0D8F0"/>
            </a:solidFill>
            <a:prstDash val="solid"/>
          </a:ln>
          <a:effectLst>
            <a:outerShdw blurRad="76200" dist="38100" dir="8100000" algn="bl" rotWithShape="0">
              <a:srgbClr val="000000">
                <a:alpha val="8000"/>
              </a:srgbClr>
            </a:outerShdw>
          </a:effectLst>
        </p:spPr>
        <p:txBody>
          <a:bodyPr/>
          <a:lstStyle/>
          <a:p>
            <a:pPr defTabSz="1219170"/>
            <a:endParaRPr lang="en-US" sz="2400">
              <a:solidFill>
                <a:prstClr val="black"/>
              </a:solidFill>
              <a:latin typeface="Calibri"/>
            </a:endParaRPr>
          </a:p>
        </p:txBody>
      </p:sp>
      <p:sp>
        <p:nvSpPr>
          <p:cNvPr id="25" name="Shape 20"/>
          <p:cNvSpPr/>
          <p:nvPr/>
        </p:nvSpPr>
        <p:spPr>
          <a:xfrm>
            <a:off x="6339840" y="2218944"/>
            <a:ext cx="536448" cy="536448"/>
          </a:xfrm>
          <a:prstGeom prst="ellipse">
            <a:avLst/>
          </a:prstGeom>
          <a:solidFill>
            <a:srgbClr val="E65100"/>
          </a:solidFill>
          <a:ln w="12700">
            <a:solidFill>
              <a:srgbClr val="E65100"/>
            </a:solidFill>
            <a:prstDash val="solid"/>
          </a:ln>
        </p:spPr>
        <p:txBody>
          <a:bodyPr/>
          <a:lstStyle/>
          <a:p>
            <a:pPr defTabSz="1219170"/>
            <a:endParaRPr lang="en-US" sz="2400">
              <a:solidFill>
                <a:prstClr val="black"/>
              </a:solidFill>
              <a:latin typeface="Calibri"/>
            </a:endParaRPr>
          </a:p>
        </p:txBody>
      </p:sp>
      <p:pic>
        <p:nvPicPr>
          <p:cNvPr id="26" name="Image 3" descr="preencoded.png"/>
          <p:cNvPicPr>
            <a:picLocks noChangeAspect="1"/>
          </p:cNvPicPr>
          <p:nvPr/>
        </p:nvPicPr>
        <p:blipFill>
          <a:blip r:embed="rId6"/>
          <a:stretch>
            <a:fillRect/>
          </a:stretch>
        </p:blipFill>
        <p:spPr>
          <a:xfrm>
            <a:off x="6412992" y="2292096"/>
            <a:ext cx="390144" cy="390144"/>
          </a:xfrm>
          <a:prstGeom prst="rect">
            <a:avLst/>
          </a:prstGeom>
        </p:spPr>
      </p:pic>
      <p:sp>
        <p:nvSpPr>
          <p:cNvPr id="27" name="Text 21"/>
          <p:cNvSpPr/>
          <p:nvPr/>
        </p:nvSpPr>
        <p:spPr>
          <a:xfrm>
            <a:off x="6949440" y="2218944"/>
            <a:ext cx="1767840" cy="536448"/>
          </a:xfrm>
          <a:prstGeom prst="rect">
            <a:avLst/>
          </a:prstGeom>
          <a:noFill/>
        </p:spPr>
        <p:txBody>
          <a:bodyPr wrap="square" lIns="0" tIns="0" rIns="0" bIns="0" rtlCol="0" anchor="ctr"/>
          <a:lstStyle/>
          <a:p>
            <a:pPr defTabSz="1219170"/>
            <a:r>
              <a:rPr lang="en-US" sz="1267" b="1" dirty="0">
                <a:solidFill>
                  <a:srgbClr val="1B2A6B"/>
                </a:solidFill>
                <a:latin typeface="Calibri" panose="020F0502020204030204" pitchFamily="34" charset="0"/>
                <a:ea typeface="Calibri" panose="020F0502020204030204" pitchFamily="34" charset="-122"/>
                <a:cs typeface="Calibri" panose="020F0502020204030204" pitchFamily="34" charset="-120"/>
              </a:rPr>
              <a:t>Commercial Smart Irrigation</a:t>
            </a:r>
            <a:endParaRPr lang="en-US" sz="1267" dirty="0">
              <a:solidFill>
                <a:prstClr val="black"/>
              </a:solidFill>
              <a:latin typeface="Calibri"/>
            </a:endParaRPr>
          </a:p>
        </p:txBody>
      </p:sp>
      <p:sp>
        <p:nvSpPr>
          <p:cNvPr id="28" name="Text 22"/>
          <p:cNvSpPr/>
          <p:nvPr/>
        </p:nvSpPr>
        <p:spPr>
          <a:xfrm>
            <a:off x="6327648" y="2828544"/>
            <a:ext cx="2389632" cy="804672"/>
          </a:xfrm>
          <a:prstGeom prst="rect">
            <a:avLst/>
          </a:prstGeom>
          <a:noFill/>
        </p:spPr>
        <p:txBody>
          <a:bodyPr wrap="square" lIns="0" tIns="0" rIns="0" bIns="0" rtlCol="0" anchor="t"/>
          <a:lstStyle/>
          <a:p>
            <a:pPr defTabSz="1219170"/>
            <a:r>
              <a:rPr lang="en-US" sz="1267" dirty="0">
                <a:solidFill>
                  <a:srgbClr val="3A4A7A"/>
                </a:solidFill>
                <a:latin typeface="Calibri" panose="020F0502020204030204" pitchFamily="34" charset="0"/>
                <a:ea typeface="Calibri" panose="020F0502020204030204" pitchFamily="34" charset="-122"/>
                <a:cs typeface="Calibri" panose="020F0502020204030204" pitchFamily="34" charset="-120"/>
              </a:rPr>
              <a:t>≥ KES 50,000+ · Complex setup · Not affordable for smallholders · No AI pest detection</a:t>
            </a:r>
            <a:endParaRPr lang="en-US" sz="1267" dirty="0">
              <a:solidFill>
                <a:prstClr val="black"/>
              </a:solidFill>
              <a:latin typeface="Calibri"/>
            </a:endParaRPr>
          </a:p>
        </p:txBody>
      </p:sp>
      <p:sp>
        <p:nvSpPr>
          <p:cNvPr id="29" name="Shape 23"/>
          <p:cNvSpPr/>
          <p:nvPr/>
        </p:nvSpPr>
        <p:spPr>
          <a:xfrm>
            <a:off x="9022080" y="2072640"/>
            <a:ext cx="2682240" cy="1682496"/>
          </a:xfrm>
          <a:prstGeom prst="rect">
            <a:avLst/>
          </a:prstGeom>
          <a:solidFill>
            <a:srgbClr val="FFFFFF"/>
          </a:solidFill>
          <a:ln w="15240">
            <a:solidFill>
              <a:srgbClr val="D0D8F0"/>
            </a:solidFill>
            <a:prstDash val="solid"/>
          </a:ln>
          <a:effectLst>
            <a:outerShdw blurRad="76200" dist="38100" dir="8100000" algn="bl" rotWithShape="0">
              <a:srgbClr val="000000">
                <a:alpha val="8000"/>
              </a:srgbClr>
            </a:outerShdw>
          </a:effectLst>
        </p:spPr>
        <p:txBody>
          <a:bodyPr/>
          <a:lstStyle/>
          <a:p>
            <a:pPr defTabSz="1219170"/>
            <a:endParaRPr lang="en-US" sz="2400">
              <a:solidFill>
                <a:prstClr val="black"/>
              </a:solidFill>
              <a:latin typeface="Calibri"/>
            </a:endParaRPr>
          </a:p>
        </p:txBody>
      </p:sp>
      <p:sp>
        <p:nvSpPr>
          <p:cNvPr id="30" name="Shape 24"/>
          <p:cNvSpPr/>
          <p:nvPr/>
        </p:nvSpPr>
        <p:spPr>
          <a:xfrm>
            <a:off x="9204960" y="2218944"/>
            <a:ext cx="536448" cy="536448"/>
          </a:xfrm>
          <a:prstGeom prst="ellipse">
            <a:avLst/>
          </a:prstGeom>
          <a:solidFill>
            <a:srgbClr val="3A4A7A"/>
          </a:solidFill>
          <a:ln w="12700">
            <a:solidFill>
              <a:srgbClr val="3A4A7A"/>
            </a:solidFill>
            <a:prstDash val="solid"/>
          </a:ln>
        </p:spPr>
        <p:txBody>
          <a:bodyPr/>
          <a:lstStyle/>
          <a:p>
            <a:pPr defTabSz="1219170"/>
            <a:endParaRPr lang="en-US" sz="2400">
              <a:solidFill>
                <a:prstClr val="black"/>
              </a:solidFill>
              <a:latin typeface="Calibri"/>
            </a:endParaRPr>
          </a:p>
        </p:txBody>
      </p:sp>
      <p:pic>
        <p:nvPicPr>
          <p:cNvPr id="31" name="Image 4" descr="preencoded.png"/>
          <p:cNvPicPr>
            <a:picLocks noChangeAspect="1"/>
          </p:cNvPicPr>
          <p:nvPr/>
        </p:nvPicPr>
        <p:blipFill>
          <a:blip r:embed="rId7"/>
          <a:stretch>
            <a:fillRect/>
          </a:stretch>
        </p:blipFill>
        <p:spPr>
          <a:xfrm>
            <a:off x="9278112" y="2292096"/>
            <a:ext cx="390144" cy="390144"/>
          </a:xfrm>
          <a:prstGeom prst="rect">
            <a:avLst/>
          </a:prstGeom>
        </p:spPr>
      </p:pic>
      <p:sp>
        <p:nvSpPr>
          <p:cNvPr id="32" name="Text 25"/>
          <p:cNvSpPr/>
          <p:nvPr/>
        </p:nvSpPr>
        <p:spPr>
          <a:xfrm>
            <a:off x="9814560" y="2218944"/>
            <a:ext cx="1767840" cy="536448"/>
          </a:xfrm>
          <a:prstGeom prst="rect">
            <a:avLst/>
          </a:prstGeom>
          <a:noFill/>
        </p:spPr>
        <p:txBody>
          <a:bodyPr wrap="square" lIns="0" tIns="0" rIns="0" bIns="0" rtlCol="0" anchor="ctr"/>
          <a:lstStyle/>
          <a:p>
            <a:pPr defTabSz="1219170"/>
            <a:r>
              <a:rPr lang="en-US" sz="1267" b="1" dirty="0">
                <a:solidFill>
                  <a:srgbClr val="1B2A6B"/>
                </a:solidFill>
                <a:latin typeface="Calibri" panose="020F0502020204030204" pitchFamily="34" charset="0"/>
                <a:ea typeface="Calibri" panose="020F0502020204030204" pitchFamily="34" charset="-122"/>
                <a:cs typeface="Calibri" panose="020F0502020204030204" pitchFamily="34" charset="-120"/>
              </a:rPr>
              <a:t>Academic IoT Prototypes</a:t>
            </a:r>
            <a:endParaRPr lang="en-US" sz="1267" dirty="0">
              <a:solidFill>
                <a:prstClr val="black"/>
              </a:solidFill>
              <a:latin typeface="Calibri"/>
            </a:endParaRPr>
          </a:p>
        </p:txBody>
      </p:sp>
      <p:sp>
        <p:nvSpPr>
          <p:cNvPr id="33" name="Text 26"/>
          <p:cNvSpPr/>
          <p:nvPr/>
        </p:nvSpPr>
        <p:spPr>
          <a:xfrm>
            <a:off x="9192768" y="2828544"/>
            <a:ext cx="2389632" cy="804672"/>
          </a:xfrm>
          <a:prstGeom prst="rect">
            <a:avLst/>
          </a:prstGeom>
          <a:noFill/>
        </p:spPr>
        <p:txBody>
          <a:bodyPr wrap="square" lIns="0" tIns="0" rIns="0" bIns="0" rtlCol="0" anchor="t"/>
          <a:lstStyle/>
          <a:p>
            <a:pPr defTabSz="1219170"/>
            <a:r>
              <a:rPr lang="en-US" sz="1267" dirty="0">
                <a:solidFill>
                  <a:srgbClr val="3A4A7A"/>
                </a:solidFill>
                <a:latin typeface="Calibri" panose="020F0502020204030204" pitchFamily="34" charset="0"/>
                <a:ea typeface="Calibri" panose="020F0502020204030204" pitchFamily="34" charset="-122"/>
                <a:cs typeface="Calibri" panose="020F0502020204030204" pitchFamily="34" charset="-120"/>
              </a:rPr>
              <a:t>Either pest-only OR irrigation-only · Not integrated · Rarely field-tested in Kenya</a:t>
            </a:r>
            <a:endParaRPr lang="en-US" sz="1267" dirty="0">
              <a:solidFill>
                <a:prstClr val="black"/>
              </a:solidFill>
              <a:latin typeface="Calibri"/>
            </a:endParaRPr>
          </a:p>
        </p:txBody>
      </p:sp>
      <p:sp>
        <p:nvSpPr>
          <p:cNvPr id="34" name="Shape 27"/>
          <p:cNvSpPr/>
          <p:nvPr/>
        </p:nvSpPr>
        <p:spPr>
          <a:xfrm>
            <a:off x="426720" y="3974592"/>
            <a:ext cx="11338560" cy="1365504"/>
          </a:xfrm>
          <a:prstGeom prst="rect">
            <a:avLst/>
          </a:prstGeom>
          <a:solidFill>
            <a:srgbClr val="FFF3E0"/>
          </a:solidFill>
          <a:ln w="25400">
            <a:solidFill>
              <a:srgbClr val="C9A227"/>
            </a:solidFill>
            <a:prstDash val="solid"/>
          </a:ln>
        </p:spPr>
        <p:txBody>
          <a:bodyPr/>
          <a:lstStyle/>
          <a:p>
            <a:pPr defTabSz="1219170"/>
            <a:endParaRPr lang="en-US" sz="2400">
              <a:solidFill>
                <a:prstClr val="black"/>
              </a:solidFill>
              <a:latin typeface="Calibri"/>
            </a:endParaRPr>
          </a:p>
        </p:txBody>
      </p:sp>
      <p:pic>
        <p:nvPicPr>
          <p:cNvPr id="35" name="Image 5" descr="preencoded.png"/>
          <p:cNvPicPr>
            <a:picLocks noChangeAspect="1"/>
          </p:cNvPicPr>
          <p:nvPr/>
        </p:nvPicPr>
        <p:blipFill>
          <a:blip r:embed="rId8"/>
          <a:stretch>
            <a:fillRect/>
          </a:stretch>
        </p:blipFill>
        <p:spPr>
          <a:xfrm>
            <a:off x="670560" y="4120896"/>
            <a:ext cx="609600" cy="609600"/>
          </a:xfrm>
          <a:prstGeom prst="rect">
            <a:avLst/>
          </a:prstGeom>
        </p:spPr>
      </p:pic>
      <p:sp>
        <p:nvSpPr>
          <p:cNvPr id="36" name="Text 28"/>
          <p:cNvSpPr/>
          <p:nvPr/>
        </p:nvSpPr>
        <p:spPr>
          <a:xfrm>
            <a:off x="1402080" y="4023360"/>
            <a:ext cx="1463040" cy="438912"/>
          </a:xfrm>
          <a:prstGeom prst="rect">
            <a:avLst/>
          </a:prstGeom>
          <a:noFill/>
        </p:spPr>
        <p:txBody>
          <a:bodyPr wrap="square" lIns="0" tIns="0" rIns="0" bIns="0" rtlCol="0" anchor="ctr"/>
          <a:lstStyle/>
          <a:p>
            <a:pPr defTabSz="1219170"/>
            <a:r>
              <a:rPr lang="en-US" sz="1733" b="1" dirty="0">
                <a:solidFill>
                  <a:srgbClr val="E65100"/>
                </a:solidFill>
                <a:latin typeface="Calibri"/>
              </a:rPr>
              <a:t>The Gap:</a:t>
            </a:r>
            <a:endParaRPr lang="en-US" sz="1733" dirty="0">
              <a:solidFill>
                <a:prstClr val="black"/>
              </a:solidFill>
              <a:latin typeface="Calibri"/>
            </a:endParaRPr>
          </a:p>
        </p:txBody>
      </p:sp>
      <p:sp>
        <p:nvSpPr>
          <p:cNvPr id="37" name="Text 29"/>
          <p:cNvSpPr/>
          <p:nvPr/>
        </p:nvSpPr>
        <p:spPr>
          <a:xfrm>
            <a:off x="1402080" y="4437888"/>
            <a:ext cx="10119360" cy="731520"/>
          </a:xfrm>
          <a:prstGeom prst="rect">
            <a:avLst/>
          </a:prstGeom>
          <a:noFill/>
        </p:spPr>
        <p:txBody>
          <a:bodyPr wrap="square" lIns="0" tIns="0" rIns="0" bIns="0" rtlCol="0" anchor="ctr"/>
          <a:lstStyle/>
          <a:p>
            <a:pPr defTabSz="1219170"/>
            <a:r>
              <a:rPr lang="en-US" sz="1400" dirty="0">
                <a:solidFill>
                  <a:srgbClr val="1B2A6B"/>
                </a:solidFill>
                <a:latin typeface="Calibri"/>
              </a:rPr>
              <a:t>No affordable, integrated AIoT platform currently combines real-time pest detection + smart sensor-driven irrigation + AI advisory — specifically designed for Kenyan smallholder farmers.</a:t>
            </a:r>
            <a:endParaRPr lang="en-US" sz="1400" dirty="0">
              <a:solidFill>
                <a:prstClr val="black"/>
              </a:solidFill>
              <a:latin typeface="Calibri"/>
            </a:endParaRP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877824"/>
          </a:xfrm>
          <a:prstGeom prst="rect">
            <a:avLst/>
          </a:prstGeom>
          <a:solidFill>
            <a:srgbClr val="1B2A6B"/>
          </a:solidFill>
          <a:ln w="12700">
            <a:solidFill>
              <a:srgbClr val="1B2A6B"/>
            </a:solidFill>
            <a:prstDash val="solid"/>
          </a:ln>
        </p:spPr>
        <p:txBody>
          <a:bodyPr/>
          <a:lstStyle/>
          <a:p>
            <a:pPr defTabSz="1219170"/>
            <a:endParaRPr lang="en-US" sz="2400">
              <a:solidFill>
                <a:prstClr val="black"/>
              </a:solidFill>
              <a:latin typeface="Calibri"/>
            </a:endParaRPr>
          </a:p>
        </p:txBody>
      </p:sp>
      <p:sp>
        <p:nvSpPr>
          <p:cNvPr id="3" name="Shape 1"/>
          <p:cNvSpPr/>
          <p:nvPr/>
        </p:nvSpPr>
        <p:spPr>
          <a:xfrm>
            <a:off x="0" y="877824"/>
            <a:ext cx="12192000" cy="73152"/>
          </a:xfrm>
          <a:prstGeom prst="rect">
            <a:avLst/>
          </a:prstGeom>
          <a:solidFill>
            <a:srgbClr val="C9A227"/>
          </a:solidFill>
          <a:ln w="12700">
            <a:solidFill>
              <a:srgbClr val="C9A227"/>
            </a:solidFill>
            <a:prstDash val="solid"/>
          </a:ln>
        </p:spPr>
        <p:txBody>
          <a:bodyPr/>
          <a:lstStyle/>
          <a:p>
            <a:pPr defTabSz="1219170"/>
            <a:endParaRPr lang="en-US" sz="2400">
              <a:solidFill>
                <a:prstClr val="black"/>
              </a:solidFill>
              <a:latin typeface="Calibri"/>
            </a:endParaRPr>
          </a:p>
        </p:txBody>
      </p:sp>
      <p:pic>
        <p:nvPicPr>
          <p:cNvPr id="4" name="Image 0" descr="unpacked/ppt/media/image2.png"/>
          <p:cNvPicPr>
            <a:picLocks noChangeAspect="1"/>
          </p:cNvPicPr>
          <p:nvPr/>
        </p:nvPicPr>
        <p:blipFill>
          <a:blip r:embed="rId3"/>
          <a:stretch>
            <a:fillRect/>
          </a:stretch>
        </p:blipFill>
        <p:spPr>
          <a:xfrm>
            <a:off x="219456" y="60960"/>
            <a:ext cx="3048000" cy="755904"/>
          </a:xfrm>
          <a:prstGeom prst="rect">
            <a:avLst/>
          </a:prstGeom>
        </p:spPr>
      </p:pic>
      <p:sp>
        <p:nvSpPr>
          <p:cNvPr id="5" name="Text 2"/>
          <p:cNvSpPr/>
          <p:nvPr/>
        </p:nvSpPr>
        <p:spPr>
          <a:xfrm>
            <a:off x="8778240" y="97536"/>
            <a:ext cx="3230880" cy="365760"/>
          </a:xfrm>
          <a:prstGeom prst="rect">
            <a:avLst/>
          </a:prstGeom>
          <a:noFill/>
        </p:spPr>
        <p:txBody>
          <a:bodyPr wrap="square" lIns="0" tIns="0" rIns="0" bIns="0" rtlCol="0" anchor="ctr"/>
          <a:lstStyle/>
          <a:p>
            <a:pPr algn="r" defTabSz="1219170"/>
            <a:r>
              <a:rPr lang="en-US" sz="1000" dirty="0">
                <a:solidFill>
                  <a:srgbClr val="C9A227"/>
                </a:solidFill>
                <a:latin typeface="Calibri"/>
              </a:rPr>
              <a:t>National Qualifications Conference</a:t>
            </a:r>
            <a:endParaRPr lang="en-US" sz="1000" dirty="0">
              <a:solidFill>
                <a:prstClr val="black"/>
              </a:solidFill>
              <a:latin typeface="Calibri"/>
            </a:endParaRPr>
          </a:p>
        </p:txBody>
      </p:sp>
      <p:sp>
        <p:nvSpPr>
          <p:cNvPr id="6" name="Text 3"/>
          <p:cNvSpPr/>
          <p:nvPr/>
        </p:nvSpPr>
        <p:spPr>
          <a:xfrm>
            <a:off x="8778240" y="426720"/>
            <a:ext cx="3230880" cy="304800"/>
          </a:xfrm>
          <a:prstGeom prst="rect">
            <a:avLst/>
          </a:prstGeom>
          <a:noFill/>
        </p:spPr>
        <p:txBody>
          <a:bodyPr wrap="square" lIns="0" tIns="0" rIns="0" bIns="0" rtlCol="0" anchor="ctr"/>
          <a:lstStyle/>
          <a:p>
            <a:pPr algn="r" defTabSz="1219170"/>
            <a:r>
              <a:rPr lang="en-US" sz="1333" b="1" dirty="0">
                <a:solidFill>
                  <a:srgbClr val="FFFFFF"/>
                </a:solidFill>
                <a:latin typeface="Calibri"/>
              </a:rPr>
              <a:t>2026</a:t>
            </a:r>
            <a:endParaRPr lang="en-US" sz="1333" dirty="0">
              <a:solidFill>
                <a:prstClr val="black"/>
              </a:solidFill>
              <a:latin typeface="Calibri"/>
            </a:endParaRPr>
          </a:p>
        </p:txBody>
      </p:sp>
      <p:sp>
        <p:nvSpPr>
          <p:cNvPr id="7" name="Text 4"/>
          <p:cNvSpPr/>
          <p:nvPr/>
        </p:nvSpPr>
        <p:spPr>
          <a:xfrm>
            <a:off x="426720" y="999744"/>
            <a:ext cx="11338560" cy="609600"/>
          </a:xfrm>
          <a:prstGeom prst="rect">
            <a:avLst/>
          </a:prstGeom>
          <a:noFill/>
        </p:spPr>
        <p:txBody>
          <a:bodyPr wrap="square" lIns="0" tIns="0" rIns="0" bIns="0" rtlCol="0" anchor="ctr"/>
          <a:lstStyle/>
          <a:p>
            <a:pPr defTabSz="1219170"/>
            <a:r>
              <a:rPr lang="en-US" sz="2933" b="1" dirty="0">
                <a:solidFill>
                  <a:srgbClr val="1B2A6B"/>
                </a:solidFill>
                <a:latin typeface="Calibri" panose="020F0502020204030204" pitchFamily="34" charset="0"/>
                <a:ea typeface="Calibri" panose="020F0502020204030204" pitchFamily="34" charset="-122"/>
                <a:cs typeface="Calibri" panose="020F0502020204030204" pitchFamily="34" charset="-120"/>
              </a:rPr>
              <a:t>Proposed Solution</a:t>
            </a:r>
            <a:endParaRPr lang="en-US" sz="2933" dirty="0">
              <a:solidFill>
                <a:prstClr val="black"/>
              </a:solidFill>
              <a:latin typeface="Calibri"/>
            </a:endParaRPr>
          </a:p>
        </p:txBody>
      </p:sp>
      <p:sp>
        <p:nvSpPr>
          <p:cNvPr id="8" name="Text 5"/>
          <p:cNvSpPr/>
          <p:nvPr/>
        </p:nvSpPr>
        <p:spPr>
          <a:xfrm>
            <a:off x="426720" y="1560576"/>
            <a:ext cx="11338560" cy="341376"/>
          </a:xfrm>
          <a:prstGeom prst="rect">
            <a:avLst/>
          </a:prstGeom>
          <a:noFill/>
        </p:spPr>
        <p:txBody>
          <a:bodyPr wrap="square" lIns="0" tIns="0" rIns="0" bIns="0" rtlCol="0" anchor="ctr"/>
          <a:lstStyle/>
          <a:p>
            <a:pPr defTabSz="1219170"/>
            <a:r>
              <a:rPr lang="en-US" sz="1467" i="1" dirty="0">
                <a:solidFill>
                  <a:srgbClr val="3A4A7A"/>
                </a:solidFill>
                <a:latin typeface="Calibri" panose="020F0502020204030204" pitchFamily="34" charset="0"/>
                <a:ea typeface="Calibri" panose="020F0502020204030204" pitchFamily="34" charset="-122"/>
                <a:cs typeface="Calibri" panose="020F0502020204030204" pitchFamily="34" charset="-120"/>
              </a:rPr>
              <a:t>FarmAI — An Integrated AIoT Smart Farming System</a:t>
            </a:r>
            <a:endParaRPr lang="en-US" sz="1467" dirty="0">
              <a:solidFill>
                <a:prstClr val="black"/>
              </a:solidFill>
              <a:latin typeface="Calibri"/>
            </a:endParaRPr>
          </a:p>
        </p:txBody>
      </p:sp>
      <p:sp>
        <p:nvSpPr>
          <p:cNvPr id="9" name="Shape 6"/>
          <p:cNvSpPr/>
          <p:nvPr/>
        </p:nvSpPr>
        <p:spPr>
          <a:xfrm>
            <a:off x="426720" y="1901952"/>
            <a:ext cx="11338560" cy="30480"/>
          </a:xfrm>
          <a:prstGeom prst="rect">
            <a:avLst/>
          </a:prstGeom>
          <a:solidFill>
            <a:srgbClr val="D0D8F0"/>
          </a:solidFill>
          <a:ln w="12700">
            <a:solidFill>
              <a:srgbClr val="D0D8F0"/>
            </a:solidFill>
            <a:prstDash val="solid"/>
          </a:ln>
        </p:spPr>
        <p:txBody>
          <a:bodyPr/>
          <a:lstStyle/>
          <a:p>
            <a:pPr defTabSz="1219170"/>
            <a:endParaRPr lang="en-US" sz="2400">
              <a:solidFill>
                <a:prstClr val="black"/>
              </a:solidFill>
              <a:latin typeface="Calibri"/>
            </a:endParaRPr>
          </a:p>
        </p:txBody>
      </p:sp>
      <p:sp>
        <p:nvSpPr>
          <p:cNvPr id="10" name="Shape 7"/>
          <p:cNvSpPr/>
          <p:nvPr/>
        </p:nvSpPr>
        <p:spPr>
          <a:xfrm>
            <a:off x="0" y="6400800"/>
            <a:ext cx="12192000" cy="457200"/>
          </a:xfrm>
          <a:prstGeom prst="rect">
            <a:avLst/>
          </a:prstGeom>
          <a:solidFill>
            <a:srgbClr val="1B2A6B"/>
          </a:solidFill>
          <a:ln w="12700">
            <a:solidFill>
              <a:srgbClr val="1B2A6B"/>
            </a:solidFill>
            <a:prstDash val="solid"/>
          </a:ln>
        </p:spPr>
        <p:txBody>
          <a:bodyPr/>
          <a:lstStyle/>
          <a:p>
            <a:pPr defTabSz="1219170"/>
            <a:endParaRPr lang="en-US" sz="2400">
              <a:solidFill>
                <a:prstClr val="black"/>
              </a:solidFill>
              <a:latin typeface="Calibri"/>
            </a:endParaRPr>
          </a:p>
        </p:txBody>
      </p:sp>
      <p:sp>
        <p:nvSpPr>
          <p:cNvPr id="11" name="Shape 8"/>
          <p:cNvSpPr/>
          <p:nvPr/>
        </p:nvSpPr>
        <p:spPr>
          <a:xfrm>
            <a:off x="0" y="6364224"/>
            <a:ext cx="12192000" cy="48768"/>
          </a:xfrm>
          <a:prstGeom prst="rect">
            <a:avLst/>
          </a:prstGeom>
          <a:solidFill>
            <a:srgbClr val="C9A227"/>
          </a:solidFill>
          <a:ln w="12700">
            <a:solidFill>
              <a:srgbClr val="C9A227"/>
            </a:solidFill>
            <a:prstDash val="solid"/>
          </a:ln>
        </p:spPr>
        <p:txBody>
          <a:bodyPr/>
          <a:lstStyle/>
          <a:p>
            <a:pPr defTabSz="1219170"/>
            <a:endParaRPr lang="en-US" sz="2400">
              <a:solidFill>
                <a:prstClr val="black"/>
              </a:solidFill>
              <a:latin typeface="Calibri"/>
            </a:endParaRPr>
          </a:p>
        </p:txBody>
      </p:sp>
      <p:sp>
        <p:nvSpPr>
          <p:cNvPr id="12" name="Text 9"/>
          <p:cNvSpPr/>
          <p:nvPr/>
        </p:nvSpPr>
        <p:spPr>
          <a:xfrm>
            <a:off x="243840" y="6412992"/>
            <a:ext cx="3657600" cy="365760"/>
          </a:xfrm>
          <a:prstGeom prst="rect">
            <a:avLst/>
          </a:prstGeom>
          <a:noFill/>
        </p:spPr>
        <p:txBody>
          <a:bodyPr wrap="square" lIns="0" tIns="0" rIns="0" bIns="0" rtlCol="0" anchor="ctr"/>
          <a:lstStyle/>
          <a:p>
            <a:pPr defTabSz="1219170"/>
            <a:r>
              <a:rPr lang="en-US" sz="1067" dirty="0">
                <a:solidFill>
                  <a:srgbClr val="AABBDD"/>
                </a:solidFill>
                <a:latin typeface="Calibri"/>
              </a:rPr>
              <a:t>© 2026 KNQA</a:t>
            </a:r>
            <a:endParaRPr lang="en-US" sz="1067" dirty="0">
              <a:solidFill>
                <a:prstClr val="black"/>
              </a:solidFill>
              <a:latin typeface="Calibri"/>
            </a:endParaRPr>
          </a:p>
        </p:txBody>
      </p:sp>
      <p:sp>
        <p:nvSpPr>
          <p:cNvPr id="13" name="Text 10"/>
          <p:cNvSpPr/>
          <p:nvPr/>
        </p:nvSpPr>
        <p:spPr>
          <a:xfrm>
            <a:off x="3901440" y="6412992"/>
            <a:ext cx="7924800" cy="365760"/>
          </a:xfrm>
          <a:prstGeom prst="rect">
            <a:avLst/>
          </a:prstGeom>
          <a:noFill/>
        </p:spPr>
        <p:txBody>
          <a:bodyPr wrap="square" lIns="0" tIns="0" rIns="0" bIns="0" rtlCol="0" anchor="ctr"/>
          <a:lstStyle/>
          <a:p>
            <a:pPr algn="r" defTabSz="1219170"/>
            <a:r>
              <a:rPr lang="en-US" sz="1067" dirty="0">
                <a:solidFill>
                  <a:srgbClr val="AABBDD"/>
                </a:solidFill>
                <a:latin typeface="Calibri"/>
              </a:rPr>
              <a:t>FarmAI — AIoT Pest Detection &amp; Smart Irrigation</a:t>
            </a:r>
            <a:endParaRPr lang="en-US" sz="1067" dirty="0">
              <a:solidFill>
                <a:prstClr val="black"/>
              </a:solidFill>
              <a:latin typeface="Calibri"/>
            </a:endParaRPr>
          </a:p>
        </p:txBody>
      </p:sp>
      <p:sp>
        <p:nvSpPr>
          <p:cNvPr id="14" name="Text 11"/>
          <p:cNvSpPr/>
          <p:nvPr/>
        </p:nvSpPr>
        <p:spPr>
          <a:xfrm>
            <a:off x="426720" y="2072640"/>
            <a:ext cx="5547360" cy="792480"/>
          </a:xfrm>
          <a:prstGeom prst="rect">
            <a:avLst/>
          </a:prstGeom>
          <a:noFill/>
        </p:spPr>
        <p:txBody>
          <a:bodyPr wrap="square" lIns="0" tIns="0" rIns="0" bIns="0" rtlCol="0" anchor="ctr"/>
          <a:lstStyle/>
          <a:p>
            <a:pPr defTabSz="1219170"/>
            <a:r>
              <a:rPr lang="en-US" sz="1400" dirty="0">
                <a:solidFill>
                  <a:srgbClr val="3A4A7A"/>
                </a:solidFill>
                <a:latin typeface="Calibri"/>
              </a:rPr>
              <a:t>A low-cost prototype combining computer vision, IoT sensors, edge-cloud AI, and a farmer-friendly web dashboard into one seamless, solar-powered system.</a:t>
            </a:r>
            <a:endParaRPr lang="en-US" sz="1400" dirty="0">
              <a:solidFill>
                <a:prstClr val="black"/>
              </a:solidFill>
              <a:latin typeface="Calibri"/>
            </a:endParaRPr>
          </a:p>
        </p:txBody>
      </p:sp>
      <p:sp>
        <p:nvSpPr>
          <p:cNvPr id="15" name="Shape 12"/>
          <p:cNvSpPr/>
          <p:nvPr/>
        </p:nvSpPr>
        <p:spPr>
          <a:xfrm>
            <a:off x="426720" y="2926080"/>
            <a:ext cx="5547360" cy="877824"/>
          </a:xfrm>
          <a:prstGeom prst="rect">
            <a:avLst/>
          </a:prstGeom>
          <a:solidFill>
            <a:srgbClr val="1B2A6B"/>
          </a:solidFill>
          <a:ln w="12700">
            <a:solidFill>
              <a:srgbClr val="1B2A6B"/>
            </a:solidFill>
            <a:prstDash val="solid"/>
          </a:ln>
        </p:spPr>
        <p:txBody>
          <a:bodyPr/>
          <a:lstStyle/>
          <a:p>
            <a:pPr defTabSz="1219170"/>
            <a:endParaRPr lang="en-US" sz="2400">
              <a:solidFill>
                <a:prstClr val="black"/>
              </a:solidFill>
              <a:latin typeface="Calibri"/>
            </a:endParaRPr>
          </a:p>
        </p:txBody>
      </p:sp>
      <p:sp>
        <p:nvSpPr>
          <p:cNvPr id="16" name="Text 13"/>
          <p:cNvSpPr/>
          <p:nvPr/>
        </p:nvSpPr>
        <p:spPr>
          <a:xfrm>
            <a:off x="426720" y="2950464"/>
            <a:ext cx="3657600" cy="585216"/>
          </a:xfrm>
          <a:prstGeom prst="rect">
            <a:avLst/>
          </a:prstGeom>
          <a:noFill/>
        </p:spPr>
        <p:txBody>
          <a:bodyPr wrap="square" lIns="0" tIns="3048" rIns="0" bIns="0" rtlCol="0" anchor="ctr"/>
          <a:lstStyle/>
          <a:p>
            <a:pPr defTabSz="1219170"/>
            <a:r>
              <a:rPr lang="en-US" sz="4267" b="1" dirty="0">
                <a:solidFill>
                  <a:srgbClr val="C9A227"/>
                </a:solidFill>
                <a:latin typeface="Calibri" panose="020F0502020204030204" pitchFamily="34" charset="0"/>
                <a:ea typeface="Calibri" panose="020F0502020204030204" pitchFamily="34" charset="-122"/>
                <a:cs typeface="Calibri" panose="020F0502020204030204" pitchFamily="34" charset="-120"/>
              </a:rPr>
              <a:t>APROX 30,000</a:t>
            </a:r>
            <a:endParaRPr lang="en-US" sz="4267" dirty="0">
              <a:solidFill>
                <a:prstClr val="black"/>
              </a:solidFill>
              <a:latin typeface="Calibri"/>
            </a:endParaRPr>
          </a:p>
        </p:txBody>
      </p:sp>
      <p:sp>
        <p:nvSpPr>
          <p:cNvPr id="17" name="Text 14"/>
          <p:cNvSpPr/>
          <p:nvPr/>
        </p:nvSpPr>
        <p:spPr>
          <a:xfrm>
            <a:off x="4084320" y="2950464"/>
            <a:ext cx="1889760" cy="585216"/>
          </a:xfrm>
          <a:prstGeom prst="rect">
            <a:avLst/>
          </a:prstGeom>
          <a:noFill/>
        </p:spPr>
        <p:txBody>
          <a:bodyPr wrap="square" lIns="0" tIns="0" rIns="0" bIns="0" rtlCol="0" anchor="ctr"/>
          <a:lstStyle/>
          <a:p>
            <a:pPr defTabSz="1219170"/>
            <a:r>
              <a:rPr lang="en-US" sz="1200" dirty="0">
                <a:solidFill>
                  <a:srgbClr val="AABBDD"/>
                </a:solidFill>
                <a:latin typeface="Calibri"/>
              </a:rPr>
              <a:t>Total hardware cost</a:t>
            </a:r>
            <a:endParaRPr lang="en-US" sz="1200" dirty="0">
              <a:solidFill>
                <a:prstClr val="black"/>
              </a:solidFill>
              <a:latin typeface="Calibri"/>
            </a:endParaRPr>
          </a:p>
          <a:p>
            <a:pPr defTabSz="1219170"/>
            <a:r>
              <a:rPr lang="en-US" sz="1200" dirty="0">
                <a:solidFill>
                  <a:srgbClr val="AABBDD"/>
                </a:solidFill>
                <a:latin typeface="Calibri"/>
              </a:rPr>
              <a:t>accessible to smallholders</a:t>
            </a:r>
            <a:endParaRPr lang="en-US" sz="1200" dirty="0">
              <a:solidFill>
                <a:prstClr val="black"/>
              </a:solidFill>
              <a:latin typeface="Calibri"/>
            </a:endParaRPr>
          </a:p>
        </p:txBody>
      </p:sp>
      <p:sp>
        <p:nvSpPr>
          <p:cNvPr id="18" name="Shape 15"/>
          <p:cNvSpPr/>
          <p:nvPr/>
        </p:nvSpPr>
        <p:spPr>
          <a:xfrm>
            <a:off x="426720" y="3877056"/>
            <a:ext cx="5547360" cy="670560"/>
          </a:xfrm>
          <a:prstGeom prst="rect">
            <a:avLst/>
          </a:prstGeom>
          <a:solidFill>
            <a:srgbClr val="FFFFFF"/>
          </a:solidFill>
          <a:ln w="12700">
            <a:solidFill>
              <a:srgbClr val="D0D8F0"/>
            </a:solidFill>
            <a:prstDash val="solid"/>
          </a:ln>
          <a:effectLst>
            <a:outerShdw blurRad="50800" dist="25400" dir="8100000" algn="bl" rotWithShape="0">
              <a:srgbClr val="000000">
                <a:alpha val="7000"/>
              </a:srgbClr>
            </a:outerShdw>
          </a:effectLst>
        </p:spPr>
        <p:txBody>
          <a:bodyPr/>
          <a:lstStyle/>
          <a:p>
            <a:pPr defTabSz="1219170"/>
            <a:endParaRPr lang="en-US" sz="2400">
              <a:solidFill>
                <a:prstClr val="black"/>
              </a:solidFill>
              <a:latin typeface="Calibri"/>
            </a:endParaRPr>
          </a:p>
        </p:txBody>
      </p:sp>
      <p:sp>
        <p:nvSpPr>
          <p:cNvPr id="19" name="Shape 16"/>
          <p:cNvSpPr/>
          <p:nvPr/>
        </p:nvSpPr>
        <p:spPr>
          <a:xfrm>
            <a:off x="512064" y="3962400"/>
            <a:ext cx="463296" cy="463296"/>
          </a:xfrm>
          <a:prstGeom prst="ellipse">
            <a:avLst/>
          </a:prstGeom>
          <a:solidFill>
            <a:srgbClr val="1B2A6B"/>
          </a:solidFill>
          <a:ln w="12700">
            <a:solidFill>
              <a:srgbClr val="1B2A6B"/>
            </a:solidFill>
            <a:prstDash val="solid"/>
          </a:ln>
        </p:spPr>
        <p:txBody>
          <a:bodyPr/>
          <a:lstStyle/>
          <a:p>
            <a:pPr defTabSz="1219170"/>
            <a:endParaRPr lang="en-US" sz="2400">
              <a:solidFill>
                <a:prstClr val="black"/>
              </a:solidFill>
              <a:latin typeface="Calibri"/>
            </a:endParaRPr>
          </a:p>
        </p:txBody>
      </p:sp>
      <p:pic>
        <p:nvPicPr>
          <p:cNvPr id="20" name="Image 1" descr="preencoded.png"/>
          <p:cNvPicPr>
            <a:picLocks noChangeAspect="1"/>
          </p:cNvPicPr>
          <p:nvPr/>
        </p:nvPicPr>
        <p:blipFill>
          <a:blip r:embed="rId4"/>
          <a:stretch>
            <a:fillRect/>
          </a:stretch>
        </p:blipFill>
        <p:spPr>
          <a:xfrm>
            <a:off x="573024" y="4023360"/>
            <a:ext cx="341376" cy="341376"/>
          </a:xfrm>
          <a:prstGeom prst="rect">
            <a:avLst/>
          </a:prstGeom>
        </p:spPr>
      </p:pic>
      <p:sp>
        <p:nvSpPr>
          <p:cNvPr id="21" name="Text 17"/>
          <p:cNvSpPr/>
          <p:nvPr/>
        </p:nvSpPr>
        <p:spPr>
          <a:xfrm>
            <a:off x="1072896" y="3925824"/>
            <a:ext cx="4779264" cy="268224"/>
          </a:xfrm>
          <a:prstGeom prst="rect">
            <a:avLst/>
          </a:prstGeom>
          <a:noFill/>
        </p:spPr>
        <p:txBody>
          <a:bodyPr wrap="square" lIns="0" tIns="0" rIns="0" bIns="0" rtlCol="0" anchor="ctr"/>
          <a:lstStyle/>
          <a:p>
            <a:pPr defTabSz="1219170"/>
            <a:r>
              <a:rPr lang="en-US" sz="1267" b="1" dirty="0">
                <a:solidFill>
                  <a:srgbClr val="1B2A6B"/>
                </a:solidFill>
                <a:latin typeface="Calibri"/>
              </a:rPr>
              <a:t>ESP32-CAM + CNN Model</a:t>
            </a:r>
            <a:endParaRPr lang="en-US" sz="1267" dirty="0">
              <a:solidFill>
                <a:prstClr val="black"/>
              </a:solidFill>
              <a:latin typeface="Calibri"/>
            </a:endParaRPr>
          </a:p>
        </p:txBody>
      </p:sp>
      <p:sp>
        <p:nvSpPr>
          <p:cNvPr id="22" name="Text 18"/>
          <p:cNvSpPr/>
          <p:nvPr/>
        </p:nvSpPr>
        <p:spPr>
          <a:xfrm>
            <a:off x="1072896" y="4194048"/>
            <a:ext cx="4779264" cy="341376"/>
          </a:xfrm>
          <a:prstGeom prst="rect">
            <a:avLst/>
          </a:prstGeom>
          <a:noFill/>
        </p:spPr>
        <p:txBody>
          <a:bodyPr wrap="square" lIns="0" tIns="0" rIns="0" bIns="0" rtlCol="0" anchor="t"/>
          <a:lstStyle/>
          <a:p>
            <a:pPr defTabSz="1219170"/>
            <a:r>
              <a:rPr lang="en-US" sz="1133" dirty="0">
                <a:solidFill>
                  <a:srgbClr val="3A4A7A"/>
                </a:solidFill>
                <a:latin typeface="Calibri"/>
              </a:rPr>
              <a:t>Real-time leaf disease/pest classification via MobileNetV2. Hybrid edge-cloud ensures reliability without constant internet.</a:t>
            </a:r>
            <a:endParaRPr lang="en-US" sz="1133" dirty="0">
              <a:solidFill>
                <a:prstClr val="black"/>
              </a:solidFill>
              <a:latin typeface="Calibri"/>
            </a:endParaRPr>
          </a:p>
        </p:txBody>
      </p:sp>
      <p:sp>
        <p:nvSpPr>
          <p:cNvPr id="23" name="Shape 19"/>
          <p:cNvSpPr/>
          <p:nvPr/>
        </p:nvSpPr>
        <p:spPr>
          <a:xfrm>
            <a:off x="426720" y="4608576"/>
            <a:ext cx="5547360" cy="670560"/>
          </a:xfrm>
          <a:prstGeom prst="rect">
            <a:avLst/>
          </a:prstGeom>
          <a:solidFill>
            <a:srgbClr val="FFFFFF"/>
          </a:solidFill>
          <a:ln w="12700">
            <a:solidFill>
              <a:srgbClr val="D0D8F0"/>
            </a:solidFill>
            <a:prstDash val="solid"/>
          </a:ln>
          <a:effectLst>
            <a:outerShdw blurRad="50800" dist="25400" dir="8100000" algn="bl" rotWithShape="0">
              <a:srgbClr val="000000">
                <a:alpha val="7000"/>
              </a:srgbClr>
            </a:outerShdw>
          </a:effectLst>
        </p:spPr>
        <p:txBody>
          <a:bodyPr/>
          <a:lstStyle/>
          <a:p>
            <a:pPr defTabSz="1219170"/>
            <a:endParaRPr lang="en-US" sz="2400">
              <a:solidFill>
                <a:prstClr val="black"/>
              </a:solidFill>
              <a:latin typeface="Calibri"/>
            </a:endParaRPr>
          </a:p>
        </p:txBody>
      </p:sp>
      <p:sp>
        <p:nvSpPr>
          <p:cNvPr id="24" name="Shape 20"/>
          <p:cNvSpPr/>
          <p:nvPr/>
        </p:nvSpPr>
        <p:spPr>
          <a:xfrm>
            <a:off x="512064" y="4693920"/>
            <a:ext cx="463296" cy="463296"/>
          </a:xfrm>
          <a:prstGeom prst="ellipse">
            <a:avLst/>
          </a:prstGeom>
          <a:solidFill>
            <a:srgbClr val="00695C"/>
          </a:solidFill>
          <a:ln w="12700">
            <a:solidFill>
              <a:srgbClr val="00695C"/>
            </a:solidFill>
            <a:prstDash val="solid"/>
          </a:ln>
        </p:spPr>
        <p:txBody>
          <a:bodyPr/>
          <a:lstStyle/>
          <a:p>
            <a:pPr defTabSz="1219170"/>
            <a:endParaRPr lang="en-US" sz="2400">
              <a:solidFill>
                <a:prstClr val="black"/>
              </a:solidFill>
              <a:latin typeface="Calibri"/>
            </a:endParaRPr>
          </a:p>
        </p:txBody>
      </p:sp>
      <p:pic>
        <p:nvPicPr>
          <p:cNvPr id="25" name="Image 2" descr="preencoded.png"/>
          <p:cNvPicPr>
            <a:picLocks noChangeAspect="1"/>
          </p:cNvPicPr>
          <p:nvPr/>
        </p:nvPicPr>
        <p:blipFill>
          <a:blip r:embed="rId5"/>
          <a:stretch>
            <a:fillRect/>
          </a:stretch>
        </p:blipFill>
        <p:spPr>
          <a:xfrm>
            <a:off x="573024" y="4754880"/>
            <a:ext cx="341376" cy="341376"/>
          </a:xfrm>
          <a:prstGeom prst="rect">
            <a:avLst/>
          </a:prstGeom>
        </p:spPr>
      </p:pic>
      <p:sp>
        <p:nvSpPr>
          <p:cNvPr id="26" name="Text 21"/>
          <p:cNvSpPr/>
          <p:nvPr/>
        </p:nvSpPr>
        <p:spPr>
          <a:xfrm>
            <a:off x="1072896" y="4657344"/>
            <a:ext cx="4779264" cy="268224"/>
          </a:xfrm>
          <a:prstGeom prst="rect">
            <a:avLst/>
          </a:prstGeom>
          <a:noFill/>
        </p:spPr>
        <p:txBody>
          <a:bodyPr wrap="square" lIns="0" tIns="0" rIns="0" bIns="0" rtlCol="0" anchor="ctr"/>
          <a:lstStyle/>
          <a:p>
            <a:pPr defTabSz="1219170"/>
            <a:r>
              <a:rPr lang="en-US" sz="1267" b="1" dirty="0">
                <a:solidFill>
                  <a:srgbClr val="1B2A6B"/>
                </a:solidFill>
                <a:latin typeface="Calibri"/>
              </a:rPr>
              <a:t>Smart Irrigation</a:t>
            </a:r>
            <a:endParaRPr lang="en-US" sz="1267" dirty="0">
              <a:solidFill>
                <a:prstClr val="black"/>
              </a:solidFill>
              <a:latin typeface="Calibri"/>
            </a:endParaRPr>
          </a:p>
        </p:txBody>
      </p:sp>
      <p:sp>
        <p:nvSpPr>
          <p:cNvPr id="27" name="Text 22"/>
          <p:cNvSpPr/>
          <p:nvPr/>
        </p:nvSpPr>
        <p:spPr>
          <a:xfrm>
            <a:off x="1072896" y="4925568"/>
            <a:ext cx="4779264" cy="341376"/>
          </a:xfrm>
          <a:prstGeom prst="rect">
            <a:avLst/>
          </a:prstGeom>
          <a:noFill/>
        </p:spPr>
        <p:txBody>
          <a:bodyPr wrap="square" lIns="0" tIns="0" rIns="0" bIns="0" rtlCol="0" anchor="t"/>
          <a:lstStyle/>
          <a:p>
            <a:pPr defTabSz="1219170"/>
            <a:r>
              <a:rPr lang="en-US" sz="1133" dirty="0">
                <a:solidFill>
                  <a:srgbClr val="3A4A7A"/>
                </a:solidFill>
                <a:latin typeface="Calibri"/>
              </a:rPr>
              <a:t>Soil moisture &amp; pH sensors drive automated solenoid valve irrigation. No more guesswork.</a:t>
            </a:r>
            <a:endParaRPr lang="en-US" sz="1133" dirty="0">
              <a:solidFill>
                <a:prstClr val="black"/>
              </a:solidFill>
              <a:latin typeface="Calibri"/>
            </a:endParaRPr>
          </a:p>
        </p:txBody>
      </p:sp>
      <p:sp>
        <p:nvSpPr>
          <p:cNvPr id="28" name="Shape 23"/>
          <p:cNvSpPr/>
          <p:nvPr/>
        </p:nvSpPr>
        <p:spPr>
          <a:xfrm>
            <a:off x="426720" y="5340096"/>
            <a:ext cx="5547360" cy="670560"/>
          </a:xfrm>
          <a:prstGeom prst="rect">
            <a:avLst/>
          </a:prstGeom>
          <a:solidFill>
            <a:srgbClr val="FFFFFF"/>
          </a:solidFill>
          <a:ln w="12700">
            <a:solidFill>
              <a:srgbClr val="D0D8F0"/>
            </a:solidFill>
            <a:prstDash val="solid"/>
          </a:ln>
          <a:effectLst>
            <a:outerShdw blurRad="50800" dist="25400" dir="8100000" algn="bl" rotWithShape="0">
              <a:srgbClr val="000000">
                <a:alpha val="7000"/>
              </a:srgbClr>
            </a:outerShdw>
          </a:effectLst>
        </p:spPr>
        <p:txBody>
          <a:bodyPr/>
          <a:lstStyle/>
          <a:p>
            <a:pPr defTabSz="1219170"/>
            <a:endParaRPr lang="en-US" sz="2400">
              <a:solidFill>
                <a:prstClr val="black"/>
              </a:solidFill>
              <a:latin typeface="Calibri"/>
            </a:endParaRPr>
          </a:p>
        </p:txBody>
      </p:sp>
      <p:sp>
        <p:nvSpPr>
          <p:cNvPr id="29" name="Shape 24"/>
          <p:cNvSpPr/>
          <p:nvPr/>
        </p:nvSpPr>
        <p:spPr>
          <a:xfrm>
            <a:off x="512064" y="5425440"/>
            <a:ext cx="463296" cy="463296"/>
          </a:xfrm>
          <a:prstGeom prst="ellipse">
            <a:avLst/>
          </a:prstGeom>
          <a:solidFill>
            <a:srgbClr val="2E7D32"/>
          </a:solidFill>
          <a:ln w="12700">
            <a:solidFill>
              <a:srgbClr val="2E7D32"/>
            </a:solidFill>
            <a:prstDash val="solid"/>
          </a:ln>
        </p:spPr>
        <p:txBody>
          <a:bodyPr/>
          <a:lstStyle/>
          <a:p>
            <a:pPr defTabSz="1219170"/>
            <a:endParaRPr lang="en-US" sz="2400">
              <a:solidFill>
                <a:prstClr val="black"/>
              </a:solidFill>
              <a:latin typeface="Calibri"/>
            </a:endParaRPr>
          </a:p>
        </p:txBody>
      </p:sp>
      <p:pic>
        <p:nvPicPr>
          <p:cNvPr id="30" name="Image 3" descr="preencoded.png"/>
          <p:cNvPicPr>
            <a:picLocks noChangeAspect="1"/>
          </p:cNvPicPr>
          <p:nvPr/>
        </p:nvPicPr>
        <p:blipFill>
          <a:blip r:embed="rId6"/>
          <a:stretch>
            <a:fillRect/>
          </a:stretch>
        </p:blipFill>
        <p:spPr>
          <a:xfrm>
            <a:off x="573024" y="5486400"/>
            <a:ext cx="341376" cy="341376"/>
          </a:xfrm>
          <a:prstGeom prst="rect">
            <a:avLst/>
          </a:prstGeom>
        </p:spPr>
      </p:pic>
      <p:sp>
        <p:nvSpPr>
          <p:cNvPr id="31" name="Text 25"/>
          <p:cNvSpPr/>
          <p:nvPr/>
        </p:nvSpPr>
        <p:spPr>
          <a:xfrm>
            <a:off x="1072896" y="5388864"/>
            <a:ext cx="4779264" cy="268224"/>
          </a:xfrm>
          <a:prstGeom prst="rect">
            <a:avLst/>
          </a:prstGeom>
          <a:noFill/>
        </p:spPr>
        <p:txBody>
          <a:bodyPr wrap="square" lIns="0" tIns="0" rIns="0" bIns="0" rtlCol="0" anchor="ctr"/>
          <a:lstStyle/>
          <a:p>
            <a:pPr defTabSz="1219170"/>
            <a:r>
              <a:rPr lang="en-US" sz="1267" b="1" dirty="0">
                <a:solidFill>
                  <a:srgbClr val="1B2A6B"/>
                </a:solidFill>
                <a:latin typeface="Calibri"/>
              </a:rPr>
              <a:t>Cloud Dashboard + AI Advisory</a:t>
            </a:r>
            <a:endParaRPr lang="en-US" sz="1267" dirty="0">
              <a:solidFill>
                <a:prstClr val="black"/>
              </a:solidFill>
              <a:latin typeface="Calibri"/>
            </a:endParaRPr>
          </a:p>
        </p:txBody>
      </p:sp>
      <p:sp>
        <p:nvSpPr>
          <p:cNvPr id="32" name="Text 26"/>
          <p:cNvSpPr/>
          <p:nvPr/>
        </p:nvSpPr>
        <p:spPr>
          <a:xfrm>
            <a:off x="1072896" y="5657088"/>
            <a:ext cx="4779264" cy="341376"/>
          </a:xfrm>
          <a:prstGeom prst="rect">
            <a:avLst/>
          </a:prstGeom>
          <a:noFill/>
        </p:spPr>
        <p:txBody>
          <a:bodyPr wrap="square" lIns="0" tIns="0" rIns="0" bIns="0" rtlCol="0" anchor="t"/>
          <a:lstStyle/>
          <a:p>
            <a:pPr defTabSz="1219170"/>
            <a:r>
              <a:rPr lang="en-US" sz="1133" dirty="0">
                <a:solidFill>
                  <a:srgbClr val="3A4A7A"/>
                </a:solidFill>
                <a:latin typeface="Calibri"/>
              </a:rPr>
              <a:t>Live alerts, pesticide recommendations, and local supplier contacts on any smartphone.</a:t>
            </a:r>
            <a:endParaRPr lang="en-US" sz="1133" dirty="0">
              <a:solidFill>
                <a:prstClr val="black"/>
              </a:solidFill>
              <a:latin typeface="Calibri"/>
            </a:endParaRPr>
          </a:p>
        </p:txBody>
      </p:sp>
      <p:sp>
        <p:nvSpPr>
          <p:cNvPr id="33" name="Shape 27"/>
          <p:cNvSpPr/>
          <p:nvPr/>
        </p:nvSpPr>
        <p:spPr>
          <a:xfrm>
            <a:off x="6217920" y="2011680"/>
            <a:ext cx="5547360" cy="3925824"/>
          </a:xfrm>
          <a:prstGeom prst="rect">
            <a:avLst/>
          </a:prstGeom>
          <a:solidFill>
            <a:srgbClr val="F4F6FB"/>
          </a:solidFill>
          <a:ln w="12700">
            <a:solidFill>
              <a:srgbClr val="D0D8F0"/>
            </a:solidFill>
            <a:prstDash val="solid"/>
          </a:ln>
        </p:spPr>
        <p:txBody>
          <a:bodyPr/>
          <a:lstStyle/>
          <a:p>
            <a:pPr defTabSz="1219170"/>
            <a:endParaRPr lang="en-US" sz="2400">
              <a:solidFill>
                <a:prstClr val="black"/>
              </a:solidFill>
              <a:latin typeface="Calibri"/>
            </a:endParaRPr>
          </a:p>
        </p:txBody>
      </p:sp>
      <p:pic>
        <p:nvPicPr>
          <p:cNvPr id="34" name="Image 4" descr="unpacked/ppt/media/screenshot_dashboard.png"/>
          <p:cNvPicPr>
            <a:picLocks noChangeAspect="1"/>
          </p:cNvPicPr>
          <p:nvPr/>
        </p:nvPicPr>
        <p:blipFill>
          <a:blip r:embed="rId7"/>
          <a:stretch>
            <a:fillRect/>
          </a:stretch>
        </p:blipFill>
        <p:spPr>
          <a:xfrm>
            <a:off x="6315456" y="2133600"/>
            <a:ext cx="5340096" cy="3633216"/>
          </a:xfrm>
          <a:prstGeom prst="rect">
            <a:avLst/>
          </a:prstGeom>
        </p:spPr>
      </p:pic>
      <p:sp>
        <p:nvSpPr>
          <p:cNvPr id="35" name="Text 28"/>
          <p:cNvSpPr/>
          <p:nvPr/>
        </p:nvSpPr>
        <p:spPr>
          <a:xfrm>
            <a:off x="6217920" y="5791200"/>
            <a:ext cx="5547360" cy="268224"/>
          </a:xfrm>
          <a:prstGeom prst="rect">
            <a:avLst/>
          </a:prstGeom>
          <a:noFill/>
        </p:spPr>
        <p:txBody>
          <a:bodyPr wrap="square" lIns="0" tIns="0" rIns="0" bIns="0" rtlCol="0" anchor="ctr"/>
          <a:lstStyle/>
          <a:p>
            <a:pPr algn="ctr" defTabSz="1219170"/>
            <a:r>
              <a:rPr lang="en-US" sz="1133" i="1" dirty="0">
                <a:solidFill>
                  <a:srgbClr val="6B7BA4"/>
                </a:solidFill>
                <a:latin typeface="Calibri"/>
              </a:rPr>
              <a:t>FarmAI Web Dashboard</a:t>
            </a:r>
            <a:endParaRPr lang="en-US" sz="1133" dirty="0">
              <a:solidFill>
                <a:prstClr val="black"/>
              </a:solidFill>
              <a:latin typeface="Calibri"/>
            </a:endParaRP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877824"/>
          </a:xfrm>
          <a:prstGeom prst="rect">
            <a:avLst/>
          </a:prstGeom>
          <a:solidFill>
            <a:srgbClr val="1B2A6B"/>
          </a:solidFill>
          <a:ln w="12700">
            <a:solidFill>
              <a:srgbClr val="1B2A6B"/>
            </a:solidFill>
            <a:prstDash val="solid"/>
          </a:ln>
        </p:spPr>
        <p:txBody>
          <a:bodyPr/>
          <a:lstStyle/>
          <a:p>
            <a:pPr defTabSz="1219170"/>
            <a:endParaRPr lang="en-US" sz="2400">
              <a:solidFill>
                <a:prstClr val="black"/>
              </a:solidFill>
              <a:latin typeface="Calibri"/>
            </a:endParaRPr>
          </a:p>
        </p:txBody>
      </p:sp>
      <p:sp>
        <p:nvSpPr>
          <p:cNvPr id="3" name="Shape 1"/>
          <p:cNvSpPr/>
          <p:nvPr/>
        </p:nvSpPr>
        <p:spPr>
          <a:xfrm>
            <a:off x="0" y="877824"/>
            <a:ext cx="12192000" cy="73152"/>
          </a:xfrm>
          <a:prstGeom prst="rect">
            <a:avLst/>
          </a:prstGeom>
          <a:solidFill>
            <a:srgbClr val="C9A227"/>
          </a:solidFill>
          <a:ln w="12700">
            <a:solidFill>
              <a:srgbClr val="C9A227"/>
            </a:solidFill>
            <a:prstDash val="solid"/>
          </a:ln>
        </p:spPr>
        <p:txBody>
          <a:bodyPr/>
          <a:lstStyle/>
          <a:p>
            <a:pPr defTabSz="1219170"/>
            <a:endParaRPr lang="en-US" sz="2400">
              <a:solidFill>
                <a:prstClr val="black"/>
              </a:solidFill>
              <a:latin typeface="Calibri"/>
            </a:endParaRPr>
          </a:p>
        </p:txBody>
      </p:sp>
      <p:pic>
        <p:nvPicPr>
          <p:cNvPr id="4" name="Image 0" descr="unpacked/ppt/media/image2.png"/>
          <p:cNvPicPr>
            <a:picLocks noChangeAspect="1"/>
          </p:cNvPicPr>
          <p:nvPr/>
        </p:nvPicPr>
        <p:blipFill>
          <a:blip r:embed="rId3"/>
          <a:stretch>
            <a:fillRect/>
          </a:stretch>
        </p:blipFill>
        <p:spPr>
          <a:xfrm>
            <a:off x="219456" y="60960"/>
            <a:ext cx="3048000" cy="755904"/>
          </a:xfrm>
          <a:prstGeom prst="rect">
            <a:avLst/>
          </a:prstGeom>
        </p:spPr>
      </p:pic>
      <p:sp>
        <p:nvSpPr>
          <p:cNvPr id="5" name="Text 2"/>
          <p:cNvSpPr/>
          <p:nvPr/>
        </p:nvSpPr>
        <p:spPr>
          <a:xfrm>
            <a:off x="8778240" y="97536"/>
            <a:ext cx="3230880" cy="365760"/>
          </a:xfrm>
          <a:prstGeom prst="rect">
            <a:avLst/>
          </a:prstGeom>
          <a:noFill/>
        </p:spPr>
        <p:txBody>
          <a:bodyPr wrap="square" lIns="0" tIns="0" rIns="0" bIns="0" rtlCol="0" anchor="ctr"/>
          <a:lstStyle/>
          <a:p>
            <a:pPr algn="r" defTabSz="1219170"/>
            <a:r>
              <a:rPr lang="en-US" sz="1000" dirty="0">
                <a:solidFill>
                  <a:srgbClr val="C9A227"/>
                </a:solidFill>
                <a:latin typeface="Calibri"/>
              </a:rPr>
              <a:t>National Qualifications Conference</a:t>
            </a:r>
            <a:endParaRPr lang="en-US" sz="1000" dirty="0">
              <a:solidFill>
                <a:prstClr val="black"/>
              </a:solidFill>
              <a:latin typeface="Calibri"/>
            </a:endParaRPr>
          </a:p>
        </p:txBody>
      </p:sp>
      <p:sp>
        <p:nvSpPr>
          <p:cNvPr id="6" name="Text 3"/>
          <p:cNvSpPr/>
          <p:nvPr/>
        </p:nvSpPr>
        <p:spPr>
          <a:xfrm>
            <a:off x="8778240" y="426720"/>
            <a:ext cx="3230880" cy="304800"/>
          </a:xfrm>
          <a:prstGeom prst="rect">
            <a:avLst/>
          </a:prstGeom>
          <a:noFill/>
        </p:spPr>
        <p:txBody>
          <a:bodyPr wrap="square" lIns="0" tIns="0" rIns="0" bIns="0" rtlCol="0" anchor="ctr"/>
          <a:lstStyle/>
          <a:p>
            <a:pPr algn="r" defTabSz="1219170"/>
            <a:r>
              <a:rPr lang="en-US" sz="1333" b="1" dirty="0">
                <a:solidFill>
                  <a:srgbClr val="FFFFFF"/>
                </a:solidFill>
                <a:latin typeface="Calibri"/>
              </a:rPr>
              <a:t>2026</a:t>
            </a:r>
            <a:endParaRPr lang="en-US" sz="1333" dirty="0">
              <a:solidFill>
                <a:prstClr val="black"/>
              </a:solidFill>
              <a:latin typeface="Calibri"/>
            </a:endParaRPr>
          </a:p>
        </p:txBody>
      </p:sp>
      <p:sp>
        <p:nvSpPr>
          <p:cNvPr id="7" name="Text 4"/>
          <p:cNvSpPr/>
          <p:nvPr/>
        </p:nvSpPr>
        <p:spPr>
          <a:xfrm>
            <a:off x="426720" y="999744"/>
            <a:ext cx="11338560" cy="609600"/>
          </a:xfrm>
          <a:prstGeom prst="rect">
            <a:avLst/>
          </a:prstGeom>
          <a:noFill/>
        </p:spPr>
        <p:txBody>
          <a:bodyPr wrap="square" lIns="0" tIns="0" rIns="0" bIns="0" rtlCol="0" anchor="ctr"/>
          <a:lstStyle/>
          <a:p>
            <a:pPr defTabSz="1219170"/>
            <a:r>
              <a:rPr lang="en-US" sz="2933" b="1" dirty="0">
                <a:solidFill>
                  <a:srgbClr val="1B2A6B"/>
                </a:solidFill>
                <a:latin typeface="Calibri" panose="020F0502020204030204" pitchFamily="34" charset="0"/>
                <a:ea typeface="Calibri" panose="020F0502020204030204" pitchFamily="34" charset="-122"/>
                <a:cs typeface="Calibri" panose="020F0502020204030204" pitchFamily="34" charset="-120"/>
              </a:rPr>
              <a:t>System Architecture</a:t>
            </a:r>
            <a:endParaRPr lang="en-US" sz="2933" dirty="0">
              <a:solidFill>
                <a:prstClr val="black"/>
              </a:solidFill>
              <a:latin typeface="Calibri"/>
            </a:endParaRPr>
          </a:p>
        </p:txBody>
      </p:sp>
      <p:sp>
        <p:nvSpPr>
          <p:cNvPr id="8" name="Text 5"/>
          <p:cNvSpPr/>
          <p:nvPr/>
        </p:nvSpPr>
        <p:spPr>
          <a:xfrm>
            <a:off x="426720" y="1560576"/>
            <a:ext cx="11338560" cy="341376"/>
          </a:xfrm>
          <a:prstGeom prst="rect">
            <a:avLst/>
          </a:prstGeom>
          <a:noFill/>
        </p:spPr>
        <p:txBody>
          <a:bodyPr wrap="square" lIns="0" tIns="0" rIns="0" bIns="0" rtlCol="0" anchor="ctr"/>
          <a:lstStyle/>
          <a:p>
            <a:pPr defTabSz="1219170"/>
            <a:r>
              <a:rPr lang="en-US" sz="1467" i="1" dirty="0">
                <a:solidFill>
                  <a:srgbClr val="3A4A7A"/>
                </a:solidFill>
                <a:latin typeface="Calibri" panose="020F0502020204030204" pitchFamily="34" charset="0"/>
                <a:ea typeface="Calibri" panose="020F0502020204030204" pitchFamily="34" charset="-122"/>
                <a:cs typeface="Calibri" panose="020F0502020204030204" pitchFamily="34" charset="-120"/>
              </a:rPr>
              <a:t>Four Integrated Layers — Modular &amp; Hybrid Design</a:t>
            </a:r>
            <a:endParaRPr lang="en-US" sz="1467" dirty="0">
              <a:solidFill>
                <a:prstClr val="black"/>
              </a:solidFill>
              <a:latin typeface="Calibri"/>
            </a:endParaRPr>
          </a:p>
        </p:txBody>
      </p:sp>
      <p:sp>
        <p:nvSpPr>
          <p:cNvPr id="9" name="Shape 6"/>
          <p:cNvSpPr/>
          <p:nvPr/>
        </p:nvSpPr>
        <p:spPr>
          <a:xfrm>
            <a:off x="426720" y="1901952"/>
            <a:ext cx="11338560" cy="30480"/>
          </a:xfrm>
          <a:prstGeom prst="rect">
            <a:avLst/>
          </a:prstGeom>
          <a:solidFill>
            <a:srgbClr val="D0D8F0"/>
          </a:solidFill>
          <a:ln w="12700">
            <a:solidFill>
              <a:srgbClr val="D0D8F0"/>
            </a:solidFill>
            <a:prstDash val="solid"/>
          </a:ln>
        </p:spPr>
        <p:txBody>
          <a:bodyPr/>
          <a:lstStyle/>
          <a:p>
            <a:pPr defTabSz="1219170"/>
            <a:endParaRPr lang="en-US" sz="2400">
              <a:solidFill>
                <a:prstClr val="black"/>
              </a:solidFill>
              <a:latin typeface="Calibri"/>
            </a:endParaRPr>
          </a:p>
        </p:txBody>
      </p:sp>
      <p:sp>
        <p:nvSpPr>
          <p:cNvPr id="10" name="Shape 7"/>
          <p:cNvSpPr/>
          <p:nvPr/>
        </p:nvSpPr>
        <p:spPr>
          <a:xfrm>
            <a:off x="0" y="6400800"/>
            <a:ext cx="12192000" cy="457200"/>
          </a:xfrm>
          <a:prstGeom prst="rect">
            <a:avLst/>
          </a:prstGeom>
          <a:solidFill>
            <a:srgbClr val="1B2A6B"/>
          </a:solidFill>
          <a:ln w="12700">
            <a:solidFill>
              <a:srgbClr val="1B2A6B"/>
            </a:solidFill>
            <a:prstDash val="solid"/>
          </a:ln>
        </p:spPr>
        <p:txBody>
          <a:bodyPr/>
          <a:lstStyle/>
          <a:p>
            <a:pPr defTabSz="1219170"/>
            <a:endParaRPr lang="en-US" sz="2400">
              <a:solidFill>
                <a:prstClr val="black"/>
              </a:solidFill>
              <a:latin typeface="Calibri"/>
            </a:endParaRPr>
          </a:p>
        </p:txBody>
      </p:sp>
      <p:sp>
        <p:nvSpPr>
          <p:cNvPr id="11" name="Shape 8"/>
          <p:cNvSpPr/>
          <p:nvPr/>
        </p:nvSpPr>
        <p:spPr>
          <a:xfrm>
            <a:off x="0" y="6364224"/>
            <a:ext cx="12192000" cy="48768"/>
          </a:xfrm>
          <a:prstGeom prst="rect">
            <a:avLst/>
          </a:prstGeom>
          <a:solidFill>
            <a:srgbClr val="C9A227"/>
          </a:solidFill>
          <a:ln w="12700">
            <a:solidFill>
              <a:srgbClr val="C9A227"/>
            </a:solidFill>
            <a:prstDash val="solid"/>
          </a:ln>
        </p:spPr>
        <p:txBody>
          <a:bodyPr/>
          <a:lstStyle/>
          <a:p>
            <a:pPr defTabSz="1219170"/>
            <a:endParaRPr lang="en-US" sz="2400">
              <a:solidFill>
                <a:prstClr val="black"/>
              </a:solidFill>
              <a:latin typeface="Calibri"/>
            </a:endParaRPr>
          </a:p>
        </p:txBody>
      </p:sp>
      <p:sp>
        <p:nvSpPr>
          <p:cNvPr id="12" name="Text 9"/>
          <p:cNvSpPr/>
          <p:nvPr/>
        </p:nvSpPr>
        <p:spPr>
          <a:xfrm>
            <a:off x="243840" y="6412992"/>
            <a:ext cx="3657600" cy="365760"/>
          </a:xfrm>
          <a:prstGeom prst="rect">
            <a:avLst/>
          </a:prstGeom>
          <a:noFill/>
        </p:spPr>
        <p:txBody>
          <a:bodyPr wrap="square" lIns="0" tIns="0" rIns="0" bIns="0" rtlCol="0" anchor="ctr"/>
          <a:lstStyle/>
          <a:p>
            <a:pPr defTabSz="1219170"/>
            <a:r>
              <a:rPr lang="en-US" sz="1067" dirty="0">
                <a:solidFill>
                  <a:srgbClr val="AABBDD"/>
                </a:solidFill>
                <a:latin typeface="Calibri"/>
              </a:rPr>
              <a:t>© 2026 KNQA</a:t>
            </a:r>
            <a:endParaRPr lang="en-US" sz="1067" dirty="0">
              <a:solidFill>
                <a:prstClr val="black"/>
              </a:solidFill>
              <a:latin typeface="Calibri"/>
            </a:endParaRPr>
          </a:p>
        </p:txBody>
      </p:sp>
      <p:sp>
        <p:nvSpPr>
          <p:cNvPr id="13" name="Text 10"/>
          <p:cNvSpPr/>
          <p:nvPr/>
        </p:nvSpPr>
        <p:spPr>
          <a:xfrm>
            <a:off x="3901440" y="6412992"/>
            <a:ext cx="7924800" cy="365760"/>
          </a:xfrm>
          <a:prstGeom prst="rect">
            <a:avLst/>
          </a:prstGeom>
          <a:noFill/>
        </p:spPr>
        <p:txBody>
          <a:bodyPr wrap="square" lIns="0" tIns="0" rIns="0" bIns="0" rtlCol="0" anchor="ctr"/>
          <a:lstStyle/>
          <a:p>
            <a:pPr algn="r" defTabSz="1219170"/>
            <a:r>
              <a:rPr lang="en-US" sz="1067" dirty="0">
                <a:solidFill>
                  <a:srgbClr val="AABBDD"/>
                </a:solidFill>
                <a:latin typeface="Calibri"/>
              </a:rPr>
              <a:t>FarmAI — AIoT Pest Detection &amp; Smart Irrigation</a:t>
            </a:r>
            <a:endParaRPr lang="en-US" sz="1067" dirty="0">
              <a:solidFill>
                <a:prstClr val="black"/>
              </a:solidFill>
              <a:latin typeface="Calibri"/>
            </a:endParaRPr>
          </a:p>
        </p:txBody>
      </p:sp>
      <p:sp>
        <p:nvSpPr>
          <p:cNvPr id="14" name="Shape 11"/>
          <p:cNvSpPr/>
          <p:nvPr/>
        </p:nvSpPr>
        <p:spPr>
          <a:xfrm>
            <a:off x="426720" y="2072640"/>
            <a:ext cx="2706624" cy="3998976"/>
          </a:xfrm>
          <a:prstGeom prst="rect">
            <a:avLst/>
          </a:prstGeom>
          <a:solidFill>
            <a:srgbClr val="FFFFFF"/>
          </a:solidFill>
          <a:ln w="15240">
            <a:solidFill>
              <a:srgbClr val="D0D8F0"/>
            </a:solidFill>
            <a:prstDash val="solid"/>
          </a:ln>
          <a:effectLst>
            <a:outerShdw blurRad="76200" dist="38100" dir="8100000" algn="bl" rotWithShape="0">
              <a:srgbClr val="000000">
                <a:alpha val="8000"/>
              </a:srgbClr>
            </a:outerShdw>
          </a:effectLst>
        </p:spPr>
        <p:txBody>
          <a:bodyPr/>
          <a:lstStyle/>
          <a:p>
            <a:pPr defTabSz="1219170"/>
            <a:endParaRPr lang="en-US" sz="2400">
              <a:solidFill>
                <a:prstClr val="black"/>
              </a:solidFill>
              <a:latin typeface="Calibri"/>
            </a:endParaRPr>
          </a:p>
        </p:txBody>
      </p:sp>
      <p:sp>
        <p:nvSpPr>
          <p:cNvPr id="15" name="Shape 12"/>
          <p:cNvSpPr/>
          <p:nvPr/>
        </p:nvSpPr>
        <p:spPr>
          <a:xfrm>
            <a:off x="426720" y="2072640"/>
            <a:ext cx="2706624" cy="97536"/>
          </a:xfrm>
          <a:prstGeom prst="rect">
            <a:avLst/>
          </a:prstGeom>
          <a:solidFill>
            <a:srgbClr val="2E7D32"/>
          </a:solidFill>
          <a:ln w="12700">
            <a:solidFill>
              <a:srgbClr val="2E7D32"/>
            </a:solidFill>
            <a:prstDash val="solid"/>
          </a:ln>
        </p:spPr>
        <p:txBody>
          <a:bodyPr/>
          <a:lstStyle/>
          <a:p>
            <a:pPr defTabSz="1219170"/>
            <a:endParaRPr lang="en-US" sz="2400">
              <a:solidFill>
                <a:prstClr val="black"/>
              </a:solidFill>
              <a:latin typeface="Calibri"/>
            </a:endParaRPr>
          </a:p>
        </p:txBody>
      </p:sp>
      <p:sp>
        <p:nvSpPr>
          <p:cNvPr id="16" name="Shape 13"/>
          <p:cNvSpPr/>
          <p:nvPr/>
        </p:nvSpPr>
        <p:spPr>
          <a:xfrm>
            <a:off x="1426464" y="2243328"/>
            <a:ext cx="707136" cy="707136"/>
          </a:xfrm>
          <a:prstGeom prst="ellipse">
            <a:avLst/>
          </a:prstGeom>
          <a:solidFill>
            <a:srgbClr val="2E7D32"/>
          </a:solidFill>
          <a:ln w="12700">
            <a:solidFill>
              <a:srgbClr val="2E7D32"/>
            </a:solidFill>
            <a:prstDash val="solid"/>
          </a:ln>
        </p:spPr>
        <p:txBody>
          <a:bodyPr/>
          <a:lstStyle/>
          <a:p>
            <a:pPr defTabSz="1219170"/>
            <a:endParaRPr lang="en-US" sz="2400">
              <a:solidFill>
                <a:prstClr val="black"/>
              </a:solidFill>
              <a:latin typeface="Calibri"/>
            </a:endParaRPr>
          </a:p>
        </p:txBody>
      </p:sp>
      <p:sp>
        <p:nvSpPr>
          <p:cNvPr id="17" name="Text 14"/>
          <p:cNvSpPr/>
          <p:nvPr/>
        </p:nvSpPr>
        <p:spPr>
          <a:xfrm>
            <a:off x="1426464" y="2243328"/>
            <a:ext cx="707136" cy="707136"/>
          </a:xfrm>
          <a:prstGeom prst="rect">
            <a:avLst/>
          </a:prstGeom>
          <a:noFill/>
        </p:spPr>
        <p:txBody>
          <a:bodyPr wrap="square" lIns="0" tIns="0" rIns="0" bIns="0" rtlCol="0" anchor="ctr"/>
          <a:lstStyle/>
          <a:p>
            <a:pPr algn="ctr" defTabSz="1219170"/>
            <a:r>
              <a:rPr lang="en-US" sz="2000" b="1" dirty="0">
                <a:solidFill>
                  <a:srgbClr val="FFFFFF"/>
                </a:solidFill>
                <a:latin typeface="Calibri"/>
              </a:rPr>
              <a:t>01</a:t>
            </a:r>
            <a:endParaRPr lang="en-US" sz="2000" dirty="0">
              <a:solidFill>
                <a:prstClr val="black"/>
              </a:solidFill>
              <a:latin typeface="Calibri"/>
            </a:endParaRPr>
          </a:p>
        </p:txBody>
      </p:sp>
      <p:pic>
        <p:nvPicPr>
          <p:cNvPr id="18" name="Image 1" descr="preencoded.png"/>
          <p:cNvPicPr>
            <a:picLocks noChangeAspect="1"/>
          </p:cNvPicPr>
          <p:nvPr/>
        </p:nvPicPr>
        <p:blipFill>
          <a:blip r:embed="rId4"/>
          <a:stretch>
            <a:fillRect/>
          </a:stretch>
        </p:blipFill>
        <p:spPr>
          <a:xfrm>
            <a:off x="1438656" y="3072384"/>
            <a:ext cx="682752" cy="682752"/>
          </a:xfrm>
          <a:prstGeom prst="rect">
            <a:avLst/>
          </a:prstGeom>
        </p:spPr>
      </p:pic>
      <p:sp>
        <p:nvSpPr>
          <p:cNvPr id="19" name="Text 15"/>
          <p:cNvSpPr/>
          <p:nvPr/>
        </p:nvSpPr>
        <p:spPr>
          <a:xfrm>
            <a:off x="548640" y="3877056"/>
            <a:ext cx="2462784" cy="633984"/>
          </a:xfrm>
          <a:prstGeom prst="rect">
            <a:avLst/>
          </a:prstGeom>
          <a:noFill/>
        </p:spPr>
        <p:txBody>
          <a:bodyPr wrap="square" lIns="0" tIns="0" rIns="0" bIns="0" rtlCol="0" anchor="ctr"/>
          <a:lstStyle/>
          <a:p>
            <a:pPr algn="ctr" defTabSz="1219170"/>
            <a:r>
              <a:rPr lang="en-US" sz="1400" b="1" dirty="0">
                <a:solidFill>
                  <a:srgbClr val="1B2A6B"/>
                </a:solidFill>
                <a:latin typeface="Calibri"/>
              </a:rPr>
              <a:t>Field Layer (Hardware)</a:t>
            </a:r>
            <a:endParaRPr lang="en-US" sz="1400" dirty="0">
              <a:solidFill>
                <a:prstClr val="black"/>
              </a:solidFill>
              <a:latin typeface="Calibri"/>
            </a:endParaRPr>
          </a:p>
        </p:txBody>
      </p:sp>
      <p:sp>
        <p:nvSpPr>
          <p:cNvPr id="20" name="Text 16"/>
          <p:cNvSpPr/>
          <p:nvPr/>
        </p:nvSpPr>
        <p:spPr>
          <a:xfrm>
            <a:off x="548640" y="4559808"/>
            <a:ext cx="2462784" cy="1438656"/>
          </a:xfrm>
          <a:prstGeom prst="rect">
            <a:avLst/>
          </a:prstGeom>
          <a:noFill/>
        </p:spPr>
        <p:txBody>
          <a:bodyPr wrap="square" lIns="0" tIns="0" rIns="0" bIns="0" rtlCol="0" anchor="t"/>
          <a:lstStyle/>
          <a:p>
            <a:pPr algn="ctr" defTabSz="1219170"/>
            <a:r>
              <a:rPr lang="en-US" sz="1200" dirty="0">
                <a:solidFill>
                  <a:srgbClr val="3A4A7A"/>
                </a:solidFill>
                <a:latin typeface="Calibri"/>
              </a:rPr>
              <a:t>ESP32-CAM · Soil Moisture Sensor · pH Sensor · Solenoid Valve &amp; Relay · Solar Panel + Battery</a:t>
            </a:r>
            <a:endParaRPr lang="en-US" sz="1200" dirty="0">
              <a:solidFill>
                <a:prstClr val="black"/>
              </a:solidFill>
              <a:latin typeface="Calibri"/>
            </a:endParaRPr>
          </a:p>
        </p:txBody>
      </p:sp>
      <p:pic>
        <p:nvPicPr>
          <p:cNvPr id="21" name="Image 2" descr="preencoded.png"/>
          <p:cNvPicPr>
            <a:picLocks noChangeAspect="1"/>
          </p:cNvPicPr>
          <p:nvPr/>
        </p:nvPicPr>
        <p:blipFill>
          <a:blip r:embed="rId5"/>
          <a:stretch>
            <a:fillRect/>
          </a:stretch>
        </p:blipFill>
        <p:spPr>
          <a:xfrm>
            <a:off x="3133344" y="3840480"/>
            <a:ext cx="243840" cy="243840"/>
          </a:xfrm>
          <a:prstGeom prst="rect">
            <a:avLst/>
          </a:prstGeom>
        </p:spPr>
      </p:pic>
      <p:sp>
        <p:nvSpPr>
          <p:cNvPr id="22" name="Shape 17"/>
          <p:cNvSpPr/>
          <p:nvPr/>
        </p:nvSpPr>
        <p:spPr>
          <a:xfrm>
            <a:off x="3352800" y="2072640"/>
            <a:ext cx="2706624" cy="3998976"/>
          </a:xfrm>
          <a:prstGeom prst="rect">
            <a:avLst/>
          </a:prstGeom>
          <a:solidFill>
            <a:srgbClr val="FFFFFF"/>
          </a:solidFill>
          <a:ln w="15240">
            <a:solidFill>
              <a:srgbClr val="D0D8F0"/>
            </a:solidFill>
            <a:prstDash val="solid"/>
          </a:ln>
          <a:effectLst>
            <a:outerShdw blurRad="76200" dist="38100" dir="8100000" algn="bl" rotWithShape="0">
              <a:srgbClr val="000000">
                <a:alpha val="8000"/>
              </a:srgbClr>
            </a:outerShdw>
          </a:effectLst>
        </p:spPr>
        <p:txBody>
          <a:bodyPr/>
          <a:lstStyle/>
          <a:p>
            <a:pPr defTabSz="1219170"/>
            <a:endParaRPr lang="en-US" sz="2400">
              <a:solidFill>
                <a:prstClr val="black"/>
              </a:solidFill>
              <a:latin typeface="Calibri"/>
            </a:endParaRPr>
          </a:p>
        </p:txBody>
      </p:sp>
      <p:sp>
        <p:nvSpPr>
          <p:cNvPr id="23" name="Shape 18"/>
          <p:cNvSpPr/>
          <p:nvPr/>
        </p:nvSpPr>
        <p:spPr>
          <a:xfrm>
            <a:off x="3352800" y="2072640"/>
            <a:ext cx="2706624" cy="97536"/>
          </a:xfrm>
          <a:prstGeom prst="rect">
            <a:avLst/>
          </a:prstGeom>
          <a:solidFill>
            <a:srgbClr val="1B2A6B"/>
          </a:solidFill>
          <a:ln w="12700">
            <a:solidFill>
              <a:srgbClr val="1B2A6B"/>
            </a:solidFill>
            <a:prstDash val="solid"/>
          </a:ln>
        </p:spPr>
        <p:txBody>
          <a:bodyPr/>
          <a:lstStyle/>
          <a:p>
            <a:pPr defTabSz="1219170"/>
            <a:endParaRPr lang="en-US" sz="2400">
              <a:solidFill>
                <a:prstClr val="black"/>
              </a:solidFill>
              <a:latin typeface="Calibri"/>
            </a:endParaRPr>
          </a:p>
        </p:txBody>
      </p:sp>
      <p:sp>
        <p:nvSpPr>
          <p:cNvPr id="24" name="Shape 19"/>
          <p:cNvSpPr/>
          <p:nvPr/>
        </p:nvSpPr>
        <p:spPr>
          <a:xfrm>
            <a:off x="4352544" y="2243328"/>
            <a:ext cx="707136" cy="707136"/>
          </a:xfrm>
          <a:prstGeom prst="ellipse">
            <a:avLst/>
          </a:prstGeom>
          <a:solidFill>
            <a:srgbClr val="1B2A6B"/>
          </a:solidFill>
          <a:ln w="12700">
            <a:solidFill>
              <a:srgbClr val="1B2A6B"/>
            </a:solidFill>
            <a:prstDash val="solid"/>
          </a:ln>
        </p:spPr>
        <p:txBody>
          <a:bodyPr/>
          <a:lstStyle/>
          <a:p>
            <a:pPr defTabSz="1219170"/>
            <a:endParaRPr lang="en-US" sz="2400">
              <a:solidFill>
                <a:prstClr val="black"/>
              </a:solidFill>
              <a:latin typeface="Calibri"/>
            </a:endParaRPr>
          </a:p>
        </p:txBody>
      </p:sp>
      <p:sp>
        <p:nvSpPr>
          <p:cNvPr id="25" name="Text 20"/>
          <p:cNvSpPr/>
          <p:nvPr/>
        </p:nvSpPr>
        <p:spPr>
          <a:xfrm>
            <a:off x="4352544" y="2243328"/>
            <a:ext cx="707136" cy="707136"/>
          </a:xfrm>
          <a:prstGeom prst="rect">
            <a:avLst/>
          </a:prstGeom>
          <a:noFill/>
        </p:spPr>
        <p:txBody>
          <a:bodyPr wrap="square" lIns="0" tIns="0" rIns="0" bIns="0" rtlCol="0" anchor="ctr"/>
          <a:lstStyle/>
          <a:p>
            <a:pPr algn="ctr" defTabSz="1219170"/>
            <a:r>
              <a:rPr lang="en-US" sz="2000" b="1" dirty="0">
                <a:solidFill>
                  <a:srgbClr val="FFFFFF"/>
                </a:solidFill>
                <a:latin typeface="Calibri"/>
              </a:rPr>
              <a:t>02</a:t>
            </a:r>
            <a:endParaRPr lang="en-US" sz="2000" dirty="0">
              <a:solidFill>
                <a:prstClr val="black"/>
              </a:solidFill>
              <a:latin typeface="Calibri"/>
            </a:endParaRPr>
          </a:p>
        </p:txBody>
      </p:sp>
      <p:pic>
        <p:nvPicPr>
          <p:cNvPr id="26" name="Image 3" descr="preencoded.png"/>
          <p:cNvPicPr>
            <a:picLocks noChangeAspect="1"/>
          </p:cNvPicPr>
          <p:nvPr/>
        </p:nvPicPr>
        <p:blipFill>
          <a:blip r:embed="rId6"/>
          <a:stretch>
            <a:fillRect/>
          </a:stretch>
        </p:blipFill>
        <p:spPr>
          <a:xfrm>
            <a:off x="4364736" y="3072384"/>
            <a:ext cx="682752" cy="682752"/>
          </a:xfrm>
          <a:prstGeom prst="rect">
            <a:avLst/>
          </a:prstGeom>
        </p:spPr>
      </p:pic>
      <p:sp>
        <p:nvSpPr>
          <p:cNvPr id="27" name="Text 21"/>
          <p:cNvSpPr/>
          <p:nvPr/>
        </p:nvSpPr>
        <p:spPr>
          <a:xfrm>
            <a:off x="3474720" y="3877056"/>
            <a:ext cx="2462784" cy="633984"/>
          </a:xfrm>
          <a:prstGeom prst="rect">
            <a:avLst/>
          </a:prstGeom>
          <a:noFill/>
        </p:spPr>
        <p:txBody>
          <a:bodyPr wrap="square" lIns="0" tIns="0" rIns="0" bIns="0" rtlCol="0" anchor="ctr"/>
          <a:lstStyle/>
          <a:p>
            <a:pPr algn="ctr" defTabSz="1219170"/>
            <a:r>
              <a:rPr lang="en-US" sz="1400" b="1" dirty="0">
                <a:solidFill>
                  <a:srgbClr val="1B2A6B"/>
                </a:solidFill>
                <a:latin typeface="Calibri"/>
              </a:rPr>
              <a:t>Edge Layer (Local AI)</a:t>
            </a:r>
            <a:endParaRPr lang="en-US" sz="1400" dirty="0">
              <a:solidFill>
                <a:prstClr val="black"/>
              </a:solidFill>
              <a:latin typeface="Calibri"/>
            </a:endParaRPr>
          </a:p>
        </p:txBody>
      </p:sp>
      <p:sp>
        <p:nvSpPr>
          <p:cNvPr id="28" name="Text 22"/>
          <p:cNvSpPr/>
          <p:nvPr/>
        </p:nvSpPr>
        <p:spPr>
          <a:xfrm>
            <a:off x="3474720" y="4559808"/>
            <a:ext cx="2462784" cy="1438656"/>
          </a:xfrm>
          <a:prstGeom prst="rect">
            <a:avLst/>
          </a:prstGeom>
          <a:noFill/>
        </p:spPr>
        <p:txBody>
          <a:bodyPr wrap="square" lIns="0" tIns="0" rIns="0" bIns="0" rtlCol="0" anchor="t"/>
          <a:lstStyle/>
          <a:p>
            <a:pPr algn="ctr" defTabSz="1219170"/>
            <a:r>
              <a:rPr lang="en-US" sz="1200" dirty="0">
                <a:solidFill>
                  <a:srgbClr val="3A4A7A"/>
                </a:solidFill>
                <a:latin typeface="Calibri"/>
              </a:rPr>
              <a:t>ESP32 runs TensorFlow Lite CNN on-device. High-confidence detections resolved locally; low-confidence escalated to cloud.</a:t>
            </a:r>
            <a:endParaRPr lang="en-US" sz="1200" dirty="0">
              <a:solidFill>
                <a:prstClr val="black"/>
              </a:solidFill>
              <a:latin typeface="Calibri"/>
            </a:endParaRPr>
          </a:p>
        </p:txBody>
      </p:sp>
      <p:pic>
        <p:nvPicPr>
          <p:cNvPr id="29" name="Image 4" descr="preencoded.png"/>
          <p:cNvPicPr>
            <a:picLocks noChangeAspect="1"/>
          </p:cNvPicPr>
          <p:nvPr/>
        </p:nvPicPr>
        <p:blipFill>
          <a:blip r:embed="rId5"/>
          <a:stretch>
            <a:fillRect/>
          </a:stretch>
        </p:blipFill>
        <p:spPr>
          <a:xfrm>
            <a:off x="6059424" y="3840480"/>
            <a:ext cx="243840" cy="243840"/>
          </a:xfrm>
          <a:prstGeom prst="rect">
            <a:avLst/>
          </a:prstGeom>
        </p:spPr>
      </p:pic>
      <p:sp>
        <p:nvSpPr>
          <p:cNvPr id="30" name="Shape 23"/>
          <p:cNvSpPr/>
          <p:nvPr/>
        </p:nvSpPr>
        <p:spPr>
          <a:xfrm>
            <a:off x="6278880" y="2072640"/>
            <a:ext cx="2706624" cy="3998976"/>
          </a:xfrm>
          <a:prstGeom prst="rect">
            <a:avLst/>
          </a:prstGeom>
          <a:solidFill>
            <a:srgbClr val="FFFFFF"/>
          </a:solidFill>
          <a:ln w="15240">
            <a:solidFill>
              <a:srgbClr val="D0D8F0"/>
            </a:solidFill>
            <a:prstDash val="solid"/>
          </a:ln>
          <a:effectLst>
            <a:outerShdw blurRad="76200" dist="38100" dir="8100000" algn="bl" rotWithShape="0">
              <a:srgbClr val="000000">
                <a:alpha val="8000"/>
              </a:srgbClr>
            </a:outerShdw>
          </a:effectLst>
        </p:spPr>
        <p:txBody>
          <a:bodyPr/>
          <a:lstStyle/>
          <a:p>
            <a:pPr defTabSz="1219170"/>
            <a:endParaRPr lang="en-US" sz="2400">
              <a:solidFill>
                <a:prstClr val="black"/>
              </a:solidFill>
              <a:latin typeface="Calibri"/>
            </a:endParaRPr>
          </a:p>
        </p:txBody>
      </p:sp>
      <p:sp>
        <p:nvSpPr>
          <p:cNvPr id="31" name="Shape 24"/>
          <p:cNvSpPr/>
          <p:nvPr/>
        </p:nvSpPr>
        <p:spPr>
          <a:xfrm>
            <a:off x="6278880" y="2072640"/>
            <a:ext cx="2706624" cy="97536"/>
          </a:xfrm>
          <a:prstGeom prst="rect">
            <a:avLst/>
          </a:prstGeom>
          <a:solidFill>
            <a:srgbClr val="00695C"/>
          </a:solidFill>
          <a:ln w="12700">
            <a:solidFill>
              <a:srgbClr val="00695C"/>
            </a:solidFill>
            <a:prstDash val="solid"/>
          </a:ln>
        </p:spPr>
        <p:txBody>
          <a:bodyPr/>
          <a:lstStyle/>
          <a:p>
            <a:pPr defTabSz="1219170"/>
            <a:endParaRPr lang="en-US" sz="2400">
              <a:solidFill>
                <a:prstClr val="black"/>
              </a:solidFill>
              <a:latin typeface="Calibri"/>
            </a:endParaRPr>
          </a:p>
        </p:txBody>
      </p:sp>
      <p:sp>
        <p:nvSpPr>
          <p:cNvPr id="32" name="Shape 25"/>
          <p:cNvSpPr/>
          <p:nvPr/>
        </p:nvSpPr>
        <p:spPr>
          <a:xfrm>
            <a:off x="7278624" y="2243328"/>
            <a:ext cx="707136" cy="707136"/>
          </a:xfrm>
          <a:prstGeom prst="ellipse">
            <a:avLst/>
          </a:prstGeom>
          <a:solidFill>
            <a:srgbClr val="00695C"/>
          </a:solidFill>
          <a:ln w="12700">
            <a:solidFill>
              <a:srgbClr val="00695C"/>
            </a:solidFill>
            <a:prstDash val="solid"/>
          </a:ln>
        </p:spPr>
        <p:txBody>
          <a:bodyPr/>
          <a:lstStyle/>
          <a:p>
            <a:pPr defTabSz="1219170"/>
            <a:endParaRPr lang="en-US" sz="2400">
              <a:solidFill>
                <a:prstClr val="black"/>
              </a:solidFill>
              <a:latin typeface="Calibri"/>
            </a:endParaRPr>
          </a:p>
        </p:txBody>
      </p:sp>
      <p:sp>
        <p:nvSpPr>
          <p:cNvPr id="33" name="Text 26"/>
          <p:cNvSpPr/>
          <p:nvPr/>
        </p:nvSpPr>
        <p:spPr>
          <a:xfrm>
            <a:off x="7278624" y="2243328"/>
            <a:ext cx="707136" cy="707136"/>
          </a:xfrm>
          <a:prstGeom prst="rect">
            <a:avLst/>
          </a:prstGeom>
          <a:noFill/>
        </p:spPr>
        <p:txBody>
          <a:bodyPr wrap="square" lIns="0" tIns="0" rIns="0" bIns="0" rtlCol="0" anchor="ctr"/>
          <a:lstStyle/>
          <a:p>
            <a:pPr algn="ctr" defTabSz="1219170"/>
            <a:r>
              <a:rPr lang="en-US" sz="2000" b="1" dirty="0">
                <a:solidFill>
                  <a:srgbClr val="FFFFFF"/>
                </a:solidFill>
                <a:latin typeface="Calibri"/>
              </a:rPr>
              <a:t>03</a:t>
            </a:r>
            <a:endParaRPr lang="en-US" sz="2000" dirty="0">
              <a:solidFill>
                <a:prstClr val="black"/>
              </a:solidFill>
              <a:latin typeface="Calibri"/>
            </a:endParaRPr>
          </a:p>
        </p:txBody>
      </p:sp>
      <p:pic>
        <p:nvPicPr>
          <p:cNvPr id="34" name="Image 5" descr="preencoded.png"/>
          <p:cNvPicPr>
            <a:picLocks noChangeAspect="1"/>
          </p:cNvPicPr>
          <p:nvPr/>
        </p:nvPicPr>
        <p:blipFill>
          <a:blip r:embed="rId7"/>
          <a:stretch>
            <a:fillRect/>
          </a:stretch>
        </p:blipFill>
        <p:spPr>
          <a:xfrm>
            <a:off x="7290816" y="3072384"/>
            <a:ext cx="682752" cy="682752"/>
          </a:xfrm>
          <a:prstGeom prst="rect">
            <a:avLst/>
          </a:prstGeom>
        </p:spPr>
      </p:pic>
      <p:sp>
        <p:nvSpPr>
          <p:cNvPr id="35" name="Text 27"/>
          <p:cNvSpPr/>
          <p:nvPr/>
        </p:nvSpPr>
        <p:spPr>
          <a:xfrm>
            <a:off x="6400800" y="3877056"/>
            <a:ext cx="2462784" cy="633984"/>
          </a:xfrm>
          <a:prstGeom prst="rect">
            <a:avLst/>
          </a:prstGeom>
          <a:noFill/>
        </p:spPr>
        <p:txBody>
          <a:bodyPr wrap="square" lIns="0" tIns="0" rIns="0" bIns="0" rtlCol="0" anchor="ctr"/>
          <a:lstStyle/>
          <a:p>
            <a:pPr algn="ctr" defTabSz="1219170"/>
            <a:r>
              <a:rPr lang="en-US" sz="1400" b="1" dirty="0">
                <a:solidFill>
                  <a:srgbClr val="1B2A6B"/>
                </a:solidFill>
                <a:latin typeface="Calibri"/>
              </a:rPr>
              <a:t>Cloud Layer (Data &amp; AI)</a:t>
            </a:r>
            <a:endParaRPr lang="en-US" sz="1400" dirty="0">
              <a:solidFill>
                <a:prstClr val="black"/>
              </a:solidFill>
              <a:latin typeface="Calibri"/>
            </a:endParaRPr>
          </a:p>
        </p:txBody>
      </p:sp>
      <p:sp>
        <p:nvSpPr>
          <p:cNvPr id="36" name="Text 28"/>
          <p:cNvSpPr/>
          <p:nvPr/>
        </p:nvSpPr>
        <p:spPr>
          <a:xfrm>
            <a:off x="6400800" y="4559808"/>
            <a:ext cx="2462784" cy="1438656"/>
          </a:xfrm>
          <a:prstGeom prst="rect">
            <a:avLst/>
          </a:prstGeom>
          <a:noFill/>
        </p:spPr>
        <p:txBody>
          <a:bodyPr wrap="square" lIns="0" tIns="0" rIns="0" bIns="0" rtlCol="0" anchor="t"/>
          <a:lstStyle/>
          <a:p>
            <a:pPr algn="ctr" defTabSz="1219170"/>
            <a:r>
              <a:rPr lang="en-US" sz="1200" dirty="0">
                <a:solidFill>
                  <a:srgbClr val="3A4A7A"/>
                </a:solidFill>
                <a:latin typeface="Calibri"/>
              </a:rPr>
              <a:t>Firebase / AWS IoT Core receives JSON sensor payloads. Complex CNN re-inference &amp; AI advisory engine hosted here.</a:t>
            </a:r>
            <a:endParaRPr lang="en-US" sz="1200" dirty="0">
              <a:solidFill>
                <a:prstClr val="black"/>
              </a:solidFill>
              <a:latin typeface="Calibri"/>
            </a:endParaRPr>
          </a:p>
        </p:txBody>
      </p:sp>
      <p:pic>
        <p:nvPicPr>
          <p:cNvPr id="37" name="Image 6" descr="preencoded.png"/>
          <p:cNvPicPr>
            <a:picLocks noChangeAspect="1"/>
          </p:cNvPicPr>
          <p:nvPr/>
        </p:nvPicPr>
        <p:blipFill>
          <a:blip r:embed="rId5"/>
          <a:stretch>
            <a:fillRect/>
          </a:stretch>
        </p:blipFill>
        <p:spPr>
          <a:xfrm>
            <a:off x="8985504" y="3840480"/>
            <a:ext cx="243840" cy="243840"/>
          </a:xfrm>
          <a:prstGeom prst="rect">
            <a:avLst/>
          </a:prstGeom>
        </p:spPr>
      </p:pic>
      <p:sp>
        <p:nvSpPr>
          <p:cNvPr id="38" name="Shape 29"/>
          <p:cNvSpPr/>
          <p:nvPr/>
        </p:nvSpPr>
        <p:spPr>
          <a:xfrm>
            <a:off x="9204960" y="2072640"/>
            <a:ext cx="2706624" cy="3998976"/>
          </a:xfrm>
          <a:prstGeom prst="rect">
            <a:avLst/>
          </a:prstGeom>
          <a:solidFill>
            <a:srgbClr val="FFFFFF"/>
          </a:solidFill>
          <a:ln w="15240">
            <a:solidFill>
              <a:srgbClr val="D0D8F0"/>
            </a:solidFill>
            <a:prstDash val="solid"/>
          </a:ln>
          <a:effectLst>
            <a:outerShdw blurRad="76200" dist="38100" dir="8100000" algn="bl" rotWithShape="0">
              <a:srgbClr val="000000">
                <a:alpha val="8000"/>
              </a:srgbClr>
            </a:outerShdw>
          </a:effectLst>
        </p:spPr>
        <p:txBody>
          <a:bodyPr/>
          <a:lstStyle/>
          <a:p>
            <a:pPr defTabSz="1219170"/>
            <a:endParaRPr lang="en-US" sz="2400">
              <a:solidFill>
                <a:prstClr val="black"/>
              </a:solidFill>
              <a:latin typeface="Calibri"/>
            </a:endParaRPr>
          </a:p>
        </p:txBody>
      </p:sp>
      <p:sp>
        <p:nvSpPr>
          <p:cNvPr id="39" name="Shape 30"/>
          <p:cNvSpPr/>
          <p:nvPr/>
        </p:nvSpPr>
        <p:spPr>
          <a:xfrm>
            <a:off x="9204960" y="2072640"/>
            <a:ext cx="2706624" cy="97536"/>
          </a:xfrm>
          <a:prstGeom prst="rect">
            <a:avLst/>
          </a:prstGeom>
          <a:solidFill>
            <a:srgbClr val="E65100"/>
          </a:solidFill>
          <a:ln w="12700">
            <a:solidFill>
              <a:srgbClr val="E65100"/>
            </a:solidFill>
            <a:prstDash val="solid"/>
          </a:ln>
        </p:spPr>
        <p:txBody>
          <a:bodyPr/>
          <a:lstStyle/>
          <a:p>
            <a:pPr defTabSz="1219170"/>
            <a:endParaRPr lang="en-US" sz="2400">
              <a:solidFill>
                <a:prstClr val="black"/>
              </a:solidFill>
              <a:latin typeface="Calibri"/>
            </a:endParaRPr>
          </a:p>
        </p:txBody>
      </p:sp>
      <p:sp>
        <p:nvSpPr>
          <p:cNvPr id="40" name="Shape 31"/>
          <p:cNvSpPr/>
          <p:nvPr/>
        </p:nvSpPr>
        <p:spPr>
          <a:xfrm>
            <a:off x="10204704" y="2243328"/>
            <a:ext cx="707136" cy="707136"/>
          </a:xfrm>
          <a:prstGeom prst="ellipse">
            <a:avLst/>
          </a:prstGeom>
          <a:solidFill>
            <a:srgbClr val="E65100"/>
          </a:solidFill>
          <a:ln w="12700">
            <a:solidFill>
              <a:srgbClr val="E65100"/>
            </a:solidFill>
            <a:prstDash val="solid"/>
          </a:ln>
        </p:spPr>
        <p:txBody>
          <a:bodyPr/>
          <a:lstStyle/>
          <a:p>
            <a:pPr defTabSz="1219170"/>
            <a:endParaRPr lang="en-US" sz="2400">
              <a:solidFill>
                <a:prstClr val="black"/>
              </a:solidFill>
              <a:latin typeface="Calibri"/>
            </a:endParaRPr>
          </a:p>
        </p:txBody>
      </p:sp>
      <p:sp>
        <p:nvSpPr>
          <p:cNvPr id="41" name="Text 32"/>
          <p:cNvSpPr/>
          <p:nvPr/>
        </p:nvSpPr>
        <p:spPr>
          <a:xfrm>
            <a:off x="10204704" y="2243328"/>
            <a:ext cx="707136" cy="707136"/>
          </a:xfrm>
          <a:prstGeom prst="rect">
            <a:avLst/>
          </a:prstGeom>
          <a:noFill/>
        </p:spPr>
        <p:txBody>
          <a:bodyPr wrap="square" lIns="0" tIns="0" rIns="0" bIns="0" rtlCol="0" anchor="ctr"/>
          <a:lstStyle/>
          <a:p>
            <a:pPr algn="ctr" defTabSz="1219170"/>
            <a:r>
              <a:rPr lang="en-US" sz="2000" b="1" dirty="0">
                <a:solidFill>
                  <a:srgbClr val="FFFFFF"/>
                </a:solidFill>
                <a:latin typeface="Calibri"/>
              </a:rPr>
              <a:t>04</a:t>
            </a:r>
            <a:endParaRPr lang="en-US" sz="2000" dirty="0">
              <a:solidFill>
                <a:prstClr val="black"/>
              </a:solidFill>
              <a:latin typeface="Calibri"/>
            </a:endParaRPr>
          </a:p>
        </p:txBody>
      </p:sp>
      <p:pic>
        <p:nvPicPr>
          <p:cNvPr id="42" name="Image 7" descr="preencoded.png"/>
          <p:cNvPicPr>
            <a:picLocks noChangeAspect="1"/>
          </p:cNvPicPr>
          <p:nvPr/>
        </p:nvPicPr>
        <p:blipFill>
          <a:blip r:embed="rId8"/>
          <a:stretch>
            <a:fillRect/>
          </a:stretch>
        </p:blipFill>
        <p:spPr>
          <a:xfrm>
            <a:off x="10216896" y="3072384"/>
            <a:ext cx="682752" cy="682752"/>
          </a:xfrm>
          <a:prstGeom prst="rect">
            <a:avLst/>
          </a:prstGeom>
        </p:spPr>
      </p:pic>
      <p:sp>
        <p:nvSpPr>
          <p:cNvPr id="43" name="Text 33"/>
          <p:cNvSpPr/>
          <p:nvPr/>
        </p:nvSpPr>
        <p:spPr>
          <a:xfrm>
            <a:off x="9326880" y="3877056"/>
            <a:ext cx="2462784" cy="633984"/>
          </a:xfrm>
          <a:prstGeom prst="rect">
            <a:avLst/>
          </a:prstGeom>
          <a:noFill/>
        </p:spPr>
        <p:txBody>
          <a:bodyPr wrap="square" lIns="0" tIns="0" rIns="0" bIns="0" rtlCol="0" anchor="ctr"/>
          <a:lstStyle/>
          <a:p>
            <a:pPr algn="ctr" defTabSz="1219170"/>
            <a:r>
              <a:rPr lang="en-US" sz="1400" b="1" dirty="0">
                <a:solidFill>
                  <a:srgbClr val="1B2A6B"/>
                </a:solidFill>
                <a:latin typeface="Calibri"/>
              </a:rPr>
              <a:t>Farmer Platform (Dashboard)</a:t>
            </a:r>
            <a:endParaRPr lang="en-US" sz="1400" dirty="0">
              <a:solidFill>
                <a:prstClr val="black"/>
              </a:solidFill>
              <a:latin typeface="Calibri"/>
            </a:endParaRPr>
          </a:p>
        </p:txBody>
      </p:sp>
      <p:sp>
        <p:nvSpPr>
          <p:cNvPr id="44" name="Text 34"/>
          <p:cNvSpPr/>
          <p:nvPr/>
        </p:nvSpPr>
        <p:spPr>
          <a:xfrm>
            <a:off x="9326880" y="4559808"/>
            <a:ext cx="2462784" cy="1438656"/>
          </a:xfrm>
          <a:prstGeom prst="rect">
            <a:avLst/>
          </a:prstGeom>
          <a:noFill/>
        </p:spPr>
        <p:txBody>
          <a:bodyPr wrap="square" lIns="0" tIns="0" rIns="0" bIns="0" rtlCol="0" anchor="t"/>
          <a:lstStyle/>
          <a:p>
            <a:pPr algn="ctr" defTabSz="1219170"/>
            <a:r>
              <a:rPr lang="en-US" sz="1200" dirty="0">
                <a:solidFill>
                  <a:srgbClr val="3A4A7A"/>
                </a:solidFill>
                <a:latin typeface="Calibri"/>
              </a:rPr>
              <a:t>React/Vue.js responsive website — real-time gauges, disease alerts, pesticide recommendations, local supplier contacts.</a:t>
            </a:r>
            <a:endParaRPr lang="en-US" sz="1200" dirty="0">
              <a:solidFill>
                <a:prstClr val="black"/>
              </a:solidFill>
              <a:latin typeface="Calibri"/>
            </a:endParaRP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877824"/>
          </a:xfrm>
          <a:prstGeom prst="rect">
            <a:avLst/>
          </a:prstGeom>
          <a:solidFill>
            <a:srgbClr val="1B2A6B"/>
          </a:solidFill>
          <a:ln w="12700">
            <a:solidFill>
              <a:srgbClr val="1B2A6B"/>
            </a:solidFill>
            <a:prstDash val="solid"/>
          </a:ln>
        </p:spPr>
        <p:txBody>
          <a:bodyPr/>
          <a:lstStyle/>
          <a:p>
            <a:pPr defTabSz="1219170"/>
            <a:endParaRPr lang="en-US" sz="2400">
              <a:solidFill>
                <a:prstClr val="black"/>
              </a:solidFill>
              <a:latin typeface="Calibri"/>
            </a:endParaRPr>
          </a:p>
        </p:txBody>
      </p:sp>
      <p:sp>
        <p:nvSpPr>
          <p:cNvPr id="3" name="Shape 1"/>
          <p:cNvSpPr/>
          <p:nvPr/>
        </p:nvSpPr>
        <p:spPr>
          <a:xfrm>
            <a:off x="0" y="877824"/>
            <a:ext cx="12192000" cy="73152"/>
          </a:xfrm>
          <a:prstGeom prst="rect">
            <a:avLst/>
          </a:prstGeom>
          <a:solidFill>
            <a:srgbClr val="C9A227"/>
          </a:solidFill>
          <a:ln w="12700">
            <a:solidFill>
              <a:srgbClr val="C9A227"/>
            </a:solidFill>
            <a:prstDash val="solid"/>
          </a:ln>
        </p:spPr>
        <p:txBody>
          <a:bodyPr/>
          <a:lstStyle/>
          <a:p>
            <a:pPr defTabSz="1219170"/>
            <a:endParaRPr lang="en-US" sz="2400">
              <a:solidFill>
                <a:prstClr val="black"/>
              </a:solidFill>
              <a:latin typeface="Calibri"/>
            </a:endParaRPr>
          </a:p>
        </p:txBody>
      </p:sp>
      <p:pic>
        <p:nvPicPr>
          <p:cNvPr id="4" name="Image 0" descr="unpacked/ppt/media/image2.png"/>
          <p:cNvPicPr>
            <a:picLocks noChangeAspect="1"/>
          </p:cNvPicPr>
          <p:nvPr/>
        </p:nvPicPr>
        <p:blipFill>
          <a:blip r:embed="rId3"/>
          <a:stretch>
            <a:fillRect/>
          </a:stretch>
        </p:blipFill>
        <p:spPr>
          <a:xfrm>
            <a:off x="219456" y="60960"/>
            <a:ext cx="3048000" cy="755904"/>
          </a:xfrm>
          <a:prstGeom prst="rect">
            <a:avLst/>
          </a:prstGeom>
        </p:spPr>
      </p:pic>
      <p:sp>
        <p:nvSpPr>
          <p:cNvPr id="5" name="Text 2"/>
          <p:cNvSpPr/>
          <p:nvPr/>
        </p:nvSpPr>
        <p:spPr>
          <a:xfrm>
            <a:off x="8778240" y="97536"/>
            <a:ext cx="3230880" cy="365760"/>
          </a:xfrm>
          <a:prstGeom prst="rect">
            <a:avLst/>
          </a:prstGeom>
          <a:noFill/>
        </p:spPr>
        <p:txBody>
          <a:bodyPr wrap="square" lIns="0" tIns="0" rIns="0" bIns="0" rtlCol="0" anchor="ctr"/>
          <a:lstStyle/>
          <a:p>
            <a:pPr algn="r" defTabSz="1219170"/>
            <a:r>
              <a:rPr lang="en-US" sz="1000" dirty="0">
                <a:solidFill>
                  <a:srgbClr val="C9A227"/>
                </a:solidFill>
                <a:latin typeface="Calibri"/>
              </a:rPr>
              <a:t>National Qualifications Conference</a:t>
            </a:r>
            <a:endParaRPr lang="en-US" sz="1000" dirty="0">
              <a:solidFill>
                <a:prstClr val="black"/>
              </a:solidFill>
              <a:latin typeface="Calibri"/>
            </a:endParaRPr>
          </a:p>
        </p:txBody>
      </p:sp>
      <p:sp>
        <p:nvSpPr>
          <p:cNvPr id="6" name="Text 3"/>
          <p:cNvSpPr/>
          <p:nvPr/>
        </p:nvSpPr>
        <p:spPr>
          <a:xfrm>
            <a:off x="8778240" y="426720"/>
            <a:ext cx="3230880" cy="304800"/>
          </a:xfrm>
          <a:prstGeom prst="rect">
            <a:avLst/>
          </a:prstGeom>
          <a:noFill/>
        </p:spPr>
        <p:txBody>
          <a:bodyPr wrap="square" lIns="0" tIns="0" rIns="0" bIns="0" rtlCol="0" anchor="ctr"/>
          <a:lstStyle/>
          <a:p>
            <a:pPr algn="r" defTabSz="1219170"/>
            <a:r>
              <a:rPr lang="en-US" sz="1333" b="1" dirty="0">
                <a:solidFill>
                  <a:srgbClr val="FFFFFF"/>
                </a:solidFill>
                <a:latin typeface="Calibri"/>
              </a:rPr>
              <a:t>2026</a:t>
            </a:r>
            <a:endParaRPr lang="en-US" sz="1333" dirty="0">
              <a:solidFill>
                <a:prstClr val="black"/>
              </a:solidFill>
              <a:latin typeface="Calibri"/>
            </a:endParaRPr>
          </a:p>
        </p:txBody>
      </p:sp>
      <p:sp>
        <p:nvSpPr>
          <p:cNvPr id="7" name="Text 4"/>
          <p:cNvSpPr/>
          <p:nvPr/>
        </p:nvSpPr>
        <p:spPr>
          <a:xfrm>
            <a:off x="426720" y="999744"/>
            <a:ext cx="11338560" cy="609600"/>
          </a:xfrm>
          <a:prstGeom prst="rect">
            <a:avLst/>
          </a:prstGeom>
          <a:noFill/>
        </p:spPr>
        <p:txBody>
          <a:bodyPr wrap="square" lIns="0" tIns="0" rIns="0" bIns="0" rtlCol="0" anchor="ctr"/>
          <a:lstStyle/>
          <a:p>
            <a:pPr defTabSz="1219170"/>
            <a:r>
              <a:rPr lang="en-US" sz="2933" b="1" dirty="0">
                <a:solidFill>
                  <a:srgbClr val="1B2A6B"/>
                </a:solidFill>
                <a:latin typeface="Calibri" panose="020F0502020204030204" pitchFamily="34" charset="0"/>
                <a:ea typeface="Calibri" panose="020F0502020204030204" pitchFamily="34" charset="-122"/>
                <a:cs typeface="Calibri" panose="020F0502020204030204" pitchFamily="34" charset="-120"/>
              </a:rPr>
              <a:t>Key Features</a:t>
            </a:r>
            <a:endParaRPr lang="en-US" sz="2933" dirty="0">
              <a:solidFill>
                <a:prstClr val="black"/>
              </a:solidFill>
              <a:latin typeface="Calibri"/>
            </a:endParaRPr>
          </a:p>
        </p:txBody>
      </p:sp>
      <p:sp>
        <p:nvSpPr>
          <p:cNvPr id="8" name="Text 5"/>
          <p:cNvSpPr/>
          <p:nvPr/>
        </p:nvSpPr>
        <p:spPr>
          <a:xfrm>
            <a:off x="426720" y="1560576"/>
            <a:ext cx="11338560" cy="341376"/>
          </a:xfrm>
          <a:prstGeom prst="rect">
            <a:avLst/>
          </a:prstGeom>
          <a:noFill/>
        </p:spPr>
        <p:txBody>
          <a:bodyPr wrap="square" lIns="0" tIns="0" rIns="0" bIns="0" rtlCol="0" anchor="ctr"/>
          <a:lstStyle/>
          <a:p>
            <a:pPr defTabSz="1219170"/>
            <a:r>
              <a:rPr lang="en-US" sz="1467" i="1" dirty="0">
                <a:solidFill>
                  <a:srgbClr val="3A4A7A"/>
                </a:solidFill>
                <a:latin typeface="Calibri" panose="020F0502020204030204" pitchFamily="34" charset="0"/>
                <a:ea typeface="Calibri" panose="020F0502020204030204" pitchFamily="34" charset="-122"/>
                <a:cs typeface="Calibri" panose="020F0502020204030204" pitchFamily="34" charset="-120"/>
              </a:rPr>
              <a:t>What FarmAI Delivers</a:t>
            </a:r>
            <a:endParaRPr lang="en-US" sz="1467" dirty="0">
              <a:solidFill>
                <a:prstClr val="black"/>
              </a:solidFill>
              <a:latin typeface="Calibri"/>
            </a:endParaRPr>
          </a:p>
        </p:txBody>
      </p:sp>
      <p:sp>
        <p:nvSpPr>
          <p:cNvPr id="9" name="Shape 6"/>
          <p:cNvSpPr/>
          <p:nvPr/>
        </p:nvSpPr>
        <p:spPr>
          <a:xfrm>
            <a:off x="426720" y="1901952"/>
            <a:ext cx="11338560" cy="30480"/>
          </a:xfrm>
          <a:prstGeom prst="rect">
            <a:avLst/>
          </a:prstGeom>
          <a:solidFill>
            <a:srgbClr val="D0D8F0"/>
          </a:solidFill>
          <a:ln w="12700">
            <a:solidFill>
              <a:srgbClr val="D0D8F0"/>
            </a:solidFill>
            <a:prstDash val="solid"/>
          </a:ln>
        </p:spPr>
        <p:txBody>
          <a:bodyPr/>
          <a:lstStyle/>
          <a:p>
            <a:pPr defTabSz="1219170"/>
            <a:endParaRPr lang="en-US" sz="2400">
              <a:solidFill>
                <a:prstClr val="black"/>
              </a:solidFill>
              <a:latin typeface="Calibri"/>
            </a:endParaRPr>
          </a:p>
        </p:txBody>
      </p:sp>
      <p:sp>
        <p:nvSpPr>
          <p:cNvPr id="10" name="Shape 7"/>
          <p:cNvSpPr/>
          <p:nvPr/>
        </p:nvSpPr>
        <p:spPr>
          <a:xfrm>
            <a:off x="0" y="6400800"/>
            <a:ext cx="12192000" cy="457200"/>
          </a:xfrm>
          <a:prstGeom prst="rect">
            <a:avLst/>
          </a:prstGeom>
          <a:solidFill>
            <a:srgbClr val="1B2A6B"/>
          </a:solidFill>
          <a:ln w="12700">
            <a:solidFill>
              <a:srgbClr val="1B2A6B"/>
            </a:solidFill>
            <a:prstDash val="solid"/>
          </a:ln>
        </p:spPr>
        <p:txBody>
          <a:bodyPr/>
          <a:lstStyle/>
          <a:p>
            <a:pPr defTabSz="1219170"/>
            <a:endParaRPr lang="en-US" sz="2400">
              <a:solidFill>
                <a:prstClr val="black"/>
              </a:solidFill>
              <a:latin typeface="Calibri"/>
            </a:endParaRPr>
          </a:p>
        </p:txBody>
      </p:sp>
      <p:sp>
        <p:nvSpPr>
          <p:cNvPr id="11" name="Shape 8"/>
          <p:cNvSpPr/>
          <p:nvPr/>
        </p:nvSpPr>
        <p:spPr>
          <a:xfrm>
            <a:off x="0" y="6364224"/>
            <a:ext cx="12192000" cy="48768"/>
          </a:xfrm>
          <a:prstGeom prst="rect">
            <a:avLst/>
          </a:prstGeom>
          <a:solidFill>
            <a:srgbClr val="C9A227"/>
          </a:solidFill>
          <a:ln w="12700">
            <a:solidFill>
              <a:srgbClr val="C9A227"/>
            </a:solidFill>
            <a:prstDash val="solid"/>
          </a:ln>
        </p:spPr>
        <p:txBody>
          <a:bodyPr/>
          <a:lstStyle/>
          <a:p>
            <a:pPr defTabSz="1219170"/>
            <a:endParaRPr lang="en-US" sz="2400">
              <a:solidFill>
                <a:prstClr val="black"/>
              </a:solidFill>
              <a:latin typeface="Calibri"/>
            </a:endParaRPr>
          </a:p>
        </p:txBody>
      </p:sp>
      <p:sp>
        <p:nvSpPr>
          <p:cNvPr id="12" name="Text 9"/>
          <p:cNvSpPr/>
          <p:nvPr/>
        </p:nvSpPr>
        <p:spPr>
          <a:xfrm>
            <a:off x="243840" y="6412992"/>
            <a:ext cx="3657600" cy="365760"/>
          </a:xfrm>
          <a:prstGeom prst="rect">
            <a:avLst/>
          </a:prstGeom>
          <a:noFill/>
        </p:spPr>
        <p:txBody>
          <a:bodyPr wrap="square" lIns="0" tIns="0" rIns="0" bIns="0" rtlCol="0" anchor="ctr"/>
          <a:lstStyle/>
          <a:p>
            <a:pPr defTabSz="1219170"/>
            <a:r>
              <a:rPr lang="en-US" sz="1067" dirty="0">
                <a:solidFill>
                  <a:srgbClr val="AABBDD"/>
                </a:solidFill>
                <a:latin typeface="Calibri"/>
              </a:rPr>
              <a:t>© 2026 KNQA</a:t>
            </a:r>
            <a:endParaRPr lang="en-US" sz="1067" dirty="0">
              <a:solidFill>
                <a:prstClr val="black"/>
              </a:solidFill>
              <a:latin typeface="Calibri"/>
            </a:endParaRPr>
          </a:p>
        </p:txBody>
      </p:sp>
      <p:sp>
        <p:nvSpPr>
          <p:cNvPr id="13" name="Text 10"/>
          <p:cNvSpPr/>
          <p:nvPr/>
        </p:nvSpPr>
        <p:spPr>
          <a:xfrm>
            <a:off x="3901440" y="6412992"/>
            <a:ext cx="7924800" cy="365760"/>
          </a:xfrm>
          <a:prstGeom prst="rect">
            <a:avLst/>
          </a:prstGeom>
          <a:noFill/>
        </p:spPr>
        <p:txBody>
          <a:bodyPr wrap="square" lIns="0" tIns="0" rIns="0" bIns="0" rtlCol="0" anchor="ctr"/>
          <a:lstStyle/>
          <a:p>
            <a:pPr algn="r" defTabSz="1219170"/>
            <a:r>
              <a:rPr lang="en-US" sz="1067" dirty="0">
                <a:solidFill>
                  <a:srgbClr val="AABBDD"/>
                </a:solidFill>
                <a:latin typeface="Calibri"/>
              </a:rPr>
              <a:t>FarmAI — AIoT Pest Detection &amp; Smart Irrigation</a:t>
            </a:r>
            <a:endParaRPr lang="en-US" sz="1067" dirty="0">
              <a:solidFill>
                <a:prstClr val="black"/>
              </a:solidFill>
              <a:latin typeface="Calibri"/>
            </a:endParaRPr>
          </a:p>
        </p:txBody>
      </p:sp>
      <p:sp>
        <p:nvSpPr>
          <p:cNvPr id="14" name="Shape 11"/>
          <p:cNvSpPr/>
          <p:nvPr/>
        </p:nvSpPr>
        <p:spPr>
          <a:xfrm>
            <a:off x="426720" y="2072640"/>
            <a:ext cx="3657600" cy="1584960"/>
          </a:xfrm>
          <a:prstGeom prst="rect">
            <a:avLst/>
          </a:prstGeom>
          <a:solidFill>
            <a:srgbClr val="FFFFFF"/>
          </a:solidFill>
          <a:ln w="15240">
            <a:solidFill>
              <a:srgbClr val="D0D8F0"/>
            </a:solidFill>
            <a:prstDash val="solid"/>
          </a:ln>
          <a:effectLst>
            <a:outerShdw blurRad="76200" dist="38100" dir="8100000" algn="bl" rotWithShape="0">
              <a:srgbClr val="000000">
                <a:alpha val="8000"/>
              </a:srgbClr>
            </a:outerShdw>
          </a:effectLst>
        </p:spPr>
        <p:txBody>
          <a:bodyPr/>
          <a:lstStyle/>
          <a:p>
            <a:pPr defTabSz="1219170"/>
            <a:endParaRPr lang="en-US" sz="2400">
              <a:solidFill>
                <a:prstClr val="black"/>
              </a:solidFill>
              <a:latin typeface="Calibri"/>
            </a:endParaRPr>
          </a:p>
        </p:txBody>
      </p:sp>
      <p:sp>
        <p:nvSpPr>
          <p:cNvPr id="15" name="Shape 12"/>
          <p:cNvSpPr/>
          <p:nvPr/>
        </p:nvSpPr>
        <p:spPr>
          <a:xfrm>
            <a:off x="609600" y="2218944"/>
            <a:ext cx="536448" cy="536448"/>
          </a:xfrm>
          <a:prstGeom prst="ellipse">
            <a:avLst/>
          </a:prstGeom>
          <a:solidFill>
            <a:srgbClr val="E65100"/>
          </a:solidFill>
          <a:ln w="12700">
            <a:solidFill>
              <a:srgbClr val="E65100"/>
            </a:solidFill>
            <a:prstDash val="solid"/>
          </a:ln>
        </p:spPr>
        <p:txBody>
          <a:bodyPr/>
          <a:lstStyle/>
          <a:p>
            <a:pPr defTabSz="1219170"/>
            <a:endParaRPr lang="en-US" sz="2400">
              <a:solidFill>
                <a:prstClr val="black"/>
              </a:solidFill>
              <a:latin typeface="Calibri"/>
            </a:endParaRPr>
          </a:p>
        </p:txBody>
      </p:sp>
      <p:pic>
        <p:nvPicPr>
          <p:cNvPr id="16" name="Image 1" descr="preencoded.png"/>
          <p:cNvPicPr>
            <a:picLocks noChangeAspect="1"/>
          </p:cNvPicPr>
          <p:nvPr/>
        </p:nvPicPr>
        <p:blipFill>
          <a:blip r:embed="rId4"/>
          <a:stretch>
            <a:fillRect/>
          </a:stretch>
        </p:blipFill>
        <p:spPr>
          <a:xfrm>
            <a:off x="682752" y="2292096"/>
            <a:ext cx="390144" cy="390144"/>
          </a:xfrm>
          <a:prstGeom prst="rect">
            <a:avLst/>
          </a:prstGeom>
        </p:spPr>
      </p:pic>
      <p:sp>
        <p:nvSpPr>
          <p:cNvPr id="17" name="Text 13"/>
          <p:cNvSpPr/>
          <p:nvPr/>
        </p:nvSpPr>
        <p:spPr>
          <a:xfrm>
            <a:off x="1219200" y="2218944"/>
            <a:ext cx="2743200" cy="536448"/>
          </a:xfrm>
          <a:prstGeom prst="rect">
            <a:avLst/>
          </a:prstGeom>
          <a:noFill/>
        </p:spPr>
        <p:txBody>
          <a:bodyPr wrap="square" lIns="0" tIns="0" rIns="0" bIns="0" rtlCol="0" anchor="ctr"/>
          <a:lstStyle/>
          <a:p>
            <a:pPr defTabSz="1219170"/>
            <a:r>
              <a:rPr lang="en-US" sz="1333" b="1" dirty="0">
                <a:solidFill>
                  <a:srgbClr val="1B2A6B"/>
                </a:solidFill>
                <a:latin typeface="Calibri" panose="020F0502020204030204" pitchFamily="34" charset="0"/>
                <a:ea typeface="Calibri" panose="020F0502020204030204" pitchFamily="34" charset="-122"/>
                <a:cs typeface="Calibri" panose="020F0502020204030204" pitchFamily="34" charset="-120"/>
              </a:rPr>
              <a:t>Real-Time Pest &amp; Disease Detection</a:t>
            </a:r>
            <a:endParaRPr lang="en-US" sz="1333" dirty="0">
              <a:solidFill>
                <a:prstClr val="black"/>
              </a:solidFill>
              <a:latin typeface="Calibri"/>
            </a:endParaRPr>
          </a:p>
        </p:txBody>
      </p:sp>
      <p:sp>
        <p:nvSpPr>
          <p:cNvPr id="18" name="Text 14"/>
          <p:cNvSpPr/>
          <p:nvPr/>
        </p:nvSpPr>
        <p:spPr>
          <a:xfrm>
            <a:off x="597408" y="2828544"/>
            <a:ext cx="3364992" cy="707136"/>
          </a:xfrm>
          <a:prstGeom prst="rect">
            <a:avLst/>
          </a:prstGeom>
          <a:noFill/>
        </p:spPr>
        <p:txBody>
          <a:bodyPr wrap="square" lIns="0" tIns="0" rIns="0" bIns="0" rtlCol="0" anchor="t"/>
          <a:lstStyle/>
          <a:p>
            <a:pPr defTabSz="1219170"/>
            <a:r>
              <a:rPr lang="en-US" sz="1267" dirty="0">
                <a:solidFill>
                  <a:srgbClr val="3A4A7A"/>
                </a:solidFill>
                <a:latin typeface="Calibri" panose="020F0502020204030204" pitchFamily="34" charset="0"/>
                <a:ea typeface="Calibri" panose="020F0502020204030204" pitchFamily="34" charset="-122"/>
                <a:cs typeface="Calibri" panose="020F0502020204030204" pitchFamily="34" charset="-120"/>
              </a:rPr>
              <a:t>CNN classifies 10 plant disease classes (potato, tomato, pepper) from ESP32-CAM images with 85–90% target accuracy. Alerts within seconds.</a:t>
            </a:r>
            <a:endParaRPr lang="en-US" sz="1267" dirty="0">
              <a:solidFill>
                <a:prstClr val="black"/>
              </a:solidFill>
              <a:latin typeface="Calibri"/>
            </a:endParaRPr>
          </a:p>
        </p:txBody>
      </p:sp>
      <p:sp>
        <p:nvSpPr>
          <p:cNvPr id="19" name="Shape 15"/>
          <p:cNvSpPr/>
          <p:nvPr/>
        </p:nvSpPr>
        <p:spPr>
          <a:xfrm>
            <a:off x="4230624" y="2072640"/>
            <a:ext cx="3657600" cy="1584960"/>
          </a:xfrm>
          <a:prstGeom prst="rect">
            <a:avLst/>
          </a:prstGeom>
          <a:solidFill>
            <a:srgbClr val="FFFFFF"/>
          </a:solidFill>
          <a:ln w="15240">
            <a:solidFill>
              <a:srgbClr val="D0D8F0"/>
            </a:solidFill>
            <a:prstDash val="solid"/>
          </a:ln>
          <a:effectLst>
            <a:outerShdw blurRad="76200" dist="38100" dir="8100000" algn="bl" rotWithShape="0">
              <a:srgbClr val="000000">
                <a:alpha val="8000"/>
              </a:srgbClr>
            </a:outerShdw>
          </a:effectLst>
        </p:spPr>
        <p:txBody>
          <a:bodyPr/>
          <a:lstStyle/>
          <a:p>
            <a:pPr defTabSz="1219170"/>
            <a:endParaRPr lang="en-US" sz="2400">
              <a:solidFill>
                <a:prstClr val="black"/>
              </a:solidFill>
              <a:latin typeface="Calibri"/>
            </a:endParaRPr>
          </a:p>
        </p:txBody>
      </p:sp>
      <p:sp>
        <p:nvSpPr>
          <p:cNvPr id="20" name="Shape 16"/>
          <p:cNvSpPr/>
          <p:nvPr/>
        </p:nvSpPr>
        <p:spPr>
          <a:xfrm>
            <a:off x="4413504" y="2218944"/>
            <a:ext cx="536448" cy="536448"/>
          </a:xfrm>
          <a:prstGeom prst="ellipse">
            <a:avLst/>
          </a:prstGeom>
          <a:solidFill>
            <a:srgbClr val="00695C"/>
          </a:solidFill>
          <a:ln w="12700">
            <a:solidFill>
              <a:srgbClr val="00695C"/>
            </a:solidFill>
            <a:prstDash val="solid"/>
          </a:ln>
        </p:spPr>
        <p:txBody>
          <a:bodyPr/>
          <a:lstStyle/>
          <a:p>
            <a:pPr defTabSz="1219170"/>
            <a:endParaRPr lang="en-US" sz="2400">
              <a:solidFill>
                <a:prstClr val="black"/>
              </a:solidFill>
              <a:latin typeface="Calibri"/>
            </a:endParaRPr>
          </a:p>
        </p:txBody>
      </p:sp>
      <p:pic>
        <p:nvPicPr>
          <p:cNvPr id="21" name="Image 2" descr="preencoded.png"/>
          <p:cNvPicPr>
            <a:picLocks noChangeAspect="1"/>
          </p:cNvPicPr>
          <p:nvPr/>
        </p:nvPicPr>
        <p:blipFill>
          <a:blip r:embed="rId5"/>
          <a:stretch>
            <a:fillRect/>
          </a:stretch>
        </p:blipFill>
        <p:spPr>
          <a:xfrm>
            <a:off x="4486656" y="2292096"/>
            <a:ext cx="390144" cy="390144"/>
          </a:xfrm>
          <a:prstGeom prst="rect">
            <a:avLst/>
          </a:prstGeom>
        </p:spPr>
      </p:pic>
      <p:sp>
        <p:nvSpPr>
          <p:cNvPr id="22" name="Text 17"/>
          <p:cNvSpPr/>
          <p:nvPr/>
        </p:nvSpPr>
        <p:spPr>
          <a:xfrm>
            <a:off x="5023104" y="2218944"/>
            <a:ext cx="2743200" cy="536448"/>
          </a:xfrm>
          <a:prstGeom prst="rect">
            <a:avLst/>
          </a:prstGeom>
          <a:noFill/>
        </p:spPr>
        <p:txBody>
          <a:bodyPr wrap="square" lIns="0" tIns="0" rIns="0" bIns="0" rtlCol="0" anchor="ctr"/>
          <a:lstStyle/>
          <a:p>
            <a:pPr defTabSz="1219170"/>
            <a:r>
              <a:rPr lang="en-US" sz="1333" b="1" dirty="0">
                <a:solidFill>
                  <a:srgbClr val="1B2A6B"/>
                </a:solidFill>
                <a:latin typeface="Calibri" panose="020F0502020204030204" pitchFamily="34" charset="0"/>
                <a:ea typeface="Calibri" panose="020F0502020204030204" pitchFamily="34" charset="-122"/>
                <a:cs typeface="Calibri" panose="020F0502020204030204" pitchFamily="34" charset="-120"/>
              </a:rPr>
              <a:t>Automated Smart Irrigation</a:t>
            </a:r>
            <a:endParaRPr lang="en-US" sz="1333" dirty="0">
              <a:solidFill>
                <a:prstClr val="black"/>
              </a:solidFill>
              <a:latin typeface="Calibri"/>
            </a:endParaRPr>
          </a:p>
        </p:txBody>
      </p:sp>
      <p:sp>
        <p:nvSpPr>
          <p:cNvPr id="23" name="Text 18"/>
          <p:cNvSpPr/>
          <p:nvPr/>
        </p:nvSpPr>
        <p:spPr>
          <a:xfrm>
            <a:off x="4401312" y="2828544"/>
            <a:ext cx="3364992" cy="707136"/>
          </a:xfrm>
          <a:prstGeom prst="rect">
            <a:avLst/>
          </a:prstGeom>
          <a:noFill/>
        </p:spPr>
        <p:txBody>
          <a:bodyPr wrap="square" lIns="0" tIns="0" rIns="0" bIns="0" rtlCol="0" anchor="t"/>
          <a:lstStyle/>
          <a:p>
            <a:pPr defTabSz="1219170"/>
            <a:r>
              <a:rPr lang="en-US" sz="1267" dirty="0">
                <a:solidFill>
                  <a:srgbClr val="3A4A7A"/>
                </a:solidFill>
                <a:latin typeface="Calibri" panose="020F0502020204030204" pitchFamily="34" charset="0"/>
                <a:ea typeface="Calibri" panose="020F0502020204030204" pitchFamily="34" charset="-122"/>
                <a:cs typeface="Calibri" panose="020F0502020204030204" pitchFamily="34" charset="-120"/>
              </a:rPr>
              <a:t>Monitors soil moisture &amp; pH continuously. Automatically opens/closes solenoid valve based on predefined thresholds — saving water, maximising crop health.</a:t>
            </a:r>
            <a:endParaRPr lang="en-US" sz="1267" dirty="0">
              <a:solidFill>
                <a:prstClr val="black"/>
              </a:solidFill>
              <a:latin typeface="Calibri"/>
            </a:endParaRPr>
          </a:p>
        </p:txBody>
      </p:sp>
      <p:sp>
        <p:nvSpPr>
          <p:cNvPr id="24" name="Shape 19"/>
          <p:cNvSpPr/>
          <p:nvPr/>
        </p:nvSpPr>
        <p:spPr>
          <a:xfrm>
            <a:off x="8034528" y="2072640"/>
            <a:ext cx="3657600" cy="1584960"/>
          </a:xfrm>
          <a:prstGeom prst="rect">
            <a:avLst/>
          </a:prstGeom>
          <a:solidFill>
            <a:srgbClr val="FFFFFF"/>
          </a:solidFill>
          <a:ln w="15240">
            <a:solidFill>
              <a:srgbClr val="D0D8F0"/>
            </a:solidFill>
            <a:prstDash val="solid"/>
          </a:ln>
          <a:effectLst>
            <a:outerShdw blurRad="76200" dist="38100" dir="8100000" algn="bl" rotWithShape="0">
              <a:srgbClr val="000000">
                <a:alpha val="8000"/>
              </a:srgbClr>
            </a:outerShdw>
          </a:effectLst>
        </p:spPr>
        <p:txBody>
          <a:bodyPr/>
          <a:lstStyle/>
          <a:p>
            <a:pPr defTabSz="1219170"/>
            <a:endParaRPr lang="en-US" sz="2400">
              <a:solidFill>
                <a:prstClr val="black"/>
              </a:solidFill>
              <a:latin typeface="Calibri"/>
            </a:endParaRPr>
          </a:p>
        </p:txBody>
      </p:sp>
      <p:sp>
        <p:nvSpPr>
          <p:cNvPr id="25" name="Shape 20"/>
          <p:cNvSpPr/>
          <p:nvPr/>
        </p:nvSpPr>
        <p:spPr>
          <a:xfrm>
            <a:off x="8217408" y="2218944"/>
            <a:ext cx="536448" cy="536448"/>
          </a:xfrm>
          <a:prstGeom prst="ellipse">
            <a:avLst/>
          </a:prstGeom>
          <a:solidFill>
            <a:srgbClr val="1B2A6B"/>
          </a:solidFill>
          <a:ln w="12700">
            <a:solidFill>
              <a:srgbClr val="1B2A6B"/>
            </a:solidFill>
            <a:prstDash val="solid"/>
          </a:ln>
        </p:spPr>
        <p:txBody>
          <a:bodyPr/>
          <a:lstStyle/>
          <a:p>
            <a:pPr defTabSz="1219170"/>
            <a:endParaRPr lang="en-US" sz="2400">
              <a:solidFill>
                <a:prstClr val="black"/>
              </a:solidFill>
              <a:latin typeface="Calibri"/>
            </a:endParaRPr>
          </a:p>
        </p:txBody>
      </p:sp>
      <p:pic>
        <p:nvPicPr>
          <p:cNvPr id="26" name="Image 3" descr="preencoded.png"/>
          <p:cNvPicPr>
            <a:picLocks noChangeAspect="1"/>
          </p:cNvPicPr>
          <p:nvPr/>
        </p:nvPicPr>
        <p:blipFill>
          <a:blip r:embed="rId6"/>
          <a:stretch>
            <a:fillRect/>
          </a:stretch>
        </p:blipFill>
        <p:spPr>
          <a:xfrm>
            <a:off x="8290560" y="2292096"/>
            <a:ext cx="390144" cy="390144"/>
          </a:xfrm>
          <a:prstGeom prst="rect">
            <a:avLst/>
          </a:prstGeom>
        </p:spPr>
      </p:pic>
      <p:sp>
        <p:nvSpPr>
          <p:cNvPr id="27" name="Text 21"/>
          <p:cNvSpPr/>
          <p:nvPr/>
        </p:nvSpPr>
        <p:spPr>
          <a:xfrm>
            <a:off x="8827008" y="2218944"/>
            <a:ext cx="2743200" cy="536448"/>
          </a:xfrm>
          <a:prstGeom prst="rect">
            <a:avLst/>
          </a:prstGeom>
          <a:noFill/>
        </p:spPr>
        <p:txBody>
          <a:bodyPr wrap="square" lIns="0" tIns="0" rIns="0" bIns="0" rtlCol="0" anchor="ctr"/>
          <a:lstStyle/>
          <a:p>
            <a:pPr defTabSz="1219170"/>
            <a:r>
              <a:rPr lang="en-US" sz="1333" b="1" dirty="0">
                <a:solidFill>
                  <a:srgbClr val="1B2A6B"/>
                </a:solidFill>
                <a:latin typeface="Calibri" panose="020F0502020204030204" pitchFamily="34" charset="0"/>
                <a:ea typeface="Calibri" panose="020F0502020204030204" pitchFamily="34" charset="-122"/>
                <a:cs typeface="Calibri" panose="020F0502020204030204" pitchFamily="34" charset="-120"/>
              </a:rPr>
              <a:t>Live Farmer Dashboard</a:t>
            </a:r>
            <a:endParaRPr lang="en-US" sz="1333" dirty="0">
              <a:solidFill>
                <a:prstClr val="black"/>
              </a:solidFill>
              <a:latin typeface="Calibri"/>
            </a:endParaRPr>
          </a:p>
        </p:txBody>
      </p:sp>
      <p:sp>
        <p:nvSpPr>
          <p:cNvPr id="28" name="Text 22"/>
          <p:cNvSpPr/>
          <p:nvPr/>
        </p:nvSpPr>
        <p:spPr>
          <a:xfrm>
            <a:off x="8205216" y="2828544"/>
            <a:ext cx="3364992" cy="707136"/>
          </a:xfrm>
          <a:prstGeom prst="rect">
            <a:avLst/>
          </a:prstGeom>
          <a:noFill/>
        </p:spPr>
        <p:txBody>
          <a:bodyPr wrap="square" lIns="0" tIns="0" rIns="0" bIns="0" rtlCol="0" anchor="t"/>
          <a:lstStyle/>
          <a:p>
            <a:pPr defTabSz="1219170"/>
            <a:r>
              <a:rPr lang="en-US" sz="1267" dirty="0">
                <a:solidFill>
                  <a:srgbClr val="3A4A7A"/>
                </a:solidFill>
                <a:latin typeface="Calibri" panose="020F0502020204030204" pitchFamily="34" charset="0"/>
                <a:ea typeface="Calibri" panose="020F0502020204030204" pitchFamily="34" charset="-122"/>
                <a:cs typeface="Calibri" panose="020F0502020204030204" pitchFamily="34" charset="-120"/>
              </a:rPr>
              <a:t>Real-time sensor gauges, historical trend graphs, disease alerts panel, and irrigation event logs — all on a mobile-friendly web interface.</a:t>
            </a:r>
            <a:endParaRPr lang="en-US" sz="1267" dirty="0">
              <a:solidFill>
                <a:prstClr val="black"/>
              </a:solidFill>
              <a:latin typeface="Calibri"/>
            </a:endParaRPr>
          </a:p>
        </p:txBody>
      </p:sp>
      <p:sp>
        <p:nvSpPr>
          <p:cNvPr id="29" name="Shape 23"/>
          <p:cNvSpPr/>
          <p:nvPr/>
        </p:nvSpPr>
        <p:spPr>
          <a:xfrm>
            <a:off x="426720" y="3755136"/>
            <a:ext cx="5425440" cy="1584960"/>
          </a:xfrm>
          <a:prstGeom prst="rect">
            <a:avLst/>
          </a:prstGeom>
          <a:solidFill>
            <a:srgbClr val="FFFFFF"/>
          </a:solidFill>
          <a:ln w="15240">
            <a:solidFill>
              <a:srgbClr val="D0D8F0"/>
            </a:solidFill>
            <a:prstDash val="solid"/>
          </a:ln>
          <a:effectLst>
            <a:outerShdw blurRad="76200" dist="38100" dir="8100000" algn="bl" rotWithShape="0">
              <a:srgbClr val="000000">
                <a:alpha val="8000"/>
              </a:srgbClr>
            </a:outerShdw>
          </a:effectLst>
        </p:spPr>
        <p:txBody>
          <a:bodyPr/>
          <a:lstStyle/>
          <a:p>
            <a:pPr defTabSz="1219170"/>
            <a:endParaRPr lang="en-US" sz="2400">
              <a:solidFill>
                <a:prstClr val="black"/>
              </a:solidFill>
              <a:latin typeface="Calibri"/>
            </a:endParaRPr>
          </a:p>
        </p:txBody>
      </p:sp>
      <p:sp>
        <p:nvSpPr>
          <p:cNvPr id="30" name="Shape 24"/>
          <p:cNvSpPr/>
          <p:nvPr/>
        </p:nvSpPr>
        <p:spPr>
          <a:xfrm>
            <a:off x="609600" y="3901440"/>
            <a:ext cx="536448" cy="536448"/>
          </a:xfrm>
          <a:prstGeom prst="ellipse">
            <a:avLst/>
          </a:prstGeom>
          <a:solidFill>
            <a:srgbClr val="2E7D32"/>
          </a:solidFill>
          <a:ln w="12700">
            <a:solidFill>
              <a:srgbClr val="2E7D32"/>
            </a:solidFill>
            <a:prstDash val="solid"/>
          </a:ln>
        </p:spPr>
        <p:txBody>
          <a:bodyPr/>
          <a:lstStyle/>
          <a:p>
            <a:pPr defTabSz="1219170"/>
            <a:endParaRPr lang="en-US" sz="2400">
              <a:solidFill>
                <a:prstClr val="black"/>
              </a:solidFill>
              <a:latin typeface="Calibri"/>
            </a:endParaRPr>
          </a:p>
        </p:txBody>
      </p:sp>
      <p:pic>
        <p:nvPicPr>
          <p:cNvPr id="31" name="Image 4" descr="preencoded.png"/>
          <p:cNvPicPr>
            <a:picLocks noChangeAspect="1"/>
          </p:cNvPicPr>
          <p:nvPr/>
        </p:nvPicPr>
        <p:blipFill>
          <a:blip r:embed="rId7"/>
          <a:stretch>
            <a:fillRect/>
          </a:stretch>
        </p:blipFill>
        <p:spPr>
          <a:xfrm>
            <a:off x="682752" y="3974592"/>
            <a:ext cx="390144" cy="390144"/>
          </a:xfrm>
          <a:prstGeom prst="rect">
            <a:avLst/>
          </a:prstGeom>
        </p:spPr>
      </p:pic>
      <p:sp>
        <p:nvSpPr>
          <p:cNvPr id="32" name="Text 25"/>
          <p:cNvSpPr/>
          <p:nvPr/>
        </p:nvSpPr>
        <p:spPr>
          <a:xfrm>
            <a:off x="1219200" y="3901440"/>
            <a:ext cx="4511040" cy="536448"/>
          </a:xfrm>
          <a:prstGeom prst="rect">
            <a:avLst/>
          </a:prstGeom>
          <a:noFill/>
        </p:spPr>
        <p:txBody>
          <a:bodyPr wrap="square" lIns="0" tIns="0" rIns="0" bIns="0" rtlCol="0" anchor="ctr"/>
          <a:lstStyle/>
          <a:p>
            <a:pPr defTabSz="1219170"/>
            <a:r>
              <a:rPr lang="en-US" sz="1333" b="1" dirty="0">
                <a:solidFill>
                  <a:srgbClr val="1B2A6B"/>
                </a:solidFill>
                <a:latin typeface="Calibri" panose="020F0502020204030204" pitchFamily="34" charset="0"/>
                <a:ea typeface="Calibri" panose="020F0502020204030204" pitchFamily="34" charset="-122"/>
                <a:cs typeface="Calibri" panose="020F0502020204030204" pitchFamily="34" charset="-120"/>
              </a:rPr>
              <a:t>AI Advisory Module</a:t>
            </a:r>
            <a:endParaRPr lang="en-US" sz="1333" dirty="0">
              <a:solidFill>
                <a:prstClr val="black"/>
              </a:solidFill>
              <a:latin typeface="Calibri"/>
            </a:endParaRPr>
          </a:p>
        </p:txBody>
      </p:sp>
      <p:sp>
        <p:nvSpPr>
          <p:cNvPr id="33" name="Text 26"/>
          <p:cNvSpPr/>
          <p:nvPr/>
        </p:nvSpPr>
        <p:spPr>
          <a:xfrm>
            <a:off x="597408" y="4511040"/>
            <a:ext cx="5132832" cy="707136"/>
          </a:xfrm>
          <a:prstGeom prst="rect">
            <a:avLst/>
          </a:prstGeom>
          <a:noFill/>
        </p:spPr>
        <p:txBody>
          <a:bodyPr wrap="square" lIns="0" tIns="0" rIns="0" bIns="0" rtlCol="0" anchor="t"/>
          <a:lstStyle/>
          <a:p>
            <a:pPr defTabSz="1219170"/>
            <a:r>
              <a:rPr lang="en-US" sz="1267" dirty="0">
                <a:solidFill>
                  <a:srgbClr val="3A4A7A"/>
                </a:solidFill>
                <a:latin typeface="Calibri" panose="020F0502020204030204" pitchFamily="34" charset="0"/>
                <a:ea typeface="Calibri" panose="020F0502020204030204" pitchFamily="34" charset="-122"/>
                <a:cs typeface="Calibri" panose="020F0502020204030204" pitchFamily="34" charset="-120"/>
              </a:rPr>
              <a:t>Rule-based engine maps detected disease to safe, targeted pesticides and lists local Kenyan suppliers — reducing harmful chemical use.</a:t>
            </a:r>
            <a:endParaRPr lang="en-US" sz="1267" dirty="0">
              <a:solidFill>
                <a:prstClr val="black"/>
              </a:solidFill>
              <a:latin typeface="Calibri"/>
            </a:endParaRPr>
          </a:p>
        </p:txBody>
      </p:sp>
      <p:sp>
        <p:nvSpPr>
          <p:cNvPr id="34" name="Shape 27"/>
          <p:cNvSpPr/>
          <p:nvPr/>
        </p:nvSpPr>
        <p:spPr>
          <a:xfrm>
            <a:off x="6044419" y="3755136"/>
            <a:ext cx="5425440" cy="1584960"/>
          </a:xfrm>
          <a:prstGeom prst="rect">
            <a:avLst/>
          </a:prstGeom>
          <a:solidFill>
            <a:srgbClr val="FFFFFF"/>
          </a:solidFill>
          <a:ln w="15240">
            <a:solidFill>
              <a:srgbClr val="D0D8F0"/>
            </a:solidFill>
            <a:prstDash val="solid"/>
          </a:ln>
          <a:effectLst>
            <a:outerShdw blurRad="76200" dist="38100" dir="8100000" algn="bl" rotWithShape="0">
              <a:srgbClr val="000000">
                <a:alpha val="8000"/>
              </a:srgbClr>
            </a:outerShdw>
          </a:effectLst>
        </p:spPr>
        <p:txBody>
          <a:bodyPr/>
          <a:lstStyle/>
          <a:p>
            <a:pPr defTabSz="1219170"/>
            <a:endParaRPr lang="en-US" sz="2400">
              <a:solidFill>
                <a:prstClr val="black"/>
              </a:solidFill>
              <a:latin typeface="Calibri"/>
            </a:endParaRPr>
          </a:p>
        </p:txBody>
      </p:sp>
      <p:sp>
        <p:nvSpPr>
          <p:cNvPr id="35" name="Shape 28"/>
          <p:cNvSpPr/>
          <p:nvPr/>
        </p:nvSpPr>
        <p:spPr>
          <a:xfrm>
            <a:off x="6217920" y="3901440"/>
            <a:ext cx="536448" cy="536448"/>
          </a:xfrm>
          <a:prstGeom prst="ellipse">
            <a:avLst/>
          </a:prstGeom>
          <a:solidFill>
            <a:srgbClr val="3A4A7A"/>
          </a:solidFill>
          <a:ln w="12700">
            <a:solidFill>
              <a:srgbClr val="3A4A7A"/>
            </a:solidFill>
            <a:prstDash val="solid"/>
          </a:ln>
        </p:spPr>
        <p:txBody>
          <a:bodyPr/>
          <a:lstStyle/>
          <a:p>
            <a:pPr defTabSz="1219170"/>
            <a:endParaRPr lang="en-US" sz="2400">
              <a:solidFill>
                <a:prstClr val="black"/>
              </a:solidFill>
              <a:latin typeface="Calibri"/>
            </a:endParaRPr>
          </a:p>
        </p:txBody>
      </p:sp>
      <p:pic>
        <p:nvPicPr>
          <p:cNvPr id="36" name="Image 5" descr="preencoded.png"/>
          <p:cNvPicPr>
            <a:picLocks noChangeAspect="1"/>
          </p:cNvPicPr>
          <p:nvPr/>
        </p:nvPicPr>
        <p:blipFill>
          <a:blip r:embed="rId8"/>
          <a:stretch>
            <a:fillRect/>
          </a:stretch>
        </p:blipFill>
        <p:spPr>
          <a:xfrm>
            <a:off x="6291072" y="3974592"/>
            <a:ext cx="390144" cy="390144"/>
          </a:xfrm>
          <a:prstGeom prst="rect">
            <a:avLst/>
          </a:prstGeom>
        </p:spPr>
      </p:pic>
      <p:sp>
        <p:nvSpPr>
          <p:cNvPr id="37" name="Text 29"/>
          <p:cNvSpPr/>
          <p:nvPr/>
        </p:nvSpPr>
        <p:spPr>
          <a:xfrm>
            <a:off x="6827520" y="3901440"/>
            <a:ext cx="4511040" cy="536448"/>
          </a:xfrm>
          <a:prstGeom prst="rect">
            <a:avLst/>
          </a:prstGeom>
          <a:noFill/>
        </p:spPr>
        <p:txBody>
          <a:bodyPr wrap="square" lIns="0" tIns="0" rIns="0" bIns="0" rtlCol="0" anchor="ctr"/>
          <a:lstStyle/>
          <a:p>
            <a:pPr defTabSz="1219170"/>
            <a:r>
              <a:rPr lang="en-US" sz="1333" b="1" dirty="0">
                <a:solidFill>
                  <a:srgbClr val="1B2A6B"/>
                </a:solidFill>
                <a:latin typeface="Calibri" panose="020F0502020204030204" pitchFamily="34" charset="0"/>
                <a:ea typeface="Calibri" panose="020F0502020204030204" pitchFamily="34" charset="-122"/>
                <a:cs typeface="Calibri" panose="020F0502020204030204" pitchFamily="34" charset="-120"/>
              </a:rPr>
              <a:t>Solar-Powered &amp; Low-Cost</a:t>
            </a:r>
            <a:endParaRPr lang="en-US" sz="1333" dirty="0">
              <a:solidFill>
                <a:prstClr val="black"/>
              </a:solidFill>
              <a:latin typeface="Calibri"/>
            </a:endParaRPr>
          </a:p>
        </p:txBody>
      </p:sp>
      <p:sp>
        <p:nvSpPr>
          <p:cNvPr id="38" name="Text 30"/>
          <p:cNvSpPr/>
          <p:nvPr/>
        </p:nvSpPr>
        <p:spPr>
          <a:xfrm>
            <a:off x="6205728" y="4511040"/>
            <a:ext cx="5132832" cy="707136"/>
          </a:xfrm>
          <a:prstGeom prst="rect">
            <a:avLst/>
          </a:prstGeom>
          <a:noFill/>
        </p:spPr>
        <p:txBody>
          <a:bodyPr wrap="square" lIns="0" tIns="0" rIns="0" bIns="0" rtlCol="0" anchor="t"/>
          <a:lstStyle/>
          <a:p>
            <a:pPr defTabSz="1219170"/>
            <a:r>
              <a:rPr lang="en-US" sz="1267" dirty="0">
                <a:solidFill>
                  <a:srgbClr val="3A4A7A"/>
                </a:solidFill>
                <a:latin typeface="Calibri" panose="020F0502020204030204" pitchFamily="34" charset="0"/>
                <a:ea typeface="Calibri" panose="020F0502020204030204" pitchFamily="34" charset="-122"/>
                <a:cs typeface="Calibri" panose="020F0502020204030204" pitchFamily="34" charset="-120"/>
              </a:rPr>
              <a:t>Entire hardware setup powered by solar panel + rechargeable battery. Total BOM: KES 30,000 — accessible to smallholder farmers.</a:t>
            </a:r>
            <a:endParaRPr lang="en-US" sz="1267" dirty="0">
              <a:solidFill>
                <a:prstClr val="black"/>
              </a:solidFill>
              <a:latin typeface="Calibri"/>
            </a:endParaRP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877824"/>
          </a:xfrm>
          <a:prstGeom prst="rect">
            <a:avLst/>
          </a:prstGeom>
          <a:solidFill>
            <a:srgbClr val="1B2A6B"/>
          </a:solidFill>
          <a:ln w="12700">
            <a:solidFill>
              <a:srgbClr val="1B2A6B"/>
            </a:solidFill>
            <a:prstDash val="solid"/>
          </a:ln>
        </p:spPr>
        <p:txBody>
          <a:bodyPr/>
          <a:lstStyle/>
          <a:p>
            <a:pPr defTabSz="1219170"/>
            <a:endParaRPr lang="en-US" sz="2400">
              <a:solidFill>
                <a:prstClr val="black"/>
              </a:solidFill>
              <a:latin typeface="Calibri"/>
            </a:endParaRPr>
          </a:p>
        </p:txBody>
      </p:sp>
      <p:sp>
        <p:nvSpPr>
          <p:cNvPr id="3" name="Shape 1"/>
          <p:cNvSpPr/>
          <p:nvPr/>
        </p:nvSpPr>
        <p:spPr>
          <a:xfrm>
            <a:off x="0" y="877824"/>
            <a:ext cx="12192000" cy="73152"/>
          </a:xfrm>
          <a:prstGeom prst="rect">
            <a:avLst/>
          </a:prstGeom>
          <a:solidFill>
            <a:srgbClr val="C9A227"/>
          </a:solidFill>
          <a:ln w="12700">
            <a:solidFill>
              <a:srgbClr val="C9A227"/>
            </a:solidFill>
            <a:prstDash val="solid"/>
          </a:ln>
        </p:spPr>
        <p:txBody>
          <a:bodyPr/>
          <a:lstStyle/>
          <a:p>
            <a:pPr defTabSz="1219170"/>
            <a:endParaRPr lang="en-US" sz="2400">
              <a:solidFill>
                <a:prstClr val="black"/>
              </a:solidFill>
              <a:latin typeface="Calibri"/>
            </a:endParaRPr>
          </a:p>
        </p:txBody>
      </p:sp>
      <p:pic>
        <p:nvPicPr>
          <p:cNvPr id="4" name="Image 0" descr="unpacked/ppt/media/image2.png"/>
          <p:cNvPicPr>
            <a:picLocks noChangeAspect="1"/>
          </p:cNvPicPr>
          <p:nvPr/>
        </p:nvPicPr>
        <p:blipFill>
          <a:blip r:embed="rId3"/>
          <a:stretch>
            <a:fillRect/>
          </a:stretch>
        </p:blipFill>
        <p:spPr>
          <a:xfrm>
            <a:off x="219456" y="60960"/>
            <a:ext cx="3048000" cy="755904"/>
          </a:xfrm>
          <a:prstGeom prst="rect">
            <a:avLst/>
          </a:prstGeom>
        </p:spPr>
      </p:pic>
      <p:sp>
        <p:nvSpPr>
          <p:cNvPr id="5" name="Text 2"/>
          <p:cNvSpPr/>
          <p:nvPr/>
        </p:nvSpPr>
        <p:spPr>
          <a:xfrm>
            <a:off x="8778240" y="97536"/>
            <a:ext cx="3230880" cy="365760"/>
          </a:xfrm>
          <a:prstGeom prst="rect">
            <a:avLst/>
          </a:prstGeom>
          <a:noFill/>
        </p:spPr>
        <p:txBody>
          <a:bodyPr wrap="square" lIns="0" tIns="0" rIns="0" bIns="0" rtlCol="0" anchor="ctr"/>
          <a:lstStyle/>
          <a:p>
            <a:pPr algn="r" defTabSz="1219170"/>
            <a:r>
              <a:rPr lang="en-US" sz="1000" dirty="0">
                <a:solidFill>
                  <a:srgbClr val="C9A227"/>
                </a:solidFill>
                <a:latin typeface="Calibri"/>
              </a:rPr>
              <a:t>National Qualifications Conference</a:t>
            </a:r>
            <a:endParaRPr lang="en-US" sz="1000" dirty="0">
              <a:solidFill>
                <a:prstClr val="black"/>
              </a:solidFill>
              <a:latin typeface="Calibri"/>
            </a:endParaRPr>
          </a:p>
        </p:txBody>
      </p:sp>
      <p:sp>
        <p:nvSpPr>
          <p:cNvPr id="6" name="Text 3"/>
          <p:cNvSpPr/>
          <p:nvPr/>
        </p:nvSpPr>
        <p:spPr>
          <a:xfrm>
            <a:off x="8778240" y="426720"/>
            <a:ext cx="3230880" cy="304800"/>
          </a:xfrm>
          <a:prstGeom prst="rect">
            <a:avLst/>
          </a:prstGeom>
          <a:noFill/>
        </p:spPr>
        <p:txBody>
          <a:bodyPr wrap="square" lIns="0" tIns="0" rIns="0" bIns="0" rtlCol="0" anchor="ctr"/>
          <a:lstStyle/>
          <a:p>
            <a:pPr algn="r" defTabSz="1219170"/>
            <a:r>
              <a:rPr lang="en-US" sz="1333" b="1" dirty="0">
                <a:solidFill>
                  <a:srgbClr val="FFFFFF"/>
                </a:solidFill>
                <a:latin typeface="Calibri"/>
              </a:rPr>
              <a:t>2026</a:t>
            </a:r>
            <a:endParaRPr lang="en-US" sz="1333" dirty="0">
              <a:solidFill>
                <a:prstClr val="black"/>
              </a:solidFill>
              <a:latin typeface="Calibri"/>
            </a:endParaRPr>
          </a:p>
        </p:txBody>
      </p:sp>
      <p:sp>
        <p:nvSpPr>
          <p:cNvPr id="7" name="Text 4"/>
          <p:cNvSpPr/>
          <p:nvPr/>
        </p:nvSpPr>
        <p:spPr>
          <a:xfrm>
            <a:off x="426720" y="999744"/>
            <a:ext cx="11338560" cy="609600"/>
          </a:xfrm>
          <a:prstGeom prst="rect">
            <a:avLst/>
          </a:prstGeom>
          <a:noFill/>
        </p:spPr>
        <p:txBody>
          <a:bodyPr wrap="square" lIns="0" tIns="0" rIns="0" bIns="0" rtlCol="0" anchor="ctr"/>
          <a:lstStyle/>
          <a:p>
            <a:pPr defTabSz="1219170"/>
            <a:r>
              <a:rPr lang="en-US" sz="2933" b="1" dirty="0">
                <a:solidFill>
                  <a:srgbClr val="1B2A6B"/>
                </a:solidFill>
                <a:latin typeface="Calibri" panose="020F0502020204030204" pitchFamily="34" charset="0"/>
                <a:ea typeface="Calibri" panose="020F0502020204030204" pitchFamily="34" charset="-122"/>
                <a:cs typeface="Calibri" panose="020F0502020204030204" pitchFamily="34" charset="-120"/>
              </a:rPr>
              <a:t>Demo &amp; Screenshots</a:t>
            </a:r>
            <a:endParaRPr lang="en-US" sz="2933" dirty="0">
              <a:solidFill>
                <a:prstClr val="black"/>
              </a:solidFill>
              <a:latin typeface="Calibri"/>
            </a:endParaRPr>
          </a:p>
        </p:txBody>
      </p:sp>
      <p:sp>
        <p:nvSpPr>
          <p:cNvPr id="8" name="Text 5"/>
          <p:cNvSpPr/>
          <p:nvPr/>
        </p:nvSpPr>
        <p:spPr>
          <a:xfrm>
            <a:off x="426720" y="1560576"/>
            <a:ext cx="11338560" cy="341376"/>
          </a:xfrm>
          <a:prstGeom prst="rect">
            <a:avLst/>
          </a:prstGeom>
          <a:noFill/>
        </p:spPr>
        <p:txBody>
          <a:bodyPr wrap="square" lIns="0" tIns="0" rIns="0" bIns="0" rtlCol="0" anchor="ctr"/>
          <a:lstStyle/>
          <a:p>
            <a:pPr defTabSz="1219170"/>
            <a:r>
              <a:rPr lang="en-US" sz="1467" i="1" dirty="0">
                <a:solidFill>
                  <a:srgbClr val="3A4A7A"/>
                </a:solidFill>
                <a:latin typeface="Calibri" panose="020F0502020204030204" pitchFamily="34" charset="0"/>
                <a:ea typeface="Calibri" panose="020F0502020204030204" pitchFamily="34" charset="-122"/>
                <a:cs typeface="Calibri" panose="020F0502020204030204" pitchFamily="34" charset="-120"/>
              </a:rPr>
              <a:t>FarmAI Web Dashboard — Live System Walkthrough</a:t>
            </a:r>
            <a:endParaRPr lang="en-US" sz="1467" dirty="0">
              <a:solidFill>
                <a:prstClr val="black"/>
              </a:solidFill>
              <a:latin typeface="Calibri"/>
            </a:endParaRPr>
          </a:p>
        </p:txBody>
      </p:sp>
      <p:sp>
        <p:nvSpPr>
          <p:cNvPr id="9" name="Shape 6"/>
          <p:cNvSpPr/>
          <p:nvPr/>
        </p:nvSpPr>
        <p:spPr>
          <a:xfrm>
            <a:off x="426720" y="1901952"/>
            <a:ext cx="11338560" cy="30480"/>
          </a:xfrm>
          <a:prstGeom prst="rect">
            <a:avLst/>
          </a:prstGeom>
          <a:solidFill>
            <a:srgbClr val="D0D8F0"/>
          </a:solidFill>
          <a:ln w="12700">
            <a:solidFill>
              <a:srgbClr val="D0D8F0"/>
            </a:solidFill>
            <a:prstDash val="solid"/>
          </a:ln>
        </p:spPr>
        <p:txBody>
          <a:bodyPr/>
          <a:lstStyle/>
          <a:p>
            <a:pPr defTabSz="1219170"/>
            <a:endParaRPr lang="en-US" sz="2400">
              <a:solidFill>
                <a:prstClr val="black"/>
              </a:solidFill>
              <a:latin typeface="Calibri"/>
            </a:endParaRPr>
          </a:p>
        </p:txBody>
      </p:sp>
      <p:sp>
        <p:nvSpPr>
          <p:cNvPr id="10" name="Shape 7"/>
          <p:cNvSpPr/>
          <p:nvPr/>
        </p:nvSpPr>
        <p:spPr>
          <a:xfrm>
            <a:off x="0" y="6400800"/>
            <a:ext cx="12192000" cy="457200"/>
          </a:xfrm>
          <a:prstGeom prst="rect">
            <a:avLst/>
          </a:prstGeom>
          <a:solidFill>
            <a:srgbClr val="1B2A6B"/>
          </a:solidFill>
          <a:ln w="12700">
            <a:solidFill>
              <a:srgbClr val="1B2A6B"/>
            </a:solidFill>
            <a:prstDash val="solid"/>
          </a:ln>
        </p:spPr>
        <p:txBody>
          <a:bodyPr/>
          <a:lstStyle/>
          <a:p>
            <a:pPr defTabSz="1219170"/>
            <a:endParaRPr lang="en-US" sz="2400">
              <a:solidFill>
                <a:prstClr val="black"/>
              </a:solidFill>
              <a:latin typeface="Calibri"/>
            </a:endParaRPr>
          </a:p>
        </p:txBody>
      </p:sp>
      <p:sp>
        <p:nvSpPr>
          <p:cNvPr id="11" name="Shape 8"/>
          <p:cNvSpPr/>
          <p:nvPr/>
        </p:nvSpPr>
        <p:spPr>
          <a:xfrm>
            <a:off x="0" y="6364224"/>
            <a:ext cx="12192000" cy="48768"/>
          </a:xfrm>
          <a:prstGeom prst="rect">
            <a:avLst/>
          </a:prstGeom>
          <a:solidFill>
            <a:srgbClr val="C9A227"/>
          </a:solidFill>
          <a:ln w="12700">
            <a:solidFill>
              <a:srgbClr val="C9A227"/>
            </a:solidFill>
            <a:prstDash val="solid"/>
          </a:ln>
        </p:spPr>
        <p:txBody>
          <a:bodyPr/>
          <a:lstStyle/>
          <a:p>
            <a:pPr defTabSz="1219170"/>
            <a:endParaRPr lang="en-US" sz="2400">
              <a:solidFill>
                <a:prstClr val="black"/>
              </a:solidFill>
              <a:latin typeface="Calibri"/>
            </a:endParaRPr>
          </a:p>
        </p:txBody>
      </p:sp>
      <p:sp>
        <p:nvSpPr>
          <p:cNvPr id="12" name="Text 9"/>
          <p:cNvSpPr/>
          <p:nvPr/>
        </p:nvSpPr>
        <p:spPr>
          <a:xfrm>
            <a:off x="243840" y="6412992"/>
            <a:ext cx="3657600" cy="365760"/>
          </a:xfrm>
          <a:prstGeom prst="rect">
            <a:avLst/>
          </a:prstGeom>
          <a:noFill/>
        </p:spPr>
        <p:txBody>
          <a:bodyPr wrap="square" lIns="0" tIns="0" rIns="0" bIns="0" rtlCol="0" anchor="ctr"/>
          <a:lstStyle/>
          <a:p>
            <a:pPr defTabSz="1219170"/>
            <a:r>
              <a:rPr lang="en-US" sz="1067" dirty="0">
                <a:solidFill>
                  <a:srgbClr val="AABBDD"/>
                </a:solidFill>
                <a:latin typeface="Calibri"/>
              </a:rPr>
              <a:t>© 2026 KNQA</a:t>
            </a:r>
            <a:endParaRPr lang="en-US" sz="1067" dirty="0">
              <a:solidFill>
                <a:prstClr val="black"/>
              </a:solidFill>
              <a:latin typeface="Calibri"/>
            </a:endParaRPr>
          </a:p>
        </p:txBody>
      </p:sp>
      <p:sp>
        <p:nvSpPr>
          <p:cNvPr id="13" name="Text 10"/>
          <p:cNvSpPr/>
          <p:nvPr/>
        </p:nvSpPr>
        <p:spPr>
          <a:xfrm>
            <a:off x="3901440" y="6412992"/>
            <a:ext cx="7924800" cy="365760"/>
          </a:xfrm>
          <a:prstGeom prst="rect">
            <a:avLst/>
          </a:prstGeom>
          <a:noFill/>
        </p:spPr>
        <p:txBody>
          <a:bodyPr wrap="square" lIns="0" tIns="0" rIns="0" bIns="0" rtlCol="0" anchor="ctr"/>
          <a:lstStyle/>
          <a:p>
            <a:pPr algn="r" defTabSz="1219170"/>
            <a:r>
              <a:rPr lang="en-US" sz="1067" dirty="0">
                <a:solidFill>
                  <a:srgbClr val="AABBDD"/>
                </a:solidFill>
                <a:latin typeface="Calibri"/>
              </a:rPr>
              <a:t>FarmAI — AIoT Pest Detection &amp; Smart Irrigation</a:t>
            </a:r>
            <a:endParaRPr lang="en-US" sz="1067" dirty="0">
              <a:solidFill>
                <a:prstClr val="black"/>
              </a:solidFill>
              <a:latin typeface="Calibri"/>
            </a:endParaRPr>
          </a:p>
        </p:txBody>
      </p:sp>
      <p:sp>
        <p:nvSpPr>
          <p:cNvPr id="14" name="Shape 11"/>
          <p:cNvSpPr/>
          <p:nvPr/>
        </p:nvSpPr>
        <p:spPr>
          <a:xfrm>
            <a:off x="426720" y="2048256"/>
            <a:ext cx="3681984" cy="4194048"/>
          </a:xfrm>
          <a:prstGeom prst="rect">
            <a:avLst/>
          </a:prstGeom>
          <a:solidFill>
            <a:srgbClr val="FFFFFF"/>
          </a:solidFill>
          <a:ln w="12700">
            <a:solidFill>
              <a:srgbClr val="D0D8F0"/>
            </a:solidFill>
            <a:prstDash val="solid"/>
          </a:ln>
          <a:effectLst>
            <a:outerShdw blurRad="63500" dist="25400" dir="8100000" algn="bl" rotWithShape="0">
              <a:srgbClr val="000000">
                <a:alpha val="8000"/>
              </a:srgbClr>
            </a:outerShdw>
          </a:effectLst>
        </p:spPr>
        <p:txBody>
          <a:bodyPr/>
          <a:lstStyle/>
          <a:p>
            <a:pPr defTabSz="1219170"/>
            <a:endParaRPr lang="en-US" sz="2400">
              <a:solidFill>
                <a:prstClr val="black"/>
              </a:solidFill>
              <a:latin typeface="Calibri"/>
            </a:endParaRPr>
          </a:p>
        </p:txBody>
      </p:sp>
      <p:sp>
        <p:nvSpPr>
          <p:cNvPr id="15" name="Shape 12"/>
          <p:cNvSpPr/>
          <p:nvPr/>
        </p:nvSpPr>
        <p:spPr>
          <a:xfrm>
            <a:off x="426720" y="2048256"/>
            <a:ext cx="3681984" cy="365760"/>
          </a:xfrm>
          <a:prstGeom prst="rect">
            <a:avLst/>
          </a:prstGeom>
          <a:solidFill>
            <a:srgbClr val="1B2A6B"/>
          </a:solidFill>
          <a:ln w="12700">
            <a:solidFill>
              <a:srgbClr val="1B2A6B"/>
            </a:solidFill>
            <a:prstDash val="solid"/>
          </a:ln>
        </p:spPr>
        <p:txBody>
          <a:bodyPr/>
          <a:lstStyle/>
          <a:p>
            <a:pPr defTabSz="1219170"/>
            <a:endParaRPr lang="en-US" sz="2400">
              <a:solidFill>
                <a:prstClr val="black"/>
              </a:solidFill>
              <a:latin typeface="Calibri"/>
            </a:endParaRPr>
          </a:p>
        </p:txBody>
      </p:sp>
      <p:sp>
        <p:nvSpPr>
          <p:cNvPr id="16" name="Text 13"/>
          <p:cNvSpPr/>
          <p:nvPr/>
        </p:nvSpPr>
        <p:spPr>
          <a:xfrm>
            <a:off x="524256" y="2048256"/>
            <a:ext cx="3560064" cy="365760"/>
          </a:xfrm>
          <a:prstGeom prst="rect">
            <a:avLst/>
          </a:prstGeom>
          <a:noFill/>
        </p:spPr>
        <p:txBody>
          <a:bodyPr wrap="square" lIns="0" tIns="0" rIns="0" bIns="0" rtlCol="0" anchor="ctr"/>
          <a:lstStyle/>
          <a:p>
            <a:pPr defTabSz="1219170"/>
            <a:r>
              <a:rPr lang="en-US" sz="1267" b="1" dirty="0">
                <a:solidFill>
                  <a:srgbClr val="C9A227"/>
                </a:solidFill>
                <a:latin typeface="Calibri"/>
              </a:rPr>
              <a:t>Step 1: Dashboard Overview</a:t>
            </a:r>
            <a:endParaRPr lang="en-US" sz="1267" dirty="0">
              <a:solidFill>
                <a:prstClr val="black"/>
              </a:solidFill>
              <a:latin typeface="Calibri"/>
            </a:endParaRPr>
          </a:p>
        </p:txBody>
      </p:sp>
      <p:pic>
        <p:nvPicPr>
          <p:cNvPr id="17" name="Image 1" descr="unpacked/ppt/media/screenshot_dashboard.png"/>
          <p:cNvPicPr>
            <a:picLocks noChangeAspect="1"/>
          </p:cNvPicPr>
          <p:nvPr/>
        </p:nvPicPr>
        <p:blipFill>
          <a:blip r:embed="rId4"/>
          <a:stretch>
            <a:fillRect/>
          </a:stretch>
        </p:blipFill>
        <p:spPr>
          <a:xfrm>
            <a:off x="524256" y="2474976"/>
            <a:ext cx="3499104" cy="2609088"/>
          </a:xfrm>
          <a:prstGeom prst="rect">
            <a:avLst/>
          </a:prstGeom>
        </p:spPr>
      </p:pic>
      <p:sp>
        <p:nvSpPr>
          <p:cNvPr id="18" name="Text 14"/>
          <p:cNvSpPr/>
          <p:nvPr/>
        </p:nvSpPr>
        <p:spPr>
          <a:xfrm>
            <a:off x="548640" y="5120640"/>
            <a:ext cx="3438144" cy="1219200"/>
          </a:xfrm>
          <a:prstGeom prst="rect">
            <a:avLst/>
          </a:prstGeom>
          <a:noFill/>
        </p:spPr>
        <p:txBody>
          <a:bodyPr wrap="square" lIns="0" tIns="0" rIns="0" bIns="0" rtlCol="0" anchor="t"/>
          <a:lstStyle/>
          <a:p>
            <a:pPr defTabSz="1219170"/>
            <a:r>
              <a:rPr lang="en-US" sz="1200" dirty="0">
                <a:solidFill>
                  <a:srgbClr val="3A4A7A"/>
                </a:solidFill>
                <a:latin typeface="Calibri"/>
              </a:rPr>
              <a:t>Shows active device (ESP32 Field 01), 4 unread alerts, live moisture &amp; pH readings, and 24-hour irrigation timeline.</a:t>
            </a:r>
            <a:endParaRPr lang="en-US" sz="1200" dirty="0">
              <a:solidFill>
                <a:prstClr val="black"/>
              </a:solidFill>
              <a:latin typeface="Calibri"/>
            </a:endParaRPr>
          </a:p>
        </p:txBody>
      </p:sp>
      <p:sp>
        <p:nvSpPr>
          <p:cNvPr id="19" name="Shape 15"/>
          <p:cNvSpPr/>
          <p:nvPr/>
        </p:nvSpPr>
        <p:spPr>
          <a:xfrm>
            <a:off x="4303776" y="2048256"/>
            <a:ext cx="3681984" cy="4194048"/>
          </a:xfrm>
          <a:prstGeom prst="rect">
            <a:avLst/>
          </a:prstGeom>
          <a:solidFill>
            <a:srgbClr val="FFFFFF"/>
          </a:solidFill>
          <a:ln w="12700">
            <a:solidFill>
              <a:srgbClr val="D0D8F0"/>
            </a:solidFill>
            <a:prstDash val="solid"/>
          </a:ln>
          <a:effectLst>
            <a:outerShdw blurRad="63500" dist="25400" dir="8100000" algn="bl" rotWithShape="0">
              <a:srgbClr val="000000">
                <a:alpha val="8000"/>
              </a:srgbClr>
            </a:outerShdw>
          </a:effectLst>
        </p:spPr>
        <p:txBody>
          <a:bodyPr/>
          <a:lstStyle/>
          <a:p>
            <a:pPr defTabSz="1219170"/>
            <a:endParaRPr lang="en-US" sz="2400">
              <a:solidFill>
                <a:prstClr val="black"/>
              </a:solidFill>
              <a:latin typeface="Calibri"/>
            </a:endParaRPr>
          </a:p>
        </p:txBody>
      </p:sp>
      <p:sp>
        <p:nvSpPr>
          <p:cNvPr id="20" name="Shape 16"/>
          <p:cNvSpPr/>
          <p:nvPr/>
        </p:nvSpPr>
        <p:spPr>
          <a:xfrm>
            <a:off x="4303776" y="2048256"/>
            <a:ext cx="3681984" cy="365760"/>
          </a:xfrm>
          <a:prstGeom prst="rect">
            <a:avLst/>
          </a:prstGeom>
          <a:solidFill>
            <a:srgbClr val="1B2A6B"/>
          </a:solidFill>
          <a:ln w="12700">
            <a:solidFill>
              <a:srgbClr val="1B2A6B"/>
            </a:solidFill>
            <a:prstDash val="solid"/>
          </a:ln>
        </p:spPr>
        <p:txBody>
          <a:bodyPr/>
          <a:lstStyle/>
          <a:p>
            <a:pPr defTabSz="1219170"/>
            <a:endParaRPr lang="en-US" sz="2400">
              <a:solidFill>
                <a:prstClr val="black"/>
              </a:solidFill>
              <a:latin typeface="Calibri"/>
            </a:endParaRPr>
          </a:p>
        </p:txBody>
      </p:sp>
      <p:sp>
        <p:nvSpPr>
          <p:cNvPr id="21" name="Text 17"/>
          <p:cNvSpPr/>
          <p:nvPr/>
        </p:nvSpPr>
        <p:spPr>
          <a:xfrm>
            <a:off x="4401312" y="2048256"/>
            <a:ext cx="3560064" cy="365760"/>
          </a:xfrm>
          <a:prstGeom prst="rect">
            <a:avLst/>
          </a:prstGeom>
          <a:noFill/>
        </p:spPr>
        <p:txBody>
          <a:bodyPr wrap="square" lIns="0" tIns="0" rIns="0" bIns="0" rtlCol="0" anchor="ctr"/>
          <a:lstStyle/>
          <a:p>
            <a:pPr defTabSz="1219170"/>
            <a:r>
              <a:rPr lang="en-US" sz="1267" b="1" dirty="0">
                <a:solidFill>
                  <a:srgbClr val="C9A227"/>
                </a:solidFill>
                <a:latin typeface="Calibri"/>
              </a:rPr>
              <a:t>Step 2: Disease AI Detection</a:t>
            </a:r>
            <a:endParaRPr lang="en-US" sz="1267" dirty="0">
              <a:solidFill>
                <a:prstClr val="black"/>
              </a:solidFill>
              <a:latin typeface="Calibri"/>
            </a:endParaRPr>
          </a:p>
        </p:txBody>
      </p:sp>
      <p:pic>
        <p:nvPicPr>
          <p:cNvPr id="22" name="Image 2" descr="unpacked/ppt/media/screenshot_disease.png"/>
          <p:cNvPicPr>
            <a:picLocks noChangeAspect="1"/>
          </p:cNvPicPr>
          <p:nvPr/>
        </p:nvPicPr>
        <p:blipFill>
          <a:blip r:embed="rId5"/>
          <a:stretch>
            <a:fillRect/>
          </a:stretch>
        </p:blipFill>
        <p:spPr>
          <a:xfrm>
            <a:off x="4401312" y="2474976"/>
            <a:ext cx="3499104" cy="2609088"/>
          </a:xfrm>
          <a:prstGeom prst="rect">
            <a:avLst/>
          </a:prstGeom>
        </p:spPr>
      </p:pic>
      <p:sp>
        <p:nvSpPr>
          <p:cNvPr id="23" name="Text 18"/>
          <p:cNvSpPr/>
          <p:nvPr/>
        </p:nvSpPr>
        <p:spPr>
          <a:xfrm>
            <a:off x="4425696" y="5120640"/>
            <a:ext cx="3438144" cy="1219200"/>
          </a:xfrm>
          <a:prstGeom prst="rect">
            <a:avLst/>
          </a:prstGeom>
          <a:noFill/>
        </p:spPr>
        <p:txBody>
          <a:bodyPr wrap="square" lIns="0" tIns="0" rIns="0" bIns="0" rtlCol="0" anchor="t"/>
          <a:lstStyle/>
          <a:p>
            <a:pPr defTabSz="1219170"/>
            <a:r>
              <a:rPr lang="en-US" sz="1200" dirty="0">
                <a:solidFill>
                  <a:srgbClr val="3A4A7A"/>
                </a:solidFill>
                <a:latin typeface="Calibri"/>
              </a:rPr>
              <a:t>Farmer captures leaf image via ESP32-CAM URL. CNN classifies against 10 disease classes. Auto-capture every 10 seconds.</a:t>
            </a:r>
            <a:endParaRPr lang="en-US" sz="1200" dirty="0">
              <a:solidFill>
                <a:prstClr val="black"/>
              </a:solidFill>
              <a:latin typeface="Calibri"/>
            </a:endParaRPr>
          </a:p>
        </p:txBody>
      </p:sp>
      <p:sp>
        <p:nvSpPr>
          <p:cNvPr id="24" name="Shape 19"/>
          <p:cNvSpPr/>
          <p:nvPr/>
        </p:nvSpPr>
        <p:spPr>
          <a:xfrm>
            <a:off x="8180832" y="2048256"/>
            <a:ext cx="3681984" cy="4194048"/>
          </a:xfrm>
          <a:prstGeom prst="rect">
            <a:avLst/>
          </a:prstGeom>
          <a:solidFill>
            <a:srgbClr val="FFFFFF"/>
          </a:solidFill>
          <a:ln w="12700">
            <a:solidFill>
              <a:srgbClr val="D0D8F0"/>
            </a:solidFill>
            <a:prstDash val="solid"/>
          </a:ln>
          <a:effectLst>
            <a:outerShdw blurRad="63500" dist="25400" dir="8100000" algn="bl" rotWithShape="0">
              <a:srgbClr val="000000">
                <a:alpha val="8000"/>
              </a:srgbClr>
            </a:outerShdw>
          </a:effectLst>
        </p:spPr>
        <p:txBody>
          <a:bodyPr/>
          <a:lstStyle/>
          <a:p>
            <a:pPr defTabSz="1219170"/>
            <a:endParaRPr lang="en-US" sz="2400">
              <a:solidFill>
                <a:prstClr val="black"/>
              </a:solidFill>
              <a:latin typeface="Calibri"/>
            </a:endParaRPr>
          </a:p>
        </p:txBody>
      </p:sp>
      <p:sp>
        <p:nvSpPr>
          <p:cNvPr id="25" name="Shape 20"/>
          <p:cNvSpPr/>
          <p:nvPr/>
        </p:nvSpPr>
        <p:spPr>
          <a:xfrm>
            <a:off x="8180832" y="2048256"/>
            <a:ext cx="3681984" cy="365760"/>
          </a:xfrm>
          <a:prstGeom prst="rect">
            <a:avLst/>
          </a:prstGeom>
          <a:solidFill>
            <a:srgbClr val="1B2A6B"/>
          </a:solidFill>
          <a:ln w="12700">
            <a:solidFill>
              <a:srgbClr val="1B2A6B"/>
            </a:solidFill>
            <a:prstDash val="solid"/>
          </a:ln>
        </p:spPr>
        <p:txBody>
          <a:bodyPr/>
          <a:lstStyle/>
          <a:p>
            <a:pPr defTabSz="1219170"/>
            <a:endParaRPr lang="en-US" sz="2400">
              <a:solidFill>
                <a:prstClr val="black"/>
              </a:solidFill>
              <a:latin typeface="Calibri"/>
            </a:endParaRPr>
          </a:p>
        </p:txBody>
      </p:sp>
      <p:sp>
        <p:nvSpPr>
          <p:cNvPr id="26" name="Text 21"/>
          <p:cNvSpPr/>
          <p:nvPr/>
        </p:nvSpPr>
        <p:spPr>
          <a:xfrm>
            <a:off x="8278368" y="2048256"/>
            <a:ext cx="3560064" cy="365760"/>
          </a:xfrm>
          <a:prstGeom prst="rect">
            <a:avLst/>
          </a:prstGeom>
          <a:noFill/>
        </p:spPr>
        <p:txBody>
          <a:bodyPr wrap="square" lIns="0" tIns="0" rIns="0" bIns="0" rtlCol="0" anchor="ctr"/>
          <a:lstStyle/>
          <a:p>
            <a:pPr defTabSz="1219170"/>
            <a:r>
              <a:rPr lang="en-US" sz="1267" b="1" dirty="0">
                <a:solidFill>
                  <a:srgbClr val="C9A227"/>
                </a:solidFill>
                <a:latin typeface="Calibri"/>
              </a:rPr>
              <a:t>Step 3: Alerts &amp; Advisory</a:t>
            </a:r>
            <a:endParaRPr lang="en-US" sz="1267" dirty="0">
              <a:solidFill>
                <a:prstClr val="black"/>
              </a:solidFill>
              <a:latin typeface="Calibri"/>
            </a:endParaRPr>
          </a:p>
        </p:txBody>
      </p:sp>
      <p:pic>
        <p:nvPicPr>
          <p:cNvPr id="27" name="Image 3" descr="unpacked/ppt/media/screenshot_alerts.png"/>
          <p:cNvPicPr>
            <a:picLocks noChangeAspect="1"/>
          </p:cNvPicPr>
          <p:nvPr/>
        </p:nvPicPr>
        <p:blipFill>
          <a:blip r:embed="rId6"/>
          <a:stretch>
            <a:fillRect/>
          </a:stretch>
        </p:blipFill>
        <p:spPr>
          <a:xfrm>
            <a:off x="8278368" y="2474976"/>
            <a:ext cx="3499104" cy="2609088"/>
          </a:xfrm>
          <a:prstGeom prst="rect">
            <a:avLst/>
          </a:prstGeom>
        </p:spPr>
      </p:pic>
      <p:sp>
        <p:nvSpPr>
          <p:cNvPr id="28" name="Text 22"/>
          <p:cNvSpPr/>
          <p:nvPr/>
        </p:nvSpPr>
        <p:spPr>
          <a:xfrm>
            <a:off x="8302752" y="5120640"/>
            <a:ext cx="3438144" cy="1219200"/>
          </a:xfrm>
          <a:prstGeom prst="rect">
            <a:avLst/>
          </a:prstGeom>
          <a:noFill/>
        </p:spPr>
        <p:txBody>
          <a:bodyPr wrap="square" lIns="0" tIns="0" rIns="0" bIns="0" rtlCol="0" anchor="t"/>
          <a:lstStyle/>
          <a:p>
            <a:pPr defTabSz="1219170"/>
            <a:r>
              <a:rPr lang="en-US" sz="1200" dirty="0">
                <a:solidFill>
                  <a:srgbClr val="3A4A7A"/>
                </a:solidFill>
                <a:latin typeface="Calibri"/>
              </a:rPr>
              <a:t>Critical alerts for high-confidence detections (e.g., Tomato Leaf Mold 97.1%). AI Advisory shows safe fungicides &amp; local supplier contacts.</a:t>
            </a:r>
            <a:endParaRPr lang="en-US" sz="1200" dirty="0">
              <a:solidFill>
                <a:prstClr val="black"/>
              </a:solidFill>
              <a:latin typeface="Calibri"/>
            </a:endParaRP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877824"/>
          </a:xfrm>
          <a:prstGeom prst="rect">
            <a:avLst/>
          </a:prstGeom>
          <a:solidFill>
            <a:srgbClr val="1B2A6B"/>
          </a:solidFill>
          <a:ln w="12700">
            <a:solidFill>
              <a:srgbClr val="1B2A6B"/>
            </a:solidFill>
            <a:prstDash val="solid"/>
          </a:ln>
        </p:spPr>
        <p:txBody>
          <a:bodyPr/>
          <a:lstStyle/>
          <a:p>
            <a:pPr defTabSz="1219170"/>
            <a:endParaRPr lang="en-US" sz="2400">
              <a:solidFill>
                <a:prstClr val="black"/>
              </a:solidFill>
              <a:latin typeface="Calibri"/>
            </a:endParaRPr>
          </a:p>
        </p:txBody>
      </p:sp>
      <p:sp>
        <p:nvSpPr>
          <p:cNvPr id="3" name="Shape 1"/>
          <p:cNvSpPr/>
          <p:nvPr/>
        </p:nvSpPr>
        <p:spPr>
          <a:xfrm>
            <a:off x="0" y="877824"/>
            <a:ext cx="12192000" cy="73152"/>
          </a:xfrm>
          <a:prstGeom prst="rect">
            <a:avLst/>
          </a:prstGeom>
          <a:solidFill>
            <a:srgbClr val="C9A227"/>
          </a:solidFill>
          <a:ln w="12700">
            <a:solidFill>
              <a:srgbClr val="C9A227"/>
            </a:solidFill>
            <a:prstDash val="solid"/>
          </a:ln>
        </p:spPr>
        <p:txBody>
          <a:bodyPr/>
          <a:lstStyle/>
          <a:p>
            <a:pPr defTabSz="1219170"/>
            <a:endParaRPr lang="en-US" sz="2400">
              <a:solidFill>
                <a:prstClr val="black"/>
              </a:solidFill>
              <a:latin typeface="Calibri"/>
            </a:endParaRPr>
          </a:p>
        </p:txBody>
      </p:sp>
      <p:pic>
        <p:nvPicPr>
          <p:cNvPr id="4" name="Image 0" descr="unpacked/ppt/media/image2.png"/>
          <p:cNvPicPr>
            <a:picLocks noChangeAspect="1"/>
          </p:cNvPicPr>
          <p:nvPr/>
        </p:nvPicPr>
        <p:blipFill>
          <a:blip r:embed="rId3"/>
          <a:stretch>
            <a:fillRect/>
          </a:stretch>
        </p:blipFill>
        <p:spPr>
          <a:xfrm>
            <a:off x="219456" y="60960"/>
            <a:ext cx="3048000" cy="755904"/>
          </a:xfrm>
          <a:prstGeom prst="rect">
            <a:avLst/>
          </a:prstGeom>
        </p:spPr>
      </p:pic>
      <p:sp>
        <p:nvSpPr>
          <p:cNvPr id="5" name="Text 2"/>
          <p:cNvSpPr/>
          <p:nvPr/>
        </p:nvSpPr>
        <p:spPr>
          <a:xfrm>
            <a:off x="8778240" y="97536"/>
            <a:ext cx="3230880" cy="365760"/>
          </a:xfrm>
          <a:prstGeom prst="rect">
            <a:avLst/>
          </a:prstGeom>
          <a:noFill/>
        </p:spPr>
        <p:txBody>
          <a:bodyPr wrap="square" lIns="0" tIns="0" rIns="0" bIns="0" rtlCol="0" anchor="ctr"/>
          <a:lstStyle/>
          <a:p>
            <a:pPr algn="r" defTabSz="1219170"/>
            <a:r>
              <a:rPr lang="en-US" sz="1000" dirty="0">
                <a:solidFill>
                  <a:srgbClr val="C9A227"/>
                </a:solidFill>
                <a:latin typeface="Calibri"/>
              </a:rPr>
              <a:t>National Qualifications Conference</a:t>
            </a:r>
            <a:endParaRPr lang="en-US" sz="1000" dirty="0">
              <a:solidFill>
                <a:prstClr val="black"/>
              </a:solidFill>
              <a:latin typeface="Calibri"/>
            </a:endParaRPr>
          </a:p>
        </p:txBody>
      </p:sp>
      <p:sp>
        <p:nvSpPr>
          <p:cNvPr id="6" name="Text 3"/>
          <p:cNvSpPr/>
          <p:nvPr/>
        </p:nvSpPr>
        <p:spPr>
          <a:xfrm>
            <a:off x="8778240" y="426720"/>
            <a:ext cx="3230880" cy="304800"/>
          </a:xfrm>
          <a:prstGeom prst="rect">
            <a:avLst/>
          </a:prstGeom>
          <a:noFill/>
        </p:spPr>
        <p:txBody>
          <a:bodyPr wrap="square" lIns="0" tIns="0" rIns="0" bIns="0" rtlCol="0" anchor="ctr"/>
          <a:lstStyle/>
          <a:p>
            <a:pPr algn="r" defTabSz="1219170"/>
            <a:r>
              <a:rPr lang="en-US" sz="1333" b="1" dirty="0">
                <a:solidFill>
                  <a:srgbClr val="FFFFFF"/>
                </a:solidFill>
                <a:latin typeface="Calibri"/>
              </a:rPr>
              <a:t>2026</a:t>
            </a:r>
            <a:endParaRPr lang="en-US" sz="1333" dirty="0">
              <a:solidFill>
                <a:prstClr val="black"/>
              </a:solidFill>
              <a:latin typeface="Calibri"/>
            </a:endParaRPr>
          </a:p>
        </p:txBody>
      </p:sp>
      <p:sp>
        <p:nvSpPr>
          <p:cNvPr id="7" name="Text 4"/>
          <p:cNvSpPr/>
          <p:nvPr/>
        </p:nvSpPr>
        <p:spPr>
          <a:xfrm>
            <a:off x="426720" y="999744"/>
            <a:ext cx="11338560" cy="609600"/>
          </a:xfrm>
          <a:prstGeom prst="rect">
            <a:avLst/>
          </a:prstGeom>
          <a:noFill/>
        </p:spPr>
        <p:txBody>
          <a:bodyPr wrap="square" lIns="0" tIns="0" rIns="0" bIns="0" rtlCol="0" anchor="ctr"/>
          <a:lstStyle/>
          <a:p>
            <a:pPr defTabSz="1219170"/>
            <a:r>
              <a:rPr lang="en-US" sz="2933" b="1" dirty="0">
                <a:solidFill>
                  <a:srgbClr val="1B2A6B"/>
                </a:solidFill>
                <a:latin typeface="Calibri" panose="020F0502020204030204" pitchFamily="34" charset="0"/>
                <a:ea typeface="Calibri" panose="020F0502020204030204" pitchFamily="34" charset="-122"/>
                <a:cs typeface="Calibri" panose="020F0502020204030204" pitchFamily="34" charset="-120"/>
              </a:rPr>
              <a:t>Technology Stack</a:t>
            </a:r>
            <a:endParaRPr lang="en-US" sz="2933" dirty="0">
              <a:solidFill>
                <a:prstClr val="black"/>
              </a:solidFill>
              <a:latin typeface="Calibri"/>
            </a:endParaRPr>
          </a:p>
        </p:txBody>
      </p:sp>
      <p:sp>
        <p:nvSpPr>
          <p:cNvPr id="8" name="Text 5"/>
          <p:cNvSpPr/>
          <p:nvPr/>
        </p:nvSpPr>
        <p:spPr>
          <a:xfrm>
            <a:off x="426720" y="1560576"/>
            <a:ext cx="11338560" cy="341376"/>
          </a:xfrm>
          <a:prstGeom prst="rect">
            <a:avLst/>
          </a:prstGeom>
          <a:noFill/>
        </p:spPr>
        <p:txBody>
          <a:bodyPr wrap="square" lIns="0" tIns="0" rIns="0" bIns="0" rtlCol="0" anchor="ctr"/>
          <a:lstStyle/>
          <a:p>
            <a:pPr defTabSz="1219170"/>
            <a:r>
              <a:rPr lang="en-US" sz="1467" i="1" dirty="0">
                <a:solidFill>
                  <a:srgbClr val="3A4A7A"/>
                </a:solidFill>
                <a:latin typeface="Calibri" panose="020F0502020204030204" pitchFamily="34" charset="0"/>
                <a:ea typeface="Calibri" panose="020F0502020204030204" pitchFamily="34" charset="-122"/>
                <a:cs typeface="Calibri" panose="020F0502020204030204" pitchFamily="34" charset="-120"/>
              </a:rPr>
              <a:t>Technologies Powering FarmAI</a:t>
            </a:r>
            <a:endParaRPr lang="en-US" sz="1467" dirty="0">
              <a:solidFill>
                <a:prstClr val="black"/>
              </a:solidFill>
              <a:latin typeface="Calibri"/>
            </a:endParaRPr>
          </a:p>
        </p:txBody>
      </p:sp>
      <p:sp>
        <p:nvSpPr>
          <p:cNvPr id="9" name="Shape 6"/>
          <p:cNvSpPr/>
          <p:nvPr/>
        </p:nvSpPr>
        <p:spPr>
          <a:xfrm>
            <a:off x="426720" y="1901952"/>
            <a:ext cx="11338560" cy="30480"/>
          </a:xfrm>
          <a:prstGeom prst="rect">
            <a:avLst/>
          </a:prstGeom>
          <a:solidFill>
            <a:srgbClr val="D0D8F0"/>
          </a:solidFill>
          <a:ln w="12700">
            <a:solidFill>
              <a:srgbClr val="D0D8F0"/>
            </a:solidFill>
            <a:prstDash val="solid"/>
          </a:ln>
        </p:spPr>
        <p:txBody>
          <a:bodyPr/>
          <a:lstStyle/>
          <a:p>
            <a:pPr defTabSz="1219170"/>
            <a:endParaRPr lang="en-US" sz="2400">
              <a:solidFill>
                <a:prstClr val="black"/>
              </a:solidFill>
              <a:latin typeface="Calibri"/>
            </a:endParaRPr>
          </a:p>
        </p:txBody>
      </p:sp>
      <p:sp>
        <p:nvSpPr>
          <p:cNvPr id="10" name="Shape 7"/>
          <p:cNvSpPr/>
          <p:nvPr/>
        </p:nvSpPr>
        <p:spPr>
          <a:xfrm>
            <a:off x="0" y="6400800"/>
            <a:ext cx="12192000" cy="457200"/>
          </a:xfrm>
          <a:prstGeom prst="rect">
            <a:avLst/>
          </a:prstGeom>
          <a:solidFill>
            <a:srgbClr val="1B2A6B"/>
          </a:solidFill>
          <a:ln w="12700">
            <a:solidFill>
              <a:srgbClr val="1B2A6B"/>
            </a:solidFill>
            <a:prstDash val="solid"/>
          </a:ln>
        </p:spPr>
        <p:txBody>
          <a:bodyPr/>
          <a:lstStyle/>
          <a:p>
            <a:pPr defTabSz="1219170"/>
            <a:endParaRPr lang="en-US" sz="2400">
              <a:solidFill>
                <a:prstClr val="black"/>
              </a:solidFill>
              <a:latin typeface="Calibri"/>
            </a:endParaRPr>
          </a:p>
        </p:txBody>
      </p:sp>
      <p:sp>
        <p:nvSpPr>
          <p:cNvPr id="11" name="Shape 8"/>
          <p:cNvSpPr/>
          <p:nvPr/>
        </p:nvSpPr>
        <p:spPr>
          <a:xfrm>
            <a:off x="0" y="6364224"/>
            <a:ext cx="12192000" cy="48768"/>
          </a:xfrm>
          <a:prstGeom prst="rect">
            <a:avLst/>
          </a:prstGeom>
          <a:solidFill>
            <a:srgbClr val="C9A227"/>
          </a:solidFill>
          <a:ln w="12700">
            <a:solidFill>
              <a:srgbClr val="C9A227"/>
            </a:solidFill>
            <a:prstDash val="solid"/>
          </a:ln>
        </p:spPr>
        <p:txBody>
          <a:bodyPr/>
          <a:lstStyle/>
          <a:p>
            <a:pPr defTabSz="1219170"/>
            <a:endParaRPr lang="en-US" sz="2400">
              <a:solidFill>
                <a:prstClr val="black"/>
              </a:solidFill>
              <a:latin typeface="Calibri"/>
            </a:endParaRPr>
          </a:p>
        </p:txBody>
      </p:sp>
      <p:sp>
        <p:nvSpPr>
          <p:cNvPr id="12" name="Text 9"/>
          <p:cNvSpPr/>
          <p:nvPr/>
        </p:nvSpPr>
        <p:spPr>
          <a:xfrm>
            <a:off x="243840" y="6412992"/>
            <a:ext cx="3657600" cy="365760"/>
          </a:xfrm>
          <a:prstGeom prst="rect">
            <a:avLst/>
          </a:prstGeom>
          <a:noFill/>
        </p:spPr>
        <p:txBody>
          <a:bodyPr wrap="square" lIns="0" tIns="0" rIns="0" bIns="0" rtlCol="0" anchor="ctr"/>
          <a:lstStyle/>
          <a:p>
            <a:pPr defTabSz="1219170"/>
            <a:r>
              <a:rPr lang="en-US" sz="1067" dirty="0">
                <a:solidFill>
                  <a:srgbClr val="AABBDD"/>
                </a:solidFill>
                <a:latin typeface="Calibri"/>
              </a:rPr>
              <a:t>© 2026 KNQA</a:t>
            </a:r>
            <a:endParaRPr lang="en-US" sz="1067" dirty="0">
              <a:solidFill>
                <a:prstClr val="black"/>
              </a:solidFill>
              <a:latin typeface="Calibri"/>
            </a:endParaRPr>
          </a:p>
        </p:txBody>
      </p:sp>
      <p:sp>
        <p:nvSpPr>
          <p:cNvPr id="13" name="Text 10"/>
          <p:cNvSpPr/>
          <p:nvPr/>
        </p:nvSpPr>
        <p:spPr>
          <a:xfrm>
            <a:off x="3901440" y="6412992"/>
            <a:ext cx="7924800" cy="365760"/>
          </a:xfrm>
          <a:prstGeom prst="rect">
            <a:avLst/>
          </a:prstGeom>
          <a:noFill/>
        </p:spPr>
        <p:txBody>
          <a:bodyPr wrap="square" lIns="0" tIns="0" rIns="0" bIns="0" rtlCol="0" anchor="ctr"/>
          <a:lstStyle/>
          <a:p>
            <a:pPr algn="r" defTabSz="1219170"/>
            <a:r>
              <a:rPr lang="en-US" sz="1067" dirty="0">
                <a:solidFill>
                  <a:srgbClr val="AABBDD"/>
                </a:solidFill>
                <a:latin typeface="Calibri"/>
              </a:rPr>
              <a:t>FarmAI — AIoT Pest Detection &amp; Smart Irrigation</a:t>
            </a:r>
            <a:endParaRPr lang="en-US" sz="1067" dirty="0">
              <a:solidFill>
                <a:prstClr val="black"/>
              </a:solidFill>
              <a:latin typeface="Calibri"/>
            </a:endParaRPr>
          </a:p>
        </p:txBody>
      </p:sp>
      <p:sp>
        <p:nvSpPr>
          <p:cNvPr id="14" name="Shape 11"/>
          <p:cNvSpPr/>
          <p:nvPr/>
        </p:nvSpPr>
        <p:spPr>
          <a:xfrm>
            <a:off x="426720" y="2072640"/>
            <a:ext cx="2682240" cy="4023360"/>
          </a:xfrm>
          <a:prstGeom prst="rect">
            <a:avLst/>
          </a:prstGeom>
          <a:solidFill>
            <a:srgbClr val="FFFFFF"/>
          </a:solidFill>
          <a:ln w="15240">
            <a:solidFill>
              <a:srgbClr val="D0D8F0"/>
            </a:solidFill>
            <a:prstDash val="solid"/>
          </a:ln>
          <a:effectLst>
            <a:outerShdw blurRad="63500" dist="25400" dir="8100000" algn="bl" rotWithShape="0">
              <a:srgbClr val="000000">
                <a:alpha val="7000"/>
              </a:srgbClr>
            </a:outerShdw>
          </a:effectLst>
        </p:spPr>
        <p:txBody>
          <a:bodyPr/>
          <a:lstStyle/>
          <a:p>
            <a:pPr defTabSz="1219170"/>
            <a:endParaRPr lang="en-US" sz="2400">
              <a:solidFill>
                <a:prstClr val="black"/>
              </a:solidFill>
              <a:latin typeface="Calibri"/>
            </a:endParaRPr>
          </a:p>
        </p:txBody>
      </p:sp>
      <p:sp>
        <p:nvSpPr>
          <p:cNvPr id="15" name="Shape 12"/>
          <p:cNvSpPr/>
          <p:nvPr/>
        </p:nvSpPr>
        <p:spPr>
          <a:xfrm>
            <a:off x="426720" y="2072640"/>
            <a:ext cx="2682240" cy="670560"/>
          </a:xfrm>
          <a:prstGeom prst="rect">
            <a:avLst/>
          </a:prstGeom>
          <a:solidFill>
            <a:srgbClr val="1B2A6B"/>
          </a:solidFill>
          <a:ln w="12700">
            <a:solidFill>
              <a:srgbClr val="1B2A6B"/>
            </a:solidFill>
            <a:prstDash val="solid"/>
          </a:ln>
        </p:spPr>
        <p:txBody>
          <a:bodyPr/>
          <a:lstStyle/>
          <a:p>
            <a:pPr defTabSz="1219170"/>
            <a:endParaRPr lang="en-US" sz="2400">
              <a:solidFill>
                <a:prstClr val="black"/>
              </a:solidFill>
              <a:latin typeface="Calibri"/>
            </a:endParaRPr>
          </a:p>
        </p:txBody>
      </p:sp>
      <p:pic>
        <p:nvPicPr>
          <p:cNvPr id="16" name="Image 1" descr="preencoded.png"/>
          <p:cNvPicPr>
            <a:picLocks noChangeAspect="1"/>
          </p:cNvPicPr>
          <p:nvPr/>
        </p:nvPicPr>
        <p:blipFill>
          <a:blip r:embed="rId4"/>
          <a:stretch>
            <a:fillRect/>
          </a:stretch>
        </p:blipFill>
        <p:spPr>
          <a:xfrm>
            <a:off x="548640" y="2182368"/>
            <a:ext cx="463296" cy="463296"/>
          </a:xfrm>
          <a:prstGeom prst="rect">
            <a:avLst/>
          </a:prstGeom>
        </p:spPr>
      </p:pic>
      <p:sp>
        <p:nvSpPr>
          <p:cNvPr id="17" name="Text 13"/>
          <p:cNvSpPr/>
          <p:nvPr/>
        </p:nvSpPr>
        <p:spPr>
          <a:xfrm>
            <a:off x="1060704" y="2194560"/>
            <a:ext cx="1975104" cy="463296"/>
          </a:xfrm>
          <a:prstGeom prst="rect">
            <a:avLst/>
          </a:prstGeom>
          <a:noFill/>
        </p:spPr>
        <p:txBody>
          <a:bodyPr wrap="square" lIns="0" tIns="0" rIns="0" bIns="0" rtlCol="0" anchor="ctr"/>
          <a:lstStyle/>
          <a:p>
            <a:pPr defTabSz="1219170"/>
            <a:r>
              <a:rPr lang="en-US" sz="1333" b="1" dirty="0">
                <a:solidFill>
                  <a:srgbClr val="FFFFFF"/>
                </a:solidFill>
                <a:latin typeface="Calibri"/>
              </a:rPr>
              <a:t>Hardware &amp; Firmware</a:t>
            </a:r>
            <a:endParaRPr lang="en-US" sz="1333" dirty="0">
              <a:solidFill>
                <a:prstClr val="black"/>
              </a:solidFill>
              <a:latin typeface="Calibri"/>
            </a:endParaRPr>
          </a:p>
        </p:txBody>
      </p:sp>
      <p:sp>
        <p:nvSpPr>
          <p:cNvPr id="18" name="Text 14"/>
          <p:cNvSpPr/>
          <p:nvPr/>
        </p:nvSpPr>
        <p:spPr>
          <a:xfrm>
            <a:off x="524256" y="2828544"/>
            <a:ext cx="2499360" cy="3194304"/>
          </a:xfrm>
          <a:prstGeom prst="rect">
            <a:avLst/>
          </a:prstGeom>
          <a:noFill/>
        </p:spPr>
        <p:txBody>
          <a:bodyPr wrap="square" lIns="0" tIns="0" rIns="0" bIns="0" rtlCol="0" anchor="t"/>
          <a:lstStyle/>
          <a:p>
            <a:pPr marL="457189" indent="-457189" defTabSz="1219170">
              <a:buSzPct val="100000"/>
              <a:buFontTx/>
              <a:buChar char="•"/>
            </a:pPr>
            <a:r>
              <a:rPr lang="en-US" sz="1173" dirty="0">
                <a:solidFill>
                  <a:srgbClr val="3A4A7A"/>
                </a:solidFill>
                <a:latin typeface="Calibri"/>
              </a:rPr>
              <a:t>ESP32 Microcontroller</a:t>
            </a:r>
            <a:endParaRPr lang="en-US" sz="1173" dirty="0">
              <a:solidFill>
                <a:prstClr val="black"/>
              </a:solidFill>
              <a:latin typeface="Calibri"/>
            </a:endParaRPr>
          </a:p>
          <a:p>
            <a:pPr marL="457189" indent="-457189" defTabSz="1219170">
              <a:buSzPct val="100000"/>
              <a:buFontTx/>
              <a:buChar char="•"/>
            </a:pPr>
            <a:r>
              <a:rPr lang="en-US" sz="1173" dirty="0">
                <a:solidFill>
                  <a:srgbClr val="3A4A7A"/>
                </a:solidFill>
                <a:latin typeface="Calibri"/>
              </a:rPr>
              <a:t>ESP32-CAM Module</a:t>
            </a:r>
            <a:endParaRPr lang="en-US" sz="1173" dirty="0">
              <a:solidFill>
                <a:prstClr val="black"/>
              </a:solidFill>
              <a:latin typeface="Calibri"/>
            </a:endParaRPr>
          </a:p>
          <a:p>
            <a:pPr marL="457189" indent="-457189" defTabSz="1219170">
              <a:buSzPct val="100000"/>
              <a:buFontTx/>
              <a:buChar char="•"/>
            </a:pPr>
            <a:r>
              <a:rPr lang="en-US" sz="1173" dirty="0">
                <a:solidFill>
                  <a:srgbClr val="3A4A7A"/>
                </a:solidFill>
                <a:latin typeface="Calibri"/>
              </a:rPr>
              <a:t>Capacitive Soil Moisture Sensor</a:t>
            </a:r>
            <a:endParaRPr lang="en-US" sz="1173" dirty="0">
              <a:solidFill>
                <a:prstClr val="black"/>
              </a:solidFill>
              <a:latin typeface="Calibri"/>
            </a:endParaRPr>
          </a:p>
          <a:p>
            <a:pPr marL="457189" indent="-457189" defTabSz="1219170">
              <a:buSzPct val="100000"/>
              <a:buFontTx/>
              <a:buChar char="•"/>
            </a:pPr>
            <a:r>
              <a:rPr lang="en-US" sz="1173" dirty="0">
                <a:solidFill>
                  <a:srgbClr val="3A4A7A"/>
                </a:solidFill>
                <a:latin typeface="Calibri"/>
              </a:rPr>
              <a:t>pH Sensor · Solenoid Valve + Relay</a:t>
            </a:r>
            <a:endParaRPr lang="en-US" sz="1173" dirty="0">
              <a:solidFill>
                <a:prstClr val="black"/>
              </a:solidFill>
              <a:latin typeface="Calibri"/>
            </a:endParaRPr>
          </a:p>
          <a:p>
            <a:pPr marL="457189" indent="-457189" defTabSz="1219170">
              <a:buSzPct val="100000"/>
              <a:buFontTx/>
              <a:buChar char="•"/>
            </a:pPr>
            <a:r>
              <a:rPr lang="en-US" sz="1173" dirty="0">
                <a:solidFill>
                  <a:srgbClr val="3A4A7A"/>
                </a:solidFill>
                <a:latin typeface="Calibri"/>
              </a:rPr>
              <a:t>Solar Panel + 12V Battery</a:t>
            </a:r>
            <a:endParaRPr lang="en-US" sz="1173" dirty="0">
              <a:solidFill>
                <a:prstClr val="black"/>
              </a:solidFill>
              <a:latin typeface="Calibri"/>
            </a:endParaRPr>
          </a:p>
          <a:p>
            <a:pPr marL="457189" indent="-457189" defTabSz="1219170">
              <a:buSzPct val="100000"/>
              <a:buFontTx/>
              <a:buChar char="•"/>
            </a:pPr>
            <a:r>
              <a:rPr lang="en-US" sz="1173" dirty="0">
                <a:solidFill>
                  <a:srgbClr val="3A4A7A"/>
                </a:solidFill>
                <a:latin typeface="Calibri"/>
              </a:rPr>
              <a:t>Arduino IDE / PlatformIO · C++</a:t>
            </a:r>
            <a:endParaRPr lang="en-US" sz="1173" dirty="0">
              <a:solidFill>
                <a:prstClr val="black"/>
              </a:solidFill>
              <a:latin typeface="Calibri"/>
            </a:endParaRPr>
          </a:p>
          <a:p>
            <a:pPr marL="457189" indent="-457189" defTabSz="1219170">
              <a:buSzPct val="100000"/>
              <a:buFontTx/>
              <a:buChar char="•"/>
            </a:pPr>
            <a:r>
              <a:rPr lang="en-US" sz="1173" dirty="0">
                <a:solidFill>
                  <a:srgbClr val="3A4A7A"/>
                </a:solidFill>
                <a:latin typeface="Calibri"/>
              </a:rPr>
              <a:t>TensorFlow Lite (on-device CNN)</a:t>
            </a:r>
            <a:endParaRPr lang="en-US" sz="1173" dirty="0">
              <a:solidFill>
                <a:prstClr val="black"/>
              </a:solidFill>
              <a:latin typeface="Calibri"/>
            </a:endParaRPr>
          </a:p>
          <a:p>
            <a:pPr marL="457189" indent="-457189" defTabSz="1219170">
              <a:buSzPct val="100000"/>
              <a:buFontTx/>
              <a:buChar char="•"/>
            </a:pPr>
            <a:r>
              <a:rPr lang="en-US" sz="1173" dirty="0">
                <a:solidFill>
                  <a:srgbClr val="3A4A7A"/>
                </a:solidFill>
                <a:latin typeface="Calibri"/>
              </a:rPr>
              <a:t>Wi-Fi JSON data transmission</a:t>
            </a:r>
            <a:endParaRPr lang="en-US" sz="1173" dirty="0">
              <a:solidFill>
                <a:prstClr val="black"/>
              </a:solidFill>
              <a:latin typeface="Calibri"/>
            </a:endParaRPr>
          </a:p>
        </p:txBody>
      </p:sp>
      <p:sp>
        <p:nvSpPr>
          <p:cNvPr id="19" name="Shape 15"/>
          <p:cNvSpPr/>
          <p:nvPr/>
        </p:nvSpPr>
        <p:spPr>
          <a:xfrm>
            <a:off x="3352800" y="2072640"/>
            <a:ext cx="2682240" cy="4023360"/>
          </a:xfrm>
          <a:prstGeom prst="rect">
            <a:avLst/>
          </a:prstGeom>
          <a:solidFill>
            <a:srgbClr val="FFFFFF"/>
          </a:solidFill>
          <a:ln w="15240">
            <a:solidFill>
              <a:srgbClr val="D0D8F0"/>
            </a:solidFill>
            <a:prstDash val="solid"/>
          </a:ln>
          <a:effectLst>
            <a:outerShdw blurRad="63500" dist="25400" dir="8100000" algn="bl" rotWithShape="0">
              <a:srgbClr val="000000">
                <a:alpha val="7000"/>
              </a:srgbClr>
            </a:outerShdw>
          </a:effectLst>
        </p:spPr>
        <p:txBody>
          <a:bodyPr/>
          <a:lstStyle/>
          <a:p>
            <a:pPr defTabSz="1219170"/>
            <a:endParaRPr lang="en-US" sz="2400">
              <a:solidFill>
                <a:prstClr val="black"/>
              </a:solidFill>
              <a:latin typeface="Calibri"/>
            </a:endParaRPr>
          </a:p>
        </p:txBody>
      </p:sp>
      <p:sp>
        <p:nvSpPr>
          <p:cNvPr id="20" name="Shape 16"/>
          <p:cNvSpPr/>
          <p:nvPr/>
        </p:nvSpPr>
        <p:spPr>
          <a:xfrm>
            <a:off x="3352800" y="2072640"/>
            <a:ext cx="2682240" cy="670560"/>
          </a:xfrm>
          <a:prstGeom prst="rect">
            <a:avLst/>
          </a:prstGeom>
          <a:solidFill>
            <a:srgbClr val="00695C"/>
          </a:solidFill>
          <a:ln w="12700">
            <a:solidFill>
              <a:srgbClr val="00695C"/>
            </a:solidFill>
            <a:prstDash val="solid"/>
          </a:ln>
        </p:spPr>
        <p:txBody>
          <a:bodyPr/>
          <a:lstStyle/>
          <a:p>
            <a:pPr defTabSz="1219170"/>
            <a:endParaRPr lang="en-US" sz="2400">
              <a:solidFill>
                <a:prstClr val="black"/>
              </a:solidFill>
              <a:latin typeface="Calibri"/>
            </a:endParaRPr>
          </a:p>
        </p:txBody>
      </p:sp>
      <p:pic>
        <p:nvPicPr>
          <p:cNvPr id="21" name="Image 2" descr="preencoded.png"/>
          <p:cNvPicPr>
            <a:picLocks noChangeAspect="1"/>
          </p:cNvPicPr>
          <p:nvPr/>
        </p:nvPicPr>
        <p:blipFill>
          <a:blip r:embed="rId5"/>
          <a:stretch>
            <a:fillRect/>
          </a:stretch>
        </p:blipFill>
        <p:spPr>
          <a:xfrm>
            <a:off x="3474720" y="2182368"/>
            <a:ext cx="463296" cy="463296"/>
          </a:xfrm>
          <a:prstGeom prst="rect">
            <a:avLst/>
          </a:prstGeom>
        </p:spPr>
      </p:pic>
      <p:sp>
        <p:nvSpPr>
          <p:cNvPr id="22" name="Text 17"/>
          <p:cNvSpPr/>
          <p:nvPr/>
        </p:nvSpPr>
        <p:spPr>
          <a:xfrm>
            <a:off x="3986784" y="2194560"/>
            <a:ext cx="1975104" cy="463296"/>
          </a:xfrm>
          <a:prstGeom prst="rect">
            <a:avLst/>
          </a:prstGeom>
          <a:noFill/>
        </p:spPr>
        <p:txBody>
          <a:bodyPr wrap="square" lIns="0" tIns="0" rIns="0" bIns="0" rtlCol="0" anchor="ctr"/>
          <a:lstStyle/>
          <a:p>
            <a:pPr defTabSz="1219170"/>
            <a:r>
              <a:rPr lang="en-US" sz="1333" b="1" dirty="0">
                <a:solidFill>
                  <a:srgbClr val="FFFFFF"/>
                </a:solidFill>
                <a:latin typeface="Calibri"/>
              </a:rPr>
              <a:t>AI / Machine Learning</a:t>
            </a:r>
            <a:endParaRPr lang="en-US" sz="1333" dirty="0">
              <a:solidFill>
                <a:prstClr val="black"/>
              </a:solidFill>
              <a:latin typeface="Calibri"/>
            </a:endParaRPr>
          </a:p>
        </p:txBody>
      </p:sp>
      <p:sp>
        <p:nvSpPr>
          <p:cNvPr id="23" name="Text 18"/>
          <p:cNvSpPr/>
          <p:nvPr/>
        </p:nvSpPr>
        <p:spPr>
          <a:xfrm>
            <a:off x="3450336" y="2828544"/>
            <a:ext cx="2499360" cy="3194304"/>
          </a:xfrm>
          <a:prstGeom prst="rect">
            <a:avLst/>
          </a:prstGeom>
          <a:noFill/>
        </p:spPr>
        <p:txBody>
          <a:bodyPr wrap="square" lIns="0" tIns="0" rIns="0" bIns="0" rtlCol="0" anchor="t"/>
          <a:lstStyle/>
          <a:p>
            <a:pPr marL="457189" indent="-457189" defTabSz="1219170">
              <a:buSzPct val="100000"/>
              <a:buFontTx/>
              <a:buChar char="•"/>
            </a:pPr>
            <a:r>
              <a:rPr lang="en-US" sz="1173" dirty="0">
                <a:solidFill>
                  <a:srgbClr val="3A4A7A"/>
                </a:solidFill>
                <a:latin typeface="Calibri"/>
              </a:rPr>
              <a:t>Convolutional Neural Network</a:t>
            </a:r>
            <a:endParaRPr lang="en-US" sz="1173" dirty="0">
              <a:solidFill>
                <a:prstClr val="black"/>
              </a:solidFill>
              <a:latin typeface="Calibri"/>
            </a:endParaRPr>
          </a:p>
          <a:p>
            <a:pPr marL="457189" indent="-457189" defTabSz="1219170">
              <a:buSzPct val="100000"/>
              <a:buFontTx/>
              <a:buChar char="•"/>
            </a:pPr>
            <a:r>
              <a:rPr lang="en-US" sz="1173" dirty="0">
                <a:solidFill>
                  <a:srgbClr val="3A4A7A"/>
                </a:solidFill>
                <a:latin typeface="Calibri"/>
              </a:rPr>
              <a:t>MobileNetV2 / Custom CNN</a:t>
            </a:r>
            <a:endParaRPr lang="en-US" sz="1173" dirty="0">
              <a:solidFill>
                <a:prstClr val="black"/>
              </a:solidFill>
              <a:latin typeface="Calibri"/>
            </a:endParaRPr>
          </a:p>
          <a:p>
            <a:pPr marL="457189" indent="-457189" defTabSz="1219170">
              <a:buSzPct val="100000"/>
              <a:buFontTx/>
              <a:buChar char="•"/>
            </a:pPr>
            <a:r>
              <a:rPr lang="en-US" sz="1173" dirty="0">
                <a:solidFill>
                  <a:srgbClr val="3A4A7A"/>
                </a:solidFill>
                <a:latin typeface="Calibri"/>
              </a:rPr>
              <a:t>Trained in TensorFlow / PyTorch</a:t>
            </a:r>
            <a:endParaRPr lang="en-US" sz="1173" dirty="0">
              <a:solidFill>
                <a:prstClr val="black"/>
              </a:solidFill>
              <a:latin typeface="Calibri"/>
            </a:endParaRPr>
          </a:p>
          <a:p>
            <a:pPr marL="457189" indent="-457189" defTabSz="1219170">
              <a:buSzPct val="100000"/>
              <a:buFontTx/>
              <a:buChar char="•"/>
            </a:pPr>
            <a:r>
              <a:rPr lang="en-US" sz="1173" dirty="0">
                <a:solidFill>
                  <a:srgbClr val="3A4A7A"/>
                </a:solidFill>
                <a:latin typeface="Calibri"/>
              </a:rPr>
              <a:t>PlantVillage Dataset + local Meru tomato images</a:t>
            </a:r>
            <a:endParaRPr lang="en-US" sz="1173" dirty="0">
              <a:solidFill>
                <a:prstClr val="black"/>
              </a:solidFill>
              <a:latin typeface="Calibri"/>
            </a:endParaRPr>
          </a:p>
          <a:p>
            <a:pPr marL="457189" indent="-457189" defTabSz="1219170">
              <a:buSzPct val="100000"/>
              <a:buFontTx/>
              <a:buChar char="•"/>
            </a:pPr>
            <a:r>
              <a:rPr lang="en-US" sz="1173" dirty="0">
                <a:solidFill>
                  <a:srgbClr val="3A4A7A"/>
                </a:solidFill>
                <a:latin typeface="Calibri"/>
              </a:rPr>
              <a:t>Converted to TFLite for edge deployment</a:t>
            </a:r>
            <a:endParaRPr lang="en-US" sz="1173" dirty="0">
              <a:solidFill>
                <a:prstClr val="black"/>
              </a:solidFill>
              <a:latin typeface="Calibri"/>
            </a:endParaRPr>
          </a:p>
          <a:p>
            <a:pPr marL="457189" indent="-457189" defTabSz="1219170">
              <a:buSzPct val="100000"/>
              <a:buFontTx/>
              <a:buChar char="•"/>
            </a:pPr>
            <a:r>
              <a:rPr lang="en-US" sz="1173" dirty="0">
                <a:solidFill>
                  <a:srgbClr val="3A4A7A"/>
                </a:solidFill>
                <a:latin typeface="Calibri"/>
              </a:rPr>
              <a:t>85–90% target accuracy</a:t>
            </a:r>
            <a:endParaRPr lang="en-US" sz="1173" dirty="0">
              <a:solidFill>
                <a:prstClr val="black"/>
              </a:solidFill>
              <a:latin typeface="Calibri"/>
            </a:endParaRPr>
          </a:p>
          <a:p>
            <a:pPr marL="457189" indent="-457189" defTabSz="1219170">
              <a:buSzPct val="100000"/>
              <a:buFontTx/>
              <a:buChar char="•"/>
            </a:pPr>
            <a:r>
              <a:rPr lang="en-US" sz="1173" dirty="0">
                <a:solidFill>
                  <a:srgbClr val="3A4A7A"/>
                </a:solidFill>
                <a:latin typeface="Calibri"/>
              </a:rPr>
              <a:t>10 disease classes classified</a:t>
            </a:r>
            <a:endParaRPr lang="en-US" sz="1173" dirty="0">
              <a:solidFill>
                <a:prstClr val="black"/>
              </a:solidFill>
              <a:latin typeface="Calibri"/>
            </a:endParaRPr>
          </a:p>
          <a:p>
            <a:pPr marL="457189" indent="-457189" defTabSz="1219170">
              <a:buSzPct val="100000"/>
              <a:buFontTx/>
              <a:buChar char="•"/>
            </a:pPr>
            <a:r>
              <a:rPr lang="en-US" sz="1173" dirty="0">
                <a:solidFill>
                  <a:srgbClr val="3A4A7A"/>
                </a:solidFill>
                <a:latin typeface="Calibri"/>
              </a:rPr>
              <a:t>Hybrid edge-cloud inference</a:t>
            </a:r>
            <a:endParaRPr lang="en-US" sz="1173" dirty="0">
              <a:solidFill>
                <a:prstClr val="black"/>
              </a:solidFill>
              <a:latin typeface="Calibri"/>
            </a:endParaRPr>
          </a:p>
        </p:txBody>
      </p:sp>
      <p:sp>
        <p:nvSpPr>
          <p:cNvPr id="24" name="Shape 19"/>
          <p:cNvSpPr/>
          <p:nvPr/>
        </p:nvSpPr>
        <p:spPr>
          <a:xfrm>
            <a:off x="6278880" y="2072640"/>
            <a:ext cx="2682240" cy="4023360"/>
          </a:xfrm>
          <a:prstGeom prst="rect">
            <a:avLst/>
          </a:prstGeom>
          <a:solidFill>
            <a:srgbClr val="FFFFFF"/>
          </a:solidFill>
          <a:ln w="15240">
            <a:solidFill>
              <a:srgbClr val="D0D8F0"/>
            </a:solidFill>
            <a:prstDash val="solid"/>
          </a:ln>
          <a:effectLst>
            <a:outerShdw blurRad="63500" dist="25400" dir="8100000" algn="bl" rotWithShape="0">
              <a:srgbClr val="000000">
                <a:alpha val="7000"/>
              </a:srgbClr>
            </a:outerShdw>
          </a:effectLst>
        </p:spPr>
        <p:txBody>
          <a:bodyPr/>
          <a:lstStyle/>
          <a:p>
            <a:pPr defTabSz="1219170"/>
            <a:endParaRPr lang="en-US" sz="2400">
              <a:solidFill>
                <a:prstClr val="black"/>
              </a:solidFill>
              <a:latin typeface="Calibri"/>
            </a:endParaRPr>
          </a:p>
        </p:txBody>
      </p:sp>
      <p:sp>
        <p:nvSpPr>
          <p:cNvPr id="25" name="Shape 20"/>
          <p:cNvSpPr/>
          <p:nvPr/>
        </p:nvSpPr>
        <p:spPr>
          <a:xfrm>
            <a:off x="6278880" y="2072640"/>
            <a:ext cx="2682240" cy="670560"/>
          </a:xfrm>
          <a:prstGeom prst="rect">
            <a:avLst/>
          </a:prstGeom>
          <a:solidFill>
            <a:srgbClr val="2E7D32"/>
          </a:solidFill>
          <a:ln w="12700">
            <a:solidFill>
              <a:srgbClr val="2E7D32"/>
            </a:solidFill>
            <a:prstDash val="solid"/>
          </a:ln>
        </p:spPr>
        <p:txBody>
          <a:bodyPr/>
          <a:lstStyle/>
          <a:p>
            <a:pPr defTabSz="1219170"/>
            <a:endParaRPr lang="en-US" sz="2400">
              <a:solidFill>
                <a:prstClr val="black"/>
              </a:solidFill>
              <a:latin typeface="Calibri"/>
            </a:endParaRPr>
          </a:p>
        </p:txBody>
      </p:sp>
      <p:pic>
        <p:nvPicPr>
          <p:cNvPr id="26" name="Image 3" descr="preencoded.png"/>
          <p:cNvPicPr>
            <a:picLocks noChangeAspect="1"/>
          </p:cNvPicPr>
          <p:nvPr/>
        </p:nvPicPr>
        <p:blipFill>
          <a:blip r:embed="rId6"/>
          <a:stretch>
            <a:fillRect/>
          </a:stretch>
        </p:blipFill>
        <p:spPr>
          <a:xfrm>
            <a:off x="6400800" y="2182368"/>
            <a:ext cx="463296" cy="463296"/>
          </a:xfrm>
          <a:prstGeom prst="rect">
            <a:avLst/>
          </a:prstGeom>
        </p:spPr>
      </p:pic>
      <p:sp>
        <p:nvSpPr>
          <p:cNvPr id="27" name="Text 21"/>
          <p:cNvSpPr/>
          <p:nvPr/>
        </p:nvSpPr>
        <p:spPr>
          <a:xfrm>
            <a:off x="6912864" y="2194560"/>
            <a:ext cx="1975104" cy="463296"/>
          </a:xfrm>
          <a:prstGeom prst="rect">
            <a:avLst/>
          </a:prstGeom>
          <a:noFill/>
        </p:spPr>
        <p:txBody>
          <a:bodyPr wrap="square" lIns="0" tIns="0" rIns="0" bIns="0" rtlCol="0" anchor="ctr"/>
          <a:lstStyle/>
          <a:p>
            <a:pPr defTabSz="1219170"/>
            <a:r>
              <a:rPr lang="en-US" sz="1333" b="1" dirty="0">
                <a:solidFill>
                  <a:srgbClr val="FFFFFF"/>
                </a:solidFill>
                <a:latin typeface="Calibri"/>
              </a:rPr>
              <a:t>Cloud &amp; Backend</a:t>
            </a:r>
            <a:endParaRPr lang="en-US" sz="1333" dirty="0">
              <a:solidFill>
                <a:prstClr val="black"/>
              </a:solidFill>
              <a:latin typeface="Calibri"/>
            </a:endParaRPr>
          </a:p>
        </p:txBody>
      </p:sp>
      <p:sp>
        <p:nvSpPr>
          <p:cNvPr id="28" name="Text 22"/>
          <p:cNvSpPr/>
          <p:nvPr/>
        </p:nvSpPr>
        <p:spPr>
          <a:xfrm>
            <a:off x="6376416" y="2828544"/>
            <a:ext cx="2499360" cy="3194304"/>
          </a:xfrm>
          <a:prstGeom prst="rect">
            <a:avLst/>
          </a:prstGeom>
          <a:noFill/>
        </p:spPr>
        <p:txBody>
          <a:bodyPr wrap="square" lIns="0" tIns="0" rIns="0" bIns="0" rtlCol="0" anchor="t"/>
          <a:lstStyle/>
          <a:p>
            <a:pPr marL="457189" indent="-457189" defTabSz="1219170">
              <a:buSzPct val="100000"/>
              <a:buFontTx/>
              <a:buChar char="•"/>
            </a:pPr>
            <a:r>
              <a:rPr lang="en-US" sz="1173" dirty="0">
                <a:solidFill>
                  <a:srgbClr val="3A4A7A"/>
                </a:solidFill>
                <a:latin typeface="Calibri"/>
              </a:rPr>
              <a:t>Firebase Realtime Database</a:t>
            </a:r>
            <a:endParaRPr lang="en-US" sz="1173" dirty="0">
              <a:solidFill>
                <a:prstClr val="black"/>
              </a:solidFill>
              <a:latin typeface="Calibri"/>
            </a:endParaRPr>
          </a:p>
          <a:p>
            <a:pPr marL="457189" indent="-457189" defTabSz="1219170">
              <a:buSzPct val="100000"/>
              <a:buFontTx/>
              <a:buChar char="•"/>
            </a:pPr>
            <a:r>
              <a:rPr lang="en-US" sz="1173" dirty="0">
                <a:solidFill>
                  <a:srgbClr val="3A4A7A"/>
                </a:solidFill>
                <a:latin typeface="Calibri"/>
              </a:rPr>
              <a:t>AWS IoT Core</a:t>
            </a:r>
            <a:endParaRPr lang="en-US" sz="1173" dirty="0">
              <a:solidFill>
                <a:prstClr val="black"/>
              </a:solidFill>
              <a:latin typeface="Calibri"/>
            </a:endParaRPr>
          </a:p>
          <a:p>
            <a:pPr marL="457189" indent="-457189" defTabSz="1219170">
              <a:buSzPct val="100000"/>
              <a:buFontTx/>
              <a:buChar char="•"/>
            </a:pPr>
            <a:r>
              <a:rPr lang="en-US" sz="1173" dirty="0">
                <a:solidFill>
                  <a:srgbClr val="3A4A7A"/>
                </a:solidFill>
                <a:latin typeface="Calibri"/>
              </a:rPr>
              <a:t>Rule-based AI Advisory Engine</a:t>
            </a:r>
            <a:endParaRPr lang="en-US" sz="1173" dirty="0">
              <a:solidFill>
                <a:prstClr val="black"/>
              </a:solidFill>
              <a:latin typeface="Calibri"/>
            </a:endParaRPr>
          </a:p>
          <a:p>
            <a:pPr marL="457189" indent="-457189" defTabSz="1219170">
              <a:buSzPct val="100000"/>
              <a:buFontTx/>
              <a:buChar char="•"/>
            </a:pPr>
            <a:r>
              <a:rPr lang="en-US" sz="1173" dirty="0">
                <a:solidFill>
                  <a:srgbClr val="3A4A7A"/>
                </a:solidFill>
                <a:latin typeface="Calibri"/>
              </a:rPr>
              <a:t>REST API for dashboard data</a:t>
            </a:r>
            <a:endParaRPr lang="en-US" sz="1173" dirty="0">
              <a:solidFill>
                <a:prstClr val="black"/>
              </a:solidFill>
              <a:latin typeface="Calibri"/>
            </a:endParaRPr>
          </a:p>
        </p:txBody>
      </p:sp>
      <p:sp>
        <p:nvSpPr>
          <p:cNvPr id="29" name="Shape 23"/>
          <p:cNvSpPr/>
          <p:nvPr/>
        </p:nvSpPr>
        <p:spPr>
          <a:xfrm>
            <a:off x="9204960" y="2072640"/>
            <a:ext cx="2682240" cy="4023360"/>
          </a:xfrm>
          <a:prstGeom prst="rect">
            <a:avLst/>
          </a:prstGeom>
          <a:solidFill>
            <a:srgbClr val="FFFFFF"/>
          </a:solidFill>
          <a:ln w="15240">
            <a:solidFill>
              <a:srgbClr val="D0D8F0"/>
            </a:solidFill>
            <a:prstDash val="solid"/>
          </a:ln>
          <a:effectLst>
            <a:outerShdw blurRad="63500" dist="25400" dir="8100000" algn="bl" rotWithShape="0">
              <a:srgbClr val="000000">
                <a:alpha val="7000"/>
              </a:srgbClr>
            </a:outerShdw>
          </a:effectLst>
        </p:spPr>
        <p:txBody>
          <a:bodyPr/>
          <a:lstStyle/>
          <a:p>
            <a:pPr defTabSz="1219170"/>
            <a:endParaRPr lang="en-US" sz="2400">
              <a:solidFill>
                <a:prstClr val="black"/>
              </a:solidFill>
              <a:latin typeface="Calibri"/>
            </a:endParaRPr>
          </a:p>
        </p:txBody>
      </p:sp>
      <p:sp>
        <p:nvSpPr>
          <p:cNvPr id="30" name="Shape 24"/>
          <p:cNvSpPr/>
          <p:nvPr/>
        </p:nvSpPr>
        <p:spPr>
          <a:xfrm>
            <a:off x="9204960" y="2072640"/>
            <a:ext cx="2682240" cy="670560"/>
          </a:xfrm>
          <a:prstGeom prst="rect">
            <a:avLst/>
          </a:prstGeom>
          <a:solidFill>
            <a:srgbClr val="E65100"/>
          </a:solidFill>
          <a:ln w="12700">
            <a:solidFill>
              <a:srgbClr val="E65100"/>
            </a:solidFill>
            <a:prstDash val="solid"/>
          </a:ln>
        </p:spPr>
        <p:txBody>
          <a:bodyPr/>
          <a:lstStyle/>
          <a:p>
            <a:pPr defTabSz="1219170"/>
            <a:endParaRPr lang="en-US" sz="2400">
              <a:solidFill>
                <a:prstClr val="black"/>
              </a:solidFill>
              <a:latin typeface="Calibri"/>
            </a:endParaRPr>
          </a:p>
        </p:txBody>
      </p:sp>
      <p:pic>
        <p:nvPicPr>
          <p:cNvPr id="31" name="Image 4" descr="preencoded.png"/>
          <p:cNvPicPr>
            <a:picLocks noChangeAspect="1"/>
          </p:cNvPicPr>
          <p:nvPr/>
        </p:nvPicPr>
        <p:blipFill>
          <a:blip r:embed="rId7"/>
          <a:stretch>
            <a:fillRect/>
          </a:stretch>
        </p:blipFill>
        <p:spPr>
          <a:xfrm>
            <a:off x="9326880" y="2182368"/>
            <a:ext cx="463296" cy="463296"/>
          </a:xfrm>
          <a:prstGeom prst="rect">
            <a:avLst/>
          </a:prstGeom>
        </p:spPr>
      </p:pic>
      <p:sp>
        <p:nvSpPr>
          <p:cNvPr id="32" name="Text 25"/>
          <p:cNvSpPr/>
          <p:nvPr/>
        </p:nvSpPr>
        <p:spPr>
          <a:xfrm>
            <a:off x="9838944" y="2194560"/>
            <a:ext cx="1975104" cy="463296"/>
          </a:xfrm>
          <a:prstGeom prst="rect">
            <a:avLst/>
          </a:prstGeom>
          <a:noFill/>
        </p:spPr>
        <p:txBody>
          <a:bodyPr wrap="square" lIns="0" tIns="0" rIns="0" bIns="0" rtlCol="0" anchor="ctr"/>
          <a:lstStyle/>
          <a:p>
            <a:pPr defTabSz="1219170"/>
            <a:r>
              <a:rPr lang="en-US" sz="1333" b="1" dirty="0">
                <a:solidFill>
                  <a:srgbClr val="FFFFFF"/>
                </a:solidFill>
                <a:latin typeface="Calibri"/>
              </a:rPr>
              <a:t>Frontend Dashboard</a:t>
            </a:r>
            <a:endParaRPr lang="en-US" sz="1333" dirty="0">
              <a:solidFill>
                <a:prstClr val="black"/>
              </a:solidFill>
              <a:latin typeface="Calibri"/>
            </a:endParaRPr>
          </a:p>
        </p:txBody>
      </p:sp>
      <p:sp>
        <p:nvSpPr>
          <p:cNvPr id="33" name="Text 26"/>
          <p:cNvSpPr/>
          <p:nvPr/>
        </p:nvSpPr>
        <p:spPr>
          <a:xfrm>
            <a:off x="9302496" y="2828544"/>
            <a:ext cx="2499360" cy="3194304"/>
          </a:xfrm>
          <a:prstGeom prst="rect">
            <a:avLst/>
          </a:prstGeom>
          <a:noFill/>
        </p:spPr>
        <p:txBody>
          <a:bodyPr wrap="square" lIns="0" tIns="0" rIns="0" bIns="0" rtlCol="0" anchor="t"/>
          <a:lstStyle/>
          <a:p>
            <a:pPr marL="457189" indent="-457189" defTabSz="1219170">
              <a:buSzPct val="100000"/>
              <a:buFontTx/>
              <a:buChar char="•"/>
            </a:pPr>
            <a:r>
              <a:rPr lang="en-US" sz="1173" dirty="0">
                <a:solidFill>
                  <a:srgbClr val="3A4A7A"/>
                </a:solidFill>
                <a:latin typeface="Calibri"/>
              </a:rPr>
              <a:t>React.js / Vue.js</a:t>
            </a:r>
            <a:endParaRPr lang="en-US" sz="1173" dirty="0">
              <a:solidFill>
                <a:prstClr val="black"/>
              </a:solidFill>
              <a:latin typeface="Calibri"/>
            </a:endParaRPr>
          </a:p>
          <a:p>
            <a:pPr marL="457189" indent="-457189" defTabSz="1219170">
              <a:buSzPct val="100000"/>
              <a:buFontTx/>
              <a:buChar char="•"/>
            </a:pPr>
            <a:r>
              <a:rPr lang="en-US" sz="1173" dirty="0">
                <a:solidFill>
                  <a:srgbClr val="3A4A7A"/>
                </a:solidFill>
                <a:latin typeface="Calibri"/>
              </a:rPr>
              <a:t>HTML5 + CSS3 + JavaScript</a:t>
            </a:r>
            <a:endParaRPr lang="en-US" sz="1173" dirty="0">
              <a:solidFill>
                <a:prstClr val="black"/>
              </a:solidFill>
              <a:latin typeface="Calibri"/>
            </a:endParaRPr>
          </a:p>
          <a:p>
            <a:pPr marL="457189" indent="-457189" defTabSz="1219170">
              <a:buSzPct val="100000"/>
              <a:buFontTx/>
              <a:buChar char="•"/>
            </a:pPr>
            <a:r>
              <a:rPr lang="en-US" sz="1173" dirty="0">
                <a:solidFill>
                  <a:srgbClr val="3A4A7A"/>
                </a:solidFill>
                <a:latin typeface="Calibri"/>
              </a:rPr>
              <a:t>Responsive mobile-friendly design</a:t>
            </a:r>
            <a:endParaRPr lang="en-US" sz="1173" dirty="0">
              <a:solidFill>
                <a:prstClr val="black"/>
              </a:solidFill>
              <a:latin typeface="Calibri"/>
            </a:endParaRPr>
          </a:p>
          <a:p>
            <a:pPr marL="457189" indent="-457189" defTabSz="1219170">
              <a:buSzPct val="100000"/>
              <a:buFontTx/>
              <a:buChar char="•"/>
            </a:pPr>
            <a:r>
              <a:rPr lang="en-US" sz="1173" dirty="0">
                <a:solidFill>
                  <a:srgbClr val="3A4A7A"/>
                </a:solidFill>
                <a:latin typeface="Calibri"/>
              </a:rPr>
              <a:t>Real-time data polling</a:t>
            </a:r>
            <a:endParaRPr lang="en-US" sz="1173" dirty="0">
              <a:solidFill>
                <a:prstClr val="black"/>
              </a:solidFill>
              <a:latin typeface="Calibri"/>
            </a:endParaRPr>
          </a:p>
          <a:p>
            <a:pPr marL="457189" indent="-457189" defTabSz="1219170">
              <a:buSzPct val="100000"/>
              <a:buFontTx/>
              <a:buChar char="•"/>
            </a:pPr>
            <a:r>
              <a:rPr lang="en-US" sz="1173" dirty="0">
                <a:solidFill>
                  <a:srgbClr val="3A4A7A"/>
                </a:solidFill>
                <a:latin typeface="Calibri"/>
              </a:rPr>
              <a:t>Chart.js for sensor trend graphs</a:t>
            </a:r>
            <a:endParaRPr lang="en-US" sz="1173" dirty="0">
              <a:solidFill>
                <a:prstClr val="black"/>
              </a:solidFill>
              <a:latin typeface="Calibri"/>
            </a:endParaRP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877824"/>
          </a:xfrm>
          <a:prstGeom prst="rect">
            <a:avLst/>
          </a:prstGeom>
          <a:solidFill>
            <a:srgbClr val="1B2A6B"/>
          </a:solidFill>
          <a:ln w="12700">
            <a:solidFill>
              <a:srgbClr val="1B2A6B"/>
            </a:solidFill>
            <a:prstDash val="solid"/>
          </a:ln>
        </p:spPr>
        <p:txBody>
          <a:bodyPr/>
          <a:lstStyle/>
          <a:p>
            <a:pPr defTabSz="1219170"/>
            <a:endParaRPr lang="en-US" sz="2400">
              <a:solidFill>
                <a:prstClr val="black"/>
              </a:solidFill>
              <a:latin typeface="Calibri"/>
            </a:endParaRPr>
          </a:p>
        </p:txBody>
      </p:sp>
      <p:sp>
        <p:nvSpPr>
          <p:cNvPr id="3" name="Shape 1"/>
          <p:cNvSpPr/>
          <p:nvPr/>
        </p:nvSpPr>
        <p:spPr>
          <a:xfrm>
            <a:off x="0" y="877824"/>
            <a:ext cx="12192000" cy="73152"/>
          </a:xfrm>
          <a:prstGeom prst="rect">
            <a:avLst/>
          </a:prstGeom>
          <a:solidFill>
            <a:srgbClr val="C9A227"/>
          </a:solidFill>
          <a:ln w="12700">
            <a:solidFill>
              <a:srgbClr val="C9A227"/>
            </a:solidFill>
            <a:prstDash val="solid"/>
          </a:ln>
        </p:spPr>
        <p:txBody>
          <a:bodyPr/>
          <a:lstStyle/>
          <a:p>
            <a:pPr defTabSz="1219170"/>
            <a:endParaRPr lang="en-US" sz="2400">
              <a:solidFill>
                <a:prstClr val="black"/>
              </a:solidFill>
              <a:latin typeface="Calibri"/>
            </a:endParaRPr>
          </a:p>
        </p:txBody>
      </p:sp>
      <p:pic>
        <p:nvPicPr>
          <p:cNvPr id="4" name="Image 0" descr="unpacked/ppt/media/image2.png"/>
          <p:cNvPicPr>
            <a:picLocks noChangeAspect="1"/>
          </p:cNvPicPr>
          <p:nvPr/>
        </p:nvPicPr>
        <p:blipFill>
          <a:blip r:embed="rId3"/>
          <a:stretch>
            <a:fillRect/>
          </a:stretch>
        </p:blipFill>
        <p:spPr>
          <a:xfrm>
            <a:off x="219456" y="60960"/>
            <a:ext cx="3048000" cy="755904"/>
          </a:xfrm>
          <a:prstGeom prst="rect">
            <a:avLst/>
          </a:prstGeom>
        </p:spPr>
      </p:pic>
      <p:sp>
        <p:nvSpPr>
          <p:cNvPr id="5" name="Text 2"/>
          <p:cNvSpPr/>
          <p:nvPr/>
        </p:nvSpPr>
        <p:spPr>
          <a:xfrm>
            <a:off x="8778240" y="97536"/>
            <a:ext cx="3230880" cy="365760"/>
          </a:xfrm>
          <a:prstGeom prst="rect">
            <a:avLst/>
          </a:prstGeom>
          <a:noFill/>
        </p:spPr>
        <p:txBody>
          <a:bodyPr wrap="square" lIns="0" tIns="0" rIns="0" bIns="0" rtlCol="0" anchor="ctr"/>
          <a:lstStyle/>
          <a:p>
            <a:pPr algn="r" defTabSz="1219170"/>
            <a:r>
              <a:rPr lang="en-US" sz="1000" dirty="0">
                <a:solidFill>
                  <a:srgbClr val="C9A227"/>
                </a:solidFill>
                <a:latin typeface="Calibri"/>
              </a:rPr>
              <a:t>National Qualifications Conference</a:t>
            </a:r>
            <a:endParaRPr lang="en-US" sz="1000" dirty="0">
              <a:solidFill>
                <a:prstClr val="black"/>
              </a:solidFill>
              <a:latin typeface="Calibri"/>
            </a:endParaRPr>
          </a:p>
        </p:txBody>
      </p:sp>
      <p:sp>
        <p:nvSpPr>
          <p:cNvPr id="6" name="Text 3"/>
          <p:cNvSpPr/>
          <p:nvPr/>
        </p:nvSpPr>
        <p:spPr>
          <a:xfrm>
            <a:off x="8778240" y="426720"/>
            <a:ext cx="3230880" cy="304800"/>
          </a:xfrm>
          <a:prstGeom prst="rect">
            <a:avLst/>
          </a:prstGeom>
          <a:noFill/>
        </p:spPr>
        <p:txBody>
          <a:bodyPr wrap="square" lIns="0" tIns="0" rIns="0" bIns="0" rtlCol="0" anchor="ctr"/>
          <a:lstStyle/>
          <a:p>
            <a:pPr algn="r" defTabSz="1219170"/>
            <a:r>
              <a:rPr lang="en-US" sz="1333" b="1" dirty="0">
                <a:solidFill>
                  <a:srgbClr val="FFFFFF"/>
                </a:solidFill>
                <a:latin typeface="Calibri"/>
              </a:rPr>
              <a:t>2026</a:t>
            </a:r>
            <a:endParaRPr lang="en-US" sz="1333" dirty="0">
              <a:solidFill>
                <a:prstClr val="black"/>
              </a:solidFill>
              <a:latin typeface="Calibri"/>
            </a:endParaRPr>
          </a:p>
        </p:txBody>
      </p:sp>
      <p:sp>
        <p:nvSpPr>
          <p:cNvPr id="7" name="Text 4"/>
          <p:cNvSpPr/>
          <p:nvPr/>
        </p:nvSpPr>
        <p:spPr>
          <a:xfrm>
            <a:off x="426720" y="999744"/>
            <a:ext cx="11338560" cy="609600"/>
          </a:xfrm>
          <a:prstGeom prst="rect">
            <a:avLst/>
          </a:prstGeom>
          <a:noFill/>
        </p:spPr>
        <p:txBody>
          <a:bodyPr wrap="square" lIns="0" tIns="0" rIns="0" bIns="0" rtlCol="0" anchor="ctr"/>
          <a:lstStyle/>
          <a:p>
            <a:pPr defTabSz="1219170"/>
            <a:r>
              <a:rPr lang="en-US" sz="2933" b="1" dirty="0">
                <a:solidFill>
                  <a:srgbClr val="1B2A6B"/>
                </a:solidFill>
                <a:latin typeface="Calibri" panose="020F0502020204030204" pitchFamily="34" charset="0"/>
                <a:ea typeface="Calibri" panose="020F0502020204030204" pitchFamily="34" charset="-122"/>
                <a:cs typeface="Calibri" panose="020F0502020204030204" pitchFamily="34" charset="-120"/>
              </a:rPr>
              <a:t>Use Case &amp; Scenario</a:t>
            </a:r>
            <a:endParaRPr lang="en-US" sz="2933" dirty="0">
              <a:solidFill>
                <a:prstClr val="black"/>
              </a:solidFill>
              <a:latin typeface="Calibri"/>
            </a:endParaRPr>
          </a:p>
        </p:txBody>
      </p:sp>
      <p:sp>
        <p:nvSpPr>
          <p:cNvPr id="8" name="Text 5"/>
          <p:cNvSpPr/>
          <p:nvPr/>
        </p:nvSpPr>
        <p:spPr>
          <a:xfrm>
            <a:off x="426720" y="1560576"/>
            <a:ext cx="11338560" cy="341376"/>
          </a:xfrm>
          <a:prstGeom prst="rect">
            <a:avLst/>
          </a:prstGeom>
          <a:noFill/>
        </p:spPr>
        <p:txBody>
          <a:bodyPr wrap="square" lIns="0" tIns="0" rIns="0" bIns="0" rtlCol="0" anchor="ctr"/>
          <a:lstStyle/>
          <a:p>
            <a:pPr defTabSz="1219170"/>
            <a:r>
              <a:rPr lang="en-US" sz="1467" i="1" dirty="0">
                <a:solidFill>
                  <a:srgbClr val="3A4A7A"/>
                </a:solidFill>
                <a:latin typeface="Calibri" panose="020F0502020204030204" pitchFamily="34" charset="0"/>
                <a:ea typeface="Calibri" panose="020F0502020204030204" pitchFamily="34" charset="-122"/>
                <a:cs typeface="Calibri" panose="020F0502020204030204" pitchFamily="34" charset="-120"/>
              </a:rPr>
              <a:t>A Day in the Life of a FarmAI Farmer — Meru Region, Kenya</a:t>
            </a:r>
            <a:endParaRPr lang="en-US" sz="1467" dirty="0">
              <a:solidFill>
                <a:prstClr val="black"/>
              </a:solidFill>
              <a:latin typeface="Calibri"/>
            </a:endParaRPr>
          </a:p>
        </p:txBody>
      </p:sp>
      <p:sp>
        <p:nvSpPr>
          <p:cNvPr id="9" name="Shape 6"/>
          <p:cNvSpPr/>
          <p:nvPr/>
        </p:nvSpPr>
        <p:spPr>
          <a:xfrm>
            <a:off x="426720" y="1901952"/>
            <a:ext cx="11338560" cy="30480"/>
          </a:xfrm>
          <a:prstGeom prst="rect">
            <a:avLst/>
          </a:prstGeom>
          <a:solidFill>
            <a:srgbClr val="D0D8F0"/>
          </a:solidFill>
          <a:ln w="12700">
            <a:solidFill>
              <a:srgbClr val="D0D8F0"/>
            </a:solidFill>
            <a:prstDash val="solid"/>
          </a:ln>
        </p:spPr>
        <p:txBody>
          <a:bodyPr/>
          <a:lstStyle/>
          <a:p>
            <a:pPr defTabSz="1219170"/>
            <a:endParaRPr lang="en-US" sz="2400">
              <a:solidFill>
                <a:prstClr val="black"/>
              </a:solidFill>
              <a:latin typeface="Calibri"/>
            </a:endParaRPr>
          </a:p>
        </p:txBody>
      </p:sp>
      <p:sp>
        <p:nvSpPr>
          <p:cNvPr id="10" name="Shape 7"/>
          <p:cNvSpPr/>
          <p:nvPr/>
        </p:nvSpPr>
        <p:spPr>
          <a:xfrm>
            <a:off x="0" y="6400800"/>
            <a:ext cx="12192000" cy="457200"/>
          </a:xfrm>
          <a:prstGeom prst="rect">
            <a:avLst/>
          </a:prstGeom>
          <a:solidFill>
            <a:srgbClr val="1B2A6B"/>
          </a:solidFill>
          <a:ln w="12700">
            <a:solidFill>
              <a:srgbClr val="1B2A6B"/>
            </a:solidFill>
            <a:prstDash val="solid"/>
          </a:ln>
        </p:spPr>
        <p:txBody>
          <a:bodyPr/>
          <a:lstStyle/>
          <a:p>
            <a:pPr defTabSz="1219170"/>
            <a:endParaRPr lang="en-US" sz="2400">
              <a:solidFill>
                <a:prstClr val="black"/>
              </a:solidFill>
              <a:latin typeface="Calibri"/>
            </a:endParaRPr>
          </a:p>
        </p:txBody>
      </p:sp>
      <p:sp>
        <p:nvSpPr>
          <p:cNvPr id="11" name="Shape 8"/>
          <p:cNvSpPr/>
          <p:nvPr/>
        </p:nvSpPr>
        <p:spPr>
          <a:xfrm>
            <a:off x="0" y="6364224"/>
            <a:ext cx="12192000" cy="48768"/>
          </a:xfrm>
          <a:prstGeom prst="rect">
            <a:avLst/>
          </a:prstGeom>
          <a:solidFill>
            <a:srgbClr val="C9A227"/>
          </a:solidFill>
          <a:ln w="12700">
            <a:solidFill>
              <a:srgbClr val="C9A227"/>
            </a:solidFill>
            <a:prstDash val="solid"/>
          </a:ln>
        </p:spPr>
        <p:txBody>
          <a:bodyPr/>
          <a:lstStyle/>
          <a:p>
            <a:pPr defTabSz="1219170"/>
            <a:endParaRPr lang="en-US" sz="2400">
              <a:solidFill>
                <a:prstClr val="black"/>
              </a:solidFill>
              <a:latin typeface="Calibri"/>
            </a:endParaRPr>
          </a:p>
        </p:txBody>
      </p:sp>
      <p:sp>
        <p:nvSpPr>
          <p:cNvPr id="12" name="Text 9"/>
          <p:cNvSpPr/>
          <p:nvPr/>
        </p:nvSpPr>
        <p:spPr>
          <a:xfrm>
            <a:off x="243840" y="6412992"/>
            <a:ext cx="3657600" cy="365760"/>
          </a:xfrm>
          <a:prstGeom prst="rect">
            <a:avLst/>
          </a:prstGeom>
          <a:noFill/>
        </p:spPr>
        <p:txBody>
          <a:bodyPr wrap="square" lIns="0" tIns="0" rIns="0" bIns="0" rtlCol="0" anchor="ctr"/>
          <a:lstStyle/>
          <a:p>
            <a:pPr defTabSz="1219170"/>
            <a:r>
              <a:rPr lang="en-US" sz="1067" dirty="0">
                <a:solidFill>
                  <a:srgbClr val="AABBDD"/>
                </a:solidFill>
                <a:latin typeface="Calibri"/>
              </a:rPr>
              <a:t>© 2026 KNQA</a:t>
            </a:r>
            <a:endParaRPr lang="en-US" sz="1067" dirty="0">
              <a:solidFill>
                <a:prstClr val="black"/>
              </a:solidFill>
              <a:latin typeface="Calibri"/>
            </a:endParaRPr>
          </a:p>
        </p:txBody>
      </p:sp>
      <p:sp>
        <p:nvSpPr>
          <p:cNvPr id="13" name="Text 10"/>
          <p:cNvSpPr/>
          <p:nvPr/>
        </p:nvSpPr>
        <p:spPr>
          <a:xfrm>
            <a:off x="3901440" y="6412992"/>
            <a:ext cx="7924800" cy="365760"/>
          </a:xfrm>
          <a:prstGeom prst="rect">
            <a:avLst/>
          </a:prstGeom>
          <a:noFill/>
        </p:spPr>
        <p:txBody>
          <a:bodyPr wrap="square" lIns="0" tIns="0" rIns="0" bIns="0" rtlCol="0" anchor="ctr"/>
          <a:lstStyle/>
          <a:p>
            <a:pPr algn="r" defTabSz="1219170"/>
            <a:r>
              <a:rPr lang="en-US" sz="1067" dirty="0">
                <a:solidFill>
                  <a:srgbClr val="AABBDD"/>
                </a:solidFill>
                <a:latin typeface="Calibri"/>
              </a:rPr>
              <a:t>FarmAI — AIoT Pest Detection &amp; Smart Irrigation</a:t>
            </a:r>
            <a:endParaRPr lang="en-US" sz="1067" dirty="0">
              <a:solidFill>
                <a:prstClr val="black"/>
              </a:solidFill>
              <a:latin typeface="Calibri"/>
            </a:endParaRPr>
          </a:p>
        </p:txBody>
      </p:sp>
      <p:sp>
        <p:nvSpPr>
          <p:cNvPr id="14" name="Shape 11"/>
          <p:cNvSpPr/>
          <p:nvPr/>
        </p:nvSpPr>
        <p:spPr>
          <a:xfrm>
            <a:off x="426720" y="2072640"/>
            <a:ext cx="3681984" cy="3413760"/>
          </a:xfrm>
          <a:prstGeom prst="rect">
            <a:avLst/>
          </a:prstGeom>
          <a:solidFill>
            <a:srgbClr val="FFFFFF"/>
          </a:solidFill>
          <a:ln w="15240">
            <a:solidFill>
              <a:srgbClr val="D0D8F0"/>
            </a:solidFill>
            <a:prstDash val="solid"/>
          </a:ln>
          <a:effectLst>
            <a:outerShdw blurRad="76200" dist="38100" dir="8100000" algn="bl" rotWithShape="0">
              <a:srgbClr val="000000">
                <a:alpha val="8000"/>
              </a:srgbClr>
            </a:outerShdw>
          </a:effectLst>
        </p:spPr>
        <p:txBody>
          <a:bodyPr/>
          <a:lstStyle/>
          <a:p>
            <a:pPr defTabSz="1219170"/>
            <a:endParaRPr lang="en-US" sz="2400">
              <a:solidFill>
                <a:prstClr val="black"/>
              </a:solidFill>
              <a:latin typeface="Calibri"/>
            </a:endParaRPr>
          </a:p>
        </p:txBody>
      </p:sp>
      <p:sp>
        <p:nvSpPr>
          <p:cNvPr id="15" name="Shape 12"/>
          <p:cNvSpPr/>
          <p:nvPr/>
        </p:nvSpPr>
        <p:spPr>
          <a:xfrm>
            <a:off x="426720" y="2072640"/>
            <a:ext cx="3681984" cy="463296"/>
          </a:xfrm>
          <a:prstGeom prst="rect">
            <a:avLst/>
          </a:prstGeom>
          <a:solidFill>
            <a:srgbClr val="1B2A6B"/>
          </a:solidFill>
          <a:ln w="12700">
            <a:solidFill>
              <a:srgbClr val="1B2A6B"/>
            </a:solidFill>
            <a:prstDash val="solid"/>
          </a:ln>
        </p:spPr>
        <p:txBody>
          <a:bodyPr/>
          <a:lstStyle/>
          <a:p>
            <a:pPr defTabSz="1219170"/>
            <a:endParaRPr lang="en-US" sz="2400">
              <a:solidFill>
                <a:prstClr val="black"/>
              </a:solidFill>
              <a:latin typeface="Calibri"/>
            </a:endParaRPr>
          </a:p>
        </p:txBody>
      </p:sp>
      <p:sp>
        <p:nvSpPr>
          <p:cNvPr id="16" name="Text 13"/>
          <p:cNvSpPr/>
          <p:nvPr/>
        </p:nvSpPr>
        <p:spPr>
          <a:xfrm>
            <a:off x="524256" y="2072640"/>
            <a:ext cx="3560064" cy="463296"/>
          </a:xfrm>
          <a:prstGeom prst="rect">
            <a:avLst/>
          </a:prstGeom>
          <a:noFill/>
        </p:spPr>
        <p:txBody>
          <a:bodyPr wrap="square" lIns="0" tIns="0" rIns="0" bIns="0" rtlCol="0" anchor="ctr"/>
          <a:lstStyle/>
          <a:p>
            <a:pPr defTabSz="1219170"/>
            <a:r>
              <a:rPr lang="en-US" sz="1467" b="1" kern="0" spc="267" dirty="0">
                <a:solidFill>
                  <a:srgbClr val="FFFFFF"/>
                </a:solidFill>
                <a:latin typeface="Calibri"/>
              </a:rPr>
              <a:t>MORNING</a:t>
            </a:r>
            <a:endParaRPr lang="en-US" sz="1467" dirty="0">
              <a:solidFill>
                <a:prstClr val="black"/>
              </a:solidFill>
              <a:latin typeface="Calibri"/>
            </a:endParaRPr>
          </a:p>
        </p:txBody>
      </p:sp>
      <p:sp>
        <p:nvSpPr>
          <p:cNvPr id="17" name="Shape 14"/>
          <p:cNvSpPr/>
          <p:nvPr/>
        </p:nvSpPr>
        <p:spPr>
          <a:xfrm>
            <a:off x="1840992" y="2682240"/>
            <a:ext cx="853440" cy="853440"/>
          </a:xfrm>
          <a:prstGeom prst="ellipse">
            <a:avLst/>
          </a:prstGeom>
          <a:solidFill>
            <a:srgbClr val="1B2A6B"/>
          </a:solidFill>
          <a:ln w="12700">
            <a:solidFill>
              <a:srgbClr val="1B2A6B"/>
            </a:solidFill>
            <a:prstDash val="solid"/>
          </a:ln>
        </p:spPr>
        <p:txBody>
          <a:bodyPr/>
          <a:lstStyle/>
          <a:p>
            <a:pPr defTabSz="1219170"/>
            <a:endParaRPr lang="en-US" sz="2400">
              <a:solidFill>
                <a:prstClr val="black"/>
              </a:solidFill>
              <a:latin typeface="Calibri"/>
            </a:endParaRPr>
          </a:p>
        </p:txBody>
      </p:sp>
      <p:pic>
        <p:nvPicPr>
          <p:cNvPr id="18" name="Image 1" descr="preencoded.png"/>
          <p:cNvPicPr>
            <a:picLocks noChangeAspect="1"/>
          </p:cNvPicPr>
          <p:nvPr/>
        </p:nvPicPr>
        <p:blipFill>
          <a:blip r:embed="rId4"/>
          <a:stretch>
            <a:fillRect/>
          </a:stretch>
        </p:blipFill>
        <p:spPr>
          <a:xfrm>
            <a:off x="1938528" y="2779776"/>
            <a:ext cx="658368" cy="658368"/>
          </a:xfrm>
          <a:prstGeom prst="rect">
            <a:avLst/>
          </a:prstGeom>
        </p:spPr>
      </p:pic>
      <p:sp>
        <p:nvSpPr>
          <p:cNvPr id="19" name="Text 15"/>
          <p:cNvSpPr/>
          <p:nvPr/>
        </p:nvSpPr>
        <p:spPr>
          <a:xfrm>
            <a:off x="548640" y="3633216"/>
            <a:ext cx="3438144" cy="585216"/>
          </a:xfrm>
          <a:prstGeom prst="rect">
            <a:avLst/>
          </a:prstGeom>
          <a:noFill/>
        </p:spPr>
        <p:txBody>
          <a:bodyPr wrap="square" lIns="0" tIns="0" rIns="0" bIns="0" rtlCol="0" anchor="ctr"/>
          <a:lstStyle/>
          <a:p>
            <a:pPr algn="ctr" defTabSz="1219170"/>
            <a:r>
              <a:rPr lang="en-US" sz="1400" b="1" dirty="0">
                <a:solidFill>
                  <a:srgbClr val="1B2A6B"/>
                </a:solidFill>
                <a:latin typeface="Calibri"/>
              </a:rPr>
              <a:t>Automated Overnight Report</a:t>
            </a:r>
            <a:endParaRPr lang="en-US" sz="1400" dirty="0">
              <a:solidFill>
                <a:prstClr val="black"/>
              </a:solidFill>
              <a:latin typeface="Calibri"/>
            </a:endParaRPr>
          </a:p>
        </p:txBody>
      </p:sp>
      <p:sp>
        <p:nvSpPr>
          <p:cNvPr id="20" name="Text 16"/>
          <p:cNvSpPr/>
          <p:nvPr/>
        </p:nvSpPr>
        <p:spPr>
          <a:xfrm>
            <a:off x="573024" y="4242816"/>
            <a:ext cx="3389376" cy="1194816"/>
          </a:xfrm>
          <a:prstGeom prst="rect">
            <a:avLst/>
          </a:prstGeom>
          <a:noFill/>
        </p:spPr>
        <p:txBody>
          <a:bodyPr wrap="square" lIns="0" tIns="0" rIns="0" bIns="0" rtlCol="0" anchor="t"/>
          <a:lstStyle/>
          <a:p>
            <a:pPr defTabSz="1219170"/>
            <a:r>
              <a:rPr lang="en-US" sz="1200" dirty="0">
                <a:solidFill>
                  <a:srgbClr val="3A4A7A"/>
                </a:solidFill>
                <a:latin typeface="Calibri"/>
              </a:rPr>
              <a:t>James opens FarmAI on his phone. Soil moisture dropped to 28% overnight. System already opened the irrigation valve at 2 AM and closed at 3 AM when moisture reached 65%.</a:t>
            </a:r>
            <a:endParaRPr lang="en-US" sz="1200" dirty="0">
              <a:solidFill>
                <a:prstClr val="black"/>
              </a:solidFill>
              <a:latin typeface="Calibri"/>
            </a:endParaRPr>
          </a:p>
        </p:txBody>
      </p:sp>
      <p:sp>
        <p:nvSpPr>
          <p:cNvPr id="21" name="Shape 17"/>
          <p:cNvSpPr/>
          <p:nvPr/>
        </p:nvSpPr>
        <p:spPr>
          <a:xfrm>
            <a:off x="4303776" y="2072640"/>
            <a:ext cx="3681984" cy="3413760"/>
          </a:xfrm>
          <a:prstGeom prst="rect">
            <a:avLst/>
          </a:prstGeom>
          <a:solidFill>
            <a:srgbClr val="FFFFFF"/>
          </a:solidFill>
          <a:ln w="15240">
            <a:solidFill>
              <a:srgbClr val="D0D8F0"/>
            </a:solidFill>
            <a:prstDash val="solid"/>
          </a:ln>
          <a:effectLst>
            <a:outerShdw blurRad="76200" dist="38100" dir="8100000" algn="bl" rotWithShape="0">
              <a:srgbClr val="000000">
                <a:alpha val="8000"/>
              </a:srgbClr>
            </a:outerShdw>
          </a:effectLst>
        </p:spPr>
        <p:txBody>
          <a:bodyPr/>
          <a:lstStyle/>
          <a:p>
            <a:pPr defTabSz="1219170"/>
            <a:endParaRPr lang="en-US" sz="2400">
              <a:solidFill>
                <a:prstClr val="black"/>
              </a:solidFill>
              <a:latin typeface="Calibri"/>
            </a:endParaRPr>
          </a:p>
        </p:txBody>
      </p:sp>
      <p:sp>
        <p:nvSpPr>
          <p:cNvPr id="22" name="Shape 18"/>
          <p:cNvSpPr/>
          <p:nvPr/>
        </p:nvSpPr>
        <p:spPr>
          <a:xfrm>
            <a:off x="4303776" y="2072640"/>
            <a:ext cx="3681984" cy="463296"/>
          </a:xfrm>
          <a:prstGeom prst="rect">
            <a:avLst/>
          </a:prstGeom>
          <a:solidFill>
            <a:srgbClr val="E65100"/>
          </a:solidFill>
          <a:ln w="12700">
            <a:solidFill>
              <a:srgbClr val="E65100"/>
            </a:solidFill>
            <a:prstDash val="solid"/>
          </a:ln>
        </p:spPr>
        <p:txBody>
          <a:bodyPr/>
          <a:lstStyle/>
          <a:p>
            <a:pPr defTabSz="1219170"/>
            <a:endParaRPr lang="en-US" sz="2400">
              <a:solidFill>
                <a:prstClr val="black"/>
              </a:solidFill>
              <a:latin typeface="Calibri"/>
            </a:endParaRPr>
          </a:p>
        </p:txBody>
      </p:sp>
      <p:sp>
        <p:nvSpPr>
          <p:cNvPr id="23" name="Text 19"/>
          <p:cNvSpPr/>
          <p:nvPr/>
        </p:nvSpPr>
        <p:spPr>
          <a:xfrm>
            <a:off x="4401312" y="2072640"/>
            <a:ext cx="3560064" cy="463296"/>
          </a:xfrm>
          <a:prstGeom prst="rect">
            <a:avLst/>
          </a:prstGeom>
          <a:noFill/>
        </p:spPr>
        <p:txBody>
          <a:bodyPr wrap="square" lIns="0" tIns="0" rIns="0" bIns="0" rtlCol="0" anchor="ctr"/>
          <a:lstStyle/>
          <a:p>
            <a:pPr defTabSz="1219170"/>
            <a:r>
              <a:rPr lang="en-US" sz="1467" b="1" kern="0" spc="267" dirty="0">
                <a:solidFill>
                  <a:srgbClr val="FFFFFF"/>
                </a:solidFill>
                <a:latin typeface="Calibri"/>
              </a:rPr>
              <a:t>MIDDAY</a:t>
            </a:r>
            <a:endParaRPr lang="en-US" sz="1467" dirty="0">
              <a:solidFill>
                <a:prstClr val="black"/>
              </a:solidFill>
              <a:latin typeface="Calibri"/>
            </a:endParaRPr>
          </a:p>
        </p:txBody>
      </p:sp>
      <p:sp>
        <p:nvSpPr>
          <p:cNvPr id="24" name="Shape 20"/>
          <p:cNvSpPr/>
          <p:nvPr/>
        </p:nvSpPr>
        <p:spPr>
          <a:xfrm>
            <a:off x="5718048" y="2682240"/>
            <a:ext cx="853440" cy="853440"/>
          </a:xfrm>
          <a:prstGeom prst="ellipse">
            <a:avLst/>
          </a:prstGeom>
          <a:solidFill>
            <a:srgbClr val="E65100"/>
          </a:solidFill>
          <a:ln w="12700">
            <a:solidFill>
              <a:srgbClr val="E65100"/>
            </a:solidFill>
            <a:prstDash val="solid"/>
          </a:ln>
        </p:spPr>
        <p:txBody>
          <a:bodyPr/>
          <a:lstStyle/>
          <a:p>
            <a:pPr defTabSz="1219170"/>
            <a:endParaRPr lang="en-US" sz="2400">
              <a:solidFill>
                <a:prstClr val="black"/>
              </a:solidFill>
              <a:latin typeface="Calibri"/>
            </a:endParaRPr>
          </a:p>
        </p:txBody>
      </p:sp>
      <p:pic>
        <p:nvPicPr>
          <p:cNvPr id="25" name="Image 2" descr="preencoded.png"/>
          <p:cNvPicPr>
            <a:picLocks noChangeAspect="1"/>
          </p:cNvPicPr>
          <p:nvPr/>
        </p:nvPicPr>
        <p:blipFill>
          <a:blip r:embed="rId5"/>
          <a:stretch>
            <a:fillRect/>
          </a:stretch>
        </p:blipFill>
        <p:spPr>
          <a:xfrm>
            <a:off x="5815584" y="2779776"/>
            <a:ext cx="658368" cy="658368"/>
          </a:xfrm>
          <a:prstGeom prst="rect">
            <a:avLst/>
          </a:prstGeom>
        </p:spPr>
      </p:pic>
      <p:sp>
        <p:nvSpPr>
          <p:cNvPr id="26" name="Text 21"/>
          <p:cNvSpPr/>
          <p:nvPr/>
        </p:nvSpPr>
        <p:spPr>
          <a:xfrm>
            <a:off x="4425696" y="3633216"/>
            <a:ext cx="3438144" cy="585216"/>
          </a:xfrm>
          <a:prstGeom prst="rect">
            <a:avLst/>
          </a:prstGeom>
          <a:noFill/>
        </p:spPr>
        <p:txBody>
          <a:bodyPr wrap="square" lIns="0" tIns="0" rIns="0" bIns="0" rtlCol="0" anchor="ctr"/>
          <a:lstStyle/>
          <a:p>
            <a:pPr algn="ctr" defTabSz="1219170"/>
            <a:r>
              <a:rPr lang="en-US" sz="1400" b="1" dirty="0">
                <a:solidFill>
                  <a:srgbClr val="1B2A6B"/>
                </a:solidFill>
                <a:latin typeface="Calibri"/>
              </a:rPr>
              <a:t>Disease Alert Received</a:t>
            </a:r>
            <a:endParaRPr lang="en-US" sz="1400" dirty="0">
              <a:solidFill>
                <a:prstClr val="black"/>
              </a:solidFill>
              <a:latin typeface="Calibri"/>
            </a:endParaRPr>
          </a:p>
        </p:txBody>
      </p:sp>
      <p:sp>
        <p:nvSpPr>
          <p:cNvPr id="27" name="Text 22"/>
          <p:cNvSpPr/>
          <p:nvPr/>
        </p:nvSpPr>
        <p:spPr>
          <a:xfrm>
            <a:off x="4450080" y="4242816"/>
            <a:ext cx="3389376" cy="1194816"/>
          </a:xfrm>
          <a:prstGeom prst="rect">
            <a:avLst/>
          </a:prstGeom>
          <a:noFill/>
        </p:spPr>
        <p:txBody>
          <a:bodyPr wrap="square" lIns="0" tIns="0" rIns="0" bIns="0" rtlCol="0" anchor="t"/>
          <a:lstStyle/>
          <a:p>
            <a:pPr defTabSz="1219170"/>
            <a:r>
              <a:rPr lang="en-US" sz="1200" dirty="0">
                <a:solidFill>
                  <a:srgbClr val="3A4A7A"/>
                </a:solidFill>
                <a:latin typeface="Calibri"/>
              </a:rPr>
              <a:t>FarmAI sends a push notification: "Critical — Tomato Leaf Mold detected, 97.1% confidence." The CNN flagged early blight symptoms from an auto-captured leaf image.</a:t>
            </a:r>
            <a:endParaRPr lang="en-US" sz="1200" dirty="0">
              <a:solidFill>
                <a:prstClr val="black"/>
              </a:solidFill>
              <a:latin typeface="Calibri"/>
            </a:endParaRPr>
          </a:p>
        </p:txBody>
      </p:sp>
      <p:sp>
        <p:nvSpPr>
          <p:cNvPr id="28" name="Shape 23"/>
          <p:cNvSpPr/>
          <p:nvPr/>
        </p:nvSpPr>
        <p:spPr>
          <a:xfrm>
            <a:off x="8180832" y="2072640"/>
            <a:ext cx="3681984" cy="3413760"/>
          </a:xfrm>
          <a:prstGeom prst="rect">
            <a:avLst/>
          </a:prstGeom>
          <a:solidFill>
            <a:srgbClr val="FFFFFF"/>
          </a:solidFill>
          <a:ln w="15240">
            <a:solidFill>
              <a:srgbClr val="D0D8F0"/>
            </a:solidFill>
            <a:prstDash val="solid"/>
          </a:ln>
          <a:effectLst>
            <a:outerShdw blurRad="76200" dist="38100" dir="8100000" algn="bl" rotWithShape="0">
              <a:srgbClr val="000000">
                <a:alpha val="8000"/>
              </a:srgbClr>
            </a:outerShdw>
          </a:effectLst>
        </p:spPr>
        <p:txBody>
          <a:bodyPr/>
          <a:lstStyle/>
          <a:p>
            <a:pPr defTabSz="1219170"/>
            <a:endParaRPr lang="en-US" sz="2400">
              <a:solidFill>
                <a:prstClr val="black"/>
              </a:solidFill>
              <a:latin typeface="Calibri"/>
            </a:endParaRPr>
          </a:p>
        </p:txBody>
      </p:sp>
      <p:sp>
        <p:nvSpPr>
          <p:cNvPr id="29" name="Shape 24"/>
          <p:cNvSpPr/>
          <p:nvPr/>
        </p:nvSpPr>
        <p:spPr>
          <a:xfrm>
            <a:off x="8180832" y="2072640"/>
            <a:ext cx="3681984" cy="463296"/>
          </a:xfrm>
          <a:prstGeom prst="rect">
            <a:avLst/>
          </a:prstGeom>
          <a:solidFill>
            <a:srgbClr val="00695C"/>
          </a:solidFill>
          <a:ln w="12700">
            <a:solidFill>
              <a:srgbClr val="00695C"/>
            </a:solidFill>
            <a:prstDash val="solid"/>
          </a:ln>
        </p:spPr>
        <p:txBody>
          <a:bodyPr/>
          <a:lstStyle/>
          <a:p>
            <a:pPr defTabSz="1219170"/>
            <a:endParaRPr lang="en-US" sz="2400">
              <a:solidFill>
                <a:prstClr val="black"/>
              </a:solidFill>
              <a:latin typeface="Calibri"/>
            </a:endParaRPr>
          </a:p>
        </p:txBody>
      </p:sp>
      <p:sp>
        <p:nvSpPr>
          <p:cNvPr id="30" name="Text 25"/>
          <p:cNvSpPr/>
          <p:nvPr/>
        </p:nvSpPr>
        <p:spPr>
          <a:xfrm>
            <a:off x="8278368" y="2072640"/>
            <a:ext cx="3560064" cy="463296"/>
          </a:xfrm>
          <a:prstGeom prst="rect">
            <a:avLst/>
          </a:prstGeom>
          <a:noFill/>
        </p:spPr>
        <p:txBody>
          <a:bodyPr wrap="square" lIns="0" tIns="0" rIns="0" bIns="0" rtlCol="0" anchor="ctr"/>
          <a:lstStyle/>
          <a:p>
            <a:pPr defTabSz="1219170"/>
            <a:r>
              <a:rPr lang="en-US" sz="1467" b="1" kern="0" spc="267" dirty="0">
                <a:solidFill>
                  <a:srgbClr val="FFFFFF"/>
                </a:solidFill>
                <a:latin typeface="Calibri"/>
              </a:rPr>
              <a:t>AFTERNOON</a:t>
            </a:r>
            <a:endParaRPr lang="en-US" sz="1467" dirty="0">
              <a:solidFill>
                <a:prstClr val="black"/>
              </a:solidFill>
              <a:latin typeface="Calibri"/>
            </a:endParaRPr>
          </a:p>
        </p:txBody>
      </p:sp>
      <p:sp>
        <p:nvSpPr>
          <p:cNvPr id="31" name="Shape 26"/>
          <p:cNvSpPr/>
          <p:nvPr/>
        </p:nvSpPr>
        <p:spPr>
          <a:xfrm>
            <a:off x="9595104" y="2682240"/>
            <a:ext cx="853440" cy="853440"/>
          </a:xfrm>
          <a:prstGeom prst="ellipse">
            <a:avLst/>
          </a:prstGeom>
          <a:solidFill>
            <a:srgbClr val="00695C"/>
          </a:solidFill>
          <a:ln w="12700">
            <a:solidFill>
              <a:srgbClr val="00695C"/>
            </a:solidFill>
            <a:prstDash val="solid"/>
          </a:ln>
        </p:spPr>
        <p:txBody>
          <a:bodyPr/>
          <a:lstStyle/>
          <a:p>
            <a:pPr defTabSz="1219170"/>
            <a:endParaRPr lang="en-US" sz="2400">
              <a:solidFill>
                <a:prstClr val="black"/>
              </a:solidFill>
              <a:latin typeface="Calibri"/>
            </a:endParaRPr>
          </a:p>
        </p:txBody>
      </p:sp>
      <p:pic>
        <p:nvPicPr>
          <p:cNvPr id="32" name="Image 3" descr="preencoded.png"/>
          <p:cNvPicPr>
            <a:picLocks noChangeAspect="1"/>
          </p:cNvPicPr>
          <p:nvPr/>
        </p:nvPicPr>
        <p:blipFill>
          <a:blip r:embed="rId6"/>
          <a:stretch>
            <a:fillRect/>
          </a:stretch>
        </p:blipFill>
        <p:spPr>
          <a:xfrm>
            <a:off x="9692640" y="2779776"/>
            <a:ext cx="658368" cy="658368"/>
          </a:xfrm>
          <a:prstGeom prst="rect">
            <a:avLst/>
          </a:prstGeom>
        </p:spPr>
      </p:pic>
      <p:sp>
        <p:nvSpPr>
          <p:cNvPr id="33" name="Text 27"/>
          <p:cNvSpPr/>
          <p:nvPr/>
        </p:nvSpPr>
        <p:spPr>
          <a:xfrm>
            <a:off x="8302752" y="3633216"/>
            <a:ext cx="3438144" cy="585216"/>
          </a:xfrm>
          <a:prstGeom prst="rect">
            <a:avLst/>
          </a:prstGeom>
          <a:noFill/>
        </p:spPr>
        <p:txBody>
          <a:bodyPr wrap="square" lIns="0" tIns="0" rIns="0" bIns="0" rtlCol="0" anchor="ctr"/>
          <a:lstStyle/>
          <a:p>
            <a:pPr algn="ctr" defTabSz="1219170"/>
            <a:r>
              <a:rPr lang="en-US" sz="1400" b="1" dirty="0">
                <a:solidFill>
                  <a:srgbClr val="1B2A6B"/>
                </a:solidFill>
                <a:latin typeface="Calibri"/>
              </a:rPr>
              <a:t>AI Advisory Action Taken</a:t>
            </a:r>
            <a:endParaRPr lang="en-US" sz="1400" dirty="0">
              <a:solidFill>
                <a:prstClr val="black"/>
              </a:solidFill>
              <a:latin typeface="Calibri"/>
            </a:endParaRPr>
          </a:p>
        </p:txBody>
      </p:sp>
      <p:sp>
        <p:nvSpPr>
          <p:cNvPr id="34" name="Text 28"/>
          <p:cNvSpPr/>
          <p:nvPr/>
        </p:nvSpPr>
        <p:spPr>
          <a:xfrm>
            <a:off x="8327136" y="4242816"/>
            <a:ext cx="3389376" cy="1194816"/>
          </a:xfrm>
          <a:prstGeom prst="rect">
            <a:avLst/>
          </a:prstGeom>
          <a:noFill/>
        </p:spPr>
        <p:txBody>
          <a:bodyPr wrap="square" lIns="0" tIns="0" rIns="0" bIns="0" rtlCol="0" anchor="t"/>
          <a:lstStyle/>
          <a:p>
            <a:pPr defTabSz="1219170"/>
            <a:r>
              <a:rPr lang="en-US" sz="1200" dirty="0">
                <a:solidFill>
                  <a:srgbClr val="3A4A7A"/>
                </a:solidFill>
                <a:latin typeface="Calibri"/>
              </a:rPr>
              <a:t>James taps the alert. AI Advisory recommends Chlorothalonil fungicide (low human hazard), lists 2 agro-dealers in Meru town, and explains dosage. James acts within hours — not days.</a:t>
            </a:r>
            <a:endParaRPr lang="en-US" sz="1200" dirty="0">
              <a:solidFill>
                <a:prstClr val="black"/>
              </a:solidFill>
              <a:latin typeface="Calibri"/>
            </a:endParaRPr>
          </a:p>
        </p:txBody>
      </p:sp>
      <p:sp>
        <p:nvSpPr>
          <p:cNvPr id="35" name="Shape 29"/>
          <p:cNvSpPr/>
          <p:nvPr/>
        </p:nvSpPr>
        <p:spPr>
          <a:xfrm>
            <a:off x="426720" y="5583936"/>
            <a:ext cx="11338560" cy="609600"/>
          </a:xfrm>
          <a:prstGeom prst="rect">
            <a:avLst/>
          </a:prstGeom>
          <a:solidFill>
            <a:srgbClr val="FFF3E0"/>
          </a:solidFill>
          <a:ln w="19050">
            <a:solidFill>
              <a:srgbClr val="C9A227"/>
            </a:solidFill>
            <a:prstDash val="solid"/>
          </a:ln>
        </p:spPr>
        <p:txBody>
          <a:bodyPr/>
          <a:lstStyle/>
          <a:p>
            <a:pPr defTabSz="1219170"/>
            <a:endParaRPr lang="en-US" sz="2400">
              <a:solidFill>
                <a:prstClr val="black"/>
              </a:solidFill>
              <a:latin typeface="Calibri"/>
            </a:endParaRPr>
          </a:p>
        </p:txBody>
      </p:sp>
      <p:sp>
        <p:nvSpPr>
          <p:cNvPr id="36" name="Text 30"/>
          <p:cNvSpPr/>
          <p:nvPr/>
        </p:nvSpPr>
        <p:spPr>
          <a:xfrm>
            <a:off x="609600" y="5644896"/>
            <a:ext cx="5486400" cy="487680"/>
          </a:xfrm>
          <a:prstGeom prst="rect">
            <a:avLst/>
          </a:prstGeom>
          <a:noFill/>
        </p:spPr>
        <p:txBody>
          <a:bodyPr wrap="square" lIns="0" tIns="0" rIns="0" bIns="0" rtlCol="0" anchor="ctr"/>
          <a:lstStyle/>
          <a:p>
            <a:pPr defTabSz="1219170"/>
            <a:r>
              <a:rPr lang="en-US" sz="1267" dirty="0">
                <a:solidFill>
                  <a:srgbClr val="E65100"/>
                </a:solidFill>
                <a:latin typeface="Calibri"/>
              </a:rPr>
              <a:t>Without FarmAI: Disease identified 1–2 weeks later → significant crop damage.    </a:t>
            </a:r>
            <a:endParaRPr lang="en-US" sz="1267" dirty="0">
              <a:solidFill>
                <a:prstClr val="black"/>
              </a:solidFill>
              <a:latin typeface="Calibri"/>
            </a:endParaRPr>
          </a:p>
        </p:txBody>
      </p:sp>
      <p:sp>
        <p:nvSpPr>
          <p:cNvPr id="37" name="Text 31"/>
          <p:cNvSpPr/>
          <p:nvPr/>
        </p:nvSpPr>
        <p:spPr>
          <a:xfrm>
            <a:off x="6096000" y="5644896"/>
            <a:ext cx="5486400" cy="487680"/>
          </a:xfrm>
          <a:prstGeom prst="rect">
            <a:avLst/>
          </a:prstGeom>
          <a:noFill/>
        </p:spPr>
        <p:txBody>
          <a:bodyPr wrap="square" lIns="0" tIns="0" rIns="0" bIns="0" rtlCol="0" anchor="ctr"/>
          <a:lstStyle/>
          <a:p>
            <a:pPr defTabSz="1219170"/>
            <a:r>
              <a:rPr lang="en-US" sz="1267" b="1" dirty="0">
                <a:solidFill>
                  <a:srgbClr val="2E7D32"/>
                </a:solidFill>
                <a:latin typeface="Calibri"/>
              </a:rPr>
              <a:t>With FarmAI: Early detection + immediate action = saved harvest. ✓</a:t>
            </a:r>
            <a:endParaRPr lang="en-US" sz="1267" dirty="0">
              <a:solidFill>
                <a:prstClr val="black"/>
              </a:solidFill>
              <a:latin typeface="Calibri"/>
            </a:endParaRP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877824"/>
          </a:xfrm>
          <a:prstGeom prst="rect">
            <a:avLst/>
          </a:prstGeom>
          <a:solidFill>
            <a:srgbClr val="1B2A6B"/>
          </a:solidFill>
          <a:ln w="12700">
            <a:solidFill>
              <a:srgbClr val="1B2A6B"/>
            </a:solidFill>
            <a:prstDash val="solid"/>
          </a:ln>
        </p:spPr>
        <p:txBody>
          <a:bodyPr/>
          <a:lstStyle/>
          <a:p>
            <a:pPr defTabSz="1219170"/>
            <a:endParaRPr lang="en-US" sz="2400">
              <a:solidFill>
                <a:prstClr val="black"/>
              </a:solidFill>
              <a:latin typeface="Calibri"/>
            </a:endParaRPr>
          </a:p>
        </p:txBody>
      </p:sp>
      <p:sp>
        <p:nvSpPr>
          <p:cNvPr id="3" name="Shape 1"/>
          <p:cNvSpPr/>
          <p:nvPr/>
        </p:nvSpPr>
        <p:spPr>
          <a:xfrm>
            <a:off x="0" y="877824"/>
            <a:ext cx="12192000" cy="73152"/>
          </a:xfrm>
          <a:prstGeom prst="rect">
            <a:avLst/>
          </a:prstGeom>
          <a:solidFill>
            <a:srgbClr val="C9A227"/>
          </a:solidFill>
          <a:ln w="12700">
            <a:solidFill>
              <a:srgbClr val="C9A227"/>
            </a:solidFill>
            <a:prstDash val="solid"/>
          </a:ln>
        </p:spPr>
        <p:txBody>
          <a:bodyPr/>
          <a:lstStyle/>
          <a:p>
            <a:pPr defTabSz="1219170"/>
            <a:endParaRPr lang="en-US" sz="2400">
              <a:solidFill>
                <a:prstClr val="black"/>
              </a:solidFill>
              <a:latin typeface="Calibri"/>
            </a:endParaRPr>
          </a:p>
        </p:txBody>
      </p:sp>
      <p:pic>
        <p:nvPicPr>
          <p:cNvPr id="4" name="Image 0" descr="unpacked/ppt/media/image2.png"/>
          <p:cNvPicPr>
            <a:picLocks noChangeAspect="1"/>
          </p:cNvPicPr>
          <p:nvPr/>
        </p:nvPicPr>
        <p:blipFill>
          <a:blip r:embed="rId3"/>
          <a:stretch>
            <a:fillRect/>
          </a:stretch>
        </p:blipFill>
        <p:spPr>
          <a:xfrm>
            <a:off x="219456" y="60960"/>
            <a:ext cx="3048000" cy="755904"/>
          </a:xfrm>
          <a:prstGeom prst="rect">
            <a:avLst/>
          </a:prstGeom>
        </p:spPr>
      </p:pic>
      <p:sp>
        <p:nvSpPr>
          <p:cNvPr id="5" name="Text 2"/>
          <p:cNvSpPr/>
          <p:nvPr/>
        </p:nvSpPr>
        <p:spPr>
          <a:xfrm>
            <a:off x="8778240" y="97536"/>
            <a:ext cx="3230880" cy="365760"/>
          </a:xfrm>
          <a:prstGeom prst="rect">
            <a:avLst/>
          </a:prstGeom>
          <a:noFill/>
        </p:spPr>
        <p:txBody>
          <a:bodyPr wrap="square" lIns="0" tIns="0" rIns="0" bIns="0" rtlCol="0" anchor="ctr"/>
          <a:lstStyle/>
          <a:p>
            <a:pPr algn="r" defTabSz="1219170"/>
            <a:r>
              <a:rPr lang="en-US" sz="1000" dirty="0">
                <a:solidFill>
                  <a:srgbClr val="C9A227"/>
                </a:solidFill>
                <a:latin typeface="Calibri"/>
              </a:rPr>
              <a:t>National Qualifications Conference</a:t>
            </a:r>
            <a:endParaRPr lang="en-US" sz="1000" dirty="0">
              <a:solidFill>
                <a:prstClr val="black"/>
              </a:solidFill>
              <a:latin typeface="Calibri"/>
            </a:endParaRPr>
          </a:p>
        </p:txBody>
      </p:sp>
      <p:sp>
        <p:nvSpPr>
          <p:cNvPr id="6" name="Text 3"/>
          <p:cNvSpPr/>
          <p:nvPr/>
        </p:nvSpPr>
        <p:spPr>
          <a:xfrm>
            <a:off x="8778240" y="426720"/>
            <a:ext cx="3230880" cy="304800"/>
          </a:xfrm>
          <a:prstGeom prst="rect">
            <a:avLst/>
          </a:prstGeom>
          <a:noFill/>
        </p:spPr>
        <p:txBody>
          <a:bodyPr wrap="square" lIns="0" tIns="0" rIns="0" bIns="0" rtlCol="0" anchor="ctr"/>
          <a:lstStyle/>
          <a:p>
            <a:pPr algn="r" defTabSz="1219170"/>
            <a:r>
              <a:rPr lang="en-US" sz="1333" b="1" dirty="0">
                <a:solidFill>
                  <a:srgbClr val="FFFFFF"/>
                </a:solidFill>
                <a:latin typeface="Calibri"/>
              </a:rPr>
              <a:t>2026</a:t>
            </a:r>
            <a:endParaRPr lang="en-US" sz="1333" dirty="0">
              <a:solidFill>
                <a:prstClr val="black"/>
              </a:solidFill>
              <a:latin typeface="Calibri"/>
            </a:endParaRPr>
          </a:p>
        </p:txBody>
      </p:sp>
      <p:sp>
        <p:nvSpPr>
          <p:cNvPr id="7" name="Text 4"/>
          <p:cNvSpPr/>
          <p:nvPr/>
        </p:nvSpPr>
        <p:spPr>
          <a:xfrm>
            <a:off x="426720" y="999744"/>
            <a:ext cx="11338560" cy="609600"/>
          </a:xfrm>
          <a:prstGeom prst="rect">
            <a:avLst/>
          </a:prstGeom>
          <a:noFill/>
        </p:spPr>
        <p:txBody>
          <a:bodyPr wrap="square" lIns="0" tIns="0" rIns="0" bIns="0" rtlCol="0" anchor="ctr"/>
          <a:lstStyle/>
          <a:p>
            <a:pPr defTabSz="1219170"/>
            <a:r>
              <a:rPr lang="en-US" sz="2933" b="1" dirty="0">
                <a:solidFill>
                  <a:srgbClr val="1B2A6B"/>
                </a:solidFill>
                <a:latin typeface="Calibri" panose="020F0502020204030204" pitchFamily="34" charset="0"/>
                <a:ea typeface="Calibri" panose="020F0502020204030204" pitchFamily="34" charset="-122"/>
                <a:cs typeface="Calibri" panose="020F0502020204030204" pitchFamily="34" charset="-120"/>
              </a:rPr>
              <a:t>Impact &amp; Benefits</a:t>
            </a:r>
            <a:endParaRPr lang="en-US" sz="2933" dirty="0">
              <a:solidFill>
                <a:prstClr val="black"/>
              </a:solidFill>
              <a:latin typeface="Calibri"/>
            </a:endParaRPr>
          </a:p>
        </p:txBody>
      </p:sp>
      <p:sp>
        <p:nvSpPr>
          <p:cNvPr id="8" name="Text 5"/>
          <p:cNvSpPr/>
          <p:nvPr/>
        </p:nvSpPr>
        <p:spPr>
          <a:xfrm>
            <a:off x="426720" y="1560576"/>
            <a:ext cx="11338560" cy="341376"/>
          </a:xfrm>
          <a:prstGeom prst="rect">
            <a:avLst/>
          </a:prstGeom>
          <a:noFill/>
        </p:spPr>
        <p:txBody>
          <a:bodyPr wrap="square" lIns="0" tIns="0" rIns="0" bIns="0" rtlCol="0" anchor="ctr"/>
          <a:lstStyle/>
          <a:p>
            <a:pPr defTabSz="1219170"/>
            <a:r>
              <a:rPr lang="en-US" sz="1467" i="1" dirty="0">
                <a:solidFill>
                  <a:srgbClr val="3A4A7A"/>
                </a:solidFill>
                <a:latin typeface="Calibri" panose="020F0502020204030204" pitchFamily="34" charset="0"/>
                <a:ea typeface="Calibri" panose="020F0502020204030204" pitchFamily="34" charset="-122"/>
                <a:cs typeface="Calibri" panose="020F0502020204030204" pitchFamily="34" charset="-120"/>
              </a:rPr>
              <a:t>Why FarmAI Matters — Measured Impact</a:t>
            </a:r>
            <a:endParaRPr lang="en-US" sz="1467" dirty="0">
              <a:solidFill>
                <a:prstClr val="black"/>
              </a:solidFill>
              <a:latin typeface="Calibri"/>
            </a:endParaRPr>
          </a:p>
        </p:txBody>
      </p:sp>
      <p:sp>
        <p:nvSpPr>
          <p:cNvPr id="9" name="Shape 6"/>
          <p:cNvSpPr/>
          <p:nvPr/>
        </p:nvSpPr>
        <p:spPr>
          <a:xfrm>
            <a:off x="426720" y="1901952"/>
            <a:ext cx="11338560" cy="30480"/>
          </a:xfrm>
          <a:prstGeom prst="rect">
            <a:avLst/>
          </a:prstGeom>
          <a:solidFill>
            <a:srgbClr val="D0D8F0"/>
          </a:solidFill>
          <a:ln w="12700">
            <a:solidFill>
              <a:srgbClr val="D0D8F0"/>
            </a:solidFill>
            <a:prstDash val="solid"/>
          </a:ln>
        </p:spPr>
        <p:txBody>
          <a:bodyPr/>
          <a:lstStyle/>
          <a:p>
            <a:pPr defTabSz="1219170"/>
            <a:endParaRPr lang="en-US" sz="2400">
              <a:solidFill>
                <a:prstClr val="black"/>
              </a:solidFill>
              <a:latin typeface="Calibri"/>
            </a:endParaRPr>
          </a:p>
        </p:txBody>
      </p:sp>
      <p:sp>
        <p:nvSpPr>
          <p:cNvPr id="10" name="Shape 7"/>
          <p:cNvSpPr/>
          <p:nvPr/>
        </p:nvSpPr>
        <p:spPr>
          <a:xfrm>
            <a:off x="0" y="6400800"/>
            <a:ext cx="12192000" cy="457200"/>
          </a:xfrm>
          <a:prstGeom prst="rect">
            <a:avLst/>
          </a:prstGeom>
          <a:solidFill>
            <a:srgbClr val="1B2A6B"/>
          </a:solidFill>
          <a:ln w="12700">
            <a:solidFill>
              <a:srgbClr val="1B2A6B"/>
            </a:solidFill>
            <a:prstDash val="solid"/>
          </a:ln>
        </p:spPr>
        <p:txBody>
          <a:bodyPr/>
          <a:lstStyle/>
          <a:p>
            <a:pPr defTabSz="1219170"/>
            <a:endParaRPr lang="en-US" sz="2400">
              <a:solidFill>
                <a:prstClr val="black"/>
              </a:solidFill>
              <a:latin typeface="Calibri"/>
            </a:endParaRPr>
          </a:p>
        </p:txBody>
      </p:sp>
      <p:sp>
        <p:nvSpPr>
          <p:cNvPr id="11" name="Shape 8"/>
          <p:cNvSpPr/>
          <p:nvPr/>
        </p:nvSpPr>
        <p:spPr>
          <a:xfrm>
            <a:off x="0" y="6364224"/>
            <a:ext cx="12192000" cy="48768"/>
          </a:xfrm>
          <a:prstGeom prst="rect">
            <a:avLst/>
          </a:prstGeom>
          <a:solidFill>
            <a:srgbClr val="C9A227"/>
          </a:solidFill>
          <a:ln w="12700">
            <a:solidFill>
              <a:srgbClr val="C9A227"/>
            </a:solidFill>
            <a:prstDash val="solid"/>
          </a:ln>
        </p:spPr>
        <p:txBody>
          <a:bodyPr/>
          <a:lstStyle/>
          <a:p>
            <a:pPr defTabSz="1219170"/>
            <a:endParaRPr lang="en-US" sz="2400">
              <a:solidFill>
                <a:prstClr val="black"/>
              </a:solidFill>
              <a:latin typeface="Calibri"/>
            </a:endParaRPr>
          </a:p>
        </p:txBody>
      </p:sp>
      <p:sp>
        <p:nvSpPr>
          <p:cNvPr id="12" name="Text 9"/>
          <p:cNvSpPr/>
          <p:nvPr/>
        </p:nvSpPr>
        <p:spPr>
          <a:xfrm>
            <a:off x="243840" y="6412992"/>
            <a:ext cx="3657600" cy="365760"/>
          </a:xfrm>
          <a:prstGeom prst="rect">
            <a:avLst/>
          </a:prstGeom>
          <a:noFill/>
        </p:spPr>
        <p:txBody>
          <a:bodyPr wrap="square" lIns="0" tIns="0" rIns="0" bIns="0" rtlCol="0" anchor="ctr"/>
          <a:lstStyle/>
          <a:p>
            <a:pPr defTabSz="1219170"/>
            <a:r>
              <a:rPr lang="en-US" sz="1067" dirty="0">
                <a:solidFill>
                  <a:srgbClr val="AABBDD"/>
                </a:solidFill>
                <a:latin typeface="Calibri"/>
              </a:rPr>
              <a:t>© 2026 KNQA</a:t>
            </a:r>
            <a:endParaRPr lang="en-US" sz="1067" dirty="0">
              <a:solidFill>
                <a:prstClr val="black"/>
              </a:solidFill>
              <a:latin typeface="Calibri"/>
            </a:endParaRPr>
          </a:p>
        </p:txBody>
      </p:sp>
      <p:sp>
        <p:nvSpPr>
          <p:cNvPr id="13" name="Text 10"/>
          <p:cNvSpPr/>
          <p:nvPr/>
        </p:nvSpPr>
        <p:spPr>
          <a:xfrm>
            <a:off x="3901440" y="6412992"/>
            <a:ext cx="7924800" cy="365760"/>
          </a:xfrm>
          <a:prstGeom prst="rect">
            <a:avLst/>
          </a:prstGeom>
          <a:noFill/>
        </p:spPr>
        <p:txBody>
          <a:bodyPr wrap="square" lIns="0" tIns="0" rIns="0" bIns="0" rtlCol="0" anchor="ctr"/>
          <a:lstStyle/>
          <a:p>
            <a:pPr algn="r" defTabSz="1219170"/>
            <a:r>
              <a:rPr lang="en-US" sz="1067" dirty="0">
                <a:solidFill>
                  <a:srgbClr val="AABBDD"/>
                </a:solidFill>
                <a:latin typeface="Calibri"/>
              </a:rPr>
              <a:t>FarmAI — AIoT Pest Detection &amp; Smart Irrigation</a:t>
            </a:r>
            <a:endParaRPr lang="en-US" sz="1067" dirty="0">
              <a:solidFill>
                <a:prstClr val="black"/>
              </a:solidFill>
              <a:latin typeface="Calibri"/>
            </a:endParaRPr>
          </a:p>
        </p:txBody>
      </p:sp>
      <p:sp>
        <p:nvSpPr>
          <p:cNvPr id="14" name="Shape 11"/>
          <p:cNvSpPr/>
          <p:nvPr/>
        </p:nvSpPr>
        <p:spPr>
          <a:xfrm>
            <a:off x="426720" y="2072640"/>
            <a:ext cx="2682240" cy="3962400"/>
          </a:xfrm>
          <a:prstGeom prst="rect">
            <a:avLst/>
          </a:prstGeom>
          <a:solidFill>
            <a:srgbClr val="FFFFFF"/>
          </a:solidFill>
          <a:ln w="15240">
            <a:solidFill>
              <a:srgbClr val="D0D8F0"/>
            </a:solidFill>
            <a:prstDash val="solid"/>
          </a:ln>
          <a:effectLst>
            <a:outerShdw blurRad="76200" dist="38100" dir="8100000" algn="bl" rotWithShape="0">
              <a:srgbClr val="000000">
                <a:alpha val="8000"/>
              </a:srgbClr>
            </a:outerShdw>
          </a:effectLst>
        </p:spPr>
        <p:txBody>
          <a:bodyPr/>
          <a:lstStyle/>
          <a:p>
            <a:pPr defTabSz="1219170"/>
            <a:endParaRPr lang="en-US" sz="2400">
              <a:solidFill>
                <a:prstClr val="black"/>
              </a:solidFill>
              <a:latin typeface="Calibri"/>
            </a:endParaRPr>
          </a:p>
        </p:txBody>
      </p:sp>
      <p:sp>
        <p:nvSpPr>
          <p:cNvPr id="15" name="Shape 12"/>
          <p:cNvSpPr/>
          <p:nvPr/>
        </p:nvSpPr>
        <p:spPr>
          <a:xfrm>
            <a:off x="426720" y="2072640"/>
            <a:ext cx="2682240" cy="73152"/>
          </a:xfrm>
          <a:prstGeom prst="rect">
            <a:avLst/>
          </a:prstGeom>
          <a:solidFill>
            <a:srgbClr val="E65100"/>
          </a:solidFill>
          <a:ln w="12700">
            <a:solidFill>
              <a:srgbClr val="E65100"/>
            </a:solidFill>
            <a:prstDash val="solid"/>
          </a:ln>
        </p:spPr>
        <p:txBody>
          <a:bodyPr/>
          <a:lstStyle/>
          <a:p>
            <a:pPr defTabSz="1219170"/>
            <a:endParaRPr lang="en-US" sz="2400">
              <a:solidFill>
                <a:prstClr val="black"/>
              </a:solidFill>
              <a:latin typeface="Calibri"/>
            </a:endParaRPr>
          </a:p>
        </p:txBody>
      </p:sp>
      <p:sp>
        <p:nvSpPr>
          <p:cNvPr id="16" name="Shape 13"/>
          <p:cNvSpPr/>
          <p:nvPr/>
        </p:nvSpPr>
        <p:spPr>
          <a:xfrm>
            <a:off x="1341120" y="2292096"/>
            <a:ext cx="853440" cy="853440"/>
          </a:xfrm>
          <a:prstGeom prst="ellipse">
            <a:avLst/>
          </a:prstGeom>
          <a:solidFill>
            <a:srgbClr val="E65100"/>
          </a:solidFill>
          <a:ln w="12700">
            <a:solidFill>
              <a:srgbClr val="E65100"/>
            </a:solidFill>
            <a:prstDash val="solid"/>
          </a:ln>
        </p:spPr>
        <p:txBody>
          <a:bodyPr/>
          <a:lstStyle/>
          <a:p>
            <a:pPr defTabSz="1219170"/>
            <a:endParaRPr lang="en-US" sz="2400">
              <a:solidFill>
                <a:prstClr val="black"/>
              </a:solidFill>
              <a:latin typeface="Calibri"/>
            </a:endParaRPr>
          </a:p>
        </p:txBody>
      </p:sp>
      <p:pic>
        <p:nvPicPr>
          <p:cNvPr id="17" name="Image 1" descr="preencoded.png"/>
          <p:cNvPicPr>
            <a:picLocks noChangeAspect="1"/>
          </p:cNvPicPr>
          <p:nvPr/>
        </p:nvPicPr>
        <p:blipFill>
          <a:blip r:embed="rId4"/>
          <a:stretch>
            <a:fillRect/>
          </a:stretch>
        </p:blipFill>
        <p:spPr>
          <a:xfrm>
            <a:off x="1438656" y="2389632"/>
            <a:ext cx="658368" cy="658368"/>
          </a:xfrm>
          <a:prstGeom prst="rect">
            <a:avLst/>
          </a:prstGeom>
        </p:spPr>
      </p:pic>
      <p:sp>
        <p:nvSpPr>
          <p:cNvPr id="18" name="Text 14"/>
          <p:cNvSpPr/>
          <p:nvPr/>
        </p:nvSpPr>
        <p:spPr>
          <a:xfrm>
            <a:off x="524256" y="3291840"/>
            <a:ext cx="2487168" cy="755904"/>
          </a:xfrm>
          <a:prstGeom prst="rect">
            <a:avLst/>
          </a:prstGeom>
          <a:noFill/>
        </p:spPr>
        <p:txBody>
          <a:bodyPr wrap="square" lIns="0" tIns="0" rIns="0" bIns="0" rtlCol="0" anchor="ctr"/>
          <a:lstStyle/>
          <a:p>
            <a:pPr algn="ctr" defTabSz="1219170"/>
            <a:r>
              <a:rPr lang="en-US" sz="3200" b="1" dirty="0">
                <a:solidFill>
                  <a:srgbClr val="E65100"/>
                </a:solidFill>
                <a:latin typeface="Calibri"/>
              </a:rPr>
              <a:t>20–40%</a:t>
            </a:r>
            <a:endParaRPr lang="en-US" sz="3200" dirty="0">
              <a:solidFill>
                <a:prstClr val="black"/>
              </a:solidFill>
              <a:latin typeface="Calibri"/>
            </a:endParaRPr>
          </a:p>
        </p:txBody>
      </p:sp>
      <p:sp>
        <p:nvSpPr>
          <p:cNvPr id="19" name="Text 15"/>
          <p:cNvSpPr/>
          <p:nvPr/>
        </p:nvSpPr>
        <p:spPr>
          <a:xfrm>
            <a:off x="524256" y="3998976"/>
            <a:ext cx="2487168" cy="390144"/>
          </a:xfrm>
          <a:prstGeom prst="rect">
            <a:avLst/>
          </a:prstGeom>
          <a:noFill/>
        </p:spPr>
        <p:txBody>
          <a:bodyPr wrap="square" lIns="0" tIns="0" rIns="0" bIns="0" rtlCol="0" anchor="ctr"/>
          <a:lstStyle/>
          <a:p>
            <a:pPr algn="ctr" defTabSz="1219170"/>
            <a:r>
              <a:rPr lang="en-US" sz="1067" i="1" dirty="0">
                <a:solidFill>
                  <a:srgbClr val="6B7BA4"/>
                </a:solidFill>
                <a:latin typeface="Calibri"/>
              </a:rPr>
              <a:t>avg annual crop loss (FAO)</a:t>
            </a:r>
            <a:endParaRPr lang="en-US" sz="1067" dirty="0">
              <a:solidFill>
                <a:prstClr val="black"/>
              </a:solidFill>
              <a:latin typeface="Calibri"/>
            </a:endParaRPr>
          </a:p>
        </p:txBody>
      </p:sp>
      <p:sp>
        <p:nvSpPr>
          <p:cNvPr id="20" name="Text 16"/>
          <p:cNvSpPr/>
          <p:nvPr/>
        </p:nvSpPr>
        <p:spPr>
          <a:xfrm>
            <a:off x="524256" y="4450080"/>
            <a:ext cx="2487168" cy="463296"/>
          </a:xfrm>
          <a:prstGeom prst="rect">
            <a:avLst/>
          </a:prstGeom>
          <a:noFill/>
        </p:spPr>
        <p:txBody>
          <a:bodyPr wrap="square" lIns="0" tIns="0" rIns="0" bIns="0" rtlCol="0" anchor="ctr"/>
          <a:lstStyle/>
          <a:p>
            <a:pPr algn="ctr" defTabSz="1219170"/>
            <a:r>
              <a:rPr lang="en-US" sz="1400" b="1" dirty="0">
                <a:solidFill>
                  <a:srgbClr val="1B2A6B"/>
                </a:solidFill>
                <a:latin typeface="Calibri"/>
              </a:rPr>
              <a:t>Crop Loss Reduction</a:t>
            </a:r>
            <a:endParaRPr lang="en-US" sz="1400" dirty="0">
              <a:solidFill>
                <a:prstClr val="black"/>
              </a:solidFill>
              <a:latin typeface="Calibri"/>
            </a:endParaRPr>
          </a:p>
        </p:txBody>
      </p:sp>
      <p:sp>
        <p:nvSpPr>
          <p:cNvPr id="21" name="Text 17"/>
          <p:cNvSpPr/>
          <p:nvPr/>
        </p:nvSpPr>
        <p:spPr>
          <a:xfrm>
            <a:off x="548640" y="4937760"/>
            <a:ext cx="2438400" cy="1036320"/>
          </a:xfrm>
          <a:prstGeom prst="rect">
            <a:avLst/>
          </a:prstGeom>
          <a:noFill/>
        </p:spPr>
        <p:txBody>
          <a:bodyPr wrap="square" lIns="0" tIns="0" rIns="0" bIns="0" rtlCol="0" anchor="t"/>
          <a:lstStyle/>
          <a:p>
            <a:pPr algn="ctr" defTabSz="1219170"/>
            <a:r>
              <a:rPr lang="en-US" sz="1173" dirty="0">
                <a:solidFill>
                  <a:srgbClr val="3A4A7A"/>
                </a:solidFill>
                <a:latin typeface="Calibri"/>
              </a:rPr>
              <a:t>Early AI detection (85–90% CNN accuracy) intercepts disease before it spreads. Every week earlier = significantly less damage.</a:t>
            </a:r>
            <a:endParaRPr lang="en-US" sz="1173" dirty="0">
              <a:solidFill>
                <a:prstClr val="black"/>
              </a:solidFill>
              <a:latin typeface="Calibri"/>
            </a:endParaRPr>
          </a:p>
        </p:txBody>
      </p:sp>
      <p:sp>
        <p:nvSpPr>
          <p:cNvPr id="22" name="Shape 18"/>
          <p:cNvSpPr/>
          <p:nvPr/>
        </p:nvSpPr>
        <p:spPr>
          <a:xfrm>
            <a:off x="3362179" y="2072640"/>
            <a:ext cx="2682240" cy="3962400"/>
          </a:xfrm>
          <a:prstGeom prst="rect">
            <a:avLst/>
          </a:prstGeom>
          <a:solidFill>
            <a:srgbClr val="FFFFFF"/>
          </a:solidFill>
          <a:ln w="15240">
            <a:solidFill>
              <a:srgbClr val="D0D8F0"/>
            </a:solidFill>
            <a:prstDash val="solid"/>
          </a:ln>
          <a:effectLst>
            <a:outerShdw blurRad="76200" dist="38100" dir="8100000" algn="bl" rotWithShape="0">
              <a:srgbClr val="000000">
                <a:alpha val="8000"/>
              </a:srgbClr>
            </a:outerShdw>
          </a:effectLst>
        </p:spPr>
        <p:txBody>
          <a:bodyPr/>
          <a:lstStyle/>
          <a:p>
            <a:pPr defTabSz="1219170"/>
            <a:endParaRPr lang="en-US" sz="2400">
              <a:solidFill>
                <a:prstClr val="black"/>
              </a:solidFill>
              <a:latin typeface="Calibri"/>
            </a:endParaRPr>
          </a:p>
        </p:txBody>
      </p:sp>
      <p:sp>
        <p:nvSpPr>
          <p:cNvPr id="23" name="Shape 19"/>
          <p:cNvSpPr/>
          <p:nvPr/>
        </p:nvSpPr>
        <p:spPr>
          <a:xfrm>
            <a:off x="3352800" y="2072640"/>
            <a:ext cx="2682240" cy="73152"/>
          </a:xfrm>
          <a:prstGeom prst="rect">
            <a:avLst/>
          </a:prstGeom>
          <a:solidFill>
            <a:srgbClr val="00695C"/>
          </a:solidFill>
          <a:ln w="12700">
            <a:solidFill>
              <a:srgbClr val="00695C"/>
            </a:solidFill>
            <a:prstDash val="solid"/>
          </a:ln>
        </p:spPr>
        <p:txBody>
          <a:bodyPr/>
          <a:lstStyle/>
          <a:p>
            <a:pPr defTabSz="1219170"/>
            <a:endParaRPr lang="en-US" sz="2400">
              <a:solidFill>
                <a:prstClr val="black"/>
              </a:solidFill>
              <a:latin typeface="Calibri"/>
            </a:endParaRPr>
          </a:p>
        </p:txBody>
      </p:sp>
      <p:sp>
        <p:nvSpPr>
          <p:cNvPr id="24" name="Shape 20"/>
          <p:cNvSpPr/>
          <p:nvPr/>
        </p:nvSpPr>
        <p:spPr>
          <a:xfrm>
            <a:off x="4267200" y="2292096"/>
            <a:ext cx="853440" cy="853440"/>
          </a:xfrm>
          <a:prstGeom prst="ellipse">
            <a:avLst/>
          </a:prstGeom>
          <a:solidFill>
            <a:srgbClr val="00695C"/>
          </a:solidFill>
          <a:ln w="12700">
            <a:solidFill>
              <a:srgbClr val="00695C"/>
            </a:solidFill>
            <a:prstDash val="solid"/>
          </a:ln>
        </p:spPr>
        <p:txBody>
          <a:bodyPr/>
          <a:lstStyle/>
          <a:p>
            <a:pPr defTabSz="1219170"/>
            <a:endParaRPr lang="en-US" sz="2400">
              <a:solidFill>
                <a:prstClr val="black"/>
              </a:solidFill>
              <a:latin typeface="Calibri"/>
            </a:endParaRPr>
          </a:p>
        </p:txBody>
      </p:sp>
      <p:pic>
        <p:nvPicPr>
          <p:cNvPr id="25" name="Image 2" descr="preencoded.png"/>
          <p:cNvPicPr>
            <a:picLocks noChangeAspect="1"/>
          </p:cNvPicPr>
          <p:nvPr/>
        </p:nvPicPr>
        <p:blipFill>
          <a:blip r:embed="rId5"/>
          <a:stretch>
            <a:fillRect/>
          </a:stretch>
        </p:blipFill>
        <p:spPr>
          <a:xfrm>
            <a:off x="4364736" y="2389632"/>
            <a:ext cx="658368" cy="658368"/>
          </a:xfrm>
          <a:prstGeom prst="rect">
            <a:avLst/>
          </a:prstGeom>
        </p:spPr>
      </p:pic>
      <p:sp>
        <p:nvSpPr>
          <p:cNvPr id="26" name="Text 21"/>
          <p:cNvSpPr/>
          <p:nvPr/>
        </p:nvSpPr>
        <p:spPr>
          <a:xfrm>
            <a:off x="3450336" y="3291840"/>
            <a:ext cx="2487168" cy="755904"/>
          </a:xfrm>
          <a:prstGeom prst="rect">
            <a:avLst/>
          </a:prstGeom>
          <a:noFill/>
        </p:spPr>
        <p:txBody>
          <a:bodyPr wrap="square" lIns="0" tIns="0" rIns="0" bIns="0" rtlCol="0" anchor="ctr"/>
          <a:lstStyle/>
          <a:p>
            <a:pPr algn="ctr" defTabSz="1219170"/>
            <a:r>
              <a:rPr lang="en-US" sz="3200" b="1" dirty="0">
                <a:solidFill>
                  <a:srgbClr val="00695C"/>
                </a:solidFill>
                <a:latin typeface="Calibri"/>
              </a:rPr>
              <a:t>30–50%</a:t>
            </a:r>
            <a:endParaRPr lang="en-US" sz="3200" dirty="0">
              <a:solidFill>
                <a:prstClr val="black"/>
              </a:solidFill>
              <a:latin typeface="Calibri"/>
            </a:endParaRPr>
          </a:p>
        </p:txBody>
      </p:sp>
      <p:sp>
        <p:nvSpPr>
          <p:cNvPr id="27" name="Text 22"/>
          <p:cNvSpPr/>
          <p:nvPr/>
        </p:nvSpPr>
        <p:spPr>
          <a:xfrm>
            <a:off x="3450336" y="3998976"/>
            <a:ext cx="2487168" cy="390144"/>
          </a:xfrm>
          <a:prstGeom prst="rect">
            <a:avLst/>
          </a:prstGeom>
          <a:noFill/>
        </p:spPr>
        <p:txBody>
          <a:bodyPr wrap="square" lIns="0" tIns="0" rIns="0" bIns="0" rtlCol="0" anchor="ctr"/>
          <a:lstStyle/>
          <a:p>
            <a:pPr algn="ctr" defTabSz="1219170"/>
            <a:r>
              <a:rPr lang="en-US" sz="1067" i="1" dirty="0">
                <a:solidFill>
                  <a:srgbClr val="6B7BA4"/>
                </a:solidFill>
                <a:latin typeface="Calibri"/>
              </a:rPr>
              <a:t>water savings (IoT irrigation)</a:t>
            </a:r>
            <a:endParaRPr lang="en-US" sz="1067" dirty="0">
              <a:solidFill>
                <a:prstClr val="black"/>
              </a:solidFill>
              <a:latin typeface="Calibri"/>
            </a:endParaRPr>
          </a:p>
        </p:txBody>
      </p:sp>
      <p:sp>
        <p:nvSpPr>
          <p:cNvPr id="28" name="Text 23"/>
          <p:cNvSpPr/>
          <p:nvPr/>
        </p:nvSpPr>
        <p:spPr>
          <a:xfrm>
            <a:off x="3450336" y="4450080"/>
            <a:ext cx="2487168" cy="463296"/>
          </a:xfrm>
          <a:prstGeom prst="rect">
            <a:avLst/>
          </a:prstGeom>
          <a:noFill/>
        </p:spPr>
        <p:txBody>
          <a:bodyPr wrap="square" lIns="0" tIns="0" rIns="0" bIns="0" rtlCol="0" anchor="ctr"/>
          <a:lstStyle/>
          <a:p>
            <a:pPr algn="ctr" defTabSz="1219170"/>
            <a:r>
              <a:rPr lang="en-US" sz="1400" b="1" dirty="0">
                <a:solidFill>
                  <a:srgbClr val="1B2A6B"/>
                </a:solidFill>
                <a:latin typeface="Calibri"/>
              </a:rPr>
              <a:t>Water Savings</a:t>
            </a:r>
            <a:endParaRPr lang="en-US" sz="1400" dirty="0">
              <a:solidFill>
                <a:prstClr val="black"/>
              </a:solidFill>
              <a:latin typeface="Calibri"/>
            </a:endParaRPr>
          </a:p>
        </p:txBody>
      </p:sp>
      <p:sp>
        <p:nvSpPr>
          <p:cNvPr id="29" name="Text 24"/>
          <p:cNvSpPr/>
          <p:nvPr/>
        </p:nvSpPr>
        <p:spPr>
          <a:xfrm>
            <a:off x="3474720" y="4937760"/>
            <a:ext cx="2438400" cy="1036320"/>
          </a:xfrm>
          <a:prstGeom prst="rect">
            <a:avLst/>
          </a:prstGeom>
          <a:noFill/>
        </p:spPr>
        <p:txBody>
          <a:bodyPr wrap="square" lIns="0" tIns="0" rIns="0" bIns="0" rtlCol="0" anchor="t"/>
          <a:lstStyle/>
          <a:p>
            <a:pPr algn="ctr" defTabSz="1219170"/>
            <a:r>
              <a:rPr lang="en-US" sz="1173" dirty="0">
                <a:solidFill>
                  <a:srgbClr val="3A4A7A"/>
                </a:solidFill>
                <a:latin typeface="Calibri"/>
              </a:rPr>
              <a:t>Sensor-driven automation eliminates over/under-watering vs. manual methods (Dhanaraju et al., 2023).</a:t>
            </a:r>
            <a:endParaRPr lang="en-US" sz="1173" dirty="0">
              <a:solidFill>
                <a:prstClr val="black"/>
              </a:solidFill>
              <a:latin typeface="Calibri"/>
            </a:endParaRPr>
          </a:p>
        </p:txBody>
      </p:sp>
      <p:sp>
        <p:nvSpPr>
          <p:cNvPr id="30" name="Shape 25"/>
          <p:cNvSpPr/>
          <p:nvPr/>
        </p:nvSpPr>
        <p:spPr>
          <a:xfrm>
            <a:off x="6278880" y="2072640"/>
            <a:ext cx="2682240" cy="3962400"/>
          </a:xfrm>
          <a:prstGeom prst="rect">
            <a:avLst/>
          </a:prstGeom>
          <a:solidFill>
            <a:srgbClr val="FFFFFF"/>
          </a:solidFill>
          <a:ln w="15240">
            <a:solidFill>
              <a:srgbClr val="D0D8F0"/>
            </a:solidFill>
            <a:prstDash val="solid"/>
          </a:ln>
          <a:effectLst>
            <a:outerShdw blurRad="76200" dist="38100" dir="8100000" algn="bl" rotWithShape="0">
              <a:srgbClr val="000000">
                <a:alpha val="8000"/>
              </a:srgbClr>
            </a:outerShdw>
          </a:effectLst>
        </p:spPr>
        <p:txBody>
          <a:bodyPr/>
          <a:lstStyle/>
          <a:p>
            <a:pPr defTabSz="1219170"/>
            <a:endParaRPr lang="en-US" sz="2400">
              <a:solidFill>
                <a:prstClr val="black"/>
              </a:solidFill>
              <a:latin typeface="Calibri"/>
            </a:endParaRPr>
          </a:p>
        </p:txBody>
      </p:sp>
      <p:sp>
        <p:nvSpPr>
          <p:cNvPr id="31" name="Shape 26"/>
          <p:cNvSpPr/>
          <p:nvPr/>
        </p:nvSpPr>
        <p:spPr>
          <a:xfrm>
            <a:off x="6278880" y="2072640"/>
            <a:ext cx="2682240" cy="73152"/>
          </a:xfrm>
          <a:prstGeom prst="rect">
            <a:avLst/>
          </a:prstGeom>
          <a:solidFill>
            <a:srgbClr val="2E7D32"/>
          </a:solidFill>
          <a:ln w="12700">
            <a:solidFill>
              <a:srgbClr val="2E7D32"/>
            </a:solidFill>
            <a:prstDash val="solid"/>
          </a:ln>
        </p:spPr>
        <p:txBody>
          <a:bodyPr/>
          <a:lstStyle/>
          <a:p>
            <a:pPr defTabSz="1219170"/>
            <a:endParaRPr lang="en-US" sz="2400">
              <a:solidFill>
                <a:prstClr val="black"/>
              </a:solidFill>
              <a:latin typeface="Calibri"/>
            </a:endParaRPr>
          </a:p>
        </p:txBody>
      </p:sp>
      <p:sp>
        <p:nvSpPr>
          <p:cNvPr id="32" name="Shape 27"/>
          <p:cNvSpPr/>
          <p:nvPr/>
        </p:nvSpPr>
        <p:spPr>
          <a:xfrm>
            <a:off x="7193280" y="2292096"/>
            <a:ext cx="853440" cy="853440"/>
          </a:xfrm>
          <a:prstGeom prst="ellipse">
            <a:avLst/>
          </a:prstGeom>
          <a:solidFill>
            <a:srgbClr val="2E7D32"/>
          </a:solidFill>
          <a:ln w="12700">
            <a:solidFill>
              <a:srgbClr val="2E7D32"/>
            </a:solidFill>
            <a:prstDash val="solid"/>
          </a:ln>
        </p:spPr>
        <p:txBody>
          <a:bodyPr/>
          <a:lstStyle/>
          <a:p>
            <a:pPr defTabSz="1219170"/>
            <a:endParaRPr lang="en-US" sz="2400">
              <a:solidFill>
                <a:prstClr val="black"/>
              </a:solidFill>
              <a:latin typeface="Calibri"/>
            </a:endParaRPr>
          </a:p>
        </p:txBody>
      </p:sp>
      <p:pic>
        <p:nvPicPr>
          <p:cNvPr id="33" name="Image 3" descr="preencoded.png"/>
          <p:cNvPicPr>
            <a:picLocks noChangeAspect="1"/>
          </p:cNvPicPr>
          <p:nvPr/>
        </p:nvPicPr>
        <p:blipFill>
          <a:blip r:embed="rId6"/>
          <a:stretch>
            <a:fillRect/>
          </a:stretch>
        </p:blipFill>
        <p:spPr>
          <a:xfrm>
            <a:off x="7290816" y="2389632"/>
            <a:ext cx="658368" cy="658368"/>
          </a:xfrm>
          <a:prstGeom prst="rect">
            <a:avLst/>
          </a:prstGeom>
        </p:spPr>
      </p:pic>
      <p:sp>
        <p:nvSpPr>
          <p:cNvPr id="34" name="Text 28"/>
          <p:cNvSpPr/>
          <p:nvPr/>
        </p:nvSpPr>
        <p:spPr>
          <a:xfrm>
            <a:off x="6376416" y="3291840"/>
            <a:ext cx="2487168" cy="755904"/>
          </a:xfrm>
          <a:prstGeom prst="rect">
            <a:avLst/>
          </a:prstGeom>
          <a:noFill/>
        </p:spPr>
        <p:txBody>
          <a:bodyPr wrap="square" lIns="0" tIns="0" rIns="0" bIns="0" rtlCol="0" anchor="ctr"/>
          <a:lstStyle/>
          <a:p>
            <a:pPr algn="ctr" defTabSz="1219170"/>
            <a:r>
              <a:rPr lang="en-US" sz="3200" b="1" dirty="0">
                <a:solidFill>
                  <a:srgbClr val="2E7D32"/>
                </a:solidFill>
                <a:latin typeface="Calibri"/>
              </a:rPr>
              <a:t>Safer</a:t>
            </a:r>
            <a:endParaRPr lang="en-US" sz="3200" dirty="0">
              <a:solidFill>
                <a:prstClr val="black"/>
              </a:solidFill>
              <a:latin typeface="Calibri"/>
            </a:endParaRPr>
          </a:p>
        </p:txBody>
      </p:sp>
      <p:sp>
        <p:nvSpPr>
          <p:cNvPr id="35" name="Text 29"/>
          <p:cNvSpPr/>
          <p:nvPr/>
        </p:nvSpPr>
        <p:spPr>
          <a:xfrm>
            <a:off x="6376416" y="3998976"/>
            <a:ext cx="2487168" cy="390144"/>
          </a:xfrm>
          <a:prstGeom prst="rect">
            <a:avLst/>
          </a:prstGeom>
          <a:noFill/>
        </p:spPr>
        <p:txBody>
          <a:bodyPr wrap="square" lIns="0" tIns="0" rIns="0" bIns="0" rtlCol="0" anchor="ctr"/>
          <a:lstStyle/>
          <a:p>
            <a:pPr algn="ctr" defTabSz="1219170"/>
            <a:r>
              <a:rPr lang="en-US" sz="1067" i="1" dirty="0">
                <a:solidFill>
                  <a:srgbClr val="6B7BA4"/>
                </a:solidFill>
                <a:latin typeface="Calibri"/>
              </a:rPr>
              <a:t>targeted pesticide use</a:t>
            </a:r>
            <a:endParaRPr lang="en-US" sz="1067" dirty="0">
              <a:solidFill>
                <a:prstClr val="black"/>
              </a:solidFill>
              <a:latin typeface="Calibri"/>
            </a:endParaRPr>
          </a:p>
        </p:txBody>
      </p:sp>
      <p:sp>
        <p:nvSpPr>
          <p:cNvPr id="36" name="Text 30"/>
          <p:cNvSpPr/>
          <p:nvPr/>
        </p:nvSpPr>
        <p:spPr>
          <a:xfrm>
            <a:off x="6376416" y="4450080"/>
            <a:ext cx="2487168" cy="463296"/>
          </a:xfrm>
          <a:prstGeom prst="rect">
            <a:avLst/>
          </a:prstGeom>
          <a:noFill/>
        </p:spPr>
        <p:txBody>
          <a:bodyPr wrap="square" lIns="0" tIns="0" rIns="0" bIns="0" rtlCol="0" anchor="ctr"/>
          <a:lstStyle/>
          <a:p>
            <a:pPr algn="ctr" defTabSz="1219170"/>
            <a:r>
              <a:rPr lang="en-US" sz="1400" b="1" dirty="0">
                <a:solidFill>
                  <a:srgbClr val="1B2A6B"/>
                </a:solidFill>
                <a:latin typeface="Calibri"/>
              </a:rPr>
              <a:t>Chemical Safety</a:t>
            </a:r>
            <a:endParaRPr lang="en-US" sz="1400" dirty="0">
              <a:solidFill>
                <a:prstClr val="black"/>
              </a:solidFill>
              <a:latin typeface="Calibri"/>
            </a:endParaRPr>
          </a:p>
        </p:txBody>
      </p:sp>
      <p:sp>
        <p:nvSpPr>
          <p:cNvPr id="37" name="Text 31"/>
          <p:cNvSpPr/>
          <p:nvPr/>
        </p:nvSpPr>
        <p:spPr>
          <a:xfrm>
            <a:off x="6400800" y="4937760"/>
            <a:ext cx="2438400" cy="1036320"/>
          </a:xfrm>
          <a:prstGeom prst="rect">
            <a:avLst/>
          </a:prstGeom>
          <a:noFill/>
        </p:spPr>
        <p:txBody>
          <a:bodyPr wrap="square" lIns="0" tIns="0" rIns="0" bIns="0" rtlCol="0" anchor="t"/>
          <a:lstStyle/>
          <a:p>
            <a:pPr algn="ctr" defTabSz="1219170"/>
            <a:r>
              <a:rPr lang="en-US" sz="1173" dirty="0">
                <a:solidFill>
                  <a:srgbClr val="3A4A7A"/>
                </a:solidFill>
                <a:latin typeface="Calibri"/>
              </a:rPr>
              <a:t>Targeted pesticide recommendations replace broad-spectrum cocktails — reducing farmer health risks and environmental runoff.</a:t>
            </a:r>
            <a:endParaRPr lang="en-US" sz="1173" dirty="0">
              <a:solidFill>
                <a:prstClr val="black"/>
              </a:solidFill>
              <a:latin typeface="Calibri"/>
            </a:endParaRPr>
          </a:p>
        </p:txBody>
      </p:sp>
      <p:sp>
        <p:nvSpPr>
          <p:cNvPr id="38" name="Shape 32"/>
          <p:cNvSpPr/>
          <p:nvPr/>
        </p:nvSpPr>
        <p:spPr>
          <a:xfrm>
            <a:off x="9204960" y="2072640"/>
            <a:ext cx="2682240" cy="3962400"/>
          </a:xfrm>
          <a:prstGeom prst="rect">
            <a:avLst/>
          </a:prstGeom>
          <a:solidFill>
            <a:srgbClr val="FFFFFF"/>
          </a:solidFill>
          <a:ln w="15240">
            <a:solidFill>
              <a:srgbClr val="D0D8F0"/>
            </a:solidFill>
            <a:prstDash val="solid"/>
          </a:ln>
          <a:effectLst>
            <a:outerShdw blurRad="76200" dist="38100" dir="8100000" algn="bl" rotWithShape="0">
              <a:srgbClr val="000000">
                <a:alpha val="8000"/>
              </a:srgbClr>
            </a:outerShdw>
          </a:effectLst>
        </p:spPr>
        <p:txBody>
          <a:bodyPr/>
          <a:lstStyle/>
          <a:p>
            <a:pPr defTabSz="1219170"/>
            <a:endParaRPr lang="en-US" sz="2400">
              <a:solidFill>
                <a:prstClr val="black"/>
              </a:solidFill>
              <a:latin typeface="Calibri"/>
            </a:endParaRPr>
          </a:p>
        </p:txBody>
      </p:sp>
      <p:sp>
        <p:nvSpPr>
          <p:cNvPr id="39" name="Shape 33"/>
          <p:cNvSpPr/>
          <p:nvPr/>
        </p:nvSpPr>
        <p:spPr>
          <a:xfrm>
            <a:off x="9204960" y="2072640"/>
            <a:ext cx="2682240" cy="73152"/>
          </a:xfrm>
          <a:prstGeom prst="rect">
            <a:avLst/>
          </a:prstGeom>
          <a:solidFill>
            <a:srgbClr val="1B2A6B"/>
          </a:solidFill>
          <a:ln w="12700">
            <a:solidFill>
              <a:srgbClr val="1B2A6B"/>
            </a:solidFill>
            <a:prstDash val="solid"/>
          </a:ln>
        </p:spPr>
        <p:txBody>
          <a:bodyPr/>
          <a:lstStyle/>
          <a:p>
            <a:pPr defTabSz="1219170"/>
            <a:endParaRPr lang="en-US" sz="2400">
              <a:solidFill>
                <a:prstClr val="black"/>
              </a:solidFill>
              <a:latin typeface="Calibri"/>
            </a:endParaRPr>
          </a:p>
        </p:txBody>
      </p:sp>
      <p:sp>
        <p:nvSpPr>
          <p:cNvPr id="40" name="Shape 34"/>
          <p:cNvSpPr/>
          <p:nvPr/>
        </p:nvSpPr>
        <p:spPr>
          <a:xfrm>
            <a:off x="10119360" y="2292096"/>
            <a:ext cx="853440" cy="853440"/>
          </a:xfrm>
          <a:prstGeom prst="ellipse">
            <a:avLst/>
          </a:prstGeom>
          <a:solidFill>
            <a:srgbClr val="1B2A6B"/>
          </a:solidFill>
          <a:ln w="12700">
            <a:solidFill>
              <a:srgbClr val="1B2A6B"/>
            </a:solidFill>
            <a:prstDash val="solid"/>
          </a:ln>
        </p:spPr>
        <p:txBody>
          <a:bodyPr/>
          <a:lstStyle/>
          <a:p>
            <a:pPr defTabSz="1219170"/>
            <a:endParaRPr lang="en-US" sz="2400">
              <a:solidFill>
                <a:prstClr val="black"/>
              </a:solidFill>
              <a:latin typeface="Calibri"/>
            </a:endParaRPr>
          </a:p>
        </p:txBody>
      </p:sp>
      <p:pic>
        <p:nvPicPr>
          <p:cNvPr id="41" name="Image 4" descr="preencoded.png"/>
          <p:cNvPicPr>
            <a:picLocks noChangeAspect="1"/>
          </p:cNvPicPr>
          <p:nvPr/>
        </p:nvPicPr>
        <p:blipFill>
          <a:blip r:embed="rId7"/>
          <a:stretch>
            <a:fillRect/>
          </a:stretch>
        </p:blipFill>
        <p:spPr>
          <a:xfrm>
            <a:off x="10216896" y="2389632"/>
            <a:ext cx="658368" cy="658368"/>
          </a:xfrm>
          <a:prstGeom prst="rect">
            <a:avLst/>
          </a:prstGeom>
        </p:spPr>
      </p:pic>
      <p:sp>
        <p:nvSpPr>
          <p:cNvPr id="42" name="Text 35"/>
          <p:cNvSpPr/>
          <p:nvPr/>
        </p:nvSpPr>
        <p:spPr>
          <a:xfrm>
            <a:off x="9302496" y="3291840"/>
            <a:ext cx="2487168" cy="755904"/>
          </a:xfrm>
          <a:prstGeom prst="rect">
            <a:avLst/>
          </a:prstGeom>
          <a:noFill/>
        </p:spPr>
        <p:txBody>
          <a:bodyPr wrap="square" lIns="0" tIns="0" rIns="0" bIns="0" rtlCol="0" anchor="ctr"/>
          <a:lstStyle/>
          <a:p>
            <a:pPr algn="ctr" defTabSz="1219170"/>
            <a:r>
              <a:rPr lang="en-US" sz="3200" b="1" dirty="0">
                <a:solidFill>
                  <a:srgbClr val="1B2A6B"/>
                </a:solidFill>
                <a:latin typeface="Calibri"/>
              </a:rPr>
              <a:t>KES 30,000</a:t>
            </a:r>
            <a:endParaRPr lang="en-US" sz="3200" dirty="0">
              <a:solidFill>
                <a:prstClr val="black"/>
              </a:solidFill>
              <a:latin typeface="Calibri"/>
            </a:endParaRPr>
          </a:p>
        </p:txBody>
      </p:sp>
      <p:sp>
        <p:nvSpPr>
          <p:cNvPr id="43" name="Text 36"/>
          <p:cNvSpPr/>
          <p:nvPr/>
        </p:nvSpPr>
        <p:spPr>
          <a:xfrm>
            <a:off x="9302496" y="3998976"/>
            <a:ext cx="2487168" cy="390144"/>
          </a:xfrm>
          <a:prstGeom prst="rect">
            <a:avLst/>
          </a:prstGeom>
          <a:noFill/>
        </p:spPr>
        <p:txBody>
          <a:bodyPr wrap="square" lIns="0" tIns="0" rIns="0" bIns="0" rtlCol="0" anchor="ctr"/>
          <a:lstStyle/>
          <a:p>
            <a:pPr algn="ctr" defTabSz="1219170"/>
            <a:r>
              <a:rPr lang="en-US" sz="1067" i="1" dirty="0">
                <a:solidFill>
                  <a:srgbClr val="6B7BA4"/>
                </a:solidFill>
                <a:latin typeface="Calibri"/>
              </a:rPr>
              <a:t>total hardware BOM</a:t>
            </a:r>
            <a:endParaRPr lang="en-US" sz="1067" dirty="0">
              <a:solidFill>
                <a:prstClr val="black"/>
              </a:solidFill>
              <a:latin typeface="Calibri"/>
            </a:endParaRPr>
          </a:p>
        </p:txBody>
      </p:sp>
      <p:sp>
        <p:nvSpPr>
          <p:cNvPr id="44" name="Text 37"/>
          <p:cNvSpPr/>
          <p:nvPr/>
        </p:nvSpPr>
        <p:spPr>
          <a:xfrm>
            <a:off x="9302496" y="4450080"/>
            <a:ext cx="2487168" cy="463296"/>
          </a:xfrm>
          <a:prstGeom prst="rect">
            <a:avLst/>
          </a:prstGeom>
          <a:noFill/>
        </p:spPr>
        <p:txBody>
          <a:bodyPr wrap="square" lIns="0" tIns="0" rIns="0" bIns="0" rtlCol="0" anchor="ctr"/>
          <a:lstStyle/>
          <a:p>
            <a:pPr algn="ctr" defTabSz="1219170"/>
            <a:r>
              <a:rPr lang="en-US" sz="1400" b="1" dirty="0">
                <a:solidFill>
                  <a:srgbClr val="1B2A6B"/>
                </a:solidFill>
                <a:latin typeface="Calibri"/>
              </a:rPr>
              <a:t>Accessibility</a:t>
            </a:r>
            <a:endParaRPr lang="en-US" sz="1400" dirty="0">
              <a:solidFill>
                <a:prstClr val="black"/>
              </a:solidFill>
              <a:latin typeface="Calibri"/>
            </a:endParaRPr>
          </a:p>
        </p:txBody>
      </p:sp>
      <p:sp>
        <p:nvSpPr>
          <p:cNvPr id="45" name="Text 38"/>
          <p:cNvSpPr/>
          <p:nvPr/>
        </p:nvSpPr>
        <p:spPr>
          <a:xfrm>
            <a:off x="9326880" y="4937760"/>
            <a:ext cx="2438400" cy="1036320"/>
          </a:xfrm>
          <a:prstGeom prst="rect">
            <a:avLst/>
          </a:prstGeom>
          <a:noFill/>
        </p:spPr>
        <p:txBody>
          <a:bodyPr wrap="square" lIns="0" tIns="0" rIns="0" bIns="0" rtlCol="0" anchor="t"/>
          <a:lstStyle/>
          <a:p>
            <a:pPr algn="ctr" defTabSz="1219170"/>
            <a:r>
              <a:rPr lang="en-US" sz="1173" dirty="0">
                <a:solidFill>
                  <a:srgbClr val="3A4A7A"/>
                </a:solidFill>
                <a:latin typeface="Calibri"/>
              </a:rPr>
              <a:t>Solar-powered for off-grid farms. Dashboard accessible via any basic smartphone browser — no specialist training needed.</a:t>
            </a:r>
            <a:endParaRPr lang="en-US" sz="1173" dirty="0">
              <a:solidFill>
                <a:prstClr val="black"/>
              </a:solidFill>
              <a:latin typeface="Calibri"/>
            </a:endParaRP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877824"/>
          </a:xfrm>
          <a:prstGeom prst="rect">
            <a:avLst/>
          </a:prstGeom>
          <a:solidFill>
            <a:srgbClr val="1B2A6B"/>
          </a:solidFill>
          <a:ln w="12700">
            <a:solidFill>
              <a:srgbClr val="1B2A6B"/>
            </a:solidFill>
            <a:prstDash val="solid"/>
          </a:ln>
        </p:spPr>
        <p:txBody>
          <a:bodyPr/>
          <a:lstStyle/>
          <a:p>
            <a:pPr defTabSz="1219170"/>
            <a:endParaRPr lang="en-US" sz="2400">
              <a:solidFill>
                <a:prstClr val="black"/>
              </a:solidFill>
              <a:latin typeface="Calibri"/>
            </a:endParaRPr>
          </a:p>
        </p:txBody>
      </p:sp>
      <p:sp>
        <p:nvSpPr>
          <p:cNvPr id="3" name="Shape 1"/>
          <p:cNvSpPr/>
          <p:nvPr/>
        </p:nvSpPr>
        <p:spPr>
          <a:xfrm>
            <a:off x="0" y="877824"/>
            <a:ext cx="12192000" cy="73152"/>
          </a:xfrm>
          <a:prstGeom prst="rect">
            <a:avLst/>
          </a:prstGeom>
          <a:solidFill>
            <a:srgbClr val="C9A227"/>
          </a:solidFill>
          <a:ln w="12700">
            <a:solidFill>
              <a:srgbClr val="C9A227"/>
            </a:solidFill>
            <a:prstDash val="solid"/>
          </a:ln>
        </p:spPr>
        <p:txBody>
          <a:bodyPr/>
          <a:lstStyle/>
          <a:p>
            <a:pPr defTabSz="1219170"/>
            <a:endParaRPr lang="en-US" sz="2400">
              <a:solidFill>
                <a:prstClr val="black"/>
              </a:solidFill>
              <a:latin typeface="Calibri"/>
            </a:endParaRPr>
          </a:p>
        </p:txBody>
      </p:sp>
      <p:pic>
        <p:nvPicPr>
          <p:cNvPr id="4" name="Image 0" descr="unpacked/ppt/media/image2.png"/>
          <p:cNvPicPr>
            <a:picLocks noChangeAspect="1"/>
          </p:cNvPicPr>
          <p:nvPr/>
        </p:nvPicPr>
        <p:blipFill>
          <a:blip r:embed="rId3"/>
          <a:stretch>
            <a:fillRect/>
          </a:stretch>
        </p:blipFill>
        <p:spPr>
          <a:xfrm>
            <a:off x="219456" y="60960"/>
            <a:ext cx="3048000" cy="755904"/>
          </a:xfrm>
          <a:prstGeom prst="rect">
            <a:avLst/>
          </a:prstGeom>
        </p:spPr>
      </p:pic>
      <p:sp>
        <p:nvSpPr>
          <p:cNvPr id="5" name="Text 2"/>
          <p:cNvSpPr/>
          <p:nvPr/>
        </p:nvSpPr>
        <p:spPr>
          <a:xfrm>
            <a:off x="8778240" y="97536"/>
            <a:ext cx="3230880" cy="365760"/>
          </a:xfrm>
          <a:prstGeom prst="rect">
            <a:avLst/>
          </a:prstGeom>
          <a:noFill/>
        </p:spPr>
        <p:txBody>
          <a:bodyPr wrap="square" lIns="0" tIns="0" rIns="0" bIns="0" rtlCol="0" anchor="ctr"/>
          <a:lstStyle/>
          <a:p>
            <a:pPr algn="r" defTabSz="1219170"/>
            <a:r>
              <a:rPr lang="en-US" sz="1000" dirty="0">
                <a:solidFill>
                  <a:srgbClr val="C9A227"/>
                </a:solidFill>
                <a:latin typeface="Calibri"/>
              </a:rPr>
              <a:t>National Qualifications Conference</a:t>
            </a:r>
            <a:endParaRPr lang="en-US" sz="1000" dirty="0">
              <a:solidFill>
                <a:prstClr val="black"/>
              </a:solidFill>
              <a:latin typeface="Calibri"/>
            </a:endParaRPr>
          </a:p>
        </p:txBody>
      </p:sp>
      <p:sp>
        <p:nvSpPr>
          <p:cNvPr id="6" name="Text 3"/>
          <p:cNvSpPr/>
          <p:nvPr/>
        </p:nvSpPr>
        <p:spPr>
          <a:xfrm>
            <a:off x="8778240" y="426720"/>
            <a:ext cx="3230880" cy="304800"/>
          </a:xfrm>
          <a:prstGeom prst="rect">
            <a:avLst/>
          </a:prstGeom>
          <a:noFill/>
        </p:spPr>
        <p:txBody>
          <a:bodyPr wrap="square" lIns="0" tIns="0" rIns="0" bIns="0" rtlCol="0" anchor="ctr"/>
          <a:lstStyle/>
          <a:p>
            <a:pPr algn="r" defTabSz="1219170"/>
            <a:r>
              <a:rPr lang="en-US" sz="1333" b="1" dirty="0">
                <a:solidFill>
                  <a:srgbClr val="FFFFFF"/>
                </a:solidFill>
                <a:latin typeface="Calibri"/>
              </a:rPr>
              <a:t>2026</a:t>
            </a:r>
            <a:endParaRPr lang="en-US" sz="1333" dirty="0">
              <a:solidFill>
                <a:prstClr val="black"/>
              </a:solidFill>
              <a:latin typeface="Calibri"/>
            </a:endParaRPr>
          </a:p>
        </p:txBody>
      </p:sp>
      <p:sp>
        <p:nvSpPr>
          <p:cNvPr id="7" name="Text 4"/>
          <p:cNvSpPr/>
          <p:nvPr/>
        </p:nvSpPr>
        <p:spPr>
          <a:xfrm>
            <a:off x="426720" y="999744"/>
            <a:ext cx="11338560" cy="609600"/>
          </a:xfrm>
          <a:prstGeom prst="rect">
            <a:avLst/>
          </a:prstGeom>
          <a:noFill/>
        </p:spPr>
        <p:txBody>
          <a:bodyPr wrap="square" lIns="0" tIns="0" rIns="0" bIns="0" rtlCol="0" anchor="ctr"/>
          <a:lstStyle/>
          <a:p>
            <a:pPr defTabSz="1219170"/>
            <a:r>
              <a:rPr lang="en-US" sz="2933" b="1" dirty="0">
                <a:solidFill>
                  <a:srgbClr val="1B2A6B"/>
                </a:solidFill>
                <a:latin typeface="Calibri" panose="020F0502020204030204" pitchFamily="34" charset="0"/>
                <a:ea typeface="Calibri" panose="020F0502020204030204" pitchFamily="34" charset="-122"/>
                <a:cs typeface="Calibri" panose="020F0502020204030204" pitchFamily="34" charset="-120"/>
              </a:rPr>
              <a:t>Conclusion &amp; Next Steps</a:t>
            </a:r>
            <a:endParaRPr lang="en-US" sz="2933" dirty="0">
              <a:solidFill>
                <a:prstClr val="black"/>
              </a:solidFill>
              <a:latin typeface="Calibri"/>
            </a:endParaRPr>
          </a:p>
        </p:txBody>
      </p:sp>
      <p:sp>
        <p:nvSpPr>
          <p:cNvPr id="8" name="Text 5"/>
          <p:cNvSpPr/>
          <p:nvPr/>
        </p:nvSpPr>
        <p:spPr>
          <a:xfrm>
            <a:off x="426720" y="1560576"/>
            <a:ext cx="11338560" cy="341376"/>
          </a:xfrm>
          <a:prstGeom prst="rect">
            <a:avLst/>
          </a:prstGeom>
          <a:noFill/>
        </p:spPr>
        <p:txBody>
          <a:bodyPr wrap="square" lIns="0" tIns="0" rIns="0" bIns="0" rtlCol="0" anchor="ctr"/>
          <a:lstStyle/>
          <a:p>
            <a:pPr defTabSz="1219170"/>
            <a:r>
              <a:rPr lang="en-US" sz="1467" i="1" dirty="0">
                <a:solidFill>
                  <a:srgbClr val="3A4A7A"/>
                </a:solidFill>
                <a:latin typeface="Calibri" panose="020F0502020204030204" pitchFamily="34" charset="0"/>
                <a:ea typeface="Calibri" panose="020F0502020204030204" pitchFamily="34" charset="-122"/>
                <a:cs typeface="Calibri" panose="020F0502020204030204" pitchFamily="34" charset="-120"/>
              </a:rPr>
              <a:t>Summary, Deliverables &amp; Future Roadmap</a:t>
            </a:r>
            <a:endParaRPr lang="en-US" sz="1467" dirty="0">
              <a:solidFill>
                <a:prstClr val="black"/>
              </a:solidFill>
              <a:latin typeface="Calibri"/>
            </a:endParaRPr>
          </a:p>
        </p:txBody>
      </p:sp>
      <p:sp>
        <p:nvSpPr>
          <p:cNvPr id="9" name="Shape 6"/>
          <p:cNvSpPr/>
          <p:nvPr/>
        </p:nvSpPr>
        <p:spPr>
          <a:xfrm>
            <a:off x="426720" y="1901952"/>
            <a:ext cx="11338560" cy="30480"/>
          </a:xfrm>
          <a:prstGeom prst="rect">
            <a:avLst/>
          </a:prstGeom>
          <a:solidFill>
            <a:srgbClr val="D0D8F0"/>
          </a:solidFill>
          <a:ln w="12700">
            <a:solidFill>
              <a:srgbClr val="D0D8F0"/>
            </a:solidFill>
            <a:prstDash val="solid"/>
          </a:ln>
        </p:spPr>
        <p:txBody>
          <a:bodyPr/>
          <a:lstStyle/>
          <a:p>
            <a:pPr defTabSz="1219170"/>
            <a:endParaRPr lang="en-US" sz="2400">
              <a:solidFill>
                <a:prstClr val="black"/>
              </a:solidFill>
              <a:latin typeface="Calibri"/>
            </a:endParaRPr>
          </a:p>
        </p:txBody>
      </p:sp>
      <p:sp>
        <p:nvSpPr>
          <p:cNvPr id="10" name="Shape 7"/>
          <p:cNvSpPr/>
          <p:nvPr/>
        </p:nvSpPr>
        <p:spPr>
          <a:xfrm>
            <a:off x="0" y="6400800"/>
            <a:ext cx="12192000" cy="457200"/>
          </a:xfrm>
          <a:prstGeom prst="rect">
            <a:avLst/>
          </a:prstGeom>
          <a:solidFill>
            <a:srgbClr val="1B2A6B"/>
          </a:solidFill>
          <a:ln w="12700">
            <a:solidFill>
              <a:srgbClr val="1B2A6B"/>
            </a:solidFill>
            <a:prstDash val="solid"/>
          </a:ln>
        </p:spPr>
        <p:txBody>
          <a:bodyPr/>
          <a:lstStyle/>
          <a:p>
            <a:pPr defTabSz="1219170"/>
            <a:endParaRPr lang="en-US" sz="2400">
              <a:solidFill>
                <a:prstClr val="black"/>
              </a:solidFill>
              <a:latin typeface="Calibri"/>
            </a:endParaRPr>
          </a:p>
        </p:txBody>
      </p:sp>
      <p:sp>
        <p:nvSpPr>
          <p:cNvPr id="11" name="Shape 8"/>
          <p:cNvSpPr/>
          <p:nvPr/>
        </p:nvSpPr>
        <p:spPr>
          <a:xfrm>
            <a:off x="0" y="6364224"/>
            <a:ext cx="12192000" cy="48768"/>
          </a:xfrm>
          <a:prstGeom prst="rect">
            <a:avLst/>
          </a:prstGeom>
          <a:solidFill>
            <a:srgbClr val="C9A227"/>
          </a:solidFill>
          <a:ln w="12700">
            <a:solidFill>
              <a:srgbClr val="C9A227"/>
            </a:solidFill>
            <a:prstDash val="solid"/>
          </a:ln>
        </p:spPr>
        <p:txBody>
          <a:bodyPr/>
          <a:lstStyle/>
          <a:p>
            <a:pPr defTabSz="1219170"/>
            <a:endParaRPr lang="en-US" sz="2400">
              <a:solidFill>
                <a:prstClr val="black"/>
              </a:solidFill>
              <a:latin typeface="Calibri"/>
            </a:endParaRPr>
          </a:p>
        </p:txBody>
      </p:sp>
      <p:sp>
        <p:nvSpPr>
          <p:cNvPr id="12" name="Text 9"/>
          <p:cNvSpPr/>
          <p:nvPr/>
        </p:nvSpPr>
        <p:spPr>
          <a:xfrm>
            <a:off x="243840" y="6412992"/>
            <a:ext cx="3657600" cy="365760"/>
          </a:xfrm>
          <a:prstGeom prst="rect">
            <a:avLst/>
          </a:prstGeom>
          <a:noFill/>
        </p:spPr>
        <p:txBody>
          <a:bodyPr wrap="square" lIns="0" tIns="0" rIns="0" bIns="0" rtlCol="0" anchor="ctr"/>
          <a:lstStyle/>
          <a:p>
            <a:pPr defTabSz="1219170"/>
            <a:r>
              <a:rPr lang="en-US" sz="1067" dirty="0">
                <a:solidFill>
                  <a:srgbClr val="AABBDD"/>
                </a:solidFill>
                <a:latin typeface="Calibri"/>
              </a:rPr>
              <a:t>© 2026 KNQA</a:t>
            </a:r>
            <a:endParaRPr lang="en-US" sz="1067" dirty="0">
              <a:solidFill>
                <a:prstClr val="black"/>
              </a:solidFill>
              <a:latin typeface="Calibri"/>
            </a:endParaRPr>
          </a:p>
        </p:txBody>
      </p:sp>
      <p:sp>
        <p:nvSpPr>
          <p:cNvPr id="13" name="Text 10"/>
          <p:cNvSpPr/>
          <p:nvPr/>
        </p:nvSpPr>
        <p:spPr>
          <a:xfrm>
            <a:off x="3901440" y="6412992"/>
            <a:ext cx="7924800" cy="365760"/>
          </a:xfrm>
          <a:prstGeom prst="rect">
            <a:avLst/>
          </a:prstGeom>
          <a:noFill/>
        </p:spPr>
        <p:txBody>
          <a:bodyPr wrap="square" lIns="0" tIns="0" rIns="0" bIns="0" rtlCol="0" anchor="ctr"/>
          <a:lstStyle/>
          <a:p>
            <a:pPr algn="r" defTabSz="1219170"/>
            <a:r>
              <a:rPr lang="en-US" sz="1067" dirty="0">
                <a:solidFill>
                  <a:srgbClr val="AABBDD"/>
                </a:solidFill>
                <a:latin typeface="Calibri"/>
              </a:rPr>
              <a:t>FarmAI — AIoT Pest Detection &amp; Smart Irrigation</a:t>
            </a:r>
            <a:endParaRPr lang="en-US" sz="1067" dirty="0">
              <a:solidFill>
                <a:prstClr val="black"/>
              </a:solidFill>
              <a:latin typeface="Calibri"/>
            </a:endParaRPr>
          </a:p>
        </p:txBody>
      </p:sp>
      <p:sp>
        <p:nvSpPr>
          <p:cNvPr id="14" name="Shape 11"/>
          <p:cNvSpPr/>
          <p:nvPr/>
        </p:nvSpPr>
        <p:spPr>
          <a:xfrm>
            <a:off x="436099" y="2072640"/>
            <a:ext cx="6217920" cy="3962400"/>
          </a:xfrm>
          <a:prstGeom prst="rect">
            <a:avLst/>
          </a:prstGeom>
          <a:solidFill>
            <a:srgbClr val="FFFFFF"/>
          </a:solidFill>
          <a:ln w="15240">
            <a:solidFill>
              <a:srgbClr val="D0D8F0"/>
            </a:solidFill>
            <a:prstDash val="solid"/>
          </a:ln>
          <a:effectLst>
            <a:outerShdw blurRad="63500" dist="25400" dir="8100000" algn="bl" rotWithShape="0">
              <a:srgbClr val="000000">
                <a:alpha val="7000"/>
              </a:srgbClr>
            </a:outerShdw>
          </a:effectLst>
        </p:spPr>
        <p:txBody>
          <a:bodyPr/>
          <a:lstStyle/>
          <a:p>
            <a:pPr defTabSz="1219170"/>
            <a:endParaRPr lang="en-US" sz="2400">
              <a:solidFill>
                <a:prstClr val="black"/>
              </a:solidFill>
              <a:latin typeface="Calibri"/>
            </a:endParaRPr>
          </a:p>
        </p:txBody>
      </p:sp>
      <p:sp>
        <p:nvSpPr>
          <p:cNvPr id="15" name="Shape 12"/>
          <p:cNvSpPr/>
          <p:nvPr/>
        </p:nvSpPr>
        <p:spPr>
          <a:xfrm>
            <a:off x="426720" y="2072640"/>
            <a:ext cx="6217920" cy="463296"/>
          </a:xfrm>
          <a:prstGeom prst="rect">
            <a:avLst/>
          </a:prstGeom>
          <a:solidFill>
            <a:srgbClr val="1B2A6B"/>
          </a:solidFill>
          <a:ln w="12700">
            <a:solidFill>
              <a:srgbClr val="1B2A6B"/>
            </a:solidFill>
            <a:prstDash val="solid"/>
          </a:ln>
        </p:spPr>
        <p:txBody>
          <a:bodyPr/>
          <a:lstStyle/>
          <a:p>
            <a:pPr defTabSz="1219170"/>
            <a:endParaRPr lang="en-US" sz="2400">
              <a:solidFill>
                <a:prstClr val="black"/>
              </a:solidFill>
              <a:latin typeface="Calibri"/>
            </a:endParaRPr>
          </a:p>
        </p:txBody>
      </p:sp>
      <p:sp>
        <p:nvSpPr>
          <p:cNvPr id="16" name="Text 13"/>
          <p:cNvSpPr/>
          <p:nvPr/>
        </p:nvSpPr>
        <p:spPr>
          <a:xfrm>
            <a:off x="548640" y="2072640"/>
            <a:ext cx="6096000" cy="463296"/>
          </a:xfrm>
          <a:prstGeom prst="rect">
            <a:avLst/>
          </a:prstGeom>
          <a:noFill/>
        </p:spPr>
        <p:txBody>
          <a:bodyPr wrap="square" lIns="0" tIns="0" rIns="0" bIns="0" rtlCol="0" anchor="ctr"/>
          <a:lstStyle/>
          <a:p>
            <a:pPr defTabSz="1219170"/>
            <a:r>
              <a:rPr lang="en-US" sz="1600" b="1" dirty="0">
                <a:solidFill>
                  <a:srgbClr val="FFFFFF"/>
                </a:solidFill>
                <a:latin typeface="Calibri"/>
              </a:rPr>
              <a:t>Summary</a:t>
            </a:r>
            <a:endParaRPr lang="en-US" sz="1600" dirty="0">
              <a:solidFill>
                <a:prstClr val="black"/>
              </a:solidFill>
              <a:latin typeface="Calibri"/>
            </a:endParaRPr>
          </a:p>
        </p:txBody>
      </p:sp>
      <p:sp>
        <p:nvSpPr>
          <p:cNvPr id="17" name="Text 14"/>
          <p:cNvSpPr/>
          <p:nvPr/>
        </p:nvSpPr>
        <p:spPr>
          <a:xfrm>
            <a:off x="585216" y="2609088"/>
            <a:ext cx="5974080" cy="1072896"/>
          </a:xfrm>
          <a:prstGeom prst="rect">
            <a:avLst/>
          </a:prstGeom>
          <a:noFill/>
        </p:spPr>
        <p:txBody>
          <a:bodyPr wrap="square" lIns="0" tIns="0" rIns="0" bIns="0" rtlCol="0" anchor="ctr"/>
          <a:lstStyle/>
          <a:p>
            <a:pPr defTabSz="1219170"/>
            <a:r>
              <a:rPr lang="en-US" sz="1333" dirty="0">
                <a:solidFill>
                  <a:srgbClr val="3A4A7A"/>
                </a:solidFill>
                <a:latin typeface="Calibri"/>
              </a:rPr>
              <a:t>FarmAI is a low-cost, integrated AIoT smart farming prototype for Kenyan smallholder farmers — combining real-time CNN-powered disease detection, automated sensor-driven irrigation, cloud data logging, and AI advisory into one KES 30,000 solar-powered system.</a:t>
            </a:r>
            <a:endParaRPr lang="en-US" sz="1333" dirty="0">
              <a:solidFill>
                <a:prstClr val="black"/>
              </a:solidFill>
              <a:latin typeface="Calibri"/>
            </a:endParaRPr>
          </a:p>
        </p:txBody>
      </p:sp>
      <p:sp>
        <p:nvSpPr>
          <p:cNvPr id="18" name="Text 15"/>
          <p:cNvSpPr/>
          <p:nvPr/>
        </p:nvSpPr>
        <p:spPr>
          <a:xfrm>
            <a:off x="585216" y="3755136"/>
            <a:ext cx="5974080" cy="365760"/>
          </a:xfrm>
          <a:prstGeom prst="rect">
            <a:avLst/>
          </a:prstGeom>
          <a:noFill/>
        </p:spPr>
        <p:txBody>
          <a:bodyPr wrap="square" lIns="0" tIns="0" rIns="0" bIns="0" rtlCol="0" anchor="ctr"/>
          <a:lstStyle/>
          <a:p>
            <a:pPr defTabSz="1219170"/>
            <a:r>
              <a:rPr lang="en-US" sz="1400" b="1" dirty="0">
                <a:solidFill>
                  <a:srgbClr val="1B2A6B"/>
                </a:solidFill>
                <a:latin typeface="Calibri"/>
              </a:rPr>
              <a:t>Key Deliverables Targeting Completion</a:t>
            </a:r>
            <a:endParaRPr lang="en-US" sz="1400" dirty="0">
              <a:solidFill>
                <a:prstClr val="black"/>
              </a:solidFill>
              <a:latin typeface="Calibri"/>
            </a:endParaRPr>
          </a:p>
        </p:txBody>
      </p:sp>
      <p:sp>
        <p:nvSpPr>
          <p:cNvPr id="19" name="Text 16"/>
          <p:cNvSpPr/>
          <p:nvPr/>
        </p:nvSpPr>
        <p:spPr>
          <a:xfrm>
            <a:off x="633984" y="4169664"/>
            <a:ext cx="5827776" cy="1804416"/>
          </a:xfrm>
          <a:prstGeom prst="rect">
            <a:avLst/>
          </a:prstGeom>
          <a:noFill/>
        </p:spPr>
        <p:txBody>
          <a:bodyPr wrap="square" lIns="0" tIns="0" rIns="0" bIns="0" rtlCol="0" anchor="t"/>
          <a:lstStyle/>
          <a:p>
            <a:pPr marL="457189" indent="-457189" defTabSz="1219170">
              <a:buSzPct val="100000"/>
              <a:buFontTx/>
              <a:buChar char="•"/>
            </a:pPr>
            <a:r>
              <a:rPr lang="en-US" sz="1267" dirty="0">
                <a:solidFill>
                  <a:srgbClr val="3A4A7A"/>
                </a:solidFill>
                <a:latin typeface="Calibri"/>
              </a:rPr>
              <a:t>Functional ESP32-CAM + CNN pest/disease detector (85–90% accuracy)</a:t>
            </a:r>
            <a:endParaRPr lang="en-US" sz="1267" dirty="0">
              <a:solidFill>
                <a:prstClr val="black"/>
              </a:solidFill>
              <a:latin typeface="Calibri"/>
            </a:endParaRPr>
          </a:p>
          <a:p>
            <a:pPr marL="457189" indent="-457189" defTabSz="1219170">
              <a:buSzPct val="100000"/>
              <a:buFontTx/>
              <a:buChar char="•"/>
            </a:pPr>
            <a:r>
              <a:rPr lang="en-US" sz="1267" dirty="0">
                <a:solidFill>
                  <a:srgbClr val="3A4A7A"/>
                </a:solidFill>
                <a:latin typeface="Calibri"/>
              </a:rPr>
              <a:t>Working automated irrigation with real-time sensor feedback</a:t>
            </a:r>
            <a:endParaRPr lang="en-US" sz="1267" dirty="0">
              <a:solidFill>
                <a:prstClr val="black"/>
              </a:solidFill>
              <a:latin typeface="Calibri"/>
            </a:endParaRPr>
          </a:p>
          <a:p>
            <a:pPr marL="457189" indent="-457189" defTabSz="1219170">
              <a:buSzPct val="100000"/>
              <a:buFontTx/>
              <a:buChar char="•"/>
            </a:pPr>
            <a:r>
              <a:rPr lang="en-US" sz="1267" dirty="0">
                <a:solidFill>
                  <a:srgbClr val="3A4A7A"/>
                </a:solidFill>
                <a:latin typeface="Calibri"/>
              </a:rPr>
              <a:t>Deployed cloud database + live farmer web dashboard</a:t>
            </a:r>
            <a:endParaRPr lang="en-US" sz="1267" dirty="0">
              <a:solidFill>
                <a:prstClr val="black"/>
              </a:solidFill>
              <a:latin typeface="Calibri"/>
            </a:endParaRPr>
          </a:p>
          <a:p>
            <a:pPr marL="457189" indent="-457189" defTabSz="1219170">
              <a:buSzPct val="100000"/>
              <a:buFontTx/>
              <a:buChar char="•"/>
            </a:pPr>
            <a:r>
              <a:rPr lang="en-US" sz="1267" dirty="0">
                <a:solidFill>
                  <a:srgbClr val="3A4A7A"/>
                </a:solidFill>
                <a:latin typeface="Calibri"/>
              </a:rPr>
              <a:t>Integrated prototype validated in greenhouse environment</a:t>
            </a:r>
            <a:endParaRPr lang="en-US" sz="1267" dirty="0">
              <a:solidFill>
                <a:prstClr val="black"/>
              </a:solidFill>
              <a:latin typeface="Calibri"/>
            </a:endParaRPr>
          </a:p>
        </p:txBody>
      </p:sp>
      <p:sp>
        <p:nvSpPr>
          <p:cNvPr id="20" name="Shape 17"/>
          <p:cNvSpPr/>
          <p:nvPr/>
        </p:nvSpPr>
        <p:spPr>
          <a:xfrm>
            <a:off x="6766560" y="2072640"/>
            <a:ext cx="4998720" cy="3962400"/>
          </a:xfrm>
          <a:prstGeom prst="rect">
            <a:avLst/>
          </a:prstGeom>
          <a:solidFill>
            <a:srgbClr val="FFFFFF"/>
          </a:solidFill>
          <a:ln w="15240">
            <a:solidFill>
              <a:srgbClr val="D0D8F0"/>
            </a:solidFill>
            <a:prstDash val="solid"/>
          </a:ln>
          <a:effectLst>
            <a:outerShdw blurRad="63500" dist="25400" dir="8100000" algn="bl" rotWithShape="0">
              <a:srgbClr val="000000">
                <a:alpha val="7000"/>
              </a:srgbClr>
            </a:outerShdw>
          </a:effectLst>
        </p:spPr>
        <p:txBody>
          <a:bodyPr/>
          <a:lstStyle/>
          <a:p>
            <a:pPr defTabSz="1219170"/>
            <a:endParaRPr lang="en-US" sz="2400">
              <a:solidFill>
                <a:prstClr val="black"/>
              </a:solidFill>
              <a:latin typeface="Calibri"/>
            </a:endParaRPr>
          </a:p>
        </p:txBody>
      </p:sp>
      <p:sp>
        <p:nvSpPr>
          <p:cNvPr id="21" name="Shape 18"/>
          <p:cNvSpPr/>
          <p:nvPr/>
        </p:nvSpPr>
        <p:spPr>
          <a:xfrm>
            <a:off x="6766560" y="2072640"/>
            <a:ext cx="4998720" cy="463296"/>
          </a:xfrm>
          <a:prstGeom prst="rect">
            <a:avLst/>
          </a:prstGeom>
          <a:solidFill>
            <a:srgbClr val="00695C"/>
          </a:solidFill>
          <a:ln w="12700">
            <a:solidFill>
              <a:srgbClr val="00695C"/>
            </a:solidFill>
            <a:prstDash val="solid"/>
          </a:ln>
        </p:spPr>
        <p:txBody>
          <a:bodyPr/>
          <a:lstStyle/>
          <a:p>
            <a:pPr defTabSz="1219170"/>
            <a:endParaRPr lang="en-US" sz="2400">
              <a:solidFill>
                <a:prstClr val="black"/>
              </a:solidFill>
              <a:latin typeface="Calibri"/>
            </a:endParaRPr>
          </a:p>
        </p:txBody>
      </p:sp>
      <p:sp>
        <p:nvSpPr>
          <p:cNvPr id="22" name="Text 19"/>
          <p:cNvSpPr/>
          <p:nvPr/>
        </p:nvSpPr>
        <p:spPr>
          <a:xfrm>
            <a:off x="6888480" y="2072640"/>
            <a:ext cx="4876800" cy="463296"/>
          </a:xfrm>
          <a:prstGeom prst="rect">
            <a:avLst/>
          </a:prstGeom>
          <a:noFill/>
        </p:spPr>
        <p:txBody>
          <a:bodyPr wrap="square" lIns="0" tIns="0" rIns="0" bIns="0" rtlCol="0" anchor="ctr"/>
          <a:lstStyle/>
          <a:p>
            <a:pPr defTabSz="1219170"/>
            <a:r>
              <a:rPr lang="en-US" sz="1600" b="1" dirty="0">
                <a:solidFill>
                  <a:srgbClr val="FFFFFF"/>
                </a:solidFill>
                <a:latin typeface="Calibri"/>
              </a:rPr>
              <a:t>Future Improvements</a:t>
            </a:r>
            <a:endParaRPr lang="en-US" sz="1600" dirty="0">
              <a:solidFill>
                <a:prstClr val="black"/>
              </a:solidFill>
              <a:latin typeface="Calibri"/>
            </a:endParaRPr>
          </a:p>
        </p:txBody>
      </p:sp>
      <p:sp>
        <p:nvSpPr>
          <p:cNvPr id="23" name="Shape 20"/>
          <p:cNvSpPr/>
          <p:nvPr/>
        </p:nvSpPr>
        <p:spPr>
          <a:xfrm>
            <a:off x="6925056" y="2779776"/>
            <a:ext cx="487680" cy="487680"/>
          </a:xfrm>
          <a:prstGeom prst="ellipse">
            <a:avLst/>
          </a:prstGeom>
          <a:solidFill>
            <a:srgbClr val="2E7D32"/>
          </a:solidFill>
          <a:ln w="12700">
            <a:solidFill>
              <a:srgbClr val="2E7D32"/>
            </a:solidFill>
            <a:prstDash val="solid"/>
          </a:ln>
        </p:spPr>
        <p:txBody>
          <a:bodyPr/>
          <a:lstStyle/>
          <a:p>
            <a:pPr defTabSz="1219170"/>
            <a:endParaRPr lang="en-US" sz="2400">
              <a:solidFill>
                <a:prstClr val="black"/>
              </a:solidFill>
              <a:latin typeface="Calibri"/>
            </a:endParaRPr>
          </a:p>
        </p:txBody>
      </p:sp>
      <p:pic>
        <p:nvPicPr>
          <p:cNvPr id="24" name="Image 1" descr="preencoded.png"/>
          <p:cNvPicPr>
            <a:picLocks noChangeAspect="1"/>
          </p:cNvPicPr>
          <p:nvPr/>
        </p:nvPicPr>
        <p:blipFill>
          <a:blip r:embed="rId4"/>
          <a:stretch>
            <a:fillRect/>
          </a:stretch>
        </p:blipFill>
        <p:spPr>
          <a:xfrm>
            <a:off x="6973824" y="2828544"/>
            <a:ext cx="390144" cy="390144"/>
          </a:xfrm>
          <a:prstGeom prst="rect">
            <a:avLst/>
          </a:prstGeom>
        </p:spPr>
      </p:pic>
      <p:sp>
        <p:nvSpPr>
          <p:cNvPr id="25" name="Text 21"/>
          <p:cNvSpPr/>
          <p:nvPr/>
        </p:nvSpPr>
        <p:spPr>
          <a:xfrm>
            <a:off x="7498080" y="2755392"/>
            <a:ext cx="4145280" cy="609600"/>
          </a:xfrm>
          <a:prstGeom prst="rect">
            <a:avLst/>
          </a:prstGeom>
          <a:noFill/>
        </p:spPr>
        <p:txBody>
          <a:bodyPr wrap="square" lIns="0" tIns="0" rIns="0" bIns="0" rtlCol="0" anchor="ctr"/>
          <a:lstStyle/>
          <a:p>
            <a:pPr defTabSz="1219170"/>
            <a:r>
              <a:rPr lang="en-US" sz="1267" dirty="0">
                <a:solidFill>
                  <a:srgbClr val="3A4A7A"/>
                </a:solidFill>
                <a:latin typeface="Calibri"/>
              </a:rPr>
              <a:t>Expand CNN to more Kenyan crops (maize, beans, millet)</a:t>
            </a:r>
            <a:endParaRPr lang="en-US" sz="1267" dirty="0">
              <a:solidFill>
                <a:prstClr val="black"/>
              </a:solidFill>
              <a:latin typeface="Calibri"/>
            </a:endParaRPr>
          </a:p>
        </p:txBody>
      </p:sp>
      <p:sp>
        <p:nvSpPr>
          <p:cNvPr id="26" name="Shape 22"/>
          <p:cNvSpPr/>
          <p:nvPr/>
        </p:nvSpPr>
        <p:spPr>
          <a:xfrm>
            <a:off x="6925056" y="3608832"/>
            <a:ext cx="487680" cy="487680"/>
          </a:xfrm>
          <a:prstGeom prst="ellipse">
            <a:avLst/>
          </a:prstGeom>
          <a:solidFill>
            <a:srgbClr val="00695C"/>
          </a:solidFill>
          <a:ln w="12700">
            <a:solidFill>
              <a:srgbClr val="00695C"/>
            </a:solidFill>
            <a:prstDash val="solid"/>
          </a:ln>
        </p:spPr>
        <p:txBody>
          <a:bodyPr/>
          <a:lstStyle/>
          <a:p>
            <a:pPr defTabSz="1219170"/>
            <a:endParaRPr lang="en-US" sz="2400">
              <a:solidFill>
                <a:prstClr val="black"/>
              </a:solidFill>
              <a:latin typeface="Calibri"/>
            </a:endParaRPr>
          </a:p>
        </p:txBody>
      </p:sp>
      <p:pic>
        <p:nvPicPr>
          <p:cNvPr id="27" name="Image 2" descr="preencoded.png"/>
          <p:cNvPicPr>
            <a:picLocks noChangeAspect="1"/>
          </p:cNvPicPr>
          <p:nvPr/>
        </p:nvPicPr>
        <p:blipFill>
          <a:blip r:embed="rId5"/>
          <a:stretch>
            <a:fillRect/>
          </a:stretch>
        </p:blipFill>
        <p:spPr>
          <a:xfrm>
            <a:off x="6973824" y="3657600"/>
            <a:ext cx="390144" cy="390144"/>
          </a:xfrm>
          <a:prstGeom prst="rect">
            <a:avLst/>
          </a:prstGeom>
        </p:spPr>
      </p:pic>
      <p:sp>
        <p:nvSpPr>
          <p:cNvPr id="28" name="Text 23"/>
          <p:cNvSpPr/>
          <p:nvPr/>
        </p:nvSpPr>
        <p:spPr>
          <a:xfrm>
            <a:off x="7498080" y="3584448"/>
            <a:ext cx="4145280" cy="609600"/>
          </a:xfrm>
          <a:prstGeom prst="rect">
            <a:avLst/>
          </a:prstGeom>
          <a:noFill/>
        </p:spPr>
        <p:txBody>
          <a:bodyPr wrap="square" lIns="0" tIns="0" rIns="0" bIns="0" rtlCol="0" anchor="ctr"/>
          <a:lstStyle/>
          <a:p>
            <a:pPr defTabSz="1219170"/>
            <a:r>
              <a:rPr lang="en-US" sz="1267" dirty="0">
                <a:solidFill>
                  <a:srgbClr val="3A4A7A"/>
                </a:solidFill>
                <a:latin typeface="Calibri"/>
              </a:rPr>
              <a:t>Add NPK soil nutrient sensors for full fertility monitoring</a:t>
            </a:r>
            <a:endParaRPr lang="en-US" sz="1267" dirty="0">
              <a:solidFill>
                <a:prstClr val="black"/>
              </a:solidFill>
              <a:latin typeface="Calibri"/>
            </a:endParaRPr>
          </a:p>
        </p:txBody>
      </p:sp>
      <p:sp>
        <p:nvSpPr>
          <p:cNvPr id="29" name="Shape 24"/>
          <p:cNvSpPr/>
          <p:nvPr/>
        </p:nvSpPr>
        <p:spPr>
          <a:xfrm>
            <a:off x="6925056" y="4437888"/>
            <a:ext cx="487680" cy="487680"/>
          </a:xfrm>
          <a:prstGeom prst="ellipse">
            <a:avLst/>
          </a:prstGeom>
          <a:solidFill>
            <a:srgbClr val="1B2A6B"/>
          </a:solidFill>
          <a:ln w="12700">
            <a:solidFill>
              <a:srgbClr val="1B2A6B"/>
            </a:solidFill>
            <a:prstDash val="solid"/>
          </a:ln>
        </p:spPr>
        <p:txBody>
          <a:bodyPr/>
          <a:lstStyle/>
          <a:p>
            <a:pPr defTabSz="1219170"/>
            <a:endParaRPr lang="en-US" sz="2400">
              <a:solidFill>
                <a:prstClr val="black"/>
              </a:solidFill>
              <a:latin typeface="Calibri"/>
            </a:endParaRPr>
          </a:p>
        </p:txBody>
      </p:sp>
      <p:pic>
        <p:nvPicPr>
          <p:cNvPr id="30" name="Image 3" descr="preencoded.png"/>
          <p:cNvPicPr>
            <a:picLocks noChangeAspect="1"/>
          </p:cNvPicPr>
          <p:nvPr/>
        </p:nvPicPr>
        <p:blipFill>
          <a:blip r:embed="rId6"/>
          <a:stretch>
            <a:fillRect/>
          </a:stretch>
        </p:blipFill>
        <p:spPr>
          <a:xfrm>
            <a:off x="6973824" y="4486656"/>
            <a:ext cx="390144" cy="390144"/>
          </a:xfrm>
          <a:prstGeom prst="rect">
            <a:avLst/>
          </a:prstGeom>
        </p:spPr>
      </p:pic>
      <p:sp>
        <p:nvSpPr>
          <p:cNvPr id="31" name="Text 25"/>
          <p:cNvSpPr/>
          <p:nvPr/>
        </p:nvSpPr>
        <p:spPr>
          <a:xfrm>
            <a:off x="7498080" y="4413504"/>
            <a:ext cx="4145280" cy="609600"/>
          </a:xfrm>
          <a:prstGeom prst="rect">
            <a:avLst/>
          </a:prstGeom>
          <a:noFill/>
        </p:spPr>
        <p:txBody>
          <a:bodyPr wrap="square" lIns="0" tIns="0" rIns="0" bIns="0" rtlCol="0" anchor="ctr"/>
          <a:lstStyle/>
          <a:p>
            <a:pPr defTabSz="1219170"/>
            <a:r>
              <a:rPr lang="en-US" sz="1267" dirty="0">
                <a:solidFill>
                  <a:srgbClr val="3A4A7A"/>
                </a:solidFill>
                <a:latin typeface="Calibri"/>
              </a:rPr>
              <a:t>SMS alert integration for farmers without smartphones</a:t>
            </a:r>
            <a:endParaRPr lang="en-US" sz="1267" dirty="0">
              <a:solidFill>
                <a:prstClr val="black"/>
              </a:solidFill>
              <a:latin typeface="Calibri"/>
            </a:endParaRPr>
          </a:p>
        </p:txBody>
      </p:sp>
      <p:sp>
        <p:nvSpPr>
          <p:cNvPr id="32" name="Shape 26"/>
          <p:cNvSpPr/>
          <p:nvPr/>
        </p:nvSpPr>
        <p:spPr>
          <a:xfrm>
            <a:off x="6925056" y="5266944"/>
            <a:ext cx="487680" cy="487680"/>
          </a:xfrm>
          <a:prstGeom prst="ellipse">
            <a:avLst/>
          </a:prstGeom>
          <a:solidFill>
            <a:srgbClr val="E65100"/>
          </a:solidFill>
          <a:ln w="12700">
            <a:solidFill>
              <a:srgbClr val="E65100"/>
            </a:solidFill>
            <a:prstDash val="solid"/>
          </a:ln>
        </p:spPr>
        <p:txBody>
          <a:bodyPr/>
          <a:lstStyle/>
          <a:p>
            <a:pPr defTabSz="1219170"/>
            <a:endParaRPr lang="en-US" sz="2400">
              <a:solidFill>
                <a:prstClr val="black"/>
              </a:solidFill>
              <a:latin typeface="Calibri"/>
            </a:endParaRPr>
          </a:p>
        </p:txBody>
      </p:sp>
      <p:pic>
        <p:nvPicPr>
          <p:cNvPr id="33" name="Image 4" descr="preencoded.png"/>
          <p:cNvPicPr>
            <a:picLocks noChangeAspect="1"/>
          </p:cNvPicPr>
          <p:nvPr/>
        </p:nvPicPr>
        <p:blipFill>
          <a:blip r:embed="rId7"/>
          <a:stretch>
            <a:fillRect/>
          </a:stretch>
        </p:blipFill>
        <p:spPr>
          <a:xfrm>
            <a:off x="6973824" y="5315712"/>
            <a:ext cx="390144" cy="390144"/>
          </a:xfrm>
          <a:prstGeom prst="rect">
            <a:avLst/>
          </a:prstGeom>
        </p:spPr>
      </p:pic>
      <p:sp>
        <p:nvSpPr>
          <p:cNvPr id="34" name="Text 27"/>
          <p:cNvSpPr/>
          <p:nvPr/>
        </p:nvSpPr>
        <p:spPr>
          <a:xfrm>
            <a:off x="7498080" y="5242560"/>
            <a:ext cx="4145280" cy="609600"/>
          </a:xfrm>
          <a:prstGeom prst="rect">
            <a:avLst/>
          </a:prstGeom>
          <a:noFill/>
        </p:spPr>
        <p:txBody>
          <a:bodyPr wrap="square" lIns="0" tIns="0" rIns="0" bIns="0" rtlCol="0" anchor="ctr"/>
          <a:lstStyle/>
          <a:p>
            <a:pPr defTabSz="1219170"/>
            <a:r>
              <a:rPr lang="en-US" sz="1267" dirty="0">
                <a:solidFill>
                  <a:srgbClr val="3A4A7A"/>
                </a:solidFill>
                <a:latin typeface="Calibri"/>
              </a:rPr>
              <a:t>Pilot with 5–10 real smallholder farms in Meru County</a:t>
            </a:r>
            <a:endParaRPr lang="en-US" sz="1267" dirty="0">
              <a:solidFill>
                <a:prstClr val="black"/>
              </a:solidFill>
              <a:latin typeface="Calibri"/>
            </a:endParaRP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bg>
      <p:bgPr>
        <a:solidFill>
          <a:srgbClr val="1B2A6B"/>
        </a:solidFill>
        <a:effectLst/>
      </p:bgPr>
    </p:bg>
    <p:spTree>
      <p:nvGrpSpPr>
        <p:cNvPr id="1" name=""/>
        <p:cNvGrpSpPr/>
        <p:nvPr/>
      </p:nvGrpSpPr>
      <p:grpSpPr>
        <a:xfrm>
          <a:off x="0" y="0"/>
          <a:ext cx="0" cy="0"/>
          <a:chOff x="0" y="0"/>
          <a:chExt cx="0" cy="0"/>
        </a:xfrm>
      </p:grpSpPr>
      <p:pic>
        <p:nvPicPr>
          <p:cNvPr id="2" name="Image 0" descr="unpacked/ppt/media/image2.png"/>
          <p:cNvPicPr>
            <a:picLocks noChangeAspect="1"/>
          </p:cNvPicPr>
          <p:nvPr/>
        </p:nvPicPr>
        <p:blipFill>
          <a:blip r:embed="rId3"/>
          <a:stretch>
            <a:fillRect/>
          </a:stretch>
        </p:blipFill>
        <p:spPr>
          <a:xfrm>
            <a:off x="3962400" y="243840"/>
            <a:ext cx="4267200" cy="1072896"/>
          </a:xfrm>
          <a:prstGeom prst="rect">
            <a:avLst/>
          </a:prstGeom>
        </p:spPr>
      </p:pic>
      <p:sp>
        <p:nvSpPr>
          <p:cNvPr id="3" name="Shape 0"/>
          <p:cNvSpPr/>
          <p:nvPr/>
        </p:nvSpPr>
        <p:spPr>
          <a:xfrm>
            <a:off x="1828800" y="1524000"/>
            <a:ext cx="8534400" cy="60960"/>
          </a:xfrm>
          <a:prstGeom prst="rect">
            <a:avLst/>
          </a:prstGeom>
          <a:solidFill>
            <a:srgbClr val="C9A227"/>
          </a:solidFill>
          <a:ln w="12700">
            <a:solidFill>
              <a:srgbClr val="C9A227"/>
            </a:solidFill>
            <a:prstDash val="solid"/>
          </a:ln>
        </p:spPr>
        <p:txBody>
          <a:bodyPr/>
          <a:lstStyle/>
          <a:p>
            <a:pPr defTabSz="1219170"/>
            <a:endParaRPr lang="en-US" sz="2400">
              <a:solidFill>
                <a:prstClr val="black"/>
              </a:solidFill>
              <a:latin typeface="Calibri"/>
            </a:endParaRPr>
          </a:p>
        </p:txBody>
      </p:sp>
      <p:sp>
        <p:nvSpPr>
          <p:cNvPr id="4" name="Text 1"/>
          <p:cNvSpPr/>
          <p:nvPr/>
        </p:nvSpPr>
        <p:spPr>
          <a:xfrm>
            <a:off x="609600" y="1706880"/>
            <a:ext cx="10972800" cy="2682240"/>
          </a:xfrm>
          <a:prstGeom prst="rect">
            <a:avLst/>
          </a:prstGeom>
          <a:noFill/>
        </p:spPr>
        <p:txBody>
          <a:bodyPr wrap="square" rtlCol="0" anchor="ctr"/>
          <a:lstStyle/>
          <a:p>
            <a:pPr algn="ctr" defTabSz="1219170"/>
            <a:r>
              <a:rPr lang="en-US" sz="12800" b="1" dirty="0">
                <a:solidFill>
                  <a:srgbClr val="C9A227"/>
                </a:solidFill>
                <a:latin typeface="Calibri" panose="020F0502020204030204" pitchFamily="34" charset="0"/>
                <a:ea typeface="Calibri" panose="020F0502020204030204" pitchFamily="34" charset="-122"/>
                <a:cs typeface="Calibri" panose="020F0502020204030204" pitchFamily="34" charset="-120"/>
              </a:rPr>
              <a:t>Q &amp; A</a:t>
            </a:r>
            <a:endParaRPr lang="en-US" sz="12800" dirty="0">
              <a:solidFill>
                <a:prstClr val="black"/>
              </a:solidFill>
              <a:latin typeface="Calibri"/>
            </a:endParaRPr>
          </a:p>
        </p:txBody>
      </p:sp>
      <p:sp>
        <p:nvSpPr>
          <p:cNvPr id="5" name="Text 2"/>
          <p:cNvSpPr/>
          <p:nvPr/>
        </p:nvSpPr>
        <p:spPr>
          <a:xfrm>
            <a:off x="609600" y="4328160"/>
            <a:ext cx="10972800" cy="670560"/>
          </a:xfrm>
          <a:prstGeom prst="rect">
            <a:avLst/>
          </a:prstGeom>
          <a:noFill/>
        </p:spPr>
        <p:txBody>
          <a:bodyPr wrap="square" rtlCol="0" anchor="ctr"/>
          <a:lstStyle/>
          <a:p>
            <a:pPr algn="ctr" defTabSz="1219170"/>
            <a:r>
              <a:rPr lang="en-US" sz="2400" dirty="0">
                <a:solidFill>
                  <a:srgbClr val="FFFFFF"/>
                </a:solidFill>
                <a:latin typeface="Calibri"/>
              </a:rPr>
              <a:t>Thank you. Questions are welcome.</a:t>
            </a:r>
            <a:endParaRPr lang="en-US" sz="2400" dirty="0">
              <a:solidFill>
                <a:prstClr val="black"/>
              </a:solidFill>
              <a:latin typeface="Calibri"/>
            </a:endParaRPr>
          </a:p>
        </p:txBody>
      </p:sp>
      <p:sp>
        <p:nvSpPr>
          <p:cNvPr id="6" name="Text 3"/>
          <p:cNvSpPr/>
          <p:nvPr/>
        </p:nvSpPr>
        <p:spPr>
          <a:xfrm>
            <a:off x="609600" y="5023104"/>
            <a:ext cx="10972800" cy="463296"/>
          </a:xfrm>
          <a:prstGeom prst="rect">
            <a:avLst/>
          </a:prstGeom>
          <a:noFill/>
        </p:spPr>
        <p:txBody>
          <a:bodyPr wrap="square" rtlCol="0" anchor="ctr"/>
          <a:lstStyle/>
          <a:p>
            <a:pPr algn="ctr" defTabSz="1219170"/>
            <a:r>
              <a:rPr lang="en-US" sz="1467" dirty="0">
                <a:solidFill>
                  <a:srgbClr val="AABBDD"/>
                </a:solidFill>
                <a:latin typeface="Calibri"/>
              </a:rPr>
              <a:t>Purity Kerubo, </a:t>
            </a:r>
            <a:r>
              <a:rPr lang="en-US" sz="1467" dirty="0" err="1">
                <a:solidFill>
                  <a:srgbClr val="AABBDD"/>
                </a:solidFill>
                <a:latin typeface="Calibri"/>
              </a:rPr>
              <a:t>Argut</a:t>
            </a:r>
            <a:r>
              <a:rPr lang="en-US" sz="1467" dirty="0">
                <a:solidFill>
                  <a:srgbClr val="AABBDD"/>
                </a:solidFill>
                <a:latin typeface="Calibri"/>
              </a:rPr>
              <a:t> Boaz &amp; Mark Wisdom |  EEE Department, MUST  |  February 2026</a:t>
            </a:r>
            <a:endParaRPr lang="en-US" sz="1467" dirty="0">
              <a:solidFill>
                <a:prstClr val="black"/>
              </a:solidFill>
              <a:latin typeface="Calibri"/>
            </a:endParaRPr>
          </a:p>
        </p:txBody>
      </p:sp>
      <p:pic>
        <p:nvPicPr>
          <p:cNvPr id="7" name="Image 1" descr="unpacked/ppt/media/image1.png"/>
          <p:cNvPicPr>
            <a:picLocks noChangeAspect="1"/>
          </p:cNvPicPr>
          <p:nvPr/>
        </p:nvPicPr>
        <p:blipFill>
          <a:blip r:embed="rId4"/>
          <a:stretch>
            <a:fillRect/>
          </a:stretch>
        </p:blipFill>
        <p:spPr>
          <a:xfrm>
            <a:off x="0" y="5669280"/>
            <a:ext cx="12192000" cy="118872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746312" y="1378324"/>
            <a:ext cx="10607488" cy="3745005"/>
          </a:xfrm>
        </p:spPr>
        <p:txBody>
          <a:bodyPr>
            <a:normAutofit/>
          </a:bodyPr>
          <a:lstStyle/>
          <a:p>
            <a:r>
              <a:rPr lang="en-US" altLang="en-US" sz="3600" dirty="0">
                <a:latin typeface="Times New Roman" panose="02020603050405020304" pitchFamily="18" charset="0"/>
                <a:cs typeface="Times New Roman" panose="02020603050405020304" pitchFamily="18" charset="0"/>
              </a:rPr>
              <a:t>SCALING GREEN SKILLS IN KENYA’S TVET: </a:t>
            </a:r>
            <a:r>
              <a:rPr lang="en-US" altLang="en-US" sz="2000" dirty="0">
                <a:latin typeface="Times New Roman" panose="02020603050405020304" pitchFamily="18" charset="0"/>
                <a:cs typeface="Times New Roman" panose="02020603050405020304" pitchFamily="18" charset="0"/>
              </a:rPr>
              <a:t>BRIDGING THE POLICY IMPLEMENTATION GAP THROUGH SOLAR ENERGY TRAINING WITH GENDER INCLUSION</a:t>
            </a:r>
            <a:br>
              <a:rPr lang="en-US" sz="2000" dirty="0">
                <a:latin typeface="Times New Roman" panose="02020603050405020304" pitchFamily="18" charset="0"/>
                <a:cs typeface="Times New Roman" panose="02020603050405020304" pitchFamily="18" charset="0"/>
              </a:rPr>
            </a:br>
            <a:r>
              <a:rPr lang="en-US" sz="3600" b="0" dirty="0">
                <a:solidFill>
                  <a:srgbClr val="0F1115"/>
                </a:solidFill>
                <a:latin typeface="Times New Roman" panose="02020603050405020304" pitchFamily="18" charset="0"/>
                <a:cs typeface="Times New Roman" panose="02020603050405020304" pitchFamily="18" charset="0"/>
              </a:rPr>
              <a:t>Presented by: CYNTHIA KOECH</a:t>
            </a:r>
            <a:br>
              <a:rPr lang="en-US" sz="3600" b="0" dirty="0">
                <a:solidFill>
                  <a:srgbClr val="0F1115"/>
                </a:solidFill>
                <a:latin typeface="Times New Roman" panose="02020603050405020304" pitchFamily="18" charset="0"/>
                <a:cs typeface="Times New Roman" panose="02020603050405020304" pitchFamily="18" charset="0"/>
              </a:rPr>
            </a:br>
            <a:r>
              <a:rPr lang="en-US" sz="3600" b="0" dirty="0">
                <a:solidFill>
                  <a:srgbClr val="0F1115"/>
                </a:solidFill>
                <a:latin typeface="Times New Roman" panose="02020603050405020304" pitchFamily="18" charset="0"/>
                <a:cs typeface="Times New Roman" panose="02020603050405020304" pitchFamily="18" charset="0"/>
              </a:rPr>
              <a:t>The Eldoret National Polytechic, Eldoret, Kenya</a:t>
            </a:r>
            <a:br>
              <a:rPr lang="en-US" sz="3600" b="0" dirty="0">
                <a:solidFill>
                  <a:srgbClr val="0F1115"/>
                </a:solidFill>
                <a:latin typeface="Times New Roman" panose="02020603050405020304" pitchFamily="18" charset="0"/>
                <a:cs typeface="Times New Roman" panose="02020603050405020304" pitchFamily="18" charset="0"/>
              </a:rPr>
            </a:br>
            <a:br>
              <a:rPr lang="en-US" sz="3600" b="0" dirty="0">
                <a:solidFill>
                  <a:srgbClr val="0F1115"/>
                </a:solidFill>
                <a:latin typeface="Times New Roman" panose="02020603050405020304" pitchFamily="18" charset="0"/>
                <a:cs typeface="Times New Roman" panose="02020603050405020304" pitchFamily="18" charset="0"/>
              </a:rPr>
            </a:br>
            <a:r>
              <a:rPr lang="en-US" sz="2000" dirty="0"/>
              <a:t>Email :koechcynthia.c@gmail.com</a:t>
            </a:r>
            <a:endParaRPr lang="en-US" sz="20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a:latin typeface="Times New Roman" panose="02020603050405020304" pitchFamily="18" charset="0"/>
                <a:cs typeface="Times New Roman" panose="02020603050405020304" pitchFamily="18" charset="0"/>
              </a:rPr>
              <a:t>Background &amp; Context</a:t>
            </a:r>
          </a:p>
        </p:txBody>
      </p:sp>
      <p:sp>
        <p:nvSpPr>
          <p:cNvPr id="4" name="Rectangle 1"/>
          <p:cNvSpPr>
            <a:spLocks noGrp="1" noChangeArrowheads="1"/>
          </p:cNvSpPr>
          <p:nvPr>
            <p:ph idx="1"/>
          </p:nvPr>
        </p:nvSpPr>
        <p:spPr bwMode="auto">
          <a:xfrm>
            <a:off x="181536" y="1518571"/>
            <a:ext cx="11450170" cy="3538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p>
            <a:pPr marR="0" lvl="0" algn="l" defTabSz="914400" rtl="0" eaLnBrk="0" fontAlgn="base" latinLnBrk="0" hangingPunct="0">
              <a:lnSpc>
                <a:spcPct val="100000"/>
              </a:lnSpc>
              <a:spcBef>
                <a:spcPct val="0"/>
              </a:spcBef>
              <a:spcAft>
                <a:spcPct val="0"/>
              </a:spcAft>
              <a:buClrTx/>
              <a:buSzTx/>
              <a:buFont typeface="Wingdings" panose="05000000000000000000" charset="0"/>
              <a:buChar char="v"/>
            </a:pPr>
            <a:endPar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R="0" lvl="0" algn="l" defTabSz="914400" rtl="0" eaLnBrk="0" fontAlgn="base" latinLnBrk="0" hangingPunct="0">
              <a:lnSpc>
                <a:spcPct val="100000"/>
              </a:lnSpc>
              <a:spcBef>
                <a:spcPct val="0"/>
              </a:spcBef>
              <a:spcAft>
                <a:spcPct val="0"/>
              </a:spcAft>
              <a:buClrTx/>
              <a:buSzTx/>
              <a:buFont typeface="Wingdings" panose="05000000000000000000" charset="0"/>
              <a:buChar char="v"/>
            </a:pP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TVET is key to industrialization, youth employment, and climate resilience</a:t>
            </a:r>
          </a:p>
          <a:p>
            <a:pPr marR="0" lvl="0" algn="l" defTabSz="914400" rtl="0" eaLnBrk="0" fontAlgn="base" latinLnBrk="0" hangingPunct="0">
              <a:lnSpc>
                <a:spcPct val="100000"/>
              </a:lnSpc>
              <a:spcBef>
                <a:spcPct val="0"/>
              </a:spcBef>
              <a:spcAft>
                <a:spcPct val="0"/>
              </a:spcAft>
              <a:buClrTx/>
              <a:buSzTx/>
              <a:buFont typeface="Wingdings" panose="05000000000000000000" charset="0"/>
              <a:buChar char="v"/>
            </a:pP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Growing demand for green skills in renewable energy sectors</a:t>
            </a:r>
          </a:p>
          <a:p>
            <a:pPr marR="0" lvl="0" algn="l" defTabSz="914400" rtl="0" eaLnBrk="0" fontAlgn="base" latinLnBrk="0" hangingPunct="0">
              <a:lnSpc>
                <a:spcPct val="100000"/>
              </a:lnSpc>
              <a:spcBef>
                <a:spcPct val="0"/>
              </a:spcBef>
              <a:spcAft>
                <a:spcPct val="0"/>
              </a:spcAft>
              <a:buClrTx/>
              <a:buSzTx/>
              <a:buFont typeface="Wingdings" panose="05000000000000000000" charset="0"/>
              <a:buChar char="v"/>
            </a:pP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Kenya is expanding solar energy adoption</a:t>
            </a:r>
          </a:p>
          <a:p>
            <a:pPr marR="0" lvl="0" algn="l" defTabSz="914400" rtl="0" eaLnBrk="0" fontAlgn="base" latinLnBrk="0" hangingPunct="0">
              <a:lnSpc>
                <a:spcPct val="100000"/>
              </a:lnSpc>
              <a:spcBef>
                <a:spcPct val="0"/>
              </a:spcBef>
              <a:spcAft>
                <a:spcPct val="0"/>
              </a:spcAft>
              <a:buClrTx/>
              <a:buSzTx/>
              <a:buFont typeface="Wingdings" panose="05000000000000000000" charset="0"/>
              <a:buChar char="v"/>
            </a:pP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Policy frameworks exist:</a:t>
            </a:r>
          </a:p>
          <a:p>
            <a:pPr marR="0" lvl="0" algn="l" defTabSz="914400" rtl="0" eaLnBrk="0" fontAlgn="base" latinLnBrk="0" hangingPunct="0">
              <a:lnSpc>
                <a:spcPct val="100000"/>
              </a:lnSpc>
              <a:spcBef>
                <a:spcPct val="0"/>
              </a:spcBef>
              <a:spcAft>
                <a:spcPct val="0"/>
              </a:spcAft>
              <a:buClrTx/>
              <a:buSzTx/>
              <a:buFont typeface="Wingdings" panose="05000000000000000000" charset="0"/>
              <a:buChar char="v"/>
            </a:pP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Kenya National Qualifications Framework</a:t>
            </a:r>
          </a:p>
          <a:p>
            <a:pPr marR="0" lvl="0" algn="l" defTabSz="914400" rtl="0" eaLnBrk="0" fontAlgn="base" latinLnBrk="0" hangingPunct="0">
              <a:lnSpc>
                <a:spcPct val="100000"/>
              </a:lnSpc>
              <a:spcBef>
                <a:spcPct val="0"/>
              </a:spcBef>
              <a:spcAft>
                <a:spcPct val="0"/>
              </a:spcAft>
              <a:buClrTx/>
              <a:buSzTx/>
              <a:buFont typeface="Wingdings" panose="05000000000000000000" charset="0"/>
              <a:buChar char="v"/>
            </a:pP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National Energy Policy 2025–2034</a:t>
            </a:r>
          </a:p>
          <a:p>
            <a:pPr marR="0" lvl="0" algn="l" defTabSz="914400" rtl="0" eaLnBrk="0" fontAlgn="base" latinLnBrk="0" hangingPunct="0">
              <a:lnSpc>
                <a:spcPct val="100000"/>
              </a:lnSpc>
              <a:spcBef>
                <a:spcPct val="0"/>
              </a:spcBef>
              <a:spcAft>
                <a:spcPct val="0"/>
              </a:spcAft>
              <a:buClrTx/>
              <a:buSzTx/>
              <a:buFont typeface="Wingdings" panose="05000000000000000000" charset="0"/>
              <a:buChar char="v"/>
            </a:pP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Challenge: Policy–practice implementation gap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a:latin typeface="Times New Roman" panose="02020603050405020304" pitchFamily="18" charset="0"/>
                <a:cs typeface="Times New Roman" panose="02020603050405020304" pitchFamily="18" charset="0"/>
              </a:rPr>
              <a:t>Problem Statement</a:t>
            </a:r>
          </a:p>
        </p:txBody>
      </p:sp>
      <p:sp>
        <p:nvSpPr>
          <p:cNvPr id="4" name="Rectangle 1"/>
          <p:cNvSpPr>
            <a:spLocks noGrp="1" noChangeArrowheads="1"/>
          </p:cNvSpPr>
          <p:nvPr>
            <p:ph idx="1"/>
          </p:nvPr>
        </p:nvSpPr>
        <p:spPr bwMode="auto">
          <a:xfrm>
            <a:off x="260350" y="1544955"/>
            <a:ext cx="11412220" cy="346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noAutofit/>
          </a:bodyPr>
          <a:lstStyle/>
          <a:p>
            <a:pPr marL="0" marR="0" lvl="0" indent="0" algn="l" defTabSz="914400" rtl="0" eaLnBrk="0" fontAlgn="base" latinLnBrk="0" hangingPunct="0">
              <a:lnSpc>
                <a:spcPct val="150000"/>
              </a:lnSpc>
              <a:spcBef>
                <a:spcPct val="0"/>
              </a:spcBef>
              <a:spcAft>
                <a:spcPct val="0"/>
              </a:spcAft>
              <a:buClrTx/>
              <a:buSzTx/>
              <a:buFontTx/>
              <a:buNone/>
            </a:pPr>
            <a:endPar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eaLnBrk="0" fontAlgn="base" hangingPunct="0">
              <a:lnSpc>
                <a:spcPct val="150000"/>
              </a:lnSpc>
              <a:spcBef>
                <a:spcPct val="0"/>
              </a:spcBef>
              <a:spcAft>
                <a:spcPct val="0"/>
              </a:spcAft>
              <a:buFont typeface="Wingdings" panose="05000000000000000000" pitchFamily="2" charset="2"/>
              <a:buChar char="v"/>
            </a:pPr>
            <a:r>
              <a:rPr kumimoji="0" lang="en-US" altLang="en-US"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Strong policies exist but weak implementation at institutional level</a:t>
            </a:r>
          </a:p>
          <a:p>
            <a:pPr eaLnBrk="0" fontAlgn="base" hangingPunct="0">
              <a:lnSpc>
                <a:spcPct val="150000"/>
              </a:lnSpc>
              <a:spcBef>
                <a:spcPct val="0"/>
              </a:spcBef>
              <a:spcAft>
                <a:spcPct val="0"/>
              </a:spcAft>
              <a:buFont typeface="Wingdings" panose="05000000000000000000" pitchFamily="2" charset="2"/>
              <a:buChar char="v"/>
            </a:pPr>
            <a:r>
              <a:rPr kumimoji="0" lang="en-US" altLang="en-US"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Limited evidence of localized green skills programmes</a:t>
            </a:r>
          </a:p>
          <a:p>
            <a:pPr eaLnBrk="0" fontAlgn="base" hangingPunct="0">
              <a:lnSpc>
                <a:spcPct val="150000"/>
              </a:lnSpc>
              <a:spcBef>
                <a:spcPct val="0"/>
              </a:spcBef>
              <a:spcAft>
                <a:spcPct val="0"/>
              </a:spcAft>
              <a:buFont typeface="Wingdings" panose="05000000000000000000" pitchFamily="2" charset="2"/>
              <a:buChar char="v"/>
            </a:pPr>
            <a:r>
              <a:rPr kumimoji="0" lang="en-US" altLang="en-US"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Skills mismatch between TVET graduates and industry needs</a:t>
            </a:r>
          </a:p>
          <a:p>
            <a:pPr eaLnBrk="0" fontAlgn="base" hangingPunct="0">
              <a:lnSpc>
                <a:spcPct val="150000"/>
              </a:lnSpc>
              <a:spcBef>
                <a:spcPct val="0"/>
              </a:spcBef>
              <a:spcAft>
                <a:spcPct val="0"/>
              </a:spcAft>
              <a:buFont typeface="Wingdings" panose="05000000000000000000" pitchFamily="2" charset="2"/>
              <a:buChar char="v"/>
            </a:pPr>
            <a:r>
              <a:rPr kumimoji="0" lang="en-US" altLang="en-US"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Low participation of women in technical and energy sectors</a:t>
            </a:r>
          </a:p>
          <a:p>
            <a:pPr eaLnBrk="0" fontAlgn="base" hangingPunct="0">
              <a:lnSpc>
                <a:spcPct val="150000"/>
              </a:lnSpc>
              <a:spcBef>
                <a:spcPct val="0"/>
              </a:spcBef>
              <a:spcAft>
                <a:spcPct val="0"/>
              </a:spcAft>
              <a:buFont typeface="Wingdings" panose="05000000000000000000" pitchFamily="2" charset="2"/>
              <a:buChar char="v"/>
            </a:pPr>
            <a:r>
              <a:rPr kumimoji="0" lang="en-US" altLang="en-US"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Need for practical, scalable training models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a:latin typeface="Times New Roman" panose="02020603050405020304" pitchFamily="18" charset="0"/>
                <a:cs typeface="Times New Roman" panose="02020603050405020304" pitchFamily="18" charset="0"/>
              </a:rPr>
              <a:t>Objectives of the Study</a:t>
            </a:r>
          </a:p>
        </p:txBody>
      </p:sp>
      <p:sp>
        <p:nvSpPr>
          <p:cNvPr id="4" name="Rectangle 1"/>
          <p:cNvSpPr>
            <a:spLocks noGrp="1" noChangeArrowheads="1"/>
          </p:cNvSpPr>
          <p:nvPr>
            <p:ph idx="1"/>
          </p:nvPr>
        </p:nvSpPr>
        <p:spPr bwMode="auto">
          <a:xfrm>
            <a:off x="177165" y="1193165"/>
            <a:ext cx="11600180" cy="5076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noAutofit/>
          </a:bodyPr>
          <a:lstStyle/>
          <a:p>
            <a:pPr lvl="0" eaLnBrk="0" fontAlgn="base" hangingPunct="0">
              <a:lnSpc>
                <a:spcPct val="100000"/>
              </a:lnSpc>
              <a:spcBef>
                <a:spcPct val="0"/>
              </a:spcBef>
              <a:spcAft>
                <a:spcPct val="0"/>
              </a:spcAft>
              <a:buFont typeface="Wingdings" panose="05000000000000000000" charset="0"/>
              <a:buChar char="v"/>
            </a:pP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To examine how solar PV training at Rift Valley National Polytechnic bridges the policy implementation gap</a:t>
            </a:r>
          </a:p>
          <a:p>
            <a:pPr lvl="0" eaLnBrk="0" fontAlgn="base" hangingPunct="0">
              <a:lnSpc>
                <a:spcPct val="100000"/>
              </a:lnSpc>
              <a:spcBef>
                <a:spcPct val="0"/>
              </a:spcBef>
              <a:spcAft>
                <a:spcPct val="0"/>
              </a:spcAft>
              <a:buFont typeface="Wingdings" panose="05000000000000000000" charset="0"/>
              <a:buChar char="v"/>
            </a:pPr>
            <a:endPar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lvl="0" indent="0" eaLnBrk="0" fontAlgn="base" hangingPunct="0">
              <a:lnSpc>
                <a:spcPct val="100000"/>
              </a:lnSpc>
              <a:spcBef>
                <a:spcPct val="0"/>
              </a:spcBef>
              <a:spcAft>
                <a:spcPct val="0"/>
              </a:spcAft>
              <a:buFont typeface="Wingdings" panose="05000000000000000000" charset="0"/>
              <a:buNone/>
            </a:pP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Specific Objectives:</a:t>
            </a:r>
          </a:p>
          <a:p>
            <a:pPr lvl="0" eaLnBrk="0" fontAlgn="base" hangingPunct="0">
              <a:lnSpc>
                <a:spcPct val="100000"/>
              </a:lnSpc>
              <a:spcBef>
                <a:spcPct val="0"/>
              </a:spcBef>
              <a:spcAft>
                <a:spcPct val="0"/>
              </a:spcAft>
              <a:buFont typeface="Wingdings" panose="05000000000000000000" charset="0"/>
              <a:buChar char="v"/>
            </a:pPr>
            <a:endPar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lvl="0" eaLnBrk="0" fontAlgn="base" hangingPunct="0">
              <a:lnSpc>
                <a:spcPct val="100000"/>
              </a:lnSpc>
              <a:spcBef>
                <a:spcPct val="0"/>
              </a:spcBef>
              <a:spcAft>
                <a:spcPct val="0"/>
              </a:spcAft>
              <a:buFont typeface="Wingdings" panose="05000000000000000000" charset="0"/>
              <a:buChar char="v"/>
            </a:pP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Assess alignment with national policies and labour market needs</a:t>
            </a:r>
          </a:p>
          <a:p>
            <a:pPr lvl="0" eaLnBrk="0" fontAlgn="base" hangingPunct="0">
              <a:lnSpc>
                <a:spcPct val="100000"/>
              </a:lnSpc>
              <a:spcBef>
                <a:spcPct val="0"/>
              </a:spcBef>
              <a:spcAft>
                <a:spcPct val="0"/>
              </a:spcAft>
              <a:buFont typeface="Wingdings" panose="05000000000000000000" charset="0"/>
              <a:buChar char="v"/>
            </a:pP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Analyze the role of industry partnerships</a:t>
            </a:r>
          </a:p>
          <a:p>
            <a:pPr lvl="0" eaLnBrk="0" fontAlgn="base" hangingPunct="0">
              <a:lnSpc>
                <a:spcPct val="100000"/>
              </a:lnSpc>
              <a:spcBef>
                <a:spcPct val="0"/>
              </a:spcBef>
              <a:spcAft>
                <a:spcPct val="0"/>
              </a:spcAft>
              <a:buFont typeface="Wingdings" panose="05000000000000000000" charset="0"/>
              <a:buChar char="v"/>
            </a:pP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Evaluate gender inclusion strategies</a:t>
            </a:r>
          </a:p>
          <a:p>
            <a:pPr lvl="0" eaLnBrk="0" fontAlgn="base" hangingPunct="0">
              <a:lnSpc>
                <a:spcPct val="100000"/>
              </a:lnSpc>
              <a:spcBef>
                <a:spcPct val="0"/>
              </a:spcBef>
              <a:spcAft>
                <a:spcPct val="0"/>
              </a:spcAft>
              <a:buFont typeface="Wingdings" panose="05000000000000000000" charset="0"/>
              <a:buChar char="v"/>
            </a:pP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Examine training outcomes and employability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a:latin typeface="Times New Roman" panose="02020603050405020304" pitchFamily="18" charset="0"/>
                <a:cs typeface="Times New Roman" panose="02020603050405020304" pitchFamily="18" charset="0"/>
              </a:rPr>
              <a:t>Literature review</a:t>
            </a:r>
          </a:p>
        </p:txBody>
      </p:sp>
      <p:sp>
        <p:nvSpPr>
          <p:cNvPr id="4" name="Rectangle 1"/>
          <p:cNvSpPr>
            <a:spLocks noGrp="1" noChangeArrowheads="1"/>
          </p:cNvSpPr>
          <p:nvPr>
            <p:ph idx="1"/>
          </p:nvPr>
        </p:nvSpPr>
        <p:spPr bwMode="auto">
          <a:xfrm>
            <a:off x="177165" y="1193165"/>
            <a:ext cx="11600180" cy="5076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noAutofit/>
          </a:bodyPr>
          <a:lstStyle/>
          <a:p>
            <a:pPr marL="0" lvl="0" indent="0" eaLnBrk="0" fontAlgn="base" hangingPunct="0">
              <a:lnSpc>
                <a:spcPct val="50000"/>
              </a:lnSpc>
              <a:spcBef>
                <a:spcPct val="0"/>
              </a:spcBef>
              <a:spcAft>
                <a:spcPct val="0"/>
              </a:spcAft>
              <a:buFont typeface="+mj-lt"/>
              <a:buNone/>
            </a:pPr>
            <a:endPar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lvl="0" indent="0" eaLnBrk="0" fontAlgn="base" hangingPunct="0">
              <a:lnSpc>
                <a:spcPct val="50000"/>
              </a:lnSpc>
              <a:spcBef>
                <a:spcPct val="0"/>
              </a:spcBef>
              <a:spcAft>
                <a:spcPct val="0"/>
              </a:spcAft>
              <a:buFont typeface="+mj-lt"/>
              <a:buNone/>
            </a:pPr>
            <a:endPar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lvl="0" indent="0" eaLnBrk="0" fontAlgn="base" hangingPunct="0">
              <a:lnSpc>
                <a:spcPct val="50000"/>
              </a:lnSpc>
              <a:spcBef>
                <a:spcPct val="0"/>
              </a:spcBef>
              <a:spcAft>
                <a:spcPct val="0"/>
              </a:spcAft>
              <a:buFont typeface="+mj-lt"/>
              <a:buNone/>
            </a:pPr>
            <a:endPar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lvl="0" indent="0" eaLnBrk="0" fontAlgn="base" hangingPunct="0">
              <a:lnSpc>
                <a:spcPct val="50000"/>
              </a:lnSpc>
              <a:spcBef>
                <a:spcPct val="0"/>
              </a:spcBef>
              <a:spcAft>
                <a:spcPct val="0"/>
              </a:spcAft>
              <a:buFont typeface="+mj-lt"/>
              <a:buNone/>
            </a:pPr>
            <a:endPar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lvl="0" indent="0" eaLnBrk="0" fontAlgn="base" hangingPunct="0">
              <a:lnSpc>
                <a:spcPct val="50000"/>
              </a:lnSpc>
              <a:spcBef>
                <a:spcPct val="0"/>
              </a:spcBef>
              <a:spcAft>
                <a:spcPct val="0"/>
              </a:spcAft>
              <a:buFont typeface="+mj-lt"/>
              <a:buNone/>
            </a:pPr>
            <a:endPar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lvl="0" indent="0" eaLnBrk="0" fontAlgn="base" hangingPunct="0">
              <a:lnSpc>
                <a:spcPct val="50000"/>
              </a:lnSpc>
              <a:spcBef>
                <a:spcPct val="0"/>
              </a:spcBef>
              <a:spcAft>
                <a:spcPct val="0"/>
              </a:spcAft>
              <a:buFont typeface="+mj-lt"/>
              <a:buNone/>
            </a:pPr>
            <a:endPar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lvl="0" eaLnBrk="0" fontAlgn="base" hangingPunct="0">
              <a:lnSpc>
                <a:spcPct val="50000"/>
              </a:lnSpc>
              <a:spcBef>
                <a:spcPct val="0"/>
              </a:spcBef>
              <a:spcAft>
                <a:spcPct val="0"/>
              </a:spcAft>
              <a:buFont typeface="Wingdings" panose="05000000000000000000" charset="0"/>
              <a:buChar char="v"/>
            </a:pP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Global shift to green economies is increasing demand for renewable energy </a:t>
            </a:r>
          </a:p>
          <a:p>
            <a:pPr marL="0" lvl="0" indent="0" eaLnBrk="0" fontAlgn="base" hangingPunct="0">
              <a:lnSpc>
                <a:spcPct val="50000"/>
              </a:lnSpc>
              <a:spcBef>
                <a:spcPct val="0"/>
              </a:spcBef>
              <a:spcAft>
                <a:spcPct val="0"/>
              </a:spcAft>
              <a:buFont typeface="Wingdings" panose="05000000000000000000" charset="0"/>
              <a:buNone/>
            </a:pPr>
            <a:endPar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lvl="0" indent="0" eaLnBrk="0" fontAlgn="base" hangingPunct="0">
              <a:lnSpc>
                <a:spcPct val="50000"/>
              </a:lnSpc>
              <a:spcBef>
                <a:spcPct val="0"/>
              </a:spcBef>
              <a:spcAft>
                <a:spcPct val="0"/>
              </a:spcAft>
              <a:buFont typeface="Wingdings" panose="05000000000000000000" charset="0"/>
              <a:buNone/>
            </a:pP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skills, especially solar PV (International Renewable Energy Agency).</a:t>
            </a:r>
          </a:p>
          <a:p>
            <a:pPr lvl="0" eaLnBrk="0" fontAlgn="base" hangingPunct="0">
              <a:lnSpc>
                <a:spcPct val="50000"/>
              </a:lnSpc>
              <a:spcBef>
                <a:spcPct val="0"/>
              </a:spcBef>
              <a:spcAft>
                <a:spcPct val="0"/>
              </a:spcAft>
              <a:buFont typeface="Wingdings" panose="05000000000000000000" charset="0"/>
              <a:buChar char="v"/>
            </a:pPr>
            <a:endPar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lvl="0" eaLnBrk="0" fontAlgn="base" hangingPunct="0">
              <a:lnSpc>
                <a:spcPct val="50000"/>
              </a:lnSpc>
              <a:spcBef>
                <a:spcPct val="0"/>
              </a:spcBef>
              <a:spcAft>
                <a:spcPct val="0"/>
              </a:spcAft>
              <a:buFont typeface="Wingdings" panose="05000000000000000000" charset="0"/>
              <a:buChar char="v"/>
            </a:pPr>
            <a:endPar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lvl="0" eaLnBrk="0" fontAlgn="base" hangingPunct="0">
              <a:lnSpc>
                <a:spcPct val="50000"/>
              </a:lnSpc>
              <a:spcBef>
                <a:spcPct val="0"/>
              </a:spcBef>
              <a:spcAft>
                <a:spcPct val="0"/>
              </a:spcAft>
              <a:buFont typeface="Wingdings" panose="05000000000000000000" charset="0"/>
              <a:buChar char="v"/>
            </a:pP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Demand for skilled technicians exceeds current training capacity, especially </a:t>
            </a:r>
          </a:p>
          <a:p>
            <a:pPr lvl="0" eaLnBrk="0" fontAlgn="base" hangingPunct="0">
              <a:lnSpc>
                <a:spcPct val="50000"/>
              </a:lnSpc>
              <a:spcBef>
                <a:spcPct val="0"/>
              </a:spcBef>
              <a:spcAft>
                <a:spcPct val="0"/>
              </a:spcAft>
              <a:buFont typeface="Wingdings" panose="05000000000000000000" charset="0"/>
              <a:buChar char="v"/>
            </a:pPr>
            <a:endPar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lvl="0" indent="0" eaLnBrk="0" fontAlgn="base" hangingPunct="0">
              <a:lnSpc>
                <a:spcPct val="50000"/>
              </a:lnSpc>
              <a:spcBef>
                <a:spcPct val="0"/>
              </a:spcBef>
              <a:spcAft>
                <a:spcPct val="0"/>
              </a:spcAft>
              <a:buFont typeface="Wingdings" panose="05000000000000000000" charset="0"/>
              <a:buNone/>
            </a:pP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in developing regions.</a:t>
            </a:r>
          </a:p>
          <a:p>
            <a:pPr lvl="0" eaLnBrk="0" fontAlgn="base" hangingPunct="0">
              <a:lnSpc>
                <a:spcPct val="50000"/>
              </a:lnSpc>
              <a:spcBef>
                <a:spcPct val="0"/>
              </a:spcBef>
              <a:spcAft>
                <a:spcPct val="0"/>
              </a:spcAft>
              <a:buFont typeface="Wingdings" panose="05000000000000000000" charset="0"/>
              <a:buChar char="v"/>
            </a:pPr>
            <a:endPar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lvl="0" eaLnBrk="0" fontAlgn="base" hangingPunct="0">
              <a:lnSpc>
                <a:spcPct val="50000"/>
              </a:lnSpc>
              <a:spcBef>
                <a:spcPct val="0"/>
              </a:spcBef>
              <a:spcAft>
                <a:spcPct val="0"/>
              </a:spcAft>
              <a:buFont typeface="Wingdings" panose="05000000000000000000" charset="0"/>
              <a:buChar char="v"/>
            </a:pPr>
            <a:endPar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lvl="0" eaLnBrk="0" fontAlgn="base" hangingPunct="0">
              <a:lnSpc>
                <a:spcPct val="50000"/>
              </a:lnSpc>
              <a:spcBef>
                <a:spcPct val="0"/>
              </a:spcBef>
              <a:spcAft>
                <a:spcPct val="0"/>
              </a:spcAft>
              <a:buFont typeface="Wingdings" panose="05000000000000000000" charset="0"/>
              <a:buChar char="v"/>
            </a:pP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TVET is key for skills development but faces challenges in Kenya such as </a:t>
            </a:r>
          </a:p>
          <a:p>
            <a:pPr marL="0" lvl="0" indent="0" eaLnBrk="0" fontAlgn="base" hangingPunct="0">
              <a:lnSpc>
                <a:spcPct val="50000"/>
              </a:lnSpc>
              <a:spcBef>
                <a:spcPct val="0"/>
              </a:spcBef>
              <a:spcAft>
                <a:spcPct val="0"/>
              </a:spcAft>
              <a:buFont typeface="Wingdings" panose="05000000000000000000" charset="0"/>
              <a:buNone/>
            </a:pPr>
            <a:endPar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lvl="0" indent="0" eaLnBrk="0" fontAlgn="base" hangingPunct="0">
              <a:lnSpc>
                <a:spcPct val="50000"/>
              </a:lnSpc>
              <a:spcBef>
                <a:spcPct val="0"/>
              </a:spcBef>
              <a:spcAft>
                <a:spcPct val="0"/>
              </a:spcAft>
              <a:buFont typeface="Wingdings" panose="05000000000000000000" charset="0"/>
              <a:buNone/>
            </a:pP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weak industry links and outdated curricula.</a:t>
            </a:r>
          </a:p>
          <a:p>
            <a:pPr lvl="0" eaLnBrk="0" fontAlgn="base" hangingPunct="0">
              <a:lnSpc>
                <a:spcPct val="50000"/>
              </a:lnSpc>
              <a:spcBef>
                <a:spcPct val="0"/>
              </a:spcBef>
              <a:spcAft>
                <a:spcPct val="0"/>
              </a:spcAft>
              <a:buFont typeface="Wingdings" panose="05000000000000000000" charset="0"/>
              <a:buChar char="v"/>
            </a:pPr>
            <a:endPar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lvl="0" eaLnBrk="0" fontAlgn="base" hangingPunct="0">
              <a:lnSpc>
                <a:spcPct val="50000"/>
              </a:lnSpc>
              <a:spcBef>
                <a:spcPct val="0"/>
              </a:spcBef>
              <a:spcAft>
                <a:spcPct val="0"/>
              </a:spcAft>
              <a:buFont typeface="Wingdings" panose="05000000000000000000" charset="0"/>
              <a:buChar char="v"/>
            </a:pPr>
            <a:endPar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lvl="0" eaLnBrk="0" fontAlgn="base" hangingPunct="0">
              <a:lnSpc>
                <a:spcPct val="50000"/>
              </a:lnSpc>
              <a:spcBef>
                <a:spcPct val="0"/>
              </a:spcBef>
              <a:spcAft>
                <a:spcPct val="0"/>
              </a:spcAft>
              <a:buFont typeface="Wingdings" panose="05000000000000000000" charset="0"/>
              <a:buChar char="v"/>
            </a:pP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Strong policies exist (Kenya National Qualifications Framework; National </a:t>
            </a:r>
          </a:p>
          <a:p>
            <a:pPr marL="0" lvl="0" indent="0" eaLnBrk="0" fontAlgn="base" hangingPunct="0">
              <a:lnSpc>
                <a:spcPct val="50000"/>
              </a:lnSpc>
              <a:spcBef>
                <a:spcPct val="0"/>
              </a:spcBef>
              <a:spcAft>
                <a:spcPct val="0"/>
              </a:spcAft>
              <a:buFont typeface="Wingdings" panose="05000000000000000000" charset="0"/>
              <a:buNone/>
            </a:pPr>
            <a:endPar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lvl="0" indent="0" eaLnBrk="0" fontAlgn="base" hangingPunct="0">
              <a:lnSpc>
                <a:spcPct val="50000"/>
              </a:lnSpc>
              <a:spcBef>
                <a:spcPct val="0"/>
              </a:spcBef>
              <a:spcAft>
                <a:spcPct val="0"/>
              </a:spcAft>
              <a:buFont typeface="Wingdings" panose="05000000000000000000" charset="0"/>
              <a:buNone/>
            </a:pP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Energy Policy 2025–2034), but implementation remains weak.</a:t>
            </a:r>
          </a:p>
          <a:p>
            <a:pPr lvl="0" eaLnBrk="0" fontAlgn="base" hangingPunct="0">
              <a:lnSpc>
                <a:spcPct val="50000"/>
              </a:lnSpc>
              <a:spcBef>
                <a:spcPct val="0"/>
              </a:spcBef>
              <a:spcAft>
                <a:spcPct val="0"/>
              </a:spcAft>
              <a:buFont typeface="Wingdings" panose="05000000000000000000" charset="0"/>
              <a:buChar char="v"/>
            </a:pPr>
            <a:endPar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lvl="0" eaLnBrk="0" fontAlgn="base" hangingPunct="0">
              <a:lnSpc>
                <a:spcPct val="50000"/>
              </a:lnSpc>
              <a:spcBef>
                <a:spcPct val="0"/>
              </a:spcBef>
              <a:spcAft>
                <a:spcPct val="0"/>
              </a:spcAft>
              <a:buFont typeface="Wingdings" panose="05000000000000000000" charset="0"/>
              <a:buChar char="v"/>
            </a:pPr>
            <a:endPar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lvl="0" indent="0" eaLnBrk="0" fontAlgn="base" hangingPunct="0">
              <a:lnSpc>
                <a:spcPct val="50000"/>
              </a:lnSpc>
              <a:spcBef>
                <a:spcPct val="0"/>
              </a:spcBef>
              <a:spcAft>
                <a:spcPct val="0"/>
              </a:spcAft>
              <a:buFont typeface="Wingdings" panose="05000000000000000000" charset="0"/>
              <a:buNone/>
            </a:pPr>
            <a:endPar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lvl="0" indent="0" eaLnBrk="0" fontAlgn="base" hangingPunct="0">
              <a:lnSpc>
                <a:spcPct val="70000"/>
              </a:lnSpc>
              <a:spcBef>
                <a:spcPct val="0"/>
              </a:spcBef>
              <a:spcAft>
                <a:spcPct val="0"/>
              </a:spcAft>
              <a:buFont typeface="+mj-lt"/>
              <a:buNone/>
            </a:pPr>
            <a:endPar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lvl="0" indent="0" eaLnBrk="0" fontAlgn="base" hangingPunct="0">
              <a:lnSpc>
                <a:spcPct val="50000"/>
              </a:lnSpc>
              <a:spcBef>
                <a:spcPct val="0"/>
              </a:spcBef>
              <a:spcAft>
                <a:spcPct val="0"/>
              </a:spcAft>
              <a:buFont typeface="+mj-lt"/>
              <a:buNone/>
            </a:pPr>
            <a:endPar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lvl="0" indent="0" eaLnBrk="0" fontAlgn="base" hangingPunct="0">
              <a:lnSpc>
                <a:spcPct val="50000"/>
              </a:lnSpc>
              <a:spcBef>
                <a:spcPct val="0"/>
              </a:spcBef>
              <a:spcAft>
                <a:spcPct val="0"/>
              </a:spcAft>
              <a:buFont typeface="+mj-lt"/>
              <a:buNone/>
            </a:pPr>
            <a:endPar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lvl="0" indent="0" eaLnBrk="0" fontAlgn="base" hangingPunct="0">
              <a:lnSpc>
                <a:spcPct val="50000"/>
              </a:lnSpc>
              <a:spcBef>
                <a:spcPct val="0"/>
              </a:spcBef>
              <a:spcAft>
                <a:spcPct val="0"/>
              </a:spcAft>
              <a:buFont typeface="+mj-lt"/>
              <a:buNone/>
            </a:pPr>
            <a:endPar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a:latin typeface="Times New Roman" panose="02020603050405020304" pitchFamily="18" charset="0"/>
                <a:cs typeface="Times New Roman" panose="02020603050405020304" pitchFamily="18" charset="0"/>
              </a:rPr>
              <a:t>Literature review</a:t>
            </a:r>
          </a:p>
        </p:txBody>
      </p:sp>
      <p:sp>
        <p:nvSpPr>
          <p:cNvPr id="4" name="Rectangle 1"/>
          <p:cNvSpPr>
            <a:spLocks noGrp="1" noChangeArrowheads="1"/>
          </p:cNvSpPr>
          <p:nvPr>
            <p:ph idx="1"/>
          </p:nvPr>
        </p:nvSpPr>
        <p:spPr bwMode="auto">
          <a:xfrm>
            <a:off x="177165" y="1193165"/>
            <a:ext cx="11600180" cy="5076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noAutofit/>
          </a:bodyPr>
          <a:lstStyle/>
          <a:p>
            <a:pPr lvl="0" eaLnBrk="0" fontAlgn="base" hangingPunct="0">
              <a:lnSpc>
                <a:spcPct val="100000"/>
              </a:lnSpc>
              <a:spcBef>
                <a:spcPct val="0"/>
              </a:spcBef>
              <a:spcAft>
                <a:spcPct val="0"/>
              </a:spcAft>
              <a:buFont typeface="Wingdings" panose="05000000000000000000" charset="0"/>
              <a:buChar char="v"/>
            </a:pPr>
            <a:r>
              <a:rPr lang="en-US" altLang="en-US" sz="2000" dirty="0">
                <a:ln>
                  <a:noFill/>
                </a:ln>
                <a:solidFill>
                  <a:schemeClr val="tx1"/>
                </a:solidFill>
                <a:effectLst/>
                <a:latin typeface="Times New Roman" panose="02020603050405020304" pitchFamily="18" charset="0"/>
                <a:cs typeface="Times New Roman" panose="02020603050405020304" pitchFamily="18" charset="0"/>
                <a:sym typeface="+mn-ea"/>
              </a:rPr>
              <a:t>Kenya’s CBET system aims to replicate this but faces implementation gaps.</a:t>
            </a:r>
            <a:endPar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lvl="0" eaLnBrk="0" fontAlgn="base" hangingPunct="0">
              <a:lnSpc>
                <a:spcPct val="100000"/>
              </a:lnSpc>
              <a:spcBef>
                <a:spcPct val="0"/>
              </a:spcBef>
              <a:spcAft>
                <a:spcPct val="0"/>
              </a:spcAft>
              <a:buFont typeface="Wingdings" panose="05000000000000000000" charset="0"/>
              <a:buChar char="v"/>
            </a:pPr>
            <a:endPar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lvl="0" eaLnBrk="0" fontAlgn="base" hangingPunct="0">
              <a:lnSpc>
                <a:spcPct val="100000"/>
              </a:lnSpc>
              <a:spcBef>
                <a:spcPct val="0"/>
              </a:spcBef>
              <a:spcAft>
                <a:spcPct val="0"/>
              </a:spcAft>
              <a:buFont typeface="Wingdings" panose="05000000000000000000" charset="0"/>
              <a:buChar char="v"/>
            </a:pPr>
            <a:r>
              <a:rPr lang="en-US" altLang="en-US" sz="2000" dirty="0">
                <a:ln>
                  <a:noFill/>
                </a:ln>
                <a:solidFill>
                  <a:schemeClr val="tx1"/>
                </a:solidFill>
                <a:effectLst/>
                <a:latin typeface="Times New Roman" panose="02020603050405020304" pitchFamily="18" charset="0"/>
                <a:cs typeface="Times New Roman" panose="02020603050405020304" pitchFamily="18" charset="0"/>
                <a:sym typeface="+mn-ea"/>
              </a:rPr>
              <a:t>women remain underrepresented in technical and renewable energy fields due to social and structural barriers.</a:t>
            </a:r>
          </a:p>
          <a:p>
            <a:pPr marL="0" lvl="0" indent="0" eaLnBrk="0" fontAlgn="base" hangingPunct="0">
              <a:lnSpc>
                <a:spcPct val="100000"/>
              </a:lnSpc>
              <a:spcBef>
                <a:spcPct val="0"/>
              </a:spcBef>
              <a:spcAft>
                <a:spcPct val="0"/>
              </a:spcAft>
              <a:buFont typeface="Wingdings" panose="05000000000000000000" charset="0"/>
              <a:buNone/>
            </a:pPr>
            <a:endPar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lvl="0" eaLnBrk="0" fontAlgn="base" hangingPunct="0">
              <a:lnSpc>
                <a:spcPct val="50000"/>
              </a:lnSpc>
              <a:spcBef>
                <a:spcPct val="0"/>
              </a:spcBef>
              <a:spcAft>
                <a:spcPct val="0"/>
              </a:spcAft>
              <a:buFont typeface="Wingdings" panose="05000000000000000000" charset="0"/>
              <a:buChar char="v"/>
            </a:pPr>
            <a:r>
              <a:rPr lang="en-US" altLang="en-US" sz="2000" dirty="0">
                <a:ln>
                  <a:noFill/>
                </a:ln>
                <a:solidFill>
                  <a:schemeClr val="tx1"/>
                </a:solidFill>
                <a:effectLst/>
                <a:latin typeface="Times New Roman" panose="02020603050405020304" pitchFamily="18" charset="0"/>
                <a:cs typeface="Times New Roman" panose="02020603050405020304" pitchFamily="18" charset="0"/>
                <a:sym typeface="+mn-ea"/>
              </a:rPr>
              <a:t>The German Dual Training System shows the value of combining classroom </a:t>
            </a:r>
            <a:endPar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lvl="0" indent="0" eaLnBrk="0" fontAlgn="base" hangingPunct="0">
              <a:lnSpc>
                <a:spcPct val="50000"/>
              </a:lnSpc>
              <a:spcBef>
                <a:spcPct val="0"/>
              </a:spcBef>
              <a:spcAft>
                <a:spcPct val="0"/>
              </a:spcAft>
              <a:buFont typeface="Wingdings" panose="05000000000000000000" charset="0"/>
              <a:buNone/>
            </a:pPr>
            <a:endPar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lvl="0" indent="0" eaLnBrk="0" fontAlgn="base" hangingPunct="0">
              <a:lnSpc>
                <a:spcPct val="50000"/>
              </a:lnSpc>
              <a:spcBef>
                <a:spcPct val="0"/>
              </a:spcBef>
              <a:spcAft>
                <a:spcPct val="0"/>
              </a:spcAft>
              <a:buFont typeface="Wingdings" panose="05000000000000000000" charset="0"/>
              <a:buNone/>
            </a:pPr>
            <a:r>
              <a:rPr lang="en-US" altLang="en-US" sz="2000" dirty="0">
                <a:ln>
                  <a:noFill/>
                </a:ln>
                <a:solidFill>
                  <a:schemeClr val="tx1"/>
                </a:solidFill>
                <a:effectLst/>
                <a:latin typeface="Times New Roman" panose="02020603050405020304" pitchFamily="18" charset="0"/>
                <a:cs typeface="Times New Roman" panose="02020603050405020304" pitchFamily="18" charset="0"/>
                <a:sym typeface="+mn-ea"/>
              </a:rPr>
              <a:t>learning with industry experience</a:t>
            </a:r>
            <a:endPar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lvl="0" eaLnBrk="0" fontAlgn="base" hangingPunct="0">
              <a:lnSpc>
                <a:spcPct val="100000"/>
              </a:lnSpc>
              <a:spcBef>
                <a:spcPct val="0"/>
              </a:spcBef>
              <a:spcAft>
                <a:spcPct val="0"/>
              </a:spcAft>
              <a:buFont typeface="Wingdings" panose="05000000000000000000" charset="0"/>
              <a:buChar char="v"/>
            </a:pPr>
            <a:endPar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lvl="0" eaLnBrk="0" fontAlgn="base" hangingPunct="0">
              <a:lnSpc>
                <a:spcPct val="100000"/>
              </a:lnSpc>
              <a:spcBef>
                <a:spcPct val="0"/>
              </a:spcBef>
              <a:spcAft>
                <a:spcPct val="0"/>
              </a:spcAft>
              <a:buFont typeface="Wingdings" panose="05000000000000000000" charset="0"/>
              <a:buChar char="v"/>
            </a:pPr>
            <a:r>
              <a:rPr lang="en-US" altLang="en-US" sz="2000" dirty="0">
                <a:ln>
                  <a:noFill/>
                </a:ln>
                <a:solidFill>
                  <a:schemeClr val="tx1"/>
                </a:solidFill>
                <a:effectLst/>
                <a:latin typeface="Times New Roman" panose="02020603050405020304" pitchFamily="18" charset="0"/>
                <a:cs typeface="Times New Roman" panose="02020603050405020304" pitchFamily="18" charset="0"/>
                <a:sym typeface="+mn-ea"/>
              </a:rPr>
              <a:t>Gender-responsive pedagogy improves participation, confidence, and skills among female trainees.</a:t>
            </a:r>
            <a:endPar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lvl="0" eaLnBrk="0" fontAlgn="base" hangingPunct="0">
              <a:lnSpc>
                <a:spcPct val="100000"/>
              </a:lnSpc>
              <a:spcBef>
                <a:spcPct val="0"/>
              </a:spcBef>
              <a:spcAft>
                <a:spcPct val="0"/>
              </a:spcAft>
              <a:buFont typeface="Wingdings" panose="05000000000000000000" charset="0"/>
              <a:buChar char="v"/>
            </a:pPr>
            <a:endPar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lvl="0" eaLnBrk="0" fontAlgn="base" hangingPunct="0">
              <a:lnSpc>
                <a:spcPct val="100000"/>
              </a:lnSpc>
              <a:spcBef>
                <a:spcPct val="0"/>
              </a:spcBef>
              <a:spcAft>
                <a:spcPct val="0"/>
              </a:spcAft>
              <a:buFont typeface="Wingdings" panose="05000000000000000000" charset="0"/>
              <a:buChar char="v"/>
            </a:pPr>
            <a:endPar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lvl="0" eaLnBrk="0" fontAlgn="base" hangingPunct="0">
              <a:lnSpc>
                <a:spcPct val="100000"/>
              </a:lnSpc>
              <a:spcBef>
                <a:spcPct val="0"/>
              </a:spcBef>
              <a:spcAft>
                <a:spcPct val="0"/>
              </a:spcAft>
              <a:buFont typeface="Wingdings" panose="05000000000000000000" charset="0"/>
              <a:buChar char="v"/>
            </a:pPr>
            <a:r>
              <a:rPr lang="en-US" altLang="en-US" sz="2000" dirty="0">
                <a:ln>
                  <a:noFill/>
                </a:ln>
                <a:solidFill>
                  <a:schemeClr val="tx1"/>
                </a:solidFill>
                <a:effectLst/>
                <a:latin typeface="Times New Roman" panose="02020603050405020304" pitchFamily="18" charset="0"/>
                <a:cs typeface="Times New Roman" panose="02020603050405020304" pitchFamily="18" charset="0"/>
                <a:sym typeface="+mn-ea"/>
              </a:rPr>
              <a:t>PPE and practical exposure support professional identity development, especially for women.</a:t>
            </a:r>
            <a:endPar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lvl="0" eaLnBrk="0" fontAlgn="base" hangingPunct="0">
              <a:lnSpc>
                <a:spcPct val="100000"/>
              </a:lnSpc>
              <a:spcBef>
                <a:spcPct val="0"/>
              </a:spcBef>
              <a:spcAft>
                <a:spcPct val="0"/>
              </a:spcAft>
              <a:buFont typeface="Wingdings" panose="05000000000000000000" charset="0"/>
              <a:buChar char="v"/>
            </a:pPr>
            <a:endPar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lvl="0" eaLnBrk="0" fontAlgn="base" hangingPunct="0">
              <a:lnSpc>
                <a:spcPct val="100000"/>
              </a:lnSpc>
              <a:spcBef>
                <a:spcPct val="0"/>
              </a:spcBef>
              <a:spcAft>
                <a:spcPct val="0"/>
              </a:spcAft>
              <a:buFont typeface="Wingdings" panose="05000000000000000000" charset="0"/>
              <a:buChar char="v"/>
            </a:pPr>
            <a:endPar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lvl="0" eaLnBrk="0" fontAlgn="base" hangingPunct="0">
              <a:lnSpc>
                <a:spcPct val="100000"/>
              </a:lnSpc>
              <a:spcBef>
                <a:spcPct val="0"/>
              </a:spcBef>
              <a:spcAft>
                <a:spcPct val="0"/>
              </a:spcAft>
              <a:buFont typeface="Wingdings" panose="05000000000000000000" charset="0"/>
              <a:buChar char="v"/>
            </a:pPr>
            <a:r>
              <a:rPr lang="en-US" altLang="en-US" sz="2000" dirty="0">
                <a:ln>
                  <a:noFill/>
                </a:ln>
                <a:solidFill>
                  <a:schemeClr val="tx1"/>
                </a:solidFill>
                <a:effectLst/>
                <a:latin typeface="Times New Roman" panose="02020603050405020304" pitchFamily="18" charset="0"/>
                <a:cs typeface="Times New Roman" panose="02020603050405020304" pitchFamily="18" charset="0"/>
                <a:sym typeface="+mn-ea"/>
              </a:rPr>
              <a:t>Literature highlights gaps in implementation, gender inclusion, and institutional-level evidence.</a:t>
            </a:r>
            <a:endPar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lvl="0" eaLnBrk="0" fontAlgn="base" hangingPunct="0">
              <a:lnSpc>
                <a:spcPct val="100000"/>
              </a:lnSpc>
              <a:spcBef>
                <a:spcPct val="0"/>
              </a:spcBef>
              <a:spcAft>
                <a:spcPct val="0"/>
              </a:spcAft>
              <a:buFont typeface="Wingdings" panose="05000000000000000000" charset="0"/>
              <a:buChar char="v"/>
            </a:pPr>
            <a:endPar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lvl="0" indent="0" eaLnBrk="0" fontAlgn="base" hangingPunct="0">
              <a:lnSpc>
                <a:spcPct val="100000"/>
              </a:lnSpc>
              <a:spcBef>
                <a:spcPct val="0"/>
              </a:spcBef>
              <a:spcAft>
                <a:spcPct val="0"/>
              </a:spcAft>
              <a:buFont typeface="+mj-lt"/>
              <a:buNone/>
            </a:pPr>
            <a:endPar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a:latin typeface="Times New Roman" panose="02020603050405020304" pitchFamily="18" charset="0"/>
                <a:cs typeface="Times New Roman" panose="02020603050405020304" pitchFamily="18" charset="0"/>
              </a:rPr>
              <a:t>Methodology</a:t>
            </a:r>
          </a:p>
        </p:txBody>
      </p:sp>
      <p:sp>
        <p:nvSpPr>
          <p:cNvPr id="4" name="Rectangle 1"/>
          <p:cNvSpPr>
            <a:spLocks noGrp="1" noChangeArrowheads="1"/>
          </p:cNvSpPr>
          <p:nvPr>
            <p:ph idx="1"/>
          </p:nvPr>
        </p:nvSpPr>
        <p:spPr bwMode="auto">
          <a:xfrm>
            <a:off x="222885" y="1368425"/>
            <a:ext cx="11130915" cy="4770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noAutofit/>
          </a:bodyPr>
          <a:lstStyle/>
          <a:p>
            <a:pPr marL="0" marR="0" lvl="0" indent="0" algn="l" defTabSz="914400" rtl="0" eaLnBrk="0" fontAlgn="base" latinLnBrk="0" hangingPunct="0">
              <a:lnSpc>
                <a:spcPct val="170000"/>
              </a:lnSpc>
              <a:spcBef>
                <a:spcPct val="0"/>
              </a:spcBef>
              <a:spcAft>
                <a:spcPct val="0"/>
              </a:spcAft>
              <a:buClrTx/>
              <a:buSzTx/>
              <a:buFontTx/>
              <a:buChar char="•"/>
            </a:pP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Research Design: Qualitative case study</a:t>
            </a:r>
          </a:p>
          <a:p>
            <a:pPr marL="0" marR="0" lvl="0" indent="0" algn="l" defTabSz="914400" rtl="0" eaLnBrk="0" fontAlgn="base" latinLnBrk="0" hangingPunct="0">
              <a:lnSpc>
                <a:spcPct val="170000"/>
              </a:lnSpc>
              <a:spcBef>
                <a:spcPct val="0"/>
              </a:spcBef>
              <a:spcAft>
                <a:spcPct val="0"/>
              </a:spcAft>
              <a:buClrTx/>
              <a:buSzTx/>
              <a:buFontTx/>
              <a:buChar char="•"/>
            </a:pP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Study Site: Rift Valley National Polytechnic</a:t>
            </a:r>
          </a:p>
          <a:p>
            <a:pPr marL="0" marR="0" lvl="0" indent="0" algn="l" defTabSz="914400" rtl="0" eaLnBrk="0" fontAlgn="base" latinLnBrk="0" hangingPunct="0">
              <a:lnSpc>
                <a:spcPct val="170000"/>
              </a:lnSpc>
              <a:spcBef>
                <a:spcPct val="0"/>
              </a:spcBef>
              <a:spcAft>
                <a:spcPct val="0"/>
              </a:spcAft>
              <a:buClrTx/>
              <a:buSzTx/>
              <a:buFontTx/>
              <a:buChar char="•"/>
            </a:pP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Data Collection:</a:t>
            </a:r>
          </a:p>
          <a:p>
            <a:pPr marL="0" marR="0" lvl="0" indent="0" algn="l" defTabSz="914400" rtl="0" eaLnBrk="0" fontAlgn="base" latinLnBrk="0" hangingPunct="0">
              <a:lnSpc>
                <a:spcPct val="170000"/>
              </a:lnSpc>
              <a:spcBef>
                <a:spcPct val="0"/>
              </a:spcBef>
              <a:spcAft>
                <a:spcPct val="0"/>
              </a:spcAft>
              <a:buClrTx/>
              <a:buSzTx/>
              <a:buFontTx/>
              <a:buChar char="•"/>
            </a:pP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Interviews (trainers &amp; trainees)</a:t>
            </a:r>
          </a:p>
          <a:p>
            <a:pPr marL="0" marR="0" lvl="0" indent="0" algn="l" defTabSz="914400" rtl="0" eaLnBrk="0" fontAlgn="base" latinLnBrk="0" hangingPunct="0">
              <a:lnSpc>
                <a:spcPct val="170000"/>
              </a:lnSpc>
              <a:spcBef>
                <a:spcPct val="0"/>
              </a:spcBef>
              <a:spcAft>
                <a:spcPct val="0"/>
              </a:spcAft>
              <a:buClrTx/>
              <a:buSzTx/>
              <a:buFontTx/>
              <a:buChar char="•"/>
            </a:pP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Programme reports</a:t>
            </a:r>
          </a:p>
          <a:p>
            <a:pPr marL="0" marR="0" lvl="0" indent="0" algn="l" defTabSz="914400" rtl="0" eaLnBrk="0" fontAlgn="base" latinLnBrk="0" hangingPunct="0">
              <a:lnSpc>
                <a:spcPct val="170000"/>
              </a:lnSpc>
              <a:spcBef>
                <a:spcPct val="0"/>
              </a:spcBef>
              <a:spcAft>
                <a:spcPct val="0"/>
              </a:spcAft>
              <a:buClrTx/>
              <a:buSzTx/>
              <a:buFontTx/>
              <a:buChar char="•"/>
            </a:pP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Observations</a:t>
            </a:r>
          </a:p>
          <a:p>
            <a:pPr marL="0" marR="0" lvl="0" indent="0" algn="l" defTabSz="914400" rtl="0" eaLnBrk="0" fontAlgn="base" latinLnBrk="0" hangingPunct="0">
              <a:lnSpc>
                <a:spcPct val="170000"/>
              </a:lnSpc>
              <a:spcBef>
                <a:spcPct val="0"/>
              </a:spcBef>
              <a:spcAft>
                <a:spcPct val="0"/>
              </a:spcAft>
              <a:buClrTx/>
              <a:buSzTx/>
              <a:buFontTx/>
              <a:buChar char="•"/>
            </a:pP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Participants: ~150 trainees (6 cohorts)</a:t>
            </a:r>
          </a:p>
          <a:p>
            <a:pPr marL="0" marR="0" lvl="0" indent="0" algn="l" defTabSz="914400" rtl="0" eaLnBrk="0" fontAlgn="base" latinLnBrk="0" hangingPunct="0">
              <a:lnSpc>
                <a:spcPct val="170000"/>
              </a:lnSpc>
              <a:spcBef>
                <a:spcPct val="0"/>
              </a:spcBef>
              <a:spcAft>
                <a:spcPct val="0"/>
              </a:spcAft>
              <a:buClrTx/>
              <a:buSzTx/>
              <a:buFontTx/>
              <a:buChar char="•"/>
            </a:pP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Analysis: Thematic analysis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a:latin typeface="Times New Roman" panose="02020603050405020304" pitchFamily="18" charset="0"/>
                <a:cs typeface="Times New Roman" panose="02020603050405020304" pitchFamily="18" charset="0"/>
              </a:rPr>
              <a:t>Findings</a:t>
            </a:r>
          </a:p>
        </p:txBody>
      </p:sp>
      <p:sp>
        <p:nvSpPr>
          <p:cNvPr id="4" name="Rectangle 1"/>
          <p:cNvSpPr>
            <a:spLocks noGrp="1" noChangeArrowheads="1"/>
          </p:cNvSpPr>
          <p:nvPr>
            <p:ph idx="1"/>
          </p:nvPr>
        </p:nvSpPr>
        <p:spPr bwMode="auto">
          <a:xfrm>
            <a:off x="298450" y="1301115"/>
            <a:ext cx="11055350" cy="4629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noAutofit/>
          </a:bodyPr>
          <a:lstStyle/>
          <a:p>
            <a:pPr marL="0" marR="0" lvl="0" indent="0" algn="l" defTabSz="914400" rtl="0" eaLnBrk="0" fontAlgn="base" latinLnBrk="0" hangingPunct="0">
              <a:lnSpc>
                <a:spcPct val="160000"/>
              </a:lnSpc>
              <a:spcBef>
                <a:spcPct val="0"/>
              </a:spcBef>
              <a:spcAft>
                <a:spcPct val="0"/>
              </a:spcAft>
              <a:buClrTx/>
              <a:buSzTx/>
              <a:buFontTx/>
              <a:buChar char="•"/>
            </a:pP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Hands-on, competency-based training</a:t>
            </a:r>
          </a:p>
          <a:p>
            <a:pPr marL="0" marR="0" lvl="0" indent="0" algn="l" defTabSz="914400" rtl="0" eaLnBrk="0" fontAlgn="base" latinLnBrk="0" hangingPunct="0">
              <a:lnSpc>
                <a:spcPct val="160000"/>
              </a:lnSpc>
              <a:spcBef>
                <a:spcPct val="0"/>
              </a:spcBef>
              <a:spcAft>
                <a:spcPct val="0"/>
              </a:spcAft>
              <a:buClrTx/>
              <a:buSzTx/>
              <a:buFontTx/>
              <a:buChar char="•"/>
            </a:pP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Certification through National Industrial Training Authority (Level 4 &amp; GTT3)</a:t>
            </a:r>
          </a:p>
          <a:p>
            <a:pPr marL="0" marR="0" lvl="0" indent="0" algn="l" defTabSz="914400" rtl="0" eaLnBrk="0" fontAlgn="base" latinLnBrk="0" hangingPunct="0">
              <a:lnSpc>
                <a:spcPct val="160000"/>
              </a:lnSpc>
              <a:spcBef>
                <a:spcPct val="0"/>
              </a:spcBef>
              <a:spcAft>
                <a:spcPct val="0"/>
              </a:spcAft>
              <a:buClrTx/>
              <a:buSzTx/>
              <a:buFontTx/>
              <a:buChar char="•"/>
            </a:pP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Strong industry partnerships:</a:t>
            </a:r>
          </a:p>
          <a:p>
            <a:pPr marL="0" marR="0" lvl="0" indent="0" algn="l" defTabSz="914400" rtl="0" eaLnBrk="0" fontAlgn="base" latinLnBrk="0" hangingPunct="0">
              <a:lnSpc>
                <a:spcPct val="160000"/>
              </a:lnSpc>
              <a:spcBef>
                <a:spcPct val="0"/>
              </a:spcBef>
              <a:spcAft>
                <a:spcPct val="0"/>
              </a:spcAft>
              <a:buClrTx/>
              <a:buSzTx/>
              <a:buFontTx/>
              <a:buChar char="•"/>
            </a:pP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WTS Foundation</a:t>
            </a:r>
          </a:p>
          <a:p>
            <a:pPr marL="0" marR="0" lvl="0" indent="0" algn="l" defTabSz="914400" rtl="0" eaLnBrk="0" fontAlgn="base" latinLnBrk="0" hangingPunct="0">
              <a:lnSpc>
                <a:spcPct val="160000"/>
              </a:lnSpc>
              <a:spcBef>
                <a:spcPct val="0"/>
              </a:spcBef>
              <a:spcAft>
                <a:spcPct val="0"/>
              </a:spcAft>
              <a:buClrTx/>
              <a:buSzTx/>
              <a:buFontTx/>
              <a:buChar char="•"/>
            </a:pP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GIZ Kenya</a:t>
            </a:r>
          </a:p>
          <a:p>
            <a:pPr marL="0" marR="0" lvl="0" indent="0" algn="l" defTabSz="914400" rtl="0" eaLnBrk="0" fontAlgn="base" latinLnBrk="0" hangingPunct="0">
              <a:lnSpc>
                <a:spcPct val="160000"/>
              </a:lnSpc>
              <a:spcBef>
                <a:spcPct val="0"/>
              </a:spcBef>
              <a:spcAft>
                <a:spcPct val="0"/>
              </a:spcAft>
              <a:buClrTx/>
              <a:buSzTx/>
              <a:buFontTx/>
              <a:buChar char="•"/>
            </a:pP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Government of Norway</a:t>
            </a:r>
          </a:p>
          <a:p>
            <a:pPr marL="0" marR="0" lvl="0" indent="0" algn="l" defTabSz="914400" rtl="0" eaLnBrk="0" fontAlgn="base" latinLnBrk="0" hangingPunct="0">
              <a:lnSpc>
                <a:spcPct val="160000"/>
              </a:lnSpc>
              <a:spcBef>
                <a:spcPct val="0"/>
              </a:spcBef>
              <a:spcAft>
                <a:spcPct val="0"/>
              </a:spcAft>
              <a:buClrTx/>
              <a:buSzTx/>
              <a:buFontTx/>
              <a:buChar char="•"/>
            </a:pP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Increased female participation in solar training</a:t>
            </a:r>
          </a:p>
          <a:p>
            <a:pPr marL="0" marR="0" lvl="0" indent="0" algn="l" defTabSz="914400" rtl="0" eaLnBrk="0" fontAlgn="base" latinLnBrk="0" hangingPunct="0">
              <a:lnSpc>
                <a:spcPct val="160000"/>
              </a:lnSpc>
              <a:spcBef>
                <a:spcPct val="0"/>
              </a:spcBef>
              <a:spcAft>
                <a:spcPct val="0"/>
              </a:spcAft>
              <a:buClrTx/>
              <a:buSzTx/>
              <a:buFontTx/>
              <a:buChar char="•"/>
            </a:pP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Practical exposure through visits to Baraka Roses in Oljorai, Nakuru County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8A9AA42-71DB-40F6-B627-1080D64867A1}"/>
              </a:ext>
            </a:extLst>
          </p:cNvPr>
          <p:cNvSpPr>
            <a:spLocks noGrp="1"/>
          </p:cNvSpPr>
          <p:nvPr>
            <p:ph type="title"/>
          </p:nvPr>
        </p:nvSpPr>
        <p:spPr>
          <a:xfrm>
            <a:off x="215900" y="2360756"/>
            <a:ext cx="11823700" cy="1325563"/>
          </a:xfrm>
        </p:spPr>
        <p:txBody>
          <a:bodyPr>
            <a:normAutofit fontScale="90000"/>
          </a:bodyPr>
          <a:lstStyle/>
          <a:p>
            <a:r>
              <a:rPr lang="en-US" sz="4400" dirty="0">
                <a:latin typeface="Maiandra GD" panose="020E0502030308020204" pitchFamily="34" charset="0"/>
              </a:rPr>
              <a:t>AI-Driven Monitoring of Competency Acquisition in Modularized TVET Curriculum under in TVET Institutions </a:t>
            </a:r>
            <a:br>
              <a:rPr lang="en-US" dirty="0"/>
            </a:br>
            <a:endParaRPr lang="en-US" dirty="0"/>
          </a:p>
        </p:txBody>
      </p:sp>
      <p:sp>
        <p:nvSpPr>
          <p:cNvPr id="2" name="TextBox 1"/>
          <p:cNvSpPr txBox="1"/>
          <p:nvPr/>
        </p:nvSpPr>
        <p:spPr>
          <a:xfrm>
            <a:off x="5511800" y="4203700"/>
            <a:ext cx="6400800" cy="1077218"/>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3200" b="1" i="1" u="none" strike="noStrike" kern="1200" cap="none" spc="0" normalizeH="0" baseline="0" noProof="0" dirty="0">
                <a:ln>
                  <a:noFill/>
                </a:ln>
                <a:solidFill>
                  <a:srgbClr val="002060"/>
                </a:solidFill>
                <a:effectLst/>
                <a:uLnTx/>
                <a:uFillTx/>
                <a:latin typeface="Maiandra GD" panose="020E0502030308020204" pitchFamily="34" charset="0"/>
                <a:ea typeface="+mn-ea"/>
                <a:cs typeface="+mn-cs"/>
              </a:rPr>
              <a:t>Chepkwony Peter</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3200" b="1" i="1" u="none" strike="noStrike" kern="1200" cap="none" spc="0" normalizeH="0" baseline="0" noProof="0" dirty="0">
                <a:ln>
                  <a:noFill/>
                </a:ln>
                <a:solidFill>
                  <a:srgbClr val="002060"/>
                </a:solidFill>
                <a:effectLst/>
                <a:uLnTx/>
                <a:uFillTx/>
                <a:latin typeface="Maiandra GD" panose="020E0502030308020204" pitchFamily="34" charset="0"/>
                <a:ea typeface="+mn-ea"/>
                <a:cs typeface="+mn-cs"/>
              </a:rPr>
              <a:t>Eldoret National Polytechnic </a:t>
            </a:r>
          </a:p>
        </p:txBody>
      </p:sp>
    </p:spTree>
    <p:extLst>
      <p:ext uri="{BB962C8B-B14F-4D97-AF65-F5344CB8AC3E}">
        <p14:creationId xmlns:p14="http://schemas.microsoft.com/office/powerpoint/2010/main" val="7018466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a:latin typeface="Times New Roman" panose="02020603050405020304" pitchFamily="18" charset="0"/>
                <a:cs typeface="Times New Roman" panose="02020603050405020304" pitchFamily="18" charset="0"/>
              </a:rPr>
              <a:t>Discussion</a:t>
            </a:r>
          </a:p>
        </p:txBody>
      </p:sp>
      <p:sp>
        <p:nvSpPr>
          <p:cNvPr id="4" name="Rectangle 1"/>
          <p:cNvSpPr>
            <a:spLocks noGrp="1" noChangeArrowheads="1"/>
          </p:cNvSpPr>
          <p:nvPr>
            <p:ph idx="1"/>
          </p:nvPr>
        </p:nvSpPr>
        <p:spPr bwMode="auto">
          <a:xfrm>
            <a:off x="492760" y="1036320"/>
            <a:ext cx="11699875" cy="5401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noAutofit/>
          </a:bodyPr>
          <a:lstStyle/>
          <a:p>
            <a:pPr marL="0" marR="0" lvl="0" indent="0" algn="l" defTabSz="914400" rtl="0" eaLnBrk="0" fontAlgn="base" latinLnBrk="0" hangingPunct="0">
              <a:lnSpc>
                <a:spcPct val="180000"/>
              </a:lnSpc>
              <a:spcBef>
                <a:spcPct val="0"/>
              </a:spcBef>
              <a:spcAft>
                <a:spcPct val="0"/>
              </a:spcAft>
              <a:buClrTx/>
              <a:buSzTx/>
              <a:buFontTx/>
              <a:buChar char="•"/>
            </a:pP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Hands-on, competency-based training</a:t>
            </a:r>
          </a:p>
          <a:p>
            <a:pPr marL="0" marR="0" lvl="0" indent="0" algn="l" defTabSz="914400" rtl="0" eaLnBrk="0" fontAlgn="base" latinLnBrk="0" hangingPunct="0">
              <a:lnSpc>
                <a:spcPct val="180000"/>
              </a:lnSpc>
              <a:spcBef>
                <a:spcPct val="0"/>
              </a:spcBef>
              <a:spcAft>
                <a:spcPct val="0"/>
              </a:spcAft>
              <a:buClrTx/>
              <a:buSzTx/>
              <a:buFontTx/>
              <a:buChar char="•"/>
            </a:pP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Certification through National Industrial Training Authority (Level 4 &amp; GTT3)</a:t>
            </a:r>
          </a:p>
          <a:p>
            <a:pPr marL="0" marR="0" lvl="0" indent="0" algn="l" defTabSz="914400" rtl="0" eaLnBrk="0" fontAlgn="base" latinLnBrk="0" hangingPunct="0">
              <a:lnSpc>
                <a:spcPct val="180000"/>
              </a:lnSpc>
              <a:spcBef>
                <a:spcPct val="0"/>
              </a:spcBef>
              <a:spcAft>
                <a:spcPct val="0"/>
              </a:spcAft>
              <a:buClrTx/>
              <a:buSzTx/>
              <a:buFontTx/>
              <a:buChar char="•"/>
            </a:pP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Strong industry partnerships:</a:t>
            </a:r>
          </a:p>
          <a:p>
            <a:pPr marL="514350" marR="0" lvl="0" indent="-514350" algn="l" defTabSz="914400" rtl="0" eaLnBrk="0" fontAlgn="base" latinLnBrk="0" hangingPunct="0">
              <a:lnSpc>
                <a:spcPct val="180000"/>
              </a:lnSpc>
              <a:spcBef>
                <a:spcPct val="0"/>
              </a:spcBef>
              <a:spcAft>
                <a:spcPct val="0"/>
              </a:spcAft>
              <a:buClrTx/>
              <a:buSzTx/>
              <a:buFont typeface="+mj-lt"/>
              <a:buAutoNum type="romanUcPeriod"/>
            </a:pPr>
            <a:r>
              <a:rPr kumimoji="0" lang="en-US" altLang="en-US" sz="2000" b="0"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rPr>
              <a:t>WTS Foundation</a:t>
            </a:r>
          </a:p>
          <a:p>
            <a:pPr marL="514350" marR="0" lvl="0" indent="-514350" algn="l" defTabSz="914400" rtl="0" eaLnBrk="0" fontAlgn="base" latinLnBrk="0" hangingPunct="0">
              <a:lnSpc>
                <a:spcPct val="180000"/>
              </a:lnSpc>
              <a:spcBef>
                <a:spcPct val="0"/>
              </a:spcBef>
              <a:spcAft>
                <a:spcPct val="0"/>
              </a:spcAft>
              <a:buClrTx/>
              <a:buSzTx/>
              <a:buFont typeface="+mj-lt"/>
              <a:buAutoNum type="romanUcPeriod"/>
            </a:pPr>
            <a:r>
              <a:rPr kumimoji="0" lang="en-US" altLang="en-US" sz="2000" b="0"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rPr>
              <a:t>GIZ Kenya</a:t>
            </a:r>
          </a:p>
          <a:p>
            <a:pPr marL="514350" marR="0" lvl="0" indent="-514350" algn="l" defTabSz="914400" rtl="0" eaLnBrk="0" fontAlgn="base" latinLnBrk="0" hangingPunct="0">
              <a:lnSpc>
                <a:spcPct val="180000"/>
              </a:lnSpc>
              <a:spcBef>
                <a:spcPct val="0"/>
              </a:spcBef>
              <a:spcAft>
                <a:spcPct val="0"/>
              </a:spcAft>
              <a:buClrTx/>
              <a:buSzTx/>
              <a:buFont typeface="+mj-lt"/>
              <a:buAutoNum type="romanUcPeriod"/>
            </a:pPr>
            <a:r>
              <a:rPr kumimoji="0" lang="en-US" altLang="en-US" sz="2000" b="0"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rPr>
              <a:t>Government of Norway</a:t>
            </a:r>
          </a:p>
          <a:p>
            <a:pPr marL="0" marR="0" lvl="0" indent="0" algn="l" defTabSz="914400" rtl="0" eaLnBrk="0" fontAlgn="base" latinLnBrk="0" hangingPunct="0">
              <a:lnSpc>
                <a:spcPct val="180000"/>
              </a:lnSpc>
              <a:spcBef>
                <a:spcPct val="0"/>
              </a:spcBef>
              <a:spcAft>
                <a:spcPct val="0"/>
              </a:spcAft>
              <a:buClrTx/>
              <a:buSzTx/>
              <a:buFontTx/>
              <a:buChar char="•"/>
            </a:pP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Increased female participation in solar training----A PICTURE OF ME</a:t>
            </a:r>
          </a:p>
          <a:p>
            <a:pPr marL="0" marR="0" lvl="0" indent="0" algn="l" defTabSz="914400" rtl="0" eaLnBrk="0" fontAlgn="base" latinLnBrk="0" hangingPunct="0">
              <a:lnSpc>
                <a:spcPct val="180000"/>
              </a:lnSpc>
              <a:spcBef>
                <a:spcPct val="0"/>
              </a:spcBef>
              <a:spcAft>
                <a:spcPct val="0"/>
              </a:spcAft>
              <a:buClrTx/>
              <a:buSzTx/>
              <a:buFontTx/>
              <a:buChar char="•"/>
            </a:pP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Practical exposure through visits to Baraka Roses in Oljorai, Nakuru County</a:t>
            </a:r>
          </a:p>
        </p:txBody>
      </p:sp>
      <p:pic>
        <p:nvPicPr>
          <p:cNvPr id="3" name="Content Placeholder 2" descr="SOLAR PV"/>
          <p:cNvPicPr>
            <a:picLocks noChangeAspect="1"/>
          </p:cNvPicPr>
          <p:nvPr/>
        </p:nvPicPr>
        <p:blipFill>
          <a:blip r:embed="rId2"/>
          <a:stretch>
            <a:fillRect/>
          </a:stretch>
        </p:blipFill>
        <p:spPr>
          <a:xfrm>
            <a:off x="8416290" y="1301750"/>
            <a:ext cx="3775710" cy="5256530"/>
          </a:xfrm>
          <a:prstGeom prst="rect">
            <a:avLst/>
          </a:prstGeom>
          <a:noFill/>
          <a:ln>
            <a:noFill/>
          </a:ln>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a:latin typeface="Times New Roman" panose="02020603050405020304" pitchFamily="18" charset="0"/>
                <a:cs typeface="Times New Roman" panose="02020603050405020304" pitchFamily="18" charset="0"/>
              </a:rPr>
              <a:t>Discussion</a:t>
            </a:r>
          </a:p>
        </p:txBody>
      </p:sp>
      <p:sp>
        <p:nvSpPr>
          <p:cNvPr id="5" name="Content Placeholder 4"/>
          <p:cNvSpPr>
            <a:spLocks noGrp="1"/>
          </p:cNvSpPr>
          <p:nvPr>
            <p:ph idx="1"/>
          </p:nvPr>
        </p:nvSpPr>
        <p:spPr/>
        <p:txBody>
          <a:bodyPr/>
          <a:lstStyle/>
          <a:p>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 Discussion </a:t>
            </a:r>
          </a:p>
        </p:txBody>
      </p:sp>
      <p:pic>
        <p:nvPicPr>
          <p:cNvPr id="4" name="Content Placeholder 3" descr="implementation bridged for knqa"/>
          <p:cNvPicPr>
            <a:picLocks noGrp="1" noChangeAspect="1"/>
          </p:cNvPicPr>
          <p:nvPr>
            <p:ph idx="1"/>
          </p:nvPr>
        </p:nvPicPr>
        <p:blipFill>
          <a:blip r:embed="rId2"/>
          <a:stretch>
            <a:fillRect/>
          </a:stretch>
        </p:blipFill>
        <p:spPr>
          <a:xfrm>
            <a:off x="1612265" y="2131060"/>
            <a:ext cx="7430770" cy="353695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latin typeface="Times New Roman" panose="02020603050405020304" pitchFamily="18" charset="0"/>
                <a:cs typeface="Times New Roman" panose="02020603050405020304" pitchFamily="18" charset="0"/>
              </a:rPr>
              <a:t>Conclusion</a:t>
            </a:r>
          </a:p>
        </p:txBody>
      </p:sp>
      <p:sp>
        <p:nvSpPr>
          <p:cNvPr id="3" name="Content Placeholder 2"/>
          <p:cNvSpPr>
            <a:spLocks noGrp="1"/>
          </p:cNvSpPr>
          <p:nvPr>
            <p:ph idx="1"/>
          </p:nvPr>
        </p:nvSpPr>
        <p:spPr>
          <a:xfrm>
            <a:off x="329453" y="1351429"/>
            <a:ext cx="11026588" cy="4605618"/>
          </a:xfrm>
        </p:spPr>
        <p:txBody>
          <a:bodyPr>
            <a:noAutofit/>
          </a:bodyPr>
          <a:lstStyle/>
          <a:p>
            <a:pPr lvl="1"/>
            <a:r>
              <a:rPr lang="en-US" altLang="en-US" sz="2800" dirty="0">
                <a:solidFill>
                  <a:schemeClr val="tx1"/>
                </a:solidFill>
                <a:latin typeface="Times New Roman" panose="02020603050405020304" pitchFamily="18" charset="0"/>
                <a:cs typeface="Times New Roman" panose="02020603050405020304" pitchFamily="18" charset="0"/>
              </a:rPr>
              <a:t>Green skills are essential for Kenya’s energy transition</a:t>
            </a:r>
          </a:p>
          <a:p>
            <a:pPr lvl="1"/>
            <a:r>
              <a:rPr lang="en-US" altLang="en-US" sz="2800" dirty="0">
                <a:solidFill>
                  <a:schemeClr val="tx1"/>
                </a:solidFill>
                <a:latin typeface="Times New Roman" panose="02020603050405020304" pitchFamily="18" charset="0"/>
                <a:cs typeface="Times New Roman" panose="02020603050405020304" pitchFamily="18" charset="0"/>
              </a:rPr>
              <a:t>Rift Valley National Polytechnic provides a successful implementation model</a:t>
            </a:r>
          </a:p>
          <a:p>
            <a:pPr lvl="1"/>
            <a:r>
              <a:rPr lang="en-US" altLang="en-US" sz="2800" dirty="0">
                <a:solidFill>
                  <a:schemeClr val="tx1"/>
                </a:solidFill>
                <a:latin typeface="Times New Roman" panose="02020603050405020304" pitchFamily="18" charset="0"/>
                <a:cs typeface="Times New Roman" panose="02020603050405020304" pitchFamily="18" charset="0"/>
              </a:rPr>
              <a:t>Programme bridges gap between:</a:t>
            </a:r>
          </a:p>
          <a:p>
            <a:pPr lvl="1"/>
            <a:r>
              <a:rPr lang="en-US" altLang="en-US" sz="2800" dirty="0">
                <a:solidFill>
                  <a:schemeClr val="tx1"/>
                </a:solidFill>
                <a:latin typeface="Times New Roman" panose="02020603050405020304" pitchFamily="18" charset="0"/>
                <a:cs typeface="Times New Roman" panose="02020603050405020304" pitchFamily="18" charset="0"/>
              </a:rPr>
              <a:t>Policy frameworks</a:t>
            </a:r>
          </a:p>
          <a:p>
            <a:pPr lvl="1"/>
            <a:r>
              <a:rPr lang="en-US" altLang="en-US" sz="2800" dirty="0">
                <a:solidFill>
                  <a:schemeClr val="tx1"/>
                </a:solidFill>
                <a:latin typeface="Times New Roman" panose="02020603050405020304" pitchFamily="18" charset="0"/>
                <a:cs typeface="Times New Roman" panose="02020603050405020304" pitchFamily="18" charset="0"/>
              </a:rPr>
              <a:t>Labour market needs</a:t>
            </a:r>
          </a:p>
          <a:p>
            <a:pPr lvl="1"/>
            <a:r>
              <a:rPr lang="en-US" altLang="en-US" sz="2800" dirty="0">
                <a:solidFill>
                  <a:schemeClr val="tx1"/>
                </a:solidFill>
                <a:latin typeface="Times New Roman" panose="02020603050405020304" pitchFamily="18" charset="0"/>
                <a:cs typeface="Times New Roman" panose="02020603050405020304" pitchFamily="18" charset="0"/>
              </a:rPr>
              <a:t>Contributes to:</a:t>
            </a:r>
          </a:p>
          <a:p>
            <a:pPr lvl="1"/>
            <a:r>
              <a:rPr lang="en-US" altLang="en-US" sz="2800" dirty="0">
                <a:solidFill>
                  <a:schemeClr val="tx1"/>
                </a:solidFill>
                <a:latin typeface="Times New Roman" panose="02020603050405020304" pitchFamily="18" charset="0"/>
                <a:cs typeface="Times New Roman" panose="02020603050405020304" pitchFamily="18" charset="0"/>
              </a:rPr>
              <a:t>Youth employment</a:t>
            </a:r>
          </a:p>
          <a:p>
            <a:pPr lvl="1"/>
            <a:r>
              <a:rPr lang="en-US" altLang="en-US" sz="2800" dirty="0">
                <a:solidFill>
                  <a:schemeClr val="tx1"/>
                </a:solidFill>
                <a:latin typeface="Times New Roman" panose="02020603050405020304" pitchFamily="18" charset="0"/>
                <a:cs typeface="Times New Roman" panose="02020603050405020304" pitchFamily="18" charset="0"/>
              </a:rPr>
              <a:t>Renewable energy growth</a:t>
            </a:r>
          </a:p>
          <a:p>
            <a:pPr lvl="1"/>
            <a:r>
              <a:rPr lang="en-US" altLang="en-US" sz="2800" dirty="0">
                <a:solidFill>
                  <a:schemeClr val="tx1"/>
                </a:solidFill>
                <a:latin typeface="Times New Roman" panose="02020603050405020304" pitchFamily="18" charset="0"/>
                <a:cs typeface="Times New Roman" panose="02020603050405020304" pitchFamily="18" charset="0"/>
              </a:rPr>
              <a:t>Gender equity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latin typeface="Times New Roman" panose="02020603050405020304" pitchFamily="18" charset="0"/>
                <a:cs typeface="Times New Roman" panose="02020603050405020304" pitchFamily="18" charset="0"/>
              </a:rPr>
              <a:t>Recommendation</a:t>
            </a:r>
          </a:p>
        </p:txBody>
      </p:sp>
      <p:sp>
        <p:nvSpPr>
          <p:cNvPr id="3" name="Content Placeholder 2"/>
          <p:cNvSpPr>
            <a:spLocks noGrp="1"/>
          </p:cNvSpPr>
          <p:nvPr>
            <p:ph idx="1"/>
          </p:nvPr>
        </p:nvSpPr>
        <p:spPr>
          <a:xfrm>
            <a:off x="329453" y="1351429"/>
            <a:ext cx="11026588" cy="4605618"/>
          </a:xfrm>
        </p:spPr>
        <p:txBody>
          <a:bodyPr>
            <a:noAutofit/>
          </a:bodyPr>
          <a:lstStyle/>
          <a:p>
            <a:pPr lvl="1"/>
            <a:r>
              <a:rPr lang="en-US" altLang="en-US" sz="2800" dirty="0">
                <a:solidFill>
                  <a:schemeClr val="tx1"/>
                </a:solidFill>
                <a:latin typeface="Times New Roman" panose="02020603050405020304" pitchFamily="18" charset="0"/>
                <a:cs typeface="Times New Roman" panose="02020603050405020304" pitchFamily="18" charset="0"/>
              </a:rPr>
              <a:t>Green skills are essential for Kenya’s energy transition</a:t>
            </a:r>
          </a:p>
          <a:p>
            <a:pPr lvl="1"/>
            <a:r>
              <a:rPr lang="en-US" altLang="en-US" sz="2800" dirty="0">
                <a:solidFill>
                  <a:schemeClr val="tx1"/>
                </a:solidFill>
                <a:latin typeface="Times New Roman" panose="02020603050405020304" pitchFamily="18" charset="0"/>
                <a:cs typeface="Times New Roman" panose="02020603050405020304" pitchFamily="18" charset="0"/>
              </a:rPr>
              <a:t>Rift Valley National Polytechnic provides a successful implementation model</a:t>
            </a:r>
          </a:p>
          <a:p>
            <a:pPr lvl="1"/>
            <a:r>
              <a:rPr lang="en-US" altLang="en-US" sz="2800" dirty="0">
                <a:solidFill>
                  <a:schemeClr val="tx1"/>
                </a:solidFill>
                <a:latin typeface="Times New Roman" panose="02020603050405020304" pitchFamily="18" charset="0"/>
                <a:cs typeface="Times New Roman" panose="02020603050405020304" pitchFamily="18" charset="0"/>
              </a:rPr>
              <a:t>Programme bridges gap between:</a:t>
            </a:r>
          </a:p>
          <a:p>
            <a:pPr lvl="1"/>
            <a:r>
              <a:rPr lang="en-US" altLang="en-US" sz="2800" dirty="0">
                <a:solidFill>
                  <a:schemeClr val="tx1"/>
                </a:solidFill>
                <a:latin typeface="Times New Roman" panose="02020603050405020304" pitchFamily="18" charset="0"/>
                <a:cs typeface="Times New Roman" panose="02020603050405020304" pitchFamily="18" charset="0"/>
              </a:rPr>
              <a:t>Policy frameworks</a:t>
            </a:r>
          </a:p>
          <a:p>
            <a:pPr lvl="1"/>
            <a:r>
              <a:rPr lang="en-US" altLang="en-US" sz="2800" dirty="0">
                <a:solidFill>
                  <a:schemeClr val="tx1"/>
                </a:solidFill>
                <a:latin typeface="Times New Roman" panose="02020603050405020304" pitchFamily="18" charset="0"/>
                <a:cs typeface="Times New Roman" panose="02020603050405020304" pitchFamily="18" charset="0"/>
              </a:rPr>
              <a:t>Labour market needs</a:t>
            </a:r>
          </a:p>
          <a:p>
            <a:pPr lvl="1"/>
            <a:r>
              <a:rPr lang="en-US" altLang="en-US" sz="2800" dirty="0">
                <a:solidFill>
                  <a:schemeClr val="tx1"/>
                </a:solidFill>
                <a:latin typeface="Times New Roman" panose="02020603050405020304" pitchFamily="18" charset="0"/>
                <a:cs typeface="Times New Roman" panose="02020603050405020304" pitchFamily="18" charset="0"/>
              </a:rPr>
              <a:t>Contributes to:</a:t>
            </a:r>
          </a:p>
          <a:p>
            <a:pPr lvl="1"/>
            <a:r>
              <a:rPr lang="en-US" altLang="en-US" sz="2800" dirty="0">
                <a:solidFill>
                  <a:schemeClr val="tx1"/>
                </a:solidFill>
                <a:latin typeface="Times New Roman" panose="02020603050405020304" pitchFamily="18" charset="0"/>
                <a:cs typeface="Times New Roman" panose="02020603050405020304" pitchFamily="18" charset="0"/>
              </a:rPr>
              <a:t>Youth employment</a:t>
            </a:r>
          </a:p>
          <a:p>
            <a:pPr lvl="1"/>
            <a:r>
              <a:rPr lang="en-US" altLang="en-US" sz="2800" dirty="0">
                <a:solidFill>
                  <a:schemeClr val="tx1"/>
                </a:solidFill>
                <a:latin typeface="Times New Roman" panose="02020603050405020304" pitchFamily="18" charset="0"/>
                <a:cs typeface="Times New Roman" panose="02020603050405020304" pitchFamily="18" charset="0"/>
              </a:rPr>
              <a:t>Renewable energy growth</a:t>
            </a:r>
          </a:p>
          <a:p>
            <a:pPr lvl="1"/>
            <a:r>
              <a:rPr lang="en-US" altLang="en-US" sz="2800" dirty="0">
                <a:solidFill>
                  <a:schemeClr val="tx1"/>
                </a:solidFill>
                <a:latin typeface="Times New Roman" panose="02020603050405020304" pitchFamily="18" charset="0"/>
                <a:cs typeface="Times New Roman" panose="02020603050405020304" pitchFamily="18" charset="0"/>
              </a:rPr>
              <a:t>Gender equity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latin typeface="Times New Roman" panose="02020603050405020304" pitchFamily="18" charset="0"/>
                <a:cs typeface="Times New Roman" panose="02020603050405020304" pitchFamily="18" charset="0"/>
              </a:rPr>
              <a:t>References</a:t>
            </a:r>
          </a:p>
        </p:txBody>
      </p:sp>
      <p:sp>
        <p:nvSpPr>
          <p:cNvPr id="3" name="Content Placeholder 2"/>
          <p:cNvSpPr>
            <a:spLocks noGrp="1"/>
          </p:cNvSpPr>
          <p:nvPr>
            <p:ph idx="1"/>
          </p:nvPr>
        </p:nvSpPr>
        <p:spPr>
          <a:xfrm>
            <a:off x="329565" y="1351280"/>
            <a:ext cx="11382375" cy="4910455"/>
          </a:xfrm>
        </p:spPr>
        <p:txBody>
          <a:bodyPr>
            <a:noAutofit/>
          </a:bodyPr>
          <a:lstStyle/>
          <a:p>
            <a:pPr lvl="1"/>
            <a:r>
              <a:rPr lang="en-US" altLang="en-US" sz="2000" dirty="0">
                <a:solidFill>
                  <a:schemeClr val="tx1"/>
                </a:solidFill>
                <a:latin typeface="Times New Roman" panose="02020603050405020304" pitchFamily="18" charset="0"/>
                <a:cs typeface="Times New Roman" panose="02020603050405020304" pitchFamily="18" charset="0"/>
              </a:rPr>
              <a:t>Energy and Petroleum Regulatory Authority. (2026). Licensing requirements for solar PV technicians and contractors. Nairobi.</a:t>
            </a:r>
          </a:p>
          <a:p>
            <a:pPr lvl="1"/>
            <a:endParaRPr lang="en-US" altLang="en-US" sz="2000" dirty="0">
              <a:solidFill>
                <a:schemeClr val="tx1"/>
              </a:solidFill>
              <a:latin typeface="Times New Roman" panose="02020603050405020304" pitchFamily="18" charset="0"/>
              <a:cs typeface="Times New Roman" panose="02020603050405020304" pitchFamily="18" charset="0"/>
            </a:endParaRPr>
          </a:p>
          <a:p>
            <a:pPr lvl="1"/>
            <a:r>
              <a:rPr lang="en-US" altLang="en-US" sz="2000" dirty="0">
                <a:solidFill>
                  <a:schemeClr val="tx1"/>
                </a:solidFill>
                <a:latin typeface="Times New Roman" panose="02020603050405020304" pitchFamily="18" charset="0"/>
                <a:cs typeface="Times New Roman" panose="02020603050405020304" pitchFamily="18" charset="0"/>
              </a:rPr>
              <a:t>GIZ Kenya. (2025). Skills for a green and just economy. Nairobi.</a:t>
            </a:r>
          </a:p>
          <a:p>
            <a:pPr lvl="1"/>
            <a:endParaRPr lang="en-US" altLang="en-US" sz="2000" dirty="0">
              <a:solidFill>
                <a:schemeClr val="tx1"/>
              </a:solidFill>
              <a:latin typeface="Times New Roman" panose="02020603050405020304" pitchFamily="18" charset="0"/>
              <a:cs typeface="Times New Roman" panose="02020603050405020304" pitchFamily="18" charset="0"/>
            </a:endParaRPr>
          </a:p>
          <a:p>
            <a:pPr lvl="1"/>
            <a:r>
              <a:rPr lang="en-US" altLang="en-US" sz="2000" dirty="0">
                <a:solidFill>
                  <a:schemeClr val="tx1"/>
                </a:solidFill>
                <a:latin typeface="Times New Roman" panose="02020603050405020304" pitchFamily="18" charset="0"/>
                <a:cs typeface="Times New Roman" panose="02020603050405020304" pitchFamily="18" charset="0"/>
              </a:rPr>
              <a:t>Kenya National Qualifications Authority. (2024). KNQF standards. Nairobi.</a:t>
            </a:r>
          </a:p>
          <a:p>
            <a:pPr lvl="1"/>
            <a:endParaRPr lang="en-US" altLang="en-US" sz="2000" dirty="0">
              <a:solidFill>
                <a:schemeClr val="tx1"/>
              </a:solidFill>
              <a:latin typeface="Times New Roman" panose="02020603050405020304" pitchFamily="18" charset="0"/>
              <a:cs typeface="Times New Roman" panose="02020603050405020304" pitchFamily="18" charset="0"/>
            </a:endParaRPr>
          </a:p>
          <a:p>
            <a:pPr lvl="1"/>
            <a:r>
              <a:rPr lang="en-US" altLang="en-US" sz="2000" dirty="0">
                <a:solidFill>
                  <a:schemeClr val="tx1"/>
                </a:solidFill>
                <a:latin typeface="Times New Roman" panose="02020603050405020304" pitchFamily="18" charset="0"/>
                <a:cs typeface="Times New Roman" panose="02020603050405020304" pitchFamily="18" charset="0"/>
              </a:rPr>
              <a:t>Ministry of Education. (2022). Gender policy in education. Nairobi.</a:t>
            </a:r>
          </a:p>
          <a:p>
            <a:pPr lvl="1"/>
            <a:endParaRPr lang="en-US" altLang="en-US" sz="2000" dirty="0">
              <a:solidFill>
                <a:schemeClr val="tx1"/>
              </a:solidFill>
              <a:latin typeface="Times New Roman" panose="02020603050405020304" pitchFamily="18" charset="0"/>
              <a:cs typeface="Times New Roman" panose="02020603050405020304" pitchFamily="18" charset="0"/>
            </a:endParaRPr>
          </a:p>
          <a:p>
            <a:pPr lvl="1"/>
            <a:r>
              <a:rPr lang="en-US" altLang="en-US" sz="2000" dirty="0">
                <a:solidFill>
                  <a:schemeClr val="tx1"/>
                </a:solidFill>
                <a:latin typeface="Times New Roman" panose="02020603050405020304" pitchFamily="18" charset="0"/>
                <a:cs typeface="Times New Roman" panose="02020603050405020304" pitchFamily="18" charset="0"/>
              </a:rPr>
              <a:t>Ministry of Energy and Petroleum. (2025). National energy policy 2025–2034. Nairobi.</a:t>
            </a:r>
          </a:p>
          <a:p>
            <a:pPr lvl="1"/>
            <a:endParaRPr lang="en-US" altLang="en-US" sz="2000" dirty="0">
              <a:solidFill>
                <a:schemeClr val="tx1"/>
              </a:solidFill>
              <a:latin typeface="Times New Roman" panose="02020603050405020304" pitchFamily="18" charset="0"/>
              <a:cs typeface="Times New Roman" panose="02020603050405020304" pitchFamily="18" charset="0"/>
            </a:endParaRPr>
          </a:p>
          <a:p>
            <a:pPr lvl="1"/>
            <a:r>
              <a:rPr lang="en-US" altLang="en-US" sz="2000" dirty="0">
                <a:solidFill>
                  <a:schemeClr val="tx1"/>
                </a:solidFill>
                <a:latin typeface="Times New Roman" panose="02020603050405020304" pitchFamily="18" charset="0"/>
                <a:cs typeface="Times New Roman" panose="02020603050405020304" pitchFamily="18" charset="0"/>
              </a:rPr>
              <a:t>National Industrial Training Authority. (2026). Solar trade test standards. Nairobi.</a:t>
            </a:r>
          </a:p>
          <a:p>
            <a:pPr lvl="1"/>
            <a:endParaRPr lang="en-US" altLang="en-US" sz="2000" dirty="0">
              <a:solidFill>
                <a:schemeClr val="tx1"/>
              </a:solidFill>
              <a:latin typeface="Times New Roman" panose="02020603050405020304" pitchFamily="18" charset="0"/>
              <a:cs typeface="Times New Roman" panose="02020603050405020304" pitchFamily="18" charset="0"/>
            </a:endParaRPr>
          </a:p>
          <a:p>
            <a:pPr lvl="1"/>
            <a:r>
              <a:rPr lang="en-US" altLang="en-US" sz="2000" dirty="0">
                <a:solidFill>
                  <a:schemeClr val="tx1"/>
                </a:solidFill>
                <a:latin typeface="Times New Roman" panose="02020603050405020304" pitchFamily="18" charset="0"/>
                <a:cs typeface="Times New Roman" panose="02020603050405020304" pitchFamily="18" charset="0"/>
              </a:rPr>
              <a:t>The National Treasury. (2024). AGPO guidelines. Nairobi.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a:extLst>
            <a:ext uri="{FF2B5EF4-FFF2-40B4-BE49-F238E27FC236}">
              <a16:creationId xmlns:a16="http://schemas.microsoft.com/office/drawing/2014/main" id="{5BC62E57-9D15-3A8E-834C-569769C933B8}"/>
            </a:ext>
          </a:extLst>
        </p:cNvPr>
        <p:cNvGrpSpPr/>
        <p:nvPr/>
      </p:nvGrpSpPr>
      <p:grpSpPr>
        <a:xfrm>
          <a:off x="0" y="0"/>
          <a:ext cx="0" cy="0"/>
          <a:chOff x="0" y="0"/>
          <a:chExt cx="0" cy="0"/>
        </a:xfrm>
      </p:grpSpPr>
    </p:spTree>
    <p:extLst>
      <p:ext uri="{BB962C8B-B14F-4D97-AF65-F5344CB8AC3E}">
        <p14:creationId xmlns:p14="http://schemas.microsoft.com/office/powerpoint/2010/main" val="2523584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KNQA_Presentation_Template/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713231" y="1378819"/>
            <a:ext cx="10825053" cy="13716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A2E73"/>
                </a:solidFill>
                <a:effectLst/>
                <a:uLnTx/>
                <a:uFillTx/>
                <a:latin typeface="Arial"/>
                <a:ea typeface="+mn-ea"/>
                <a:cs typeface="+mn-cs"/>
              </a:rPr>
              <a:t>Integrating Digital Transformation</a:t>
            </a:r>
            <a:r>
              <a:rPr kumimoji="0" lang="en-US" sz="2400" b="0" i="0" u="none" strike="noStrike" kern="1200" cap="none" spc="0" normalizeH="0" baseline="0" noProof="0" dirty="0">
                <a:ln>
                  <a:noFill/>
                </a:ln>
                <a:solidFill>
                  <a:prstClr val="black"/>
                </a:solidFill>
                <a:effectLst/>
                <a:uLnTx/>
                <a:uFillTx/>
                <a:latin typeface="Arial"/>
                <a:ea typeface="+mn-ea"/>
                <a:cs typeface="+mn-cs"/>
              </a:rPr>
              <a:t> </a:t>
            </a:r>
            <a:r>
              <a:rPr kumimoji="0" lang="en-US" sz="2400" b="1" i="0" u="none" strike="noStrike" kern="1200" cap="none" spc="0" normalizeH="0" baseline="0" noProof="0" dirty="0">
                <a:ln>
                  <a:noFill/>
                </a:ln>
                <a:solidFill>
                  <a:srgbClr val="0A2E73"/>
                </a:solidFill>
                <a:effectLst/>
                <a:uLnTx/>
                <a:uFillTx/>
                <a:latin typeface="Arial"/>
                <a:ea typeface="+mn-ea"/>
                <a:cs typeface="+mn-cs"/>
              </a:rPr>
              <a:t>and Green Skills in National</a:t>
            </a:r>
            <a:endParaRPr kumimoji="0" lang="en-US" sz="24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A2E73"/>
                </a:solidFill>
                <a:effectLst/>
                <a:uLnTx/>
                <a:uFillTx/>
                <a:latin typeface="Arial"/>
                <a:ea typeface="+mn-ea"/>
                <a:cs typeface="+mn-cs"/>
              </a:rPr>
              <a:t>Qualification Frameworks</a:t>
            </a:r>
            <a:endParaRPr kumimoji="0" lang="en-US" sz="24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Text 1"/>
          <p:cNvSpPr/>
          <p:nvPr/>
        </p:nvSpPr>
        <p:spPr>
          <a:xfrm>
            <a:off x="713232" y="2907792"/>
            <a:ext cx="6553842" cy="3200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srgbClr val="555555"/>
                </a:solidFill>
                <a:effectLst/>
                <a:uLnTx/>
                <a:uFillTx/>
                <a:latin typeface="Arial"/>
                <a:ea typeface="+mn-ea"/>
                <a:cs typeface="+mn-cs"/>
              </a:rPr>
              <a:t>A longitudinal study of skills development for future work</a:t>
            </a: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p:txBody>
      </p:sp>
      <p:sp>
        <p:nvSpPr>
          <p:cNvPr id="8" name="TextBox 7"/>
          <p:cNvSpPr txBox="1"/>
          <p:nvPr/>
        </p:nvSpPr>
        <p:spPr>
          <a:xfrm>
            <a:off x="3701562" y="4365808"/>
            <a:ext cx="4788569" cy="6771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2060"/>
                </a:solidFill>
                <a:effectLst/>
                <a:uLnTx/>
                <a:uFillTx/>
                <a:latin typeface="Arial"/>
                <a:ea typeface="+mn-ea"/>
                <a:cs typeface="+mn-cs"/>
              </a:rPr>
              <a:t>Presenter: Nathaniel </a:t>
            </a:r>
            <a:r>
              <a:rPr kumimoji="0" lang="en-US" sz="2000" b="0" i="0" u="none" strike="noStrike" kern="1200" cap="none" spc="0" normalizeH="0" baseline="0" noProof="0" dirty="0" err="1">
                <a:ln>
                  <a:noFill/>
                </a:ln>
                <a:solidFill>
                  <a:srgbClr val="002060"/>
                </a:solidFill>
                <a:effectLst/>
                <a:uLnTx/>
                <a:uFillTx/>
                <a:latin typeface="Arial"/>
                <a:ea typeface="+mn-ea"/>
                <a:cs typeface="+mn-cs"/>
              </a:rPr>
              <a:t>Karanja</a:t>
            </a:r>
            <a:endParaRPr kumimoji="0" lang="en-US" sz="2000" b="0" i="0" u="none" strike="noStrike" kern="1200" cap="none" spc="0" normalizeH="0" baseline="0" noProof="0" dirty="0">
              <a:ln>
                <a:noFill/>
              </a:ln>
              <a:solidFill>
                <a:srgbClr val="00206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KNQA_Presentation_Template/slide-3.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621792" y="118871"/>
            <a:ext cx="6583680" cy="362391"/>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A2E73"/>
                </a:solidFill>
                <a:effectLst/>
                <a:uLnTx/>
                <a:uFillTx/>
                <a:latin typeface="Arial" pitchFamily="34" charset="0"/>
                <a:ea typeface="Arial" pitchFamily="34" charset="-122"/>
                <a:cs typeface="Arial" pitchFamily="34" charset="-120"/>
              </a:rPr>
              <a:t>Why this topic matters</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Text 1"/>
          <p:cNvSpPr/>
          <p:nvPr/>
        </p:nvSpPr>
        <p:spPr>
          <a:xfrm>
            <a:off x="868680" y="987552"/>
            <a:ext cx="6309360" cy="3657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0A2E73"/>
                </a:solidFill>
                <a:effectLst/>
                <a:uLnTx/>
                <a:uFillTx/>
                <a:latin typeface="Arial"/>
                <a:ea typeface="+mn-ea"/>
                <a:cs typeface="+mn-cs"/>
              </a:rPr>
              <a:t>Two transitions are reshaping work at the same time</a:t>
            </a:r>
            <a:endParaRPr kumimoji="0" lang="en-US" sz="21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Shape 2"/>
          <p:cNvSpPr/>
          <p:nvPr/>
        </p:nvSpPr>
        <p:spPr>
          <a:xfrm>
            <a:off x="868680" y="1600200"/>
            <a:ext cx="2743200" cy="3520440"/>
          </a:xfrm>
          <a:prstGeom prst="roundRect">
            <a:avLst/>
          </a:prstGeom>
          <a:solidFill>
            <a:srgbClr val="F4F7FB"/>
          </a:solidFill>
          <a:ln w="12700">
            <a:solidFill>
              <a:srgbClr val="C7D8E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6" name="Text 3"/>
          <p:cNvSpPr/>
          <p:nvPr/>
        </p:nvSpPr>
        <p:spPr>
          <a:xfrm>
            <a:off x="1033272" y="1828800"/>
            <a:ext cx="2414016" cy="438912"/>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0A2E73"/>
                </a:solidFill>
                <a:effectLst/>
                <a:uLnTx/>
                <a:uFillTx/>
                <a:latin typeface="Arial"/>
                <a:ea typeface="+mn-ea"/>
                <a:cs typeface="+mn-cs"/>
              </a:rPr>
              <a:t>Digital transformation</a:t>
            </a:r>
            <a:endParaRPr kumimoji="0" lang="en-US" sz="19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Shape 4"/>
          <p:cNvSpPr/>
          <p:nvPr/>
        </p:nvSpPr>
        <p:spPr>
          <a:xfrm>
            <a:off x="4069080" y="1600200"/>
            <a:ext cx="2743200" cy="3520440"/>
          </a:xfrm>
          <a:prstGeom prst="roundRect">
            <a:avLst/>
          </a:prstGeom>
          <a:solidFill>
            <a:srgbClr val="F8FBF8"/>
          </a:solidFill>
          <a:ln w="12700">
            <a:solidFill>
              <a:srgbClr val="BFDCC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8" name="Text 5"/>
          <p:cNvSpPr/>
          <p:nvPr/>
        </p:nvSpPr>
        <p:spPr>
          <a:xfrm>
            <a:off x="4233672" y="1828800"/>
            <a:ext cx="2414016" cy="438912"/>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2F8E4E"/>
                </a:solidFill>
                <a:effectLst/>
                <a:uLnTx/>
                <a:uFillTx/>
                <a:latin typeface="Arial"/>
                <a:ea typeface="+mn-ea"/>
                <a:cs typeface="+mn-cs"/>
              </a:rPr>
              <a:t>Green transition</a:t>
            </a:r>
            <a:endParaRPr kumimoji="0" lang="en-US" sz="19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Shape 6"/>
          <p:cNvSpPr/>
          <p:nvPr/>
        </p:nvSpPr>
        <p:spPr>
          <a:xfrm>
            <a:off x="8183880" y="1600200"/>
            <a:ext cx="2880360" cy="3520440"/>
          </a:xfrm>
          <a:prstGeom prst="roundRect">
            <a:avLst/>
          </a:prstGeom>
          <a:solidFill>
            <a:srgbClr val="FFF9F0"/>
          </a:solidFill>
          <a:ln w="12700">
            <a:solidFill>
              <a:srgbClr val="E6D5B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0" name="Text 7"/>
          <p:cNvSpPr/>
          <p:nvPr/>
        </p:nvSpPr>
        <p:spPr>
          <a:xfrm>
            <a:off x="8348472" y="1828800"/>
            <a:ext cx="2551176" cy="438912"/>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D8A03B"/>
                </a:solidFill>
                <a:effectLst/>
                <a:uLnTx/>
                <a:uFillTx/>
                <a:latin typeface="Arial"/>
                <a:ea typeface="+mn-ea"/>
                <a:cs typeface="+mn-cs"/>
              </a:rPr>
              <a:t>Implication for NQFs</a:t>
            </a:r>
            <a:endParaRPr kumimoji="0" lang="en-US" sz="1900" b="0" i="0" u="none" strike="noStrike" kern="1200" cap="none" spc="0" normalizeH="0" baseline="0" noProof="0" dirty="0">
              <a:ln>
                <a:noFill/>
              </a:ln>
              <a:solidFill>
                <a:prstClr val="black"/>
              </a:solidFill>
              <a:effectLst/>
              <a:uLnTx/>
              <a:uFillTx/>
              <a:latin typeface="Arial"/>
              <a:ea typeface="+mn-ea"/>
              <a:cs typeface="+mn-cs"/>
            </a:endParaRPr>
          </a:p>
        </p:txBody>
      </p:sp>
      <p:sp>
        <p:nvSpPr>
          <p:cNvPr id="11" name="Text 8"/>
          <p:cNvSpPr/>
          <p:nvPr/>
        </p:nvSpPr>
        <p:spPr>
          <a:xfrm>
            <a:off x="987552" y="2377440"/>
            <a:ext cx="2487168" cy="2468880"/>
          </a:xfrm>
          <a:prstGeom prst="rect">
            <a:avLst/>
          </a:prstGeom>
          <a:noFill/>
          <a:ln/>
        </p:spPr>
        <p:txBody>
          <a:bodyPr wrap="square" lIns="381" tIns="381" rIns="381" bIns="381" rtlCol="0" anchor="ctr"/>
          <a:lstStyle/>
          <a:p>
            <a:pPr marL="177800" marR="0" lvl="0" indent="-177800" algn="l" defTabSz="914400" rtl="0" eaLnBrk="1" fontAlgn="auto" latinLnBrk="0" hangingPunct="1">
              <a:lnSpc>
                <a:spcPct val="100000"/>
              </a:lnSpc>
              <a:spcBef>
                <a:spcPts val="0"/>
              </a:spcBef>
              <a:spcAft>
                <a:spcPts val="0"/>
              </a:spcAft>
              <a:buClrTx/>
              <a:buSzPct val="100000"/>
              <a:buFontTx/>
              <a:buChar char="•"/>
              <a:tabLst/>
              <a:defRPr/>
            </a:pPr>
            <a:r>
              <a:rPr kumimoji="0" lang="en-US" sz="1600" b="0" i="0" u="none" strike="noStrike" kern="1200" cap="none" spc="0" normalizeH="0" baseline="0" noProof="0" dirty="0">
                <a:ln>
                  <a:noFill/>
                </a:ln>
                <a:solidFill>
                  <a:srgbClr val="222222"/>
                </a:solidFill>
                <a:effectLst/>
                <a:uLnTx/>
                <a:uFillTx/>
                <a:latin typeface="Arial" pitchFamily="34" charset="0"/>
                <a:ea typeface="Arial" pitchFamily="34" charset="-122"/>
                <a:cs typeface="Arial" pitchFamily="34" charset="-120"/>
              </a:rPr>
              <a:t>Automation, AI, data systems and platforms are changing how work is organized.</a:t>
            </a: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a:p>
            <a:pPr marL="177800" marR="0" lvl="0" indent="-177800" algn="l" defTabSz="914400" rtl="0" eaLnBrk="1" fontAlgn="auto" latinLnBrk="0" hangingPunct="1">
              <a:lnSpc>
                <a:spcPct val="100000"/>
              </a:lnSpc>
              <a:spcBef>
                <a:spcPts val="0"/>
              </a:spcBef>
              <a:spcAft>
                <a:spcPts val="0"/>
              </a:spcAft>
              <a:buClrTx/>
              <a:buSzPct val="100000"/>
              <a:buFontTx/>
              <a:buChar char="•"/>
              <a:tabLst/>
              <a:defRPr/>
            </a:pPr>
            <a:r>
              <a:rPr kumimoji="0" lang="en-US" sz="1600" b="0" i="0" u="none" strike="noStrike" kern="1200" cap="none" spc="0" normalizeH="0" baseline="0" noProof="0" dirty="0">
                <a:ln>
                  <a:noFill/>
                </a:ln>
                <a:solidFill>
                  <a:srgbClr val="222222"/>
                </a:solidFill>
                <a:effectLst/>
                <a:uLnTx/>
                <a:uFillTx/>
                <a:latin typeface="Arial" pitchFamily="34" charset="0"/>
                <a:ea typeface="Arial" pitchFamily="34" charset="-122"/>
                <a:cs typeface="Arial" pitchFamily="34" charset="-120"/>
              </a:rPr>
              <a:t>Employers increasingly value digital literacy, troubleshooting and adaptability.</a:t>
            </a: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a:p>
            <a:pPr marL="177800" marR="0" lvl="0" indent="-177800" algn="l" defTabSz="914400" rtl="0" eaLnBrk="1" fontAlgn="auto" latinLnBrk="0" hangingPunct="1">
              <a:lnSpc>
                <a:spcPct val="100000"/>
              </a:lnSpc>
              <a:spcBef>
                <a:spcPts val="0"/>
              </a:spcBef>
              <a:spcAft>
                <a:spcPts val="0"/>
              </a:spcAft>
              <a:buClrTx/>
              <a:buSzPct val="100000"/>
              <a:buFontTx/>
              <a:buChar char="•"/>
              <a:tabLst/>
              <a:defRPr/>
            </a:pPr>
            <a:r>
              <a:rPr kumimoji="0" lang="en-US" sz="1600" b="0" i="0" u="none" strike="noStrike" kern="1200" cap="none" spc="0" normalizeH="0" baseline="0" noProof="0" dirty="0">
                <a:ln>
                  <a:noFill/>
                </a:ln>
                <a:solidFill>
                  <a:srgbClr val="222222"/>
                </a:solidFill>
                <a:effectLst/>
                <a:uLnTx/>
                <a:uFillTx/>
                <a:latin typeface="Arial" pitchFamily="34" charset="0"/>
                <a:ea typeface="Arial" pitchFamily="34" charset="-122"/>
                <a:cs typeface="Arial" pitchFamily="34" charset="-120"/>
              </a:rPr>
              <a:t>Traditional curricula often lag behind technological change.</a:t>
            </a: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p:txBody>
      </p:sp>
      <p:sp>
        <p:nvSpPr>
          <p:cNvPr id="12" name="Text 9"/>
          <p:cNvSpPr/>
          <p:nvPr/>
        </p:nvSpPr>
        <p:spPr>
          <a:xfrm>
            <a:off x="4187952" y="2377440"/>
            <a:ext cx="2487168" cy="2468880"/>
          </a:xfrm>
          <a:prstGeom prst="rect">
            <a:avLst/>
          </a:prstGeom>
          <a:noFill/>
          <a:ln/>
        </p:spPr>
        <p:txBody>
          <a:bodyPr wrap="square" lIns="381" tIns="381" rIns="381" bIns="381" rtlCol="0" anchor="ctr"/>
          <a:lstStyle/>
          <a:p>
            <a:pPr marL="177800" marR="0" lvl="0" indent="-177800" algn="l" defTabSz="914400" rtl="0" eaLnBrk="1" fontAlgn="auto" latinLnBrk="0" hangingPunct="1">
              <a:lnSpc>
                <a:spcPct val="100000"/>
              </a:lnSpc>
              <a:spcBef>
                <a:spcPts val="0"/>
              </a:spcBef>
              <a:spcAft>
                <a:spcPts val="0"/>
              </a:spcAft>
              <a:buClrTx/>
              <a:buSzPct val="100000"/>
              <a:buFontTx/>
              <a:buChar char="•"/>
              <a:tabLst/>
              <a:defRPr/>
            </a:pPr>
            <a:r>
              <a:rPr kumimoji="0" lang="en-US" sz="1600" b="0" i="0" u="none" strike="noStrike" kern="1200" cap="none" spc="0" normalizeH="0" baseline="0" noProof="0" dirty="0">
                <a:ln>
                  <a:noFill/>
                </a:ln>
                <a:solidFill>
                  <a:srgbClr val="222222"/>
                </a:solidFill>
                <a:effectLst/>
                <a:uLnTx/>
                <a:uFillTx/>
                <a:latin typeface="Arial" pitchFamily="34" charset="0"/>
                <a:ea typeface="Arial" pitchFamily="34" charset="-122"/>
                <a:cs typeface="Arial" pitchFamily="34" charset="-120"/>
              </a:rPr>
              <a:t>Climate and sustainability goals are driving demand for greener practice.</a:t>
            </a: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a:p>
            <a:pPr marL="177800" marR="0" lvl="0" indent="-177800" algn="l" defTabSz="914400" rtl="0" eaLnBrk="1" fontAlgn="auto" latinLnBrk="0" hangingPunct="1">
              <a:lnSpc>
                <a:spcPct val="100000"/>
              </a:lnSpc>
              <a:spcBef>
                <a:spcPts val="0"/>
              </a:spcBef>
              <a:spcAft>
                <a:spcPts val="0"/>
              </a:spcAft>
              <a:buClrTx/>
              <a:buSzPct val="100000"/>
              <a:buFontTx/>
              <a:buChar char="•"/>
              <a:tabLst/>
              <a:defRPr/>
            </a:pPr>
            <a:r>
              <a:rPr kumimoji="0" lang="en-US" sz="1600" b="0" i="0" u="none" strike="noStrike" kern="1200" cap="none" spc="0" normalizeH="0" baseline="0" noProof="0" dirty="0">
                <a:ln>
                  <a:noFill/>
                </a:ln>
                <a:solidFill>
                  <a:srgbClr val="222222"/>
                </a:solidFill>
                <a:effectLst/>
                <a:uLnTx/>
                <a:uFillTx/>
                <a:latin typeface="Arial" pitchFamily="34" charset="0"/>
                <a:ea typeface="Arial" pitchFamily="34" charset="-122"/>
                <a:cs typeface="Arial" pitchFamily="34" charset="-120"/>
              </a:rPr>
              <a:t>Workers now need competencies in efficiency, safety, waste management and compliance.</a:t>
            </a: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a:p>
            <a:pPr marL="177800" marR="0" lvl="0" indent="-177800" algn="l" defTabSz="914400" rtl="0" eaLnBrk="1" fontAlgn="auto" latinLnBrk="0" hangingPunct="1">
              <a:lnSpc>
                <a:spcPct val="100000"/>
              </a:lnSpc>
              <a:spcBef>
                <a:spcPts val="0"/>
              </a:spcBef>
              <a:spcAft>
                <a:spcPts val="0"/>
              </a:spcAft>
              <a:buClrTx/>
              <a:buSzPct val="100000"/>
              <a:buFontTx/>
              <a:buChar char="•"/>
              <a:tabLst/>
              <a:defRPr/>
            </a:pPr>
            <a:r>
              <a:rPr kumimoji="0" lang="en-US" sz="1600" b="0" i="0" u="none" strike="noStrike" kern="1200" cap="none" spc="0" normalizeH="0" baseline="0" noProof="0" dirty="0">
                <a:ln>
                  <a:noFill/>
                </a:ln>
                <a:solidFill>
                  <a:srgbClr val="222222"/>
                </a:solidFill>
                <a:effectLst/>
                <a:uLnTx/>
                <a:uFillTx/>
                <a:latin typeface="Arial" pitchFamily="34" charset="0"/>
                <a:ea typeface="Arial" pitchFamily="34" charset="-122"/>
                <a:cs typeface="Arial" pitchFamily="34" charset="-120"/>
              </a:rPr>
              <a:t>Green skills cut across mainstream occupations, not only specialist roles.</a:t>
            </a: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p:txBody>
      </p:sp>
      <p:sp>
        <p:nvSpPr>
          <p:cNvPr id="13" name="Text 10"/>
          <p:cNvSpPr/>
          <p:nvPr/>
        </p:nvSpPr>
        <p:spPr>
          <a:xfrm>
            <a:off x="8302752" y="2377440"/>
            <a:ext cx="2578608" cy="2468880"/>
          </a:xfrm>
          <a:prstGeom prst="rect">
            <a:avLst/>
          </a:prstGeom>
          <a:noFill/>
          <a:ln/>
        </p:spPr>
        <p:txBody>
          <a:bodyPr wrap="square" lIns="381" tIns="381" rIns="381" bIns="381" rtlCol="0" anchor="ctr"/>
          <a:lstStyle/>
          <a:p>
            <a:pPr marL="177800" marR="0" lvl="0" indent="-177800" algn="l" defTabSz="914400" rtl="0" eaLnBrk="1" fontAlgn="auto" latinLnBrk="0" hangingPunct="1">
              <a:lnSpc>
                <a:spcPct val="100000"/>
              </a:lnSpc>
              <a:spcBef>
                <a:spcPts val="0"/>
              </a:spcBef>
              <a:spcAft>
                <a:spcPts val="0"/>
              </a:spcAft>
              <a:buClrTx/>
              <a:buSzPct val="100000"/>
              <a:buFontTx/>
              <a:buChar char="•"/>
              <a:tabLst/>
              <a:defRPr/>
            </a:pPr>
            <a:r>
              <a:rPr kumimoji="0" lang="en-US" sz="1600" b="0" i="0" u="none" strike="noStrike" kern="1200" cap="none" spc="0" normalizeH="0" baseline="0" noProof="0" dirty="0">
                <a:ln>
                  <a:noFill/>
                </a:ln>
                <a:solidFill>
                  <a:srgbClr val="222222"/>
                </a:solidFill>
                <a:effectLst/>
                <a:uLnTx/>
                <a:uFillTx/>
                <a:latin typeface="Arial" pitchFamily="34" charset="0"/>
                <a:ea typeface="Arial" pitchFamily="34" charset="-122"/>
                <a:cs typeface="Arial" pitchFamily="34" charset="-120"/>
              </a:rPr>
              <a:t>Qualifications must show what learners can do in real workplaces.</a:t>
            </a: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a:p>
            <a:pPr marL="177800" marR="0" lvl="0" indent="-177800" algn="l" defTabSz="914400" rtl="0" eaLnBrk="1" fontAlgn="auto" latinLnBrk="0" hangingPunct="1">
              <a:lnSpc>
                <a:spcPct val="100000"/>
              </a:lnSpc>
              <a:spcBef>
                <a:spcPts val="0"/>
              </a:spcBef>
              <a:spcAft>
                <a:spcPts val="0"/>
              </a:spcAft>
              <a:buClrTx/>
              <a:buSzPct val="100000"/>
              <a:buFontTx/>
              <a:buChar char="•"/>
              <a:tabLst/>
              <a:defRPr/>
            </a:pPr>
            <a:r>
              <a:rPr kumimoji="0" lang="en-US" sz="1600" b="0" i="0" u="none" strike="noStrike" kern="1200" cap="none" spc="0" normalizeH="0" baseline="0" noProof="0" dirty="0">
                <a:ln>
                  <a:noFill/>
                </a:ln>
                <a:solidFill>
                  <a:srgbClr val="222222"/>
                </a:solidFill>
                <a:effectLst/>
                <a:uLnTx/>
                <a:uFillTx/>
                <a:latin typeface="Arial" pitchFamily="34" charset="0"/>
                <a:ea typeface="Arial" pitchFamily="34" charset="-122"/>
                <a:cs typeface="Arial" pitchFamily="34" charset="-120"/>
              </a:rPr>
              <a:t>Digital and green competencies should be embedded in outcomes, delivery and assessment.</a:t>
            </a: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a:p>
            <a:pPr marL="177800" marR="0" lvl="0" indent="-177800" algn="l" defTabSz="914400" rtl="0" eaLnBrk="1" fontAlgn="auto" latinLnBrk="0" hangingPunct="1">
              <a:lnSpc>
                <a:spcPct val="100000"/>
              </a:lnSpc>
              <a:spcBef>
                <a:spcPts val="0"/>
              </a:spcBef>
              <a:spcAft>
                <a:spcPts val="0"/>
              </a:spcAft>
              <a:buClrTx/>
              <a:buSzPct val="100000"/>
              <a:buFontTx/>
              <a:buChar char="•"/>
              <a:tabLst/>
              <a:defRPr/>
            </a:pPr>
            <a:r>
              <a:rPr kumimoji="0" lang="en-US" sz="1600" b="0" i="0" u="none" strike="noStrike" kern="1200" cap="none" spc="0" normalizeH="0" baseline="0" noProof="0" dirty="0">
                <a:ln>
                  <a:noFill/>
                </a:ln>
                <a:solidFill>
                  <a:srgbClr val="222222"/>
                </a:solidFill>
                <a:effectLst/>
                <a:uLnTx/>
                <a:uFillTx/>
                <a:latin typeface="Arial" pitchFamily="34" charset="0"/>
                <a:ea typeface="Arial" pitchFamily="34" charset="-122"/>
                <a:cs typeface="Arial" pitchFamily="34" charset="-120"/>
              </a:rPr>
              <a:t>Relevance now depends on flexibility, quality assurance and labour-market alignment.</a:t>
            </a: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CD31583-D89D-4BF9-BB05-D2F275374B2C}"/>
              </a:ext>
            </a:extLst>
          </p:cNvPr>
          <p:cNvSpPr>
            <a:spLocks noGrp="1"/>
          </p:cNvSpPr>
          <p:nvPr>
            <p:ph type="title"/>
          </p:nvPr>
        </p:nvSpPr>
        <p:spPr>
          <a:xfrm>
            <a:off x="70757" y="172311"/>
            <a:ext cx="7967650" cy="863692"/>
          </a:xfrm>
        </p:spPr>
        <p:txBody>
          <a:bodyPr/>
          <a:lstStyle/>
          <a:p>
            <a:pPr algn="ctr"/>
            <a:r>
              <a:rPr lang="en-US" dirty="0"/>
              <a:t>Background of the Study</a:t>
            </a:r>
          </a:p>
        </p:txBody>
      </p:sp>
      <p:sp>
        <p:nvSpPr>
          <p:cNvPr id="5" name="Text Placeholder 2">
            <a:extLst>
              <a:ext uri="{FF2B5EF4-FFF2-40B4-BE49-F238E27FC236}">
                <a16:creationId xmlns:a16="http://schemas.microsoft.com/office/drawing/2014/main" id="{154546DB-9733-404B-9948-AF9FFB47086C}"/>
              </a:ext>
            </a:extLst>
          </p:cNvPr>
          <p:cNvSpPr>
            <a:spLocks noGrp="1"/>
          </p:cNvSpPr>
          <p:nvPr>
            <p:ph idx="1"/>
          </p:nvPr>
        </p:nvSpPr>
        <p:spPr>
          <a:xfrm>
            <a:off x="0" y="1241197"/>
            <a:ext cx="10806238" cy="4367969"/>
          </a:xfrm>
          <a:prstGeom prst="rect">
            <a:avLst/>
          </a:prstGeom>
        </p:spPr>
        <p:txBody>
          <a:bodyPr vert="horz" lIns="91440" tIns="45720" rIns="91440" bIns="45720" rtlCol="0">
            <a:noAutofit/>
          </a:bodyPr>
          <a:lstStyle/>
          <a:p>
            <a:pPr lvl="0" algn="just">
              <a:lnSpc>
                <a:spcPct val="150000"/>
              </a:lnSpc>
              <a:buFont typeface="Wingdings" panose="05000000000000000000" pitchFamily="2" charset="2"/>
              <a:buChar char="v"/>
            </a:pPr>
            <a:r>
              <a:rPr lang="en-US" dirty="0">
                <a:latin typeface="Maiandra GD" panose="020E0502030308020204" pitchFamily="34" charset="0"/>
              </a:rPr>
              <a:t>Kenya has over 2,000 TVET institutions.</a:t>
            </a:r>
          </a:p>
          <a:p>
            <a:pPr lvl="0" algn="just">
              <a:lnSpc>
                <a:spcPct val="150000"/>
              </a:lnSpc>
              <a:buFont typeface="Wingdings" panose="05000000000000000000" pitchFamily="2" charset="2"/>
              <a:buChar char="v"/>
            </a:pPr>
            <a:r>
              <a:rPr lang="en-US" dirty="0">
                <a:latin typeface="Maiandra GD" panose="020E0502030308020204" pitchFamily="34" charset="0"/>
              </a:rPr>
              <a:t>CBET emphasizes practical competence over theory.</a:t>
            </a:r>
          </a:p>
          <a:p>
            <a:pPr lvl="0" algn="just">
              <a:lnSpc>
                <a:spcPct val="150000"/>
              </a:lnSpc>
              <a:buFont typeface="Wingdings" panose="05000000000000000000" pitchFamily="2" charset="2"/>
              <a:buChar char="v"/>
            </a:pPr>
            <a:r>
              <a:rPr lang="en-US" dirty="0">
                <a:latin typeface="Maiandra GD" panose="020E0502030308020204" pitchFamily="34" charset="0"/>
              </a:rPr>
              <a:t>Many colleges still use paper-based monitoring systems.</a:t>
            </a:r>
          </a:p>
          <a:p>
            <a:pPr lvl="0" algn="just">
              <a:lnSpc>
                <a:spcPct val="150000"/>
              </a:lnSpc>
              <a:buFont typeface="Wingdings" panose="05000000000000000000" pitchFamily="2" charset="2"/>
              <a:buChar char="v"/>
            </a:pPr>
            <a:r>
              <a:rPr lang="en-US" dirty="0">
                <a:latin typeface="Maiandra GD" panose="020E0502030308020204" pitchFamily="34" charset="0"/>
              </a:rPr>
              <a:t>This causes delays and inconsistent assessments.</a:t>
            </a:r>
          </a:p>
          <a:p>
            <a:pPr lvl="0" algn="just">
              <a:lnSpc>
                <a:spcPct val="150000"/>
              </a:lnSpc>
              <a:buFont typeface="Wingdings" panose="05000000000000000000" pitchFamily="2" charset="2"/>
              <a:buChar char="v"/>
            </a:pPr>
            <a:r>
              <a:rPr lang="en-US" dirty="0">
                <a:latin typeface="Maiandra GD" panose="020E0502030308020204" pitchFamily="34" charset="0"/>
              </a:rPr>
              <a:t>AI can provide real-time learner analytics.</a:t>
            </a:r>
          </a:p>
          <a:p>
            <a:pPr lvl="0" algn="just">
              <a:lnSpc>
                <a:spcPct val="150000"/>
              </a:lnSpc>
              <a:buFont typeface="Wingdings" panose="05000000000000000000" pitchFamily="2" charset="2"/>
              <a:buChar char="v"/>
            </a:pPr>
            <a:r>
              <a:rPr lang="en-US" dirty="0">
                <a:latin typeface="Maiandra GD" panose="020E0502030308020204" pitchFamily="34" charset="0"/>
              </a:rPr>
              <a:t>It improves feedback and competency verification.</a:t>
            </a:r>
          </a:p>
          <a:p>
            <a:pPr lvl="0" algn="just">
              <a:lnSpc>
                <a:spcPct val="150000"/>
              </a:lnSpc>
              <a:buFont typeface="Wingdings" panose="05000000000000000000" pitchFamily="2" charset="2"/>
              <a:buChar char="v"/>
            </a:pPr>
            <a:r>
              <a:rPr lang="en-US" dirty="0">
                <a:latin typeface="Maiandra GD" panose="020E0502030308020204" pitchFamily="34" charset="0"/>
              </a:rPr>
              <a:t>Kenya’s AI in TVET roadmap supports adoption</a:t>
            </a:r>
          </a:p>
        </p:txBody>
      </p:sp>
    </p:spTree>
    <p:extLst>
      <p:ext uri="{BB962C8B-B14F-4D97-AF65-F5344CB8AC3E}">
        <p14:creationId xmlns:p14="http://schemas.microsoft.com/office/powerpoint/2010/main" val="35558729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KNQA_Presentation_Template/slide-3.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621792" y="118872"/>
            <a:ext cx="6583680" cy="38693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A2E73"/>
                </a:solidFill>
                <a:effectLst/>
                <a:uLnTx/>
                <a:uFillTx/>
                <a:latin typeface="Arial" pitchFamily="34" charset="0"/>
                <a:ea typeface="Arial" pitchFamily="34" charset="-122"/>
                <a:cs typeface="Arial" pitchFamily="34" charset="-120"/>
              </a:rPr>
              <a:t>Study aim and guiding questions</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Shape 1"/>
          <p:cNvSpPr/>
          <p:nvPr/>
        </p:nvSpPr>
        <p:spPr>
          <a:xfrm>
            <a:off x="868680" y="1051560"/>
            <a:ext cx="10424160" cy="658368"/>
          </a:xfrm>
          <a:prstGeom prst="roundRect">
            <a:avLst/>
          </a:prstGeom>
          <a:solidFill>
            <a:srgbClr val="0A2E73"/>
          </a:solidFill>
          <a:ln w="12700">
            <a:solidFill>
              <a:srgbClr val="0A2E73"/>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5" name="Text 2"/>
          <p:cNvSpPr/>
          <p:nvPr/>
        </p:nvSpPr>
        <p:spPr>
          <a:xfrm>
            <a:off x="1143000" y="1234440"/>
            <a:ext cx="9875520" cy="25603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50" b="1" i="0" u="none" strike="noStrike" kern="1200" cap="none" spc="0" normalizeH="0" baseline="0" noProof="0" dirty="0">
                <a:ln>
                  <a:noFill/>
                </a:ln>
                <a:solidFill>
                  <a:srgbClr val="FFFFFF"/>
                </a:solidFill>
                <a:effectLst/>
                <a:uLnTx/>
                <a:uFillTx/>
                <a:latin typeface="Arial"/>
                <a:ea typeface="+mn-ea"/>
                <a:cs typeface="+mn-cs"/>
              </a:rPr>
              <a:t>General objective: To examine how digital transformation and green skills can be integrated into National Qualification Frameworks to support future workforce development.</a:t>
            </a:r>
            <a:endParaRPr kumimoji="0" lang="en-US" sz="175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Text 3"/>
          <p:cNvSpPr/>
          <p:nvPr/>
        </p:nvSpPr>
        <p:spPr>
          <a:xfrm>
            <a:off x="914400" y="1783080"/>
            <a:ext cx="2743200" cy="2286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0A2E73"/>
                </a:solidFill>
                <a:effectLst/>
                <a:uLnTx/>
                <a:uFillTx/>
                <a:latin typeface="Arial"/>
                <a:ea typeface="+mn-ea"/>
                <a:cs typeface="+mn-cs"/>
              </a:rPr>
              <a:t>Specific objectives</a:t>
            </a:r>
            <a:endParaRPr kumimoji="0" lang="en-US" sz="21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Text 4"/>
          <p:cNvSpPr/>
          <p:nvPr/>
        </p:nvSpPr>
        <p:spPr>
          <a:xfrm>
            <a:off x="914400" y="2255680"/>
            <a:ext cx="4846320" cy="2926080"/>
          </a:xfrm>
          <a:prstGeom prst="rect">
            <a:avLst/>
          </a:prstGeom>
          <a:noFill/>
          <a:ln/>
        </p:spPr>
        <p:txBody>
          <a:bodyPr wrap="square" lIns="381" tIns="381" rIns="381" bIns="381" rtlCol="0" anchor="ctr"/>
          <a:lstStyle/>
          <a:p>
            <a:pPr marL="177800" marR="0" lvl="0" indent="-177800" algn="l" defTabSz="914400" rtl="0" eaLnBrk="1" fontAlgn="auto" latinLnBrk="0" hangingPunct="1">
              <a:lnSpc>
                <a:spcPct val="100000"/>
              </a:lnSpc>
              <a:spcBef>
                <a:spcPts val="0"/>
              </a:spcBef>
              <a:spcAft>
                <a:spcPts val="0"/>
              </a:spcAft>
              <a:buClrTx/>
              <a:buSzPct val="100000"/>
              <a:buFontTx/>
              <a:buChar char="•"/>
              <a:tabLst/>
              <a:defRPr/>
            </a:pPr>
            <a:r>
              <a:rPr kumimoji="0" lang="en-US" sz="1650" b="0" i="0" u="none" strike="noStrike" kern="1200" cap="none" spc="0" normalizeH="0" baseline="0" noProof="0" dirty="0">
                <a:ln>
                  <a:noFill/>
                </a:ln>
                <a:solidFill>
                  <a:srgbClr val="222222"/>
                </a:solidFill>
                <a:effectLst/>
                <a:uLnTx/>
                <a:uFillTx/>
                <a:latin typeface="Arial" pitchFamily="34" charset="0"/>
                <a:ea typeface="Arial" pitchFamily="34" charset="-122"/>
                <a:cs typeface="Arial" pitchFamily="34" charset="-120"/>
              </a:rPr>
              <a:t>To analyze the role of qualification frameworks in promoting future-oriented skills.</a:t>
            </a:r>
            <a:endParaRPr kumimoji="0" lang="en-US" sz="1650" b="0" i="0" u="none" strike="noStrike" kern="1200" cap="none" spc="0" normalizeH="0" baseline="0" noProof="0" dirty="0">
              <a:ln>
                <a:noFill/>
              </a:ln>
              <a:solidFill>
                <a:prstClr val="black"/>
              </a:solidFill>
              <a:effectLst/>
              <a:uLnTx/>
              <a:uFillTx/>
              <a:latin typeface="Arial"/>
              <a:ea typeface="+mn-ea"/>
              <a:cs typeface="+mn-cs"/>
            </a:endParaRPr>
          </a:p>
          <a:p>
            <a:pPr marL="177800" marR="0" lvl="0" indent="-177800" algn="l" defTabSz="914400" rtl="0" eaLnBrk="1" fontAlgn="auto" latinLnBrk="0" hangingPunct="1">
              <a:lnSpc>
                <a:spcPct val="100000"/>
              </a:lnSpc>
              <a:spcBef>
                <a:spcPts val="0"/>
              </a:spcBef>
              <a:spcAft>
                <a:spcPts val="0"/>
              </a:spcAft>
              <a:buClrTx/>
              <a:buSzPct val="100000"/>
              <a:buFontTx/>
              <a:buChar char="•"/>
              <a:tabLst/>
              <a:defRPr/>
            </a:pPr>
            <a:r>
              <a:rPr kumimoji="0" lang="en-US" sz="1650" b="0" i="0" u="none" strike="noStrike" kern="1200" cap="none" spc="0" normalizeH="0" baseline="0" noProof="0" dirty="0">
                <a:ln>
                  <a:noFill/>
                </a:ln>
                <a:solidFill>
                  <a:srgbClr val="222222"/>
                </a:solidFill>
                <a:effectLst/>
                <a:uLnTx/>
                <a:uFillTx/>
                <a:latin typeface="Arial" pitchFamily="34" charset="0"/>
                <a:ea typeface="Arial" pitchFamily="34" charset="-122"/>
                <a:cs typeface="Arial" pitchFamily="34" charset="-120"/>
              </a:rPr>
              <a:t>To investigate how digital competencies are reflected in curricula and training pathways.</a:t>
            </a:r>
            <a:endParaRPr kumimoji="0" lang="en-US" sz="1650" b="0" i="0" u="none" strike="noStrike" kern="1200" cap="none" spc="0" normalizeH="0" baseline="0" noProof="0" dirty="0">
              <a:ln>
                <a:noFill/>
              </a:ln>
              <a:solidFill>
                <a:prstClr val="black"/>
              </a:solidFill>
              <a:effectLst/>
              <a:uLnTx/>
              <a:uFillTx/>
              <a:latin typeface="Arial"/>
              <a:ea typeface="+mn-ea"/>
              <a:cs typeface="+mn-cs"/>
            </a:endParaRPr>
          </a:p>
          <a:p>
            <a:pPr marL="177800" marR="0" lvl="0" indent="-177800" algn="l" defTabSz="914400" rtl="0" eaLnBrk="1" fontAlgn="auto" latinLnBrk="0" hangingPunct="1">
              <a:lnSpc>
                <a:spcPct val="100000"/>
              </a:lnSpc>
              <a:spcBef>
                <a:spcPts val="0"/>
              </a:spcBef>
              <a:spcAft>
                <a:spcPts val="0"/>
              </a:spcAft>
              <a:buClrTx/>
              <a:buSzPct val="100000"/>
              <a:buFontTx/>
              <a:buChar char="•"/>
              <a:tabLst/>
              <a:defRPr/>
            </a:pPr>
            <a:r>
              <a:rPr kumimoji="0" lang="en-US" sz="1650" b="0" i="0" u="none" strike="noStrike" kern="1200" cap="none" spc="0" normalizeH="0" baseline="0" noProof="0" dirty="0">
                <a:ln>
                  <a:noFill/>
                </a:ln>
                <a:solidFill>
                  <a:srgbClr val="222222"/>
                </a:solidFill>
                <a:effectLst/>
                <a:uLnTx/>
                <a:uFillTx/>
                <a:latin typeface="Arial" pitchFamily="34" charset="0"/>
                <a:ea typeface="Arial" pitchFamily="34" charset="-122"/>
                <a:cs typeface="Arial" pitchFamily="34" charset="-120"/>
              </a:rPr>
              <a:t>To explore how green skills are integrated into qualification systems and related learning pathways.</a:t>
            </a:r>
            <a:endParaRPr kumimoji="0" lang="en-US" sz="1650" b="0" i="0" u="none" strike="noStrike" kern="1200" cap="none" spc="0" normalizeH="0" baseline="0" noProof="0" dirty="0">
              <a:ln>
                <a:noFill/>
              </a:ln>
              <a:solidFill>
                <a:prstClr val="black"/>
              </a:solidFill>
              <a:effectLst/>
              <a:uLnTx/>
              <a:uFillTx/>
              <a:latin typeface="Arial"/>
              <a:ea typeface="+mn-ea"/>
              <a:cs typeface="+mn-cs"/>
            </a:endParaRPr>
          </a:p>
          <a:p>
            <a:pPr marL="177800" marR="0" lvl="0" indent="-177800" algn="l" defTabSz="914400" rtl="0" eaLnBrk="1" fontAlgn="auto" latinLnBrk="0" hangingPunct="1">
              <a:lnSpc>
                <a:spcPct val="100000"/>
              </a:lnSpc>
              <a:spcBef>
                <a:spcPts val="0"/>
              </a:spcBef>
              <a:spcAft>
                <a:spcPts val="0"/>
              </a:spcAft>
              <a:buClrTx/>
              <a:buSzPct val="100000"/>
              <a:buFontTx/>
              <a:buChar char="•"/>
              <a:tabLst/>
              <a:defRPr/>
            </a:pPr>
            <a:r>
              <a:rPr kumimoji="0" lang="en-US" sz="1650" b="0" i="0" u="none" strike="noStrike" kern="1200" cap="none" spc="0" normalizeH="0" baseline="0" noProof="0" dirty="0">
                <a:ln>
                  <a:noFill/>
                </a:ln>
                <a:solidFill>
                  <a:srgbClr val="222222"/>
                </a:solidFill>
                <a:effectLst/>
                <a:uLnTx/>
                <a:uFillTx/>
                <a:latin typeface="Arial" pitchFamily="34" charset="0"/>
                <a:ea typeface="Arial" pitchFamily="34" charset="-122"/>
                <a:cs typeface="Arial" pitchFamily="34" charset="-120"/>
              </a:rPr>
              <a:t>To assess alignment between employer needs and current qualification structures.</a:t>
            </a:r>
            <a:endParaRPr kumimoji="0" lang="en-US" sz="1650" b="0" i="0" u="none" strike="noStrike" kern="1200" cap="none" spc="0" normalizeH="0" baseline="0" noProof="0" dirty="0">
              <a:ln>
                <a:noFill/>
              </a:ln>
              <a:solidFill>
                <a:prstClr val="black"/>
              </a:solidFill>
              <a:effectLst/>
              <a:uLnTx/>
              <a:uFillTx/>
              <a:latin typeface="Arial"/>
              <a:ea typeface="+mn-ea"/>
              <a:cs typeface="+mn-cs"/>
            </a:endParaRPr>
          </a:p>
          <a:p>
            <a:pPr marL="177800" marR="0" lvl="0" indent="-177800" algn="l" defTabSz="914400" rtl="0" eaLnBrk="1" fontAlgn="auto" latinLnBrk="0" hangingPunct="1">
              <a:lnSpc>
                <a:spcPct val="100000"/>
              </a:lnSpc>
              <a:spcBef>
                <a:spcPts val="0"/>
              </a:spcBef>
              <a:spcAft>
                <a:spcPts val="0"/>
              </a:spcAft>
              <a:buClrTx/>
              <a:buSzPct val="100000"/>
              <a:buFontTx/>
              <a:buChar char="•"/>
              <a:tabLst/>
              <a:defRPr/>
            </a:pPr>
            <a:r>
              <a:rPr kumimoji="0" lang="en-US" sz="1650" b="0" i="0" u="none" strike="noStrike" kern="1200" cap="none" spc="0" normalizeH="0" baseline="0" noProof="0" dirty="0">
                <a:ln>
                  <a:noFill/>
                </a:ln>
                <a:solidFill>
                  <a:srgbClr val="222222"/>
                </a:solidFill>
                <a:effectLst/>
                <a:uLnTx/>
                <a:uFillTx/>
                <a:latin typeface="Arial" pitchFamily="34" charset="0"/>
                <a:ea typeface="Arial" pitchFamily="34" charset="-122"/>
                <a:cs typeface="Arial" pitchFamily="34" charset="-120"/>
              </a:rPr>
              <a:t>To propose practical strategies for stronger integration over time.</a:t>
            </a:r>
            <a:endParaRPr kumimoji="0" lang="en-US" sz="1650" b="0" i="0" u="none" strike="noStrike" kern="1200" cap="none" spc="0" normalizeH="0" baseline="0" noProof="0" dirty="0">
              <a:ln>
                <a:noFill/>
              </a:ln>
              <a:solidFill>
                <a:prstClr val="black"/>
              </a:solidFill>
              <a:effectLst/>
              <a:uLnTx/>
              <a:uFillTx/>
              <a:latin typeface="Arial"/>
              <a:ea typeface="+mn-ea"/>
              <a:cs typeface="+mn-cs"/>
            </a:endParaRPr>
          </a:p>
        </p:txBody>
      </p:sp>
      <p:sp>
        <p:nvSpPr>
          <p:cNvPr id="8" name="Shape 5"/>
          <p:cNvSpPr/>
          <p:nvPr/>
        </p:nvSpPr>
        <p:spPr>
          <a:xfrm>
            <a:off x="5989320" y="1783080"/>
            <a:ext cx="0" cy="3383280"/>
          </a:xfrm>
          <a:prstGeom prst="line">
            <a:avLst/>
          </a:prstGeom>
          <a:noFill/>
          <a:ln w="12700">
            <a:solidFill>
              <a:srgbClr val="C7D8E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9" name="Text 6"/>
          <p:cNvSpPr/>
          <p:nvPr/>
        </p:nvSpPr>
        <p:spPr>
          <a:xfrm>
            <a:off x="6217920" y="1783080"/>
            <a:ext cx="2743200" cy="2286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2F8E4E"/>
                </a:solidFill>
                <a:effectLst/>
                <a:uLnTx/>
                <a:uFillTx/>
                <a:latin typeface="Arial"/>
                <a:ea typeface="+mn-ea"/>
                <a:cs typeface="+mn-cs"/>
              </a:rPr>
              <a:t>Guiding questions</a:t>
            </a:r>
            <a:endParaRPr kumimoji="0" lang="en-US" sz="2100" b="0" i="0" u="none" strike="noStrike" kern="1200" cap="none" spc="0" normalizeH="0" baseline="0" noProof="0" dirty="0">
              <a:ln>
                <a:noFill/>
              </a:ln>
              <a:solidFill>
                <a:prstClr val="black"/>
              </a:solidFill>
              <a:effectLst/>
              <a:uLnTx/>
              <a:uFillTx/>
              <a:latin typeface="Arial"/>
              <a:ea typeface="+mn-ea"/>
              <a:cs typeface="+mn-cs"/>
            </a:endParaRPr>
          </a:p>
        </p:txBody>
      </p:sp>
      <p:sp>
        <p:nvSpPr>
          <p:cNvPr id="10" name="Text 7"/>
          <p:cNvSpPr/>
          <p:nvPr/>
        </p:nvSpPr>
        <p:spPr>
          <a:xfrm>
            <a:off x="6217920" y="2377440"/>
            <a:ext cx="4297680" cy="2651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dirty="0">
                <a:ln>
                  <a:noFill/>
                </a:ln>
                <a:solidFill>
                  <a:srgbClr val="222222"/>
                </a:solidFill>
                <a:effectLst/>
                <a:uLnTx/>
                <a:uFillTx/>
                <a:latin typeface="Arial"/>
                <a:ea typeface="+mn-ea"/>
                <a:cs typeface="+mn-cs"/>
              </a:rPr>
              <a:t>1. How are digital skills currently integrated into education and training?</a:t>
            </a:r>
            <a:endParaRPr kumimoji="0" lang="en-US" sz="17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7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dirty="0">
                <a:ln>
                  <a:noFill/>
                </a:ln>
                <a:solidFill>
                  <a:srgbClr val="222222"/>
                </a:solidFill>
                <a:effectLst/>
                <a:uLnTx/>
                <a:uFillTx/>
                <a:latin typeface="Arial"/>
                <a:ea typeface="+mn-ea"/>
                <a:cs typeface="+mn-cs"/>
              </a:rPr>
              <a:t>2. To what extent are green skills embedded in qualification frameworks?</a:t>
            </a:r>
            <a:endParaRPr kumimoji="0" lang="en-US" sz="17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7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dirty="0">
                <a:ln>
                  <a:noFill/>
                </a:ln>
                <a:solidFill>
                  <a:srgbClr val="222222"/>
                </a:solidFill>
                <a:effectLst/>
                <a:uLnTx/>
                <a:uFillTx/>
                <a:latin typeface="Arial"/>
                <a:ea typeface="+mn-ea"/>
                <a:cs typeface="+mn-cs"/>
              </a:rPr>
              <a:t>3. What barriers do institutions face in integrating these competencies?</a:t>
            </a:r>
            <a:endParaRPr kumimoji="0" lang="en-US" sz="17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7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dirty="0">
                <a:ln>
                  <a:noFill/>
                </a:ln>
                <a:solidFill>
                  <a:srgbClr val="222222"/>
                </a:solidFill>
                <a:effectLst/>
                <a:uLnTx/>
                <a:uFillTx/>
                <a:latin typeface="Arial"/>
                <a:ea typeface="+mn-ea"/>
                <a:cs typeface="+mn-cs"/>
              </a:rPr>
              <a:t>4. How can qualification systems be improved in a practical and sustainable way?</a:t>
            </a:r>
            <a:endParaRPr kumimoji="0" lang="en-US" sz="1700" b="0" i="0" u="none" strike="noStrike" kern="1200" cap="none" spc="0" normalizeH="0" baseline="0" noProof="0" dirty="0">
              <a:ln>
                <a:noFill/>
              </a:ln>
              <a:solidFill>
                <a:prstClr val="black"/>
              </a:solidFill>
              <a:effectLst/>
              <a:uLnTx/>
              <a:uFillTx/>
              <a:latin typeface="Arial"/>
              <a:ea typeface="+mn-ea"/>
              <a:cs typeface="+mn-cs"/>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KNQA_Presentation_Template/slide-3.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621792" y="118871"/>
            <a:ext cx="6583680" cy="357217"/>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A2E73"/>
                </a:solidFill>
                <a:effectLst/>
                <a:uLnTx/>
                <a:uFillTx/>
                <a:latin typeface="Arial" pitchFamily="34" charset="0"/>
                <a:ea typeface="Arial" pitchFamily="34" charset="-122"/>
                <a:cs typeface="Arial" pitchFamily="34" charset="-120"/>
              </a:rPr>
              <a:t>Conceptual framing: the CPPA model</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Text 1"/>
          <p:cNvSpPr/>
          <p:nvPr/>
        </p:nvSpPr>
        <p:spPr>
          <a:xfrm>
            <a:off x="826810" y="1312164"/>
            <a:ext cx="8686800" cy="2286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50" b="0" i="0" u="none" strike="noStrike" kern="1200" cap="none" spc="0" normalizeH="0" baseline="0" noProof="0" dirty="0">
                <a:ln>
                  <a:noFill/>
                </a:ln>
                <a:solidFill>
                  <a:prstClr val="black"/>
                </a:solidFill>
                <a:effectLst/>
                <a:uLnTx/>
                <a:uFillTx/>
                <a:latin typeface="Arial"/>
                <a:ea typeface="+mn-ea"/>
                <a:cs typeface="+mn-cs"/>
              </a:rPr>
              <a:t>Curriculum, Partnerships, Pedagogy and Assessment must move together for qualification reform to work</a:t>
            </a:r>
            <a:r>
              <a:rPr kumimoji="0" lang="en-US" sz="1850" b="0" i="0" u="none" strike="noStrike" kern="1200" cap="none" spc="0" normalizeH="0" baseline="0" noProof="0" dirty="0">
                <a:ln>
                  <a:noFill/>
                </a:ln>
                <a:solidFill>
                  <a:srgbClr val="555555"/>
                </a:solidFill>
                <a:effectLst/>
                <a:uLnTx/>
                <a:uFillTx/>
                <a:latin typeface="Arial"/>
                <a:ea typeface="+mn-ea"/>
                <a:cs typeface="+mn-cs"/>
              </a:rPr>
              <a:t>.</a:t>
            </a:r>
            <a:endParaRPr kumimoji="0" lang="en-US" sz="185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Shape 2"/>
          <p:cNvSpPr/>
          <p:nvPr/>
        </p:nvSpPr>
        <p:spPr>
          <a:xfrm>
            <a:off x="886968" y="2523744"/>
            <a:ext cx="2103120" cy="1965960"/>
          </a:xfrm>
          <a:prstGeom prst="roundRect">
            <a:avLst/>
          </a:prstGeom>
          <a:solidFill>
            <a:srgbClr val="FFFFFF"/>
          </a:solidFill>
          <a:ln w="12700">
            <a:solidFill>
              <a:srgbClr val="0A2E73"/>
            </a:solidFill>
            <a:prstDash val="solid"/>
          </a:ln>
          <a:effectLst>
            <a:outerShdw blurRad="12700" dist="12700" dir="2700000" algn="bl" rotWithShape="0">
              <a:srgbClr val="000000">
                <a:alpha val="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6" name="Text 3"/>
          <p:cNvSpPr/>
          <p:nvPr/>
        </p:nvSpPr>
        <p:spPr>
          <a:xfrm>
            <a:off x="1018666" y="2195402"/>
            <a:ext cx="1828800" cy="201168"/>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0A2E73"/>
                </a:solidFill>
                <a:effectLst/>
                <a:uLnTx/>
                <a:uFillTx/>
                <a:latin typeface="Arial"/>
                <a:ea typeface="+mn-ea"/>
                <a:cs typeface="+mn-cs"/>
              </a:rPr>
              <a:t>Curriculum</a:t>
            </a:r>
            <a:endParaRPr kumimoji="0" lang="en-US" sz="19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Text 4"/>
          <p:cNvSpPr/>
          <p:nvPr/>
        </p:nvSpPr>
        <p:spPr>
          <a:xfrm>
            <a:off x="953612" y="2957242"/>
            <a:ext cx="1828800" cy="914400"/>
          </a:xfrm>
          <a:prstGeom prst="rect">
            <a:avLst/>
          </a:prstGeom>
          <a:noFill/>
          <a:ln/>
        </p:spPr>
        <p:txBody>
          <a:bodyPr wrap="square" lIns="508" tIns="508" rIns="508" bIns="50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80" b="0" i="0" u="none" strike="noStrike" kern="1200" cap="none" spc="0" normalizeH="0" baseline="0" noProof="0" dirty="0">
                <a:ln>
                  <a:noFill/>
                </a:ln>
                <a:solidFill>
                  <a:srgbClr val="222222"/>
                </a:solidFill>
                <a:effectLst/>
                <a:uLnTx/>
                <a:uFillTx/>
                <a:latin typeface="Arial"/>
                <a:ea typeface="+mn-ea"/>
                <a:cs typeface="+mn-cs"/>
              </a:rPr>
              <a:t>Defines outcomes, modules and progression of digital and green competencies.</a:t>
            </a:r>
            <a:endParaRPr kumimoji="0" lang="en-US" sz="1480" b="0" i="0" u="none" strike="noStrike" kern="1200" cap="none" spc="0" normalizeH="0" baseline="0" noProof="0" dirty="0">
              <a:ln>
                <a:noFill/>
              </a:ln>
              <a:solidFill>
                <a:prstClr val="black"/>
              </a:solidFill>
              <a:effectLst/>
              <a:uLnTx/>
              <a:uFillTx/>
              <a:latin typeface="Arial"/>
              <a:ea typeface="+mn-ea"/>
              <a:cs typeface="+mn-cs"/>
            </a:endParaRPr>
          </a:p>
        </p:txBody>
      </p:sp>
      <p:sp>
        <p:nvSpPr>
          <p:cNvPr id="8" name="Shape 5"/>
          <p:cNvSpPr/>
          <p:nvPr/>
        </p:nvSpPr>
        <p:spPr>
          <a:xfrm>
            <a:off x="3163054" y="3432609"/>
            <a:ext cx="320040" cy="213681"/>
          </a:xfrm>
          <a:prstGeom prst="chevron">
            <a:avLst/>
          </a:prstGeom>
          <a:solidFill>
            <a:srgbClr val="C7D8EA"/>
          </a:solidFill>
          <a:ln w="12700">
            <a:solidFill>
              <a:srgbClr val="C7D8E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9" name="Shape 6"/>
          <p:cNvSpPr/>
          <p:nvPr/>
        </p:nvSpPr>
        <p:spPr>
          <a:xfrm>
            <a:off x="3630168" y="2523744"/>
            <a:ext cx="2103120" cy="1965960"/>
          </a:xfrm>
          <a:prstGeom prst="roundRect">
            <a:avLst/>
          </a:prstGeom>
          <a:solidFill>
            <a:srgbClr val="FFFFFF"/>
          </a:solidFill>
          <a:ln w="12700">
            <a:solidFill>
              <a:srgbClr val="D8A03B"/>
            </a:solidFill>
            <a:prstDash val="solid"/>
          </a:ln>
          <a:effectLst>
            <a:outerShdw blurRad="12700" dist="12700" dir="2700000" algn="bl" rotWithShape="0">
              <a:srgbClr val="000000">
                <a:alpha val="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0" name="Text 7"/>
          <p:cNvSpPr/>
          <p:nvPr/>
        </p:nvSpPr>
        <p:spPr>
          <a:xfrm>
            <a:off x="3761866" y="2201899"/>
            <a:ext cx="1828800" cy="201168"/>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D8A03B"/>
                </a:solidFill>
                <a:effectLst/>
                <a:uLnTx/>
                <a:uFillTx/>
                <a:latin typeface="Arial"/>
                <a:ea typeface="+mn-ea"/>
                <a:cs typeface="+mn-cs"/>
              </a:rPr>
              <a:t>Partnerships</a:t>
            </a:r>
            <a:endParaRPr kumimoji="0" lang="en-US" sz="1900" b="0" i="0" u="none" strike="noStrike" kern="1200" cap="none" spc="0" normalizeH="0" baseline="0" noProof="0" dirty="0">
              <a:ln>
                <a:noFill/>
              </a:ln>
              <a:solidFill>
                <a:prstClr val="black"/>
              </a:solidFill>
              <a:effectLst/>
              <a:uLnTx/>
              <a:uFillTx/>
              <a:latin typeface="Arial"/>
              <a:ea typeface="+mn-ea"/>
              <a:cs typeface="+mn-cs"/>
            </a:endParaRPr>
          </a:p>
        </p:txBody>
      </p:sp>
      <p:sp>
        <p:nvSpPr>
          <p:cNvPr id="11" name="Text 8"/>
          <p:cNvSpPr/>
          <p:nvPr/>
        </p:nvSpPr>
        <p:spPr>
          <a:xfrm>
            <a:off x="3761866" y="2920666"/>
            <a:ext cx="1828800" cy="914400"/>
          </a:xfrm>
          <a:prstGeom prst="rect">
            <a:avLst/>
          </a:prstGeom>
          <a:noFill/>
          <a:ln/>
        </p:spPr>
        <p:txBody>
          <a:bodyPr wrap="square" lIns="508" tIns="508" rIns="508" bIns="50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80" b="0" i="0" u="none" strike="noStrike" kern="1200" cap="none" spc="0" normalizeH="0" baseline="0" noProof="0" dirty="0">
                <a:ln>
                  <a:noFill/>
                </a:ln>
                <a:solidFill>
                  <a:srgbClr val="222222"/>
                </a:solidFill>
                <a:effectLst/>
                <a:uLnTx/>
                <a:uFillTx/>
                <a:latin typeface="Arial"/>
                <a:ea typeface="+mn-ea"/>
                <a:cs typeface="+mn-cs"/>
              </a:rPr>
              <a:t>Links institutions with employers, regulators, communities and accrediting bodies.</a:t>
            </a:r>
            <a:endParaRPr kumimoji="0" lang="en-US" sz="1480" b="0" i="0" u="none" strike="noStrike" kern="1200" cap="none" spc="0" normalizeH="0" baseline="0" noProof="0" dirty="0">
              <a:ln>
                <a:noFill/>
              </a:ln>
              <a:solidFill>
                <a:prstClr val="black"/>
              </a:solidFill>
              <a:effectLst/>
              <a:uLnTx/>
              <a:uFillTx/>
              <a:latin typeface="Arial"/>
              <a:ea typeface="+mn-ea"/>
              <a:cs typeface="+mn-cs"/>
            </a:endParaRPr>
          </a:p>
        </p:txBody>
      </p:sp>
      <p:sp>
        <p:nvSpPr>
          <p:cNvPr id="12" name="Shape 9"/>
          <p:cNvSpPr/>
          <p:nvPr/>
        </p:nvSpPr>
        <p:spPr>
          <a:xfrm>
            <a:off x="5870448" y="3432609"/>
            <a:ext cx="320040" cy="213681"/>
          </a:xfrm>
          <a:prstGeom prst="chevron">
            <a:avLst/>
          </a:prstGeom>
          <a:solidFill>
            <a:srgbClr val="C7D8EA"/>
          </a:solidFill>
          <a:ln w="12700">
            <a:solidFill>
              <a:srgbClr val="C7D8E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3" name="Shape 10"/>
          <p:cNvSpPr/>
          <p:nvPr/>
        </p:nvSpPr>
        <p:spPr>
          <a:xfrm>
            <a:off x="6443151" y="2518209"/>
            <a:ext cx="2103120" cy="1965960"/>
          </a:xfrm>
          <a:prstGeom prst="roundRect">
            <a:avLst/>
          </a:prstGeom>
          <a:solidFill>
            <a:srgbClr val="FFFFFF"/>
          </a:solidFill>
          <a:ln w="12700">
            <a:solidFill>
              <a:srgbClr val="2F8E4E"/>
            </a:solidFill>
            <a:prstDash val="solid"/>
          </a:ln>
          <a:effectLst>
            <a:outerShdw blurRad="12700" dist="12700" dir="2700000" algn="bl" rotWithShape="0">
              <a:srgbClr val="000000">
                <a:alpha val="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4" name="Text 11"/>
          <p:cNvSpPr/>
          <p:nvPr/>
        </p:nvSpPr>
        <p:spPr>
          <a:xfrm>
            <a:off x="6443151" y="2195402"/>
            <a:ext cx="1828800" cy="214162"/>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2F8E4E"/>
                </a:solidFill>
                <a:effectLst/>
                <a:uLnTx/>
                <a:uFillTx/>
                <a:latin typeface="Arial"/>
                <a:ea typeface="+mn-ea"/>
                <a:cs typeface="+mn-cs"/>
              </a:rPr>
              <a:t>Pedagogy</a:t>
            </a:r>
            <a:endParaRPr kumimoji="0" lang="en-US" sz="1900" b="0" i="0" u="none" strike="noStrike" kern="1200" cap="none" spc="0" normalizeH="0" baseline="0" noProof="0" dirty="0">
              <a:ln>
                <a:noFill/>
              </a:ln>
              <a:solidFill>
                <a:prstClr val="black"/>
              </a:solidFill>
              <a:effectLst/>
              <a:uLnTx/>
              <a:uFillTx/>
              <a:latin typeface="Arial"/>
              <a:ea typeface="+mn-ea"/>
              <a:cs typeface="+mn-cs"/>
            </a:endParaRPr>
          </a:p>
        </p:txBody>
      </p:sp>
      <p:sp>
        <p:nvSpPr>
          <p:cNvPr id="15" name="Text 12"/>
          <p:cNvSpPr/>
          <p:nvPr/>
        </p:nvSpPr>
        <p:spPr>
          <a:xfrm>
            <a:off x="6580311" y="2971800"/>
            <a:ext cx="1828800" cy="914400"/>
          </a:xfrm>
          <a:prstGeom prst="rect">
            <a:avLst/>
          </a:prstGeom>
          <a:noFill/>
          <a:ln/>
        </p:spPr>
        <p:txBody>
          <a:bodyPr wrap="square" lIns="508" tIns="508" rIns="508" bIns="50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80" b="0" i="0" u="none" strike="noStrike" kern="1200" cap="none" spc="0" normalizeH="0" baseline="0" noProof="0" dirty="0">
                <a:ln>
                  <a:noFill/>
                </a:ln>
                <a:solidFill>
                  <a:srgbClr val="222222"/>
                </a:solidFill>
                <a:effectLst/>
                <a:uLnTx/>
                <a:uFillTx/>
                <a:latin typeface="Arial"/>
                <a:ea typeface="+mn-ea"/>
                <a:cs typeface="+mn-cs"/>
              </a:rPr>
              <a:t>Uses practical, work-linked and problem-based teaching approaches.</a:t>
            </a:r>
            <a:endParaRPr kumimoji="0" lang="en-US" sz="1480" b="0" i="0" u="none" strike="noStrike" kern="1200" cap="none" spc="0" normalizeH="0" baseline="0" noProof="0" dirty="0">
              <a:ln>
                <a:noFill/>
              </a:ln>
              <a:solidFill>
                <a:prstClr val="black"/>
              </a:solidFill>
              <a:effectLst/>
              <a:uLnTx/>
              <a:uFillTx/>
              <a:latin typeface="Arial"/>
              <a:ea typeface="+mn-ea"/>
              <a:cs typeface="+mn-cs"/>
            </a:endParaRPr>
          </a:p>
        </p:txBody>
      </p:sp>
      <p:sp>
        <p:nvSpPr>
          <p:cNvPr id="16" name="Shape 13"/>
          <p:cNvSpPr/>
          <p:nvPr/>
        </p:nvSpPr>
        <p:spPr>
          <a:xfrm>
            <a:off x="8697797" y="3432609"/>
            <a:ext cx="320040" cy="213681"/>
          </a:xfrm>
          <a:prstGeom prst="chevron">
            <a:avLst/>
          </a:prstGeom>
          <a:solidFill>
            <a:srgbClr val="C7D8EA"/>
          </a:solidFill>
          <a:ln w="12700">
            <a:solidFill>
              <a:srgbClr val="C7D8E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7" name="Shape 14"/>
          <p:cNvSpPr/>
          <p:nvPr/>
        </p:nvSpPr>
        <p:spPr>
          <a:xfrm>
            <a:off x="9160459" y="2523744"/>
            <a:ext cx="2103120" cy="1965960"/>
          </a:xfrm>
          <a:prstGeom prst="roundRect">
            <a:avLst/>
          </a:prstGeom>
          <a:solidFill>
            <a:srgbClr val="FFFFFF"/>
          </a:solidFill>
          <a:ln w="12700">
            <a:solidFill>
              <a:srgbClr val="6E63A6"/>
            </a:solidFill>
            <a:prstDash val="solid"/>
          </a:ln>
          <a:effectLst>
            <a:outerShdw blurRad="12700" dist="12700" dir="2700000" algn="bl" rotWithShape="0">
              <a:srgbClr val="000000">
                <a:alpha val="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8" name="Text 15"/>
          <p:cNvSpPr/>
          <p:nvPr/>
        </p:nvSpPr>
        <p:spPr>
          <a:xfrm>
            <a:off x="9297619" y="2223677"/>
            <a:ext cx="1828800" cy="201168"/>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6E63A6"/>
                </a:solidFill>
                <a:effectLst/>
                <a:uLnTx/>
                <a:uFillTx/>
                <a:latin typeface="Arial"/>
                <a:ea typeface="+mn-ea"/>
                <a:cs typeface="+mn-cs"/>
              </a:rPr>
              <a:t>Assessment</a:t>
            </a:r>
            <a:endParaRPr kumimoji="0" lang="en-US" sz="1900" b="0" i="0" u="none" strike="noStrike" kern="1200" cap="none" spc="0" normalizeH="0" baseline="0" noProof="0" dirty="0">
              <a:ln>
                <a:noFill/>
              </a:ln>
              <a:solidFill>
                <a:prstClr val="black"/>
              </a:solidFill>
              <a:effectLst/>
              <a:uLnTx/>
              <a:uFillTx/>
              <a:latin typeface="Arial"/>
              <a:ea typeface="+mn-ea"/>
              <a:cs typeface="+mn-cs"/>
            </a:endParaRPr>
          </a:p>
        </p:txBody>
      </p:sp>
      <p:sp>
        <p:nvSpPr>
          <p:cNvPr id="19" name="Text 16"/>
          <p:cNvSpPr/>
          <p:nvPr/>
        </p:nvSpPr>
        <p:spPr>
          <a:xfrm>
            <a:off x="9297619" y="2922711"/>
            <a:ext cx="1828800" cy="914400"/>
          </a:xfrm>
          <a:prstGeom prst="rect">
            <a:avLst/>
          </a:prstGeom>
          <a:noFill/>
          <a:ln/>
        </p:spPr>
        <p:txBody>
          <a:bodyPr wrap="square" lIns="508" tIns="508" rIns="508" bIns="50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80" b="0" i="0" u="none" strike="noStrike" kern="1200" cap="none" spc="0" normalizeH="0" baseline="0" noProof="0" dirty="0">
                <a:ln>
                  <a:noFill/>
                </a:ln>
                <a:solidFill>
                  <a:srgbClr val="222222"/>
                </a:solidFill>
                <a:effectLst/>
                <a:uLnTx/>
                <a:uFillTx/>
                <a:latin typeface="Arial"/>
                <a:ea typeface="+mn-ea"/>
                <a:cs typeface="+mn-cs"/>
              </a:rPr>
              <a:t>Makes new competencies visible through authentic tasks and trusted recognition.</a:t>
            </a:r>
            <a:endParaRPr kumimoji="0" lang="en-US" sz="1480" b="0" i="0" u="none" strike="noStrike" kern="1200" cap="none" spc="0" normalizeH="0" baseline="0" noProof="0" dirty="0">
              <a:ln>
                <a:noFill/>
              </a:ln>
              <a:solidFill>
                <a:prstClr val="black"/>
              </a:solidFill>
              <a:effectLst/>
              <a:uLnTx/>
              <a:uFillTx/>
              <a:latin typeface="Arial"/>
              <a:ea typeface="+mn-ea"/>
              <a:cs typeface="+mn-cs"/>
            </a:endParaRPr>
          </a:p>
        </p:txBody>
      </p:sp>
      <p:sp>
        <p:nvSpPr>
          <p:cNvPr id="21" name="Text 18"/>
          <p:cNvSpPr/>
          <p:nvPr/>
        </p:nvSpPr>
        <p:spPr>
          <a:xfrm>
            <a:off x="1661007" y="5372100"/>
            <a:ext cx="8869680" cy="2286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0A2E73"/>
                </a:solidFill>
                <a:effectLst/>
                <a:uLnTx/>
                <a:uFillTx/>
                <a:latin typeface="Arial"/>
                <a:ea typeface="+mn-ea"/>
                <a:cs typeface="+mn-cs"/>
              </a:rPr>
              <a:t>Key insight: reform underperforms when one element changes in isolation. Updated curriculum still struggles if partnerships are weak, pedagogy remains theoretical, or assessment continues to reward outdated tasks.</a:t>
            </a:r>
            <a:endParaRPr kumimoji="0" lang="en-US" sz="1700" b="0" i="0" u="none" strike="noStrike" kern="1200" cap="none" spc="0" normalizeH="0" baseline="0" noProof="0" dirty="0">
              <a:ln>
                <a:noFill/>
              </a:ln>
              <a:solidFill>
                <a:prstClr val="black"/>
              </a:solidFill>
              <a:effectLst/>
              <a:uLnTx/>
              <a:uFillTx/>
              <a:latin typeface="Arial"/>
              <a:ea typeface="+mn-ea"/>
              <a:cs typeface="+mn-cs"/>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KNQA_Presentation_Template/slide-3.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621792" y="118871"/>
            <a:ext cx="6583680" cy="437707"/>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A2E73"/>
                </a:solidFill>
                <a:effectLst/>
                <a:uLnTx/>
                <a:uFillTx/>
                <a:latin typeface="Arial" pitchFamily="34" charset="0"/>
                <a:ea typeface="Arial" pitchFamily="34" charset="-122"/>
                <a:cs typeface="Arial" pitchFamily="34" charset="-120"/>
              </a:rPr>
              <a:t>Methodology: Mixed methods with a longitudinal lens</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Text 1"/>
          <p:cNvSpPr/>
          <p:nvPr/>
        </p:nvSpPr>
        <p:spPr>
          <a:xfrm>
            <a:off x="868680" y="1263797"/>
            <a:ext cx="7863840" cy="2286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50" b="0" i="0" u="none" strike="noStrike" kern="1200" cap="none" spc="0" normalizeH="0" baseline="0" noProof="0" dirty="0">
                <a:ln>
                  <a:noFill/>
                </a:ln>
                <a:solidFill>
                  <a:srgbClr val="555555"/>
                </a:solidFill>
                <a:effectLst/>
                <a:uLnTx/>
                <a:uFillTx/>
                <a:latin typeface="Arial"/>
                <a:ea typeface="+mn-ea"/>
                <a:cs typeface="+mn-cs"/>
              </a:rPr>
              <a:t>The study treats integration as a process that unfolds over time rather than a one-time reform event.</a:t>
            </a:r>
            <a:endParaRPr kumimoji="0" lang="en-US" sz="185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Shape 2"/>
          <p:cNvSpPr/>
          <p:nvPr/>
        </p:nvSpPr>
        <p:spPr>
          <a:xfrm>
            <a:off x="1097280" y="5000325"/>
            <a:ext cx="9875520" cy="0"/>
          </a:xfrm>
          <a:prstGeom prst="line">
            <a:avLst/>
          </a:prstGeom>
          <a:noFill/>
          <a:ln w="12700">
            <a:solidFill>
              <a:srgbClr val="0A2E73"/>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6" name="Shape 3"/>
          <p:cNvSpPr/>
          <p:nvPr/>
        </p:nvSpPr>
        <p:spPr>
          <a:xfrm>
            <a:off x="997660" y="2600747"/>
            <a:ext cx="1920240" cy="1965960"/>
          </a:xfrm>
          <a:prstGeom prst="roundRect">
            <a:avLst/>
          </a:prstGeom>
          <a:solidFill>
            <a:srgbClr val="FFFFFF"/>
          </a:solidFill>
          <a:ln w="12700">
            <a:solidFill>
              <a:srgbClr val="C7D8E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7" name="Text 4"/>
          <p:cNvSpPr/>
          <p:nvPr/>
        </p:nvSpPr>
        <p:spPr>
          <a:xfrm>
            <a:off x="1033272" y="2087482"/>
            <a:ext cx="1700784" cy="384048"/>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A2E73"/>
                </a:solidFill>
                <a:effectLst/>
                <a:uLnTx/>
                <a:uFillTx/>
                <a:latin typeface="Arial"/>
                <a:ea typeface="+mn-ea"/>
                <a:cs typeface="+mn-cs"/>
              </a:rPr>
              <a:t>Document</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A2E73"/>
                </a:solidFill>
                <a:effectLst/>
                <a:uLnTx/>
                <a:uFillTx/>
                <a:latin typeface="Arial"/>
                <a:ea typeface="+mn-ea"/>
                <a:cs typeface="+mn-cs"/>
              </a:rPr>
              <a:t>analysis</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8" name="Text 5"/>
          <p:cNvSpPr/>
          <p:nvPr/>
        </p:nvSpPr>
        <p:spPr>
          <a:xfrm>
            <a:off x="1148775" y="3172247"/>
            <a:ext cx="1664208" cy="868680"/>
          </a:xfrm>
          <a:prstGeom prst="rect">
            <a:avLst/>
          </a:prstGeom>
          <a:noFill/>
          <a:ln/>
        </p:spPr>
        <p:txBody>
          <a:bodyPr wrap="square" lIns="508" tIns="508" rIns="508" bIns="50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20" b="0" i="0" u="none" strike="noStrike" kern="1200" cap="none" spc="0" normalizeH="0" baseline="0" noProof="0" dirty="0">
                <a:ln>
                  <a:noFill/>
                </a:ln>
                <a:solidFill>
                  <a:srgbClr val="222222"/>
                </a:solidFill>
                <a:effectLst/>
                <a:uLnTx/>
                <a:uFillTx/>
                <a:latin typeface="Arial"/>
                <a:ea typeface="+mn-ea"/>
                <a:cs typeface="+mn-cs"/>
              </a:rPr>
              <a:t>Policy papers, framework guidelines, accreditation criteria and curriculum documents</a:t>
            </a:r>
            <a:endParaRPr kumimoji="0" lang="en-US" sz="142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Shape 6"/>
          <p:cNvSpPr/>
          <p:nvPr/>
        </p:nvSpPr>
        <p:spPr>
          <a:xfrm>
            <a:off x="1554480" y="4835733"/>
            <a:ext cx="329184" cy="329184"/>
          </a:xfrm>
          <a:prstGeom prst="ellipse">
            <a:avLst/>
          </a:prstGeom>
          <a:solidFill>
            <a:srgbClr val="D8A03B"/>
          </a:solidFill>
          <a:ln w="12700">
            <a:solidFill>
              <a:srgbClr val="D8A03B"/>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0" name="Shape 7"/>
          <p:cNvSpPr/>
          <p:nvPr/>
        </p:nvSpPr>
        <p:spPr>
          <a:xfrm>
            <a:off x="3125565" y="3514425"/>
            <a:ext cx="365760" cy="164592"/>
          </a:xfrm>
          <a:prstGeom prst="chevron">
            <a:avLst/>
          </a:prstGeom>
          <a:solidFill>
            <a:srgbClr val="C7D8EA"/>
          </a:solidFill>
          <a:ln w="12700">
            <a:solidFill>
              <a:srgbClr val="C7D8E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1" name="Shape 8"/>
          <p:cNvSpPr/>
          <p:nvPr/>
        </p:nvSpPr>
        <p:spPr>
          <a:xfrm>
            <a:off x="3709095" y="2606040"/>
            <a:ext cx="1920240" cy="1965960"/>
          </a:xfrm>
          <a:prstGeom prst="roundRect">
            <a:avLst/>
          </a:prstGeom>
          <a:solidFill>
            <a:srgbClr val="FFFFFF"/>
          </a:solidFill>
          <a:ln w="12700">
            <a:solidFill>
              <a:srgbClr val="C7D8E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2" name="Text 9"/>
          <p:cNvSpPr/>
          <p:nvPr/>
        </p:nvSpPr>
        <p:spPr>
          <a:xfrm>
            <a:off x="3709095" y="2159668"/>
            <a:ext cx="1700784" cy="384048"/>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A2E73"/>
                </a:solidFill>
                <a:effectLst/>
                <a:uLnTx/>
                <a:uFillTx/>
                <a:latin typeface="Arial"/>
                <a:ea typeface="+mn-ea"/>
                <a:cs typeface="+mn-cs"/>
              </a:rPr>
              <a:t>Surveys</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3" name="Text 10"/>
          <p:cNvSpPr/>
          <p:nvPr/>
        </p:nvSpPr>
        <p:spPr>
          <a:xfrm>
            <a:off x="3759147" y="3030033"/>
            <a:ext cx="1664208" cy="868680"/>
          </a:xfrm>
          <a:prstGeom prst="rect">
            <a:avLst/>
          </a:prstGeom>
          <a:noFill/>
          <a:ln/>
        </p:spPr>
        <p:txBody>
          <a:bodyPr wrap="square" lIns="508" tIns="508" rIns="508" bIns="50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20" b="0" i="0" u="none" strike="noStrike" kern="1200" cap="none" spc="0" normalizeH="0" baseline="0" noProof="0" dirty="0">
                <a:ln>
                  <a:noFill/>
                </a:ln>
                <a:solidFill>
                  <a:srgbClr val="222222"/>
                </a:solidFill>
                <a:effectLst/>
                <a:uLnTx/>
                <a:uFillTx/>
                <a:latin typeface="Arial"/>
                <a:ea typeface="+mn-ea"/>
                <a:cs typeface="+mn-cs"/>
              </a:rPr>
              <a:t>Educators, trainers, curriculum developers and institutional leaders</a:t>
            </a:r>
            <a:endParaRPr kumimoji="0" lang="en-US" sz="1420" b="0" i="0" u="none" strike="noStrike" kern="1200" cap="none" spc="0" normalizeH="0" baseline="0" noProof="0" dirty="0">
              <a:ln>
                <a:noFill/>
              </a:ln>
              <a:solidFill>
                <a:prstClr val="black"/>
              </a:solidFill>
              <a:effectLst/>
              <a:uLnTx/>
              <a:uFillTx/>
              <a:latin typeface="Arial"/>
              <a:ea typeface="+mn-ea"/>
              <a:cs typeface="+mn-cs"/>
            </a:endParaRPr>
          </a:p>
        </p:txBody>
      </p:sp>
      <p:sp>
        <p:nvSpPr>
          <p:cNvPr id="14" name="Shape 11"/>
          <p:cNvSpPr/>
          <p:nvPr/>
        </p:nvSpPr>
        <p:spPr>
          <a:xfrm>
            <a:off x="4340031" y="4851854"/>
            <a:ext cx="329184" cy="329184"/>
          </a:xfrm>
          <a:prstGeom prst="ellipse">
            <a:avLst/>
          </a:prstGeom>
          <a:solidFill>
            <a:srgbClr val="D8A03B"/>
          </a:solidFill>
          <a:ln w="12700">
            <a:solidFill>
              <a:srgbClr val="D8A03B"/>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5" name="Shape 12"/>
          <p:cNvSpPr/>
          <p:nvPr/>
        </p:nvSpPr>
        <p:spPr>
          <a:xfrm>
            <a:off x="5794168" y="3501431"/>
            <a:ext cx="365760" cy="164592"/>
          </a:xfrm>
          <a:prstGeom prst="chevron">
            <a:avLst/>
          </a:prstGeom>
          <a:solidFill>
            <a:srgbClr val="C7D8EA"/>
          </a:solidFill>
          <a:ln w="12700">
            <a:solidFill>
              <a:srgbClr val="C7D8E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6" name="Shape 13"/>
          <p:cNvSpPr/>
          <p:nvPr/>
        </p:nvSpPr>
        <p:spPr>
          <a:xfrm>
            <a:off x="6330054" y="2613741"/>
            <a:ext cx="1920240" cy="1965960"/>
          </a:xfrm>
          <a:prstGeom prst="roundRect">
            <a:avLst/>
          </a:prstGeom>
          <a:solidFill>
            <a:srgbClr val="FFFFFF"/>
          </a:solidFill>
          <a:ln w="12700">
            <a:solidFill>
              <a:srgbClr val="C7D8E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7" name="Text 14"/>
          <p:cNvSpPr/>
          <p:nvPr/>
        </p:nvSpPr>
        <p:spPr>
          <a:xfrm>
            <a:off x="6465770" y="2199615"/>
            <a:ext cx="1700784" cy="384048"/>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A2E73"/>
                </a:solidFill>
                <a:effectLst/>
                <a:uLnTx/>
                <a:uFillTx/>
                <a:latin typeface="Arial"/>
                <a:ea typeface="+mn-ea"/>
                <a:cs typeface="+mn-cs"/>
              </a:rPr>
              <a:t>Interviews</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8" name="Text 15"/>
          <p:cNvSpPr/>
          <p:nvPr/>
        </p:nvSpPr>
        <p:spPr>
          <a:xfrm>
            <a:off x="6458070" y="3029070"/>
            <a:ext cx="1664208" cy="868680"/>
          </a:xfrm>
          <a:prstGeom prst="rect">
            <a:avLst/>
          </a:prstGeom>
          <a:noFill/>
          <a:ln/>
        </p:spPr>
        <p:txBody>
          <a:bodyPr wrap="square" lIns="508" tIns="508" rIns="508" bIns="50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20" b="0" i="0" u="none" strike="noStrike" kern="1200" cap="none" spc="0" normalizeH="0" baseline="0" noProof="0" dirty="0">
                <a:ln>
                  <a:noFill/>
                </a:ln>
                <a:solidFill>
                  <a:srgbClr val="222222"/>
                </a:solidFill>
                <a:effectLst/>
                <a:uLnTx/>
                <a:uFillTx/>
                <a:latin typeface="Arial"/>
                <a:ea typeface="+mn-ea"/>
                <a:cs typeface="+mn-cs"/>
              </a:rPr>
              <a:t>Policymakers, employers, accreditation bodies and administrators</a:t>
            </a:r>
            <a:endParaRPr kumimoji="0" lang="en-US" sz="1420" b="0" i="0" u="none" strike="noStrike" kern="1200" cap="none" spc="0" normalizeH="0" baseline="0" noProof="0" dirty="0">
              <a:ln>
                <a:noFill/>
              </a:ln>
              <a:solidFill>
                <a:prstClr val="black"/>
              </a:solidFill>
              <a:effectLst/>
              <a:uLnTx/>
              <a:uFillTx/>
              <a:latin typeface="Arial"/>
              <a:ea typeface="+mn-ea"/>
              <a:cs typeface="+mn-cs"/>
            </a:endParaRPr>
          </a:p>
        </p:txBody>
      </p:sp>
      <p:sp>
        <p:nvSpPr>
          <p:cNvPr id="19" name="Shape 16"/>
          <p:cNvSpPr/>
          <p:nvPr/>
        </p:nvSpPr>
        <p:spPr>
          <a:xfrm>
            <a:off x="6960990" y="4863886"/>
            <a:ext cx="329184" cy="329184"/>
          </a:xfrm>
          <a:prstGeom prst="ellipse">
            <a:avLst/>
          </a:prstGeom>
          <a:solidFill>
            <a:srgbClr val="D8A03B"/>
          </a:solidFill>
          <a:ln w="12700">
            <a:solidFill>
              <a:srgbClr val="D8A03B"/>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0" name="Shape 17"/>
          <p:cNvSpPr/>
          <p:nvPr/>
        </p:nvSpPr>
        <p:spPr>
          <a:xfrm>
            <a:off x="8525335" y="3501431"/>
            <a:ext cx="365760" cy="164592"/>
          </a:xfrm>
          <a:prstGeom prst="chevron">
            <a:avLst/>
          </a:prstGeom>
          <a:solidFill>
            <a:srgbClr val="C7D8EA"/>
          </a:solidFill>
          <a:ln w="12700">
            <a:solidFill>
              <a:srgbClr val="C7D8E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1" name="Shape 18"/>
          <p:cNvSpPr/>
          <p:nvPr/>
        </p:nvSpPr>
        <p:spPr>
          <a:xfrm>
            <a:off x="9031384" y="2606040"/>
            <a:ext cx="1920240" cy="1965960"/>
          </a:xfrm>
          <a:prstGeom prst="roundRect">
            <a:avLst/>
          </a:prstGeom>
          <a:solidFill>
            <a:srgbClr val="FFFFFF"/>
          </a:solidFill>
          <a:ln w="12700">
            <a:solidFill>
              <a:srgbClr val="C7D8E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2" name="Text 19"/>
          <p:cNvSpPr/>
          <p:nvPr/>
        </p:nvSpPr>
        <p:spPr>
          <a:xfrm>
            <a:off x="9164212" y="2087482"/>
            <a:ext cx="1700784" cy="384048"/>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A2E73"/>
                </a:solidFill>
                <a:effectLst/>
                <a:uLnTx/>
                <a:uFillTx/>
                <a:latin typeface="Arial"/>
                <a:ea typeface="+mn-ea"/>
                <a:cs typeface="+mn-cs"/>
              </a:rPr>
              <a:t>Curriculum</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A2E73"/>
                </a:solidFill>
                <a:effectLst/>
                <a:uLnTx/>
                <a:uFillTx/>
                <a:latin typeface="Arial"/>
                <a:ea typeface="+mn-ea"/>
                <a:cs typeface="+mn-cs"/>
              </a:rPr>
              <a:t>analysis</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3" name="Text 20"/>
          <p:cNvSpPr/>
          <p:nvPr/>
        </p:nvSpPr>
        <p:spPr>
          <a:xfrm>
            <a:off x="9182500" y="3015356"/>
            <a:ext cx="1664208" cy="868680"/>
          </a:xfrm>
          <a:prstGeom prst="rect">
            <a:avLst/>
          </a:prstGeom>
          <a:noFill/>
          <a:ln/>
        </p:spPr>
        <p:txBody>
          <a:bodyPr wrap="square" lIns="508" tIns="508" rIns="508" bIns="50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20" b="0" i="0" u="none" strike="noStrike" kern="1200" cap="none" spc="0" normalizeH="0" baseline="0" noProof="0" dirty="0">
                <a:ln>
                  <a:noFill/>
                </a:ln>
                <a:solidFill>
                  <a:srgbClr val="222222"/>
                </a:solidFill>
                <a:effectLst/>
                <a:uLnTx/>
                <a:uFillTx/>
                <a:latin typeface="Arial"/>
                <a:ea typeface="+mn-ea"/>
                <a:cs typeface="+mn-cs"/>
              </a:rPr>
              <a:t>Learning outcomes, practical activities and assessment tasks</a:t>
            </a:r>
            <a:endParaRPr kumimoji="0" lang="en-US" sz="1420" b="0" i="0" u="none" strike="noStrike" kern="1200" cap="none" spc="0" normalizeH="0" baseline="0" noProof="0" dirty="0">
              <a:ln>
                <a:noFill/>
              </a:ln>
              <a:solidFill>
                <a:prstClr val="black"/>
              </a:solidFill>
              <a:effectLst/>
              <a:uLnTx/>
              <a:uFillTx/>
              <a:latin typeface="Arial"/>
              <a:ea typeface="+mn-ea"/>
              <a:cs typeface="+mn-cs"/>
            </a:endParaRPr>
          </a:p>
        </p:txBody>
      </p:sp>
      <p:sp>
        <p:nvSpPr>
          <p:cNvPr id="24" name="Shape 21"/>
          <p:cNvSpPr/>
          <p:nvPr/>
        </p:nvSpPr>
        <p:spPr>
          <a:xfrm>
            <a:off x="9802368" y="4863886"/>
            <a:ext cx="329184" cy="329184"/>
          </a:xfrm>
          <a:prstGeom prst="ellipse">
            <a:avLst/>
          </a:prstGeom>
          <a:solidFill>
            <a:srgbClr val="D8A03B"/>
          </a:solidFill>
          <a:ln w="12700">
            <a:solidFill>
              <a:srgbClr val="D8A03B"/>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6" name="Text 23"/>
          <p:cNvSpPr/>
          <p:nvPr/>
        </p:nvSpPr>
        <p:spPr>
          <a:xfrm>
            <a:off x="1554480" y="5609121"/>
            <a:ext cx="8686800" cy="14630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50" b="1" i="0" u="none" strike="noStrike" kern="1200" cap="none" spc="0" normalizeH="0" baseline="0" noProof="0" dirty="0">
                <a:ln>
                  <a:noFill/>
                </a:ln>
                <a:solidFill>
                  <a:srgbClr val="2F8E4E"/>
                </a:solidFill>
                <a:effectLst/>
                <a:uLnTx/>
                <a:uFillTx/>
                <a:latin typeface="Arial"/>
                <a:ea typeface="+mn-ea"/>
                <a:cs typeface="+mn-cs"/>
              </a:rPr>
              <a:t>Analysis strategy: descriptive statistics for survey patterns + thematic analysis for interviews and documents, allowing triangulation across multiple evidence sources.</a:t>
            </a:r>
            <a:endParaRPr kumimoji="0" lang="en-US" sz="1650" b="0" i="0" u="none" strike="noStrike" kern="1200" cap="none" spc="0" normalizeH="0" baseline="0" noProof="0" dirty="0">
              <a:ln>
                <a:noFill/>
              </a:ln>
              <a:solidFill>
                <a:prstClr val="black"/>
              </a:solidFill>
              <a:effectLst/>
              <a:uLnTx/>
              <a:uFillTx/>
              <a:latin typeface="Arial"/>
              <a:ea typeface="+mn-ea"/>
              <a:cs typeface="+mn-cs"/>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KNQA_Presentation_Template/slide-3.png"/>
          <p:cNvPicPr>
            <a:picLocks noChangeAspect="1"/>
          </p:cNvPicPr>
          <p:nvPr/>
        </p:nvPicPr>
        <p:blipFill>
          <a:blip r:embed="rId3"/>
          <a:stretch>
            <a:fillRect/>
          </a:stretch>
        </p:blipFill>
        <p:spPr>
          <a:xfrm>
            <a:off x="305" y="0"/>
            <a:ext cx="12191695" cy="6858000"/>
          </a:xfrm>
          <a:prstGeom prst="rect">
            <a:avLst/>
          </a:prstGeom>
        </p:spPr>
      </p:pic>
      <p:sp>
        <p:nvSpPr>
          <p:cNvPr id="3" name="Text 0"/>
          <p:cNvSpPr/>
          <p:nvPr/>
        </p:nvSpPr>
        <p:spPr>
          <a:xfrm>
            <a:off x="621792" y="118872"/>
            <a:ext cx="6583680" cy="42952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A2E73"/>
                </a:solidFill>
                <a:effectLst/>
                <a:uLnTx/>
                <a:uFillTx/>
                <a:latin typeface="Arial" pitchFamily="34" charset="0"/>
                <a:ea typeface="Arial" pitchFamily="34" charset="-122"/>
                <a:cs typeface="Arial" pitchFamily="34" charset="-120"/>
              </a:rPr>
              <a:t>Why integration matters in practice</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Text 1"/>
          <p:cNvSpPr/>
          <p:nvPr/>
        </p:nvSpPr>
        <p:spPr>
          <a:xfrm>
            <a:off x="868680" y="1084527"/>
            <a:ext cx="7315200" cy="36961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50" b="0" i="0" u="none" strike="noStrike" kern="1200" cap="none" spc="0" normalizeH="0" baseline="0" noProof="0" dirty="0">
                <a:ln>
                  <a:noFill/>
                </a:ln>
                <a:solidFill>
                  <a:prstClr val="black"/>
                </a:solidFill>
                <a:effectLst/>
                <a:uLnTx/>
                <a:uFillTx/>
                <a:latin typeface="Arial"/>
                <a:ea typeface="+mn-ea"/>
                <a:cs typeface="+mn-cs"/>
              </a:rPr>
              <a:t>Outdated qualification systems create risks for learners, employers and institutions.</a:t>
            </a:r>
          </a:p>
        </p:txBody>
      </p:sp>
      <p:sp>
        <p:nvSpPr>
          <p:cNvPr id="5" name="Shape 2"/>
          <p:cNvSpPr/>
          <p:nvPr/>
        </p:nvSpPr>
        <p:spPr>
          <a:xfrm>
            <a:off x="919366" y="2352293"/>
            <a:ext cx="2514600" cy="2223797"/>
          </a:xfrm>
          <a:prstGeom prst="roundRect">
            <a:avLst/>
          </a:prstGeom>
          <a:solidFill>
            <a:srgbClr val="FFFFFF"/>
          </a:solidFill>
          <a:ln w="12700">
            <a:solidFill>
              <a:srgbClr val="0A2E73"/>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6" name="Shape 3"/>
          <p:cNvSpPr/>
          <p:nvPr/>
        </p:nvSpPr>
        <p:spPr>
          <a:xfrm>
            <a:off x="873844" y="1847088"/>
            <a:ext cx="2514600" cy="384048"/>
          </a:xfrm>
          <a:prstGeom prst="rect">
            <a:avLst/>
          </a:prstGeom>
          <a:solidFill>
            <a:srgbClr val="0A2E73"/>
          </a:solidFill>
          <a:ln w="12700">
            <a:solidFill>
              <a:srgbClr val="0A2E73"/>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7" name="Text 4"/>
          <p:cNvSpPr/>
          <p:nvPr/>
        </p:nvSpPr>
        <p:spPr>
          <a:xfrm>
            <a:off x="868680" y="1990264"/>
            <a:ext cx="2331720" cy="109728"/>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a:ea typeface="+mn-ea"/>
                <a:cs typeface="+mn-cs"/>
              </a:rPr>
              <a:t>For learners</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8" name="Text 5"/>
          <p:cNvSpPr/>
          <p:nvPr/>
        </p:nvSpPr>
        <p:spPr>
          <a:xfrm>
            <a:off x="983812" y="2484219"/>
            <a:ext cx="2240280" cy="1737360"/>
          </a:xfrm>
          <a:prstGeom prst="rect">
            <a:avLst/>
          </a:prstGeom>
          <a:noFill/>
          <a:ln/>
        </p:spPr>
        <p:txBody>
          <a:bodyPr wrap="square" lIns="508" tIns="508" rIns="508" bIns="50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20" b="0" i="0" u="none" strike="noStrike" kern="1200" cap="none" spc="0" normalizeH="0" baseline="0" noProof="0" dirty="0">
                <a:ln>
                  <a:noFill/>
                </a:ln>
                <a:solidFill>
                  <a:srgbClr val="222222"/>
                </a:solidFill>
                <a:effectLst/>
                <a:uLnTx/>
                <a:uFillTx/>
                <a:latin typeface="Arial"/>
                <a:ea typeface="+mn-ea"/>
                <a:cs typeface="+mn-cs"/>
              </a:rPr>
              <a:t>Graduates may hold recognised credentials but still lack the competencies linked to emerging jobs and changing workplaces.</a:t>
            </a:r>
            <a:endParaRPr kumimoji="0" lang="en-US" sz="162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Shape 6"/>
          <p:cNvSpPr/>
          <p:nvPr/>
        </p:nvSpPr>
        <p:spPr>
          <a:xfrm>
            <a:off x="3829805" y="2352294"/>
            <a:ext cx="2514600" cy="2237994"/>
          </a:xfrm>
          <a:prstGeom prst="roundRect">
            <a:avLst/>
          </a:prstGeom>
          <a:solidFill>
            <a:srgbClr val="FFFFFF"/>
          </a:solidFill>
          <a:ln w="12700">
            <a:solidFill>
              <a:srgbClr val="D8A03B"/>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0" name="Shape 7"/>
          <p:cNvSpPr/>
          <p:nvPr/>
        </p:nvSpPr>
        <p:spPr>
          <a:xfrm>
            <a:off x="3913632" y="1847088"/>
            <a:ext cx="2514600" cy="384048"/>
          </a:xfrm>
          <a:prstGeom prst="rect">
            <a:avLst/>
          </a:prstGeom>
          <a:solidFill>
            <a:srgbClr val="D8A03B"/>
          </a:solidFill>
          <a:ln w="12700">
            <a:solidFill>
              <a:srgbClr val="D8A03B"/>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1" name="Text 8"/>
          <p:cNvSpPr/>
          <p:nvPr/>
        </p:nvSpPr>
        <p:spPr>
          <a:xfrm>
            <a:off x="3974469" y="1984248"/>
            <a:ext cx="2331720" cy="109728"/>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a:ea typeface="+mn-ea"/>
                <a:cs typeface="+mn-cs"/>
              </a:rPr>
              <a:t>For employers</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2" name="Text 9"/>
          <p:cNvSpPr/>
          <p:nvPr/>
        </p:nvSpPr>
        <p:spPr>
          <a:xfrm>
            <a:off x="4114800" y="2011680"/>
            <a:ext cx="2240280" cy="2506900"/>
          </a:xfrm>
          <a:prstGeom prst="rect">
            <a:avLst/>
          </a:prstGeom>
          <a:noFill/>
          <a:ln/>
        </p:spPr>
        <p:txBody>
          <a:bodyPr wrap="square" lIns="508" tIns="508" rIns="508" bIns="50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20" b="0" i="0" u="none" strike="noStrike" kern="1200" cap="none" spc="0" normalizeH="0" baseline="0" noProof="0" dirty="0">
                <a:ln>
                  <a:noFill/>
                </a:ln>
                <a:solidFill>
                  <a:srgbClr val="222222"/>
                </a:solidFill>
                <a:effectLst/>
                <a:uLnTx/>
                <a:uFillTx/>
                <a:latin typeface="Arial"/>
                <a:ea typeface="+mn-ea"/>
                <a:cs typeface="+mn-cs"/>
              </a:rPr>
              <a:t>It becomes harder to interpret what qualifications actually signal, especially when work now combines technical, digital and sustainability tasks.</a:t>
            </a:r>
            <a:endParaRPr kumimoji="0" lang="en-US" sz="1620" b="0" i="0" u="none" strike="noStrike" kern="1200" cap="none" spc="0" normalizeH="0" baseline="0" noProof="0" dirty="0">
              <a:ln>
                <a:noFill/>
              </a:ln>
              <a:solidFill>
                <a:prstClr val="black"/>
              </a:solidFill>
              <a:effectLst/>
              <a:uLnTx/>
              <a:uFillTx/>
              <a:latin typeface="Arial"/>
              <a:ea typeface="+mn-ea"/>
              <a:cs typeface="+mn-cs"/>
            </a:endParaRPr>
          </a:p>
        </p:txBody>
      </p:sp>
      <p:sp>
        <p:nvSpPr>
          <p:cNvPr id="13" name="Shape 10"/>
          <p:cNvSpPr/>
          <p:nvPr/>
        </p:nvSpPr>
        <p:spPr>
          <a:xfrm>
            <a:off x="6961472" y="2326667"/>
            <a:ext cx="2514600" cy="2249424"/>
          </a:xfrm>
          <a:prstGeom prst="roundRect">
            <a:avLst/>
          </a:prstGeom>
          <a:solidFill>
            <a:srgbClr val="FFFFFF"/>
          </a:solidFill>
          <a:ln w="12700">
            <a:solidFill>
              <a:srgbClr val="2F8E4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4" name="Shape 11"/>
          <p:cNvSpPr/>
          <p:nvPr/>
        </p:nvSpPr>
        <p:spPr>
          <a:xfrm>
            <a:off x="7014257" y="1847088"/>
            <a:ext cx="2514600" cy="363896"/>
          </a:xfrm>
          <a:prstGeom prst="rect">
            <a:avLst/>
          </a:prstGeom>
          <a:solidFill>
            <a:srgbClr val="2F8E4E"/>
          </a:solidFill>
          <a:ln w="12700">
            <a:solidFill>
              <a:srgbClr val="2F8E4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5" name="Text 12"/>
          <p:cNvSpPr/>
          <p:nvPr/>
        </p:nvSpPr>
        <p:spPr>
          <a:xfrm>
            <a:off x="7014257" y="1990264"/>
            <a:ext cx="2331720" cy="109728"/>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a:ea typeface="+mn-ea"/>
                <a:cs typeface="+mn-cs"/>
              </a:rPr>
              <a:t>For institutions</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6" name="Text 13"/>
          <p:cNvSpPr/>
          <p:nvPr/>
        </p:nvSpPr>
        <p:spPr>
          <a:xfrm>
            <a:off x="7098632" y="2484219"/>
            <a:ext cx="2240280" cy="1629076"/>
          </a:xfrm>
          <a:prstGeom prst="rect">
            <a:avLst/>
          </a:prstGeom>
          <a:noFill/>
          <a:ln/>
        </p:spPr>
        <p:txBody>
          <a:bodyPr wrap="square" lIns="508" tIns="508" rIns="508" bIns="50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20" b="0" i="0" u="none" strike="noStrike" kern="1200" cap="none" spc="0" normalizeH="0" baseline="0" noProof="0" dirty="0">
                <a:ln>
                  <a:noFill/>
                </a:ln>
                <a:solidFill>
                  <a:srgbClr val="222222"/>
                </a:solidFill>
                <a:effectLst/>
                <a:uLnTx/>
                <a:uFillTx/>
                <a:latin typeface="Arial"/>
                <a:ea typeface="+mn-ea"/>
                <a:cs typeface="+mn-cs"/>
              </a:rPr>
              <a:t>Programmes risk losing credibility if they are seen as disconnected from industry change, innovation needs and environmental priorities.</a:t>
            </a:r>
            <a:endParaRPr kumimoji="0" lang="en-US" sz="1620" b="0" i="0" u="none" strike="noStrike" kern="1200" cap="none" spc="0" normalizeH="0" baseline="0" noProof="0" dirty="0">
              <a:ln>
                <a:noFill/>
              </a:ln>
              <a:solidFill>
                <a:prstClr val="black"/>
              </a:solidFill>
              <a:effectLst/>
              <a:uLnTx/>
              <a:uFillTx/>
              <a:latin typeface="Arial"/>
              <a:ea typeface="+mn-ea"/>
              <a:cs typeface="+mn-cs"/>
            </a:endParaRPr>
          </a:p>
        </p:txBody>
      </p:sp>
      <p:sp>
        <p:nvSpPr>
          <p:cNvPr id="18" name="Text 15"/>
          <p:cNvSpPr/>
          <p:nvPr/>
        </p:nvSpPr>
        <p:spPr>
          <a:xfrm>
            <a:off x="1447150" y="5381966"/>
            <a:ext cx="8686800" cy="61264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80" b="1" i="0" u="none" strike="noStrike" kern="1200" cap="none" spc="0" normalizeH="0" baseline="0" noProof="0" dirty="0">
                <a:ln>
                  <a:noFill/>
                </a:ln>
                <a:solidFill>
                  <a:srgbClr val="0A2E73"/>
                </a:solidFill>
                <a:effectLst/>
                <a:uLnTx/>
                <a:uFillTx/>
                <a:latin typeface="Arial"/>
                <a:ea typeface="+mn-ea"/>
                <a:cs typeface="+mn-cs"/>
              </a:rPr>
              <a:t>Meaningful integration is not adding a few modern topics. It is redefining competence so that technology use, sustainability, safety and adaptability become part of occupational practice.</a:t>
            </a:r>
            <a:endParaRPr kumimoji="0" lang="en-US" sz="1680" b="0" i="0" u="none" strike="noStrike" kern="1200" cap="none" spc="0" normalizeH="0" baseline="0" noProof="0" dirty="0">
              <a:ln>
                <a:noFill/>
              </a:ln>
              <a:solidFill>
                <a:prstClr val="black"/>
              </a:solidFill>
              <a:effectLst/>
              <a:uLnTx/>
              <a:uFillTx/>
              <a:latin typeface="Arial"/>
              <a:ea typeface="+mn-ea"/>
              <a:cs typeface="+mn-cs"/>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KNQA_Presentation_Template/slide-3.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621792" y="118872"/>
            <a:ext cx="6583680" cy="39752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A2E73"/>
                </a:solidFill>
                <a:effectLst/>
                <a:uLnTx/>
                <a:uFillTx/>
                <a:latin typeface="Arial" pitchFamily="34" charset="0"/>
                <a:ea typeface="Arial" pitchFamily="34" charset="-122"/>
                <a:cs typeface="Arial" pitchFamily="34" charset="-120"/>
              </a:rPr>
              <a:t>A phased roadmap for implementation</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Text 1"/>
          <p:cNvSpPr/>
          <p:nvPr/>
        </p:nvSpPr>
        <p:spPr>
          <a:xfrm>
            <a:off x="868680" y="1168989"/>
            <a:ext cx="914400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50" b="0" i="0" u="none" strike="noStrike" kern="1200" cap="none" spc="0" normalizeH="0" baseline="0" noProof="0" dirty="0">
                <a:ln>
                  <a:noFill/>
                </a:ln>
                <a:solidFill>
                  <a:prstClr val="black"/>
                </a:solidFill>
                <a:effectLst/>
                <a:uLnTx/>
                <a:uFillTx/>
                <a:latin typeface="Arial"/>
                <a:ea typeface="+mn-ea"/>
                <a:cs typeface="+mn-cs"/>
              </a:rPr>
              <a:t>The paper argues for piloting, learning, monitoring and gradual scaling rather than attempting full reform at once.</a:t>
            </a:r>
          </a:p>
        </p:txBody>
      </p:sp>
      <p:sp>
        <p:nvSpPr>
          <p:cNvPr id="5" name="Shape 2"/>
          <p:cNvSpPr/>
          <p:nvPr/>
        </p:nvSpPr>
        <p:spPr>
          <a:xfrm>
            <a:off x="1234440" y="4572000"/>
            <a:ext cx="9144000" cy="0"/>
          </a:xfrm>
          <a:prstGeom prst="line">
            <a:avLst/>
          </a:prstGeom>
          <a:noFill/>
          <a:ln w="12700">
            <a:solidFill>
              <a:srgbClr val="0A2E73"/>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6" name="Shape 3"/>
          <p:cNvSpPr/>
          <p:nvPr/>
        </p:nvSpPr>
        <p:spPr>
          <a:xfrm>
            <a:off x="855373" y="2442170"/>
            <a:ext cx="2057400" cy="1691640"/>
          </a:xfrm>
          <a:prstGeom prst="roundRect">
            <a:avLst/>
          </a:prstGeom>
          <a:solidFill>
            <a:srgbClr val="FFFFFF"/>
          </a:solidFill>
          <a:ln w="12700">
            <a:solidFill>
              <a:srgbClr val="D8A03B"/>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7" name="Text 4"/>
          <p:cNvSpPr/>
          <p:nvPr/>
        </p:nvSpPr>
        <p:spPr>
          <a:xfrm>
            <a:off x="868680" y="1891365"/>
            <a:ext cx="1874520" cy="384048"/>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80" b="1" i="0" u="none" strike="noStrike" kern="1200" cap="none" spc="0" normalizeH="0" baseline="0" noProof="0" dirty="0">
                <a:ln>
                  <a:noFill/>
                </a:ln>
                <a:solidFill>
                  <a:srgbClr val="0A2E73"/>
                </a:solidFill>
                <a:effectLst/>
                <a:uLnTx/>
                <a:uFillTx/>
                <a:latin typeface="Arial"/>
                <a:ea typeface="+mn-ea"/>
                <a:cs typeface="+mn-cs"/>
              </a:rPr>
              <a:t>1. Needs assessment</a:t>
            </a:r>
            <a:endParaRPr kumimoji="0" lang="en-US" sz="1580" b="0" i="0" u="none" strike="noStrike" kern="1200" cap="none" spc="0" normalizeH="0" baseline="0" noProof="0" dirty="0">
              <a:ln>
                <a:noFill/>
              </a:ln>
              <a:solidFill>
                <a:prstClr val="black"/>
              </a:solidFill>
              <a:effectLst/>
              <a:uLnTx/>
              <a:uFillTx/>
              <a:latin typeface="Arial"/>
              <a:ea typeface="+mn-ea"/>
              <a:cs typeface="+mn-cs"/>
            </a:endParaRPr>
          </a:p>
        </p:txBody>
      </p:sp>
      <p:sp>
        <p:nvSpPr>
          <p:cNvPr id="8" name="Text 5"/>
          <p:cNvSpPr/>
          <p:nvPr/>
        </p:nvSpPr>
        <p:spPr>
          <a:xfrm>
            <a:off x="960120" y="2958084"/>
            <a:ext cx="1828800" cy="694944"/>
          </a:xfrm>
          <a:prstGeom prst="rect">
            <a:avLst/>
          </a:prstGeom>
          <a:noFill/>
          <a:ln/>
        </p:spPr>
        <p:txBody>
          <a:bodyPr wrap="square" lIns="381" tIns="381" rIns="381" bIns="381"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80" b="0" i="0" u="none" strike="noStrike" kern="1200" cap="none" spc="0" normalizeH="0" baseline="0" noProof="0" dirty="0">
                <a:ln>
                  <a:noFill/>
                </a:ln>
                <a:solidFill>
                  <a:srgbClr val="222222"/>
                </a:solidFill>
                <a:effectLst/>
                <a:uLnTx/>
                <a:uFillTx/>
                <a:latin typeface="Arial"/>
                <a:ea typeface="+mn-ea"/>
                <a:cs typeface="+mn-cs"/>
              </a:rPr>
              <a:t>Map trainer competence, equipment, readiness and local industry demand.</a:t>
            </a:r>
            <a:endParaRPr kumimoji="0" lang="en-US" sz="138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Shape 6"/>
          <p:cNvSpPr/>
          <p:nvPr/>
        </p:nvSpPr>
        <p:spPr>
          <a:xfrm>
            <a:off x="1609344" y="4398264"/>
            <a:ext cx="347472" cy="347472"/>
          </a:xfrm>
          <a:prstGeom prst="ellipse">
            <a:avLst/>
          </a:prstGeom>
          <a:solidFill>
            <a:srgbClr val="D8A03B"/>
          </a:solidFill>
          <a:ln w="12700">
            <a:solidFill>
              <a:srgbClr val="D8A03B"/>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0" name="Shape 7"/>
          <p:cNvSpPr/>
          <p:nvPr/>
        </p:nvSpPr>
        <p:spPr>
          <a:xfrm>
            <a:off x="3332988" y="2459736"/>
            <a:ext cx="2057400" cy="1691640"/>
          </a:xfrm>
          <a:prstGeom prst="roundRect">
            <a:avLst/>
          </a:prstGeom>
          <a:solidFill>
            <a:srgbClr val="FFFFFF"/>
          </a:solidFill>
          <a:ln w="12700">
            <a:solidFill>
              <a:srgbClr val="2F8E4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1" name="Text 8"/>
          <p:cNvSpPr/>
          <p:nvPr/>
        </p:nvSpPr>
        <p:spPr>
          <a:xfrm>
            <a:off x="3533675" y="1953929"/>
            <a:ext cx="1874520" cy="384048"/>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80" b="1" i="0" u="none" strike="noStrike" kern="1200" cap="none" spc="0" normalizeH="0" baseline="0" noProof="0" dirty="0">
                <a:ln>
                  <a:noFill/>
                </a:ln>
                <a:solidFill>
                  <a:srgbClr val="0A2E73"/>
                </a:solidFill>
                <a:effectLst/>
                <a:uLnTx/>
                <a:uFillTx/>
                <a:latin typeface="Arial"/>
                <a:ea typeface="+mn-ea"/>
                <a:cs typeface="+mn-cs"/>
              </a:rPr>
              <a:t>2. Pilot modules</a:t>
            </a:r>
            <a:endParaRPr kumimoji="0" lang="en-US" sz="1580" b="0" i="0" u="none" strike="noStrike" kern="1200" cap="none" spc="0" normalizeH="0" baseline="0" noProof="0" dirty="0">
              <a:ln>
                <a:noFill/>
              </a:ln>
              <a:solidFill>
                <a:prstClr val="black"/>
              </a:solidFill>
              <a:effectLst/>
              <a:uLnTx/>
              <a:uFillTx/>
              <a:latin typeface="Arial"/>
              <a:ea typeface="+mn-ea"/>
              <a:cs typeface="+mn-cs"/>
            </a:endParaRPr>
          </a:p>
        </p:txBody>
      </p:sp>
      <p:sp>
        <p:nvSpPr>
          <p:cNvPr id="12" name="Text 9"/>
          <p:cNvSpPr/>
          <p:nvPr/>
        </p:nvSpPr>
        <p:spPr>
          <a:xfrm>
            <a:off x="3517240" y="2936669"/>
            <a:ext cx="1828800" cy="694944"/>
          </a:xfrm>
          <a:prstGeom prst="rect">
            <a:avLst/>
          </a:prstGeom>
          <a:noFill/>
          <a:ln/>
        </p:spPr>
        <p:txBody>
          <a:bodyPr wrap="square" lIns="381" tIns="381" rIns="381" bIns="381"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80" b="0" i="0" u="none" strike="noStrike" kern="1200" cap="none" spc="0" normalizeH="0" baseline="0" noProof="0" dirty="0">
                <a:ln>
                  <a:noFill/>
                </a:ln>
                <a:solidFill>
                  <a:srgbClr val="222222"/>
                </a:solidFill>
                <a:effectLst/>
                <a:uLnTx/>
                <a:uFillTx/>
                <a:latin typeface="Arial"/>
                <a:ea typeface="+mn-ea"/>
                <a:cs typeface="+mn-cs"/>
              </a:rPr>
              <a:t>Test priority modules such as Solar PV while beginning trainer upskilling.</a:t>
            </a:r>
            <a:endParaRPr kumimoji="0" lang="en-US" sz="1380" b="0" i="0" u="none" strike="noStrike" kern="1200" cap="none" spc="0" normalizeH="0" baseline="0" noProof="0" dirty="0">
              <a:ln>
                <a:noFill/>
              </a:ln>
              <a:solidFill>
                <a:prstClr val="black"/>
              </a:solidFill>
              <a:effectLst/>
              <a:uLnTx/>
              <a:uFillTx/>
              <a:latin typeface="Arial"/>
              <a:ea typeface="+mn-ea"/>
              <a:cs typeface="+mn-cs"/>
            </a:endParaRPr>
          </a:p>
        </p:txBody>
      </p:sp>
      <p:sp>
        <p:nvSpPr>
          <p:cNvPr id="13" name="Shape 10"/>
          <p:cNvSpPr/>
          <p:nvPr/>
        </p:nvSpPr>
        <p:spPr>
          <a:xfrm>
            <a:off x="4297199" y="4394895"/>
            <a:ext cx="347472" cy="347472"/>
          </a:xfrm>
          <a:prstGeom prst="ellipse">
            <a:avLst/>
          </a:prstGeom>
          <a:solidFill>
            <a:srgbClr val="2F8E4E"/>
          </a:solidFill>
          <a:ln w="12700">
            <a:solidFill>
              <a:srgbClr val="2F8E4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4" name="Shape 11"/>
          <p:cNvSpPr/>
          <p:nvPr/>
        </p:nvSpPr>
        <p:spPr>
          <a:xfrm>
            <a:off x="6259068" y="2446020"/>
            <a:ext cx="2057400" cy="1691640"/>
          </a:xfrm>
          <a:prstGeom prst="roundRect">
            <a:avLst/>
          </a:prstGeom>
          <a:solidFill>
            <a:srgbClr val="FFFFFF"/>
          </a:solidFill>
          <a:ln w="12700">
            <a:solidFill>
              <a:srgbClr val="D8A03B"/>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5" name="Text 12"/>
          <p:cNvSpPr/>
          <p:nvPr/>
        </p:nvSpPr>
        <p:spPr>
          <a:xfrm>
            <a:off x="6400800" y="1953929"/>
            <a:ext cx="1874520" cy="384048"/>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80" b="1" i="0" u="none" strike="noStrike" kern="1200" cap="none" spc="0" normalizeH="0" baseline="0" noProof="0" dirty="0">
                <a:ln>
                  <a:noFill/>
                </a:ln>
                <a:solidFill>
                  <a:srgbClr val="0A2E73"/>
                </a:solidFill>
                <a:effectLst/>
                <a:uLnTx/>
                <a:uFillTx/>
                <a:latin typeface="Arial"/>
                <a:ea typeface="+mn-ea"/>
                <a:cs typeface="+mn-cs"/>
              </a:rPr>
              <a:t>3. Infrastructure</a:t>
            </a:r>
            <a:endParaRPr kumimoji="0" lang="en-US" sz="1580" b="0" i="0" u="none" strike="noStrike" kern="1200" cap="none" spc="0" normalizeH="0" baseline="0" noProof="0" dirty="0">
              <a:ln>
                <a:noFill/>
              </a:ln>
              <a:solidFill>
                <a:prstClr val="black"/>
              </a:solidFill>
              <a:effectLst/>
              <a:uLnTx/>
              <a:uFillTx/>
              <a:latin typeface="Arial"/>
              <a:ea typeface="+mn-ea"/>
              <a:cs typeface="+mn-cs"/>
            </a:endParaRPr>
          </a:p>
        </p:txBody>
      </p:sp>
      <p:sp>
        <p:nvSpPr>
          <p:cNvPr id="16" name="Text 13"/>
          <p:cNvSpPr/>
          <p:nvPr/>
        </p:nvSpPr>
        <p:spPr>
          <a:xfrm>
            <a:off x="6400800" y="2894076"/>
            <a:ext cx="1828800" cy="694944"/>
          </a:xfrm>
          <a:prstGeom prst="rect">
            <a:avLst/>
          </a:prstGeom>
          <a:noFill/>
          <a:ln/>
        </p:spPr>
        <p:txBody>
          <a:bodyPr wrap="square" lIns="381" tIns="381" rIns="381" bIns="381"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80" b="0" i="0" u="none" strike="noStrike" kern="1200" cap="none" spc="0" normalizeH="0" baseline="0" noProof="0" dirty="0">
                <a:ln>
                  <a:noFill/>
                </a:ln>
                <a:solidFill>
                  <a:srgbClr val="222222"/>
                </a:solidFill>
                <a:effectLst/>
                <a:uLnTx/>
                <a:uFillTx/>
                <a:latin typeface="Arial"/>
                <a:ea typeface="+mn-ea"/>
                <a:cs typeface="+mn-cs"/>
              </a:rPr>
              <a:t>Develop labs, equipment and partnerships for attachments, internships and access.</a:t>
            </a:r>
            <a:endParaRPr kumimoji="0" lang="en-US" sz="1380" b="0" i="0" u="none" strike="noStrike" kern="1200" cap="none" spc="0" normalizeH="0" baseline="0" noProof="0" dirty="0">
              <a:ln>
                <a:noFill/>
              </a:ln>
              <a:solidFill>
                <a:prstClr val="black"/>
              </a:solidFill>
              <a:effectLst/>
              <a:uLnTx/>
              <a:uFillTx/>
              <a:latin typeface="Arial"/>
              <a:ea typeface="+mn-ea"/>
              <a:cs typeface="+mn-cs"/>
            </a:endParaRPr>
          </a:p>
        </p:txBody>
      </p:sp>
      <p:sp>
        <p:nvSpPr>
          <p:cNvPr id="17" name="Shape 14"/>
          <p:cNvSpPr/>
          <p:nvPr/>
        </p:nvSpPr>
        <p:spPr>
          <a:xfrm>
            <a:off x="7031736" y="4394895"/>
            <a:ext cx="347472" cy="347472"/>
          </a:xfrm>
          <a:prstGeom prst="ellipse">
            <a:avLst/>
          </a:prstGeom>
          <a:solidFill>
            <a:srgbClr val="D8A03B"/>
          </a:solidFill>
          <a:ln w="12700">
            <a:solidFill>
              <a:srgbClr val="D8A03B"/>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8" name="Shape 15"/>
          <p:cNvSpPr/>
          <p:nvPr/>
        </p:nvSpPr>
        <p:spPr>
          <a:xfrm>
            <a:off x="8956548" y="2446020"/>
            <a:ext cx="2057400" cy="1691640"/>
          </a:xfrm>
          <a:prstGeom prst="roundRect">
            <a:avLst/>
          </a:prstGeom>
          <a:solidFill>
            <a:srgbClr val="FFFFFF"/>
          </a:solidFill>
          <a:ln w="12700">
            <a:solidFill>
              <a:srgbClr val="2F8E4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9" name="Text 16"/>
          <p:cNvSpPr/>
          <p:nvPr/>
        </p:nvSpPr>
        <p:spPr>
          <a:xfrm>
            <a:off x="9052560" y="1891365"/>
            <a:ext cx="1874520" cy="384048"/>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80" b="1" i="0" u="none" strike="noStrike" kern="1200" cap="none" spc="0" normalizeH="0" baseline="0" noProof="0" dirty="0">
                <a:ln>
                  <a:noFill/>
                </a:ln>
                <a:solidFill>
                  <a:srgbClr val="0A2E73"/>
                </a:solidFill>
                <a:effectLst/>
                <a:uLnTx/>
                <a:uFillTx/>
                <a:latin typeface="Arial"/>
                <a:ea typeface="+mn-ea"/>
                <a:cs typeface="+mn-cs"/>
              </a:rPr>
              <a:t>4. Scale and refine</a:t>
            </a:r>
            <a:endParaRPr kumimoji="0" lang="en-US" sz="1580" b="0" i="0" u="none" strike="noStrike" kern="1200" cap="none" spc="0" normalizeH="0" baseline="0" noProof="0" dirty="0">
              <a:ln>
                <a:noFill/>
              </a:ln>
              <a:solidFill>
                <a:prstClr val="black"/>
              </a:solidFill>
              <a:effectLst/>
              <a:uLnTx/>
              <a:uFillTx/>
              <a:latin typeface="Arial"/>
              <a:ea typeface="+mn-ea"/>
              <a:cs typeface="+mn-cs"/>
            </a:endParaRPr>
          </a:p>
        </p:txBody>
      </p:sp>
      <p:sp>
        <p:nvSpPr>
          <p:cNvPr id="20" name="Text 17"/>
          <p:cNvSpPr/>
          <p:nvPr/>
        </p:nvSpPr>
        <p:spPr>
          <a:xfrm>
            <a:off x="9064592" y="2958084"/>
            <a:ext cx="1828800" cy="694944"/>
          </a:xfrm>
          <a:prstGeom prst="rect">
            <a:avLst/>
          </a:prstGeom>
          <a:noFill/>
          <a:ln/>
        </p:spPr>
        <p:txBody>
          <a:bodyPr wrap="square" lIns="381" tIns="381" rIns="381" bIns="381"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80" b="0" i="0" u="none" strike="noStrike" kern="1200" cap="none" spc="0" normalizeH="0" baseline="0" noProof="0" dirty="0">
                <a:ln>
                  <a:noFill/>
                </a:ln>
                <a:solidFill>
                  <a:srgbClr val="222222"/>
                </a:solidFill>
                <a:effectLst/>
                <a:uLnTx/>
                <a:uFillTx/>
                <a:latin typeface="Arial"/>
                <a:ea typeface="+mn-ea"/>
                <a:cs typeface="+mn-cs"/>
              </a:rPr>
              <a:t>Use pilot evidence to improve curriculum, accreditation alignment and expansion.</a:t>
            </a:r>
            <a:endParaRPr kumimoji="0" lang="en-US" sz="1380" b="0" i="0" u="none" strike="noStrike" kern="1200" cap="none" spc="0" normalizeH="0" baseline="0" noProof="0" dirty="0">
              <a:ln>
                <a:noFill/>
              </a:ln>
              <a:solidFill>
                <a:prstClr val="black"/>
              </a:solidFill>
              <a:effectLst/>
              <a:uLnTx/>
              <a:uFillTx/>
              <a:latin typeface="Arial"/>
              <a:ea typeface="+mn-ea"/>
              <a:cs typeface="+mn-cs"/>
            </a:endParaRPr>
          </a:p>
        </p:txBody>
      </p:sp>
      <p:sp>
        <p:nvSpPr>
          <p:cNvPr id="21" name="Shape 18"/>
          <p:cNvSpPr/>
          <p:nvPr/>
        </p:nvSpPr>
        <p:spPr>
          <a:xfrm>
            <a:off x="9766273" y="4394895"/>
            <a:ext cx="347472" cy="347472"/>
          </a:xfrm>
          <a:prstGeom prst="ellipse">
            <a:avLst/>
          </a:prstGeom>
          <a:solidFill>
            <a:srgbClr val="2F8E4E"/>
          </a:solidFill>
          <a:ln w="12700">
            <a:solidFill>
              <a:srgbClr val="2F8E4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3" name="Text 20"/>
          <p:cNvSpPr/>
          <p:nvPr/>
        </p:nvSpPr>
        <p:spPr>
          <a:xfrm>
            <a:off x="1719072" y="5394960"/>
            <a:ext cx="8412480" cy="18288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D8A03B"/>
                </a:solidFill>
                <a:effectLst/>
                <a:uLnTx/>
                <a:uFillTx/>
                <a:latin typeface="Arial"/>
                <a:ea typeface="+mn-ea"/>
                <a:cs typeface="+mn-cs"/>
              </a:rPr>
              <a:t>Why this matters: a phased approach reduces institutional risk, builds ownership, and creates space for evidence-based learning before large-scale rollout.</a:t>
            </a:r>
            <a:endParaRPr kumimoji="0" lang="en-US" sz="1700" b="0" i="0" u="none" strike="noStrike" kern="1200" cap="none" spc="0" normalizeH="0" baseline="0" noProof="0" dirty="0">
              <a:ln>
                <a:noFill/>
              </a:ln>
              <a:solidFill>
                <a:prstClr val="black"/>
              </a:solidFill>
              <a:effectLst/>
              <a:uLnTx/>
              <a:uFillTx/>
              <a:latin typeface="Arial"/>
              <a:ea typeface="+mn-ea"/>
              <a:cs typeface="+mn-cs"/>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KNQA_Presentation_Template/slide-3.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621792" y="118872"/>
            <a:ext cx="6583680" cy="3200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A2E73"/>
                </a:solidFill>
                <a:effectLst/>
                <a:uLnTx/>
                <a:uFillTx/>
                <a:latin typeface="Arial" pitchFamily="34" charset="0"/>
                <a:ea typeface="Arial" pitchFamily="34" charset="-122"/>
                <a:cs typeface="Arial" pitchFamily="34" charset="-120"/>
              </a:rPr>
              <a:t>Assessment reform and employability signals</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Text 1"/>
          <p:cNvSpPr/>
          <p:nvPr/>
        </p:nvSpPr>
        <p:spPr>
          <a:xfrm>
            <a:off x="868680" y="987552"/>
            <a:ext cx="749808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50" b="0" i="0" u="none" strike="noStrike" kern="1200" cap="none" spc="0" normalizeH="0" baseline="0" noProof="0" dirty="0">
                <a:ln>
                  <a:noFill/>
                </a:ln>
                <a:solidFill>
                  <a:srgbClr val="555555"/>
                </a:solidFill>
                <a:effectLst/>
                <a:uLnTx/>
                <a:uFillTx/>
                <a:latin typeface="Arial"/>
                <a:ea typeface="+mn-ea"/>
                <a:cs typeface="+mn-cs"/>
              </a:rPr>
              <a:t>Assessment systems should capture what future-ready work actually requires.</a:t>
            </a:r>
            <a:endParaRPr kumimoji="0" lang="en-US" sz="175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Shape 2"/>
          <p:cNvSpPr/>
          <p:nvPr/>
        </p:nvSpPr>
        <p:spPr>
          <a:xfrm>
            <a:off x="914400" y="1417320"/>
            <a:ext cx="3703320" cy="3291840"/>
          </a:xfrm>
          <a:prstGeom prst="roundRect">
            <a:avLst/>
          </a:prstGeom>
          <a:solidFill>
            <a:srgbClr val="F4F7FB"/>
          </a:solidFill>
          <a:ln w="12700">
            <a:solidFill>
              <a:srgbClr val="C7D8E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6" name="Text 3"/>
          <p:cNvSpPr/>
          <p:nvPr/>
        </p:nvSpPr>
        <p:spPr>
          <a:xfrm>
            <a:off x="1143000" y="1700784"/>
            <a:ext cx="3246120" cy="530352"/>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0A2E73"/>
                </a:solidFill>
                <a:effectLst/>
                <a:uLnTx/>
                <a:uFillTx/>
                <a:latin typeface="Arial"/>
                <a:ea typeface="+mn-ea"/>
                <a:cs typeface="+mn-cs"/>
              </a:rPr>
              <a:t>Move beyond traditional tasks</a:t>
            </a:r>
            <a:endParaRPr kumimoji="0" lang="en-US" sz="17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Text 4"/>
          <p:cNvSpPr/>
          <p:nvPr/>
        </p:nvSpPr>
        <p:spPr>
          <a:xfrm>
            <a:off x="1115568" y="2743200"/>
            <a:ext cx="3218688" cy="1417320"/>
          </a:xfrm>
          <a:prstGeom prst="rect">
            <a:avLst/>
          </a:prstGeom>
          <a:noFill/>
          <a:ln/>
        </p:spPr>
        <p:txBody>
          <a:bodyPr wrap="square" lIns="381" tIns="381" rIns="381" bIns="381" rtlCol="0" anchor="ctr"/>
          <a:lstStyle/>
          <a:p>
            <a:pPr marL="177800" marR="0" lvl="0" indent="-177800" algn="l" defTabSz="914400" rtl="0" eaLnBrk="1" fontAlgn="auto" latinLnBrk="0" hangingPunct="1">
              <a:lnSpc>
                <a:spcPct val="100000"/>
              </a:lnSpc>
              <a:spcBef>
                <a:spcPts val="0"/>
              </a:spcBef>
              <a:spcAft>
                <a:spcPts val="0"/>
              </a:spcAft>
              <a:buClrTx/>
              <a:buSzPct val="100000"/>
              <a:buFontTx/>
              <a:buChar char="•"/>
              <a:tabLst/>
              <a:defRPr/>
            </a:pPr>
            <a:r>
              <a:rPr kumimoji="0" lang="en-US" sz="1580" b="0" i="0" u="none" strike="noStrike" kern="1200" cap="none" spc="0" normalizeH="0" baseline="0" noProof="0" dirty="0">
                <a:ln>
                  <a:noFill/>
                </a:ln>
                <a:solidFill>
                  <a:srgbClr val="222222"/>
                </a:solidFill>
                <a:effectLst/>
                <a:uLnTx/>
                <a:uFillTx/>
                <a:latin typeface="Arial" pitchFamily="34" charset="0"/>
                <a:ea typeface="Arial" pitchFamily="34" charset="-122"/>
                <a:cs typeface="Arial" pitchFamily="34" charset="-120"/>
              </a:rPr>
              <a:t>Solar system sizing and commissioning</a:t>
            </a:r>
            <a:endParaRPr kumimoji="0" lang="en-US" sz="1580" b="0" i="0" u="none" strike="noStrike" kern="1200" cap="none" spc="0" normalizeH="0" baseline="0" noProof="0" dirty="0">
              <a:ln>
                <a:noFill/>
              </a:ln>
              <a:solidFill>
                <a:prstClr val="black"/>
              </a:solidFill>
              <a:effectLst/>
              <a:uLnTx/>
              <a:uFillTx/>
              <a:latin typeface="Arial"/>
              <a:ea typeface="+mn-ea"/>
              <a:cs typeface="+mn-cs"/>
            </a:endParaRPr>
          </a:p>
          <a:p>
            <a:pPr marL="177800" marR="0" lvl="0" indent="-177800" algn="l" defTabSz="914400" rtl="0" eaLnBrk="1" fontAlgn="auto" latinLnBrk="0" hangingPunct="1">
              <a:lnSpc>
                <a:spcPct val="100000"/>
              </a:lnSpc>
              <a:spcBef>
                <a:spcPts val="0"/>
              </a:spcBef>
              <a:spcAft>
                <a:spcPts val="0"/>
              </a:spcAft>
              <a:buClrTx/>
              <a:buSzPct val="100000"/>
              <a:buFontTx/>
              <a:buChar char="•"/>
              <a:tabLst/>
              <a:defRPr/>
            </a:pPr>
            <a:r>
              <a:rPr kumimoji="0" lang="en-US" sz="1580" b="0" i="0" u="none" strike="noStrike" kern="1200" cap="none" spc="0" normalizeH="0" baseline="0" noProof="0" dirty="0">
                <a:ln>
                  <a:noFill/>
                </a:ln>
                <a:solidFill>
                  <a:srgbClr val="222222"/>
                </a:solidFill>
                <a:effectLst/>
                <a:uLnTx/>
                <a:uFillTx/>
                <a:latin typeface="Arial" pitchFamily="34" charset="0"/>
                <a:ea typeface="Arial" pitchFamily="34" charset="-122"/>
                <a:cs typeface="Arial" pitchFamily="34" charset="-120"/>
              </a:rPr>
              <a:t>Energy auditing and efficiency checks</a:t>
            </a:r>
            <a:endParaRPr kumimoji="0" lang="en-US" sz="1580" b="0" i="0" u="none" strike="noStrike" kern="1200" cap="none" spc="0" normalizeH="0" baseline="0" noProof="0" dirty="0">
              <a:ln>
                <a:noFill/>
              </a:ln>
              <a:solidFill>
                <a:prstClr val="black"/>
              </a:solidFill>
              <a:effectLst/>
              <a:uLnTx/>
              <a:uFillTx/>
              <a:latin typeface="Arial"/>
              <a:ea typeface="+mn-ea"/>
              <a:cs typeface="+mn-cs"/>
            </a:endParaRPr>
          </a:p>
          <a:p>
            <a:pPr marL="177800" marR="0" lvl="0" indent="-177800" algn="l" defTabSz="914400" rtl="0" eaLnBrk="1" fontAlgn="auto" latinLnBrk="0" hangingPunct="1">
              <a:lnSpc>
                <a:spcPct val="100000"/>
              </a:lnSpc>
              <a:spcBef>
                <a:spcPts val="0"/>
              </a:spcBef>
              <a:spcAft>
                <a:spcPts val="0"/>
              </a:spcAft>
              <a:buClrTx/>
              <a:buSzPct val="100000"/>
              <a:buFontTx/>
              <a:buChar char="•"/>
              <a:tabLst/>
              <a:defRPr/>
            </a:pPr>
            <a:r>
              <a:rPr kumimoji="0" lang="en-US" sz="1580" b="0" i="0" u="none" strike="noStrike" kern="1200" cap="none" spc="0" normalizeH="0" baseline="0" noProof="0" dirty="0">
                <a:ln>
                  <a:noFill/>
                </a:ln>
                <a:solidFill>
                  <a:srgbClr val="222222"/>
                </a:solidFill>
                <a:effectLst/>
                <a:uLnTx/>
                <a:uFillTx/>
                <a:latin typeface="Arial" pitchFamily="34" charset="0"/>
                <a:ea typeface="Arial" pitchFamily="34" charset="-122"/>
                <a:cs typeface="Arial" pitchFamily="34" charset="-120"/>
              </a:rPr>
              <a:t>Battery handling and safety compliance</a:t>
            </a:r>
            <a:endParaRPr kumimoji="0" lang="en-US" sz="1580" b="0" i="0" u="none" strike="noStrike" kern="1200" cap="none" spc="0" normalizeH="0" baseline="0" noProof="0" dirty="0">
              <a:ln>
                <a:noFill/>
              </a:ln>
              <a:solidFill>
                <a:prstClr val="black"/>
              </a:solidFill>
              <a:effectLst/>
              <a:uLnTx/>
              <a:uFillTx/>
              <a:latin typeface="Arial"/>
              <a:ea typeface="+mn-ea"/>
              <a:cs typeface="+mn-cs"/>
            </a:endParaRPr>
          </a:p>
          <a:p>
            <a:pPr marL="177800" marR="0" lvl="0" indent="-177800" algn="l" defTabSz="914400" rtl="0" eaLnBrk="1" fontAlgn="auto" latinLnBrk="0" hangingPunct="1">
              <a:lnSpc>
                <a:spcPct val="100000"/>
              </a:lnSpc>
              <a:spcBef>
                <a:spcPts val="0"/>
              </a:spcBef>
              <a:spcAft>
                <a:spcPts val="0"/>
              </a:spcAft>
              <a:buClrTx/>
              <a:buSzPct val="100000"/>
              <a:buFontTx/>
              <a:buChar char="•"/>
              <a:tabLst/>
              <a:defRPr/>
            </a:pPr>
            <a:r>
              <a:rPr kumimoji="0" lang="en-US" sz="1580" b="0" i="0" u="none" strike="noStrike" kern="1200" cap="none" spc="0" normalizeH="0" baseline="0" noProof="0" dirty="0">
                <a:ln>
                  <a:noFill/>
                </a:ln>
                <a:solidFill>
                  <a:srgbClr val="222222"/>
                </a:solidFill>
                <a:effectLst/>
                <a:uLnTx/>
                <a:uFillTx/>
                <a:latin typeface="Arial" pitchFamily="34" charset="0"/>
                <a:ea typeface="Arial" pitchFamily="34" charset="-122"/>
                <a:cs typeface="Arial" pitchFamily="34" charset="-120"/>
              </a:rPr>
              <a:t>E-waste management and responsible disposal</a:t>
            </a:r>
            <a:endParaRPr kumimoji="0" lang="en-US" sz="1580" b="0" i="0" u="none" strike="noStrike" kern="1200" cap="none" spc="0" normalizeH="0" baseline="0" noProof="0" dirty="0">
              <a:ln>
                <a:noFill/>
              </a:ln>
              <a:solidFill>
                <a:prstClr val="black"/>
              </a:solidFill>
              <a:effectLst/>
              <a:uLnTx/>
              <a:uFillTx/>
              <a:latin typeface="Arial"/>
              <a:ea typeface="+mn-ea"/>
              <a:cs typeface="+mn-cs"/>
            </a:endParaRPr>
          </a:p>
          <a:p>
            <a:pPr marL="177800" marR="0" lvl="0" indent="-177800" algn="l" defTabSz="914400" rtl="0" eaLnBrk="1" fontAlgn="auto" latinLnBrk="0" hangingPunct="1">
              <a:lnSpc>
                <a:spcPct val="100000"/>
              </a:lnSpc>
              <a:spcBef>
                <a:spcPts val="0"/>
              </a:spcBef>
              <a:spcAft>
                <a:spcPts val="0"/>
              </a:spcAft>
              <a:buClrTx/>
              <a:buSzPct val="100000"/>
              <a:buFontTx/>
              <a:buChar char="•"/>
              <a:tabLst/>
              <a:defRPr/>
            </a:pPr>
            <a:r>
              <a:rPr kumimoji="0" lang="en-US" sz="1580" b="0" i="0" u="none" strike="noStrike" kern="1200" cap="none" spc="0" normalizeH="0" baseline="0" noProof="0" dirty="0">
                <a:ln>
                  <a:noFill/>
                </a:ln>
                <a:solidFill>
                  <a:srgbClr val="222222"/>
                </a:solidFill>
                <a:effectLst/>
                <a:uLnTx/>
                <a:uFillTx/>
                <a:latin typeface="Arial" pitchFamily="34" charset="0"/>
                <a:ea typeface="Arial" pitchFamily="34" charset="-122"/>
                <a:cs typeface="Arial" pitchFamily="34" charset="-120"/>
              </a:rPr>
              <a:t>Authentic practical tasks tied to occupational standards</a:t>
            </a:r>
            <a:endParaRPr kumimoji="0" lang="en-US" sz="1580" b="0" i="0" u="none" strike="noStrike" kern="1200" cap="none" spc="0" normalizeH="0" baseline="0" noProof="0" dirty="0">
              <a:ln>
                <a:noFill/>
              </a:ln>
              <a:solidFill>
                <a:prstClr val="black"/>
              </a:solidFill>
              <a:effectLst/>
              <a:uLnTx/>
              <a:uFillTx/>
              <a:latin typeface="Arial"/>
              <a:ea typeface="+mn-ea"/>
              <a:cs typeface="+mn-cs"/>
            </a:endParaRPr>
          </a:p>
        </p:txBody>
      </p:sp>
      <p:sp>
        <p:nvSpPr>
          <p:cNvPr id="8" name="Shape 5"/>
          <p:cNvSpPr/>
          <p:nvPr/>
        </p:nvSpPr>
        <p:spPr>
          <a:xfrm>
            <a:off x="4983480" y="2743200"/>
            <a:ext cx="685800" cy="274320"/>
          </a:xfrm>
          <a:prstGeom prst="chevron">
            <a:avLst/>
          </a:prstGeom>
          <a:solidFill>
            <a:srgbClr val="C7D8EA"/>
          </a:solidFill>
          <a:ln w="12700">
            <a:solidFill>
              <a:srgbClr val="C7D8E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9" name="Shape 6"/>
          <p:cNvSpPr/>
          <p:nvPr/>
        </p:nvSpPr>
        <p:spPr>
          <a:xfrm>
            <a:off x="5989320" y="1417320"/>
            <a:ext cx="4526280" cy="3291840"/>
          </a:xfrm>
          <a:prstGeom prst="roundRect">
            <a:avLst/>
          </a:prstGeom>
          <a:solidFill>
            <a:srgbClr val="F8FBF8"/>
          </a:solidFill>
          <a:ln w="12700">
            <a:solidFill>
              <a:srgbClr val="BFDCC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0" name="Text 7"/>
          <p:cNvSpPr/>
          <p:nvPr/>
        </p:nvSpPr>
        <p:spPr>
          <a:xfrm>
            <a:off x="6263640" y="1700784"/>
            <a:ext cx="3977640" cy="530352"/>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2F8E4E"/>
                </a:solidFill>
                <a:effectLst/>
                <a:uLnTx/>
                <a:uFillTx/>
                <a:latin typeface="Arial"/>
                <a:ea typeface="+mn-ea"/>
                <a:cs typeface="+mn-cs"/>
              </a:rPr>
              <a:t>Strengthen employability and recognition</a:t>
            </a:r>
            <a:endParaRPr kumimoji="0" lang="en-US" sz="1700" b="0" i="0" u="none" strike="noStrike" kern="1200" cap="none" spc="0" normalizeH="0" baseline="0" noProof="0" dirty="0">
              <a:ln>
                <a:noFill/>
              </a:ln>
              <a:solidFill>
                <a:prstClr val="black"/>
              </a:solidFill>
              <a:effectLst/>
              <a:uLnTx/>
              <a:uFillTx/>
              <a:latin typeface="Arial"/>
              <a:ea typeface="+mn-ea"/>
              <a:cs typeface="+mn-cs"/>
            </a:endParaRPr>
          </a:p>
        </p:txBody>
      </p:sp>
      <p:sp>
        <p:nvSpPr>
          <p:cNvPr id="11" name="Text 8"/>
          <p:cNvSpPr/>
          <p:nvPr/>
        </p:nvSpPr>
        <p:spPr>
          <a:xfrm>
            <a:off x="6309360" y="2743200"/>
            <a:ext cx="3703320" cy="1417320"/>
          </a:xfrm>
          <a:prstGeom prst="rect">
            <a:avLst/>
          </a:prstGeom>
          <a:noFill/>
          <a:ln/>
        </p:spPr>
        <p:txBody>
          <a:bodyPr wrap="square" lIns="381" tIns="381" rIns="381" bIns="381" rtlCol="0" anchor="ctr"/>
          <a:lstStyle/>
          <a:p>
            <a:pPr marL="177800" marR="0" lvl="0" indent="-177800" algn="l" defTabSz="914400" rtl="0" eaLnBrk="1" fontAlgn="auto" latinLnBrk="0" hangingPunct="1">
              <a:lnSpc>
                <a:spcPct val="100000"/>
              </a:lnSpc>
              <a:spcBef>
                <a:spcPts val="0"/>
              </a:spcBef>
              <a:spcAft>
                <a:spcPts val="0"/>
              </a:spcAft>
              <a:buClrTx/>
              <a:buSzPct val="100000"/>
              <a:buFontTx/>
              <a:buChar char="•"/>
              <a:tabLst/>
              <a:defRPr/>
            </a:pPr>
            <a:r>
              <a:rPr kumimoji="0" lang="en-US" sz="1580" b="0" i="0" u="none" strike="noStrike" kern="1200" cap="none" spc="0" normalizeH="0" baseline="0" noProof="0" dirty="0">
                <a:ln>
                  <a:noFill/>
                </a:ln>
                <a:solidFill>
                  <a:srgbClr val="222222"/>
                </a:solidFill>
                <a:effectLst/>
                <a:uLnTx/>
                <a:uFillTx/>
                <a:latin typeface="Arial" pitchFamily="34" charset="0"/>
                <a:ea typeface="Arial" pitchFamily="34" charset="-122"/>
                <a:cs typeface="Arial" pitchFamily="34" charset="-120"/>
              </a:rPr>
              <a:t>Introduce micro-credentials or skill badges for specific green competencies.</a:t>
            </a:r>
            <a:endParaRPr kumimoji="0" lang="en-US" sz="1580" b="0" i="0" u="none" strike="noStrike" kern="1200" cap="none" spc="0" normalizeH="0" baseline="0" noProof="0" dirty="0">
              <a:ln>
                <a:noFill/>
              </a:ln>
              <a:solidFill>
                <a:prstClr val="black"/>
              </a:solidFill>
              <a:effectLst/>
              <a:uLnTx/>
              <a:uFillTx/>
              <a:latin typeface="Arial"/>
              <a:ea typeface="+mn-ea"/>
              <a:cs typeface="+mn-cs"/>
            </a:endParaRPr>
          </a:p>
          <a:p>
            <a:pPr marL="177800" marR="0" lvl="0" indent="-177800" algn="l" defTabSz="914400" rtl="0" eaLnBrk="1" fontAlgn="auto" latinLnBrk="0" hangingPunct="1">
              <a:lnSpc>
                <a:spcPct val="100000"/>
              </a:lnSpc>
              <a:spcBef>
                <a:spcPts val="0"/>
              </a:spcBef>
              <a:spcAft>
                <a:spcPts val="0"/>
              </a:spcAft>
              <a:buClrTx/>
              <a:buSzPct val="100000"/>
              <a:buFontTx/>
              <a:buChar char="•"/>
              <a:tabLst/>
              <a:defRPr/>
            </a:pPr>
            <a:r>
              <a:rPr kumimoji="0" lang="en-US" sz="1580" b="0" i="0" u="none" strike="noStrike" kern="1200" cap="none" spc="0" normalizeH="0" baseline="0" noProof="0" dirty="0">
                <a:ln>
                  <a:noFill/>
                </a:ln>
                <a:solidFill>
                  <a:srgbClr val="222222"/>
                </a:solidFill>
                <a:effectLst/>
                <a:uLnTx/>
                <a:uFillTx/>
                <a:latin typeface="Arial" pitchFamily="34" charset="0"/>
                <a:ea typeface="Arial" pitchFamily="34" charset="-122"/>
                <a:cs typeface="Arial" pitchFamily="34" charset="-120"/>
              </a:rPr>
              <a:t>Give employers clearer signals about what graduates can do in practice.</a:t>
            </a:r>
            <a:endParaRPr kumimoji="0" lang="en-US" sz="1580" b="0" i="0" u="none" strike="noStrike" kern="1200" cap="none" spc="0" normalizeH="0" baseline="0" noProof="0" dirty="0">
              <a:ln>
                <a:noFill/>
              </a:ln>
              <a:solidFill>
                <a:prstClr val="black"/>
              </a:solidFill>
              <a:effectLst/>
              <a:uLnTx/>
              <a:uFillTx/>
              <a:latin typeface="Arial"/>
              <a:ea typeface="+mn-ea"/>
              <a:cs typeface="+mn-cs"/>
            </a:endParaRPr>
          </a:p>
          <a:p>
            <a:pPr marL="177800" marR="0" lvl="0" indent="-177800" algn="l" defTabSz="914400" rtl="0" eaLnBrk="1" fontAlgn="auto" latinLnBrk="0" hangingPunct="1">
              <a:lnSpc>
                <a:spcPct val="100000"/>
              </a:lnSpc>
              <a:spcBef>
                <a:spcPts val="0"/>
              </a:spcBef>
              <a:spcAft>
                <a:spcPts val="0"/>
              </a:spcAft>
              <a:buClrTx/>
              <a:buSzPct val="100000"/>
              <a:buFontTx/>
              <a:buChar char="•"/>
              <a:tabLst/>
              <a:defRPr/>
            </a:pPr>
            <a:r>
              <a:rPr kumimoji="0" lang="en-US" sz="1580" b="0" i="0" u="none" strike="noStrike" kern="1200" cap="none" spc="0" normalizeH="0" baseline="0" noProof="0" dirty="0">
                <a:ln>
                  <a:noFill/>
                </a:ln>
                <a:solidFill>
                  <a:srgbClr val="222222"/>
                </a:solidFill>
                <a:effectLst/>
                <a:uLnTx/>
                <a:uFillTx/>
                <a:latin typeface="Arial" pitchFamily="34" charset="0"/>
                <a:ea typeface="Arial" pitchFamily="34" charset="-122"/>
                <a:cs typeface="Arial" pitchFamily="34" charset="-120"/>
              </a:rPr>
              <a:t>Align new assessment approaches with accreditation and certification structures.</a:t>
            </a:r>
            <a:endParaRPr kumimoji="0" lang="en-US" sz="1580" b="0" i="0" u="none" strike="noStrike" kern="1200" cap="none" spc="0" normalizeH="0" baseline="0" noProof="0" dirty="0">
              <a:ln>
                <a:noFill/>
              </a:ln>
              <a:solidFill>
                <a:prstClr val="black"/>
              </a:solidFill>
              <a:effectLst/>
              <a:uLnTx/>
              <a:uFillTx/>
              <a:latin typeface="Arial"/>
              <a:ea typeface="+mn-ea"/>
              <a:cs typeface="+mn-cs"/>
            </a:endParaRPr>
          </a:p>
          <a:p>
            <a:pPr marL="177800" marR="0" lvl="0" indent="-177800" algn="l" defTabSz="914400" rtl="0" eaLnBrk="1" fontAlgn="auto" latinLnBrk="0" hangingPunct="1">
              <a:lnSpc>
                <a:spcPct val="100000"/>
              </a:lnSpc>
              <a:spcBef>
                <a:spcPts val="0"/>
              </a:spcBef>
              <a:spcAft>
                <a:spcPts val="0"/>
              </a:spcAft>
              <a:buClrTx/>
              <a:buSzPct val="100000"/>
              <a:buFontTx/>
              <a:buChar char="•"/>
              <a:tabLst/>
              <a:defRPr/>
            </a:pPr>
            <a:r>
              <a:rPr kumimoji="0" lang="en-US" sz="1580" b="0" i="0" u="none" strike="noStrike" kern="1200" cap="none" spc="0" normalizeH="0" baseline="0" noProof="0" dirty="0">
                <a:ln>
                  <a:noFill/>
                </a:ln>
                <a:solidFill>
                  <a:srgbClr val="222222"/>
                </a:solidFill>
                <a:effectLst/>
                <a:uLnTx/>
                <a:uFillTx/>
                <a:latin typeface="Arial" pitchFamily="34" charset="0"/>
                <a:ea typeface="Arial" pitchFamily="34" charset="-122"/>
                <a:cs typeface="Arial" pitchFamily="34" charset="-120"/>
              </a:rPr>
              <a:t>Use assessment reform to make new competencies visible and trusted.</a:t>
            </a:r>
            <a:endParaRPr kumimoji="0" lang="en-US" sz="1580" b="0" i="0" u="none" strike="noStrike" kern="1200" cap="none" spc="0" normalizeH="0" baseline="0" noProof="0" dirty="0">
              <a:ln>
                <a:noFill/>
              </a:ln>
              <a:solidFill>
                <a:prstClr val="black"/>
              </a:solidFill>
              <a:effectLst/>
              <a:uLnTx/>
              <a:uFillTx/>
              <a:latin typeface="Arial"/>
              <a:ea typeface="+mn-ea"/>
              <a:cs typeface="+mn-cs"/>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KNQA_Presentation_Template/slide-3.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621792" y="118872"/>
            <a:ext cx="6583680" cy="33832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A2E73"/>
                </a:solidFill>
                <a:effectLst/>
                <a:uLnTx/>
                <a:uFillTx/>
                <a:latin typeface="Arial" pitchFamily="34" charset="0"/>
                <a:ea typeface="Arial" pitchFamily="34" charset="-122"/>
                <a:cs typeface="Arial" pitchFamily="34" charset="-120"/>
              </a:rPr>
              <a:t>Strategic recommendations</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Shape 1"/>
          <p:cNvSpPr/>
          <p:nvPr/>
        </p:nvSpPr>
        <p:spPr>
          <a:xfrm>
            <a:off x="914400" y="1097280"/>
            <a:ext cx="10058400" cy="512064"/>
          </a:xfrm>
          <a:prstGeom prst="roundRect">
            <a:avLst/>
          </a:prstGeom>
          <a:solidFill>
            <a:srgbClr val="F4F7FB"/>
          </a:solidFill>
          <a:ln w="12700">
            <a:solidFill>
              <a:srgbClr val="C7D8E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5" name="Shape 2"/>
          <p:cNvSpPr/>
          <p:nvPr/>
        </p:nvSpPr>
        <p:spPr>
          <a:xfrm>
            <a:off x="1078992" y="1167544"/>
            <a:ext cx="310896" cy="310896"/>
          </a:xfrm>
          <a:prstGeom prst="ellipse">
            <a:avLst/>
          </a:prstGeom>
          <a:solidFill>
            <a:srgbClr val="0A2E73"/>
          </a:solidFill>
          <a:ln w="12700">
            <a:solidFill>
              <a:srgbClr val="0A2E73"/>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6" name="Text 3"/>
          <p:cNvSpPr/>
          <p:nvPr/>
        </p:nvSpPr>
        <p:spPr>
          <a:xfrm>
            <a:off x="1078992" y="1243584"/>
            <a:ext cx="310896" cy="9144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Arial"/>
                <a:ea typeface="+mn-ea"/>
                <a:cs typeface="+mn-cs"/>
              </a:rPr>
              <a:t>1</a:t>
            </a:r>
            <a:endParaRPr kumimoji="0" lang="en-US"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Text 4"/>
          <p:cNvSpPr/>
          <p:nvPr/>
        </p:nvSpPr>
        <p:spPr>
          <a:xfrm>
            <a:off x="1572768" y="1225296"/>
            <a:ext cx="9144000" cy="14630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222222"/>
                </a:solidFill>
                <a:effectLst/>
                <a:uLnTx/>
                <a:uFillTx/>
                <a:latin typeface="Arial"/>
                <a:ea typeface="+mn-ea"/>
                <a:cs typeface="+mn-cs"/>
              </a:rPr>
              <a:t>Update NQF standards so digital and green competencies are explicit across levels.</a:t>
            </a:r>
            <a:endParaRPr kumimoji="0" lang="en-US" sz="1700" b="0" i="0" u="none" strike="noStrike" kern="1200" cap="none" spc="0" normalizeH="0" baseline="0" noProof="0" dirty="0">
              <a:ln>
                <a:noFill/>
              </a:ln>
              <a:solidFill>
                <a:prstClr val="black"/>
              </a:solidFill>
              <a:effectLst/>
              <a:uLnTx/>
              <a:uFillTx/>
              <a:latin typeface="Arial"/>
              <a:ea typeface="+mn-ea"/>
              <a:cs typeface="+mn-cs"/>
            </a:endParaRPr>
          </a:p>
        </p:txBody>
      </p:sp>
      <p:sp>
        <p:nvSpPr>
          <p:cNvPr id="8" name="Shape 5"/>
          <p:cNvSpPr/>
          <p:nvPr/>
        </p:nvSpPr>
        <p:spPr>
          <a:xfrm>
            <a:off x="914400" y="1755648"/>
            <a:ext cx="10058400" cy="512064"/>
          </a:xfrm>
          <a:prstGeom prst="roundRect">
            <a:avLst/>
          </a:prstGeom>
          <a:solidFill>
            <a:srgbClr val="F8FBF8"/>
          </a:solidFill>
          <a:ln w="12700">
            <a:solidFill>
              <a:srgbClr val="BFDCC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9" name="Shape 6"/>
          <p:cNvSpPr/>
          <p:nvPr/>
        </p:nvSpPr>
        <p:spPr>
          <a:xfrm>
            <a:off x="1078992" y="1792224"/>
            <a:ext cx="310896" cy="310896"/>
          </a:xfrm>
          <a:prstGeom prst="ellipse">
            <a:avLst/>
          </a:prstGeom>
          <a:solidFill>
            <a:srgbClr val="2F8E4E"/>
          </a:solidFill>
          <a:ln w="12700">
            <a:solidFill>
              <a:srgbClr val="2F8E4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0" name="Text 7"/>
          <p:cNvSpPr/>
          <p:nvPr/>
        </p:nvSpPr>
        <p:spPr>
          <a:xfrm>
            <a:off x="1078992" y="1901952"/>
            <a:ext cx="310896" cy="9144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Arial"/>
                <a:ea typeface="+mn-ea"/>
                <a:cs typeface="+mn-cs"/>
              </a:rPr>
              <a:t>2</a:t>
            </a:r>
            <a:endParaRPr kumimoji="0" lang="en-US"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11" name="Text 8"/>
          <p:cNvSpPr/>
          <p:nvPr/>
        </p:nvSpPr>
        <p:spPr>
          <a:xfrm>
            <a:off x="1572768" y="1883664"/>
            <a:ext cx="9144000" cy="14630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222222"/>
                </a:solidFill>
                <a:effectLst/>
                <a:uLnTx/>
                <a:uFillTx/>
                <a:latin typeface="Arial"/>
                <a:ea typeface="+mn-ea"/>
                <a:cs typeface="+mn-cs"/>
              </a:rPr>
              <a:t>Invest in trainer professional development and short certification pathways.</a:t>
            </a:r>
            <a:endParaRPr kumimoji="0" lang="en-US" sz="1700" b="0" i="0" u="none" strike="noStrike" kern="1200" cap="none" spc="0" normalizeH="0" baseline="0" noProof="0" dirty="0">
              <a:ln>
                <a:noFill/>
              </a:ln>
              <a:solidFill>
                <a:prstClr val="black"/>
              </a:solidFill>
              <a:effectLst/>
              <a:uLnTx/>
              <a:uFillTx/>
              <a:latin typeface="Arial"/>
              <a:ea typeface="+mn-ea"/>
              <a:cs typeface="+mn-cs"/>
            </a:endParaRPr>
          </a:p>
        </p:txBody>
      </p:sp>
      <p:sp>
        <p:nvSpPr>
          <p:cNvPr id="12" name="Shape 9"/>
          <p:cNvSpPr/>
          <p:nvPr/>
        </p:nvSpPr>
        <p:spPr>
          <a:xfrm>
            <a:off x="914400" y="2414016"/>
            <a:ext cx="10058400" cy="512064"/>
          </a:xfrm>
          <a:prstGeom prst="roundRect">
            <a:avLst/>
          </a:prstGeom>
          <a:solidFill>
            <a:srgbClr val="F4F7FB"/>
          </a:solidFill>
          <a:ln w="12700">
            <a:solidFill>
              <a:srgbClr val="C7D8E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3" name="Shape 10"/>
          <p:cNvSpPr/>
          <p:nvPr/>
        </p:nvSpPr>
        <p:spPr>
          <a:xfrm>
            <a:off x="1078992" y="2414016"/>
            <a:ext cx="310896" cy="310896"/>
          </a:xfrm>
          <a:prstGeom prst="ellipse">
            <a:avLst/>
          </a:prstGeom>
          <a:solidFill>
            <a:srgbClr val="0A2E73"/>
          </a:solidFill>
          <a:ln w="12700">
            <a:solidFill>
              <a:srgbClr val="0A2E73"/>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4" name="Text 11"/>
          <p:cNvSpPr/>
          <p:nvPr/>
        </p:nvSpPr>
        <p:spPr>
          <a:xfrm>
            <a:off x="1078992" y="2560320"/>
            <a:ext cx="310896" cy="9144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Arial"/>
                <a:ea typeface="+mn-ea"/>
                <a:cs typeface="+mn-cs"/>
              </a:rPr>
              <a:t>3</a:t>
            </a:r>
            <a:endParaRPr kumimoji="0" lang="en-US"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15" name="Text 12"/>
          <p:cNvSpPr/>
          <p:nvPr/>
        </p:nvSpPr>
        <p:spPr>
          <a:xfrm>
            <a:off x="1572768" y="2542032"/>
            <a:ext cx="9144000" cy="14630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222222"/>
                </a:solidFill>
                <a:effectLst/>
                <a:uLnTx/>
                <a:uFillTx/>
                <a:latin typeface="Arial"/>
                <a:ea typeface="+mn-ea"/>
                <a:cs typeface="+mn-cs"/>
              </a:rPr>
              <a:t>Support infrastructure for practical delivery, especially demonstration and simulation environments.</a:t>
            </a:r>
            <a:endParaRPr kumimoji="0" lang="en-US" sz="1700" b="0" i="0" u="none" strike="noStrike" kern="1200" cap="none" spc="0" normalizeH="0" baseline="0" noProof="0" dirty="0">
              <a:ln>
                <a:noFill/>
              </a:ln>
              <a:solidFill>
                <a:prstClr val="black"/>
              </a:solidFill>
              <a:effectLst/>
              <a:uLnTx/>
              <a:uFillTx/>
              <a:latin typeface="Arial"/>
              <a:ea typeface="+mn-ea"/>
              <a:cs typeface="+mn-cs"/>
            </a:endParaRPr>
          </a:p>
        </p:txBody>
      </p:sp>
      <p:sp>
        <p:nvSpPr>
          <p:cNvPr id="16" name="Shape 13"/>
          <p:cNvSpPr/>
          <p:nvPr/>
        </p:nvSpPr>
        <p:spPr>
          <a:xfrm>
            <a:off x="914400" y="3072384"/>
            <a:ext cx="10058400" cy="512064"/>
          </a:xfrm>
          <a:prstGeom prst="roundRect">
            <a:avLst/>
          </a:prstGeom>
          <a:solidFill>
            <a:srgbClr val="F8FBF8"/>
          </a:solidFill>
          <a:ln w="12700">
            <a:solidFill>
              <a:srgbClr val="BFDCC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7" name="Shape 14"/>
          <p:cNvSpPr/>
          <p:nvPr/>
        </p:nvSpPr>
        <p:spPr>
          <a:xfrm>
            <a:off x="1088136" y="3108960"/>
            <a:ext cx="310896" cy="310896"/>
          </a:xfrm>
          <a:prstGeom prst="ellipse">
            <a:avLst/>
          </a:prstGeom>
          <a:solidFill>
            <a:srgbClr val="2F8E4E"/>
          </a:solidFill>
          <a:ln w="12700">
            <a:solidFill>
              <a:srgbClr val="2F8E4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8" name="Text 15"/>
          <p:cNvSpPr/>
          <p:nvPr/>
        </p:nvSpPr>
        <p:spPr>
          <a:xfrm>
            <a:off x="1078992" y="3218688"/>
            <a:ext cx="310896" cy="9144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Arial"/>
                <a:ea typeface="+mn-ea"/>
                <a:cs typeface="+mn-cs"/>
              </a:rPr>
              <a:t>4</a:t>
            </a:r>
            <a:endParaRPr kumimoji="0" lang="en-US"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19" name="Text 16"/>
          <p:cNvSpPr/>
          <p:nvPr/>
        </p:nvSpPr>
        <p:spPr>
          <a:xfrm>
            <a:off x="1572768" y="3200400"/>
            <a:ext cx="9144000" cy="14630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222222"/>
                </a:solidFill>
                <a:effectLst/>
                <a:uLnTx/>
                <a:uFillTx/>
                <a:latin typeface="Arial"/>
                <a:ea typeface="+mn-ea"/>
                <a:cs typeface="+mn-cs"/>
              </a:rPr>
              <a:t>Build sustained partnerships with employers for curriculum review, attachments and equipment access.</a:t>
            </a:r>
            <a:endParaRPr kumimoji="0" lang="en-US" sz="1700" b="0" i="0" u="none" strike="noStrike" kern="1200" cap="none" spc="0" normalizeH="0" baseline="0" noProof="0" dirty="0">
              <a:ln>
                <a:noFill/>
              </a:ln>
              <a:solidFill>
                <a:prstClr val="black"/>
              </a:solidFill>
              <a:effectLst/>
              <a:uLnTx/>
              <a:uFillTx/>
              <a:latin typeface="Arial"/>
              <a:ea typeface="+mn-ea"/>
              <a:cs typeface="+mn-cs"/>
            </a:endParaRPr>
          </a:p>
        </p:txBody>
      </p:sp>
      <p:sp>
        <p:nvSpPr>
          <p:cNvPr id="20" name="Shape 17"/>
          <p:cNvSpPr/>
          <p:nvPr/>
        </p:nvSpPr>
        <p:spPr>
          <a:xfrm>
            <a:off x="914400" y="3730752"/>
            <a:ext cx="10058400" cy="512064"/>
          </a:xfrm>
          <a:prstGeom prst="roundRect">
            <a:avLst/>
          </a:prstGeom>
          <a:solidFill>
            <a:srgbClr val="F4F7FB"/>
          </a:solidFill>
          <a:ln w="12700">
            <a:solidFill>
              <a:srgbClr val="C7D8E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1" name="Shape 18"/>
          <p:cNvSpPr/>
          <p:nvPr/>
        </p:nvSpPr>
        <p:spPr>
          <a:xfrm>
            <a:off x="1078992" y="3752409"/>
            <a:ext cx="310896" cy="310896"/>
          </a:xfrm>
          <a:prstGeom prst="ellipse">
            <a:avLst/>
          </a:prstGeom>
          <a:solidFill>
            <a:srgbClr val="0A2E73"/>
          </a:solidFill>
          <a:ln w="12700">
            <a:solidFill>
              <a:srgbClr val="0A2E73"/>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2" name="Text 19"/>
          <p:cNvSpPr/>
          <p:nvPr/>
        </p:nvSpPr>
        <p:spPr>
          <a:xfrm>
            <a:off x="1078992" y="3877056"/>
            <a:ext cx="310896" cy="9144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Arial"/>
                <a:ea typeface="+mn-ea"/>
                <a:cs typeface="+mn-cs"/>
              </a:rPr>
              <a:t>5</a:t>
            </a:r>
            <a:endParaRPr kumimoji="0" lang="en-US"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23" name="Text 20"/>
          <p:cNvSpPr/>
          <p:nvPr/>
        </p:nvSpPr>
        <p:spPr>
          <a:xfrm>
            <a:off x="1572768" y="3858768"/>
            <a:ext cx="9144000" cy="14630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222222"/>
                </a:solidFill>
                <a:effectLst/>
                <a:uLnTx/>
                <a:uFillTx/>
                <a:latin typeface="Arial"/>
                <a:ea typeface="+mn-ea"/>
                <a:cs typeface="+mn-cs"/>
              </a:rPr>
              <a:t>Adopt flexible assessment models, including competency-based practical tasks and micro-credentials.</a:t>
            </a:r>
            <a:endParaRPr kumimoji="0" lang="en-US" sz="1700" b="0" i="0" u="none" strike="noStrike" kern="1200" cap="none" spc="0" normalizeH="0" baseline="0" noProof="0" dirty="0">
              <a:ln>
                <a:noFill/>
              </a:ln>
              <a:solidFill>
                <a:prstClr val="black"/>
              </a:solidFill>
              <a:effectLst/>
              <a:uLnTx/>
              <a:uFillTx/>
              <a:latin typeface="Arial"/>
              <a:ea typeface="+mn-ea"/>
              <a:cs typeface="+mn-cs"/>
            </a:endParaRPr>
          </a:p>
        </p:txBody>
      </p:sp>
      <p:sp>
        <p:nvSpPr>
          <p:cNvPr id="24" name="Shape 21"/>
          <p:cNvSpPr/>
          <p:nvPr/>
        </p:nvSpPr>
        <p:spPr>
          <a:xfrm>
            <a:off x="914400" y="4389120"/>
            <a:ext cx="10058400" cy="512064"/>
          </a:xfrm>
          <a:prstGeom prst="roundRect">
            <a:avLst/>
          </a:prstGeom>
          <a:solidFill>
            <a:srgbClr val="F8FBF8"/>
          </a:solidFill>
          <a:ln w="12700">
            <a:solidFill>
              <a:srgbClr val="BFDCC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5" name="Shape 22"/>
          <p:cNvSpPr/>
          <p:nvPr/>
        </p:nvSpPr>
        <p:spPr>
          <a:xfrm>
            <a:off x="1078992" y="4425696"/>
            <a:ext cx="310896" cy="310896"/>
          </a:xfrm>
          <a:prstGeom prst="ellipse">
            <a:avLst/>
          </a:prstGeom>
          <a:solidFill>
            <a:srgbClr val="2F8E4E"/>
          </a:solidFill>
          <a:ln w="12700">
            <a:solidFill>
              <a:srgbClr val="2F8E4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6" name="Text 23"/>
          <p:cNvSpPr/>
          <p:nvPr/>
        </p:nvSpPr>
        <p:spPr>
          <a:xfrm>
            <a:off x="1078992" y="4535424"/>
            <a:ext cx="310896" cy="9144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Arial"/>
                <a:ea typeface="+mn-ea"/>
                <a:cs typeface="+mn-cs"/>
              </a:rPr>
              <a:t>6</a:t>
            </a:r>
            <a:endParaRPr kumimoji="0" lang="en-US"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27" name="Text 24"/>
          <p:cNvSpPr/>
          <p:nvPr/>
        </p:nvSpPr>
        <p:spPr>
          <a:xfrm>
            <a:off x="1572768" y="4517136"/>
            <a:ext cx="9144000" cy="14630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222222"/>
                </a:solidFill>
                <a:effectLst/>
                <a:uLnTx/>
                <a:uFillTx/>
                <a:latin typeface="Arial"/>
                <a:ea typeface="+mn-ea"/>
                <a:cs typeface="+mn-cs"/>
              </a:rPr>
              <a:t>Monitor outcomes over time, including employability, entrepreneurship and institutional learning.</a:t>
            </a:r>
            <a:endParaRPr kumimoji="0" lang="en-US" sz="1700" b="0" i="0" u="none" strike="noStrike" kern="1200" cap="none" spc="0" normalizeH="0" baseline="0" noProof="0" dirty="0">
              <a:ln>
                <a:noFill/>
              </a:ln>
              <a:solidFill>
                <a:prstClr val="black"/>
              </a:solidFill>
              <a:effectLst/>
              <a:uLnTx/>
              <a:uFillTx/>
              <a:latin typeface="Arial"/>
              <a:ea typeface="+mn-ea"/>
              <a:cs typeface="+mn-cs"/>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KNQA_Presentation_Template/slide-3.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621792" y="118872"/>
            <a:ext cx="6583680" cy="2011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A2E73"/>
                </a:solidFill>
                <a:effectLst/>
                <a:uLnTx/>
                <a:uFillTx/>
                <a:latin typeface="Arial" pitchFamily="34" charset="0"/>
                <a:ea typeface="Arial" pitchFamily="34" charset="-122"/>
                <a:cs typeface="Arial" pitchFamily="34" charset="-120"/>
              </a:rPr>
              <a:t>Conclusion and selected references</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Shape 1"/>
          <p:cNvSpPr/>
          <p:nvPr/>
        </p:nvSpPr>
        <p:spPr>
          <a:xfrm>
            <a:off x="868680" y="960120"/>
            <a:ext cx="5394960" cy="3566160"/>
          </a:xfrm>
          <a:prstGeom prst="roundRect">
            <a:avLst/>
          </a:prstGeom>
          <a:solidFill>
            <a:srgbClr val="FFFFFF"/>
          </a:solidFill>
          <a:ln w="12700">
            <a:solidFill>
              <a:srgbClr val="C7D8E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5" name="Text 2"/>
          <p:cNvSpPr/>
          <p:nvPr/>
        </p:nvSpPr>
        <p:spPr>
          <a:xfrm>
            <a:off x="1078991" y="1234440"/>
            <a:ext cx="2891430" cy="18288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0A2E73"/>
                </a:solidFill>
                <a:effectLst/>
                <a:uLnTx/>
                <a:uFillTx/>
                <a:latin typeface="Arial"/>
                <a:ea typeface="+mn-ea"/>
                <a:cs typeface="+mn-cs"/>
              </a:rPr>
              <a:t>Closing message</a:t>
            </a:r>
            <a:endParaRPr kumimoji="0" lang="en-US" sz="21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Text 3"/>
          <p:cNvSpPr/>
          <p:nvPr/>
        </p:nvSpPr>
        <p:spPr>
          <a:xfrm>
            <a:off x="1097280" y="1600200"/>
            <a:ext cx="4846320" cy="2560320"/>
          </a:xfrm>
          <a:prstGeom prst="rect">
            <a:avLst/>
          </a:prstGeom>
          <a:noFill/>
          <a:ln/>
        </p:spPr>
        <p:txBody>
          <a:bodyPr wrap="square" lIns="381" tIns="381" rIns="381" bIns="381"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50" b="0" i="0" u="none" strike="noStrike" kern="1200" cap="none" spc="0" normalizeH="0" baseline="0" noProof="0" dirty="0">
                <a:ln>
                  <a:noFill/>
                </a:ln>
                <a:solidFill>
                  <a:srgbClr val="222222"/>
                </a:solidFill>
                <a:effectLst/>
                <a:uLnTx/>
                <a:uFillTx/>
                <a:latin typeface="Arial"/>
                <a:ea typeface="+mn-ea"/>
                <a:cs typeface="+mn-cs"/>
              </a:rPr>
              <a:t>Future-ready qualifications are not only about keeping pace with change. They are about preparing people to participate meaningfully in a more digital, greener and more uncertain world.</a:t>
            </a:r>
            <a:endParaRPr kumimoji="0" lang="en-US" sz="175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75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50" b="0" i="0" u="none" strike="noStrike" kern="1200" cap="none" spc="0" normalizeH="0" baseline="0" noProof="0" dirty="0">
                <a:ln>
                  <a:noFill/>
                </a:ln>
                <a:solidFill>
                  <a:srgbClr val="222222"/>
                </a:solidFill>
                <a:effectLst/>
                <a:uLnTx/>
                <a:uFillTx/>
                <a:latin typeface="Arial"/>
                <a:ea typeface="+mn-ea"/>
                <a:cs typeface="+mn-cs"/>
              </a:rPr>
              <a:t>National Qualification Frameworks can become a powerful bridge between policy ambition, institutional practice and labour-market needs when reform is practical, phased and evidence-based.</a:t>
            </a:r>
            <a:endParaRPr kumimoji="0" lang="en-US" sz="175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Shape 4"/>
          <p:cNvSpPr/>
          <p:nvPr/>
        </p:nvSpPr>
        <p:spPr>
          <a:xfrm>
            <a:off x="6446520" y="960120"/>
            <a:ext cx="4572000" cy="3566160"/>
          </a:xfrm>
          <a:prstGeom prst="roundRect">
            <a:avLst/>
          </a:prstGeom>
          <a:solidFill>
            <a:srgbClr val="FFF9F0"/>
          </a:solidFill>
          <a:ln w="12700">
            <a:solidFill>
              <a:srgbClr val="E6D5B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8" name="Text 5"/>
          <p:cNvSpPr/>
          <p:nvPr/>
        </p:nvSpPr>
        <p:spPr>
          <a:xfrm>
            <a:off x="6675119" y="1280160"/>
            <a:ext cx="3070459" cy="1371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D8A03B"/>
                </a:solidFill>
                <a:effectLst/>
                <a:uLnTx/>
                <a:uFillTx/>
                <a:latin typeface="Arial"/>
                <a:ea typeface="+mn-ea"/>
                <a:cs typeface="+mn-cs"/>
              </a:rPr>
              <a:t>Selected references</a:t>
            </a:r>
            <a:endParaRPr kumimoji="0" lang="en-US" sz="21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Text 6"/>
          <p:cNvSpPr/>
          <p:nvPr/>
        </p:nvSpPr>
        <p:spPr>
          <a:xfrm>
            <a:off x="6693408" y="1645920"/>
            <a:ext cx="3840480" cy="20116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20" b="0" i="0" u="none" strike="noStrike" kern="1200" cap="none" spc="0" normalizeH="0" baseline="0" noProof="0" dirty="0">
                <a:ln>
                  <a:noFill/>
                </a:ln>
                <a:solidFill>
                  <a:srgbClr val="222222"/>
                </a:solidFill>
                <a:effectLst/>
                <a:uLnTx/>
                <a:uFillTx/>
                <a:latin typeface="Arial"/>
                <a:ea typeface="+mn-ea"/>
                <a:cs typeface="+mn-cs"/>
              </a:rPr>
              <a:t>• Cedefop (2021)</a:t>
            </a:r>
            <a:endParaRPr kumimoji="0" lang="en-US" sz="162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20" b="0" i="0" u="none" strike="noStrike" kern="1200" cap="none" spc="0" normalizeH="0" baseline="0" noProof="0" dirty="0">
                <a:ln>
                  <a:noFill/>
                </a:ln>
                <a:solidFill>
                  <a:srgbClr val="222222"/>
                </a:solidFill>
                <a:effectLst/>
                <a:uLnTx/>
                <a:uFillTx/>
                <a:latin typeface="Arial"/>
                <a:ea typeface="+mn-ea"/>
                <a:cs typeface="+mn-cs"/>
              </a:rPr>
              <a:t>• ETF (2023)</a:t>
            </a:r>
            <a:endParaRPr kumimoji="0" lang="en-US" sz="162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20" b="0" i="0" u="none" strike="noStrike" kern="1200" cap="none" spc="0" normalizeH="0" baseline="0" noProof="0" dirty="0">
                <a:ln>
                  <a:noFill/>
                </a:ln>
                <a:solidFill>
                  <a:srgbClr val="222222"/>
                </a:solidFill>
                <a:effectLst/>
                <a:uLnTx/>
                <a:uFillTx/>
                <a:latin typeface="Arial"/>
                <a:ea typeface="+mn-ea"/>
                <a:cs typeface="+mn-cs"/>
              </a:rPr>
              <a:t>• ILO (2019)</a:t>
            </a:r>
            <a:endParaRPr kumimoji="0" lang="en-US" sz="162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20" b="0" i="0" u="none" strike="noStrike" kern="1200" cap="none" spc="0" normalizeH="0" baseline="0" noProof="0" dirty="0">
                <a:ln>
                  <a:noFill/>
                </a:ln>
                <a:solidFill>
                  <a:srgbClr val="222222"/>
                </a:solidFill>
                <a:effectLst/>
                <a:uLnTx/>
                <a:uFillTx/>
                <a:latin typeface="Arial"/>
                <a:ea typeface="+mn-ea"/>
                <a:cs typeface="+mn-cs"/>
              </a:rPr>
              <a:t>• IRENA &amp; ILO (2024)</a:t>
            </a:r>
            <a:endParaRPr kumimoji="0" lang="en-US" sz="162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20" b="0" i="0" u="none" strike="noStrike" kern="1200" cap="none" spc="0" normalizeH="0" baseline="0" noProof="0" dirty="0">
                <a:ln>
                  <a:noFill/>
                </a:ln>
                <a:solidFill>
                  <a:srgbClr val="222222"/>
                </a:solidFill>
                <a:effectLst/>
                <a:uLnTx/>
                <a:uFillTx/>
                <a:latin typeface="Arial"/>
                <a:ea typeface="+mn-ea"/>
                <a:cs typeface="+mn-cs"/>
              </a:rPr>
              <a:t>• OECD (2018, 2020)</a:t>
            </a:r>
            <a:endParaRPr kumimoji="0" lang="en-US" sz="162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20" b="0" i="0" u="none" strike="noStrike" kern="1200" cap="none" spc="0" normalizeH="0" baseline="0" noProof="0" dirty="0">
                <a:ln>
                  <a:noFill/>
                </a:ln>
                <a:solidFill>
                  <a:srgbClr val="222222"/>
                </a:solidFill>
                <a:effectLst/>
                <a:uLnTx/>
                <a:uFillTx/>
                <a:latin typeface="Arial"/>
                <a:ea typeface="+mn-ea"/>
                <a:cs typeface="+mn-cs"/>
              </a:rPr>
              <a:t>• UNESCO (2017)</a:t>
            </a:r>
            <a:endParaRPr kumimoji="0" lang="en-US" sz="162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20" b="0" i="0" u="none" strike="noStrike" kern="1200" cap="none" spc="0" normalizeH="0" baseline="0" noProof="0" dirty="0">
                <a:ln>
                  <a:noFill/>
                </a:ln>
                <a:solidFill>
                  <a:srgbClr val="222222"/>
                </a:solidFill>
                <a:effectLst/>
                <a:uLnTx/>
                <a:uFillTx/>
                <a:latin typeface="Arial"/>
                <a:ea typeface="+mn-ea"/>
                <a:cs typeface="+mn-cs"/>
              </a:rPr>
              <a:t>• UNESCO-UNEVOC (2017, 2020)</a:t>
            </a:r>
            <a:endParaRPr kumimoji="0" lang="en-US" sz="162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20" b="0" i="0" u="none" strike="noStrike" kern="1200" cap="none" spc="0" normalizeH="0" baseline="0" noProof="0" dirty="0">
                <a:ln>
                  <a:noFill/>
                </a:ln>
                <a:solidFill>
                  <a:srgbClr val="222222"/>
                </a:solidFill>
                <a:effectLst/>
                <a:uLnTx/>
                <a:uFillTx/>
                <a:latin typeface="Arial"/>
                <a:ea typeface="+mn-ea"/>
                <a:cs typeface="+mn-cs"/>
              </a:rPr>
              <a:t>• World Bank (2025)</a:t>
            </a:r>
            <a:endParaRPr kumimoji="0" lang="en-US" sz="1620" b="0" i="0" u="none" strike="noStrike" kern="1200" cap="none" spc="0" normalizeH="0" baseline="0" noProof="0" dirty="0">
              <a:ln>
                <a:noFill/>
              </a:ln>
              <a:solidFill>
                <a:prstClr val="black"/>
              </a:solidFill>
              <a:effectLst/>
              <a:uLnTx/>
              <a:uFillTx/>
              <a:latin typeface="Arial"/>
              <a:ea typeface="+mn-ea"/>
              <a:cs typeface="+mn-cs"/>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KNQA_Presentation_Template/slide-3.png"/>
          <p:cNvPicPr>
            <a:picLocks noChangeAspect="1"/>
          </p:cNvPicPr>
          <p:nvPr/>
        </p:nvPicPr>
        <p:blipFill>
          <a:blip r:embed="rId3"/>
          <a:stretch>
            <a:fillRect/>
          </a:stretch>
        </p:blipFill>
        <p:spPr>
          <a:xfrm>
            <a:off x="305" y="0"/>
            <a:ext cx="12191695" cy="6858000"/>
          </a:xfrm>
          <a:prstGeom prst="rect">
            <a:avLst/>
          </a:prstGeom>
        </p:spPr>
      </p:pic>
      <p:sp>
        <p:nvSpPr>
          <p:cNvPr id="10" name="Text 7"/>
          <p:cNvSpPr/>
          <p:nvPr/>
        </p:nvSpPr>
        <p:spPr>
          <a:xfrm>
            <a:off x="1058779" y="2646947"/>
            <a:ext cx="9577137" cy="212959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600" b="1" i="0" u="none" strike="noStrike" kern="1200" cap="none" spc="0" normalizeH="0" baseline="0" noProof="0" dirty="0">
                <a:ln>
                  <a:noFill/>
                </a:ln>
                <a:solidFill>
                  <a:srgbClr val="0A2E73"/>
                </a:solidFill>
                <a:effectLst/>
                <a:uLnTx/>
                <a:uFillTx/>
                <a:latin typeface="Algerian" panose="04020705040A02060702" pitchFamily="82" charset="0"/>
                <a:ea typeface="+mn-ea"/>
                <a:cs typeface="+mn-cs"/>
              </a:rPr>
              <a:t>THANK YOU</a:t>
            </a:r>
            <a:endParaRPr kumimoji="0" lang="en-US" sz="9600" b="0" i="0" u="none" strike="noStrike" kern="1200" cap="none" spc="0" normalizeH="0" baseline="0" noProof="0" dirty="0">
              <a:ln>
                <a:noFill/>
              </a:ln>
              <a:solidFill>
                <a:prstClr val="black"/>
              </a:solidFill>
              <a:effectLst/>
              <a:uLnTx/>
              <a:uFillTx/>
              <a:latin typeface="Algerian" panose="04020705040A02060702" pitchFamily="82" charset="0"/>
              <a:ea typeface="+mn-ea"/>
              <a:cs typeface="+mn-cs"/>
            </a:endParaRPr>
          </a:p>
        </p:txBody>
      </p:sp>
    </p:spTree>
    <p:extLst>
      <p:ext uri="{BB962C8B-B14F-4D97-AF65-F5344CB8AC3E}">
        <p14:creationId xmlns:p14="http://schemas.microsoft.com/office/powerpoint/2010/main" val="36481774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64394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77100-7048-4594-9DAB-41010DA79739}"/>
              </a:ext>
            </a:extLst>
          </p:cNvPr>
          <p:cNvSpPr>
            <a:spLocks noGrp="1"/>
          </p:cNvSpPr>
          <p:nvPr>
            <p:ph type="title"/>
          </p:nvPr>
        </p:nvSpPr>
        <p:spPr/>
        <p:txBody>
          <a:bodyPr/>
          <a:lstStyle/>
          <a:p>
            <a:pPr algn="ctr"/>
            <a:r>
              <a:rPr lang="en-US" dirty="0"/>
              <a:t>Problem Statement</a:t>
            </a:r>
          </a:p>
        </p:txBody>
      </p:sp>
      <p:sp>
        <p:nvSpPr>
          <p:cNvPr id="3" name="Content Placeholder 2">
            <a:extLst>
              <a:ext uri="{FF2B5EF4-FFF2-40B4-BE49-F238E27FC236}">
                <a16:creationId xmlns:a16="http://schemas.microsoft.com/office/drawing/2014/main" id="{E33E154B-AF33-4BDD-9E90-BBDC14CEB960}"/>
              </a:ext>
            </a:extLst>
          </p:cNvPr>
          <p:cNvSpPr>
            <a:spLocks noGrp="1"/>
          </p:cNvSpPr>
          <p:nvPr>
            <p:ph idx="1"/>
          </p:nvPr>
        </p:nvSpPr>
        <p:spPr>
          <a:xfrm>
            <a:off x="177800" y="1216478"/>
            <a:ext cx="9740900" cy="5349422"/>
          </a:xfrm>
        </p:spPr>
        <p:txBody>
          <a:bodyPr>
            <a:normAutofit/>
          </a:bodyPr>
          <a:lstStyle/>
          <a:p>
            <a:pPr>
              <a:lnSpc>
                <a:spcPct val="150000"/>
              </a:lnSpc>
              <a:buFont typeface="Wingdings" panose="05000000000000000000" pitchFamily="2" charset="2"/>
              <a:buChar char="v"/>
            </a:pPr>
            <a:r>
              <a:rPr lang="en-US" dirty="0">
                <a:latin typeface="Maiandra GD" panose="020E0502030308020204" pitchFamily="34" charset="0"/>
              </a:rPr>
              <a:t>Manual monitoring systems are slow and subjective.</a:t>
            </a:r>
          </a:p>
          <a:p>
            <a:pPr>
              <a:lnSpc>
                <a:spcPct val="150000"/>
              </a:lnSpc>
              <a:buFont typeface="Wingdings" panose="05000000000000000000" pitchFamily="2" charset="2"/>
              <a:buChar char="v"/>
            </a:pPr>
            <a:r>
              <a:rPr lang="en-US" dirty="0">
                <a:latin typeface="Maiandra GD" panose="020E0502030308020204" pitchFamily="34" charset="0"/>
              </a:rPr>
              <a:t>Learner progress is difficult to track accurately.</a:t>
            </a:r>
          </a:p>
          <a:p>
            <a:pPr>
              <a:lnSpc>
                <a:spcPct val="150000"/>
              </a:lnSpc>
              <a:buFont typeface="Wingdings" panose="05000000000000000000" pitchFamily="2" charset="2"/>
              <a:buChar char="v"/>
            </a:pPr>
            <a:r>
              <a:rPr lang="en-US" dirty="0">
                <a:latin typeface="Maiandra GD" panose="020E0502030308020204" pitchFamily="34" charset="0"/>
              </a:rPr>
              <a:t>Dropout rates and skill-job mismatch persist.</a:t>
            </a:r>
          </a:p>
          <a:p>
            <a:pPr>
              <a:lnSpc>
                <a:spcPct val="150000"/>
              </a:lnSpc>
              <a:buFont typeface="Wingdings" panose="05000000000000000000" pitchFamily="2" charset="2"/>
              <a:buChar char="v"/>
            </a:pPr>
            <a:r>
              <a:rPr lang="en-US" dirty="0">
                <a:latin typeface="Maiandra GD" panose="020E0502030308020204" pitchFamily="34" charset="0"/>
              </a:rPr>
              <a:t>RPL and credit transfer remain weak.</a:t>
            </a:r>
          </a:p>
          <a:p>
            <a:pPr>
              <a:lnSpc>
                <a:spcPct val="150000"/>
              </a:lnSpc>
              <a:buFont typeface="Wingdings" panose="05000000000000000000" pitchFamily="2" charset="2"/>
              <a:buChar char="v"/>
            </a:pPr>
            <a:r>
              <a:rPr lang="en-US" dirty="0">
                <a:latin typeface="Maiandra GD" panose="020E0502030308020204" pitchFamily="34" charset="0"/>
              </a:rPr>
              <a:t>Institutions lack predictive learner analytics.</a:t>
            </a:r>
          </a:p>
          <a:p>
            <a:pPr>
              <a:lnSpc>
                <a:spcPct val="150000"/>
              </a:lnSpc>
              <a:buFont typeface="Wingdings" panose="05000000000000000000" pitchFamily="2" charset="2"/>
              <a:buChar char="v"/>
            </a:pPr>
            <a:r>
              <a:rPr lang="en-US" dirty="0">
                <a:latin typeface="Maiandra GD" panose="020E0502030308020204" pitchFamily="34" charset="0"/>
              </a:rPr>
              <a:t>TVET reforms risk underperforming without innovation.</a:t>
            </a:r>
          </a:p>
          <a:p>
            <a:pPr>
              <a:lnSpc>
                <a:spcPct val="150000"/>
              </a:lnSpc>
              <a:buFont typeface="Wingdings" panose="05000000000000000000" pitchFamily="2" charset="2"/>
              <a:buChar char="v"/>
            </a:pPr>
            <a:r>
              <a:rPr lang="en-US" dirty="0">
                <a:latin typeface="Maiandra GD" panose="020E0502030308020204" pitchFamily="34" charset="0"/>
              </a:rPr>
              <a:t>AI tools can address these gaps effectively.</a:t>
            </a:r>
          </a:p>
        </p:txBody>
      </p:sp>
    </p:spTree>
    <p:extLst>
      <p:ext uri="{BB962C8B-B14F-4D97-AF65-F5344CB8AC3E}">
        <p14:creationId xmlns:p14="http://schemas.microsoft.com/office/powerpoint/2010/main" val="4711772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a:extLst>
            <a:ext uri="{FF2B5EF4-FFF2-40B4-BE49-F238E27FC236}">
              <a16:creationId xmlns:a16="http://schemas.microsoft.com/office/drawing/2014/main" id="{1D143B42-35F3-3FD3-DABE-7FF8998332F7}"/>
            </a:ext>
          </a:extLst>
        </p:cNvPr>
        <p:cNvGrpSpPr/>
        <p:nvPr/>
      </p:nvGrpSpPr>
      <p:grpSpPr>
        <a:xfrm>
          <a:off x="0" y="0"/>
          <a:ext cx="0" cy="0"/>
          <a:chOff x="0" y="0"/>
          <a:chExt cx="0" cy="0"/>
        </a:xfrm>
      </p:grpSpPr>
    </p:spTree>
    <p:extLst>
      <p:ext uri="{BB962C8B-B14F-4D97-AF65-F5344CB8AC3E}">
        <p14:creationId xmlns:p14="http://schemas.microsoft.com/office/powerpoint/2010/main" val="19083241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5">
            <a:extLst>
              <a:ext uri="{FF2B5EF4-FFF2-40B4-BE49-F238E27FC236}">
                <a16:creationId xmlns:a16="http://schemas.microsoft.com/office/drawing/2014/main" id="{A4E85EF6-F01C-4BAD-9804-FBEF73659B81}"/>
              </a:ext>
            </a:extLst>
          </p:cNvPr>
          <p:cNvSpPr/>
          <p:nvPr/>
        </p:nvSpPr>
        <p:spPr>
          <a:xfrm>
            <a:off x="1198880" y="1620361"/>
            <a:ext cx="9794240" cy="1930400"/>
          </a:xfrm>
          <a:prstGeom prst="rect">
            <a:avLst/>
          </a:prstGeom>
          <a:noFill/>
          <a:ln/>
        </p:spPr>
        <p:txBody>
          <a:bodyPr wrap="square" rtlCol="0" anchor="ct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haroni"/>
                <a:ea typeface="Calibri" pitchFamily="34" charset="-122"/>
                <a:cs typeface="Calibri" pitchFamily="34" charset="-120"/>
              </a:rPr>
              <a:t>Micro-Credentials,</a:t>
            </a:r>
            <a:r>
              <a:rPr kumimoji="0" lang="en-US" sz="2400" b="0" i="0" u="none" strike="noStrike" kern="1200" cap="none" spc="0" normalizeH="0" baseline="0" noProof="0" dirty="0">
                <a:ln>
                  <a:noFill/>
                </a:ln>
                <a:solidFill>
                  <a:prstClr val="black"/>
                </a:solidFill>
                <a:effectLst/>
                <a:uLnTx/>
                <a:uFillTx/>
                <a:latin typeface="Aharoni"/>
                <a:ea typeface="+mn-ea"/>
                <a:cs typeface="+mn-cs"/>
              </a:rPr>
              <a:t> </a:t>
            </a:r>
            <a:r>
              <a:rPr kumimoji="0" lang="en-US" sz="2400" b="1" i="0" u="none" strike="noStrike" kern="1200" cap="none" spc="0" normalizeH="0" baseline="0" noProof="0" dirty="0">
                <a:ln>
                  <a:noFill/>
                </a:ln>
                <a:solidFill>
                  <a:prstClr val="black"/>
                </a:solidFill>
                <a:effectLst/>
                <a:uLnTx/>
                <a:uFillTx/>
                <a:latin typeface="Aharoni"/>
                <a:ea typeface="Calibri" pitchFamily="34" charset="-122"/>
                <a:cs typeface="Calibri" pitchFamily="34" charset="-120"/>
              </a:rPr>
              <a:t>Digital Badges &amp;</a:t>
            </a:r>
            <a:r>
              <a:rPr kumimoji="0" lang="en-US" sz="2400" b="0" i="0" u="none" strike="noStrike" kern="1200" cap="none" spc="0" normalizeH="0" baseline="0" noProof="0" dirty="0">
                <a:ln>
                  <a:noFill/>
                </a:ln>
                <a:solidFill>
                  <a:prstClr val="black"/>
                </a:solidFill>
                <a:effectLst/>
                <a:uLnTx/>
                <a:uFillTx/>
                <a:latin typeface="Aharoni"/>
                <a:ea typeface="+mn-ea"/>
                <a:cs typeface="+mn-cs"/>
              </a:rPr>
              <a:t> </a:t>
            </a:r>
            <a:r>
              <a:rPr kumimoji="0" lang="en-US" sz="2400" b="1" i="0" u="none" strike="noStrike" kern="1200" cap="none" spc="0" normalizeH="0" baseline="0" noProof="0" dirty="0">
                <a:ln>
                  <a:noFill/>
                </a:ln>
                <a:solidFill>
                  <a:prstClr val="black"/>
                </a:solidFill>
                <a:effectLst/>
                <a:uLnTx/>
                <a:uFillTx/>
                <a:latin typeface="Aharoni"/>
                <a:ea typeface="Calibri" pitchFamily="34" charset="-122"/>
                <a:cs typeface="Calibri" pitchFamily="34" charset="-120"/>
              </a:rPr>
              <a:t>the Disruption of Qualifications</a:t>
            </a:r>
            <a:r>
              <a:rPr kumimoji="0" lang="en-US" sz="2400" b="0" i="0" u="none" strike="noStrike" kern="1200" cap="none" spc="0" normalizeH="0" baseline="0" noProof="0" dirty="0">
                <a:ln>
                  <a:noFill/>
                </a:ln>
                <a:solidFill>
                  <a:prstClr val="black"/>
                </a:solidFill>
                <a:effectLst/>
                <a:uLnTx/>
                <a:uFillTx/>
                <a:latin typeface="Aharoni"/>
                <a:ea typeface="+mn-ea"/>
                <a:cs typeface="+mn-cs"/>
              </a:rPr>
              <a:t> </a:t>
            </a:r>
            <a:r>
              <a:rPr kumimoji="0" lang="en-US" sz="2400" b="1" i="0" u="none" strike="noStrike" kern="1200" cap="none" spc="0" normalizeH="0" baseline="0" noProof="0" dirty="0">
                <a:ln>
                  <a:noFill/>
                </a:ln>
                <a:solidFill>
                  <a:prstClr val="black"/>
                </a:solidFill>
                <a:effectLst/>
                <a:uLnTx/>
                <a:uFillTx/>
                <a:latin typeface="Aharoni"/>
                <a:ea typeface="Calibri" pitchFamily="34" charset="-122"/>
                <a:cs typeface="Calibri" pitchFamily="34" charset="-120"/>
              </a:rPr>
              <a:t>Awarding Systems: Policy Implications for the Kenya National Qualifications Framework (KNQF)</a:t>
            </a:r>
          </a:p>
          <a:p>
            <a:pPr marL="0" marR="0" lvl="0" indent="0" algn="l" defTabSz="914400" rtl="0" eaLnBrk="1" fontAlgn="auto" latinLnBrk="0" hangingPunct="1">
              <a:lnSpc>
                <a:spcPct val="115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haroni"/>
              <a:ea typeface="+mn-ea"/>
              <a:cs typeface="+mn-cs"/>
            </a:endParaRPr>
          </a:p>
        </p:txBody>
      </p:sp>
      <p:sp>
        <p:nvSpPr>
          <p:cNvPr id="6" name="Rectangle 5">
            <a:extLst>
              <a:ext uri="{FF2B5EF4-FFF2-40B4-BE49-F238E27FC236}">
                <a16:creationId xmlns:a16="http://schemas.microsoft.com/office/drawing/2014/main" id="{DC0702A2-5FD0-40C5-848A-C14D55779DF0}"/>
              </a:ext>
            </a:extLst>
          </p:cNvPr>
          <p:cNvSpPr/>
          <p:nvPr/>
        </p:nvSpPr>
        <p:spPr>
          <a:xfrm>
            <a:off x="1026160" y="3550761"/>
            <a:ext cx="6624320" cy="172354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haroni"/>
                <a:ea typeface="Times New Roman" panose="02020603050405020304" pitchFamily="18" charset="0"/>
                <a:cs typeface="+mn-cs"/>
              </a:rPr>
              <a:t>Dr. Mercy Maina</a:t>
            </a: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600" b="1" i="1" u="none" strike="noStrike" kern="1200" cap="none" spc="0" normalizeH="0" baseline="0" noProof="0" dirty="0">
                <a:ln>
                  <a:noFill/>
                </a:ln>
                <a:solidFill>
                  <a:prstClr val="black"/>
                </a:solidFill>
                <a:effectLst/>
                <a:uLnTx/>
                <a:uFillTx/>
                <a:latin typeface="Abadi Extra Light" panose="020B0204020104020204" pitchFamily="34" charset="0"/>
                <a:ea typeface="Times New Roman" panose="02020603050405020304" pitchFamily="18" charset="0"/>
                <a:cs typeface="+mn-cs"/>
              </a:rPr>
              <a:t>C</a:t>
            </a:r>
            <a:r>
              <a:rPr kumimoji="0" lang="en-US" sz="1600" b="0" i="1" u="none" strike="noStrike" kern="1200" cap="none" spc="0" normalizeH="0" baseline="0" noProof="0" dirty="0">
                <a:ln>
                  <a:noFill/>
                </a:ln>
                <a:solidFill>
                  <a:prstClr val="black"/>
                </a:solidFill>
                <a:effectLst/>
                <a:uLnTx/>
                <a:uFillTx/>
                <a:latin typeface="Abadi Extra Light" panose="020B0204020104020204" pitchFamily="34" charset="0"/>
                <a:ea typeface="Times New Roman" panose="02020603050405020304" pitchFamily="18" charset="0"/>
                <a:cs typeface="+mn-cs"/>
              </a:rPr>
              <a:t>ollege of Career Guidance and Development, Nairobi, Kenya</a:t>
            </a:r>
            <a:endParaRPr kumimoji="0" lang="en-US" sz="1600" b="0" i="0" u="none" strike="noStrike" kern="1200" cap="none" spc="0" normalizeH="0" baseline="0" noProof="0" dirty="0">
              <a:ln>
                <a:noFill/>
              </a:ln>
              <a:solidFill>
                <a:prstClr val="black"/>
              </a:solidFill>
              <a:effectLst/>
              <a:uLnTx/>
              <a:uFillTx/>
              <a:latin typeface="Abadi Extra Light" panose="020B0204020104020204" pitchFamily="34"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600" b="0" i="0" u="none" strike="noStrike" kern="1200" cap="none" spc="0" normalizeH="0" baseline="0" noProof="0" dirty="0">
                <a:ln>
                  <a:noFill/>
                </a:ln>
                <a:solidFill>
                  <a:srgbClr val="595959"/>
                </a:solidFill>
                <a:effectLst/>
                <a:uLnTx/>
                <a:uFillTx/>
                <a:latin typeface="Abadi Extra Light" panose="020B0204020104020204" pitchFamily="34" charset="0"/>
                <a:ea typeface="Times New Roman" panose="02020603050405020304" pitchFamily="18" charset="0"/>
                <a:cs typeface="+mn-cs"/>
              </a:rPr>
              <a:t>mercy@careerguidancecollege.co.ke | +254 722 792726</a:t>
            </a:r>
            <a:endParaRPr kumimoji="0" lang="en-US" sz="1600" b="0" i="0" u="none" strike="noStrike" kern="1200" cap="none" spc="0" normalizeH="0" baseline="0" noProof="0" dirty="0">
              <a:ln>
                <a:noFill/>
              </a:ln>
              <a:solidFill>
                <a:prstClr val="black"/>
              </a:solidFill>
              <a:effectLst/>
              <a:uLnTx/>
              <a:uFillTx/>
              <a:latin typeface="Abadi Extra Light" panose="020B0204020104020204" pitchFamily="34"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haroni"/>
                <a:ea typeface="Times New Roman" panose="02020603050405020304" pitchFamily="18" charset="0"/>
                <a:cs typeface="+mn-cs"/>
              </a:rPr>
              <a:t>Margaret Waithaka</a:t>
            </a:r>
            <a:endParaRPr kumimoji="0" lang="en-US" sz="1600" b="0" i="0" u="none" strike="noStrike" kern="1200" cap="none" spc="0" normalizeH="0" baseline="0" noProof="0" dirty="0">
              <a:ln>
                <a:noFill/>
              </a:ln>
              <a:solidFill>
                <a:prstClr val="black"/>
              </a:solidFill>
              <a:effectLst/>
              <a:uLnTx/>
              <a:uFillTx/>
              <a:latin typeface="Aharoni"/>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Abadi Extra Light" panose="020B0204020104020204" pitchFamily="34" charset="0"/>
                <a:ea typeface="Times New Roman" panose="02020603050405020304" pitchFamily="18" charset="0"/>
                <a:cs typeface="+mn-cs"/>
              </a:rPr>
              <a:t>Career Guidance Institute, Nairobi, Kenya</a:t>
            </a:r>
            <a:endParaRPr kumimoji="0" lang="en-US" sz="1600" b="0" i="0" u="none" strike="noStrike" kern="1200" cap="none" spc="0" normalizeH="0" baseline="0" noProof="0" dirty="0">
              <a:ln>
                <a:noFill/>
              </a:ln>
              <a:solidFill>
                <a:prstClr val="black"/>
              </a:solidFill>
              <a:effectLst/>
              <a:uLnTx/>
              <a:uFillTx/>
              <a:latin typeface="Abadi Extra Light" panose="020B0204020104020204" pitchFamily="34"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600" b="0" i="0" u="none" strike="noStrike" kern="1200" cap="none" spc="0" normalizeH="0" baseline="0" noProof="0" dirty="0">
                <a:ln>
                  <a:noFill/>
                </a:ln>
                <a:solidFill>
                  <a:srgbClr val="595959"/>
                </a:solidFill>
                <a:effectLst/>
                <a:uLnTx/>
                <a:uFillTx/>
                <a:latin typeface="Abadi Extra Light" panose="020B0204020104020204" pitchFamily="34" charset="0"/>
                <a:ea typeface="Times New Roman" panose="02020603050405020304" pitchFamily="18" charset="0"/>
                <a:cs typeface="+mn-cs"/>
              </a:rPr>
              <a:t>Maggie.waithaka@gmail.com | +254 722 791351</a:t>
            </a:r>
            <a:endParaRPr kumimoji="0" lang="en-US" sz="1600" b="0" i="0" u="none" strike="noStrike" kern="1200" cap="none" spc="0" normalizeH="0" baseline="0" noProof="0" dirty="0">
              <a:ln>
                <a:noFill/>
              </a:ln>
              <a:solidFill>
                <a:prstClr val="black"/>
              </a:solidFill>
              <a:effectLst/>
              <a:uLnTx/>
              <a:uFillTx/>
              <a:latin typeface="Abadi Extra Light" panose="020B0204020104020204" pitchFamily="34" charset="0"/>
              <a:ea typeface="Times New Roman" panose="02020603050405020304" pitchFamily="18" charset="0"/>
              <a:cs typeface="+mn-cs"/>
            </a:endParaRPr>
          </a:p>
        </p:txBody>
      </p:sp>
      <p:sp>
        <p:nvSpPr>
          <p:cNvPr id="2" name="Rectangle 1">
            <a:extLst>
              <a:ext uri="{FF2B5EF4-FFF2-40B4-BE49-F238E27FC236}">
                <a16:creationId xmlns:a16="http://schemas.microsoft.com/office/drawing/2014/main" id="{2CAD5E0E-B635-483E-9302-7ED137B4057C}"/>
              </a:ext>
            </a:extLst>
          </p:cNvPr>
          <p:cNvSpPr/>
          <p:nvPr/>
        </p:nvSpPr>
        <p:spPr>
          <a:xfrm>
            <a:off x="3195320" y="2971310"/>
            <a:ext cx="7691120" cy="342786"/>
          </a:xfrm>
          <a:prstGeom prst="rect">
            <a:avLst/>
          </a:prstGeom>
        </p:spPr>
        <p:txBody>
          <a:bodyPr wrap="square">
            <a:spAutoFit/>
          </a:bodyPr>
          <a:lstStyle/>
          <a:p>
            <a:pPr marL="0" marR="0" lvl="0" indent="0" algn="r" defTabSz="914400" rtl="0" eaLnBrk="1" fontAlgn="auto" latinLnBrk="0" hangingPunct="1">
              <a:lnSpc>
                <a:spcPct val="107000"/>
              </a:lnSpc>
              <a:spcBef>
                <a:spcPts val="0"/>
              </a:spcBef>
              <a:spcAft>
                <a:spcPts val="1000"/>
              </a:spcAft>
              <a:buClrTx/>
              <a:buSzTx/>
              <a:buFontTx/>
              <a:buNone/>
              <a:tabLst/>
              <a:defRPr/>
            </a:pPr>
            <a:r>
              <a:rPr kumimoji="0" lang="en-US" sz="1600" b="0" i="1" u="none" strike="noStrike" kern="120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Sub-Theme: Emerging Trends in the Qualifications Awarding System</a:t>
            </a:r>
            <a:endParaRPr kumimoji="0" lang="en-US" sz="16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880413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81E2F-2FAC-4428-A0FD-6146BCE93D62}"/>
              </a:ext>
            </a:extLst>
          </p:cNvPr>
          <p:cNvSpPr>
            <a:spLocks noGrp="1"/>
          </p:cNvSpPr>
          <p:nvPr>
            <p:ph type="title"/>
          </p:nvPr>
        </p:nvSpPr>
        <p:spPr>
          <a:xfrm>
            <a:off x="0" y="0"/>
            <a:ext cx="7924800" cy="1036003"/>
          </a:xfrm>
          <a:solidFill>
            <a:srgbClr val="00246C"/>
          </a:solidFill>
        </p:spPr>
        <p:txBody>
          <a:bodyPr>
            <a:noAutofit/>
          </a:bodyPr>
          <a:lstStyle/>
          <a:p>
            <a:br>
              <a:rPr lang="en-US" sz="3200" dirty="0">
                <a:solidFill>
                  <a:schemeClr val="bg1"/>
                </a:solidFill>
                <a:latin typeface="+mj-lt"/>
                <a:ea typeface="Calibri" pitchFamily="34" charset="-122"/>
                <a:cs typeface="Calibri" pitchFamily="34" charset="-120"/>
              </a:rPr>
            </a:br>
            <a:r>
              <a:rPr lang="en-US" sz="3200" dirty="0">
                <a:solidFill>
                  <a:schemeClr val="bg1"/>
                </a:solidFill>
                <a:latin typeface="+mj-lt"/>
                <a:ea typeface="Calibri" pitchFamily="34" charset="-122"/>
                <a:cs typeface="Calibri" pitchFamily="34" charset="-120"/>
              </a:rPr>
              <a:t>  Presentation Roadmap</a:t>
            </a:r>
            <a:br>
              <a:rPr lang="en-US" sz="3200" dirty="0">
                <a:solidFill>
                  <a:schemeClr val="bg1"/>
                </a:solidFill>
                <a:latin typeface="+mj-lt"/>
              </a:rPr>
            </a:br>
            <a:endParaRPr lang="en-US" sz="3200" dirty="0">
              <a:solidFill>
                <a:schemeClr val="bg1"/>
              </a:solidFill>
              <a:latin typeface="+mj-lt"/>
            </a:endParaRPr>
          </a:p>
        </p:txBody>
      </p:sp>
      <p:graphicFrame>
        <p:nvGraphicFramePr>
          <p:cNvPr id="4" name="Content Placeholder 3">
            <a:extLst>
              <a:ext uri="{FF2B5EF4-FFF2-40B4-BE49-F238E27FC236}">
                <a16:creationId xmlns:a16="http://schemas.microsoft.com/office/drawing/2014/main" id="{B7BE487F-E71F-48DE-8F9D-8A15AF4D5BBF}"/>
              </a:ext>
            </a:extLst>
          </p:cNvPr>
          <p:cNvGraphicFramePr>
            <a:graphicFrameLocks noGrp="1"/>
          </p:cNvGraphicFramePr>
          <p:nvPr>
            <p:ph idx="1"/>
          </p:nvPr>
        </p:nvGraphicFramePr>
        <p:xfrm>
          <a:off x="233680" y="1371600"/>
          <a:ext cx="11643360" cy="4734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6886717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7965440" cy="1341120"/>
          </a:xfrm>
          <a:prstGeom prst="rect">
            <a:avLst/>
          </a:prstGeom>
          <a:solidFill>
            <a:srgbClr val="C29014"/>
          </a:solidFill>
          <a:ln/>
        </p:spPr>
      </p:sp>
      <p:sp>
        <p:nvSpPr>
          <p:cNvPr id="3" name="Shape 1"/>
          <p:cNvSpPr/>
          <p:nvPr/>
        </p:nvSpPr>
        <p:spPr>
          <a:xfrm>
            <a:off x="0" y="0"/>
            <a:ext cx="219456" cy="1341120"/>
          </a:xfrm>
          <a:prstGeom prst="rect">
            <a:avLst/>
          </a:prstGeom>
          <a:solidFill>
            <a:srgbClr val="D4A017"/>
          </a:solidFill>
          <a:ln/>
        </p:spPr>
      </p:sp>
      <p:sp>
        <p:nvSpPr>
          <p:cNvPr id="4" name="Text 2"/>
          <p:cNvSpPr/>
          <p:nvPr/>
        </p:nvSpPr>
        <p:spPr>
          <a:xfrm>
            <a:off x="426720" y="121920"/>
            <a:ext cx="7498080" cy="7315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haroni"/>
                <a:ea typeface="Calibri" pitchFamily="34" charset="-122"/>
                <a:cs typeface="Calibri" pitchFamily="34" charset="-120"/>
              </a:rPr>
              <a:t>Setting the Scene</a:t>
            </a:r>
            <a:endParaRPr kumimoji="0" lang="en-US" sz="3200" b="0" i="0" u="none" strike="noStrike" kern="1200" cap="none" spc="0" normalizeH="0" baseline="0" noProof="0" dirty="0">
              <a:ln>
                <a:noFill/>
              </a:ln>
              <a:solidFill>
                <a:prstClr val="black"/>
              </a:solidFill>
              <a:effectLst/>
              <a:uLnTx/>
              <a:uFillTx/>
              <a:latin typeface="Aharoni"/>
              <a:ea typeface="+mn-ea"/>
              <a:cs typeface="+mn-cs"/>
            </a:endParaRPr>
          </a:p>
        </p:txBody>
      </p:sp>
      <p:sp>
        <p:nvSpPr>
          <p:cNvPr id="5" name="Text 3"/>
          <p:cNvSpPr/>
          <p:nvPr/>
        </p:nvSpPr>
        <p:spPr>
          <a:xfrm>
            <a:off x="426720" y="829056"/>
            <a:ext cx="7538720" cy="512064"/>
          </a:xfrm>
          <a:prstGeom prst="rect">
            <a:avLst/>
          </a:prstGeom>
          <a:solidFill>
            <a:srgbClr val="00246C"/>
          </a:solid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D4A017"/>
                </a:solidFill>
                <a:effectLst/>
                <a:uLnTx/>
                <a:uFillTx/>
                <a:latin typeface="Aharoni"/>
                <a:ea typeface="Calibri" pitchFamily="34" charset="-122"/>
                <a:cs typeface="Calibri" pitchFamily="34" charset="-120"/>
              </a:rPr>
              <a:t>The Kenyan Context — Why This, Why Now</a:t>
            </a:r>
            <a:endParaRPr kumimoji="0" lang="en-US" sz="1800" b="0" i="0" u="none" strike="noStrike" kern="1200" cap="none" spc="0" normalizeH="0" baseline="0" noProof="0" dirty="0">
              <a:ln>
                <a:noFill/>
              </a:ln>
              <a:solidFill>
                <a:prstClr val="black"/>
              </a:solidFill>
              <a:effectLst/>
              <a:uLnTx/>
              <a:uFillTx/>
              <a:latin typeface="Aharoni"/>
              <a:ea typeface="+mn-ea"/>
              <a:cs typeface="+mn-cs"/>
            </a:endParaRPr>
          </a:p>
        </p:txBody>
      </p:sp>
      <p:sp>
        <p:nvSpPr>
          <p:cNvPr id="7" name="Text 5"/>
          <p:cNvSpPr/>
          <p:nvPr/>
        </p:nvSpPr>
        <p:spPr>
          <a:xfrm>
            <a:off x="447040" y="6425184"/>
            <a:ext cx="11704320" cy="29260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D4A017"/>
                </a:solidFill>
                <a:effectLst/>
                <a:uLnTx/>
                <a:uFillTx/>
                <a:latin typeface="Calibri" pitchFamily="34" charset="0"/>
                <a:ea typeface="Calibri" pitchFamily="34" charset="-122"/>
                <a:cs typeface="Calibri" pitchFamily="34" charset="-120"/>
              </a:rPr>
              <a:t>KNQA National Qualifications Conference 2026  |  Nairobi, Kenya  |  Dr. Mercy Maina &amp; Margaret Waithaka</a:t>
            </a:r>
            <a:endParaRPr kumimoji="0" lang="en-US" sz="1067" b="0" i="0" u="none" strike="noStrike" kern="1200" cap="none" spc="0" normalizeH="0" baseline="0" noProof="0" dirty="0">
              <a:ln>
                <a:noFill/>
              </a:ln>
              <a:solidFill>
                <a:prstClr val="black"/>
              </a:solidFill>
              <a:effectLst/>
              <a:uLnTx/>
              <a:uFillTx/>
              <a:latin typeface="Aharoni"/>
              <a:ea typeface="+mn-ea"/>
              <a:cs typeface="+mn-cs"/>
            </a:endParaRPr>
          </a:p>
        </p:txBody>
      </p:sp>
      <p:sp>
        <p:nvSpPr>
          <p:cNvPr id="8" name="Shape 6"/>
          <p:cNvSpPr/>
          <p:nvPr/>
        </p:nvSpPr>
        <p:spPr>
          <a:xfrm>
            <a:off x="365760" y="1463040"/>
            <a:ext cx="3657600" cy="1828800"/>
          </a:xfrm>
          <a:prstGeom prst="rect">
            <a:avLst/>
          </a:prstGeom>
          <a:solidFill>
            <a:srgbClr val="1B4332"/>
          </a:solidFill>
          <a:ln/>
          <a:effectLst>
            <a:outerShdw blurRad="63500" dist="25400" dir="8100000" algn="bl" rotWithShape="0">
              <a:srgbClr val="000000">
                <a:alpha val="12000"/>
              </a:srgbClr>
            </a:outerShdw>
          </a:effectLst>
        </p:spPr>
      </p:sp>
      <p:sp>
        <p:nvSpPr>
          <p:cNvPr id="9" name="Text 7"/>
          <p:cNvSpPr/>
          <p:nvPr/>
        </p:nvSpPr>
        <p:spPr>
          <a:xfrm>
            <a:off x="365760" y="1560576"/>
            <a:ext cx="3657600" cy="9144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FFFF"/>
                </a:solidFill>
                <a:effectLst/>
                <a:uLnTx/>
                <a:uFillTx/>
                <a:latin typeface="Aharoni"/>
                <a:ea typeface="Calibri" pitchFamily="34" charset="-122"/>
                <a:cs typeface="Calibri" pitchFamily="34" charset="-120"/>
              </a:rPr>
              <a:t>83%</a:t>
            </a:r>
            <a:endParaRPr kumimoji="0" lang="en-US" sz="4800" b="0" i="0" u="none" strike="noStrike" kern="1200" cap="none" spc="0" normalizeH="0" baseline="0" noProof="0" dirty="0">
              <a:ln>
                <a:noFill/>
              </a:ln>
              <a:solidFill>
                <a:prstClr val="black"/>
              </a:solidFill>
              <a:effectLst/>
              <a:uLnTx/>
              <a:uFillTx/>
              <a:latin typeface="Aharoni"/>
              <a:ea typeface="+mn-ea"/>
              <a:cs typeface="+mn-cs"/>
            </a:endParaRPr>
          </a:p>
        </p:txBody>
      </p:sp>
      <p:sp>
        <p:nvSpPr>
          <p:cNvPr id="10" name="Text 8"/>
          <p:cNvSpPr/>
          <p:nvPr/>
        </p:nvSpPr>
        <p:spPr>
          <a:xfrm>
            <a:off x="487680" y="2438400"/>
            <a:ext cx="3413760" cy="79248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Aharoni"/>
                <a:ea typeface="Calibri" pitchFamily="34" charset="-122"/>
                <a:cs typeface="Calibri" pitchFamily="34" charset="-120"/>
              </a:rPr>
              <a:t>Kenya's workforce in the informal economy</a:t>
            </a:r>
            <a:endParaRPr kumimoji="0" lang="en-US" sz="1600" b="0" i="0" u="none" strike="noStrike" kern="1200" cap="none" spc="0" normalizeH="0" baseline="0" noProof="0" dirty="0">
              <a:ln>
                <a:noFill/>
              </a:ln>
              <a:solidFill>
                <a:prstClr val="black"/>
              </a:solidFill>
              <a:effectLst/>
              <a:uLnTx/>
              <a:uFillTx/>
              <a:latin typeface="Aharoni"/>
              <a:ea typeface="+mn-ea"/>
              <a:cs typeface="+mn-cs"/>
            </a:endParaRPr>
          </a:p>
        </p:txBody>
      </p:sp>
      <p:sp>
        <p:nvSpPr>
          <p:cNvPr id="11" name="Shape 9"/>
          <p:cNvSpPr/>
          <p:nvPr/>
        </p:nvSpPr>
        <p:spPr>
          <a:xfrm>
            <a:off x="4267200" y="1463040"/>
            <a:ext cx="3657600" cy="1828800"/>
          </a:xfrm>
          <a:prstGeom prst="rect">
            <a:avLst/>
          </a:prstGeom>
          <a:solidFill>
            <a:srgbClr val="40916C"/>
          </a:solidFill>
          <a:ln/>
          <a:effectLst>
            <a:outerShdw blurRad="63500" dist="25400" dir="8100000" algn="bl" rotWithShape="0">
              <a:srgbClr val="000000">
                <a:alpha val="12000"/>
              </a:srgbClr>
            </a:outerShdw>
          </a:effectLst>
        </p:spPr>
      </p:sp>
      <p:sp>
        <p:nvSpPr>
          <p:cNvPr id="12" name="Text 10"/>
          <p:cNvSpPr/>
          <p:nvPr/>
        </p:nvSpPr>
        <p:spPr>
          <a:xfrm>
            <a:off x="4267200" y="1560576"/>
            <a:ext cx="3657600" cy="9144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FFFF"/>
                </a:solidFill>
                <a:effectLst/>
                <a:uLnTx/>
                <a:uFillTx/>
                <a:latin typeface="Aharoni"/>
                <a:ea typeface="Calibri" pitchFamily="34" charset="-122"/>
                <a:cs typeface="Calibri" pitchFamily="34" charset="-120"/>
              </a:rPr>
              <a:t>650K+</a:t>
            </a:r>
            <a:endParaRPr kumimoji="0" lang="en-US" sz="4800" b="0" i="0" u="none" strike="noStrike" kern="1200" cap="none" spc="0" normalizeH="0" baseline="0" noProof="0" dirty="0">
              <a:ln>
                <a:noFill/>
              </a:ln>
              <a:solidFill>
                <a:prstClr val="black"/>
              </a:solidFill>
              <a:effectLst/>
              <a:uLnTx/>
              <a:uFillTx/>
              <a:latin typeface="Aharoni"/>
              <a:ea typeface="+mn-ea"/>
              <a:cs typeface="+mn-cs"/>
            </a:endParaRPr>
          </a:p>
        </p:txBody>
      </p:sp>
      <p:sp>
        <p:nvSpPr>
          <p:cNvPr id="13" name="Text 11"/>
          <p:cNvSpPr/>
          <p:nvPr/>
        </p:nvSpPr>
        <p:spPr>
          <a:xfrm>
            <a:off x="4389120" y="2438400"/>
            <a:ext cx="3413760" cy="79248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Aharoni"/>
                <a:ea typeface="Calibri" pitchFamily="34" charset="-122"/>
                <a:cs typeface="Calibri" pitchFamily="34" charset="-120"/>
              </a:rPr>
              <a:t>Credential offerings globally — growing 14% annually</a:t>
            </a:r>
            <a:endParaRPr kumimoji="0" lang="en-US" sz="1600" b="0" i="0" u="none" strike="noStrike" kern="1200" cap="none" spc="0" normalizeH="0" baseline="0" noProof="0" dirty="0">
              <a:ln>
                <a:noFill/>
              </a:ln>
              <a:solidFill>
                <a:prstClr val="black"/>
              </a:solidFill>
              <a:effectLst/>
              <a:uLnTx/>
              <a:uFillTx/>
              <a:latin typeface="Aharoni"/>
              <a:ea typeface="+mn-ea"/>
              <a:cs typeface="+mn-cs"/>
            </a:endParaRPr>
          </a:p>
        </p:txBody>
      </p:sp>
      <p:sp>
        <p:nvSpPr>
          <p:cNvPr id="14" name="Shape 12"/>
          <p:cNvSpPr/>
          <p:nvPr/>
        </p:nvSpPr>
        <p:spPr>
          <a:xfrm>
            <a:off x="8168640" y="1463040"/>
            <a:ext cx="3657600" cy="1828800"/>
          </a:xfrm>
          <a:prstGeom prst="rect">
            <a:avLst/>
          </a:prstGeom>
          <a:solidFill>
            <a:srgbClr val="D4A017"/>
          </a:solidFill>
          <a:ln/>
          <a:effectLst>
            <a:outerShdw blurRad="63500" dist="25400" dir="8100000" algn="bl" rotWithShape="0">
              <a:srgbClr val="000000">
                <a:alpha val="12000"/>
              </a:srgbClr>
            </a:outerShdw>
          </a:effectLst>
        </p:spPr>
      </p:sp>
      <p:sp>
        <p:nvSpPr>
          <p:cNvPr id="15" name="Text 13"/>
          <p:cNvSpPr/>
          <p:nvPr/>
        </p:nvSpPr>
        <p:spPr>
          <a:xfrm>
            <a:off x="8168640" y="1560576"/>
            <a:ext cx="3657600" cy="9144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FFFF"/>
                </a:solidFill>
                <a:effectLst/>
                <a:uLnTx/>
                <a:uFillTx/>
                <a:latin typeface="Aharoni"/>
                <a:ea typeface="Calibri" pitchFamily="34" charset="-122"/>
                <a:cs typeface="Calibri" pitchFamily="34" charset="-120"/>
              </a:rPr>
              <a:t>2025</a:t>
            </a:r>
            <a:endParaRPr kumimoji="0" lang="en-US" sz="4800" b="0" i="0" u="none" strike="noStrike" kern="1200" cap="none" spc="0" normalizeH="0" baseline="0" noProof="0" dirty="0">
              <a:ln>
                <a:noFill/>
              </a:ln>
              <a:solidFill>
                <a:prstClr val="black"/>
              </a:solidFill>
              <a:effectLst/>
              <a:uLnTx/>
              <a:uFillTx/>
              <a:latin typeface="Aharoni"/>
              <a:ea typeface="+mn-ea"/>
              <a:cs typeface="+mn-cs"/>
            </a:endParaRPr>
          </a:p>
        </p:txBody>
      </p:sp>
      <p:sp>
        <p:nvSpPr>
          <p:cNvPr id="16" name="Text 14"/>
          <p:cNvSpPr/>
          <p:nvPr/>
        </p:nvSpPr>
        <p:spPr>
          <a:xfrm>
            <a:off x="8290560" y="2438400"/>
            <a:ext cx="3413760" cy="79248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Aharoni"/>
                <a:ea typeface="Calibri" pitchFamily="34" charset="-122"/>
                <a:cs typeface="Calibri" pitchFamily="34" charset="-120"/>
              </a:rPr>
              <a:t>Kenya's KNQF consolidation — a critical moment</a:t>
            </a:r>
            <a:endParaRPr kumimoji="0" lang="en-US" sz="1600" b="0" i="0" u="none" strike="noStrike" kern="1200" cap="none" spc="0" normalizeH="0" baseline="0" noProof="0" dirty="0">
              <a:ln>
                <a:noFill/>
              </a:ln>
              <a:solidFill>
                <a:prstClr val="black"/>
              </a:solidFill>
              <a:effectLst/>
              <a:uLnTx/>
              <a:uFillTx/>
              <a:latin typeface="Aharoni"/>
              <a:ea typeface="+mn-ea"/>
              <a:cs typeface="+mn-cs"/>
            </a:endParaRPr>
          </a:p>
        </p:txBody>
      </p:sp>
      <p:sp>
        <p:nvSpPr>
          <p:cNvPr id="17" name="Shape 15"/>
          <p:cNvSpPr/>
          <p:nvPr/>
        </p:nvSpPr>
        <p:spPr>
          <a:xfrm>
            <a:off x="365760" y="3474720"/>
            <a:ext cx="11460480" cy="48768"/>
          </a:xfrm>
          <a:prstGeom prst="rect">
            <a:avLst/>
          </a:prstGeom>
          <a:solidFill>
            <a:srgbClr val="D4A017"/>
          </a:solidFill>
          <a:ln/>
        </p:spPr>
      </p:sp>
      <p:sp>
        <p:nvSpPr>
          <p:cNvPr id="18" name="Text 16"/>
          <p:cNvSpPr/>
          <p:nvPr/>
        </p:nvSpPr>
        <p:spPr>
          <a:xfrm>
            <a:off x="365760" y="3633216"/>
            <a:ext cx="11460480" cy="3657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B4332"/>
                </a:solidFill>
                <a:effectLst/>
                <a:uLnTx/>
                <a:uFillTx/>
                <a:latin typeface="Aharoni"/>
                <a:ea typeface="Calibri" pitchFamily="34" charset="-122"/>
                <a:cs typeface="Calibri" pitchFamily="34" charset="-120"/>
              </a:rPr>
              <a:t>The Central Tension:</a:t>
            </a:r>
            <a:endParaRPr kumimoji="0" lang="en-US" sz="2400" b="0" i="0" u="none" strike="noStrike" kern="1200" cap="none" spc="0" normalizeH="0" baseline="0" noProof="0" dirty="0">
              <a:ln>
                <a:noFill/>
              </a:ln>
              <a:solidFill>
                <a:prstClr val="black"/>
              </a:solidFill>
              <a:effectLst/>
              <a:uLnTx/>
              <a:uFillTx/>
              <a:latin typeface="Aharoni"/>
              <a:ea typeface="+mn-ea"/>
              <a:cs typeface="+mn-cs"/>
            </a:endParaRPr>
          </a:p>
        </p:txBody>
      </p:sp>
      <p:sp>
        <p:nvSpPr>
          <p:cNvPr id="19" name="Text 17"/>
          <p:cNvSpPr/>
          <p:nvPr/>
        </p:nvSpPr>
        <p:spPr>
          <a:xfrm>
            <a:off x="426720" y="4346448"/>
            <a:ext cx="11460480" cy="1097280"/>
          </a:xfrm>
          <a:prstGeom prst="rect">
            <a:avLst/>
          </a:prstGeom>
          <a:noFill/>
          <a:ln/>
        </p:spPr>
        <p:txBody>
          <a:bodyPr wrap="square" rtlCol="0" anchor="ct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40916C"/>
                </a:solidFill>
                <a:effectLst/>
                <a:uLnTx/>
                <a:uFillTx/>
                <a:latin typeface="Aharoni"/>
                <a:ea typeface="Calibri" pitchFamily="34" charset="-122"/>
                <a:cs typeface="Calibri" pitchFamily="34" charset="-120"/>
              </a:rPr>
              <a:t>Micro-credentials offer a transformative opportunity</a:t>
            </a:r>
            <a:r>
              <a:rPr kumimoji="0" lang="en-US" sz="2000" b="0" i="0" u="none" strike="noStrike" kern="1200" cap="none" spc="0" normalizeH="0" baseline="0" noProof="0" dirty="0">
                <a:ln>
                  <a:noFill/>
                </a:ln>
                <a:solidFill>
                  <a:srgbClr val="333333"/>
                </a:solidFill>
                <a:effectLst/>
                <a:uLnTx/>
                <a:uFillTx/>
                <a:latin typeface="Aharoni"/>
                <a:ea typeface="Calibri" pitchFamily="34" charset="-122"/>
                <a:cs typeface="Calibri" pitchFamily="34" charset="-120"/>
              </a:rPr>
              <a:t> for informal workers, gig economy participants, and youth who cannot access long formal programmes — but </a:t>
            </a:r>
            <a:r>
              <a:rPr kumimoji="0" lang="en-US" sz="2000" b="1" i="0" u="none" strike="noStrike" kern="1200" cap="none" spc="0" normalizeH="0" baseline="0" noProof="0" dirty="0">
                <a:ln>
                  <a:noFill/>
                </a:ln>
                <a:solidFill>
                  <a:srgbClr val="C0392B"/>
                </a:solidFill>
                <a:effectLst/>
                <a:uLnTx/>
                <a:uFillTx/>
                <a:latin typeface="Aharoni"/>
                <a:ea typeface="Calibri" pitchFamily="34" charset="-122"/>
                <a:cs typeface="Calibri" pitchFamily="34" charset="-120"/>
              </a:rPr>
              <a:t>without governance, they risk fragmenting the KNQF and deepening credential inequality.</a:t>
            </a:r>
            <a:endParaRPr kumimoji="0" lang="en-US" sz="2000" b="0" i="0" u="none" strike="noStrike" kern="1200" cap="none" spc="0" normalizeH="0" baseline="0" noProof="0" dirty="0">
              <a:ln>
                <a:noFill/>
              </a:ln>
              <a:solidFill>
                <a:prstClr val="black"/>
              </a:solidFill>
              <a:effectLst/>
              <a:uLnTx/>
              <a:uFillTx/>
              <a:latin typeface="Aharoni"/>
              <a:ea typeface="+mn-ea"/>
              <a:cs typeface="+mn-cs"/>
            </a:endParaRPr>
          </a:p>
        </p:txBody>
      </p:sp>
      <p:sp>
        <p:nvSpPr>
          <p:cNvPr id="20" name="Text 18"/>
          <p:cNvSpPr/>
          <p:nvPr/>
        </p:nvSpPr>
        <p:spPr>
          <a:xfrm>
            <a:off x="3434080" y="5364480"/>
            <a:ext cx="8300720" cy="292608"/>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33" b="0" i="1" u="none" strike="noStrike" kern="1200" cap="none" spc="0" normalizeH="0" baseline="0" noProof="0" dirty="0">
                <a:ln>
                  <a:noFill/>
                </a:ln>
                <a:solidFill>
                  <a:srgbClr val="6B8F71"/>
                </a:solidFill>
                <a:effectLst/>
                <a:uLnTx/>
                <a:uFillTx/>
                <a:latin typeface="Calibri" pitchFamily="34" charset="0"/>
                <a:ea typeface="Calibri" pitchFamily="34" charset="-122"/>
                <a:cs typeface="Calibri" pitchFamily="34" charset="-120"/>
              </a:rPr>
              <a:t>Sources: Ministry of Labour &amp; Social Protection (2023); OECD (2021); KNQA (2024)</a:t>
            </a:r>
            <a:endParaRPr kumimoji="0" lang="en-US" sz="1133" b="0" i="0" u="none" strike="noStrike" kern="1200" cap="none" spc="0" normalizeH="0" baseline="0" noProof="0" dirty="0">
              <a:ln>
                <a:noFill/>
              </a:ln>
              <a:solidFill>
                <a:prstClr val="black"/>
              </a:solidFill>
              <a:effectLst/>
              <a:uLnTx/>
              <a:uFillTx/>
              <a:latin typeface="Aharoni"/>
              <a:ea typeface="+mn-ea"/>
              <a:cs typeface="+mn-cs"/>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7945120" cy="1341120"/>
          </a:xfrm>
          <a:prstGeom prst="rect">
            <a:avLst/>
          </a:prstGeom>
          <a:solidFill>
            <a:srgbClr val="00246C"/>
          </a:solidFill>
          <a:ln/>
        </p:spPr>
      </p:sp>
      <p:sp>
        <p:nvSpPr>
          <p:cNvPr id="3" name="Shape 1"/>
          <p:cNvSpPr/>
          <p:nvPr/>
        </p:nvSpPr>
        <p:spPr>
          <a:xfrm>
            <a:off x="0" y="0"/>
            <a:ext cx="219456" cy="1341120"/>
          </a:xfrm>
          <a:prstGeom prst="rect">
            <a:avLst/>
          </a:prstGeom>
          <a:solidFill>
            <a:srgbClr val="D4A017"/>
          </a:solidFill>
          <a:ln/>
        </p:spPr>
      </p:sp>
      <p:sp>
        <p:nvSpPr>
          <p:cNvPr id="4" name="Text 2"/>
          <p:cNvSpPr/>
          <p:nvPr/>
        </p:nvSpPr>
        <p:spPr>
          <a:xfrm>
            <a:off x="426720" y="121920"/>
            <a:ext cx="11338560" cy="7315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933" b="1" i="0" u="none" strike="noStrike" kern="1200" cap="none" spc="0" normalizeH="0" baseline="0" noProof="0" dirty="0">
                <a:ln>
                  <a:noFill/>
                </a:ln>
                <a:solidFill>
                  <a:srgbClr val="FFFFFF"/>
                </a:solidFill>
                <a:effectLst/>
                <a:uLnTx/>
                <a:uFillTx/>
                <a:latin typeface="Aharoni"/>
                <a:ea typeface="Calibri" pitchFamily="34" charset="-122"/>
                <a:cs typeface="Calibri" pitchFamily="34" charset="-120"/>
              </a:rPr>
              <a:t>Purpose &amp; Research Questions</a:t>
            </a:r>
            <a:endParaRPr kumimoji="0" lang="en-US" sz="2933" b="0" i="0" u="none" strike="noStrike" kern="1200" cap="none" spc="0" normalizeH="0" baseline="0" noProof="0" dirty="0">
              <a:ln>
                <a:noFill/>
              </a:ln>
              <a:solidFill>
                <a:prstClr val="black"/>
              </a:solidFill>
              <a:effectLst/>
              <a:uLnTx/>
              <a:uFillTx/>
              <a:latin typeface="Aharoni"/>
              <a:ea typeface="+mn-ea"/>
              <a:cs typeface="+mn-cs"/>
            </a:endParaRPr>
          </a:p>
        </p:txBody>
      </p:sp>
      <p:sp>
        <p:nvSpPr>
          <p:cNvPr id="5" name="Text 3"/>
          <p:cNvSpPr/>
          <p:nvPr/>
        </p:nvSpPr>
        <p:spPr>
          <a:xfrm>
            <a:off x="426720" y="829056"/>
            <a:ext cx="7518400" cy="4267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D4A017"/>
                </a:solidFill>
                <a:effectLst/>
                <a:uLnTx/>
                <a:uFillTx/>
                <a:latin typeface="Aharoni"/>
                <a:ea typeface="Calibri" pitchFamily="34" charset="-122"/>
                <a:cs typeface="Calibri" pitchFamily="34" charset="-120"/>
              </a:rPr>
              <a:t>5 Aligned Questions — From Theory to Policy</a:t>
            </a:r>
            <a:endParaRPr kumimoji="0" lang="en-US" sz="1600" b="0" i="0" u="none" strike="noStrike" kern="1200" cap="none" spc="0" normalizeH="0" baseline="0" noProof="0" dirty="0">
              <a:ln>
                <a:noFill/>
              </a:ln>
              <a:solidFill>
                <a:prstClr val="black"/>
              </a:solidFill>
              <a:effectLst/>
              <a:uLnTx/>
              <a:uFillTx/>
              <a:latin typeface="Aharoni"/>
              <a:ea typeface="+mn-ea"/>
              <a:cs typeface="+mn-cs"/>
            </a:endParaRPr>
          </a:p>
        </p:txBody>
      </p:sp>
      <p:sp>
        <p:nvSpPr>
          <p:cNvPr id="7" name="Text 5"/>
          <p:cNvSpPr/>
          <p:nvPr/>
        </p:nvSpPr>
        <p:spPr>
          <a:xfrm>
            <a:off x="243840" y="6321552"/>
            <a:ext cx="11704320" cy="29260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D4A017"/>
                </a:solidFill>
                <a:effectLst/>
                <a:uLnTx/>
                <a:uFillTx/>
                <a:latin typeface="Calibri" pitchFamily="34" charset="0"/>
                <a:ea typeface="Calibri" pitchFamily="34" charset="-122"/>
                <a:cs typeface="Calibri" pitchFamily="34" charset="-120"/>
              </a:rPr>
              <a:t>KNQA National Qualifications Conference 2026  |  Nairobi, Kenya  |  Dr. Mercy Maina &amp; Margaret Waithaka</a:t>
            </a:r>
            <a:endParaRPr kumimoji="0" lang="en-US" sz="1067" b="0" i="0" u="none" strike="noStrike" kern="1200" cap="none" spc="0" normalizeH="0" baseline="0" noProof="0" dirty="0">
              <a:ln>
                <a:noFill/>
              </a:ln>
              <a:solidFill>
                <a:prstClr val="black"/>
              </a:solidFill>
              <a:effectLst/>
              <a:uLnTx/>
              <a:uFillTx/>
              <a:latin typeface="Aharoni"/>
              <a:ea typeface="+mn-ea"/>
              <a:cs typeface="+mn-cs"/>
            </a:endParaRPr>
          </a:p>
        </p:txBody>
      </p:sp>
      <p:sp>
        <p:nvSpPr>
          <p:cNvPr id="8" name="Text 6"/>
          <p:cNvSpPr/>
          <p:nvPr/>
        </p:nvSpPr>
        <p:spPr>
          <a:xfrm>
            <a:off x="365760" y="1438656"/>
            <a:ext cx="11460480" cy="670560"/>
          </a:xfrm>
          <a:prstGeom prst="rect">
            <a:avLst/>
          </a:prstGeom>
          <a:solidFill>
            <a:srgbClr val="E8F5E9"/>
          </a:solid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B4332"/>
                </a:solidFill>
                <a:effectLst/>
                <a:uLnTx/>
                <a:uFillTx/>
                <a:latin typeface="Aharoni"/>
                <a:ea typeface="Calibri" pitchFamily="34" charset="-122"/>
                <a:cs typeface="Calibri" pitchFamily="34" charset="-120"/>
              </a:rPr>
              <a:t>Overarching Aim: To develop a comprehensive, theoretically grounded policy framework for the structured integration of micro-credentials into the KNQF.</a:t>
            </a:r>
            <a:endParaRPr kumimoji="0" lang="en-US" sz="1600" b="0" i="0" u="none" strike="noStrike" kern="1200" cap="none" spc="0" normalizeH="0" baseline="0" noProof="0" dirty="0">
              <a:ln>
                <a:noFill/>
              </a:ln>
              <a:solidFill>
                <a:prstClr val="black"/>
              </a:solidFill>
              <a:effectLst/>
              <a:uLnTx/>
              <a:uFillTx/>
              <a:latin typeface="Aharoni"/>
              <a:ea typeface="+mn-ea"/>
              <a:cs typeface="+mn-cs"/>
            </a:endParaRPr>
          </a:p>
        </p:txBody>
      </p:sp>
      <p:sp>
        <p:nvSpPr>
          <p:cNvPr id="9" name="Shape 7"/>
          <p:cNvSpPr/>
          <p:nvPr/>
        </p:nvSpPr>
        <p:spPr>
          <a:xfrm>
            <a:off x="365760" y="2292096"/>
            <a:ext cx="633984" cy="585216"/>
          </a:xfrm>
          <a:prstGeom prst="rect">
            <a:avLst/>
          </a:prstGeom>
          <a:solidFill>
            <a:srgbClr val="1B4332"/>
          </a:solidFill>
          <a:ln/>
        </p:spPr>
      </p:sp>
      <p:sp>
        <p:nvSpPr>
          <p:cNvPr id="10" name="Text 8"/>
          <p:cNvSpPr/>
          <p:nvPr/>
        </p:nvSpPr>
        <p:spPr>
          <a:xfrm>
            <a:off x="365760" y="2389632"/>
            <a:ext cx="633984" cy="39014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haroni"/>
                <a:ea typeface="Calibri" pitchFamily="34" charset="-122"/>
                <a:cs typeface="Calibri" pitchFamily="34" charset="-120"/>
              </a:rPr>
              <a:t>RQ1</a:t>
            </a:r>
            <a:endParaRPr kumimoji="0" lang="en-US" sz="1400" b="0" i="0" u="none" strike="noStrike" kern="1200" cap="none" spc="0" normalizeH="0" baseline="0" noProof="0" dirty="0">
              <a:ln>
                <a:noFill/>
              </a:ln>
              <a:solidFill>
                <a:prstClr val="black"/>
              </a:solidFill>
              <a:effectLst/>
              <a:uLnTx/>
              <a:uFillTx/>
              <a:latin typeface="Aharoni"/>
              <a:ea typeface="+mn-ea"/>
              <a:cs typeface="+mn-cs"/>
            </a:endParaRPr>
          </a:p>
        </p:txBody>
      </p:sp>
      <p:sp>
        <p:nvSpPr>
          <p:cNvPr id="11" name="Shape 9"/>
          <p:cNvSpPr/>
          <p:nvPr/>
        </p:nvSpPr>
        <p:spPr>
          <a:xfrm>
            <a:off x="1036320" y="2292096"/>
            <a:ext cx="10789920" cy="585216"/>
          </a:xfrm>
          <a:prstGeom prst="rect">
            <a:avLst/>
          </a:prstGeom>
          <a:solidFill>
            <a:srgbClr val="FFFFFF"/>
          </a:solidFill>
          <a:ln/>
          <a:effectLst>
            <a:outerShdw blurRad="63500" dist="25400" dir="8100000" algn="bl" rotWithShape="0">
              <a:srgbClr val="000000">
                <a:alpha val="12000"/>
              </a:srgbClr>
            </a:outerShdw>
          </a:effectLst>
        </p:spPr>
      </p:sp>
      <p:sp>
        <p:nvSpPr>
          <p:cNvPr id="12" name="Text 10"/>
          <p:cNvSpPr/>
          <p:nvPr/>
        </p:nvSpPr>
        <p:spPr>
          <a:xfrm>
            <a:off x="1219200" y="2377440"/>
            <a:ext cx="10363200" cy="41452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333333"/>
                </a:solidFill>
                <a:effectLst/>
                <a:uLnTx/>
                <a:uFillTx/>
                <a:latin typeface="Aharoni"/>
                <a:ea typeface="Calibri" pitchFamily="34" charset="-122"/>
                <a:cs typeface="Calibri" pitchFamily="34" charset="-120"/>
              </a:rPr>
              <a:t>How are micro-credentials disrupting qualifications systems — and what theoretical frameworks explain this?</a:t>
            </a:r>
            <a:endParaRPr kumimoji="0" lang="en-US" sz="1600" b="0" i="0" u="none" strike="noStrike" kern="1200" cap="none" spc="0" normalizeH="0" baseline="0" noProof="0" dirty="0">
              <a:ln>
                <a:noFill/>
              </a:ln>
              <a:solidFill>
                <a:prstClr val="black"/>
              </a:solidFill>
              <a:effectLst/>
              <a:uLnTx/>
              <a:uFillTx/>
              <a:latin typeface="Aharoni"/>
              <a:ea typeface="+mn-ea"/>
              <a:cs typeface="+mn-cs"/>
            </a:endParaRPr>
          </a:p>
        </p:txBody>
      </p:sp>
      <p:sp>
        <p:nvSpPr>
          <p:cNvPr id="13" name="Shape 11"/>
          <p:cNvSpPr/>
          <p:nvPr/>
        </p:nvSpPr>
        <p:spPr>
          <a:xfrm>
            <a:off x="365760" y="3048000"/>
            <a:ext cx="633984" cy="585216"/>
          </a:xfrm>
          <a:prstGeom prst="rect">
            <a:avLst/>
          </a:prstGeom>
          <a:solidFill>
            <a:srgbClr val="40916C"/>
          </a:solidFill>
          <a:ln/>
        </p:spPr>
      </p:sp>
      <p:sp>
        <p:nvSpPr>
          <p:cNvPr id="14" name="Text 12"/>
          <p:cNvSpPr/>
          <p:nvPr/>
        </p:nvSpPr>
        <p:spPr>
          <a:xfrm>
            <a:off x="365760" y="3145536"/>
            <a:ext cx="633984" cy="39014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haroni"/>
                <a:ea typeface="Calibri" pitchFamily="34" charset="-122"/>
                <a:cs typeface="Calibri" pitchFamily="34" charset="-120"/>
              </a:rPr>
              <a:t>RQ2</a:t>
            </a:r>
            <a:endParaRPr kumimoji="0" lang="en-US" sz="1400" b="0" i="0" u="none" strike="noStrike" kern="1200" cap="none" spc="0" normalizeH="0" baseline="0" noProof="0" dirty="0">
              <a:ln>
                <a:noFill/>
              </a:ln>
              <a:solidFill>
                <a:prstClr val="black"/>
              </a:solidFill>
              <a:effectLst/>
              <a:uLnTx/>
              <a:uFillTx/>
              <a:latin typeface="Aharoni"/>
              <a:ea typeface="+mn-ea"/>
              <a:cs typeface="+mn-cs"/>
            </a:endParaRPr>
          </a:p>
        </p:txBody>
      </p:sp>
      <p:sp>
        <p:nvSpPr>
          <p:cNvPr id="15" name="Shape 13"/>
          <p:cNvSpPr/>
          <p:nvPr/>
        </p:nvSpPr>
        <p:spPr>
          <a:xfrm>
            <a:off x="1036320" y="3048000"/>
            <a:ext cx="10789920" cy="585216"/>
          </a:xfrm>
          <a:prstGeom prst="rect">
            <a:avLst/>
          </a:prstGeom>
          <a:solidFill>
            <a:srgbClr val="FFFFFF"/>
          </a:solidFill>
          <a:ln/>
          <a:effectLst>
            <a:outerShdw blurRad="63500" dist="25400" dir="8100000" algn="bl" rotWithShape="0">
              <a:srgbClr val="000000">
                <a:alpha val="12000"/>
              </a:srgbClr>
            </a:outerShdw>
          </a:effectLst>
        </p:spPr>
      </p:sp>
      <p:sp>
        <p:nvSpPr>
          <p:cNvPr id="16" name="Text 14"/>
          <p:cNvSpPr/>
          <p:nvPr/>
        </p:nvSpPr>
        <p:spPr>
          <a:xfrm>
            <a:off x="1219200" y="3133344"/>
            <a:ext cx="10363200" cy="41452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333333"/>
                </a:solidFill>
                <a:effectLst/>
                <a:uLnTx/>
                <a:uFillTx/>
                <a:latin typeface="Aharoni"/>
                <a:ea typeface="Calibri" pitchFamily="34" charset="-122"/>
                <a:cs typeface="Calibri" pitchFamily="34" charset="-120"/>
              </a:rPr>
              <a:t>What best practices have UNESCO, ILO, OECD, World Bank, ETF, COL and others advanced?</a:t>
            </a:r>
            <a:endParaRPr kumimoji="0" lang="en-US" sz="1600" b="0" i="0" u="none" strike="noStrike" kern="1200" cap="none" spc="0" normalizeH="0" baseline="0" noProof="0" dirty="0">
              <a:ln>
                <a:noFill/>
              </a:ln>
              <a:solidFill>
                <a:prstClr val="black"/>
              </a:solidFill>
              <a:effectLst/>
              <a:uLnTx/>
              <a:uFillTx/>
              <a:latin typeface="Aharoni"/>
              <a:ea typeface="+mn-ea"/>
              <a:cs typeface="+mn-cs"/>
            </a:endParaRPr>
          </a:p>
        </p:txBody>
      </p:sp>
      <p:sp>
        <p:nvSpPr>
          <p:cNvPr id="17" name="Shape 15"/>
          <p:cNvSpPr/>
          <p:nvPr/>
        </p:nvSpPr>
        <p:spPr>
          <a:xfrm>
            <a:off x="365760" y="3803904"/>
            <a:ext cx="633984" cy="585216"/>
          </a:xfrm>
          <a:prstGeom prst="rect">
            <a:avLst/>
          </a:prstGeom>
          <a:solidFill>
            <a:srgbClr val="40916C"/>
          </a:solidFill>
          <a:ln/>
        </p:spPr>
      </p:sp>
      <p:sp>
        <p:nvSpPr>
          <p:cNvPr id="18" name="Text 16"/>
          <p:cNvSpPr/>
          <p:nvPr/>
        </p:nvSpPr>
        <p:spPr>
          <a:xfrm>
            <a:off x="365760" y="3901440"/>
            <a:ext cx="633984" cy="39014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haroni"/>
                <a:ea typeface="Calibri" pitchFamily="34" charset="-122"/>
                <a:cs typeface="Calibri" pitchFamily="34" charset="-120"/>
              </a:rPr>
              <a:t>RQ3</a:t>
            </a:r>
            <a:endParaRPr kumimoji="0" lang="en-US" sz="1400" b="0" i="0" u="none" strike="noStrike" kern="1200" cap="none" spc="0" normalizeH="0" baseline="0" noProof="0" dirty="0">
              <a:ln>
                <a:noFill/>
              </a:ln>
              <a:solidFill>
                <a:prstClr val="black"/>
              </a:solidFill>
              <a:effectLst/>
              <a:uLnTx/>
              <a:uFillTx/>
              <a:latin typeface="Aharoni"/>
              <a:ea typeface="+mn-ea"/>
              <a:cs typeface="+mn-cs"/>
            </a:endParaRPr>
          </a:p>
        </p:txBody>
      </p:sp>
      <p:sp>
        <p:nvSpPr>
          <p:cNvPr id="19" name="Shape 17"/>
          <p:cNvSpPr/>
          <p:nvPr/>
        </p:nvSpPr>
        <p:spPr>
          <a:xfrm>
            <a:off x="1036320" y="3803904"/>
            <a:ext cx="10789920" cy="585216"/>
          </a:xfrm>
          <a:prstGeom prst="rect">
            <a:avLst/>
          </a:prstGeom>
          <a:solidFill>
            <a:srgbClr val="FFFFFF"/>
          </a:solidFill>
          <a:ln/>
          <a:effectLst>
            <a:outerShdw blurRad="63500" dist="25400" dir="8100000" algn="bl" rotWithShape="0">
              <a:srgbClr val="000000">
                <a:alpha val="12000"/>
              </a:srgbClr>
            </a:outerShdw>
          </a:effectLst>
        </p:spPr>
      </p:sp>
      <p:sp>
        <p:nvSpPr>
          <p:cNvPr id="20" name="Text 18"/>
          <p:cNvSpPr/>
          <p:nvPr/>
        </p:nvSpPr>
        <p:spPr>
          <a:xfrm>
            <a:off x="1219200" y="3889248"/>
            <a:ext cx="10363200" cy="41452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333333"/>
                </a:solidFill>
                <a:effectLst/>
                <a:uLnTx/>
                <a:uFillTx/>
                <a:latin typeface="Aharoni"/>
                <a:ea typeface="Calibri" pitchFamily="34" charset="-122"/>
                <a:cs typeface="Calibri" pitchFamily="34" charset="-120"/>
              </a:rPr>
              <a:t>How have EQF, AQF and African frameworks adapted their architectures for micro-credentials?</a:t>
            </a:r>
            <a:endParaRPr kumimoji="0" lang="en-US" sz="1600" b="0" i="0" u="none" strike="noStrike" kern="1200" cap="none" spc="0" normalizeH="0" baseline="0" noProof="0" dirty="0">
              <a:ln>
                <a:noFill/>
              </a:ln>
              <a:solidFill>
                <a:prstClr val="black"/>
              </a:solidFill>
              <a:effectLst/>
              <a:uLnTx/>
              <a:uFillTx/>
              <a:latin typeface="Aharoni"/>
              <a:ea typeface="+mn-ea"/>
              <a:cs typeface="+mn-cs"/>
            </a:endParaRPr>
          </a:p>
        </p:txBody>
      </p:sp>
      <p:sp>
        <p:nvSpPr>
          <p:cNvPr id="21" name="Shape 19"/>
          <p:cNvSpPr/>
          <p:nvPr/>
        </p:nvSpPr>
        <p:spPr>
          <a:xfrm>
            <a:off x="365760" y="4559808"/>
            <a:ext cx="633984" cy="585216"/>
          </a:xfrm>
          <a:prstGeom prst="rect">
            <a:avLst/>
          </a:prstGeom>
          <a:solidFill>
            <a:srgbClr val="C0392B"/>
          </a:solidFill>
          <a:ln/>
        </p:spPr>
      </p:sp>
      <p:sp>
        <p:nvSpPr>
          <p:cNvPr id="22" name="Text 20"/>
          <p:cNvSpPr/>
          <p:nvPr/>
        </p:nvSpPr>
        <p:spPr>
          <a:xfrm>
            <a:off x="365760" y="4657344"/>
            <a:ext cx="633984" cy="39014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haroni"/>
                <a:ea typeface="Calibri" pitchFamily="34" charset="-122"/>
                <a:cs typeface="Calibri" pitchFamily="34" charset="-120"/>
              </a:rPr>
              <a:t>RQ4</a:t>
            </a:r>
            <a:endParaRPr kumimoji="0" lang="en-US" sz="1400" b="0" i="0" u="none" strike="noStrike" kern="1200" cap="none" spc="0" normalizeH="0" baseline="0" noProof="0" dirty="0">
              <a:ln>
                <a:noFill/>
              </a:ln>
              <a:solidFill>
                <a:prstClr val="black"/>
              </a:solidFill>
              <a:effectLst/>
              <a:uLnTx/>
              <a:uFillTx/>
              <a:latin typeface="Aharoni"/>
              <a:ea typeface="+mn-ea"/>
              <a:cs typeface="+mn-cs"/>
            </a:endParaRPr>
          </a:p>
        </p:txBody>
      </p:sp>
      <p:sp>
        <p:nvSpPr>
          <p:cNvPr id="23" name="Shape 21"/>
          <p:cNvSpPr/>
          <p:nvPr/>
        </p:nvSpPr>
        <p:spPr>
          <a:xfrm>
            <a:off x="1036320" y="4559808"/>
            <a:ext cx="10789920" cy="585216"/>
          </a:xfrm>
          <a:prstGeom prst="rect">
            <a:avLst/>
          </a:prstGeom>
          <a:solidFill>
            <a:srgbClr val="FFFFFF"/>
          </a:solidFill>
          <a:ln/>
          <a:effectLst>
            <a:outerShdw blurRad="63500" dist="25400" dir="8100000" algn="bl" rotWithShape="0">
              <a:srgbClr val="000000">
                <a:alpha val="12000"/>
              </a:srgbClr>
            </a:outerShdw>
          </a:effectLst>
        </p:spPr>
      </p:sp>
      <p:sp>
        <p:nvSpPr>
          <p:cNvPr id="24" name="Text 22"/>
          <p:cNvSpPr/>
          <p:nvPr/>
        </p:nvSpPr>
        <p:spPr>
          <a:xfrm>
            <a:off x="1219200" y="4645152"/>
            <a:ext cx="10363200" cy="41452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333333"/>
                </a:solidFill>
                <a:effectLst/>
                <a:uLnTx/>
                <a:uFillTx/>
                <a:latin typeface="Aharoni"/>
                <a:ea typeface="Calibri" pitchFamily="34" charset="-122"/>
                <a:cs typeface="Calibri" pitchFamily="34" charset="-120"/>
              </a:rPr>
              <a:t>Does the current KNQF provide an adequate basis to recognise, regulate and integrate micro-credentials?</a:t>
            </a:r>
            <a:endParaRPr kumimoji="0" lang="en-US" sz="1600" b="0" i="0" u="none" strike="noStrike" kern="1200" cap="none" spc="0" normalizeH="0" baseline="0" noProof="0" dirty="0">
              <a:ln>
                <a:noFill/>
              </a:ln>
              <a:solidFill>
                <a:prstClr val="black"/>
              </a:solidFill>
              <a:effectLst/>
              <a:uLnTx/>
              <a:uFillTx/>
              <a:latin typeface="Aharoni"/>
              <a:ea typeface="+mn-ea"/>
              <a:cs typeface="+mn-cs"/>
            </a:endParaRPr>
          </a:p>
        </p:txBody>
      </p:sp>
      <p:sp>
        <p:nvSpPr>
          <p:cNvPr id="25" name="Shape 23"/>
          <p:cNvSpPr/>
          <p:nvPr/>
        </p:nvSpPr>
        <p:spPr>
          <a:xfrm>
            <a:off x="365760" y="5315712"/>
            <a:ext cx="633984" cy="585216"/>
          </a:xfrm>
          <a:prstGeom prst="rect">
            <a:avLst/>
          </a:prstGeom>
          <a:solidFill>
            <a:srgbClr val="D4A017"/>
          </a:solidFill>
          <a:ln/>
        </p:spPr>
      </p:sp>
      <p:sp>
        <p:nvSpPr>
          <p:cNvPr id="26" name="Text 24"/>
          <p:cNvSpPr/>
          <p:nvPr/>
        </p:nvSpPr>
        <p:spPr>
          <a:xfrm>
            <a:off x="365760" y="5413248"/>
            <a:ext cx="633984" cy="39014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haroni"/>
                <a:ea typeface="Calibri" pitchFamily="34" charset="-122"/>
                <a:cs typeface="Calibri" pitchFamily="34" charset="-120"/>
              </a:rPr>
              <a:t>RQ5</a:t>
            </a:r>
            <a:endParaRPr kumimoji="0" lang="en-US" sz="1400" b="0" i="0" u="none" strike="noStrike" kern="1200" cap="none" spc="0" normalizeH="0" baseline="0" noProof="0" dirty="0">
              <a:ln>
                <a:noFill/>
              </a:ln>
              <a:solidFill>
                <a:prstClr val="black"/>
              </a:solidFill>
              <a:effectLst/>
              <a:uLnTx/>
              <a:uFillTx/>
              <a:latin typeface="Aharoni"/>
              <a:ea typeface="+mn-ea"/>
              <a:cs typeface="+mn-cs"/>
            </a:endParaRPr>
          </a:p>
        </p:txBody>
      </p:sp>
      <p:sp>
        <p:nvSpPr>
          <p:cNvPr id="27" name="Shape 25"/>
          <p:cNvSpPr/>
          <p:nvPr/>
        </p:nvSpPr>
        <p:spPr>
          <a:xfrm>
            <a:off x="1036320" y="5315712"/>
            <a:ext cx="10789920" cy="585216"/>
          </a:xfrm>
          <a:prstGeom prst="rect">
            <a:avLst/>
          </a:prstGeom>
          <a:solidFill>
            <a:srgbClr val="FFFFFF"/>
          </a:solidFill>
          <a:ln/>
          <a:effectLst>
            <a:outerShdw blurRad="63500" dist="25400" dir="8100000" algn="bl" rotWithShape="0">
              <a:srgbClr val="000000">
                <a:alpha val="12000"/>
              </a:srgbClr>
            </a:outerShdw>
          </a:effectLst>
        </p:spPr>
      </p:sp>
      <p:sp>
        <p:nvSpPr>
          <p:cNvPr id="28" name="Text 26"/>
          <p:cNvSpPr/>
          <p:nvPr/>
        </p:nvSpPr>
        <p:spPr>
          <a:xfrm>
            <a:off x="1219200" y="5401056"/>
            <a:ext cx="10363200" cy="41452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333333"/>
                </a:solidFill>
                <a:effectLst/>
                <a:uLnTx/>
                <a:uFillTx/>
                <a:latin typeface="Aharoni"/>
                <a:ea typeface="Calibri" pitchFamily="34" charset="-122"/>
                <a:cs typeface="Calibri" pitchFamily="34" charset="-120"/>
              </a:rPr>
              <a:t>What tiered, equity-centred framework should the KNQA adopt in alignment with Kenya's Skills Policy 2023?</a:t>
            </a:r>
            <a:endParaRPr kumimoji="0" lang="en-US" sz="1600" b="0" i="0" u="none" strike="noStrike" kern="1200" cap="none" spc="0" normalizeH="0" baseline="0" noProof="0" dirty="0">
              <a:ln>
                <a:noFill/>
              </a:ln>
              <a:solidFill>
                <a:prstClr val="black"/>
              </a:solidFill>
              <a:effectLst/>
              <a:uLnTx/>
              <a:uFillTx/>
              <a:latin typeface="Aharoni"/>
              <a:ea typeface="+mn-ea"/>
              <a:cs typeface="+mn-cs"/>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7985760" cy="1341120"/>
          </a:xfrm>
          <a:prstGeom prst="rect">
            <a:avLst/>
          </a:prstGeom>
          <a:solidFill>
            <a:srgbClr val="00246C"/>
          </a:solidFill>
          <a:ln/>
        </p:spPr>
      </p:sp>
      <p:sp>
        <p:nvSpPr>
          <p:cNvPr id="3" name="Shape 1"/>
          <p:cNvSpPr/>
          <p:nvPr/>
        </p:nvSpPr>
        <p:spPr>
          <a:xfrm>
            <a:off x="0" y="0"/>
            <a:ext cx="219456" cy="1341120"/>
          </a:xfrm>
          <a:prstGeom prst="rect">
            <a:avLst/>
          </a:prstGeom>
          <a:solidFill>
            <a:srgbClr val="D4A017"/>
          </a:solidFill>
          <a:ln/>
        </p:spPr>
      </p:sp>
      <p:sp>
        <p:nvSpPr>
          <p:cNvPr id="4" name="Text 2"/>
          <p:cNvSpPr/>
          <p:nvPr/>
        </p:nvSpPr>
        <p:spPr>
          <a:xfrm>
            <a:off x="426720" y="121920"/>
            <a:ext cx="7559040" cy="7315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haroni"/>
                <a:ea typeface="Calibri" pitchFamily="34" charset="-122"/>
                <a:cs typeface="Calibri" pitchFamily="34" charset="-120"/>
              </a:rPr>
              <a:t>Theoretical Framework</a:t>
            </a:r>
            <a:endParaRPr kumimoji="0" lang="en-US" sz="3200" b="0" i="0" u="none" strike="noStrike" kern="1200" cap="none" spc="0" normalizeH="0" baseline="0" noProof="0" dirty="0">
              <a:ln>
                <a:noFill/>
              </a:ln>
              <a:solidFill>
                <a:prstClr val="black"/>
              </a:solidFill>
              <a:effectLst/>
              <a:uLnTx/>
              <a:uFillTx/>
              <a:latin typeface="Aharoni"/>
              <a:ea typeface="+mn-ea"/>
              <a:cs typeface="+mn-cs"/>
            </a:endParaRPr>
          </a:p>
        </p:txBody>
      </p:sp>
      <p:sp>
        <p:nvSpPr>
          <p:cNvPr id="5" name="Text 3"/>
          <p:cNvSpPr/>
          <p:nvPr/>
        </p:nvSpPr>
        <p:spPr>
          <a:xfrm>
            <a:off x="426720" y="829056"/>
            <a:ext cx="7559040" cy="4267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D4A017"/>
                </a:solidFill>
                <a:effectLst/>
                <a:uLnTx/>
                <a:uFillTx/>
                <a:latin typeface="Aharoni"/>
                <a:ea typeface="Calibri" pitchFamily="34" charset="-122"/>
                <a:cs typeface="Calibri" pitchFamily="34" charset="-120"/>
              </a:rPr>
              <a:t>Four Lenses — One Coherent Analytical Architecture</a:t>
            </a:r>
            <a:endParaRPr kumimoji="0" lang="en-US" sz="1600" b="0" i="0" u="none" strike="noStrike" kern="1200" cap="none" spc="0" normalizeH="0" baseline="0" noProof="0" dirty="0">
              <a:ln>
                <a:noFill/>
              </a:ln>
              <a:solidFill>
                <a:prstClr val="black"/>
              </a:solidFill>
              <a:effectLst/>
              <a:uLnTx/>
              <a:uFillTx/>
              <a:latin typeface="Aharoni"/>
              <a:ea typeface="+mn-ea"/>
              <a:cs typeface="+mn-cs"/>
            </a:endParaRPr>
          </a:p>
        </p:txBody>
      </p:sp>
      <p:sp>
        <p:nvSpPr>
          <p:cNvPr id="7" name="Text 5"/>
          <p:cNvSpPr/>
          <p:nvPr/>
        </p:nvSpPr>
        <p:spPr>
          <a:xfrm>
            <a:off x="243840" y="6364224"/>
            <a:ext cx="11704320" cy="29260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D4A017"/>
                </a:solidFill>
                <a:effectLst/>
                <a:uLnTx/>
                <a:uFillTx/>
                <a:latin typeface="Calibri" pitchFamily="34" charset="0"/>
                <a:ea typeface="Calibri" pitchFamily="34" charset="-122"/>
                <a:cs typeface="Calibri" pitchFamily="34" charset="-120"/>
              </a:rPr>
              <a:t>KNQA National Qualifications Conference 2026  |  Nairobi, Kenya  |  Dr. Mercy Maina &amp; Margaret Waithaka</a:t>
            </a:r>
            <a:endParaRPr kumimoji="0" lang="en-US" sz="1067" b="0" i="0" u="none" strike="noStrike" kern="1200" cap="none" spc="0" normalizeH="0" baseline="0" noProof="0" dirty="0">
              <a:ln>
                <a:noFill/>
              </a:ln>
              <a:solidFill>
                <a:prstClr val="black"/>
              </a:solidFill>
              <a:effectLst/>
              <a:uLnTx/>
              <a:uFillTx/>
              <a:latin typeface="Aharoni"/>
              <a:ea typeface="+mn-ea"/>
              <a:cs typeface="+mn-cs"/>
            </a:endParaRPr>
          </a:p>
        </p:txBody>
      </p:sp>
      <p:sp>
        <p:nvSpPr>
          <p:cNvPr id="8" name="Shape 6"/>
          <p:cNvSpPr/>
          <p:nvPr/>
        </p:nvSpPr>
        <p:spPr>
          <a:xfrm>
            <a:off x="304800" y="1463040"/>
            <a:ext cx="5669280" cy="2255520"/>
          </a:xfrm>
          <a:prstGeom prst="rect">
            <a:avLst/>
          </a:prstGeom>
          <a:solidFill>
            <a:srgbClr val="FFFFFF"/>
          </a:solidFill>
          <a:ln w="25400">
            <a:solidFill>
              <a:srgbClr val="1B4332"/>
            </a:solidFill>
            <a:prstDash val="solid"/>
          </a:ln>
          <a:effectLst>
            <a:outerShdw blurRad="63500" dist="25400" dir="8100000" algn="bl" rotWithShape="0">
              <a:srgbClr val="000000">
                <a:alpha val="12000"/>
              </a:srgbClr>
            </a:outerShdw>
          </a:effectLst>
        </p:spPr>
      </p:sp>
      <p:sp>
        <p:nvSpPr>
          <p:cNvPr id="9" name="Shape 7"/>
          <p:cNvSpPr/>
          <p:nvPr/>
        </p:nvSpPr>
        <p:spPr>
          <a:xfrm>
            <a:off x="304800" y="1463040"/>
            <a:ext cx="5669280" cy="97536"/>
          </a:xfrm>
          <a:prstGeom prst="rect">
            <a:avLst/>
          </a:prstGeom>
          <a:solidFill>
            <a:srgbClr val="1B4332"/>
          </a:solidFill>
          <a:ln/>
        </p:spPr>
      </p:sp>
      <p:sp>
        <p:nvSpPr>
          <p:cNvPr id="10" name="Shape 8"/>
          <p:cNvSpPr/>
          <p:nvPr/>
        </p:nvSpPr>
        <p:spPr>
          <a:xfrm>
            <a:off x="487680" y="1682496"/>
            <a:ext cx="670560" cy="670560"/>
          </a:xfrm>
          <a:prstGeom prst="ellipse">
            <a:avLst/>
          </a:prstGeom>
          <a:solidFill>
            <a:srgbClr val="1B4332"/>
          </a:solidFill>
          <a:ln/>
        </p:spPr>
      </p:sp>
      <p:pic>
        <p:nvPicPr>
          <p:cNvPr id="11" name="Image 0" descr="preencoded.png"/>
          <p:cNvPicPr>
            <a:picLocks noChangeAspect="1"/>
          </p:cNvPicPr>
          <p:nvPr/>
        </p:nvPicPr>
        <p:blipFill>
          <a:blip r:embed="rId3"/>
          <a:stretch>
            <a:fillRect/>
          </a:stretch>
        </p:blipFill>
        <p:spPr>
          <a:xfrm>
            <a:off x="597408" y="1792224"/>
            <a:ext cx="451104" cy="451104"/>
          </a:xfrm>
          <a:prstGeom prst="rect">
            <a:avLst/>
          </a:prstGeom>
        </p:spPr>
      </p:pic>
      <p:sp>
        <p:nvSpPr>
          <p:cNvPr id="12" name="Text 9"/>
          <p:cNvSpPr/>
          <p:nvPr/>
        </p:nvSpPr>
        <p:spPr>
          <a:xfrm>
            <a:off x="1304544" y="1645920"/>
            <a:ext cx="4450080" cy="39014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B4332"/>
                </a:solidFill>
                <a:effectLst/>
                <a:uLnTx/>
                <a:uFillTx/>
                <a:latin typeface="Aharoni"/>
                <a:ea typeface="Calibri" pitchFamily="34" charset="-122"/>
                <a:cs typeface="Calibri" pitchFamily="34" charset="-120"/>
              </a:rPr>
              <a:t>Disruptive Innovation</a:t>
            </a:r>
            <a:endParaRPr kumimoji="0" lang="en-US" sz="2000" b="0" i="0" u="none" strike="noStrike" kern="1200" cap="none" spc="0" normalizeH="0" baseline="0" noProof="0" dirty="0">
              <a:ln>
                <a:noFill/>
              </a:ln>
              <a:solidFill>
                <a:prstClr val="black"/>
              </a:solidFill>
              <a:effectLst/>
              <a:uLnTx/>
              <a:uFillTx/>
              <a:latin typeface="Aharoni"/>
              <a:ea typeface="+mn-ea"/>
              <a:cs typeface="+mn-cs"/>
            </a:endParaRPr>
          </a:p>
        </p:txBody>
      </p:sp>
      <p:sp>
        <p:nvSpPr>
          <p:cNvPr id="13" name="Text 10"/>
          <p:cNvSpPr/>
          <p:nvPr/>
        </p:nvSpPr>
        <p:spPr>
          <a:xfrm>
            <a:off x="1304544" y="2005584"/>
            <a:ext cx="4450080" cy="3048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C29014"/>
                </a:solidFill>
                <a:effectLst/>
                <a:uLnTx/>
                <a:uFillTx/>
                <a:latin typeface="Aharoni"/>
                <a:ea typeface="Calibri" pitchFamily="34" charset="-122"/>
                <a:cs typeface="Calibri" pitchFamily="34" charset="-120"/>
              </a:rPr>
              <a:t>Christensen (1997)</a:t>
            </a:r>
            <a:endParaRPr kumimoji="0" lang="en-US" sz="1600" b="0" i="0" u="none" strike="noStrike" kern="1200" cap="none" spc="0" normalizeH="0" baseline="0" noProof="0" dirty="0">
              <a:ln>
                <a:noFill/>
              </a:ln>
              <a:solidFill>
                <a:srgbClr val="C29014"/>
              </a:solidFill>
              <a:effectLst/>
              <a:uLnTx/>
              <a:uFillTx/>
              <a:latin typeface="Aharoni"/>
              <a:ea typeface="+mn-ea"/>
              <a:cs typeface="+mn-cs"/>
            </a:endParaRPr>
          </a:p>
        </p:txBody>
      </p:sp>
      <p:sp>
        <p:nvSpPr>
          <p:cNvPr id="14" name="Text 11"/>
          <p:cNvSpPr/>
          <p:nvPr/>
        </p:nvSpPr>
        <p:spPr>
          <a:xfrm>
            <a:off x="487680" y="2462784"/>
            <a:ext cx="5303520" cy="11582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44444"/>
                </a:solidFill>
                <a:effectLst/>
                <a:uLnTx/>
                <a:uFillTx/>
                <a:latin typeface="Aharoni"/>
                <a:ea typeface="Calibri" pitchFamily="34" charset="-122"/>
                <a:cs typeface="Calibri" pitchFamily="34" charset="-120"/>
              </a:rPr>
              <a:t>Explains </a:t>
            </a:r>
            <a:r>
              <a:rPr kumimoji="0" lang="en-US" sz="1600" b="0" i="0" u="none" strike="noStrike" kern="1200" cap="none" spc="0" normalizeH="0" baseline="0" noProof="0" dirty="0">
                <a:ln>
                  <a:noFill/>
                </a:ln>
                <a:solidFill>
                  <a:srgbClr val="C29014"/>
                </a:solidFill>
                <a:effectLst/>
                <a:uLnTx/>
                <a:uFillTx/>
                <a:latin typeface="Aharoni"/>
                <a:ea typeface="Calibri" pitchFamily="34" charset="-122"/>
                <a:cs typeface="Calibri" pitchFamily="34" charset="-120"/>
              </a:rPr>
              <a:t>HOW</a:t>
            </a:r>
            <a:r>
              <a:rPr kumimoji="0" lang="en-US" sz="1600" b="0" i="0" u="none" strike="noStrike" kern="1200" cap="none" spc="0" normalizeH="0" baseline="0" noProof="0" dirty="0">
                <a:ln>
                  <a:noFill/>
                </a:ln>
                <a:solidFill>
                  <a:srgbClr val="444444"/>
                </a:solidFill>
                <a:effectLst/>
                <a:uLnTx/>
                <a:uFillTx/>
                <a:latin typeface="Aharoni"/>
                <a:ea typeface="Calibri" pitchFamily="34" charset="-122"/>
                <a:cs typeface="Calibri" pitchFamily="34" charset="-120"/>
              </a:rPr>
              <a:t> micro-credentials are disrupting qualifications systems, starting with under-served learners and moving to challenge established institutions</a:t>
            </a:r>
            <a:endParaRPr kumimoji="0" lang="en-US" sz="1600" b="0" i="0" u="none" strike="noStrike" kern="1200" cap="none" spc="0" normalizeH="0" baseline="0" noProof="0" dirty="0">
              <a:ln>
                <a:noFill/>
              </a:ln>
              <a:solidFill>
                <a:prstClr val="black"/>
              </a:solidFill>
              <a:effectLst/>
              <a:uLnTx/>
              <a:uFillTx/>
              <a:latin typeface="Aharoni"/>
              <a:ea typeface="+mn-ea"/>
              <a:cs typeface="+mn-cs"/>
            </a:endParaRPr>
          </a:p>
        </p:txBody>
      </p:sp>
      <p:sp>
        <p:nvSpPr>
          <p:cNvPr id="15" name="Shape 12"/>
          <p:cNvSpPr/>
          <p:nvPr/>
        </p:nvSpPr>
        <p:spPr>
          <a:xfrm>
            <a:off x="304800" y="4023360"/>
            <a:ext cx="5669280" cy="2255520"/>
          </a:xfrm>
          <a:prstGeom prst="rect">
            <a:avLst/>
          </a:prstGeom>
          <a:solidFill>
            <a:srgbClr val="FFFFFF"/>
          </a:solidFill>
          <a:ln w="25400">
            <a:solidFill>
              <a:srgbClr val="40916C"/>
            </a:solidFill>
            <a:prstDash val="solid"/>
          </a:ln>
          <a:effectLst>
            <a:outerShdw blurRad="63500" dist="25400" dir="8100000" algn="bl" rotWithShape="0">
              <a:srgbClr val="000000">
                <a:alpha val="12000"/>
              </a:srgbClr>
            </a:outerShdw>
          </a:effectLst>
        </p:spPr>
      </p:sp>
      <p:sp>
        <p:nvSpPr>
          <p:cNvPr id="16" name="Shape 13"/>
          <p:cNvSpPr/>
          <p:nvPr/>
        </p:nvSpPr>
        <p:spPr>
          <a:xfrm>
            <a:off x="304800" y="4023360"/>
            <a:ext cx="5669280" cy="97536"/>
          </a:xfrm>
          <a:prstGeom prst="rect">
            <a:avLst/>
          </a:prstGeom>
          <a:solidFill>
            <a:srgbClr val="40916C"/>
          </a:solidFill>
          <a:ln/>
        </p:spPr>
      </p:sp>
      <p:sp>
        <p:nvSpPr>
          <p:cNvPr id="17" name="Shape 14"/>
          <p:cNvSpPr/>
          <p:nvPr/>
        </p:nvSpPr>
        <p:spPr>
          <a:xfrm>
            <a:off x="487680" y="4242816"/>
            <a:ext cx="670560" cy="670560"/>
          </a:xfrm>
          <a:prstGeom prst="ellipse">
            <a:avLst/>
          </a:prstGeom>
          <a:solidFill>
            <a:srgbClr val="40916C"/>
          </a:solidFill>
          <a:ln/>
        </p:spPr>
      </p:sp>
      <p:pic>
        <p:nvPicPr>
          <p:cNvPr id="18" name="Image 1" descr="preencoded.png"/>
          <p:cNvPicPr>
            <a:picLocks noChangeAspect="1"/>
          </p:cNvPicPr>
          <p:nvPr/>
        </p:nvPicPr>
        <p:blipFill>
          <a:blip r:embed="rId4"/>
          <a:stretch>
            <a:fillRect/>
          </a:stretch>
        </p:blipFill>
        <p:spPr>
          <a:xfrm>
            <a:off x="597408" y="4352544"/>
            <a:ext cx="451104" cy="451104"/>
          </a:xfrm>
          <a:prstGeom prst="rect">
            <a:avLst/>
          </a:prstGeom>
        </p:spPr>
      </p:pic>
      <p:sp>
        <p:nvSpPr>
          <p:cNvPr id="19" name="Text 15"/>
          <p:cNvSpPr/>
          <p:nvPr/>
        </p:nvSpPr>
        <p:spPr>
          <a:xfrm>
            <a:off x="1304544" y="4206240"/>
            <a:ext cx="4450080" cy="39014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B4332"/>
                </a:solidFill>
                <a:effectLst/>
                <a:uLnTx/>
                <a:uFillTx/>
                <a:latin typeface="Aharoni"/>
                <a:ea typeface="Calibri" pitchFamily="34" charset="-122"/>
                <a:cs typeface="Calibri" pitchFamily="34" charset="-120"/>
              </a:rPr>
              <a:t>Human Capital Theory</a:t>
            </a:r>
            <a:endParaRPr kumimoji="0" lang="en-US" sz="2000" b="0" i="0" u="none" strike="noStrike" kern="1200" cap="none" spc="0" normalizeH="0" baseline="0" noProof="0" dirty="0">
              <a:ln>
                <a:noFill/>
              </a:ln>
              <a:solidFill>
                <a:prstClr val="black"/>
              </a:solidFill>
              <a:effectLst/>
              <a:uLnTx/>
              <a:uFillTx/>
              <a:latin typeface="Aharoni"/>
              <a:ea typeface="+mn-ea"/>
              <a:cs typeface="+mn-cs"/>
            </a:endParaRPr>
          </a:p>
        </p:txBody>
      </p:sp>
      <p:sp>
        <p:nvSpPr>
          <p:cNvPr id="20" name="Text 16"/>
          <p:cNvSpPr/>
          <p:nvPr/>
        </p:nvSpPr>
        <p:spPr>
          <a:xfrm>
            <a:off x="1304544" y="4608576"/>
            <a:ext cx="4450080" cy="3048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40916C"/>
                </a:solidFill>
                <a:effectLst/>
                <a:uLnTx/>
                <a:uFillTx/>
                <a:latin typeface="Aharoni"/>
                <a:ea typeface="Calibri" pitchFamily="34" charset="-122"/>
                <a:cs typeface="Calibri" pitchFamily="34" charset="-120"/>
              </a:rPr>
              <a:t>Becker (1964); Schultz (1961)</a:t>
            </a:r>
            <a:endParaRPr kumimoji="0" lang="en-US" sz="1600" b="0" i="0" u="none" strike="noStrike" kern="1200" cap="none" spc="0" normalizeH="0" baseline="0" noProof="0" dirty="0">
              <a:ln>
                <a:noFill/>
              </a:ln>
              <a:solidFill>
                <a:prstClr val="black"/>
              </a:solidFill>
              <a:effectLst/>
              <a:uLnTx/>
              <a:uFillTx/>
              <a:latin typeface="Aharoni"/>
              <a:ea typeface="+mn-ea"/>
              <a:cs typeface="+mn-cs"/>
            </a:endParaRPr>
          </a:p>
        </p:txBody>
      </p:sp>
      <p:sp>
        <p:nvSpPr>
          <p:cNvPr id="21" name="Text 17"/>
          <p:cNvSpPr/>
          <p:nvPr/>
        </p:nvSpPr>
        <p:spPr>
          <a:xfrm>
            <a:off x="487680" y="5023104"/>
            <a:ext cx="5303520" cy="11582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44444"/>
                </a:solidFill>
                <a:effectLst/>
                <a:uLnTx/>
                <a:uFillTx/>
                <a:latin typeface="Aharoni"/>
                <a:ea typeface="Calibri" pitchFamily="34" charset="-122"/>
                <a:cs typeface="Calibri" pitchFamily="34" charset="-120"/>
              </a:rPr>
              <a:t>Explains </a:t>
            </a:r>
            <a:r>
              <a:rPr kumimoji="0" lang="en-US" sz="1600" b="0" i="0" u="none" strike="noStrike" kern="1200" cap="none" spc="0" normalizeH="0" baseline="0" noProof="0" dirty="0">
                <a:ln>
                  <a:noFill/>
                </a:ln>
                <a:solidFill>
                  <a:srgbClr val="ED7D31"/>
                </a:solidFill>
                <a:effectLst/>
                <a:uLnTx/>
                <a:uFillTx/>
                <a:latin typeface="Aharoni"/>
                <a:ea typeface="Calibri" pitchFamily="34" charset="-122"/>
                <a:cs typeface="Calibri" pitchFamily="34" charset="-120"/>
              </a:rPr>
              <a:t>WHY</a:t>
            </a:r>
            <a:r>
              <a:rPr kumimoji="0" lang="en-US" sz="1600" b="0" i="0" u="none" strike="noStrike" kern="1200" cap="none" spc="0" normalizeH="0" baseline="0" noProof="0" dirty="0">
                <a:ln>
                  <a:noFill/>
                </a:ln>
                <a:solidFill>
                  <a:srgbClr val="444444"/>
                </a:solidFill>
                <a:effectLst/>
                <a:uLnTx/>
                <a:uFillTx/>
                <a:latin typeface="Aharoni"/>
                <a:ea typeface="Calibri" pitchFamily="34" charset="-122"/>
                <a:cs typeface="Calibri" pitchFamily="34" charset="-120"/>
              </a:rPr>
              <a:t> employers and economies value micro-credentials, skills investment drives productivity, aligning with Kenya's Vision 2030 &amp; government agenda</a:t>
            </a:r>
            <a:endParaRPr kumimoji="0" lang="en-US" sz="1600" b="0" i="0" u="none" strike="noStrike" kern="1200" cap="none" spc="0" normalizeH="0" baseline="0" noProof="0" dirty="0">
              <a:ln>
                <a:noFill/>
              </a:ln>
              <a:solidFill>
                <a:prstClr val="black"/>
              </a:solidFill>
              <a:effectLst/>
              <a:uLnTx/>
              <a:uFillTx/>
              <a:latin typeface="Aharoni"/>
              <a:ea typeface="+mn-ea"/>
              <a:cs typeface="+mn-cs"/>
            </a:endParaRPr>
          </a:p>
        </p:txBody>
      </p:sp>
      <p:sp>
        <p:nvSpPr>
          <p:cNvPr id="22" name="Shape 18"/>
          <p:cNvSpPr/>
          <p:nvPr/>
        </p:nvSpPr>
        <p:spPr>
          <a:xfrm>
            <a:off x="6278880" y="1463040"/>
            <a:ext cx="5669280" cy="2255520"/>
          </a:xfrm>
          <a:prstGeom prst="rect">
            <a:avLst/>
          </a:prstGeom>
          <a:solidFill>
            <a:srgbClr val="FFFFFF"/>
          </a:solidFill>
          <a:ln w="25400">
            <a:solidFill>
              <a:srgbClr val="D4A017"/>
            </a:solidFill>
            <a:prstDash val="solid"/>
          </a:ln>
          <a:effectLst>
            <a:outerShdw blurRad="63500" dist="25400" dir="8100000" algn="bl" rotWithShape="0">
              <a:srgbClr val="000000">
                <a:alpha val="12000"/>
              </a:srgbClr>
            </a:outerShdw>
          </a:effectLst>
        </p:spPr>
      </p:sp>
      <p:sp>
        <p:nvSpPr>
          <p:cNvPr id="23" name="Shape 19"/>
          <p:cNvSpPr/>
          <p:nvPr/>
        </p:nvSpPr>
        <p:spPr>
          <a:xfrm>
            <a:off x="6278880" y="1463040"/>
            <a:ext cx="5669280" cy="97536"/>
          </a:xfrm>
          <a:prstGeom prst="rect">
            <a:avLst/>
          </a:prstGeom>
          <a:solidFill>
            <a:srgbClr val="D4A017"/>
          </a:solidFill>
          <a:ln/>
        </p:spPr>
      </p:sp>
      <p:sp>
        <p:nvSpPr>
          <p:cNvPr id="24" name="Shape 20"/>
          <p:cNvSpPr/>
          <p:nvPr/>
        </p:nvSpPr>
        <p:spPr>
          <a:xfrm>
            <a:off x="6461760" y="1682496"/>
            <a:ext cx="670560" cy="670560"/>
          </a:xfrm>
          <a:prstGeom prst="ellipse">
            <a:avLst/>
          </a:prstGeom>
          <a:solidFill>
            <a:srgbClr val="D4A017"/>
          </a:solidFill>
          <a:ln/>
        </p:spPr>
      </p:sp>
      <p:pic>
        <p:nvPicPr>
          <p:cNvPr id="25" name="Image 2" descr="preencoded.png"/>
          <p:cNvPicPr>
            <a:picLocks noChangeAspect="1"/>
          </p:cNvPicPr>
          <p:nvPr/>
        </p:nvPicPr>
        <p:blipFill>
          <a:blip r:embed="rId5"/>
          <a:stretch>
            <a:fillRect/>
          </a:stretch>
        </p:blipFill>
        <p:spPr>
          <a:xfrm>
            <a:off x="6571488" y="1792224"/>
            <a:ext cx="451104" cy="451104"/>
          </a:xfrm>
          <a:prstGeom prst="rect">
            <a:avLst/>
          </a:prstGeom>
        </p:spPr>
      </p:pic>
      <p:sp>
        <p:nvSpPr>
          <p:cNvPr id="26" name="Text 21"/>
          <p:cNvSpPr/>
          <p:nvPr/>
        </p:nvSpPr>
        <p:spPr>
          <a:xfrm>
            <a:off x="7278624" y="1645920"/>
            <a:ext cx="4450080" cy="39014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B4332"/>
                </a:solidFill>
                <a:effectLst/>
                <a:uLnTx/>
                <a:uFillTx/>
                <a:latin typeface="Aharoni"/>
                <a:ea typeface="Calibri" pitchFamily="34" charset="-122"/>
                <a:cs typeface="Calibri" pitchFamily="34" charset="-120"/>
              </a:rPr>
              <a:t>Lifelong Learning Theory</a:t>
            </a:r>
            <a:endParaRPr kumimoji="0" lang="en-US" sz="2000" b="0" i="0" u="none" strike="noStrike" kern="1200" cap="none" spc="0" normalizeH="0" baseline="0" noProof="0" dirty="0">
              <a:ln>
                <a:noFill/>
              </a:ln>
              <a:solidFill>
                <a:prstClr val="black"/>
              </a:solidFill>
              <a:effectLst/>
              <a:uLnTx/>
              <a:uFillTx/>
              <a:latin typeface="Aharoni"/>
              <a:ea typeface="+mn-ea"/>
              <a:cs typeface="+mn-cs"/>
            </a:endParaRPr>
          </a:p>
        </p:txBody>
      </p:sp>
      <p:sp>
        <p:nvSpPr>
          <p:cNvPr id="27" name="Text 22"/>
          <p:cNvSpPr/>
          <p:nvPr/>
        </p:nvSpPr>
        <p:spPr>
          <a:xfrm>
            <a:off x="7278624" y="2048256"/>
            <a:ext cx="4450080" cy="3048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D4A017"/>
                </a:solidFill>
                <a:effectLst/>
                <a:uLnTx/>
                <a:uFillTx/>
                <a:latin typeface="Aharoni"/>
                <a:ea typeface="Calibri" pitchFamily="34" charset="-122"/>
                <a:cs typeface="Calibri" pitchFamily="34" charset="-120"/>
              </a:rPr>
              <a:t>Jarvis (2004); Delors (1996)</a:t>
            </a:r>
            <a:endParaRPr kumimoji="0" lang="en-US" sz="1600" b="0" i="0" u="none" strike="noStrike" kern="1200" cap="none" spc="0" normalizeH="0" baseline="0" noProof="0" dirty="0">
              <a:ln>
                <a:noFill/>
              </a:ln>
              <a:solidFill>
                <a:prstClr val="black"/>
              </a:solidFill>
              <a:effectLst/>
              <a:uLnTx/>
              <a:uFillTx/>
              <a:latin typeface="Aharoni"/>
              <a:ea typeface="+mn-ea"/>
              <a:cs typeface="+mn-cs"/>
            </a:endParaRPr>
          </a:p>
        </p:txBody>
      </p:sp>
      <p:sp>
        <p:nvSpPr>
          <p:cNvPr id="28" name="Text 23"/>
          <p:cNvSpPr/>
          <p:nvPr/>
        </p:nvSpPr>
        <p:spPr>
          <a:xfrm>
            <a:off x="6461760" y="2462784"/>
            <a:ext cx="5303520" cy="11582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44444"/>
                </a:solidFill>
                <a:effectLst/>
                <a:uLnTx/>
                <a:uFillTx/>
                <a:latin typeface="Aharoni"/>
                <a:ea typeface="Calibri" pitchFamily="34" charset="-122"/>
                <a:cs typeface="Calibri" pitchFamily="34" charset="-120"/>
              </a:rPr>
              <a:t>Explains </a:t>
            </a:r>
            <a:r>
              <a:rPr kumimoji="0" lang="en-US" sz="1600" b="0" i="0" u="none" strike="noStrike" kern="1200" cap="none" spc="0" normalizeH="0" baseline="0" noProof="0" dirty="0">
                <a:ln>
                  <a:noFill/>
                </a:ln>
                <a:solidFill>
                  <a:srgbClr val="FFC000"/>
                </a:solidFill>
                <a:effectLst/>
                <a:uLnTx/>
                <a:uFillTx/>
                <a:latin typeface="Aharoni"/>
                <a:ea typeface="Calibri" pitchFamily="34" charset="-122"/>
                <a:cs typeface="Calibri" pitchFamily="34" charset="-120"/>
              </a:rPr>
              <a:t>WHY</a:t>
            </a:r>
            <a:r>
              <a:rPr kumimoji="0" lang="en-US" sz="1600" b="0" i="0" u="none" strike="noStrike" kern="1200" cap="none" spc="0" normalizeH="0" baseline="0" noProof="0" dirty="0">
                <a:ln>
                  <a:noFill/>
                </a:ln>
                <a:solidFill>
                  <a:srgbClr val="444444"/>
                </a:solidFill>
                <a:effectLst/>
                <a:uLnTx/>
                <a:uFillTx/>
                <a:latin typeface="Aharoni"/>
                <a:ea typeface="Calibri" pitchFamily="34" charset="-122"/>
                <a:cs typeface="Calibri" pitchFamily="34" charset="-120"/>
              </a:rPr>
              <a:t> learners need micro-credentials, the Gikomba trader, the boda boda operator, the stacking graduate: learning across the whole life course</a:t>
            </a:r>
            <a:endParaRPr kumimoji="0" lang="en-US" sz="1600" b="0" i="0" u="none" strike="noStrike" kern="1200" cap="none" spc="0" normalizeH="0" baseline="0" noProof="0" dirty="0">
              <a:ln>
                <a:noFill/>
              </a:ln>
              <a:solidFill>
                <a:prstClr val="black"/>
              </a:solidFill>
              <a:effectLst/>
              <a:uLnTx/>
              <a:uFillTx/>
              <a:latin typeface="Aharoni"/>
              <a:ea typeface="+mn-ea"/>
              <a:cs typeface="+mn-cs"/>
            </a:endParaRPr>
          </a:p>
        </p:txBody>
      </p:sp>
      <p:sp>
        <p:nvSpPr>
          <p:cNvPr id="29" name="Shape 24"/>
          <p:cNvSpPr/>
          <p:nvPr/>
        </p:nvSpPr>
        <p:spPr>
          <a:xfrm>
            <a:off x="6278880" y="4023360"/>
            <a:ext cx="5669280" cy="2255520"/>
          </a:xfrm>
          <a:prstGeom prst="rect">
            <a:avLst/>
          </a:prstGeom>
          <a:solidFill>
            <a:srgbClr val="FFFFFF"/>
          </a:solidFill>
          <a:ln w="25400">
            <a:solidFill>
              <a:srgbClr val="C0392B"/>
            </a:solidFill>
            <a:prstDash val="solid"/>
          </a:ln>
          <a:effectLst>
            <a:outerShdw blurRad="63500" dist="25400" dir="8100000" algn="bl" rotWithShape="0">
              <a:srgbClr val="000000">
                <a:alpha val="12000"/>
              </a:srgbClr>
            </a:outerShdw>
          </a:effectLst>
        </p:spPr>
      </p:sp>
      <p:sp>
        <p:nvSpPr>
          <p:cNvPr id="30" name="Shape 25"/>
          <p:cNvSpPr/>
          <p:nvPr/>
        </p:nvSpPr>
        <p:spPr>
          <a:xfrm>
            <a:off x="6278880" y="4023360"/>
            <a:ext cx="5669280" cy="97536"/>
          </a:xfrm>
          <a:prstGeom prst="rect">
            <a:avLst/>
          </a:prstGeom>
          <a:solidFill>
            <a:srgbClr val="C0392B"/>
          </a:solidFill>
          <a:ln/>
        </p:spPr>
      </p:sp>
      <p:sp>
        <p:nvSpPr>
          <p:cNvPr id="31" name="Shape 26"/>
          <p:cNvSpPr/>
          <p:nvPr/>
        </p:nvSpPr>
        <p:spPr>
          <a:xfrm>
            <a:off x="6461760" y="4242816"/>
            <a:ext cx="670560" cy="670560"/>
          </a:xfrm>
          <a:prstGeom prst="ellipse">
            <a:avLst/>
          </a:prstGeom>
          <a:solidFill>
            <a:srgbClr val="C0392B"/>
          </a:solidFill>
          <a:ln/>
        </p:spPr>
      </p:sp>
      <p:pic>
        <p:nvPicPr>
          <p:cNvPr id="32" name="Image 3" descr="preencoded.png"/>
          <p:cNvPicPr>
            <a:picLocks noChangeAspect="1"/>
          </p:cNvPicPr>
          <p:nvPr/>
        </p:nvPicPr>
        <p:blipFill>
          <a:blip r:embed="rId6"/>
          <a:stretch>
            <a:fillRect/>
          </a:stretch>
        </p:blipFill>
        <p:spPr>
          <a:xfrm>
            <a:off x="6571488" y="4352544"/>
            <a:ext cx="451104" cy="451104"/>
          </a:xfrm>
          <a:prstGeom prst="rect">
            <a:avLst/>
          </a:prstGeom>
        </p:spPr>
      </p:pic>
      <p:sp>
        <p:nvSpPr>
          <p:cNvPr id="33" name="Text 27"/>
          <p:cNvSpPr/>
          <p:nvPr/>
        </p:nvSpPr>
        <p:spPr>
          <a:xfrm>
            <a:off x="7278624" y="4206240"/>
            <a:ext cx="4450080" cy="39014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B4332"/>
                </a:solidFill>
                <a:effectLst/>
                <a:uLnTx/>
                <a:uFillTx/>
                <a:latin typeface="Aharoni"/>
                <a:ea typeface="Calibri" pitchFamily="34" charset="-122"/>
                <a:cs typeface="Calibri" pitchFamily="34" charset="-120"/>
              </a:rPr>
              <a:t>Social Reproduction Theory</a:t>
            </a:r>
            <a:endParaRPr kumimoji="0" lang="en-US" sz="2000" b="0" i="0" u="none" strike="noStrike" kern="1200" cap="none" spc="0" normalizeH="0" baseline="0" noProof="0" dirty="0">
              <a:ln>
                <a:noFill/>
              </a:ln>
              <a:solidFill>
                <a:prstClr val="black"/>
              </a:solidFill>
              <a:effectLst/>
              <a:uLnTx/>
              <a:uFillTx/>
              <a:latin typeface="Aharoni"/>
              <a:ea typeface="+mn-ea"/>
              <a:cs typeface="+mn-cs"/>
            </a:endParaRPr>
          </a:p>
        </p:txBody>
      </p:sp>
      <p:sp>
        <p:nvSpPr>
          <p:cNvPr id="34" name="Text 28"/>
          <p:cNvSpPr/>
          <p:nvPr/>
        </p:nvSpPr>
        <p:spPr>
          <a:xfrm>
            <a:off x="7278624" y="4608576"/>
            <a:ext cx="4450080" cy="3048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C0392B"/>
                </a:solidFill>
                <a:effectLst/>
                <a:uLnTx/>
                <a:uFillTx/>
                <a:latin typeface="Aharoni"/>
                <a:ea typeface="Calibri" pitchFamily="34" charset="-122"/>
                <a:cs typeface="Calibri" pitchFamily="34" charset="-120"/>
              </a:rPr>
              <a:t>Bourdieu (1986)</a:t>
            </a:r>
            <a:endParaRPr kumimoji="0" lang="en-US" sz="1600" b="0" i="0" u="none" strike="noStrike" kern="1200" cap="none" spc="0" normalizeH="0" baseline="0" noProof="0" dirty="0">
              <a:ln>
                <a:noFill/>
              </a:ln>
              <a:solidFill>
                <a:prstClr val="black"/>
              </a:solidFill>
              <a:effectLst/>
              <a:uLnTx/>
              <a:uFillTx/>
              <a:latin typeface="Aharoni"/>
              <a:ea typeface="+mn-ea"/>
              <a:cs typeface="+mn-cs"/>
            </a:endParaRPr>
          </a:p>
        </p:txBody>
      </p:sp>
      <p:sp>
        <p:nvSpPr>
          <p:cNvPr id="35" name="Text 29"/>
          <p:cNvSpPr/>
          <p:nvPr/>
        </p:nvSpPr>
        <p:spPr>
          <a:xfrm>
            <a:off x="6461760" y="5023104"/>
            <a:ext cx="5303520" cy="11582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44444"/>
                </a:solidFill>
                <a:effectLst/>
                <a:uLnTx/>
                <a:uFillTx/>
                <a:latin typeface="Aharoni"/>
                <a:ea typeface="Calibri" pitchFamily="34" charset="-122"/>
                <a:cs typeface="Calibri" pitchFamily="34" charset="-120"/>
              </a:rPr>
              <a:t>Asks </a:t>
            </a:r>
            <a:r>
              <a:rPr kumimoji="0" lang="en-US" sz="1600" b="0" i="0" u="none" strike="noStrike" kern="1200" cap="none" spc="0" normalizeH="0" baseline="0" noProof="0" dirty="0">
                <a:ln>
                  <a:noFill/>
                </a:ln>
                <a:solidFill>
                  <a:srgbClr val="FF0000"/>
                </a:solidFill>
                <a:effectLst/>
                <a:uLnTx/>
                <a:uFillTx/>
                <a:latin typeface="Aharoni"/>
                <a:ea typeface="Calibri" pitchFamily="34" charset="-122"/>
                <a:cs typeface="Calibri" pitchFamily="34" charset="-120"/>
              </a:rPr>
              <a:t>WHO</a:t>
            </a:r>
            <a:r>
              <a:rPr kumimoji="0" lang="en-US" sz="1600" b="0" i="0" u="none" strike="noStrike" kern="1200" cap="none" spc="0" normalizeH="0" baseline="0" noProof="0" dirty="0">
                <a:ln>
                  <a:noFill/>
                </a:ln>
                <a:solidFill>
                  <a:srgbClr val="444444"/>
                </a:solidFill>
                <a:effectLst/>
                <a:uLnTx/>
                <a:uFillTx/>
                <a:latin typeface="Aharoni"/>
                <a:ea typeface="Calibri" pitchFamily="34" charset="-122"/>
                <a:cs typeface="Calibri" pitchFamily="34" charset="-120"/>
              </a:rPr>
              <a:t> benefits but warns that without equity-centred policy, micro-credentials deepen existing inequalities rather than democratising access</a:t>
            </a:r>
            <a:endParaRPr kumimoji="0" lang="en-US" sz="1600" b="0" i="0" u="none" strike="noStrike" kern="1200" cap="none" spc="0" normalizeH="0" baseline="0" noProof="0" dirty="0">
              <a:ln>
                <a:noFill/>
              </a:ln>
              <a:solidFill>
                <a:prstClr val="black"/>
              </a:solidFill>
              <a:effectLst/>
              <a:uLnTx/>
              <a:uFillTx/>
              <a:latin typeface="Aharoni"/>
              <a:ea typeface="+mn-ea"/>
              <a:cs typeface="+mn-cs"/>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7985760" cy="1341120"/>
          </a:xfrm>
          <a:prstGeom prst="rect">
            <a:avLst/>
          </a:prstGeom>
          <a:solidFill>
            <a:srgbClr val="00246C"/>
          </a:solidFill>
          <a:ln/>
        </p:spPr>
      </p:sp>
      <p:sp>
        <p:nvSpPr>
          <p:cNvPr id="3" name="Shape 1"/>
          <p:cNvSpPr/>
          <p:nvPr/>
        </p:nvSpPr>
        <p:spPr>
          <a:xfrm>
            <a:off x="0" y="0"/>
            <a:ext cx="219456" cy="1341120"/>
          </a:xfrm>
          <a:prstGeom prst="rect">
            <a:avLst/>
          </a:prstGeom>
          <a:solidFill>
            <a:srgbClr val="D4A017"/>
          </a:solidFill>
          <a:ln/>
        </p:spPr>
      </p:sp>
      <p:sp>
        <p:nvSpPr>
          <p:cNvPr id="4" name="Text 2"/>
          <p:cNvSpPr/>
          <p:nvPr/>
        </p:nvSpPr>
        <p:spPr>
          <a:xfrm>
            <a:off x="426720" y="121920"/>
            <a:ext cx="11338560" cy="7315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haroni"/>
                <a:ea typeface="Calibri" pitchFamily="34" charset="-122"/>
                <a:cs typeface="Calibri" pitchFamily="34" charset="-120"/>
              </a:rPr>
              <a:t>International Institutional Voices</a:t>
            </a:r>
            <a:endParaRPr kumimoji="0" lang="en-US" sz="3200" b="0" i="0" u="none" strike="noStrike" kern="1200" cap="none" spc="0" normalizeH="0" baseline="0" noProof="0" dirty="0">
              <a:ln>
                <a:noFill/>
              </a:ln>
              <a:solidFill>
                <a:prstClr val="black"/>
              </a:solidFill>
              <a:effectLst/>
              <a:uLnTx/>
              <a:uFillTx/>
              <a:latin typeface="Aharoni"/>
              <a:ea typeface="+mn-ea"/>
              <a:cs typeface="+mn-cs"/>
            </a:endParaRPr>
          </a:p>
        </p:txBody>
      </p:sp>
      <p:sp>
        <p:nvSpPr>
          <p:cNvPr id="5" name="Text 3"/>
          <p:cNvSpPr/>
          <p:nvPr/>
        </p:nvSpPr>
        <p:spPr>
          <a:xfrm>
            <a:off x="426720" y="829056"/>
            <a:ext cx="7559040" cy="4267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D4A017"/>
                </a:solidFill>
                <a:effectLst/>
                <a:uLnTx/>
                <a:uFillTx/>
                <a:latin typeface="Aharoni"/>
                <a:ea typeface="Calibri" pitchFamily="34" charset="-122"/>
                <a:cs typeface="Calibri" pitchFamily="34" charset="-120"/>
              </a:rPr>
              <a:t>Global Best Practices — What the World's Leading Bodies Say</a:t>
            </a:r>
            <a:endParaRPr kumimoji="0" lang="en-US" sz="1600" b="0" i="0" u="none" strike="noStrike" kern="1200" cap="none" spc="0" normalizeH="0" baseline="0" noProof="0" dirty="0">
              <a:ln>
                <a:noFill/>
              </a:ln>
              <a:solidFill>
                <a:prstClr val="black"/>
              </a:solidFill>
              <a:effectLst/>
              <a:uLnTx/>
              <a:uFillTx/>
              <a:latin typeface="Aharoni"/>
              <a:ea typeface="+mn-ea"/>
              <a:cs typeface="+mn-cs"/>
            </a:endParaRPr>
          </a:p>
        </p:txBody>
      </p:sp>
      <p:sp>
        <p:nvSpPr>
          <p:cNvPr id="7" name="Text 5"/>
          <p:cNvSpPr/>
          <p:nvPr/>
        </p:nvSpPr>
        <p:spPr>
          <a:xfrm>
            <a:off x="243840" y="6315456"/>
            <a:ext cx="11704320" cy="29260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D4A017"/>
                </a:solidFill>
                <a:effectLst/>
                <a:uLnTx/>
                <a:uFillTx/>
                <a:latin typeface="Calibri" pitchFamily="34" charset="0"/>
                <a:ea typeface="Calibri" pitchFamily="34" charset="-122"/>
                <a:cs typeface="Calibri" pitchFamily="34" charset="-120"/>
              </a:rPr>
              <a:t>KNQA National Qualifications Conference 2026  |  Nairobi, Kenya  |  Dr. Mercy Maina &amp; Margaret Waithaka</a:t>
            </a:r>
            <a:endParaRPr kumimoji="0" lang="en-US" sz="1067" b="0" i="0" u="none" strike="noStrike" kern="1200" cap="none" spc="0" normalizeH="0" baseline="0" noProof="0" dirty="0">
              <a:ln>
                <a:noFill/>
              </a:ln>
              <a:solidFill>
                <a:prstClr val="black"/>
              </a:solidFill>
              <a:effectLst/>
              <a:uLnTx/>
              <a:uFillTx/>
              <a:latin typeface="Aharoni"/>
              <a:ea typeface="+mn-ea"/>
              <a:cs typeface="+mn-cs"/>
            </a:endParaRPr>
          </a:p>
        </p:txBody>
      </p:sp>
      <p:sp>
        <p:nvSpPr>
          <p:cNvPr id="8" name="Text 6"/>
          <p:cNvSpPr/>
          <p:nvPr/>
        </p:nvSpPr>
        <p:spPr>
          <a:xfrm>
            <a:off x="365760" y="1438656"/>
            <a:ext cx="5486400" cy="3657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B4332"/>
                </a:solidFill>
                <a:effectLst/>
                <a:uLnTx/>
                <a:uFillTx/>
                <a:latin typeface="Aharoni"/>
                <a:ea typeface="Calibri" pitchFamily="34" charset="-122"/>
                <a:cs typeface="Calibri" pitchFamily="34" charset="-120"/>
              </a:rPr>
              <a:t>TIER 1 — Global Multilateral Bodies</a:t>
            </a:r>
            <a:endParaRPr kumimoji="0" lang="en-US" sz="2000" b="0" i="0" u="none" strike="noStrike" kern="1200" cap="none" spc="0" normalizeH="0" baseline="0" noProof="0" dirty="0">
              <a:ln>
                <a:noFill/>
              </a:ln>
              <a:solidFill>
                <a:prstClr val="black"/>
              </a:solidFill>
              <a:effectLst/>
              <a:uLnTx/>
              <a:uFillTx/>
              <a:latin typeface="Aharoni"/>
              <a:ea typeface="+mn-ea"/>
              <a:cs typeface="+mn-cs"/>
            </a:endParaRPr>
          </a:p>
        </p:txBody>
      </p:sp>
      <p:sp>
        <p:nvSpPr>
          <p:cNvPr id="9" name="Text 7"/>
          <p:cNvSpPr/>
          <p:nvPr/>
        </p:nvSpPr>
        <p:spPr>
          <a:xfrm>
            <a:off x="6217920" y="1438656"/>
            <a:ext cx="5608320" cy="3657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40916C"/>
                </a:solidFill>
                <a:effectLst/>
                <a:uLnTx/>
                <a:uFillTx/>
                <a:latin typeface="Aharoni"/>
                <a:ea typeface="Calibri" pitchFamily="34" charset="-122"/>
                <a:cs typeface="Calibri" pitchFamily="34" charset="-120"/>
              </a:rPr>
              <a:t>TIER 2 — Regional &amp; Technical Bodies</a:t>
            </a:r>
            <a:endParaRPr kumimoji="0" lang="en-US" sz="2000" b="0" i="0" u="none" strike="noStrike" kern="1200" cap="none" spc="0" normalizeH="0" baseline="0" noProof="0" dirty="0">
              <a:ln>
                <a:noFill/>
              </a:ln>
              <a:solidFill>
                <a:prstClr val="black"/>
              </a:solidFill>
              <a:effectLst/>
              <a:uLnTx/>
              <a:uFillTx/>
              <a:latin typeface="Aharoni"/>
              <a:ea typeface="+mn-ea"/>
              <a:cs typeface="+mn-cs"/>
            </a:endParaRPr>
          </a:p>
        </p:txBody>
      </p:sp>
      <p:sp>
        <p:nvSpPr>
          <p:cNvPr id="10" name="Shape 8"/>
          <p:cNvSpPr/>
          <p:nvPr/>
        </p:nvSpPr>
        <p:spPr>
          <a:xfrm>
            <a:off x="365760" y="1889760"/>
            <a:ext cx="5486400" cy="792480"/>
          </a:xfrm>
          <a:prstGeom prst="rect">
            <a:avLst/>
          </a:prstGeom>
          <a:solidFill>
            <a:srgbClr val="FFFFFF"/>
          </a:solidFill>
          <a:ln/>
          <a:effectLst>
            <a:outerShdw blurRad="63500" dist="25400" dir="8100000" algn="bl" rotWithShape="0">
              <a:srgbClr val="000000">
                <a:alpha val="12000"/>
              </a:srgbClr>
            </a:outerShdw>
          </a:effectLst>
        </p:spPr>
      </p:sp>
      <p:sp>
        <p:nvSpPr>
          <p:cNvPr id="11" name="Shape 9"/>
          <p:cNvSpPr/>
          <p:nvPr/>
        </p:nvSpPr>
        <p:spPr>
          <a:xfrm>
            <a:off x="365760" y="1889760"/>
            <a:ext cx="97536" cy="792480"/>
          </a:xfrm>
          <a:prstGeom prst="rect">
            <a:avLst/>
          </a:prstGeom>
          <a:solidFill>
            <a:srgbClr val="1B4332"/>
          </a:solidFill>
          <a:ln/>
        </p:spPr>
      </p:sp>
      <p:sp>
        <p:nvSpPr>
          <p:cNvPr id="12" name="Text 10"/>
          <p:cNvSpPr/>
          <p:nvPr/>
        </p:nvSpPr>
        <p:spPr>
          <a:xfrm>
            <a:off x="585216" y="1950720"/>
            <a:ext cx="1584960" cy="3048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B4332"/>
                </a:solidFill>
                <a:effectLst/>
                <a:uLnTx/>
                <a:uFillTx/>
                <a:latin typeface="Aharoni"/>
                <a:ea typeface="Calibri" pitchFamily="34" charset="-122"/>
                <a:cs typeface="Calibri" pitchFamily="34" charset="-120"/>
              </a:rPr>
              <a:t>UNESCO-IIEP</a:t>
            </a:r>
            <a:endParaRPr kumimoji="0" lang="en-US" sz="1800" b="0" i="0" u="none" strike="noStrike" kern="1200" cap="none" spc="0" normalizeH="0" baseline="0" noProof="0" dirty="0">
              <a:ln>
                <a:noFill/>
              </a:ln>
              <a:solidFill>
                <a:prstClr val="black"/>
              </a:solidFill>
              <a:effectLst/>
              <a:uLnTx/>
              <a:uFillTx/>
              <a:latin typeface="Aharoni"/>
              <a:ea typeface="+mn-ea"/>
              <a:cs typeface="+mn-cs"/>
            </a:endParaRPr>
          </a:p>
        </p:txBody>
      </p:sp>
      <p:sp>
        <p:nvSpPr>
          <p:cNvPr id="13" name="Text 11"/>
          <p:cNvSpPr/>
          <p:nvPr/>
        </p:nvSpPr>
        <p:spPr>
          <a:xfrm>
            <a:off x="585216" y="2255520"/>
            <a:ext cx="4998720" cy="39014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555555"/>
                </a:solidFill>
                <a:effectLst/>
                <a:uLnTx/>
                <a:uFillTx/>
                <a:latin typeface="Aharoni"/>
                <a:ea typeface="Calibri" pitchFamily="34" charset="-122"/>
                <a:cs typeface="Calibri" pitchFamily="34" charset="-120"/>
              </a:rPr>
              <a:t>Universal definition + 7 policy recommendations (2023)</a:t>
            </a:r>
            <a:endParaRPr kumimoji="0" lang="en-US" sz="1400" b="0" i="0" u="none" strike="noStrike" kern="1200" cap="none" spc="0" normalizeH="0" baseline="0" noProof="0" dirty="0">
              <a:ln>
                <a:noFill/>
              </a:ln>
              <a:solidFill>
                <a:prstClr val="black"/>
              </a:solidFill>
              <a:effectLst/>
              <a:uLnTx/>
              <a:uFillTx/>
              <a:latin typeface="Aharoni"/>
              <a:ea typeface="+mn-ea"/>
              <a:cs typeface="+mn-cs"/>
            </a:endParaRPr>
          </a:p>
        </p:txBody>
      </p:sp>
      <p:sp>
        <p:nvSpPr>
          <p:cNvPr id="14" name="Shape 12"/>
          <p:cNvSpPr/>
          <p:nvPr/>
        </p:nvSpPr>
        <p:spPr>
          <a:xfrm>
            <a:off x="365760" y="2804160"/>
            <a:ext cx="5486400" cy="792480"/>
          </a:xfrm>
          <a:prstGeom prst="rect">
            <a:avLst/>
          </a:prstGeom>
          <a:solidFill>
            <a:srgbClr val="FFFFFF"/>
          </a:solidFill>
          <a:ln/>
          <a:effectLst>
            <a:outerShdw blurRad="63500" dist="25400" dir="8100000" algn="bl" rotWithShape="0">
              <a:srgbClr val="000000">
                <a:alpha val="12000"/>
              </a:srgbClr>
            </a:outerShdw>
          </a:effectLst>
        </p:spPr>
      </p:sp>
      <p:sp>
        <p:nvSpPr>
          <p:cNvPr id="15" name="Shape 13"/>
          <p:cNvSpPr/>
          <p:nvPr/>
        </p:nvSpPr>
        <p:spPr>
          <a:xfrm>
            <a:off x="365760" y="2804160"/>
            <a:ext cx="97536" cy="792480"/>
          </a:xfrm>
          <a:prstGeom prst="rect">
            <a:avLst/>
          </a:prstGeom>
          <a:solidFill>
            <a:srgbClr val="1B4332"/>
          </a:solidFill>
          <a:ln/>
        </p:spPr>
      </p:sp>
      <p:sp>
        <p:nvSpPr>
          <p:cNvPr id="16" name="Text 14"/>
          <p:cNvSpPr/>
          <p:nvPr/>
        </p:nvSpPr>
        <p:spPr>
          <a:xfrm>
            <a:off x="585216" y="2865120"/>
            <a:ext cx="1584960" cy="3048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B4332"/>
                </a:solidFill>
                <a:effectLst/>
                <a:uLnTx/>
                <a:uFillTx/>
                <a:latin typeface="Aharoni"/>
                <a:ea typeface="Calibri" pitchFamily="34" charset="-122"/>
                <a:cs typeface="Calibri" pitchFamily="34" charset="-120"/>
              </a:rPr>
              <a:t>ILO &amp; UNICEF</a:t>
            </a:r>
            <a:endParaRPr kumimoji="0" lang="en-US" sz="1800" b="0" i="0" u="none" strike="noStrike" kern="1200" cap="none" spc="0" normalizeH="0" baseline="0" noProof="0" dirty="0">
              <a:ln>
                <a:noFill/>
              </a:ln>
              <a:solidFill>
                <a:prstClr val="black"/>
              </a:solidFill>
              <a:effectLst/>
              <a:uLnTx/>
              <a:uFillTx/>
              <a:latin typeface="Aharoni"/>
              <a:ea typeface="+mn-ea"/>
              <a:cs typeface="+mn-cs"/>
            </a:endParaRPr>
          </a:p>
        </p:txBody>
      </p:sp>
      <p:sp>
        <p:nvSpPr>
          <p:cNvPr id="17" name="Text 15"/>
          <p:cNvSpPr/>
          <p:nvPr/>
        </p:nvSpPr>
        <p:spPr>
          <a:xfrm>
            <a:off x="585216" y="3169920"/>
            <a:ext cx="4998720" cy="39014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555555"/>
                </a:solidFill>
                <a:effectLst/>
                <a:uLnTx/>
                <a:uFillTx/>
                <a:latin typeface="Aharoni"/>
                <a:ea typeface="Calibri" pitchFamily="34" charset="-122"/>
                <a:cs typeface="Calibri" pitchFamily="34" charset="-120"/>
              </a:rPr>
              <a:t>Tripartite governance; micro-credentials for youth &amp; work (2025)</a:t>
            </a:r>
            <a:endParaRPr kumimoji="0" lang="en-US" sz="1400" b="0" i="0" u="none" strike="noStrike" kern="1200" cap="none" spc="0" normalizeH="0" baseline="0" noProof="0" dirty="0">
              <a:ln>
                <a:noFill/>
              </a:ln>
              <a:solidFill>
                <a:prstClr val="black"/>
              </a:solidFill>
              <a:effectLst/>
              <a:uLnTx/>
              <a:uFillTx/>
              <a:latin typeface="Aharoni"/>
              <a:ea typeface="+mn-ea"/>
              <a:cs typeface="+mn-cs"/>
            </a:endParaRPr>
          </a:p>
        </p:txBody>
      </p:sp>
      <p:sp>
        <p:nvSpPr>
          <p:cNvPr id="18" name="Shape 16"/>
          <p:cNvSpPr/>
          <p:nvPr/>
        </p:nvSpPr>
        <p:spPr>
          <a:xfrm>
            <a:off x="365760" y="3718560"/>
            <a:ext cx="5486400" cy="792480"/>
          </a:xfrm>
          <a:prstGeom prst="rect">
            <a:avLst/>
          </a:prstGeom>
          <a:solidFill>
            <a:srgbClr val="FFFFFF"/>
          </a:solidFill>
          <a:ln/>
          <a:effectLst>
            <a:outerShdw blurRad="63500" dist="25400" dir="8100000" algn="bl" rotWithShape="0">
              <a:srgbClr val="000000">
                <a:alpha val="12000"/>
              </a:srgbClr>
            </a:outerShdw>
          </a:effectLst>
        </p:spPr>
      </p:sp>
      <p:sp>
        <p:nvSpPr>
          <p:cNvPr id="19" name="Shape 17"/>
          <p:cNvSpPr/>
          <p:nvPr/>
        </p:nvSpPr>
        <p:spPr>
          <a:xfrm>
            <a:off x="365760" y="3718560"/>
            <a:ext cx="97536" cy="792480"/>
          </a:xfrm>
          <a:prstGeom prst="rect">
            <a:avLst/>
          </a:prstGeom>
          <a:solidFill>
            <a:srgbClr val="1B4332"/>
          </a:solidFill>
          <a:ln/>
        </p:spPr>
      </p:sp>
      <p:sp>
        <p:nvSpPr>
          <p:cNvPr id="20" name="Text 18"/>
          <p:cNvSpPr/>
          <p:nvPr/>
        </p:nvSpPr>
        <p:spPr>
          <a:xfrm>
            <a:off x="585216" y="3779520"/>
            <a:ext cx="1584960" cy="3048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B4332"/>
                </a:solidFill>
                <a:effectLst/>
                <a:uLnTx/>
                <a:uFillTx/>
                <a:latin typeface="Aharoni"/>
                <a:ea typeface="Calibri" pitchFamily="34" charset="-122"/>
                <a:cs typeface="Calibri" pitchFamily="34" charset="-120"/>
              </a:rPr>
              <a:t>World Bank</a:t>
            </a:r>
            <a:endParaRPr kumimoji="0" lang="en-US" sz="1800" b="0" i="0" u="none" strike="noStrike" kern="1200" cap="none" spc="0" normalizeH="0" baseline="0" noProof="0" dirty="0">
              <a:ln>
                <a:noFill/>
              </a:ln>
              <a:solidFill>
                <a:prstClr val="black"/>
              </a:solidFill>
              <a:effectLst/>
              <a:uLnTx/>
              <a:uFillTx/>
              <a:latin typeface="Aharoni"/>
              <a:ea typeface="+mn-ea"/>
              <a:cs typeface="+mn-cs"/>
            </a:endParaRPr>
          </a:p>
        </p:txBody>
      </p:sp>
      <p:sp>
        <p:nvSpPr>
          <p:cNvPr id="21" name="Text 19"/>
          <p:cNvSpPr/>
          <p:nvPr/>
        </p:nvSpPr>
        <p:spPr>
          <a:xfrm>
            <a:off x="585216" y="4084320"/>
            <a:ext cx="4998720" cy="39014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555555"/>
                </a:solidFill>
                <a:effectLst/>
                <a:uLnTx/>
                <a:uFillTx/>
                <a:latin typeface="Aharoni"/>
                <a:ea typeface="Calibri" pitchFamily="34" charset="-122"/>
                <a:cs typeface="Calibri" pitchFamily="34" charset="-120"/>
              </a:rPr>
              <a:t>Human Capital Index; Skill Crisis Report — Kenya HCI (2025)</a:t>
            </a:r>
            <a:endParaRPr kumimoji="0" lang="en-US" sz="1400" b="0" i="0" u="none" strike="noStrike" kern="1200" cap="none" spc="0" normalizeH="0" baseline="0" noProof="0" dirty="0">
              <a:ln>
                <a:noFill/>
              </a:ln>
              <a:solidFill>
                <a:prstClr val="black"/>
              </a:solidFill>
              <a:effectLst/>
              <a:uLnTx/>
              <a:uFillTx/>
              <a:latin typeface="Aharoni"/>
              <a:ea typeface="+mn-ea"/>
              <a:cs typeface="+mn-cs"/>
            </a:endParaRPr>
          </a:p>
        </p:txBody>
      </p:sp>
      <p:sp>
        <p:nvSpPr>
          <p:cNvPr id="22" name="Shape 20"/>
          <p:cNvSpPr/>
          <p:nvPr/>
        </p:nvSpPr>
        <p:spPr>
          <a:xfrm>
            <a:off x="365760" y="4632960"/>
            <a:ext cx="5486400" cy="792480"/>
          </a:xfrm>
          <a:prstGeom prst="rect">
            <a:avLst/>
          </a:prstGeom>
          <a:solidFill>
            <a:srgbClr val="FFFFFF"/>
          </a:solidFill>
          <a:ln/>
          <a:effectLst>
            <a:outerShdw blurRad="63500" dist="25400" dir="8100000" algn="bl" rotWithShape="0">
              <a:srgbClr val="000000">
                <a:alpha val="12000"/>
              </a:srgbClr>
            </a:outerShdw>
          </a:effectLst>
        </p:spPr>
      </p:sp>
      <p:sp>
        <p:nvSpPr>
          <p:cNvPr id="23" name="Shape 21"/>
          <p:cNvSpPr/>
          <p:nvPr/>
        </p:nvSpPr>
        <p:spPr>
          <a:xfrm>
            <a:off x="365760" y="4632960"/>
            <a:ext cx="97536" cy="792480"/>
          </a:xfrm>
          <a:prstGeom prst="rect">
            <a:avLst/>
          </a:prstGeom>
          <a:solidFill>
            <a:srgbClr val="1B4332"/>
          </a:solidFill>
          <a:ln/>
        </p:spPr>
      </p:sp>
      <p:sp>
        <p:nvSpPr>
          <p:cNvPr id="24" name="Text 22"/>
          <p:cNvSpPr/>
          <p:nvPr/>
        </p:nvSpPr>
        <p:spPr>
          <a:xfrm>
            <a:off x="585216" y="4632960"/>
            <a:ext cx="1584960" cy="3048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B4332"/>
                </a:solidFill>
                <a:effectLst/>
                <a:uLnTx/>
                <a:uFillTx/>
                <a:latin typeface="Aharoni"/>
                <a:ea typeface="Calibri" pitchFamily="34" charset="-122"/>
                <a:cs typeface="Calibri" pitchFamily="34" charset="-120"/>
              </a:rPr>
              <a:t>OECD</a:t>
            </a:r>
            <a:endParaRPr kumimoji="0" lang="en-US" sz="1800" b="0" i="0" u="none" strike="noStrike" kern="1200" cap="none" spc="0" normalizeH="0" baseline="0" noProof="0" dirty="0">
              <a:ln>
                <a:noFill/>
              </a:ln>
              <a:solidFill>
                <a:prstClr val="black"/>
              </a:solidFill>
              <a:effectLst/>
              <a:uLnTx/>
              <a:uFillTx/>
              <a:latin typeface="Aharoni"/>
              <a:ea typeface="+mn-ea"/>
              <a:cs typeface="+mn-cs"/>
            </a:endParaRPr>
          </a:p>
        </p:txBody>
      </p:sp>
      <p:sp>
        <p:nvSpPr>
          <p:cNvPr id="25" name="Text 23"/>
          <p:cNvSpPr/>
          <p:nvPr/>
        </p:nvSpPr>
        <p:spPr>
          <a:xfrm>
            <a:off x="585216" y="4998720"/>
            <a:ext cx="4998720" cy="39014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55555"/>
                </a:solidFill>
                <a:effectLst/>
                <a:uLnTx/>
                <a:uFillTx/>
                <a:latin typeface="Aharoni"/>
                <a:ea typeface="Calibri" pitchFamily="34" charset="-122"/>
                <a:cs typeface="Calibri" pitchFamily="34" charset="-120"/>
              </a:rPr>
              <a:t>Implementation Project; Public Policies Compendium (2023)</a:t>
            </a:r>
            <a:endParaRPr kumimoji="0" lang="en-US" sz="1600" b="0" i="0" u="none" strike="noStrike" kern="1200" cap="none" spc="0" normalizeH="0" baseline="0" noProof="0" dirty="0">
              <a:ln>
                <a:noFill/>
              </a:ln>
              <a:solidFill>
                <a:prstClr val="black"/>
              </a:solidFill>
              <a:effectLst/>
              <a:uLnTx/>
              <a:uFillTx/>
              <a:latin typeface="Aharoni"/>
              <a:ea typeface="+mn-ea"/>
              <a:cs typeface="+mn-cs"/>
            </a:endParaRPr>
          </a:p>
        </p:txBody>
      </p:sp>
      <p:sp>
        <p:nvSpPr>
          <p:cNvPr id="26" name="Shape 24"/>
          <p:cNvSpPr/>
          <p:nvPr/>
        </p:nvSpPr>
        <p:spPr>
          <a:xfrm>
            <a:off x="6217920" y="1889760"/>
            <a:ext cx="5608320" cy="633984"/>
          </a:xfrm>
          <a:prstGeom prst="rect">
            <a:avLst/>
          </a:prstGeom>
          <a:solidFill>
            <a:srgbClr val="FFFFFF"/>
          </a:solidFill>
          <a:ln/>
          <a:effectLst>
            <a:outerShdw blurRad="63500" dist="25400" dir="8100000" algn="bl" rotWithShape="0">
              <a:srgbClr val="000000">
                <a:alpha val="12000"/>
              </a:srgbClr>
            </a:outerShdw>
          </a:effectLst>
        </p:spPr>
      </p:sp>
      <p:sp>
        <p:nvSpPr>
          <p:cNvPr id="27" name="Shape 25"/>
          <p:cNvSpPr/>
          <p:nvPr/>
        </p:nvSpPr>
        <p:spPr>
          <a:xfrm>
            <a:off x="6217920" y="1889760"/>
            <a:ext cx="97536" cy="633984"/>
          </a:xfrm>
          <a:prstGeom prst="rect">
            <a:avLst/>
          </a:prstGeom>
          <a:solidFill>
            <a:srgbClr val="40916C"/>
          </a:solidFill>
          <a:ln/>
        </p:spPr>
      </p:sp>
      <p:sp>
        <p:nvSpPr>
          <p:cNvPr id="28" name="Text 26"/>
          <p:cNvSpPr/>
          <p:nvPr/>
        </p:nvSpPr>
        <p:spPr>
          <a:xfrm>
            <a:off x="6437376" y="1938528"/>
            <a:ext cx="1463040" cy="26822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0916C"/>
                </a:solidFill>
                <a:effectLst/>
                <a:uLnTx/>
                <a:uFillTx/>
                <a:latin typeface="Aharoni"/>
                <a:ea typeface="Calibri" pitchFamily="34" charset="-122"/>
                <a:cs typeface="Calibri" pitchFamily="34" charset="-120"/>
              </a:rPr>
              <a:t>CEDEFOP</a:t>
            </a:r>
            <a:endParaRPr kumimoji="0" lang="en-US" sz="1800" b="0" i="0" u="none" strike="noStrike" kern="1200" cap="none" spc="0" normalizeH="0" baseline="0" noProof="0" dirty="0">
              <a:ln>
                <a:noFill/>
              </a:ln>
              <a:solidFill>
                <a:prstClr val="black"/>
              </a:solidFill>
              <a:effectLst/>
              <a:uLnTx/>
              <a:uFillTx/>
              <a:latin typeface="Aharoni"/>
              <a:ea typeface="+mn-ea"/>
              <a:cs typeface="+mn-cs"/>
            </a:endParaRPr>
          </a:p>
        </p:txBody>
      </p:sp>
      <p:sp>
        <p:nvSpPr>
          <p:cNvPr id="29" name="Text 27"/>
          <p:cNvSpPr/>
          <p:nvPr/>
        </p:nvSpPr>
        <p:spPr>
          <a:xfrm>
            <a:off x="6437376" y="2206752"/>
            <a:ext cx="5120640" cy="29260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555555"/>
                </a:solidFill>
                <a:effectLst/>
                <a:uLnTx/>
                <a:uFillTx/>
                <a:latin typeface="Aharoni"/>
                <a:ea typeface="Calibri" pitchFamily="34" charset="-122"/>
                <a:cs typeface="Calibri" pitchFamily="34" charset="-120"/>
              </a:rPr>
              <a:t>Labour market value; VET quality assurance standards (2023)</a:t>
            </a:r>
            <a:endParaRPr kumimoji="0" lang="en-US" sz="1400" b="0" i="0" u="none" strike="noStrike" kern="1200" cap="none" spc="0" normalizeH="0" baseline="0" noProof="0" dirty="0">
              <a:ln>
                <a:noFill/>
              </a:ln>
              <a:solidFill>
                <a:prstClr val="black"/>
              </a:solidFill>
              <a:effectLst/>
              <a:uLnTx/>
              <a:uFillTx/>
              <a:latin typeface="Aharoni"/>
              <a:ea typeface="+mn-ea"/>
              <a:cs typeface="+mn-cs"/>
            </a:endParaRPr>
          </a:p>
        </p:txBody>
      </p:sp>
      <p:sp>
        <p:nvSpPr>
          <p:cNvPr id="30" name="Shape 28"/>
          <p:cNvSpPr/>
          <p:nvPr/>
        </p:nvSpPr>
        <p:spPr>
          <a:xfrm>
            <a:off x="6217920" y="2621280"/>
            <a:ext cx="5608320" cy="633984"/>
          </a:xfrm>
          <a:prstGeom prst="rect">
            <a:avLst/>
          </a:prstGeom>
          <a:solidFill>
            <a:srgbClr val="FFFFFF"/>
          </a:solidFill>
          <a:ln/>
          <a:effectLst>
            <a:outerShdw blurRad="63500" dist="25400" dir="8100000" algn="bl" rotWithShape="0">
              <a:srgbClr val="000000">
                <a:alpha val="12000"/>
              </a:srgbClr>
            </a:outerShdw>
          </a:effectLst>
        </p:spPr>
      </p:sp>
      <p:sp>
        <p:nvSpPr>
          <p:cNvPr id="31" name="Shape 29"/>
          <p:cNvSpPr/>
          <p:nvPr/>
        </p:nvSpPr>
        <p:spPr>
          <a:xfrm>
            <a:off x="6217920" y="2621280"/>
            <a:ext cx="97536" cy="633984"/>
          </a:xfrm>
          <a:prstGeom prst="rect">
            <a:avLst/>
          </a:prstGeom>
          <a:solidFill>
            <a:srgbClr val="40916C"/>
          </a:solidFill>
          <a:ln/>
        </p:spPr>
      </p:sp>
      <p:sp>
        <p:nvSpPr>
          <p:cNvPr id="32" name="Text 30"/>
          <p:cNvSpPr/>
          <p:nvPr/>
        </p:nvSpPr>
        <p:spPr>
          <a:xfrm>
            <a:off x="6437376" y="2670048"/>
            <a:ext cx="1463040" cy="26822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0916C"/>
                </a:solidFill>
                <a:effectLst/>
                <a:uLnTx/>
                <a:uFillTx/>
                <a:latin typeface="Aharoni"/>
                <a:ea typeface="Calibri" pitchFamily="34" charset="-122"/>
                <a:cs typeface="Calibri" pitchFamily="34" charset="-120"/>
              </a:rPr>
              <a:t>ETF</a:t>
            </a:r>
            <a:endParaRPr kumimoji="0" lang="en-US" sz="1800" b="0" i="0" u="none" strike="noStrike" kern="1200" cap="none" spc="0" normalizeH="0" baseline="0" noProof="0" dirty="0">
              <a:ln>
                <a:noFill/>
              </a:ln>
              <a:solidFill>
                <a:prstClr val="black"/>
              </a:solidFill>
              <a:effectLst/>
              <a:uLnTx/>
              <a:uFillTx/>
              <a:latin typeface="Aharoni"/>
              <a:ea typeface="+mn-ea"/>
              <a:cs typeface="+mn-cs"/>
            </a:endParaRPr>
          </a:p>
        </p:txBody>
      </p:sp>
      <p:sp>
        <p:nvSpPr>
          <p:cNvPr id="33" name="Text 31"/>
          <p:cNvSpPr/>
          <p:nvPr/>
        </p:nvSpPr>
        <p:spPr>
          <a:xfrm>
            <a:off x="6437376" y="2938272"/>
            <a:ext cx="5120640" cy="29260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555555"/>
                </a:solidFill>
                <a:effectLst/>
                <a:uLnTx/>
                <a:uFillTx/>
                <a:latin typeface="Aharoni"/>
                <a:ea typeface="Calibri" pitchFamily="34" charset="-122"/>
                <a:cs typeface="Calibri" pitchFamily="34" charset="-120"/>
              </a:rPr>
              <a:t>Guide for developing &amp; transition economies — Namibia model (2023)</a:t>
            </a:r>
            <a:endParaRPr kumimoji="0" lang="en-US" sz="1400" b="0" i="0" u="none" strike="noStrike" kern="1200" cap="none" spc="0" normalizeH="0" baseline="0" noProof="0" dirty="0">
              <a:ln>
                <a:noFill/>
              </a:ln>
              <a:solidFill>
                <a:prstClr val="black"/>
              </a:solidFill>
              <a:effectLst/>
              <a:uLnTx/>
              <a:uFillTx/>
              <a:latin typeface="Aharoni"/>
              <a:ea typeface="+mn-ea"/>
              <a:cs typeface="+mn-cs"/>
            </a:endParaRPr>
          </a:p>
        </p:txBody>
      </p:sp>
      <p:sp>
        <p:nvSpPr>
          <p:cNvPr id="34" name="Shape 32"/>
          <p:cNvSpPr/>
          <p:nvPr/>
        </p:nvSpPr>
        <p:spPr>
          <a:xfrm>
            <a:off x="6217920" y="3364992"/>
            <a:ext cx="5608320" cy="633984"/>
          </a:xfrm>
          <a:prstGeom prst="rect">
            <a:avLst/>
          </a:prstGeom>
          <a:solidFill>
            <a:srgbClr val="FFFFFF"/>
          </a:solidFill>
          <a:ln/>
          <a:effectLst>
            <a:outerShdw blurRad="63500" dist="25400" dir="8100000" algn="bl" rotWithShape="0">
              <a:srgbClr val="000000">
                <a:alpha val="12000"/>
              </a:srgbClr>
            </a:outerShdw>
          </a:effectLst>
        </p:spPr>
      </p:sp>
      <p:sp>
        <p:nvSpPr>
          <p:cNvPr id="35" name="Shape 33"/>
          <p:cNvSpPr/>
          <p:nvPr/>
        </p:nvSpPr>
        <p:spPr>
          <a:xfrm>
            <a:off x="6217920" y="3352800"/>
            <a:ext cx="97536" cy="633984"/>
          </a:xfrm>
          <a:prstGeom prst="rect">
            <a:avLst/>
          </a:prstGeom>
          <a:solidFill>
            <a:srgbClr val="40916C"/>
          </a:solidFill>
          <a:ln/>
        </p:spPr>
      </p:sp>
      <p:sp>
        <p:nvSpPr>
          <p:cNvPr id="36" name="Text 34"/>
          <p:cNvSpPr/>
          <p:nvPr/>
        </p:nvSpPr>
        <p:spPr>
          <a:xfrm>
            <a:off x="6437376" y="3377184"/>
            <a:ext cx="4078224" cy="29260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0916C"/>
                </a:solidFill>
                <a:effectLst/>
                <a:uLnTx/>
                <a:uFillTx/>
                <a:latin typeface="Aharoni"/>
                <a:ea typeface="Calibri" pitchFamily="34" charset="-122"/>
                <a:cs typeface="Calibri" pitchFamily="34" charset="-120"/>
              </a:rPr>
              <a:t>Commonwealth of Learning (COL)</a:t>
            </a:r>
            <a:endParaRPr kumimoji="0" lang="en-US" sz="1800" b="0" i="0" u="none" strike="noStrike" kern="1200" cap="none" spc="0" normalizeH="0" baseline="0" noProof="0" dirty="0">
              <a:ln>
                <a:noFill/>
              </a:ln>
              <a:solidFill>
                <a:prstClr val="black"/>
              </a:solidFill>
              <a:effectLst/>
              <a:uLnTx/>
              <a:uFillTx/>
              <a:latin typeface="Aharoni"/>
              <a:ea typeface="+mn-ea"/>
              <a:cs typeface="+mn-cs"/>
            </a:endParaRPr>
          </a:p>
        </p:txBody>
      </p:sp>
      <p:sp>
        <p:nvSpPr>
          <p:cNvPr id="37" name="Text 35"/>
          <p:cNvSpPr/>
          <p:nvPr/>
        </p:nvSpPr>
        <p:spPr>
          <a:xfrm>
            <a:off x="6437376" y="3706368"/>
            <a:ext cx="5388864" cy="29260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555555"/>
                </a:solidFill>
                <a:effectLst/>
                <a:uLnTx/>
                <a:uFillTx/>
                <a:latin typeface="Aharoni"/>
                <a:ea typeface="Calibri" pitchFamily="34" charset="-122"/>
                <a:cs typeface="Calibri" pitchFamily="34" charset="-120"/>
              </a:rPr>
              <a:t>Commonwealth Micro-credential Framework — East Africa input (2025)</a:t>
            </a:r>
            <a:endParaRPr kumimoji="0" lang="en-US" sz="1400" b="0" i="0" u="none" strike="noStrike" kern="1200" cap="none" spc="0" normalizeH="0" baseline="0" noProof="0" dirty="0">
              <a:ln>
                <a:noFill/>
              </a:ln>
              <a:solidFill>
                <a:prstClr val="black"/>
              </a:solidFill>
              <a:effectLst/>
              <a:uLnTx/>
              <a:uFillTx/>
              <a:latin typeface="Aharoni"/>
              <a:ea typeface="+mn-ea"/>
              <a:cs typeface="+mn-cs"/>
            </a:endParaRPr>
          </a:p>
        </p:txBody>
      </p:sp>
      <p:sp>
        <p:nvSpPr>
          <p:cNvPr id="38" name="Shape 36"/>
          <p:cNvSpPr/>
          <p:nvPr/>
        </p:nvSpPr>
        <p:spPr>
          <a:xfrm>
            <a:off x="6217920" y="4084320"/>
            <a:ext cx="5608320" cy="633984"/>
          </a:xfrm>
          <a:prstGeom prst="rect">
            <a:avLst/>
          </a:prstGeom>
          <a:solidFill>
            <a:srgbClr val="FFFFFF"/>
          </a:solidFill>
          <a:ln/>
          <a:effectLst>
            <a:outerShdw blurRad="63500" dist="25400" dir="8100000" algn="bl" rotWithShape="0">
              <a:srgbClr val="000000">
                <a:alpha val="12000"/>
              </a:srgbClr>
            </a:outerShdw>
          </a:effectLst>
        </p:spPr>
      </p:sp>
      <p:sp>
        <p:nvSpPr>
          <p:cNvPr id="39" name="Shape 37"/>
          <p:cNvSpPr/>
          <p:nvPr/>
        </p:nvSpPr>
        <p:spPr>
          <a:xfrm>
            <a:off x="6217920" y="4084320"/>
            <a:ext cx="97536" cy="633984"/>
          </a:xfrm>
          <a:prstGeom prst="rect">
            <a:avLst/>
          </a:prstGeom>
          <a:solidFill>
            <a:srgbClr val="40916C"/>
          </a:solidFill>
          <a:ln/>
        </p:spPr>
      </p:sp>
      <p:sp>
        <p:nvSpPr>
          <p:cNvPr id="40" name="Text 38"/>
          <p:cNvSpPr/>
          <p:nvPr/>
        </p:nvSpPr>
        <p:spPr>
          <a:xfrm>
            <a:off x="6437376" y="4133088"/>
            <a:ext cx="1463040" cy="26822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0916C"/>
                </a:solidFill>
                <a:effectLst/>
                <a:uLnTx/>
                <a:uFillTx/>
                <a:latin typeface="Aharoni"/>
                <a:ea typeface="Calibri" pitchFamily="34" charset="-122"/>
                <a:cs typeface="Calibri" pitchFamily="34" charset="-120"/>
              </a:rPr>
              <a:t>ACQF</a:t>
            </a:r>
            <a:endParaRPr kumimoji="0" lang="en-US" sz="1800" b="0" i="0" u="none" strike="noStrike" kern="1200" cap="none" spc="0" normalizeH="0" baseline="0" noProof="0" dirty="0">
              <a:ln>
                <a:noFill/>
              </a:ln>
              <a:solidFill>
                <a:prstClr val="black"/>
              </a:solidFill>
              <a:effectLst/>
              <a:uLnTx/>
              <a:uFillTx/>
              <a:latin typeface="Aharoni"/>
              <a:ea typeface="+mn-ea"/>
              <a:cs typeface="+mn-cs"/>
            </a:endParaRPr>
          </a:p>
        </p:txBody>
      </p:sp>
      <p:sp>
        <p:nvSpPr>
          <p:cNvPr id="41" name="Text 39"/>
          <p:cNvSpPr/>
          <p:nvPr/>
        </p:nvSpPr>
        <p:spPr>
          <a:xfrm>
            <a:off x="6437376" y="4401312"/>
            <a:ext cx="5120640" cy="29260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555555"/>
                </a:solidFill>
                <a:effectLst/>
                <a:uLnTx/>
                <a:uFillTx/>
                <a:latin typeface="Aharoni"/>
                <a:ea typeface="Calibri" pitchFamily="34" charset="-122"/>
                <a:cs typeface="Calibri" pitchFamily="34" charset="-120"/>
              </a:rPr>
              <a:t>Africa Micro-Credentials Handbook — most proximate to Kenya (2024)</a:t>
            </a:r>
            <a:endParaRPr kumimoji="0" lang="en-US" sz="1400" b="0" i="0" u="none" strike="noStrike" kern="1200" cap="none" spc="0" normalizeH="0" baseline="0" noProof="0" dirty="0">
              <a:ln>
                <a:noFill/>
              </a:ln>
              <a:solidFill>
                <a:prstClr val="black"/>
              </a:solidFill>
              <a:effectLst/>
              <a:uLnTx/>
              <a:uFillTx/>
              <a:latin typeface="Aharoni"/>
              <a:ea typeface="+mn-ea"/>
              <a:cs typeface="+mn-cs"/>
            </a:endParaRPr>
          </a:p>
        </p:txBody>
      </p:sp>
      <p:sp>
        <p:nvSpPr>
          <p:cNvPr id="42" name="Shape 40"/>
          <p:cNvSpPr/>
          <p:nvPr/>
        </p:nvSpPr>
        <p:spPr>
          <a:xfrm>
            <a:off x="6217920" y="4815840"/>
            <a:ext cx="5608320" cy="633984"/>
          </a:xfrm>
          <a:prstGeom prst="rect">
            <a:avLst/>
          </a:prstGeom>
          <a:solidFill>
            <a:srgbClr val="FFFFFF"/>
          </a:solidFill>
          <a:ln/>
          <a:effectLst>
            <a:outerShdw blurRad="63500" dist="25400" dir="8100000" algn="bl" rotWithShape="0">
              <a:srgbClr val="000000">
                <a:alpha val="12000"/>
              </a:srgbClr>
            </a:outerShdw>
          </a:effectLst>
        </p:spPr>
      </p:sp>
      <p:sp>
        <p:nvSpPr>
          <p:cNvPr id="43" name="Shape 41"/>
          <p:cNvSpPr/>
          <p:nvPr/>
        </p:nvSpPr>
        <p:spPr>
          <a:xfrm>
            <a:off x="6217920" y="4815840"/>
            <a:ext cx="97536" cy="633984"/>
          </a:xfrm>
          <a:prstGeom prst="rect">
            <a:avLst/>
          </a:prstGeom>
          <a:solidFill>
            <a:srgbClr val="40916C"/>
          </a:solidFill>
          <a:ln/>
        </p:spPr>
      </p:sp>
      <p:sp>
        <p:nvSpPr>
          <p:cNvPr id="44" name="Text 42"/>
          <p:cNvSpPr/>
          <p:nvPr/>
        </p:nvSpPr>
        <p:spPr>
          <a:xfrm>
            <a:off x="6437376" y="4864608"/>
            <a:ext cx="1463040" cy="26822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0916C"/>
                </a:solidFill>
                <a:effectLst/>
                <a:uLnTx/>
                <a:uFillTx/>
                <a:latin typeface="Aharoni"/>
                <a:ea typeface="Calibri" pitchFamily="34" charset="-122"/>
                <a:cs typeface="Calibri" pitchFamily="34" charset="-120"/>
              </a:rPr>
              <a:t>GIZ</a:t>
            </a:r>
            <a:endParaRPr kumimoji="0" lang="en-US" sz="1800" b="0" i="0" u="none" strike="noStrike" kern="1200" cap="none" spc="0" normalizeH="0" baseline="0" noProof="0" dirty="0">
              <a:ln>
                <a:noFill/>
              </a:ln>
              <a:solidFill>
                <a:prstClr val="black"/>
              </a:solidFill>
              <a:effectLst/>
              <a:uLnTx/>
              <a:uFillTx/>
              <a:latin typeface="Aharoni"/>
              <a:ea typeface="+mn-ea"/>
              <a:cs typeface="+mn-cs"/>
            </a:endParaRPr>
          </a:p>
        </p:txBody>
      </p:sp>
      <p:sp>
        <p:nvSpPr>
          <p:cNvPr id="45" name="Text 43"/>
          <p:cNvSpPr/>
          <p:nvPr/>
        </p:nvSpPr>
        <p:spPr>
          <a:xfrm>
            <a:off x="6437376" y="5132832"/>
            <a:ext cx="5120640" cy="29260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555555"/>
                </a:solidFill>
                <a:effectLst/>
                <a:uLnTx/>
                <a:uFillTx/>
                <a:latin typeface="Aharoni"/>
                <a:ea typeface="Calibri" pitchFamily="34" charset="-122"/>
                <a:cs typeface="Calibri" pitchFamily="34" charset="-120"/>
              </a:rPr>
              <a:t>Platform gig work credentials — piloted in Kenya &amp; Ghana (2023)</a:t>
            </a:r>
            <a:endParaRPr kumimoji="0" lang="en-US" sz="1400" b="0" i="0" u="none" strike="noStrike" kern="1200" cap="none" spc="0" normalizeH="0" baseline="0" noProof="0" dirty="0">
              <a:ln>
                <a:noFill/>
              </a:ln>
              <a:solidFill>
                <a:prstClr val="black"/>
              </a:solidFill>
              <a:effectLst/>
              <a:uLnTx/>
              <a:uFillTx/>
              <a:latin typeface="Aharoni"/>
              <a:ea typeface="+mn-ea"/>
              <a:cs typeface="+mn-cs"/>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7965440" cy="1341120"/>
          </a:xfrm>
          <a:prstGeom prst="rect">
            <a:avLst/>
          </a:prstGeom>
          <a:solidFill>
            <a:srgbClr val="00246C"/>
          </a:solidFill>
          <a:ln/>
        </p:spPr>
      </p:sp>
      <p:sp>
        <p:nvSpPr>
          <p:cNvPr id="3" name="Shape 1"/>
          <p:cNvSpPr/>
          <p:nvPr/>
        </p:nvSpPr>
        <p:spPr>
          <a:xfrm>
            <a:off x="0" y="0"/>
            <a:ext cx="219456" cy="1341120"/>
          </a:xfrm>
          <a:prstGeom prst="rect">
            <a:avLst/>
          </a:prstGeom>
          <a:solidFill>
            <a:srgbClr val="D4A017"/>
          </a:solidFill>
          <a:ln/>
        </p:spPr>
      </p:sp>
      <p:sp>
        <p:nvSpPr>
          <p:cNvPr id="4" name="Text 2"/>
          <p:cNvSpPr/>
          <p:nvPr/>
        </p:nvSpPr>
        <p:spPr>
          <a:xfrm>
            <a:off x="426720" y="121920"/>
            <a:ext cx="6583680" cy="7315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haroni"/>
                <a:ea typeface="Calibri" pitchFamily="34" charset="-122"/>
                <a:cs typeface="Calibri" pitchFamily="34" charset="-120"/>
              </a:rPr>
              <a:t>Comparative Frameworks</a:t>
            </a:r>
            <a:endParaRPr kumimoji="0" lang="en-US" sz="3200" b="0" i="0" u="none" strike="noStrike" kern="1200" cap="none" spc="0" normalizeH="0" baseline="0" noProof="0" dirty="0">
              <a:ln>
                <a:noFill/>
              </a:ln>
              <a:solidFill>
                <a:prstClr val="black"/>
              </a:solidFill>
              <a:effectLst/>
              <a:uLnTx/>
              <a:uFillTx/>
              <a:latin typeface="Aharoni"/>
              <a:ea typeface="+mn-ea"/>
              <a:cs typeface="+mn-cs"/>
            </a:endParaRPr>
          </a:p>
        </p:txBody>
      </p:sp>
      <p:sp>
        <p:nvSpPr>
          <p:cNvPr id="5" name="Text 3"/>
          <p:cNvSpPr/>
          <p:nvPr/>
        </p:nvSpPr>
        <p:spPr>
          <a:xfrm>
            <a:off x="426720" y="829056"/>
            <a:ext cx="7538720" cy="4267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D4A017"/>
                </a:solidFill>
                <a:effectLst/>
                <a:uLnTx/>
                <a:uFillTx/>
                <a:latin typeface="Aharoni"/>
                <a:ea typeface="Calibri" pitchFamily="34" charset="-122"/>
                <a:cs typeface="Calibri" pitchFamily="34" charset="-120"/>
              </a:rPr>
              <a:t>EQF, AQF &amp; African Regional Frameworks — Lessons for Kenya</a:t>
            </a:r>
            <a:endParaRPr kumimoji="0" lang="en-US" sz="1600" b="0" i="0" u="none" strike="noStrike" kern="1200" cap="none" spc="0" normalizeH="0" baseline="0" noProof="0" dirty="0">
              <a:ln>
                <a:noFill/>
              </a:ln>
              <a:solidFill>
                <a:prstClr val="black"/>
              </a:solidFill>
              <a:effectLst/>
              <a:uLnTx/>
              <a:uFillTx/>
              <a:latin typeface="Aharoni"/>
              <a:ea typeface="+mn-ea"/>
              <a:cs typeface="+mn-cs"/>
            </a:endParaRPr>
          </a:p>
        </p:txBody>
      </p:sp>
      <p:sp>
        <p:nvSpPr>
          <p:cNvPr id="6" name="Shape 4"/>
          <p:cNvSpPr/>
          <p:nvPr/>
        </p:nvSpPr>
        <p:spPr>
          <a:xfrm>
            <a:off x="0" y="6522720"/>
            <a:ext cx="12192000" cy="341376"/>
          </a:xfrm>
          <a:prstGeom prst="rect">
            <a:avLst/>
          </a:prstGeom>
          <a:solidFill>
            <a:srgbClr val="1B4332"/>
          </a:solidFill>
          <a:ln/>
        </p:spPr>
      </p:sp>
      <p:sp>
        <p:nvSpPr>
          <p:cNvPr id="7" name="Text 5"/>
          <p:cNvSpPr/>
          <p:nvPr/>
        </p:nvSpPr>
        <p:spPr>
          <a:xfrm>
            <a:off x="243840" y="6534912"/>
            <a:ext cx="11704320" cy="29260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D4A017"/>
                </a:solidFill>
                <a:effectLst/>
                <a:uLnTx/>
                <a:uFillTx/>
                <a:latin typeface="Calibri" pitchFamily="34" charset="0"/>
                <a:ea typeface="Calibri" pitchFamily="34" charset="-122"/>
                <a:cs typeface="Calibri" pitchFamily="34" charset="-120"/>
              </a:rPr>
              <a:t>KNQA National Qualifications Conference 2026  |  Nairobi, Kenya  |  Dr. Mercy Maina &amp; Margaret Waithaka</a:t>
            </a:r>
            <a:endParaRPr kumimoji="0" lang="en-US" sz="1067" b="0" i="0" u="none" strike="noStrike" kern="1200" cap="none" spc="0" normalizeH="0" baseline="0" noProof="0" dirty="0">
              <a:ln>
                <a:noFill/>
              </a:ln>
              <a:solidFill>
                <a:prstClr val="black"/>
              </a:solidFill>
              <a:effectLst/>
              <a:uLnTx/>
              <a:uFillTx/>
              <a:latin typeface="Aharoni"/>
              <a:ea typeface="+mn-ea"/>
              <a:cs typeface="+mn-cs"/>
            </a:endParaRPr>
          </a:p>
        </p:txBody>
      </p:sp>
      <p:sp>
        <p:nvSpPr>
          <p:cNvPr id="8" name="Shape 6"/>
          <p:cNvSpPr/>
          <p:nvPr/>
        </p:nvSpPr>
        <p:spPr>
          <a:xfrm>
            <a:off x="304800" y="1463040"/>
            <a:ext cx="5669280" cy="2255520"/>
          </a:xfrm>
          <a:prstGeom prst="rect">
            <a:avLst/>
          </a:prstGeom>
          <a:solidFill>
            <a:srgbClr val="FFFFFF"/>
          </a:solidFill>
          <a:ln/>
          <a:effectLst>
            <a:outerShdw blurRad="63500" dist="25400" dir="8100000" algn="bl" rotWithShape="0">
              <a:srgbClr val="000000">
                <a:alpha val="12000"/>
              </a:srgbClr>
            </a:outerShdw>
          </a:effectLst>
        </p:spPr>
      </p:sp>
      <p:sp>
        <p:nvSpPr>
          <p:cNvPr id="9" name="Shape 7"/>
          <p:cNvSpPr/>
          <p:nvPr/>
        </p:nvSpPr>
        <p:spPr>
          <a:xfrm>
            <a:off x="304800" y="1463040"/>
            <a:ext cx="5669280" cy="487680"/>
          </a:xfrm>
          <a:prstGeom prst="rect">
            <a:avLst/>
          </a:prstGeom>
          <a:solidFill>
            <a:srgbClr val="1B4332"/>
          </a:solidFill>
          <a:ln/>
        </p:spPr>
      </p:sp>
      <p:sp>
        <p:nvSpPr>
          <p:cNvPr id="10" name="Text 8"/>
          <p:cNvSpPr/>
          <p:nvPr/>
        </p:nvSpPr>
        <p:spPr>
          <a:xfrm>
            <a:off x="451104" y="1524000"/>
            <a:ext cx="5364480" cy="34137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haroni"/>
                <a:ea typeface="Calibri" pitchFamily="34" charset="-122"/>
                <a:cs typeface="Calibri" pitchFamily="34" charset="-120"/>
              </a:rPr>
              <a:t>🇪🇺 EQF (European)</a:t>
            </a:r>
            <a:endParaRPr kumimoji="0" lang="en-US" sz="1800" b="0" i="0" u="none" strike="noStrike" kern="1200" cap="none" spc="0" normalizeH="0" baseline="0" noProof="0" dirty="0">
              <a:ln>
                <a:noFill/>
              </a:ln>
              <a:solidFill>
                <a:prstClr val="black"/>
              </a:solidFill>
              <a:effectLst/>
              <a:uLnTx/>
              <a:uFillTx/>
              <a:latin typeface="Aharoni"/>
              <a:ea typeface="+mn-ea"/>
              <a:cs typeface="+mn-cs"/>
            </a:endParaRPr>
          </a:p>
        </p:txBody>
      </p:sp>
      <p:sp>
        <p:nvSpPr>
          <p:cNvPr id="11" name="Text 9"/>
          <p:cNvSpPr/>
          <p:nvPr/>
        </p:nvSpPr>
        <p:spPr>
          <a:xfrm>
            <a:off x="451104" y="1999488"/>
            <a:ext cx="5364480" cy="3048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a:noFill/>
                </a:ln>
                <a:solidFill>
                  <a:srgbClr val="1B4332"/>
                </a:solidFill>
                <a:effectLst/>
                <a:uLnTx/>
                <a:uFillTx/>
                <a:latin typeface="Aharoni"/>
                <a:ea typeface="Calibri" pitchFamily="34" charset="-122"/>
                <a:cs typeface="Calibri" pitchFamily="34" charset="-120"/>
              </a:rPr>
              <a:t>EU 2022 Council Recommendation</a:t>
            </a:r>
            <a:endParaRPr kumimoji="0" lang="en-US" sz="1600" b="0" i="0" u="none" strike="noStrike" kern="1200" cap="none" spc="0" normalizeH="0" baseline="0" noProof="0" dirty="0">
              <a:ln>
                <a:noFill/>
              </a:ln>
              <a:solidFill>
                <a:prstClr val="black"/>
              </a:solidFill>
              <a:effectLst/>
              <a:uLnTx/>
              <a:uFillTx/>
              <a:latin typeface="Aharoni"/>
              <a:ea typeface="+mn-ea"/>
              <a:cs typeface="+mn-cs"/>
            </a:endParaRPr>
          </a:p>
        </p:txBody>
      </p:sp>
      <p:sp>
        <p:nvSpPr>
          <p:cNvPr id="12" name="Text 10"/>
          <p:cNvSpPr/>
          <p:nvPr/>
        </p:nvSpPr>
        <p:spPr>
          <a:xfrm>
            <a:off x="451104" y="2340864"/>
            <a:ext cx="5364480" cy="12801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44444"/>
                </a:solidFill>
                <a:effectLst/>
                <a:uLnTx/>
                <a:uFillTx/>
                <a:latin typeface="Aharoni"/>
                <a:ea typeface="Calibri" pitchFamily="34" charset="-122"/>
                <a:cs typeface="Calibri" pitchFamily="34" charset="-120"/>
              </a:rPr>
              <a:t>Common definition, quality criteria, credit transfer across 27 member states. Erasmus+ European Digital Credentials; portable, verifiable badges.</a:t>
            </a:r>
            <a:endParaRPr kumimoji="0" lang="en-US" sz="1800" b="0" i="0" u="none" strike="noStrike" kern="1200" cap="none" spc="0" normalizeH="0" baseline="0" noProof="0" dirty="0">
              <a:ln>
                <a:noFill/>
              </a:ln>
              <a:solidFill>
                <a:prstClr val="black"/>
              </a:solidFill>
              <a:effectLst/>
              <a:uLnTx/>
              <a:uFillTx/>
              <a:latin typeface="Aharoni"/>
              <a:ea typeface="+mn-ea"/>
              <a:cs typeface="+mn-cs"/>
            </a:endParaRPr>
          </a:p>
        </p:txBody>
      </p:sp>
      <p:sp>
        <p:nvSpPr>
          <p:cNvPr id="13" name="Shape 11"/>
          <p:cNvSpPr/>
          <p:nvPr/>
        </p:nvSpPr>
        <p:spPr>
          <a:xfrm>
            <a:off x="304800" y="3901440"/>
            <a:ext cx="5669280" cy="2255520"/>
          </a:xfrm>
          <a:prstGeom prst="rect">
            <a:avLst/>
          </a:prstGeom>
          <a:solidFill>
            <a:srgbClr val="FFFFFF"/>
          </a:solidFill>
          <a:ln/>
          <a:effectLst>
            <a:outerShdw blurRad="63500" dist="25400" dir="8100000" algn="bl" rotWithShape="0">
              <a:srgbClr val="000000">
                <a:alpha val="12000"/>
              </a:srgbClr>
            </a:outerShdw>
          </a:effectLst>
        </p:spPr>
      </p:sp>
      <p:sp>
        <p:nvSpPr>
          <p:cNvPr id="14" name="Shape 12"/>
          <p:cNvSpPr/>
          <p:nvPr/>
        </p:nvSpPr>
        <p:spPr>
          <a:xfrm>
            <a:off x="304800" y="3901440"/>
            <a:ext cx="5669280" cy="487680"/>
          </a:xfrm>
          <a:prstGeom prst="rect">
            <a:avLst/>
          </a:prstGeom>
          <a:solidFill>
            <a:srgbClr val="40916C"/>
          </a:solidFill>
          <a:ln/>
        </p:spPr>
      </p:sp>
      <p:sp>
        <p:nvSpPr>
          <p:cNvPr id="15" name="Text 13"/>
          <p:cNvSpPr/>
          <p:nvPr/>
        </p:nvSpPr>
        <p:spPr>
          <a:xfrm>
            <a:off x="451104" y="3962400"/>
            <a:ext cx="5364480" cy="34137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haroni"/>
                <a:ea typeface="Calibri" pitchFamily="34" charset="-122"/>
                <a:cs typeface="Calibri" pitchFamily="34" charset="-120"/>
              </a:rPr>
              <a:t>🇦🇺 AQF (Australian)</a:t>
            </a:r>
            <a:endParaRPr kumimoji="0" lang="en-US" sz="1800" b="0" i="0" u="none" strike="noStrike" kern="1200" cap="none" spc="0" normalizeH="0" baseline="0" noProof="0" dirty="0">
              <a:ln>
                <a:noFill/>
              </a:ln>
              <a:solidFill>
                <a:prstClr val="black"/>
              </a:solidFill>
              <a:effectLst/>
              <a:uLnTx/>
              <a:uFillTx/>
              <a:latin typeface="Aharoni"/>
              <a:ea typeface="+mn-ea"/>
              <a:cs typeface="+mn-cs"/>
            </a:endParaRPr>
          </a:p>
        </p:txBody>
      </p:sp>
      <p:sp>
        <p:nvSpPr>
          <p:cNvPr id="16" name="Text 14"/>
          <p:cNvSpPr/>
          <p:nvPr/>
        </p:nvSpPr>
        <p:spPr>
          <a:xfrm>
            <a:off x="451104" y="4437888"/>
            <a:ext cx="5364480" cy="3048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a:noFill/>
                </a:ln>
                <a:solidFill>
                  <a:srgbClr val="40916C"/>
                </a:solidFill>
                <a:effectLst/>
                <a:uLnTx/>
                <a:uFillTx/>
                <a:latin typeface="Calibri" pitchFamily="34" charset="0"/>
                <a:ea typeface="Calibri" pitchFamily="34" charset="-122"/>
                <a:cs typeface="Calibri" pitchFamily="34" charset="-120"/>
              </a:rPr>
              <a:t>National Micro-credentials Framework</a:t>
            </a:r>
            <a:endParaRPr kumimoji="0" lang="en-US" sz="1600" b="0" i="0" u="none" strike="noStrike" kern="1200" cap="none" spc="0" normalizeH="0" baseline="0" noProof="0" dirty="0">
              <a:ln>
                <a:noFill/>
              </a:ln>
              <a:solidFill>
                <a:prstClr val="black"/>
              </a:solidFill>
              <a:effectLst/>
              <a:uLnTx/>
              <a:uFillTx/>
              <a:latin typeface="Aharoni"/>
              <a:ea typeface="+mn-ea"/>
              <a:cs typeface="+mn-cs"/>
            </a:endParaRPr>
          </a:p>
        </p:txBody>
      </p:sp>
      <p:sp>
        <p:nvSpPr>
          <p:cNvPr id="17" name="Text 15"/>
          <p:cNvSpPr/>
          <p:nvPr/>
        </p:nvSpPr>
        <p:spPr>
          <a:xfrm>
            <a:off x="451104" y="4779264"/>
            <a:ext cx="5364480" cy="12801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44444"/>
                </a:solidFill>
                <a:effectLst/>
                <a:uLnTx/>
                <a:uFillTx/>
                <a:latin typeface="Aharoni"/>
                <a:ea typeface="Calibri" pitchFamily="34" charset="-122"/>
                <a:cs typeface="Calibri" pitchFamily="34" charset="-120"/>
              </a:rPr>
              <a:t>National register, sector credit frameworks, ASQA/TEQSA quality audit roles. Most referenced template globally. Addresses stacking and articulation.</a:t>
            </a:r>
            <a:endParaRPr kumimoji="0" lang="en-US" sz="1800" b="0" i="0" u="none" strike="noStrike" kern="1200" cap="none" spc="0" normalizeH="0" baseline="0" noProof="0" dirty="0">
              <a:ln>
                <a:noFill/>
              </a:ln>
              <a:solidFill>
                <a:prstClr val="black"/>
              </a:solidFill>
              <a:effectLst/>
              <a:uLnTx/>
              <a:uFillTx/>
              <a:latin typeface="Aharoni"/>
              <a:ea typeface="+mn-ea"/>
              <a:cs typeface="+mn-cs"/>
            </a:endParaRPr>
          </a:p>
        </p:txBody>
      </p:sp>
      <p:sp>
        <p:nvSpPr>
          <p:cNvPr id="18" name="Shape 16"/>
          <p:cNvSpPr/>
          <p:nvPr/>
        </p:nvSpPr>
        <p:spPr>
          <a:xfrm>
            <a:off x="6278880" y="1463040"/>
            <a:ext cx="5669280" cy="2255520"/>
          </a:xfrm>
          <a:prstGeom prst="rect">
            <a:avLst/>
          </a:prstGeom>
          <a:solidFill>
            <a:srgbClr val="FFFFFF"/>
          </a:solidFill>
          <a:ln/>
          <a:effectLst>
            <a:outerShdw blurRad="63500" dist="25400" dir="8100000" algn="bl" rotWithShape="0">
              <a:srgbClr val="000000">
                <a:alpha val="12000"/>
              </a:srgbClr>
            </a:outerShdw>
          </a:effectLst>
        </p:spPr>
      </p:sp>
      <p:sp>
        <p:nvSpPr>
          <p:cNvPr id="19" name="Shape 17"/>
          <p:cNvSpPr/>
          <p:nvPr/>
        </p:nvSpPr>
        <p:spPr>
          <a:xfrm>
            <a:off x="6278880" y="1463040"/>
            <a:ext cx="5669280" cy="487680"/>
          </a:xfrm>
          <a:prstGeom prst="rect">
            <a:avLst/>
          </a:prstGeom>
          <a:solidFill>
            <a:srgbClr val="D4A017"/>
          </a:solidFill>
          <a:ln/>
        </p:spPr>
      </p:sp>
      <p:sp>
        <p:nvSpPr>
          <p:cNvPr id="20" name="Text 18"/>
          <p:cNvSpPr/>
          <p:nvPr/>
        </p:nvSpPr>
        <p:spPr>
          <a:xfrm>
            <a:off x="6425184" y="1524000"/>
            <a:ext cx="5364480" cy="34137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 </a:t>
            </a:r>
            <a:r>
              <a:rPr kumimoji="0" lang="en-US" sz="1800" b="1" i="0" u="none" strike="noStrike" kern="1200" cap="none" spc="0" normalizeH="0" baseline="0" noProof="0" dirty="0">
                <a:ln>
                  <a:noFill/>
                </a:ln>
                <a:solidFill>
                  <a:srgbClr val="FFFFFF"/>
                </a:solidFill>
                <a:effectLst/>
                <a:uLnTx/>
                <a:uFillTx/>
                <a:latin typeface="Aharoni"/>
                <a:ea typeface="Calibri" pitchFamily="34" charset="-122"/>
                <a:cs typeface="Calibri" pitchFamily="34" charset="-120"/>
              </a:rPr>
              <a:t>ACQF (African)</a:t>
            </a:r>
            <a:endParaRPr kumimoji="0" lang="en-US" sz="1800" b="0" i="0" u="none" strike="noStrike" kern="1200" cap="none" spc="0" normalizeH="0" baseline="0" noProof="0" dirty="0">
              <a:ln>
                <a:noFill/>
              </a:ln>
              <a:solidFill>
                <a:prstClr val="black"/>
              </a:solidFill>
              <a:effectLst/>
              <a:uLnTx/>
              <a:uFillTx/>
              <a:latin typeface="Aharoni"/>
              <a:ea typeface="+mn-ea"/>
              <a:cs typeface="+mn-cs"/>
            </a:endParaRPr>
          </a:p>
        </p:txBody>
      </p:sp>
      <p:sp>
        <p:nvSpPr>
          <p:cNvPr id="21" name="Text 19"/>
          <p:cNvSpPr/>
          <p:nvPr/>
        </p:nvSpPr>
        <p:spPr>
          <a:xfrm>
            <a:off x="6425184" y="1999488"/>
            <a:ext cx="5364480" cy="3048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a:noFill/>
                </a:ln>
                <a:solidFill>
                  <a:srgbClr val="D4A017"/>
                </a:solidFill>
                <a:effectLst/>
                <a:uLnTx/>
                <a:uFillTx/>
                <a:latin typeface="Aharoni"/>
                <a:ea typeface="Calibri" pitchFamily="34" charset="-122"/>
                <a:cs typeface="Calibri" pitchFamily="34" charset="-120"/>
              </a:rPr>
              <a:t>2024 Micro-Credentials Handbook</a:t>
            </a:r>
            <a:endParaRPr kumimoji="0" lang="en-US" sz="1600" b="0" i="0" u="none" strike="noStrike" kern="1200" cap="none" spc="0" normalizeH="0" baseline="0" noProof="0" dirty="0">
              <a:ln>
                <a:noFill/>
              </a:ln>
              <a:solidFill>
                <a:prstClr val="black"/>
              </a:solidFill>
              <a:effectLst/>
              <a:uLnTx/>
              <a:uFillTx/>
              <a:latin typeface="Aharoni"/>
              <a:ea typeface="+mn-ea"/>
              <a:cs typeface="+mn-cs"/>
            </a:endParaRPr>
          </a:p>
        </p:txBody>
      </p:sp>
      <p:sp>
        <p:nvSpPr>
          <p:cNvPr id="22" name="Text 20"/>
          <p:cNvSpPr/>
          <p:nvPr/>
        </p:nvSpPr>
        <p:spPr>
          <a:xfrm>
            <a:off x="6425184" y="2340864"/>
            <a:ext cx="5364480" cy="12801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44444"/>
                </a:solidFill>
                <a:effectLst/>
                <a:uLnTx/>
                <a:uFillTx/>
                <a:latin typeface="Aharoni"/>
                <a:ea typeface="Calibri" pitchFamily="34" charset="-122"/>
                <a:cs typeface="Calibri" pitchFamily="34" charset="-120"/>
              </a:rPr>
              <a:t>First continental guidance specifically for African NQFs. Acknowledges African terminological diversity. Most contextually proximate to Kenya.</a:t>
            </a:r>
            <a:endParaRPr kumimoji="0" lang="en-US" sz="1800" b="0" i="0" u="none" strike="noStrike" kern="1200" cap="none" spc="0" normalizeH="0" baseline="0" noProof="0" dirty="0">
              <a:ln>
                <a:noFill/>
              </a:ln>
              <a:solidFill>
                <a:prstClr val="black"/>
              </a:solidFill>
              <a:effectLst/>
              <a:uLnTx/>
              <a:uFillTx/>
              <a:latin typeface="Aharoni"/>
              <a:ea typeface="+mn-ea"/>
              <a:cs typeface="+mn-cs"/>
            </a:endParaRPr>
          </a:p>
        </p:txBody>
      </p:sp>
      <p:sp>
        <p:nvSpPr>
          <p:cNvPr id="23" name="Shape 21"/>
          <p:cNvSpPr/>
          <p:nvPr/>
        </p:nvSpPr>
        <p:spPr>
          <a:xfrm>
            <a:off x="6278880" y="3901440"/>
            <a:ext cx="5669280" cy="2255520"/>
          </a:xfrm>
          <a:prstGeom prst="rect">
            <a:avLst/>
          </a:prstGeom>
          <a:solidFill>
            <a:srgbClr val="FFFFFF"/>
          </a:solidFill>
          <a:ln/>
          <a:effectLst>
            <a:outerShdw blurRad="63500" dist="25400" dir="8100000" algn="bl" rotWithShape="0">
              <a:srgbClr val="000000">
                <a:alpha val="12000"/>
              </a:srgbClr>
            </a:outerShdw>
          </a:effectLst>
        </p:spPr>
      </p:sp>
      <p:sp>
        <p:nvSpPr>
          <p:cNvPr id="24" name="Shape 22"/>
          <p:cNvSpPr/>
          <p:nvPr/>
        </p:nvSpPr>
        <p:spPr>
          <a:xfrm>
            <a:off x="6278880" y="3901440"/>
            <a:ext cx="5669280" cy="487680"/>
          </a:xfrm>
          <a:prstGeom prst="rect">
            <a:avLst/>
          </a:prstGeom>
          <a:solidFill>
            <a:srgbClr val="6B8F71"/>
          </a:solidFill>
          <a:ln/>
        </p:spPr>
      </p:sp>
      <p:sp>
        <p:nvSpPr>
          <p:cNvPr id="25" name="Text 23"/>
          <p:cNvSpPr/>
          <p:nvPr/>
        </p:nvSpPr>
        <p:spPr>
          <a:xfrm>
            <a:off x="6425184" y="3962400"/>
            <a:ext cx="5364480" cy="34137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 </a:t>
            </a:r>
            <a:r>
              <a:rPr kumimoji="0" lang="en-US" sz="1800" b="1" i="0" u="none" strike="noStrike" kern="1200" cap="none" spc="0" normalizeH="0" baseline="0" noProof="0" dirty="0">
                <a:ln>
                  <a:noFill/>
                </a:ln>
                <a:solidFill>
                  <a:srgbClr val="FFFFFF"/>
                </a:solidFill>
                <a:effectLst/>
                <a:uLnTx/>
                <a:uFillTx/>
                <a:latin typeface="Aharoni"/>
                <a:ea typeface="Calibri" pitchFamily="34" charset="-122"/>
                <a:cs typeface="Calibri" pitchFamily="34" charset="-120"/>
              </a:rPr>
              <a:t>COL Commonwealth</a:t>
            </a:r>
            <a:endParaRPr kumimoji="0" lang="en-US" sz="1800" b="0" i="0" u="none" strike="noStrike" kern="1200" cap="none" spc="0" normalizeH="0" baseline="0" noProof="0" dirty="0">
              <a:ln>
                <a:noFill/>
              </a:ln>
              <a:solidFill>
                <a:prstClr val="black"/>
              </a:solidFill>
              <a:effectLst/>
              <a:uLnTx/>
              <a:uFillTx/>
              <a:latin typeface="Aharoni"/>
              <a:ea typeface="+mn-ea"/>
              <a:cs typeface="+mn-cs"/>
            </a:endParaRPr>
          </a:p>
        </p:txBody>
      </p:sp>
      <p:sp>
        <p:nvSpPr>
          <p:cNvPr id="26" name="Text 24"/>
          <p:cNvSpPr/>
          <p:nvPr/>
        </p:nvSpPr>
        <p:spPr>
          <a:xfrm>
            <a:off x="6425184" y="4437888"/>
            <a:ext cx="5364480" cy="3048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a:noFill/>
                </a:ln>
                <a:solidFill>
                  <a:srgbClr val="6B8F71"/>
                </a:solidFill>
                <a:effectLst/>
                <a:uLnTx/>
                <a:uFillTx/>
                <a:latin typeface="Aharoni"/>
                <a:ea typeface="Calibri" pitchFamily="34" charset="-122"/>
                <a:cs typeface="Calibri" pitchFamily="34" charset="-120"/>
              </a:rPr>
              <a:t>Commonwealth MC Framework (2025)</a:t>
            </a:r>
            <a:endParaRPr kumimoji="0" lang="en-US" sz="1600" b="0" i="0" u="none" strike="noStrike" kern="1200" cap="none" spc="0" normalizeH="0" baseline="0" noProof="0" dirty="0">
              <a:ln>
                <a:noFill/>
              </a:ln>
              <a:solidFill>
                <a:prstClr val="black"/>
              </a:solidFill>
              <a:effectLst/>
              <a:uLnTx/>
              <a:uFillTx/>
              <a:latin typeface="Aharoni"/>
              <a:ea typeface="+mn-ea"/>
              <a:cs typeface="+mn-cs"/>
            </a:endParaRPr>
          </a:p>
        </p:txBody>
      </p:sp>
      <p:sp>
        <p:nvSpPr>
          <p:cNvPr id="27" name="Text 25"/>
          <p:cNvSpPr/>
          <p:nvPr/>
        </p:nvSpPr>
        <p:spPr>
          <a:xfrm>
            <a:off x="6425184" y="4779264"/>
            <a:ext cx="5364480" cy="12801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44444"/>
                </a:solidFill>
                <a:effectLst/>
                <a:uLnTx/>
                <a:uFillTx/>
                <a:latin typeface="Aharoni"/>
                <a:ea typeface="Calibri" pitchFamily="34" charset="-122"/>
                <a:cs typeface="Calibri" pitchFamily="34" charset="-120"/>
              </a:rPr>
              <a:t>Developed with East African input. Emphasises portability, RPL, learner-centred approach. Directly applicable to Kenya as a Commonwealth member.</a:t>
            </a:r>
            <a:endParaRPr kumimoji="0" lang="en-US" sz="1800" b="0" i="0" u="none" strike="noStrike" kern="1200" cap="none" spc="0" normalizeH="0" baseline="0" noProof="0" dirty="0">
              <a:ln>
                <a:noFill/>
              </a:ln>
              <a:solidFill>
                <a:prstClr val="black"/>
              </a:solidFill>
              <a:effectLst/>
              <a:uLnTx/>
              <a:uFillTx/>
              <a:latin typeface="Aharoni"/>
              <a:ea typeface="+mn-ea"/>
              <a:cs typeface="+mn-cs"/>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7965440" cy="1341120"/>
          </a:xfrm>
          <a:prstGeom prst="rect">
            <a:avLst/>
          </a:prstGeom>
          <a:solidFill>
            <a:srgbClr val="00246C"/>
          </a:solidFill>
          <a:ln/>
        </p:spPr>
      </p:sp>
      <p:sp>
        <p:nvSpPr>
          <p:cNvPr id="3" name="Shape 1"/>
          <p:cNvSpPr/>
          <p:nvPr/>
        </p:nvSpPr>
        <p:spPr>
          <a:xfrm>
            <a:off x="0" y="0"/>
            <a:ext cx="219456" cy="1341120"/>
          </a:xfrm>
          <a:prstGeom prst="rect">
            <a:avLst/>
          </a:prstGeom>
          <a:solidFill>
            <a:srgbClr val="D4A017"/>
          </a:solidFill>
          <a:ln/>
        </p:spPr>
      </p:sp>
      <p:sp>
        <p:nvSpPr>
          <p:cNvPr id="4" name="Text 2"/>
          <p:cNvSpPr/>
          <p:nvPr/>
        </p:nvSpPr>
        <p:spPr>
          <a:xfrm>
            <a:off x="426720" y="121920"/>
            <a:ext cx="6238240" cy="7315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haroni"/>
                <a:ea typeface="Calibri" pitchFamily="34" charset="-122"/>
                <a:cs typeface="Calibri" pitchFamily="34" charset="-120"/>
              </a:rPr>
              <a:t>East African &amp; Kenyan Evidence</a:t>
            </a:r>
            <a:endParaRPr kumimoji="0" lang="en-US" sz="3200" b="0" i="0" u="none" strike="noStrike" kern="1200" cap="none" spc="0" normalizeH="0" baseline="0" noProof="0" dirty="0">
              <a:ln>
                <a:noFill/>
              </a:ln>
              <a:solidFill>
                <a:prstClr val="black"/>
              </a:solidFill>
              <a:effectLst/>
              <a:uLnTx/>
              <a:uFillTx/>
              <a:latin typeface="Aharoni"/>
              <a:ea typeface="+mn-ea"/>
              <a:cs typeface="+mn-cs"/>
            </a:endParaRPr>
          </a:p>
        </p:txBody>
      </p:sp>
      <p:sp>
        <p:nvSpPr>
          <p:cNvPr id="5" name="Text 3"/>
          <p:cNvSpPr/>
          <p:nvPr/>
        </p:nvSpPr>
        <p:spPr>
          <a:xfrm>
            <a:off x="426720" y="829056"/>
            <a:ext cx="7538720" cy="4267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D4A017"/>
                </a:solidFill>
                <a:effectLst/>
                <a:uLnTx/>
                <a:uFillTx/>
                <a:latin typeface="Aharoni"/>
                <a:ea typeface="Calibri" pitchFamily="34" charset="-122"/>
                <a:cs typeface="Calibri" pitchFamily="34" charset="-120"/>
              </a:rPr>
              <a:t>Grounding Global Best Practices in Regional Reality</a:t>
            </a:r>
            <a:endParaRPr kumimoji="0" lang="en-US" sz="1600" b="0" i="0" u="none" strike="noStrike" kern="1200" cap="none" spc="0" normalizeH="0" baseline="0" noProof="0" dirty="0">
              <a:ln>
                <a:noFill/>
              </a:ln>
              <a:solidFill>
                <a:prstClr val="black"/>
              </a:solidFill>
              <a:effectLst/>
              <a:uLnTx/>
              <a:uFillTx/>
              <a:latin typeface="Aharoni"/>
              <a:ea typeface="+mn-ea"/>
              <a:cs typeface="+mn-cs"/>
            </a:endParaRPr>
          </a:p>
        </p:txBody>
      </p:sp>
      <p:sp>
        <p:nvSpPr>
          <p:cNvPr id="7" name="Text 5"/>
          <p:cNvSpPr/>
          <p:nvPr/>
        </p:nvSpPr>
        <p:spPr>
          <a:xfrm>
            <a:off x="243840" y="6425184"/>
            <a:ext cx="11704320" cy="29260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D4A017"/>
                </a:solidFill>
                <a:effectLst/>
                <a:uLnTx/>
                <a:uFillTx/>
                <a:latin typeface="Calibri" pitchFamily="34" charset="0"/>
                <a:ea typeface="Calibri" pitchFamily="34" charset="-122"/>
                <a:cs typeface="Calibri" pitchFamily="34" charset="-120"/>
              </a:rPr>
              <a:t>KNQA National Qualifications Conference 2026  |  Nairobi, Kenya  |  Dr. Mercy Maina &amp; Margaret Waithaka</a:t>
            </a:r>
            <a:endParaRPr kumimoji="0" lang="en-US" sz="1067" b="0" i="0" u="none" strike="noStrike" kern="1200" cap="none" spc="0" normalizeH="0" baseline="0" noProof="0" dirty="0">
              <a:ln>
                <a:noFill/>
              </a:ln>
              <a:solidFill>
                <a:prstClr val="black"/>
              </a:solidFill>
              <a:effectLst/>
              <a:uLnTx/>
              <a:uFillTx/>
              <a:latin typeface="Aharoni"/>
              <a:ea typeface="+mn-ea"/>
              <a:cs typeface="+mn-cs"/>
            </a:endParaRPr>
          </a:p>
        </p:txBody>
      </p:sp>
      <p:sp>
        <p:nvSpPr>
          <p:cNvPr id="8" name="Shape 6"/>
          <p:cNvSpPr/>
          <p:nvPr/>
        </p:nvSpPr>
        <p:spPr>
          <a:xfrm>
            <a:off x="284480" y="1432560"/>
            <a:ext cx="11582400" cy="591312"/>
          </a:xfrm>
          <a:prstGeom prst="rect">
            <a:avLst/>
          </a:prstGeom>
          <a:solidFill>
            <a:srgbClr val="1B4332"/>
          </a:solidFill>
          <a:ln/>
        </p:spPr>
      </p:sp>
      <p:sp>
        <p:nvSpPr>
          <p:cNvPr id="9" name="Text 7"/>
          <p:cNvSpPr/>
          <p:nvPr/>
        </p:nvSpPr>
        <p:spPr>
          <a:xfrm>
            <a:off x="365760" y="1433576"/>
            <a:ext cx="11338560" cy="51409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FFFFFF"/>
                </a:solidFill>
                <a:effectLst/>
                <a:uLnTx/>
                <a:uFillTx/>
                <a:latin typeface="Aharoni"/>
                <a:ea typeface="Calibri" pitchFamily="34" charset="-122"/>
                <a:cs typeface="Calibri" pitchFamily="34" charset="-120"/>
              </a:rPr>
              <a:t>This paper draws on the first generation of Kenya-specific and East African empirical research on micro-credentials</a:t>
            </a:r>
            <a:endParaRPr kumimoji="0" lang="en-US" sz="1800" b="0" i="0" u="none" strike="noStrike" kern="1200" cap="none" spc="0" normalizeH="0" baseline="0" noProof="0" dirty="0">
              <a:ln>
                <a:noFill/>
              </a:ln>
              <a:solidFill>
                <a:prstClr val="black"/>
              </a:solidFill>
              <a:effectLst/>
              <a:uLnTx/>
              <a:uFillTx/>
              <a:latin typeface="Aharoni"/>
              <a:ea typeface="+mn-ea"/>
              <a:cs typeface="+mn-cs"/>
            </a:endParaRPr>
          </a:p>
        </p:txBody>
      </p:sp>
      <p:sp>
        <p:nvSpPr>
          <p:cNvPr id="10" name="Shape 8"/>
          <p:cNvSpPr/>
          <p:nvPr/>
        </p:nvSpPr>
        <p:spPr>
          <a:xfrm>
            <a:off x="304800" y="2011680"/>
            <a:ext cx="5608320" cy="1572768"/>
          </a:xfrm>
          <a:prstGeom prst="rect">
            <a:avLst/>
          </a:prstGeom>
          <a:solidFill>
            <a:srgbClr val="FFFFFF"/>
          </a:solidFill>
          <a:ln/>
          <a:effectLst>
            <a:outerShdw blurRad="63500" dist="25400" dir="8100000" algn="bl" rotWithShape="0">
              <a:srgbClr val="000000">
                <a:alpha val="12000"/>
              </a:srgbClr>
            </a:outerShdw>
          </a:effectLst>
        </p:spPr>
      </p:sp>
      <p:sp>
        <p:nvSpPr>
          <p:cNvPr id="13" name="Text 10"/>
          <p:cNvSpPr/>
          <p:nvPr/>
        </p:nvSpPr>
        <p:spPr>
          <a:xfrm>
            <a:off x="457200" y="2133600"/>
            <a:ext cx="451104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70C0"/>
                </a:solidFill>
                <a:effectLst/>
                <a:uLnTx/>
                <a:uFillTx/>
                <a:latin typeface="Aharoni"/>
                <a:ea typeface="Calibri" pitchFamily="34" charset="-122"/>
                <a:cs typeface="Calibri" pitchFamily="34" charset="-120"/>
              </a:rPr>
              <a:t>Vundi (2026) — Kenya TVET</a:t>
            </a:r>
            <a:endParaRPr kumimoji="0" lang="en-US" sz="1600" b="0" i="0" u="none" strike="noStrike" kern="1200" cap="none" spc="0" normalizeH="0" baseline="0" noProof="0" dirty="0">
              <a:ln>
                <a:noFill/>
              </a:ln>
              <a:solidFill>
                <a:srgbClr val="0070C0"/>
              </a:solidFill>
              <a:effectLst/>
              <a:uLnTx/>
              <a:uFillTx/>
              <a:latin typeface="Aharoni"/>
              <a:ea typeface="+mn-ea"/>
              <a:cs typeface="+mn-cs"/>
            </a:endParaRPr>
          </a:p>
        </p:txBody>
      </p:sp>
      <p:sp>
        <p:nvSpPr>
          <p:cNvPr id="14" name="Text 11"/>
          <p:cNvSpPr/>
          <p:nvPr/>
        </p:nvSpPr>
        <p:spPr>
          <a:xfrm>
            <a:off x="365760" y="2515616"/>
            <a:ext cx="5608320" cy="80060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44444"/>
                </a:solidFill>
                <a:effectLst/>
                <a:uLnTx/>
                <a:uFillTx/>
                <a:latin typeface="Aharoni"/>
                <a:ea typeface="Calibri" pitchFamily="34" charset="-122"/>
                <a:cs typeface="Calibri" pitchFamily="34" charset="-120"/>
              </a:rPr>
              <a:t>First Kenya-focused study on micro-credentials. TVET trainers recognise potential but cite: absence of national regulatory framework, quality assurance capacity gaps, and low institutional awareness.</a:t>
            </a:r>
            <a:endParaRPr kumimoji="0" lang="en-US" sz="1400" b="0" i="0" u="none" strike="noStrike" kern="1200" cap="none" spc="0" normalizeH="0" baseline="0" noProof="0" dirty="0">
              <a:ln>
                <a:noFill/>
              </a:ln>
              <a:solidFill>
                <a:prstClr val="black"/>
              </a:solidFill>
              <a:effectLst/>
              <a:uLnTx/>
              <a:uFillTx/>
              <a:latin typeface="Aharoni"/>
              <a:ea typeface="+mn-ea"/>
              <a:cs typeface="+mn-cs"/>
            </a:endParaRPr>
          </a:p>
        </p:txBody>
      </p:sp>
      <p:sp>
        <p:nvSpPr>
          <p:cNvPr id="15" name="Shape 12"/>
          <p:cNvSpPr/>
          <p:nvPr/>
        </p:nvSpPr>
        <p:spPr>
          <a:xfrm>
            <a:off x="304800" y="3568192"/>
            <a:ext cx="5608320" cy="1341120"/>
          </a:xfrm>
          <a:prstGeom prst="rect">
            <a:avLst/>
          </a:prstGeom>
          <a:solidFill>
            <a:srgbClr val="FFFFFF"/>
          </a:solidFill>
          <a:ln/>
          <a:effectLst>
            <a:outerShdw blurRad="63500" dist="25400" dir="8100000" algn="bl" rotWithShape="0">
              <a:srgbClr val="000000">
                <a:alpha val="12000"/>
              </a:srgbClr>
            </a:outerShdw>
          </a:effectLst>
        </p:spPr>
      </p:sp>
      <p:sp>
        <p:nvSpPr>
          <p:cNvPr id="18" name="Text 14"/>
          <p:cNvSpPr/>
          <p:nvPr/>
        </p:nvSpPr>
        <p:spPr>
          <a:xfrm>
            <a:off x="365760" y="3614928"/>
            <a:ext cx="451104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70C0"/>
                </a:solidFill>
                <a:effectLst/>
                <a:uLnTx/>
                <a:uFillTx/>
                <a:latin typeface="Aharoni"/>
                <a:ea typeface="Calibri" pitchFamily="34" charset="-122"/>
                <a:cs typeface="Calibri" pitchFamily="34" charset="-120"/>
              </a:rPr>
              <a:t>Mudza (2024) — ACQF Kenya Forum</a:t>
            </a:r>
            <a:endParaRPr kumimoji="0" lang="en-US" sz="1600" b="0" i="0" u="none" strike="noStrike" kern="1200" cap="none" spc="0" normalizeH="0" baseline="0" noProof="0" dirty="0">
              <a:ln>
                <a:noFill/>
              </a:ln>
              <a:solidFill>
                <a:srgbClr val="0070C0"/>
              </a:solidFill>
              <a:effectLst/>
              <a:uLnTx/>
              <a:uFillTx/>
              <a:latin typeface="Aharoni"/>
              <a:ea typeface="+mn-ea"/>
              <a:cs typeface="+mn-cs"/>
            </a:endParaRPr>
          </a:p>
        </p:txBody>
      </p:sp>
      <p:sp>
        <p:nvSpPr>
          <p:cNvPr id="19" name="Text 15"/>
          <p:cNvSpPr/>
          <p:nvPr/>
        </p:nvSpPr>
        <p:spPr>
          <a:xfrm>
            <a:off x="304800" y="3986784"/>
            <a:ext cx="5303520" cy="707136"/>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44444"/>
                </a:solidFill>
                <a:effectLst/>
                <a:uLnTx/>
                <a:uFillTx/>
                <a:latin typeface="Aharoni"/>
                <a:ea typeface="Calibri" pitchFamily="34" charset="-122"/>
                <a:cs typeface="Calibri" pitchFamily="34" charset="-120"/>
              </a:rPr>
              <a:t>Identifies 3 primary barriers in Kenya: no national definition, no recognition framework, no digital infrastructure for verifiable badges.</a:t>
            </a:r>
            <a:endParaRPr kumimoji="0" lang="en-US" sz="1400" b="0" i="0" u="none" strike="noStrike" kern="1200" cap="none" spc="0" normalizeH="0" baseline="0" noProof="0" dirty="0">
              <a:ln>
                <a:noFill/>
              </a:ln>
              <a:solidFill>
                <a:prstClr val="black"/>
              </a:solidFill>
              <a:effectLst/>
              <a:uLnTx/>
              <a:uFillTx/>
              <a:latin typeface="Aharoni"/>
              <a:ea typeface="+mn-ea"/>
              <a:cs typeface="+mn-cs"/>
            </a:endParaRPr>
          </a:p>
        </p:txBody>
      </p:sp>
      <p:sp>
        <p:nvSpPr>
          <p:cNvPr id="20" name="Shape 16"/>
          <p:cNvSpPr/>
          <p:nvPr/>
        </p:nvSpPr>
        <p:spPr>
          <a:xfrm>
            <a:off x="304800" y="4956048"/>
            <a:ext cx="5608320" cy="1341120"/>
          </a:xfrm>
          <a:prstGeom prst="rect">
            <a:avLst/>
          </a:prstGeom>
          <a:solidFill>
            <a:srgbClr val="FFFFFF"/>
          </a:solidFill>
          <a:ln/>
          <a:effectLst>
            <a:outerShdw blurRad="63500" dist="25400" dir="8100000" algn="bl" rotWithShape="0">
              <a:srgbClr val="000000">
                <a:alpha val="12000"/>
              </a:srgbClr>
            </a:outerShdw>
          </a:effectLst>
        </p:spPr>
      </p:sp>
      <p:sp>
        <p:nvSpPr>
          <p:cNvPr id="23" name="Text 18"/>
          <p:cNvSpPr/>
          <p:nvPr/>
        </p:nvSpPr>
        <p:spPr>
          <a:xfrm>
            <a:off x="426720" y="5096256"/>
            <a:ext cx="451104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70C0"/>
                </a:solidFill>
                <a:effectLst/>
                <a:uLnTx/>
                <a:uFillTx/>
                <a:latin typeface="Aharoni"/>
                <a:ea typeface="Calibri" pitchFamily="34" charset="-122"/>
                <a:cs typeface="Calibri" pitchFamily="34" charset="-120"/>
              </a:rPr>
              <a:t>Keevy &amp; Paterson / UNICEF (2024) — Eastern &amp; Southern Africa</a:t>
            </a:r>
            <a:endParaRPr kumimoji="0" lang="en-US" sz="1600" b="0" i="0" u="none" strike="noStrike" kern="1200" cap="none" spc="0" normalizeH="0" baseline="0" noProof="0" dirty="0">
              <a:ln>
                <a:noFill/>
              </a:ln>
              <a:solidFill>
                <a:srgbClr val="0070C0"/>
              </a:solidFill>
              <a:effectLst/>
              <a:uLnTx/>
              <a:uFillTx/>
              <a:latin typeface="Aharoni"/>
              <a:ea typeface="+mn-ea"/>
              <a:cs typeface="+mn-cs"/>
            </a:endParaRPr>
          </a:p>
        </p:txBody>
      </p:sp>
      <p:sp>
        <p:nvSpPr>
          <p:cNvPr id="24" name="Text 19"/>
          <p:cNvSpPr/>
          <p:nvPr/>
        </p:nvSpPr>
        <p:spPr>
          <a:xfrm>
            <a:off x="335280" y="5522976"/>
            <a:ext cx="5547360" cy="707136"/>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44444"/>
                </a:solidFill>
                <a:effectLst/>
                <a:uLnTx/>
                <a:uFillTx/>
                <a:latin typeface="Aharoni"/>
                <a:ea typeface="Calibri" pitchFamily="34" charset="-122"/>
                <a:cs typeface="Calibri" pitchFamily="34" charset="-120"/>
              </a:rPr>
              <a:t>Young people do not complete formal education. Skills acquired informally are rarely recognised. Key success factors: employer collaboration + integration into NQFs.</a:t>
            </a:r>
            <a:endParaRPr kumimoji="0" lang="en-US" sz="1400" b="0" i="0" u="none" strike="noStrike" kern="1200" cap="none" spc="0" normalizeH="0" baseline="0" noProof="0" dirty="0">
              <a:ln>
                <a:noFill/>
              </a:ln>
              <a:solidFill>
                <a:prstClr val="black"/>
              </a:solidFill>
              <a:effectLst/>
              <a:uLnTx/>
              <a:uFillTx/>
              <a:latin typeface="Aharoni"/>
              <a:ea typeface="+mn-ea"/>
              <a:cs typeface="+mn-cs"/>
            </a:endParaRPr>
          </a:p>
        </p:txBody>
      </p:sp>
      <p:sp>
        <p:nvSpPr>
          <p:cNvPr id="25" name="Shape 20"/>
          <p:cNvSpPr/>
          <p:nvPr/>
        </p:nvSpPr>
        <p:spPr>
          <a:xfrm>
            <a:off x="6156960" y="2011680"/>
            <a:ext cx="5608320" cy="1341120"/>
          </a:xfrm>
          <a:prstGeom prst="rect">
            <a:avLst/>
          </a:prstGeom>
          <a:solidFill>
            <a:srgbClr val="FFFFFF"/>
          </a:solidFill>
          <a:ln/>
          <a:effectLst>
            <a:outerShdw blurRad="63500" dist="25400" dir="8100000" algn="bl" rotWithShape="0">
              <a:srgbClr val="000000">
                <a:alpha val="12000"/>
              </a:srgbClr>
            </a:outerShdw>
          </a:effectLst>
        </p:spPr>
      </p:sp>
      <p:sp>
        <p:nvSpPr>
          <p:cNvPr id="28" name="Text 22"/>
          <p:cNvSpPr/>
          <p:nvPr/>
        </p:nvSpPr>
        <p:spPr>
          <a:xfrm>
            <a:off x="6278880" y="2121408"/>
            <a:ext cx="451104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0000"/>
                </a:solidFill>
                <a:effectLst/>
                <a:uLnTx/>
                <a:uFillTx/>
                <a:latin typeface="Aharoni"/>
                <a:ea typeface="Calibri" pitchFamily="34" charset="-122"/>
                <a:cs typeface="Calibri" pitchFamily="34" charset="-120"/>
              </a:rPr>
              <a:t>Martin &amp; Gianchandani / GIZ (2023) — Gig Economy, Kenya &amp; Ghana</a:t>
            </a:r>
            <a:endParaRPr kumimoji="0" lang="en-US" sz="1600" b="0" i="0" u="none" strike="noStrike" kern="1200" cap="none" spc="0" normalizeH="0" baseline="0" noProof="0" dirty="0">
              <a:ln>
                <a:noFill/>
              </a:ln>
              <a:solidFill>
                <a:srgbClr val="FF0000"/>
              </a:solidFill>
              <a:effectLst/>
              <a:uLnTx/>
              <a:uFillTx/>
              <a:latin typeface="Aharoni"/>
              <a:ea typeface="+mn-ea"/>
              <a:cs typeface="+mn-cs"/>
            </a:endParaRPr>
          </a:p>
        </p:txBody>
      </p:sp>
      <p:sp>
        <p:nvSpPr>
          <p:cNvPr id="29" name="Text 23"/>
          <p:cNvSpPr/>
          <p:nvPr/>
        </p:nvSpPr>
        <p:spPr>
          <a:xfrm>
            <a:off x="6167120" y="2529840"/>
            <a:ext cx="5455920" cy="707136"/>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44444"/>
                </a:solidFill>
                <a:effectLst/>
                <a:uLnTx/>
                <a:uFillTx/>
                <a:latin typeface="Aharoni"/>
                <a:ea typeface="Calibri" pitchFamily="34" charset="-122"/>
                <a:cs typeface="Calibri" pitchFamily="34" charset="-120"/>
              </a:rPr>
              <a:t>Micro-credentials offer gig workers affordable, verifiable pathways. But without national recognition frameworks, their portability and utility is severely limited. Piloted in Kenya.</a:t>
            </a:r>
            <a:endParaRPr kumimoji="0" lang="en-US" sz="1400" b="0" i="0" u="none" strike="noStrike" kern="1200" cap="none" spc="0" normalizeH="0" baseline="0" noProof="0" dirty="0">
              <a:ln>
                <a:noFill/>
              </a:ln>
              <a:solidFill>
                <a:prstClr val="black"/>
              </a:solidFill>
              <a:effectLst/>
              <a:uLnTx/>
              <a:uFillTx/>
              <a:latin typeface="Aharoni"/>
              <a:ea typeface="+mn-ea"/>
              <a:cs typeface="+mn-cs"/>
            </a:endParaRPr>
          </a:p>
        </p:txBody>
      </p:sp>
      <p:sp>
        <p:nvSpPr>
          <p:cNvPr id="30" name="Shape 24"/>
          <p:cNvSpPr/>
          <p:nvPr/>
        </p:nvSpPr>
        <p:spPr>
          <a:xfrm>
            <a:off x="6156960" y="3474720"/>
            <a:ext cx="5608320" cy="1341120"/>
          </a:xfrm>
          <a:prstGeom prst="rect">
            <a:avLst/>
          </a:prstGeom>
          <a:solidFill>
            <a:srgbClr val="FFFFFF"/>
          </a:solidFill>
          <a:ln/>
          <a:effectLst>
            <a:outerShdw blurRad="63500" dist="25400" dir="8100000" algn="bl" rotWithShape="0">
              <a:srgbClr val="000000">
                <a:alpha val="12000"/>
              </a:srgbClr>
            </a:outerShdw>
          </a:effectLst>
        </p:spPr>
      </p:sp>
      <p:sp>
        <p:nvSpPr>
          <p:cNvPr id="33" name="Text 26"/>
          <p:cNvSpPr/>
          <p:nvPr/>
        </p:nvSpPr>
        <p:spPr>
          <a:xfrm>
            <a:off x="6278880" y="3587496"/>
            <a:ext cx="451104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0000"/>
                </a:solidFill>
                <a:effectLst/>
                <a:uLnTx/>
                <a:uFillTx/>
                <a:latin typeface="Aharoni"/>
                <a:ea typeface="Calibri" pitchFamily="34" charset="-122"/>
                <a:cs typeface="Calibri" pitchFamily="34" charset="-120"/>
              </a:rPr>
              <a:t>Kalabuki &amp; Uzorka (2026) — Uganda (East Africa)</a:t>
            </a:r>
            <a:endParaRPr kumimoji="0" lang="en-US" sz="1600" b="0" i="0" u="none" strike="noStrike" kern="1200" cap="none" spc="0" normalizeH="0" baseline="0" noProof="0" dirty="0">
              <a:ln>
                <a:noFill/>
              </a:ln>
              <a:solidFill>
                <a:srgbClr val="FF0000"/>
              </a:solidFill>
              <a:effectLst/>
              <a:uLnTx/>
              <a:uFillTx/>
              <a:latin typeface="Aharoni"/>
              <a:ea typeface="+mn-ea"/>
              <a:cs typeface="+mn-cs"/>
            </a:endParaRPr>
          </a:p>
        </p:txBody>
      </p:sp>
      <p:sp>
        <p:nvSpPr>
          <p:cNvPr id="34" name="Text 27"/>
          <p:cNvSpPr/>
          <p:nvPr/>
        </p:nvSpPr>
        <p:spPr>
          <a:xfrm>
            <a:off x="6278880" y="4194048"/>
            <a:ext cx="5547360" cy="707136"/>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44444"/>
                </a:solidFill>
                <a:effectLst/>
                <a:uLnTx/>
                <a:uFillTx/>
                <a:latin typeface="Aharoni"/>
                <a:ea typeface="Calibri" pitchFamily="34" charset="-122"/>
                <a:cs typeface="Calibri" pitchFamily="34" charset="-120"/>
              </a:rPr>
              <a:t>Micro-credentials support job-relevant skill acquisition in digital, technical, entrepreneurial areas. However, absence of accreditation standards limits broader recognition — a direct warning for Kenya.</a:t>
            </a:r>
            <a:endParaRPr kumimoji="0" lang="en-US" sz="1400" b="0" i="0" u="none" strike="noStrike" kern="1200" cap="none" spc="0" normalizeH="0" baseline="0" noProof="0" dirty="0">
              <a:ln>
                <a:noFill/>
              </a:ln>
              <a:solidFill>
                <a:prstClr val="black"/>
              </a:solidFill>
              <a:effectLst/>
              <a:uLnTx/>
              <a:uFillTx/>
              <a:latin typeface="Aharoni"/>
              <a:ea typeface="+mn-ea"/>
              <a:cs typeface="+mn-cs"/>
            </a:endParaRPr>
          </a:p>
        </p:txBody>
      </p:sp>
      <p:sp>
        <p:nvSpPr>
          <p:cNvPr id="35" name="Shape 28"/>
          <p:cNvSpPr/>
          <p:nvPr/>
        </p:nvSpPr>
        <p:spPr>
          <a:xfrm>
            <a:off x="6156960" y="4937760"/>
            <a:ext cx="5608320" cy="1341120"/>
          </a:xfrm>
          <a:prstGeom prst="rect">
            <a:avLst/>
          </a:prstGeom>
          <a:solidFill>
            <a:srgbClr val="FFFFFF"/>
          </a:solidFill>
          <a:ln/>
          <a:effectLst>
            <a:outerShdw blurRad="63500" dist="25400" dir="8100000" algn="bl" rotWithShape="0">
              <a:srgbClr val="000000">
                <a:alpha val="12000"/>
              </a:srgbClr>
            </a:outerShdw>
          </a:effectLst>
        </p:spPr>
      </p:sp>
      <p:sp>
        <p:nvSpPr>
          <p:cNvPr id="38" name="Text 30"/>
          <p:cNvSpPr/>
          <p:nvPr/>
        </p:nvSpPr>
        <p:spPr>
          <a:xfrm>
            <a:off x="6339840" y="5041392"/>
            <a:ext cx="4795520" cy="46329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0000"/>
                </a:solidFill>
                <a:effectLst/>
                <a:uLnTx/>
                <a:uFillTx/>
                <a:latin typeface="Aharoni"/>
                <a:ea typeface="Calibri" pitchFamily="34" charset="-122"/>
                <a:cs typeface="Calibri" pitchFamily="34" charset="-120"/>
              </a:rPr>
              <a:t>Maina et al. (2022) — EPICA / East African Universities</a:t>
            </a:r>
            <a:endParaRPr kumimoji="0" lang="en-US" sz="1600" b="0" i="0" u="none" strike="noStrike" kern="1200" cap="none" spc="0" normalizeH="0" baseline="0" noProof="0" dirty="0">
              <a:ln>
                <a:noFill/>
              </a:ln>
              <a:solidFill>
                <a:srgbClr val="FF0000"/>
              </a:solidFill>
              <a:effectLst/>
              <a:uLnTx/>
              <a:uFillTx/>
              <a:latin typeface="Aharoni"/>
              <a:ea typeface="+mn-ea"/>
              <a:cs typeface="+mn-cs"/>
            </a:endParaRPr>
          </a:p>
        </p:txBody>
      </p:sp>
      <p:sp>
        <p:nvSpPr>
          <p:cNvPr id="39" name="Text 31"/>
          <p:cNvSpPr/>
          <p:nvPr/>
        </p:nvSpPr>
        <p:spPr>
          <a:xfrm>
            <a:off x="6309360" y="5575808"/>
            <a:ext cx="5638800" cy="84124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44444"/>
                </a:solidFill>
                <a:effectLst/>
                <a:uLnTx/>
                <a:uFillTx/>
                <a:latin typeface="Aharoni"/>
                <a:ea typeface="Calibri" pitchFamily="34" charset="-122"/>
                <a:cs typeface="Calibri" pitchFamily="34" charset="-120"/>
              </a:rPr>
              <a:t>Tested at 3 East African universities. Demonstrates that structured micro-credentialling fosters pedagogical innovation and visibility of employability skills,  but only within a coherent policy framework.</a:t>
            </a:r>
            <a:endParaRPr kumimoji="0" lang="en-US" sz="1400" b="0" i="0" u="none" strike="noStrike" kern="1200" cap="none" spc="0" normalizeH="0" baseline="0" noProof="0" dirty="0">
              <a:ln>
                <a:noFill/>
              </a:ln>
              <a:solidFill>
                <a:prstClr val="black"/>
              </a:solidFill>
              <a:effectLst/>
              <a:uLnTx/>
              <a:uFillTx/>
              <a:latin typeface="Aharoni"/>
              <a:ea typeface="+mn-ea"/>
              <a:cs typeface="+mn-cs"/>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7965440" cy="1341120"/>
          </a:xfrm>
          <a:prstGeom prst="rect">
            <a:avLst/>
          </a:prstGeom>
          <a:solidFill>
            <a:srgbClr val="00246C"/>
          </a:solidFill>
          <a:ln/>
        </p:spPr>
      </p:sp>
      <p:sp>
        <p:nvSpPr>
          <p:cNvPr id="3" name="Shape 1"/>
          <p:cNvSpPr/>
          <p:nvPr/>
        </p:nvSpPr>
        <p:spPr>
          <a:xfrm>
            <a:off x="0" y="0"/>
            <a:ext cx="219456" cy="1341120"/>
          </a:xfrm>
          <a:prstGeom prst="rect">
            <a:avLst/>
          </a:prstGeom>
          <a:solidFill>
            <a:srgbClr val="D4A017"/>
          </a:solidFill>
          <a:ln/>
        </p:spPr>
      </p:sp>
      <p:sp>
        <p:nvSpPr>
          <p:cNvPr id="4" name="Text 2"/>
          <p:cNvSpPr/>
          <p:nvPr/>
        </p:nvSpPr>
        <p:spPr>
          <a:xfrm>
            <a:off x="426720" y="121920"/>
            <a:ext cx="11338560" cy="7315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haroni"/>
                <a:ea typeface="Calibri" pitchFamily="34" charset="-122"/>
                <a:cs typeface="Calibri" pitchFamily="34" charset="-120"/>
              </a:rPr>
              <a:t>KNQF Gap Analysis</a:t>
            </a:r>
            <a:endParaRPr kumimoji="0" lang="en-US" sz="3200" b="0" i="0" u="none" strike="noStrike" kern="1200" cap="none" spc="0" normalizeH="0" baseline="0" noProof="0" dirty="0">
              <a:ln>
                <a:noFill/>
              </a:ln>
              <a:solidFill>
                <a:prstClr val="black"/>
              </a:solidFill>
              <a:effectLst/>
              <a:uLnTx/>
              <a:uFillTx/>
              <a:latin typeface="Aharoni"/>
              <a:ea typeface="+mn-ea"/>
              <a:cs typeface="+mn-cs"/>
            </a:endParaRPr>
          </a:p>
        </p:txBody>
      </p:sp>
      <p:sp>
        <p:nvSpPr>
          <p:cNvPr id="5" name="Text 3"/>
          <p:cNvSpPr/>
          <p:nvPr/>
        </p:nvSpPr>
        <p:spPr>
          <a:xfrm>
            <a:off x="426720" y="829056"/>
            <a:ext cx="5608320" cy="4267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D4A017"/>
                </a:solidFill>
                <a:effectLst/>
                <a:uLnTx/>
                <a:uFillTx/>
                <a:latin typeface="Aharoni"/>
                <a:ea typeface="Calibri" pitchFamily="34" charset="-122"/>
                <a:cs typeface="Calibri" pitchFamily="34" charset="-120"/>
              </a:rPr>
              <a:t>Where the Framework Currently Falls Short</a:t>
            </a:r>
            <a:endParaRPr kumimoji="0" lang="en-US" sz="1600" b="0" i="0" u="none" strike="noStrike" kern="1200" cap="none" spc="0" normalizeH="0" baseline="0" noProof="0" dirty="0">
              <a:ln>
                <a:noFill/>
              </a:ln>
              <a:solidFill>
                <a:prstClr val="black"/>
              </a:solidFill>
              <a:effectLst/>
              <a:uLnTx/>
              <a:uFillTx/>
              <a:latin typeface="Aharoni"/>
              <a:ea typeface="+mn-ea"/>
              <a:cs typeface="+mn-cs"/>
            </a:endParaRPr>
          </a:p>
        </p:txBody>
      </p:sp>
      <p:sp>
        <p:nvSpPr>
          <p:cNvPr id="7" name="Text 5"/>
          <p:cNvSpPr/>
          <p:nvPr/>
        </p:nvSpPr>
        <p:spPr>
          <a:xfrm>
            <a:off x="243840" y="6352032"/>
            <a:ext cx="11704320" cy="29260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D4A017"/>
                </a:solidFill>
                <a:effectLst/>
                <a:uLnTx/>
                <a:uFillTx/>
                <a:latin typeface="Calibri" pitchFamily="34" charset="0"/>
                <a:ea typeface="Calibri" pitchFamily="34" charset="-122"/>
                <a:cs typeface="Calibri" pitchFamily="34" charset="-120"/>
              </a:rPr>
              <a:t>KNQA National Qualifications Conference 2026  |  Nairobi, Kenya  |  Dr. Mercy Maina &amp; Margaret Waithaka</a:t>
            </a:r>
            <a:endParaRPr kumimoji="0" lang="en-US" sz="1067" b="0" i="0" u="none" strike="noStrike" kern="1200" cap="none" spc="0" normalizeH="0" baseline="0" noProof="0" dirty="0">
              <a:ln>
                <a:noFill/>
              </a:ln>
              <a:solidFill>
                <a:prstClr val="black"/>
              </a:solidFill>
              <a:effectLst/>
              <a:uLnTx/>
              <a:uFillTx/>
              <a:latin typeface="Aharoni"/>
              <a:ea typeface="+mn-ea"/>
              <a:cs typeface="+mn-cs"/>
            </a:endParaRPr>
          </a:p>
        </p:txBody>
      </p:sp>
      <p:sp>
        <p:nvSpPr>
          <p:cNvPr id="8" name="Shape 6"/>
          <p:cNvSpPr/>
          <p:nvPr/>
        </p:nvSpPr>
        <p:spPr>
          <a:xfrm>
            <a:off x="304800" y="1438656"/>
            <a:ext cx="11582400" cy="426720"/>
          </a:xfrm>
          <a:prstGeom prst="rect">
            <a:avLst/>
          </a:prstGeom>
          <a:solidFill>
            <a:srgbClr val="C29014"/>
          </a:solidFill>
          <a:ln/>
        </p:spPr>
      </p:sp>
      <p:sp>
        <p:nvSpPr>
          <p:cNvPr id="9" name="Text 7"/>
          <p:cNvSpPr/>
          <p:nvPr/>
        </p:nvSpPr>
        <p:spPr>
          <a:xfrm>
            <a:off x="426720" y="1499616"/>
            <a:ext cx="11338560" cy="29260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a:noFill/>
                </a:ln>
                <a:solidFill>
                  <a:srgbClr val="FFFFFF"/>
                </a:solidFill>
                <a:effectLst/>
                <a:uLnTx/>
                <a:uFillTx/>
                <a:latin typeface="Aharoni"/>
                <a:ea typeface="Calibri" pitchFamily="34" charset="-122"/>
                <a:cs typeface="Calibri" pitchFamily="34" charset="-120"/>
              </a:rPr>
              <a:t>The KNQF, under Legal Notice 94, is not yet adequately equipped to govern the micro-credentials ecosystem</a:t>
            </a:r>
            <a:endParaRPr kumimoji="0" lang="en-US" sz="1600" b="0" i="0" u="none" strike="noStrike" kern="1200" cap="none" spc="0" normalizeH="0" baseline="0" noProof="0" dirty="0">
              <a:ln>
                <a:noFill/>
              </a:ln>
              <a:solidFill>
                <a:prstClr val="black"/>
              </a:solidFill>
              <a:effectLst/>
              <a:uLnTx/>
              <a:uFillTx/>
              <a:latin typeface="Aharoni"/>
              <a:ea typeface="+mn-ea"/>
              <a:cs typeface="+mn-cs"/>
            </a:endParaRPr>
          </a:p>
        </p:txBody>
      </p:sp>
      <p:sp>
        <p:nvSpPr>
          <p:cNvPr id="10" name="Shape 8"/>
          <p:cNvSpPr/>
          <p:nvPr/>
        </p:nvSpPr>
        <p:spPr>
          <a:xfrm>
            <a:off x="304800" y="2011680"/>
            <a:ext cx="5669280" cy="1341120"/>
          </a:xfrm>
          <a:prstGeom prst="rect">
            <a:avLst/>
          </a:prstGeom>
          <a:solidFill>
            <a:srgbClr val="FFFFFF"/>
          </a:solidFill>
          <a:ln w="12700">
            <a:solidFill>
              <a:schemeClr val="tx1"/>
            </a:solidFill>
            <a:prstDash val="solid"/>
          </a:ln>
          <a:effectLst>
            <a:outerShdw blurRad="63500" dist="25400" dir="8100000" algn="bl" rotWithShape="0">
              <a:srgbClr val="000000">
                <a:alpha val="12000"/>
              </a:srgbClr>
            </a:outerShdw>
          </a:effectLst>
        </p:spPr>
      </p:sp>
      <p:pic>
        <p:nvPicPr>
          <p:cNvPr id="11" name="Image 0" descr="preencoded.png"/>
          <p:cNvPicPr>
            <a:picLocks noChangeAspect="1"/>
          </p:cNvPicPr>
          <p:nvPr/>
        </p:nvPicPr>
        <p:blipFill>
          <a:blip r:embed="rId3"/>
          <a:stretch>
            <a:fillRect/>
          </a:stretch>
        </p:blipFill>
        <p:spPr>
          <a:xfrm>
            <a:off x="426720" y="2133600"/>
            <a:ext cx="390144" cy="390144"/>
          </a:xfrm>
          <a:prstGeom prst="rect">
            <a:avLst/>
          </a:prstGeom>
          <a:solidFill>
            <a:schemeClr val="tx1"/>
          </a:solidFill>
        </p:spPr>
      </p:pic>
      <p:sp>
        <p:nvSpPr>
          <p:cNvPr id="12" name="Text 9"/>
          <p:cNvSpPr/>
          <p:nvPr/>
        </p:nvSpPr>
        <p:spPr>
          <a:xfrm>
            <a:off x="938784" y="2133600"/>
            <a:ext cx="481584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392B"/>
                </a:solidFill>
                <a:effectLst/>
                <a:uLnTx/>
                <a:uFillTx/>
                <a:latin typeface="Aharoni"/>
                <a:ea typeface="Calibri" pitchFamily="34" charset="-122"/>
                <a:cs typeface="Calibri" pitchFamily="34" charset="-120"/>
              </a:rPr>
              <a:t>No National Definition</a:t>
            </a:r>
            <a:endParaRPr kumimoji="0" lang="en-US" sz="1800" b="0" i="0" u="none" strike="noStrike" kern="1200" cap="none" spc="0" normalizeH="0" baseline="0" noProof="0" dirty="0">
              <a:ln>
                <a:noFill/>
              </a:ln>
              <a:solidFill>
                <a:prstClr val="black"/>
              </a:solidFill>
              <a:effectLst/>
              <a:uLnTx/>
              <a:uFillTx/>
              <a:latin typeface="Aharoni"/>
              <a:ea typeface="+mn-ea"/>
              <a:cs typeface="+mn-cs"/>
            </a:endParaRPr>
          </a:p>
        </p:txBody>
      </p:sp>
      <p:sp>
        <p:nvSpPr>
          <p:cNvPr id="13" name="Text 10"/>
          <p:cNvSpPr/>
          <p:nvPr/>
        </p:nvSpPr>
        <p:spPr>
          <a:xfrm>
            <a:off x="426720" y="2592832"/>
            <a:ext cx="5364480" cy="682752"/>
          </a:xfrm>
          <a:prstGeom prst="rect">
            <a:avLst/>
          </a:prstGeom>
          <a:noFill/>
          <a:ln/>
        </p:spPr>
        <p:txBody>
          <a:bodyPr wrap="square"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444444"/>
                </a:solidFill>
                <a:effectLst/>
                <a:uLnTx/>
                <a:uFillTx/>
                <a:latin typeface="Aharoni"/>
                <a:ea typeface="Calibri" pitchFamily="34" charset="-122"/>
                <a:cs typeface="Calibri" pitchFamily="34" charset="-120"/>
              </a:rPr>
              <a:t>Kenya has no agreed definition of a micro-credential. Different actors — platforms, TVET, universities, employers — use different standards and terminology.</a:t>
            </a:r>
            <a:endParaRPr kumimoji="0" lang="en-US" sz="1400" b="0" i="0" u="none" strike="noStrike" kern="1200" cap="none" spc="0" normalizeH="0" baseline="0" noProof="0" dirty="0">
              <a:ln>
                <a:noFill/>
              </a:ln>
              <a:solidFill>
                <a:prstClr val="black"/>
              </a:solidFill>
              <a:effectLst/>
              <a:uLnTx/>
              <a:uFillTx/>
              <a:latin typeface="Aharoni"/>
              <a:ea typeface="+mn-ea"/>
              <a:cs typeface="+mn-cs"/>
            </a:endParaRPr>
          </a:p>
        </p:txBody>
      </p:sp>
      <p:sp>
        <p:nvSpPr>
          <p:cNvPr id="14" name="Shape 11"/>
          <p:cNvSpPr/>
          <p:nvPr/>
        </p:nvSpPr>
        <p:spPr>
          <a:xfrm>
            <a:off x="304800" y="3474720"/>
            <a:ext cx="5669280" cy="1341120"/>
          </a:xfrm>
          <a:prstGeom prst="rect">
            <a:avLst/>
          </a:prstGeom>
          <a:solidFill>
            <a:srgbClr val="FFFFFF"/>
          </a:solidFill>
          <a:ln w="12700">
            <a:solidFill>
              <a:schemeClr val="tx1"/>
            </a:solidFill>
            <a:prstDash val="solid"/>
          </a:ln>
          <a:effectLst>
            <a:outerShdw blurRad="63500" dist="25400" dir="8100000" algn="bl" rotWithShape="0">
              <a:srgbClr val="000000">
                <a:alpha val="12000"/>
              </a:srgbClr>
            </a:outerShdw>
          </a:effectLst>
        </p:spPr>
      </p:sp>
      <p:pic>
        <p:nvPicPr>
          <p:cNvPr id="15" name="Image 1" descr="preencoded.png"/>
          <p:cNvPicPr>
            <a:picLocks noChangeAspect="1"/>
          </p:cNvPicPr>
          <p:nvPr/>
        </p:nvPicPr>
        <p:blipFill>
          <a:blip r:embed="rId3"/>
          <a:stretch>
            <a:fillRect/>
          </a:stretch>
        </p:blipFill>
        <p:spPr>
          <a:xfrm>
            <a:off x="426720" y="3596640"/>
            <a:ext cx="390144" cy="390144"/>
          </a:xfrm>
          <a:prstGeom prst="rect">
            <a:avLst/>
          </a:prstGeom>
          <a:solidFill>
            <a:schemeClr val="tx1"/>
          </a:solidFill>
        </p:spPr>
      </p:pic>
      <p:sp>
        <p:nvSpPr>
          <p:cNvPr id="16" name="Text 12"/>
          <p:cNvSpPr/>
          <p:nvPr/>
        </p:nvSpPr>
        <p:spPr>
          <a:xfrm>
            <a:off x="938784" y="3596640"/>
            <a:ext cx="481584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392B"/>
                </a:solidFill>
                <a:effectLst/>
                <a:uLnTx/>
                <a:uFillTx/>
                <a:latin typeface="Aharoni"/>
                <a:ea typeface="Calibri" pitchFamily="34" charset="-122"/>
                <a:cs typeface="Calibri" pitchFamily="34" charset="-120"/>
              </a:rPr>
              <a:t>No QA Architecture</a:t>
            </a:r>
            <a:endParaRPr kumimoji="0" lang="en-US" sz="1800" b="0" i="0" u="none" strike="noStrike" kern="1200" cap="none" spc="0" normalizeH="0" baseline="0" noProof="0" dirty="0">
              <a:ln>
                <a:noFill/>
              </a:ln>
              <a:solidFill>
                <a:prstClr val="black"/>
              </a:solidFill>
              <a:effectLst/>
              <a:uLnTx/>
              <a:uFillTx/>
              <a:latin typeface="Aharoni"/>
              <a:ea typeface="+mn-ea"/>
              <a:cs typeface="+mn-cs"/>
            </a:endParaRPr>
          </a:p>
        </p:txBody>
      </p:sp>
      <p:sp>
        <p:nvSpPr>
          <p:cNvPr id="17" name="Text 13"/>
          <p:cNvSpPr/>
          <p:nvPr/>
        </p:nvSpPr>
        <p:spPr>
          <a:xfrm>
            <a:off x="426720" y="4047744"/>
            <a:ext cx="5364480" cy="682752"/>
          </a:xfrm>
          <a:prstGeom prst="rect">
            <a:avLst/>
          </a:prstGeom>
          <a:noFill/>
          <a:ln/>
        </p:spPr>
        <p:txBody>
          <a:bodyPr wrap="square"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444444"/>
                </a:solidFill>
                <a:effectLst/>
                <a:uLnTx/>
                <a:uFillTx/>
                <a:latin typeface="Aharoni"/>
                <a:ea typeface="Calibri" pitchFamily="34" charset="-122"/>
                <a:cs typeface="Calibri" pitchFamily="34" charset="-120"/>
              </a:rPr>
              <a:t>The KNQA Quality Assurance Framework does not include provisions for platform-issued, employer-endorsed, or gig economy credentials.</a:t>
            </a:r>
            <a:endParaRPr kumimoji="0" lang="en-US" sz="1400" b="0" i="0" u="none" strike="noStrike" kern="1200" cap="none" spc="0" normalizeH="0" baseline="0" noProof="0" dirty="0">
              <a:ln>
                <a:noFill/>
              </a:ln>
              <a:solidFill>
                <a:prstClr val="black"/>
              </a:solidFill>
              <a:effectLst/>
              <a:uLnTx/>
              <a:uFillTx/>
              <a:latin typeface="Aharoni"/>
              <a:ea typeface="+mn-ea"/>
              <a:cs typeface="+mn-cs"/>
            </a:endParaRPr>
          </a:p>
        </p:txBody>
      </p:sp>
      <p:sp>
        <p:nvSpPr>
          <p:cNvPr id="18" name="Shape 14"/>
          <p:cNvSpPr/>
          <p:nvPr/>
        </p:nvSpPr>
        <p:spPr>
          <a:xfrm>
            <a:off x="304800" y="4937760"/>
            <a:ext cx="5669280" cy="1341120"/>
          </a:xfrm>
          <a:prstGeom prst="rect">
            <a:avLst/>
          </a:prstGeom>
          <a:solidFill>
            <a:srgbClr val="FFFFFF"/>
          </a:solidFill>
          <a:ln w="12700">
            <a:solidFill>
              <a:schemeClr val="tx1"/>
            </a:solidFill>
            <a:prstDash val="solid"/>
          </a:ln>
          <a:effectLst>
            <a:outerShdw blurRad="63500" dist="25400" dir="8100000" algn="bl" rotWithShape="0">
              <a:srgbClr val="000000">
                <a:alpha val="12000"/>
              </a:srgbClr>
            </a:outerShdw>
          </a:effectLst>
        </p:spPr>
      </p:sp>
      <p:pic>
        <p:nvPicPr>
          <p:cNvPr id="19" name="Image 2" descr="preencoded.png"/>
          <p:cNvPicPr>
            <a:picLocks noChangeAspect="1"/>
          </p:cNvPicPr>
          <p:nvPr/>
        </p:nvPicPr>
        <p:blipFill>
          <a:blip r:embed="rId3"/>
          <a:stretch>
            <a:fillRect/>
          </a:stretch>
        </p:blipFill>
        <p:spPr>
          <a:xfrm>
            <a:off x="426720" y="5059680"/>
            <a:ext cx="390144" cy="390144"/>
          </a:xfrm>
          <a:prstGeom prst="rect">
            <a:avLst/>
          </a:prstGeom>
          <a:solidFill>
            <a:schemeClr val="tx1"/>
          </a:solidFill>
        </p:spPr>
      </p:pic>
      <p:sp>
        <p:nvSpPr>
          <p:cNvPr id="20" name="Text 15"/>
          <p:cNvSpPr/>
          <p:nvPr/>
        </p:nvSpPr>
        <p:spPr>
          <a:xfrm>
            <a:off x="938784" y="5059680"/>
            <a:ext cx="481584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392B"/>
                </a:solidFill>
                <a:effectLst/>
                <a:uLnTx/>
                <a:uFillTx/>
                <a:latin typeface="Aharoni"/>
                <a:ea typeface="Calibri" pitchFamily="34" charset="-122"/>
                <a:cs typeface="Calibri" pitchFamily="34" charset="-120"/>
              </a:rPr>
              <a:t>KeCCATs Not Operational</a:t>
            </a:r>
            <a:endParaRPr kumimoji="0" lang="en-US" sz="1800" b="0" i="0" u="none" strike="noStrike" kern="1200" cap="none" spc="0" normalizeH="0" baseline="0" noProof="0" dirty="0">
              <a:ln>
                <a:noFill/>
              </a:ln>
              <a:solidFill>
                <a:prstClr val="black"/>
              </a:solidFill>
              <a:effectLst/>
              <a:uLnTx/>
              <a:uFillTx/>
              <a:latin typeface="Aharoni"/>
              <a:ea typeface="+mn-ea"/>
              <a:cs typeface="+mn-cs"/>
            </a:endParaRPr>
          </a:p>
        </p:txBody>
      </p:sp>
      <p:sp>
        <p:nvSpPr>
          <p:cNvPr id="21" name="Text 16"/>
          <p:cNvSpPr/>
          <p:nvPr/>
        </p:nvSpPr>
        <p:spPr>
          <a:xfrm>
            <a:off x="426720" y="5486400"/>
            <a:ext cx="5547360" cy="682752"/>
          </a:xfrm>
          <a:prstGeom prst="rect">
            <a:avLst/>
          </a:prstGeom>
          <a:noFill/>
          <a:ln/>
        </p:spPr>
        <p:txBody>
          <a:bodyPr wrap="square"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444444"/>
                </a:solidFill>
                <a:effectLst/>
                <a:uLnTx/>
                <a:uFillTx/>
                <a:latin typeface="Aharoni"/>
                <a:ea typeface="Calibri" pitchFamily="34" charset="-122"/>
                <a:cs typeface="Calibri" pitchFamily="34" charset="-120"/>
              </a:rPr>
              <a:t>Kenya Credit Accumulation and Transfer System (KeCCATs) exists in principle but has no guidance on assigning credit values or stacking micro-credentials toward KNQF qualifications.</a:t>
            </a:r>
            <a:endParaRPr kumimoji="0" lang="en-US" sz="1400" b="0" i="0" u="none" strike="noStrike" kern="1200" cap="none" spc="0" normalizeH="0" baseline="0" noProof="0" dirty="0">
              <a:ln>
                <a:noFill/>
              </a:ln>
              <a:solidFill>
                <a:prstClr val="black"/>
              </a:solidFill>
              <a:effectLst/>
              <a:uLnTx/>
              <a:uFillTx/>
              <a:latin typeface="Aharoni"/>
              <a:ea typeface="+mn-ea"/>
              <a:cs typeface="+mn-cs"/>
            </a:endParaRPr>
          </a:p>
        </p:txBody>
      </p:sp>
      <p:sp>
        <p:nvSpPr>
          <p:cNvPr id="22" name="Shape 17"/>
          <p:cNvSpPr/>
          <p:nvPr/>
        </p:nvSpPr>
        <p:spPr>
          <a:xfrm>
            <a:off x="6217920" y="2011680"/>
            <a:ext cx="5669280" cy="1341120"/>
          </a:xfrm>
          <a:prstGeom prst="rect">
            <a:avLst/>
          </a:prstGeom>
          <a:solidFill>
            <a:srgbClr val="FFFFFF"/>
          </a:solidFill>
          <a:ln w="12700">
            <a:solidFill>
              <a:schemeClr val="tx1"/>
            </a:solidFill>
            <a:prstDash val="solid"/>
          </a:ln>
          <a:effectLst>
            <a:outerShdw blurRad="63500" dist="25400" dir="8100000" algn="bl" rotWithShape="0">
              <a:srgbClr val="000000">
                <a:alpha val="12000"/>
              </a:srgbClr>
            </a:outerShdw>
          </a:effectLst>
        </p:spPr>
      </p:sp>
      <p:pic>
        <p:nvPicPr>
          <p:cNvPr id="23" name="Image 3" descr="preencoded.png"/>
          <p:cNvPicPr>
            <a:picLocks noChangeAspect="1"/>
          </p:cNvPicPr>
          <p:nvPr/>
        </p:nvPicPr>
        <p:blipFill>
          <a:blip r:embed="rId3"/>
          <a:stretch>
            <a:fillRect/>
          </a:stretch>
        </p:blipFill>
        <p:spPr>
          <a:xfrm>
            <a:off x="6339840" y="2133600"/>
            <a:ext cx="390144" cy="390144"/>
          </a:xfrm>
          <a:prstGeom prst="rect">
            <a:avLst/>
          </a:prstGeom>
          <a:solidFill>
            <a:schemeClr val="tx1"/>
          </a:solidFill>
        </p:spPr>
      </p:pic>
      <p:sp>
        <p:nvSpPr>
          <p:cNvPr id="24" name="Text 18"/>
          <p:cNvSpPr/>
          <p:nvPr/>
        </p:nvSpPr>
        <p:spPr>
          <a:xfrm>
            <a:off x="6851904" y="2133600"/>
            <a:ext cx="481584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392B"/>
                </a:solidFill>
                <a:effectLst/>
                <a:uLnTx/>
                <a:uFillTx/>
                <a:latin typeface="Aharoni"/>
                <a:ea typeface="Calibri" pitchFamily="34" charset="-122"/>
                <a:cs typeface="Calibri" pitchFamily="34" charset="-120"/>
              </a:rPr>
              <a:t>No Digital Infrastructure</a:t>
            </a:r>
            <a:endParaRPr kumimoji="0" lang="en-US" sz="1800" b="0" i="0" u="none" strike="noStrike" kern="1200" cap="none" spc="0" normalizeH="0" baseline="0" noProof="0" dirty="0">
              <a:ln>
                <a:noFill/>
              </a:ln>
              <a:solidFill>
                <a:prstClr val="black"/>
              </a:solidFill>
              <a:effectLst/>
              <a:uLnTx/>
              <a:uFillTx/>
              <a:latin typeface="Aharoni"/>
              <a:ea typeface="+mn-ea"/>
              <a:cs typeface="+mn-cs"/>
            </a:endParaRPr>
          </a:p>
        </p:txBody>
      </p:sp>
      <p:sp>
        <p:nvSpPr>
          <p:cNvPr id="25" name="Text 19"/>
          <p:cNvSpPr/>
          <p:nvPr/>
        </p:nvSpPr>
        <p:spPr>
          <a:xfrm>
            <a:off x="6339840" y="2560320"/>
            <a:ext cx="5364480" cy="682752"/>
          </a:xfrm>
          <a:prstGeom prst="rect">
            <a:avLst/>
          </a:prstGeom>
          <a:noFill/>
          <a:ln/>
        </p:spPr>
        <p:txBody>
          <a:bodyPr wrap="square"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444444"/>
                </a:solidFill>
                <a:effectLst/>
                <a:uLnTx/>
                <a:uFillTx/>
                <a:latin typeface="Aharoni"/>
                <a:ea typeface="Calibri" pitchFamily="34" charset="-122"/>
                <a:cs typeface="Calibri" pitchFamily="34" charset="-120"/>
              </a:rPr>
              <a:t>No national register of recognised micro-credentials. No verifiable digital badge standard. No interoperability with international badge systems.</a:t>
            </a:r>
            <a:endParaRPr kumimoji="0" lang="en-US" sz="1400" b="0" i="0" u="none" strike="noStrike" kern="1200" cap="none" spc="0" normalizeH="0" baseline="0" noProof="0" dirty="0">
              <a:ln>
                <a:noFill/>
              </a:ln>
              <a:solidFill>
                <a:prstClr val="black"/>
              </a:solidFill>
              <a:effectLst/>
              <a:uLnTx/>
              <a:uFillTx/>
              <a:latin typeface="Aharoni"/>
              <a:ea typeface="+mn-ea"/>
              <a:cs typeface="+mn-cs"/>
            </a:endParaRPr>
          </a:p>
        </p:txBody>
      </p:sp>
      <p:sp>
        <p:nvSpPr>
          <p:cNvPr id="26" name="Shape 20"/>
          <p:cNvSpPr/>
          <p:nvPr/>
        </p:nvSpPr>
        <p:spPr>
          <a:xfrm>
            <a:off x="6217920" y="3474720"/>
            <a:ext cx="5669280" cy="1341120"/>
          </a:xfrm>
          <a:prstGeom prst="rect">
            <a:avLst/>
          </a:prstGeom>
          <a:solidFill>
            <a:srgbClr val="FFFFFF"/>
          </a:solidFill>
          <a:ln w="12700">
            <a:solidFill>
              <a:schemeClr val="tx1"/>
            </a:solidFill>
            <a:prstDash val="solid"/>
          </a:ln>
          <a:effectLst>
            <a:outerShdw blurRad="63500" dist="25400" dir="8100000" algn="bl" rotWithShape="0">
              <a:srgbClr val="000000">
                <a:alpha val="12000"/>
              </a:srgbClr>
            </a:outerShdw>
          </a:effectLst>
        </p:spPr>
      </p:sp>
      <p:pic>
        <p:nvPicPr>
          <p:cNvPr id="27" name="Image 4" descr="preencoded.png"/>
          <p:cNvPicPr>
            <a:picLocks noChangeAspect="1"/>
          </p:cNvPicPr>
          <p:nvPr/>
        </p:nvPicPr>
        <p:blipFill>
          <a:blip r:embed="rId3"/>
          <a:stretch>
            <a:fillRect/>
          </a:stretch>
        </p:blipFill>
        <p:spPr>
          <a:xfrm>
            <a:off x="6339840" y="3596640"/>
            <a:ext cx="390144" cy="390144"/>
          </a:xfrm>
          <a:prstGeom prst="rect">
            <a:avLst/>
          </a:prstGeom>
          <a:solidFill>
            <a:schemeClr val="tx1"/>
          </a:solidFill>
        </p:spPr>
      </p:pic>
      <p:sp>
        <p:nvSpPr>
          <p:cNvPr id="28" name="Text 21"/>
          <p:cNvSpPr/>
          <p:nvPr/>
        </p:nvSpPr>
        <p:spPr>
          <a:xfrm>
            <a:off x="6851904" y="3596640"/>
            <a:ext cx="481584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392B"/>
                </a:solidFill>
                <a:effectLst/>
                <a:uLnTx/>
                <a:uFillTx/>
                <a:latin typeface="Aharoni"/>
                <a:ea typeface="Calibri" pitchFamily="34" charset="-122"/>
                <a:cs typeface="Calibri" pitchFamily="34" charset="-120"/>
              </a:rPr>
              <a:t>3 Unregulated Ecosystems</a:t>
            </a:r>
            <a:endParaRPr kumimoji="0" lang="en-US" sz="1800" b="0" i="0" u="none" strike="noStrike" kern="1200" cap="none" spc="0" normalizeH="0" baseline="0" noProof="0" dirty="0">
              <a:ln>
                <a:noFill/>
              </a:ln>
              <a:solidFill>
                <a:prstClr val="black"/>
              </a:solidFill>
              <a:effectLst/>
              <a:uLnTx/>
              <a:uFillTx/>
              <a:latin typeface="Aharoni"/>
              <a:ea typeface="+mn-ea"/>
              <a:cs typeface="+mn-cs"/>
            </a:endParaRPr>
          </a:p>
        </p:txBody>
      </p:sp>
      <p:sp>
        <p:nvSpPr>
          <p:cNvPr id="29" name="Text 22"/>
          <p:cNvSpPr/>
          <p:nvPr/>
        </p:nvSpPr>
        <p:spPr>
          <a:xfrm>
            <a:off x="6339840" y="4047744"/>
            <a:ext cx="5364480" cy="682752"/>
          </a:xfrm>
          <a:prstGeom prst="rect">
            <a:avLst/>
          </a:prstGeom>
          <a:noFill/>
          <a:ln/>
        </p:spPr>
        <p:txBody>
          <a:bodyPr wrap="square"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444444"/>
                </a:solidFill>
                <a:effectLst/>
                <a:uLnTx/>
                <a:uFillTx/>
                <a:latin typeface="Aharoni"/>
                <a:ea typeface="Calibri" pitchFamily="34" charset="-122"/>
                <a:cs typeface="Calibri" pitchFamily="34" charset="-120"/>
              </a:rPr>
              <a:t>Platform credentials (Coursera, Google), HEI partnerships, and employer-issued badges all operate entirely outside KNQA oversight.</a:t>
            </a:r>
            <a:endParaRPr kumimoji="0" lang="en-US" sz="1400" b="0" i="0" u="none" strike="noStrike" kern="1200" cap="none" spc="0" normalizeH="0" baseline="0" noProof="0" dirty="0">
              <a:ln>
                <a:noFill/>
              </a:ln>
              <a:solidFill>
                <a:prstClr val="black"/>
              </a:solidFill>
              <a:effectLst/>
              <a:uLnTx/>
              <a:uFillTx/>
              <a:latin typeface="Aharoni"/>
              <a:ea typeface="+mn-ea"/>
              <a:cs typeface="+mn-cs"/>
            </a:endParaRPr>
          </a:p>
        </p:txBody>
      </p:sp>
      <p:sp>
        <p:nvSpPr>
          <p:cNvPr id="30" name="Shape 23"/>
          <p:cNvSpPr/>
          <p:nvPr/>
        </p:nvSpPr>
        <p:spPr>
          <a:xfrm>
            <a:off x="6217920" y="4937760"/>
            <a:ext cx="5669280" cy="1341120"/>
          </a:xfrm>
          <a:prstGeom prst="rect">
            <a:avLst/>
          </a:prstGeom>
          <a:solidFill>
            <a:srgbClr val="FFFFFF"/>
          </a:solidFill>
          <a:ln w="12700">
            <a:solidFill>
              <a:schemeClr val="tx1"/>
            </a:solidFill>
            <a:prstDash val="solid"/>
          </a:ln>
          <a:effectLst>
            <a:outerShdw blurRad="63500" dist="25400" dir="8100000" algn="bl" rotWithShape="0">
              <a:srgbClr val="000000">
                <a:alpha val="12000"/>
              </a:srgbClr>
            </a:outerShdw>
          </a:effectLst>
        </p:spPr>
      </p:sp>
      <p:pic>
        <p:nvPicPr>
          <p:cNvPr id="31" name="Image 5" descr="preencoded.png"/>
          <p:cNvPicPr>
            <a:picLocks noChangeAspect="1"/>
          </p:cNvPicPr>
          <p:nvPr/>
        </p:nvPicPr>
        <p:blipFill>
          <a:blip r:embed="rId3"/>
          <a:stretch>
            <a:fillRect/>
          </a:stretch>
        </p:blipFill>
        <p:spPr>
          <a:xfrm>
            <a:off x="6339840" y="5059680"/>
            <a:ext cx="390144" cy="390144"/>
          </a:xfrm>
          <a:prstGeom prst="rect">
            <a:avLst/>
          </a:prstGeom>
          <a:solidFill>
            <a:schemeClr val="tx1"/>
          </a:solidFill>
        </p:spPr>
      </p:pic>
      <p:sp>
        <p:nvSpPr>
          <p:cNvPr id="32" name="Text 24"/>
          <p:cNvSpPr/>
          <p:nvPr/>
        </p:nvSpPr>
        <p:spPr>
          <a:xfrm>
            <a:off x="6851904" y="5059680"/>
            <a:ext cx="481584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392B"/>
                </a:solidFill>
                <a:effectLst/>
                <a:uLnTx/>
                <a:uFillTx/>
                <a:latin typeface="Aharoni"/>
                <a:ea typeface="Calibri" pitchFamily="34" charset="-122"/>
                <a:cs typeface="Calibri" pitchFamily="34" charset="-120"/>
              </a:rPr>
              <a:t>Equity Risk</a:t>
            </a:r>
            <a:endParaRPr kumimoji="0" lang="en-US" sz="1800" b="0" i="0" u="none" strike="noStrike" kern="1200" cap="none" spc="0" normalizeH="0" baseline="0" noProof="0" dirty="0">
              <a:ln>
                <a:noFill/>
              </a:ln>
              <a:solidFill>
                <a:prstClr val="black"/>
              </a:solidFill>
              <a:effectLst/>
              <a:uLnTx/>
              <a:uFillTx/>
              <a:latin typeface="Aharoni"/>
              <a:ea typeface="+mn-ea"/>
              <a:cs typeface="+mn-cs"/>
            </a:endParaRPr>
          </a:p>
        </p:txBody>
      </p:sp>
      <p:sp>
        <p:nvSpPr>
          <p:cNvPr id="33" name="Text 25"/>
          <p:cNvSpPr/>
          <p:nvPr/>
        </p:nvSpPr>
        <p:spPr>
          <a:xfrm>
            <a:off x="6339840" y="5510784"/>
            <a:ext cx="5547360" cy="682752"/>
          </a:xfrm>
          <a:prstGeom prst="rect">
            <a:avLst/>
          </a:prstGeom>
          <a:noFill/>
          <a:ln/>
        </p:spPr>
        <p:txBody>
          <a:bodyPr wrap="square" rtlCol="0" anchor="ct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444444"/>
                </a:solidFill>
                <a:effectLst/>
                <a:uLnTx/>
                <a:uFillTx/>
                <a:latin typeface="Aharoni"/>
                <a:ea typeface="Calibri" pitchFamily="34" charset="-122"/>
                <a:cs typeface="Calibri" pitchFamily="34" charset="-120"/>
              </a:rPr>
              <a:t>Without deliberate equity provisions, micro-credentials risk deepening the digital divide — benefiting already-advantaged learners while leaving informal workers behind.</a:t>
            </a:r>
            <a:endParaRPr kumimoji="0" lang="en-US" sz="1400" b="0" i="0" u="none" strike="noStrike" kern="1200" cap="none" spc="0" normalizeH="0" baseline="0" noProof="0" dirty="0">
              <a:ln>
                <a:noFill/>
              </a:ln>
              <a:solidFill>
                <a:prstClr val="black"/>
              </a:solidFill>
              <a:effectLst/>
              <a:uLnTx/>
              <a:uFillTx/>
              <a:latin typeface="Aharoni"/>
              <a:ea typeface="+mn-ea"/>
              <a:cs typeface="+mn-c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8004C-5D15-425B-95F3-59DFD77E1FC2}"/>
              </a:ext>
            </a:extLst>
          </p:cNvPr>
          <p:cNvSpPr>
            <a:spLocks noGrp="1"/>
          </p:cNvSpPr>
          <p:nvPr>
            <p:ph type="title"/>
          </p:nvPr>
        </p:nvSpPr>
        <p:spPr/>
        <p:txBody>
          <a:bodyPr/>
          <a:lstStyle/>
          <a:p>
            <a:pPr algn="ctr"/>
            <a:r>
              <a:rPr lang="en-US" dirty="0"/>
              <a:t>Methodology</a:t>
            </a:r>
          </a:p>
        </p:txBody>
      </p:sp>
      <p:sp>
        <p:nvSpPr>
          <p:cNvPr id="3" name="Content Placeholder 2">
            <a:extLst>
              <a:ext uri="{FF2B5EF4-FFF2-40B4-BE49-F238E27FC236}">
                <a16:creationId xmlns:a16="http://schemas.microsoft.com/office/drawing/2014/main" id="{656FCFF8-4896-4BD0-9D27-E20CF3D5B76A}"/>
              </a:ext>
            </a:extLst>
          </p:cNvPr>
          <p:cNvSpPr>
            <a:spLocks noGrp="1"/>
          </p:cNvSpPr>
          <p:nvPr>
            <p:ph idx="1"/>
          </p:nvPr>
        </p:nvSpPr>
        <p:spPr>
          <a:xfrm>
            <a:off x="177800" y="1229178"/>
            <a:ext cx="10515600" cy="5298622"/>
          </a:xfrm>
        </p:spPr>
        <p:txBody>
          <a:bodyPr>
            <a:noAutofit/>
          </a:bodyPr>
          <a:lstStyle/>
          <a:p>
            <a:pPr>
              <a:lnSpc>
                <a:spcPct val="150000"/>
              </a:lnSpc>
              <a:buFont typeface="Wingdings" panose="05000000000000000000" pitchFamily="2" charset="2"/>
              <a:buChar char="v"/>
            </a:pPr>
            <a:r>
              <a:rPr lang="en-US" dirty="0">
                <a:latin typeface="Maiandra GD" panose="020E0502030308020204" pitchFamily="34" charset="0"/>
              </a:rPr>
              <a:t>Design Science Research approach was used.</a:t>
            </a:r>
          </a:p>
          <a:p>
            <a:pPr>
              <a:lnSpc>
                <a:spcPct val="150000"/>
              </a:lnSpc>
              <a:buFont typeface="Wingdings" panose="05000000000000000000" pitchFamily="2" charset="2"/>
              <a:buChar char="v"/>
            </a:pPr>
            <a:r>
              <a:rPr lang="en-US" dirty="0">
                <a:latin typeface="Maiandra GD" panose="020E0502030308020204" pitchFamily="34" charset="0"/>
              </a:rPr>
              <a:t>Mixed methods combined quantitative and qualitative data.</a:t>
            </a:r>
          </a:p>
          <a:p>
            <a:pPr>
              <a:lnSpc>
                <a:spcPct val="150000"/>
              </a:lnSpc>
              <a:buFont typeface="Wingdings" panose="05000000000000000000" pitchFamily="2" charset="2"/>
              <a:buChar char="v"/>
            </a:pPr>
            <a:r>
              <a:rPr lang="en-US" dirty="0">
                <a:latin typeface="Maiandra GD" panose="020E0502030308020204" pitchFamily="34" charset="0"/>
              </a:rPr>
              <a:t>Study conducted at TENP and RVTTI.</a:t>
            </a:r>
          </a:p>
          <a:p>
            <a:pPr>
              <a:lnSpc>
                <a:spcPct val="150000"/>
              </a:lnSpc>
              <a:buFont typeface="Wingdings" panose="05000000000000000000" pitchFamily="2" charset="2"/>
              <a:buChar char="v"/>
            </a:pPr>
            <a:r>
              <a:rPr lang="en-US" dirty="0">
                <a:latin typeface="Maiandra GD" panose="020E0502030308020204" pitchFamily="34" charset="0"/>
              </a:rPr>
              <a:t>Participants: 150 learners and 15 instructors.</a:t>
            </a:r>
          </a:p>
          <a:p>
            <a:pPr>
              <a:lnSpc>
                <a:spcPct val="150000"/>
              </a:lnSpc>
              <a:buFont typeface="Wingdings" panose="05000000000000000000" pitchFamily="2" charset="2"/>
              <a:buChar char="v"/>
            </a:pPr>
            <a:r>
              <a:rPr lang="en-US" dirty="0">
                <a:latin typeface="Maiandra GD" panose="020E0502030308020204" pitchFamily="34" charset="0"/>
              </a:rPr>
              <a:t>Data sources included Moodle records and portfolios.</a:t>
            </a:r>
          </a:p>
          <a:p>
            <a:pPr>
              <a:lnSpc>
                <a:spcPct val="150000"/>
              </a:lnSpc>
              <a:buFont typeface="Wingdings" panose="05000000000000000000" pitchFamily="2" charset="2"/>
              <a:buChar char="v"/>
            </a:pPr>
            <a:r>
              <a:rPr lang="en-US" dirty="0">
                <a:latin typeface="Maiandra GD" panose="020E0502030308020204" pitchFamily="34" charset="0"/>
              </a:rPr>
              <a:t>Python, </a:t>
            </a:r>
            <a:r>
              <a:rPr lang="en-US" dirty="0" err="1">
                <a:latin typeface="Maiandra GD" panose="020E0502030308020204" pitchFamily="34" charset="0"/>
              </a:rPr>
              <a:t>TensorFlow</a:t>
            </a:r>
            <a:r>
              <a:rPr lang="en-US" dirty="0">
                <a:latin typeface="Maiandra GD" panose="020E0502030308020204" pitchFamily="34" charset="0"/>
              </a:rPr>
              <a:t>, SPSS, and Power BI used.</a:t>
            </a:r>
          </a:p>
          <a:p>
            <a:pPr>
              <a:lnSpc>
                <a:spcPct val="150000"/>
              </a:lnSpc>
              <a:buFont typeface="Wingdings" panose="05000000000000000000" pitchFamily="2" charset="2"/>
              <a:buChar char="v"/>
            </a:pPr>
            <a:r>
              <a:rPr lang="en-US" dirty="0">
                <a:latin typeface="Maiandra GD" panose="020E0502030308020204" pitchFamily="34" charset="0"/>
              </a:rPr>
              <a:t>Ethics followed Kenya Data Protection Act.</a:t>
            </a:r>
          </a:p>
        </p:txBody>
      </p:sp>
    </p:spTree>
    <p:extLst>
      <p:ext uri="{BB962C8B-B14F-4D97-AF65-F5344CB8AC3E}">
        <p14:creationId xmlns:p14="http://schemas.microsoft.com/office/powerpoint/2010/main" val="185902679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396240" y="6297168"/>
            <a:ext cx="11704320" cy="29260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D4A017"/>
                </a:solidFill>
                <a:effectLst/>
                <a:uLnTx/>
                <a:uFillTx/>
                <a:latin typeface="Calibri" pitchFamily="34" charset="0"/>
                <a:ea typeface="Calibri" pitchFamily="34" charset="-122"/>
                <a:cs typeface="Calibri" pitchFamily="34" charset="-120"/>
              </a:rPr>
              <a:t>KNQA National Qualifications Conference 2026  |  Nairobi, Kenya  |  Dr. Mercy Maina &amp; Margaret Waithaka</a:t>
            </a:r>
            <a:endParaRPr kumimoji="0" lang="en-US" sz="1067" b="0" i="0" u="none" strike="noStrike" kern="1200" cap="none" spc="0" normalizeH="0" baseline="0" noProof="0" dirty="0">
              <a:ln>
                <a:noFill/>
              </a:ln>
              <a:solidFill>
                <a:prstClr val="black"/>
              </a:solidFill>
              <a:effectLst/>
              <a:uLnTx/>
              <a:uFillTx/>
              <a:latin typeface="Aharoni"/>
              <a:ea typeface="+mn-ea"/>
              <a:cs typeface="+mn-cs"/>
            </a:endParaRPr>
          </a:p>
        </p:txBody>
      </p:sp>
      <p:sp>
        <p:nvSpPr>
          <p:cNvPr id="5" name="Text 3"/>
          <p:cNvSpPr/>
          <p:nvPr/>
        </p:nvSpPr>
        <p:spPr>
          <a:xfrm>
            <a:off x="162560" y="30480"/>
            <a:ext cx="7823200" cy="890016"/>
          </a:xfrm>
          <a:prstGeom prst="rect">
            <a:avLst/>
          </a:prstGeom>
          <a:solidFill>
            <a:srgbClr val="00246C"/>
          </a:solid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haroni"/>
                <a:ea typeface="Calibri" pitchFamily="34" charset="-122"/>
                <a:cs typeface="Calibri" pitchFamily="34" charset="-120"/>
              </a:rPr>
              <a:t>Different Types of Learners</a:t>
            </a:r>
            <a:endParaRPr kumimoji="0" lang="en-US" sz="3200" b="0" i="0" u="none" strike="noStrike" kern="1200" cap="none" spc="0" normalizeH="0" baseline="0" noProof="0" dirty="0">
              <a:ln>
                <a:noFill/>
              </a:ln>
              <a:solidFill>
                <a:prstClr val="white"/>
              </a:solidFill>
              <a:effectLst/>
              <a:uLnTx/>
              <a:uFillTx/>
              <a:latin typeface="Aharoni"/>
              <a:ea typeface="+mn-ea"/>
              <a:cs typeface="+mn-cs"/>
            </a:endParaRPr>
          </a:p>
        </p:txBody>
      </p:sp>
      <p:sp>
        <p:nvSpPr>
          <p:cNvPr id="6" name="Text 4"/>
          <p:cNvSpPr/>
          <p:nvPr/>
        </p:nvSpPr>
        <p:spPr>
          <a:xfrm>
            <a:off x="396240" y="957072"/>
            <a:ext cx="7701280" cy="4267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C29014"/>
                </a:solidFill>
                <a:effectLst/>
                <a:uLnTx/>
                <a:uFillTx/>
                <a:latin typeface="Aharoni"/>
                <a:ea typeface="Calibri" pitchFamily="34" charset="-122"/>
                <a:cs typeface="Calibri" pitchFamily="34" charset="-120"/>
              </a:rPr>
              <a:t>Lifelong Learning Theory (Jarvis, 2004; Delors, 1996) reminds us that learning is not confined to classrooms.</a:t>
            </a:r>
            <a:endParaRPr kumimoji="0" lang="en-US" sz="1600" b="0" i="0" u="none" strike="noStrike" kern="1200" cap="none" spc="0" normalizeH="0" baseline="0" noProof="0" dirty="0">
              <a:ln>
                <a:noFill/>
              </a:ln>
              <a:solidFill>
                <a:srgbClr val="C29014"/>
              </a:solidFill>
              <a:effectLst/>
              <a:uLnTx/>
              <a:uFillTx/>
              <a:latin typeface="Aharoni"/>
              <a:ea typeface="+mn-ea"/>
              <a:cs typeface="+mn-cs"/>
            </a:endParaRPr>
          </a:p>
        </p:txBody>
      </p:sp>
      <p:sp>
        <p:nvSpPr>
          <p:cNvPr id="7" name="Shape 5"/>
          <p:cNvSpPr/>
          <p:nvPr/>
        </p:nvSpPr>
        <p:spPr>
          <a:xfrm>
            <a:off x="487680" y="1463040"/>
            <a:ext cx="11277600" cy="1487424"/>
          </a:xfrm>
          <a:prstGeom prst="rect">
            <a:avLst/>
          </a:prstGeom>
          <a:solidFill>
            <a:srgbClr val="D4A017">
              <a:alpha val="15000"/>
            </a:srgbClr>
          </a:solidFill>
          <a:ln w="19050">
            <a:solidFill>
              <a:srgbClr val="D4A017"/>
            </a:solidFill>
            <a:prstDash val="solid"/>
          </a:ln>
        </p:spPr>
      </p:sp>
      <p:sp>
        <p:nvSpPr>
          <p:cNvPr id="8" name="Shape 6"/>
          <p:cNvSpPr/>
          <p:nvPr/>
        </p:nvSpPr>
        <p:spPr>
          <a:xfrm>
            <a:off x="609600" y="1877568"/>
            <a:ext cx="670560" cy="670560"/>
          </a:xfrm>
          <a:prstGeom prst="ellipse">
            <a:avLst/>
          </a:prstGeom>
          <a:solidFill>
            <a:srgbClr val="D4A017"/>
          </a:solidFill>
          <a:ln/>
        </p:spPr>
      </p:sp>
      <p:pic>
        <p:nvPicPr>
          <p:cNvPr id="9" name="Image 0" descr="preencoded.png"/>
          <p:cNvPicPr>
            <a:picLocks noChangeAspect="1"/>
          </p:cNvPicPr>
          <p:nvPr/>
        </p:nvPicPr>
        <p:blipFill>
          <a:blip r:embed="rId3"/>
          <a:stretch>
            <a:fillRect/>
          </a:stretch>
        </p:blipFill>
        <p:spPr>
          <a:xfrm>
            <a:off x="719328" y="1987296"/>
            <a:ext cx="451104" cy="451104"/>
          </a:xfrm>
          <a:prstGeom prst="rect">
            <a:avLst/>
          </a:prstGeom>
        </p:spPr>
      </p:pic>
      <p:sp>
        <p:nvSpPr>
          <p:cNvPr id="10" name="Text 7"/>
          <p:cNvSpPr/>
          <p:nvPr/>
        </p:nvSpPr>
        <p:spPr>
          <a:xfrm>
            <a:off x="1438656" y="1615440"/>
            <a:ext cx="1011936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Aharoni"/>
                <a:ea typeface="Calibri" pitchFamily="34" charset="-122"/>
                <a:cs typeface="Calibri" pitchFamily="34" charset="-120"/>
              </a:rPr>
              <a:t>The Gikomba Market Trader</a:t>
            </a:r>
            <a:endParaRPr kumimoji="0" lang="en-US" sz="1800" b="0" i="0" u="none" strike="noStrike" kern="1200" cap="none" spc="0" normalizeH="0" baseline="0" noProof="0" dirty="0">
              <a:ln>
                <a:noFill/>
              </a:ln>
              <a:solidFill>
                <a:srgbClr val="FF0000"/>
              </a:solidFill>
              <a:effectLst/>
              <a:uLnTx/>
              <a:uFillTx/>
              <a:latin typeface="Aharoni"/>
              <a:ea typeface="+mn-ea"/>
              <a:cs typeface="+mn-cs"/>
            </a:endParaRPr>
          </a:p>
        </p:txBody>
      </p:sp>
      <p:sp>
        <p:nvSpPr>
          <p:cNvPr id="11" name="Text 8"/>
          <p:cNvSpPr/>
          <p:nvPr/>
        </p:nvSpPr>
        <p:spPr>
          <a:xfrm>
            <a:off x="1438656" y="1975104"/>
            <a:ext cx="10119360" cy="877824"/>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haroni"/>
                <a:ea typeface="Calibri" pitchFamily="34" charset="-122"/>
                <a:cs typeface="Calibri" pitchFamily="34" charset="-120"/>
              </a:rPr>
              <a:t>A working mother running a business in Nairobi's Gikomba market. She has acquired real financial management, digital payment, and business skills — but cannot sit in a classroom for three years. Her learning is invisible to the KNQF.</a:t>
            </a:r>
            <a:endParaRPr kumimoji="0" lang="en-US" sz="1600" b="0" i="0" u="none" strike="noStrike" kern="1200" cap="none" spc="0" normalizeH="0" baseline="0" noProof="0" dirty="0">
              <a:ln>
                <a:noFill/>
              </a:ln>
              <a:solidFill>
                <a:prstClr val="black"/>
              </a:solidFill>
              <a:effectLst/>
              <a:uLnTx/>
              <a:uFillTx/>
              <a:latin typeface="Aharoni"/>
              <a:ea typeface="+mn-ea"/>
              <a:cs typeface="+mn-cs"/>
            </a:endParaRPr>
          </a:p>
        </p:txBody>
      </p:sp>
      <p:sp>
        <p:nvSpPr>
          <p:cNvPr id="12" name="Shape 9"/>
          <p:cNvSpPr/>
          <p:nvPr/>
        </p:nvSpPr>
        <p:spPr>
          <a:xfrm>
            <a:off x="487680" y="3108960"/>
            <a:ext cx="11277600" cy="1487424"/>
          </a:xfrm>
          <a:prstGeom prst="rect">
            <a:avLst/>
          </a:prstGeom>
          <a:solidFill>
            <a:srgbClr val="40916C">
              <a:alpha val="15000"/>
            </a:srgbClr>
          </a:solidFill>
          <a:ln w="19050">
            <a:solidFill>
              <a:srgbClr val="40916C"/>
            </a:solidFill>
            <a:prstDash val="solid"/>
          </a:ln>
        </p:spPr>
      </p:sp>
      <p:sp>
        <p:nvSpPr>
          <p:cNvPr id="13" name="Shape 10"/>
          <p:cNvSpPr/>
          <p:nvPr/>
        </p:nvSpPr>
        <p:spPr>
          <a:xfrm>
            <a:off x="609600" y="3523488"/>
            <a:ext cx="670560" cy="670560"/>
          </a:xfrm>
          <a:prstGeom prst="ellipse">
            <a:avLst/>
          </a:prstGeom>
          <a:solidFill>
            <a:srgbClr val="40916C"/>
          </a:solidFill>
          <a:ln/>
        </p:spPr>
      </p:sp>
      <p:pic>
        <p:nvPicPr>
          <p:cNvPr id="14" name="Image 1" descr="preencoded.png"/>
          <p:cNvPicPr>
            <a:picLocks noChangeAspect="1"/>
          </p:cNvPicPr>
          <p:nvPr/>
        </p:nvPicPr>
        <p:blipFill>
          <a:blip r:embed="rId3"/>
          <a:stretch>
            <a:fillRect/>
          </a:stretch>
        </p:blipFill>
        <p:spPr>
          <a:xfrm>
            <a:off x="719328" y="3633216"/>
            <a:ext cx="451104" cy="451104"/>
          </a:xfrm>
          <a:prstGeom prst="rect">
            <a:avLst/>
          </a:prstGeom>
        </p:spPr>
      </p:pic>
      <p:sp>
        <p:nvSpPr>
          <p:cNvPr id="15" name="Text 11"/>
          <p:cNvSpPr/>
          <p:nvPr/>
        </p:nvSpPr>
        <p:spPr>
          <a:xfrm>
            <a:off x="1438656" y="3230880"/>
            <a:ext cx="1011936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Aharoni"/>
                <a:ea typeface="Calibri" pitchFamily="34" charset="-122"/>
                <a:cs typeface="Calibri" pitchFamily="34" charset="-120"/>
              </a:rPr>
              <a:t>The Boda Boda Operator</a:t>
            </a:r>
            <a:endParaRPr kumimoji="0" lang="en-US" sz="1800" b="0" i="0" u="none" strike="noStrike" kern="1200" cap="none" spc="0" normalizeH="0" baseline="0" noProof="0" dirty="0">
              <a:ln>
                <a:noFill/>
              </a:ln>
              <a:solidFill>
                <a:srgbClr val="FF0000"/>
              </a:solidFill>
              <a:effectLst/>
              <a:uLnTx/>
              <a:uFillTx/>
              <a:latin typeface="Aharoni"/>
              <a:ea typeface="+mn-ea"/>
              <a:cs typeface="+mn-cs"/>
            </a:endParaRPr>
          </a:p>
        </p:txBody>
      </p:sp>
      <p:sp>
        <p:nvSpPr>
          <p:cNvPr id="16" name="Text 12"/>
          <p:cNvSpPr/>
          <p:nvPr/>
        </p:nvSpPr>
        <p:spPr>
          <a:xfrm>
            <a:off x="1438656" y="3621024"/>
            <a:ext cx="10119360" cy="877824"/>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haroni"/>
                <a:ea typeface="Calibri" pitchFamily="34" charset="-122"/>
                <a:cs typeface="Calibri" pitchFamily="34" charset="-120"/>
              </a:rPr>
              <a:t>A rider who completes a road safety and digital financial literacy badge through a platform. His skills are real and economically significant — but unrecognised by any national framework. He deserves a pathway.</a:t>
            </a:r>
            <a:endParaRPr kumimoji="0" lang="en-US" sz="1600" b="0" i="0" u="none" strike="noStrike" kern="1200" cap="none" spc="0" normalizeH="0" baseline="0" noProof="0" dirty="0">
              <a:ln>
                <a:noFill/>
              </a:ln>
              <a:solidFill>
                <a:prstClr val="black"/>
              </a:solidFill>
              <a:effectLst/>
              <a:uLnTx/>
              <a:uFillTx/>
              <a:latin typeface="Aharoni"/>
              <a:ea typeface="+mn-ea"/>
              <a:cs typeface="+mn-cs"/>
            </a:endParaRPr>
          </a:p>
        </p:txBody>
      </p:sp>
      <p:sp>
        <p:nvSpPr>
          <p:cNvPr id="17" name="Shape 13"/>
          <p:cNvSpPr/>
          <p:nvPr/>
        </p:nvSpPr>
        <p:spPr>
          <a:xfrm>
            <a:off x="487680" y="4809744"/>
            <a:ext cx="11277600" cy="1487424"/>
          </a:xfrm>
          <a:prstGeom prst="rect">
            <a:avLst/>
          </a:prstGeom>
          <a:solidFill>
            <a:srgbClr val="1B4332">
              <a:alpha val="15000"/>
            </a:srgbClr>
          </a:solidFill>
          <a:ln w="19050">
            <a:solidFill>
              <a:srgbClr val="1B4332"/>
            </a:solidFill>
            <a:prstDash val="solid"/>
          </a:ln>
        </p:spPr>
      </p:sp>
      <p:sp>
        <p:nvSpPr>
          <p:cNvPr id="18" name="Shape 14"/>
          <p:cNvSpPr/>
          <p:nvPr/>
        </p:nvSpPr>
        <p:spPr>
          <a:xfrm>
            <a:off x="609600" y="5169408"/>
            <a:ext cx="670560" cy="670560"/>
          </a:xfrm>
          <a:prstGeom prst="ellipse">
            <a:avLst/>
          </a:prstGeom>
          <a:solidFill>
            <a:srgbClr val="1B4332"/>
          </a:solidFill>
          <a:ln/>
        </p:spPr>
      </p:sp>
      <p:pic>
        <p:nvPicPr>
          <p:cNvPr id="19" name="Image 2" descr="preencoded.png"/>
          <p:cNvPicPr>
            <a:picLocks noChangeAspect="1"/>
          </p:cNvPicPr>
          <p:nvPr/>
        </p:nvPicPr>
        <p:blipFill>
          <a:blip r:embed="rId3"/>
          <a:stretch>
            <a:fillRect/>
          </a:stretch>
        </p:blipFill>
        <p:spPr>
          <a:xfrm>
            <a:off x="719328" y="5279136"/>
            <a:ext cx="451104" cy="451104"/>
          </a:xfrm>
          <a:prstGeom prst="rect">
            <a:avLst/>
          </a:prstGeom>
        </p:spPr>
      </p:pic>
      <p:sp>
        <p:nvSpPr>
          <p:cNvPr id="20" name="Text 15"/>
          <p:cNvSpPr/>
          <p:nvPr/>
        </p:nvSpPr>
        <p:spPr>
          <a:xfrm>
            <a:off x="1438656" y="4876800"/>
            <a:ext cx="1011936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Aharoni"/>
                <a:ea typeface="Calibri" pitchFamily="34" charset="-122"/>
                <a:cs typeface="Calibri" pitchFamily="34" charset="-120"/>
              </a:rPr>
              <a:t>The Stacking Graduate</a:t>
            </a:r>
            <a:endParaRPr kumimoji="0" lang="en-US" sz="1800" b="0" i="0" u="none" strike="noStrike" kern="1200" cap="none" spc="0" normalizeH="0" baseline="0" noProof="0" dirty="0">
              <a:ln>
                <a:noFill/>
              </a:ln>
              <a:solidFill>
                <a:srgbClr val="FF0000"/>
              </a:solidFill>
              <a:effectLst/>
              <a:uLnTx/>
              <a:uFillTx/>
              <a:latin typeface="Aharoni"/>
              <a:ea typeface="+mn-ea"/>
              <a:cs typeface="+mn-cs"/>
            </a:endParaRPr>
          </a:p>
        </p:txBody>
      </p:sp>
      <p:sp>
        <p:nvSpPr>
          <p:cNvPr id="21" name="Text 16"/>
          <p:cNvSpPr/>
          <p:nvPr/>
        </p:nvSpPr>
        <p:spPr>
          <a:xfrm>
            <a:off x="1438656" y="5266944"/>
            <a:ext cx="10119360" cy="877824"/>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haroni"/>
                <a:ea typeface="Calibri" pitchFamily="34" charset="-122"/>
                <a:cs typeface="Calibri" pitchFamily="34" charset="-120"/>
              </a:rPr>
              <a:t>A young graduate stacking Google, Coursera, and LinkedIn Learning credentials while working. She wants them to count toward her professional development pathway — but the KNQF has no mechanism to recognise them.</a:t>
            </a:r>
            <a:endParaRPr kumimoji="0" lang="en-US" sz="1600" b="0" i="0" u="none" strike="noStrike" kern="1200" cap="none" spc="0" normalizeH="0" baseline="0" noProof="0" dirty="0">
              <a:ln>
                <a:noFill/>
              </a:ln>
              <a:solidFill>
                <a:prstClr val="black"/>
              </a:solidFill>
              <a:effectLst/>
              <a:uLnTx/>
              <a:uFillTx/>
              <a:latin typeface="Aharoni"/>
              <a:ea typeface="+mn-ea"/>
              <a:cs typeface="+mn-cs"/>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7955280" cy="1341120"/>
          </a:xfrm>
          <a:prstGeom prst="rect">
            <a:avLst/>
          </a:prstGeom>
          <a:solidFill>
            <a:srgbClr val="00246C"/>
          </a:solidFill>
          <a:ln/>
        </p:spPr>
      </p:sp>
      <p:sp>
        <p:nvSpPr>
          <p:cNvPr id="3" name="Shape 1"/>
          <p:cNvSpPr/>
          <p:nvPr/>
        </p:nvSpPr>
        <p:spPr>
          <a:xfrm>
            <a:off x="0" y="0"/>
            <a:ext cx="219456" cy="1341120"/>
          </a:xfrm>
          <a:prstGeom prst="rect">
            <a:avLst/>
          </a:prstGeom>
          <a:solidFill>
            <a:srgbClr val="D4A017"/>
          </a:solidFill>
          <a:ln/>
        </p:spPr>
      </p:sp>
      <p:sp>
        <p:nvSpPr>
          <p:cNvPr id="4" name="Text 2"/>
          <p:cNvSpPr/>
          <p:nvPr/>
        </p:nvSpPr>
        <p:spPr>
          <a:xfrm>
            <a:off x="426720" y="121920"/>
            <a:ext cx="7254240" cy="7315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haroni"/>
                <a:ea typeface="Calibri" pitchFamily="34" charset="-122"/>
                <a:cs typeface="Calibri" pitchFamily="34" charset="-120"/>
              </a:rPr>
              <a:t>Key Findings</a:t>
            </a:r>
            <a:endParaRPr kumimoji="0" lang="en-US" sz="3200" b="0" i="0" u="none" strike="noStrike" kern="1200" cap="none" spc="0" normalizeH="0" baseline="0" noProof="0" dirty="0">
              <a:ln>
                <a:noFill/>
              </a:ln>
              <a:solidFill>
                <a:prstClr val="black"/>
              </a:solidFill>
              <a:effectLst/>
              <a:uLnTx/>
              <a:uFillTx/>
              <a:latin typeface="Aharoni"/>
              <a:ea typeface="+mn-ea"/>
              <a:cs typeface="+mn-cs"/>
            </a:endParaRPr>
          </a:p>
        </p:txBody>
      </p:sp>
      <p:sp>
        <p:nvSpPr>
          <p:cNvPr id="5" name="Text 3"/>
          <p:cNvSpPr/>
          <p:nvPr/>
        </p:nvSpPr>
        <p:spPr>
          <a:xfrm>
            <a:off x="426720" y="829056"/>
            <a:ext cx="5994400" cy="4267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D4A017"/>
                </a:solidFill>
                <a:effectLst/>
                <a:uLnTx/>
                <a:uFillTx/>
                <a:latin typeface="Aharoni"/>
                <a:ea typeface="Calibri" pitchFamily="34" charset="-122"/>
                <a:cs typeface="Calibri" pitchFamily="34" charset="-120"/>
              </a:rPr>
              <a:t>What the Research Reveals — Across 4 Dimensions</a:t>
            </a:r>
            <a:endParaRPr kumimoji="0" lang="en-US" sz="1600" b="0" i="0" u="none" strike="noStrike" kern="1200" cap="none" spc="0" normalizeH="0" baseline="0" noProof="0" dirty="0">
              <a:ln>
                <a:noFill/>
              </a:ln>
              <a:solidFill>
                <a:prstClr val="black"/>
              </a:solidFill>
              <a:effectLst/>
              <a:uLnTx/>
              <a:uFillTx/>
              <a:latin typeface="Aharoni"/>
              <a:ea typeface="+mn-ea"/>
              <a:cs typeface="+mn-cs"/>
            </a:endParaRPr>
          </a:p>
        </p:txBody>
      </p:sp>
      <p:sp>
        <p:nvSpPr>
          <p:cNvPr id="7" name="Text 5"/>
          <p:cNvSpPr/>
          <p:nvPr/>
        </p:nvSpPr>
        <p:spPr>
          <a:xfrm>
            <a:off x="243840" y="6388608"/>
            <a:ext cx="11704320" cy="29260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D4A017"/>
                </a:solidFill>
                <a:effectLst/>
                <a:uLnTx/>
                <a:uFillTx/>
                <a:latin typeface="Calibri" pitchFamily="34" charset="0"/>
                <a:ea typeface="Calibri" pitchFamily="34" charset="-122"/>
                <a:cs typeface="Calibri" pitchFamily="34" charset="-120"/>
              </a:rPr>
              <a:t>KNQA National Qualifications Conference 2026  |  Nairobi, Kenya  |  Dr. Mercy Maina &amp; Margaret Waithaka</a:t>
            </a:r>
            <a:endParaRPr kumimoji="0" lang="en-US" sz="1067" b="0" i="0" u="none" strike="noStrike" kern="1200" cap="none" spc="0" normalizeH="0" baseline="0" noProof="0" dirty="0">
              <a:ln>
                <a:noFill/>
              </a:ln>
              <a:solidFill>
                <a:prstClr val="black"/>
              </a:solidFill>
              <a:effectLst/>
              <a:uLnTx/>
              <a:uFillTx/>
              <a:latin typeface="Aharoni"/>
              <a:ea typeface="+mn-ea"/>
              <a:cs typeface="+mn-cs"/>
            </a:endParaRPr>
          </a:p>
        </p:txBody>
      </p:sp>
      <p:sp>
        <p:nvSpPr>
          <p:cNvPr id="8" name="Shape 6"/>
          <p:cNvSpPr/>
          <p:nvPr/>
        </p:nvSpPr>
        <p:spPr>
          <a:xfrm>
            <a:off x="304800" y="1463040"/>
            <a:ext cx="5669280" cy="2255520"/>
          </a:xfrm>
          <a:prstGeom prst="rect">
            <a:avLst/>
          </a:prstGeom>
          <a:solidFill>
            <a:srgbClr val="FFFFFF"/>
          </a:solidFill>
          <a:ln/>
          <a:effectLst>
            <a:outerShdw blurRad="63500" dist="25400" dir="8100000" algn="bl" rotWithShape="0">
              <a:srgbClr val="000000">
                <a:alpha val="12000"/>
              </a:srgbClr>
            </a:outerShdw>
          </a:effectLst>
        </p:spPr>
      </p:sp>
      <p:sp>
        <p:nvSpPr>
          <p:cNvPr id="9" name="Shape 7"/>
          <p:cNvSpPr/>
          <p:nvPr/>
        </p:nvSpPr>
        <p:spPr>
          <a:xfrm>
            <a:off x="304800" y="1463040"/>
            <a:ext cx="792480" cy="2255520"/>
          </a:xfrm>
          <a:prstGeom prst="rect">
            <a:avLst/>
          </a:prstGeom>
          <a:solidFill>
            <a:srgbClr val="1B4332"/>
          </a:solidFill>
          <a:ln/>
        </p:spPr>
      </p:sp>
      <p:sp>
        <p:nvSpPr>
          <p:cNvPr id="10" name="Text 8"/>
          <p:cNvSpPr/>
          <p:nvPr/>
        </p:nvSpPr>
        <p:spPr>
          <a:xfrm>
            <a:off x="329184" y="2133600"/>
            <a:ext cx="743712" cy="6096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933" b="1" i="0" u="none" strike="noStrike" kern="1200" cap="none" spc="0" normalizeH="0" baseline="0" noProof="0" dirty="0">
                <a:ln>
                  <a:noFill/>
                </a:ln>
                <a:solidFill>
                  <a:srgbClr val="FFFFFF"/>
                </a:solidFill>
                <a:effectLst/>
                <a:uLnTx/>
                <a:uFillTx/>
                <a:latin typeface="Aharoni"/>
                <a:ea typeface="Calibri" pitchFamily="34" charset="-122"/>
                <a:cs typeface="Calibri" pitchFamily="34" charset="-120"/>
              </a:rPr>
              <a:t>F1</a:t>
            </a:r>
            <a:endParaRPr kumimoji="0" lang="en-US" sz="2933" b="0" i="0" u="none" strike="noStrike" kern="1200" cap="none" spc="0" normalizeH="0" baseline="0" noProof="0" dirty="0">
              <a:ln>
                <a:noFill/>
              </a:ln>
              <a:solidFill>
                <a:prstClr val="black"/>
              </a:solidFill>
              <a:effectLst/>
              <a:uLnTx/>
              <a:uFillTx/>
              <a:latin typeface="Aharoni"/>
              <a:ea typeface="+mn-ea"/>
              <a:cs typeface="+mn-cs"/>
            </a:endParaRPr>
          </a:p>
        </p:txBody>
      </p:sp>
      <p:sp>
        <p:nvSpPr>
          <p:cNvPr id="11" name="Text 9"/>
          <p:cNvSpPr/>
          <p:nvPr/>
        </p:nvSpPr>
        <p:spPr>
          <a:xfrm>
            <a:off x="1255776" y="1584960"/>
            <a:ext cx="4535424" cy="4267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B4332"/>
                </a:solidFill>
                <a:effectLst/>
                <a:uLnTx/>
                <a:uFillTx/>
                <a:latin typeface="Aharoni"/>
                <a:ea typeface="Calibri" pitchFamily="34" charset="-122"/>
                <a:cs typeface="Calibri" pitchFamily="34" charset="-120"/>
              </a:rPr>
              <a:t>Scale of Disruption</a:t>
            </a:r>
            <a:endParaRPr kumimoji="0" lang="en-US" sz="2000" b="0" i="0" u="none" strike="noStrike" kern="1200" cap="none" spc="0" normalizeH="0" baseline="0" noProof="0" dirty="0">
              <a:ln>
                <a:noFill/>
              </a:ln>
              <a:solidFill>
                <a:prstClr val="black"/>
              </a:solidFill>
              <a:effectLst/>
              <a:uLnTx/>
              <a:uFillTx/>
              <a:latin typeface="Aharoni"/>
              <a:ea typeface="+mn-ea"/>
              <a:cs typeface="+mn-cs"/>
            </a:endParaRPr>
          </a:p>
        </p:txBody>
      </p:sp>
      <p:sp>
        <p:nvSpPr>
          <p:cNvPr id="12" name="Text 10"/>
          <p:cNvSpPr/>
          <p:nvPr/>
        </p:nvSpPr>
        <p:spPr>
          <a:xfrm>
            <a:off x="1255776" y="2072640"/>
            <a:ext cx="4535424" cy="1463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44444"/>
                </a:solidFill>
                <a:effectLst/>
                <a:uLnTx/>
                <a:uFillTx/>
                <a:latin typeface="Aharoni"/>
                <a:ea typeface="Calibri" pitchFamily="34" charset="-122"/>
                <a:cs typeface="Calibri" pitchFamily="34" charset="-120"/>
              </a:rPr>
              <a:t>650K+ credential offerings globally. In Kenya, Coursera, Google, LinkedIn Learning have significant traction — entirely outside KNQA oversight. Three distinct unregulated ecosystems exist.</a:t>
            </a:r>
            <a:endParaRPr kumimoji="0" lang="en-US" sz="1600" b="0" i="0" u="none" strike="noStrike" kern="1200" cap="none" spc="0" normalizeH="0" baseline="0" noProof="0" dirty="0">
              <a:ln>
                <a:noFill/>
              </a:ln>
              <a:solidFill>
                <a:prstClr val="black"/>
              </a:solidFill>
              <a:effectLst/>
              <a:uLnTx/>
              <a:uFillTx/>
              <a:latin typeface="Aharoni"/>
              <a:ea typeface="+mn-ea"/>
              <a:cs typeface="+mn-cs"/>
            </a:endParaRPr>
          </a:p>
        </p:txBody>
      </p:sp>
      <p:sp>
        <p:nvSpPr>
          <p:cNvPr id="13" name="Shape 11"/>
          <p:cNvSpPr/>
          <p:nvPr/>
        </p:nvSpPr>
        <p:spPr>
          <a:xfrm>
            <a:off x="304800" y="3925824"/>
            <a:ext cx="5669280" cy="2255520"/>
          </a:xfrm>
          <a:prstGeom prst="rect">
            <a:avLst/>
          </a:prstGeom>
          <a:solidFill>
            <a:srgbClr val="FFFFFF"/>
          </a:solidFill>
          <a:ln/>
          <a:effectLst>
            <a:outerShdw blurRad="63500" dist="25400" dir="8100000" algn="bl" rotWithShape="0">
              <a:srgbClr val="000000">
                <a:alpha val="12000"/>
              </a:srgbClr>
            </a:outerShdw>
          </a:effectLst>
        </p:spPr>
      </p:sp>
      <p:sp>
        <p:nvSpPr>
          <p:cNvPr id="14" name="Shape 12"/>
          <p:cNvSpPr/>
          <p:nvPr/>
        </p:nvSpPr>
        <p:spPr>
          <a:xfrm>
            <a:off x="304800" y="3925824"/>
            <a:ext cx="792480" cy="2255520"/>
          </a:xfrm>
          <a:prstGeom prst="rect">
            <a:avLst/>
          </a:prstGeom>
          <a:solidFill>
            <a:srgbClr val="40916C"/>
          </a:solidFill>
          <a:ln/>
        </p:spPr>
      </p:sp>
      <p:sp>
        <p:nvSpPr>
          <p:cNvPr id="15" name="Text 13"/>
          <p:cNvSpPr/>
          <p:nvPr/>
        </p:nvSpPr>
        <p:spPr>
          <a:xfrm>
            <a:off x="329184" y="4596384"/>
            <a:ext cx="743712" cy="6096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933" b="1" i="0" u="none" strike="noStrike" kern="1200" cap="none" spc="0" normalizeH="0" baseline="0" noProof="0" dirty="0">
                <a:ln>
                  <a:noFill/>
                </a:ln>
                <a:solidFill>
                  <a:srgbClr val="FFFFFF"/>
                </a:solidFill>
                <a:effectLst/>
                <a:uLnTx/>
                <a:uFillTx/>
                <a:latin typeface="Aharoni"/>
                <a:ea typeface="Calibri" pitchFamily="34" charset="-122"/>
                <a:cs typeface="Calibri" pitchFamily="34" charset="-120"/>
              </a:rPr>
              <a:t>F2</a:t>
            </a:r>
            <a:endParaRPr kumimoji="0" lang="en-US" sz="2933" b="0" i="0" u="none" strike="noStrike" kern="1200" cap="none" spc="0" normalizeH="0" baseline="0" noProof="0" dirty="0">
              <a:ln>
                <a:noFill/>
              </a:ln>
              <a:solidFill>
                <a:prstClr val="black"/>
              </a:solidFill>
              <a:effectLst/>
              <a:uLnTx/>
              <a:uFillTx/>
              <a:latin typeface="Aharoni"/>
              <a:ea typeface="+mn-ea"/>
              <a:cs typeface="+mn-cs"/>
            </a:endParaRPr>
          </a:p>
        </p:txBody>
      </p:sp>
      <p:sp>
        <p:nvSpPr>
          <p:cNvPr id="16" name="Text 14"/>
          <p:cNvSpPr/>
          <p:nvPr/>
        </p:nvSpPr>
        <p:spPr>
          <a:xfrm>
            <a:off x="1255776" y="4047744"/>
            <a:ext cx="4535424" cy="4267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0916C"/>
                </a:solidFill>
                <a:effectLst/>
                <a:uLnTx/>
                <a:uFillTx/>
                <a:latin typeface="Aharoni"/>
                <a:ea typeface="Calibri" pitchFamily="34" charset="-122"/>
                <a:cs typeface="Calibri" pitchFamily="34" charset="-120"/>
              </a:rPr>
              <a:t>Quality Assurance Gap</a:t>
            </a:r>
            <a:endParaRPr kumimoji="0" lang="en-US" sz="1800" b="0" i="0" u="none" strike="noStrike" kern="1200" cap="none" spc="0" normalizeH="0" baseline="0" noProof="0" dirty="0">
              <a:ln>
                <a:noFill/>
              </a:ln>
              <a:solidFill>
                <a:prstClr val="black"/>
              </a:solidFill>
              <a:effectLst/>
              <a:uLnTx/>
              <a:uFillTx/>
              <a:latin typeface="Aharoni"/>
              <a:ea typeface="+mn-ea"/>
              <a:cs typeface="+mn-cs"/>
            </a:endParaRPr>
          </a:p>
        </p:txBody>
      </p:sp>
      <p:sp>
        <p:nvSpPr>
          <p:cNvPr id="17" name="Text 15"/>
          <p:cNvSpPr/>
          <p:nvPr/>
        </p:nvSpPr>
        <p:spPr>
          <a:xfrm>
            <a:off x="1255776" y="4535424"/>
            <a:ext cx="4535424" cy="1463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44444"/>
                </a:solidFill>
                <a:effectLst/>
                <a:uLnTx/>
                <a:uFillTx/>
                <a:latin typeface="Aharoni"/>
                <a:ea typeface="Calibri" pitchFamily="34" charset="-122"/>
                <a:cs typeface="Calibri" pitchFamily="34" charset="-120"/>
              </a:rPr>
              <a:t>KNQA's current QA framework — centred on institutional accreditation — cannot accommodate platform-issued or employer-endorsed credentials. A significant regulatory lacuna is widening.</a:t>
            </a:r>
            <a:endParaRPr kumimoji="0" lang="en-US" sz="1600" b="0" i="0" u="none" strike="noStrike" kern="1200" cap="none" spc="0" normalizeH="0" baseline="0" noProof="0" dirty="0">
              <a:ln>
                <a:noFill/>
              </a:ln>
              <a:solidFill>
                <a:prstClr val="black"/>
              </a:solidFill>
              <a:effectLst/>
              <a:uLnTx/>
              <a:uFillTx/>
              <a:latin typeface="Aharoni"/>
              <a:ea typeface="+mn-ea"/>
              <a:cs typeface="+mn-cs"/>
            </a:endParaRPr>
          </a:p>
        </p:txBody>
      </p:sp>
      <p:sp>
        <p:nvSpPr>
          <p:cNvPr id="18" name="Shape 16"/>
          <p:cNvSpPr/>
          <p:nvPr/>
        </p:nvSpPr>
        <p:spPr>
          <a:xfrm>
            <a:off x="6278880" y="1463040"/>
            <a:ext cx="5669280" cy="2255520"/>
          </a:xfrm>
          <a:prstGeom prst="rect">
            <a:avLst/>
          </a:prstGeom>
          <a:solidFill>
            <a:srgbClr val="FFFFFF"/>
          </a:solidFill>
          <a:ln/>
          <a:effectLst>
            <a:outerShdw blurRad="63500" dist="25400" dir="8100000" algn="bl" rotWithShape="0">
              <a:srgbClr val="000000">
                <a:alpha val="12000"/>
              </a:srgbClr>
            </a:outerShdw>
          </a:effectLst>
        </p:spPr>
      </p:sp>
      <p:sp>
        <p:nvSpPr>
          <p:cNvPr id="19" name="Shape 17"/>
          <p:cNvSpPr/>
          <p:nvPr/>
        </p:nvSpPr>
        <p:spPr>
          <a:xfrm>
            <a:off x="6278880" y="1463040"/>
            <a:ext cx="792480" cy="2255520"/>
          </a:xfrm>
          <a:prstGeom prst="rect">
            <a:avLst/>
          </a:prstGeom>
          <a:solidFill>
            <a:srgbClr val="D4A017"/>
          </a:solidFill>
          <a:ln/>
        </p:spPr>
      </p:sp>
      <p:sp>
        <p:nvSpPr>
          <p:cNvPr id="20" name="Text 18"/>
          <p:cNvSpPr/>
          <p:nvPr/>
        </p:nvSpPr>
        <p:spPr>
          <a:xfrm>
            <a:off x="6303264" y="2133600"/>
            <a:ext cx="743712" cy="6096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933" b="1" i="0" u="none" strike="noStrike" kern="1200" cap="none" spc="0" normalizeH="0" baseline="0" noProof="0" dirty="0">
                <a:ln>
                  <a:noFill/>
                </a:ln>
                <a:solidFill>
                  <a:srgbClr val="FFFFFF"/>
                </a:solidFill>
                <a:effectLst/>
                <a:uLnTx/>
                <a:uFillTx/>
                <a:latin typeface="Aharoni"/>
                <a:ea typeface="Calibri" pitchFamily="34" charset="-122"/>
                <a:cs typeface="Calibri" pitchFamily="34" charset="-120"/>
              </a:rPr>
              <a:t>F3</a:t>
            </a:r>
            <a:endParaRPr kumimoji="0" lang="en-US" sz="2933" b="0" i="0" u="none" strike="noStrike" kern="1200" cap="none" spc="0" normalizeH="0" baseline="0" noProof="0" dirty="0">
              <a:ln>
                <a:noFill/>
              </a:ln>
              <a:solidFill>
                <a:prstClr val="black"/>
              </a:solidFill>
              <a:effectLst/>
              <a:uLnTx/>
              <a:uFillTx/>
              <a:latin typeface="Aharoni"/>
              <a:ea typeface="+mn-ea"/>
              <a:cs typeface="+mn-cs"/>
            </a:endParaRPr>
          </a:p>
        </p:txBody>
      </p:sp>
      <p:sp>
        <p:nvSpPr>
          <p:cNvPr id="21" name="Text 19"/>
          <p:cNvSpPr/>
          <p:nvPr/>
        </p:nvSpPr>
        <p:spPr>
          <a:xfrm>
            <a:off x="7229856" y="1584960"/>
            <a:ext cx="4535424" cy="4267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D4A017"/>
                </a:solidFill>
                <a:effectLst/>
                <a:uLnTx/>
                <a:uFillTx/>
                <a:latin typeface="Aharoni"/>
                <a:ea typeface="Calibri" pitchFamily="34" charset="-122"/>
                <a:cs typeface="Calibri" pitchFamily="34" charset="-120"/>
              </a:rPr>
              <a:t>Credit Transfer Vacuum</a:t>
            </a:r>
            <a:endParaRPr kumimoji="0" lang="en-US" sz="2000" b="0" i="0" u="none" strike="noStrike" kern="1200" cap="none" spc="0" normalizeH="0" baseline="0" noProof="0" dirty="0">
              <a:ln>
                <a:noFill/>
              </a:ln>
              <a:solidFill>
                <a:prstClr val="black"/>
              </a:solidFill>
              <a:effectLst/>
              <a:uLnTx/>
              <a:uFillTx/>
              <a:latin typeface="Aharoni"/>
              <a:ea typeface="+mn-ea"/>
              <a:cs typeface="+mn-cs"/>
            </a:endParaRPr>
          </a:p>
        </p:txBody>
      </p:sp>
      <p:sp>
        <p:nvSpPr>
          <p:cNvPr id="22" name="Text 20"/>
          <p:cNvSpPr/>
          <p:nvPr/>
        </p:nvSpPr>
        <p:spPr>
          <a:xfrm>
            <a:off x="7229856" y="2072640"/>
            <a:ext cx="4535424" cy="1463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44444"/>
                </a:solidFill>
                <a:effectLst/>
                <a:uLnTx/>
                <a:uFillTx/>
                <a:latin typeface="Aharoni"/>
                <a:ea typeface="Calibri" pitchFamily="34" charset="-122"/>
                <a:cs typeface="Calibri" pitchFamily="34" charset="-120"/>
              </a:rPr>
              <a:t>KeCCATs has no micro-credentials guidance. Learners, employers and providers face uncertainty about how micro-credentials can stack toward KNQF qualifications.</a:t>
            </a:r>
            <a:endParaRPr kumimoji="0" lang="en-US" sz="1600" b="0" i="0" u="none" strike="noStrike" kern="1200" cap="none" spc="0" normalizeH="0" baseline="0" noProof="0" dirty="0">
              <a:ln>
                <a:noFill/>
              </a:ln>
              <a:solidFill>
                <a:prstClr val="black"/>
              </a:solidFill>
              <a:effectLst/>
              <a:uLnTx/>
              <a:uFillTx/>
              <a:latin typeface="Aharoni"/>
              <a:ea typeface="+mn-ea"/>
              <a:cs typeface="+mn-cs"/>
            </a:endParaRPr>
          </a:p>
        </p:txBody>
      </p:sp>
      <p:sp>
        <p:nvSpPr>
          <p:cNvPr id="23" name="Shape 21"/>
          <p:cNvSpPr/>
          <p:nvPr/>
        </p:nvSpPr>
        <p:spPr>
          <a:xfrm>
            <a:off x="6278880" y="3925824"/>
            <a:ext cx="5669280" cy="2255520"/>
          </a:xfrm>
          <a:prstGeom prst="rect">
            <a:avLst/>
          </a:prstGeom>
          <a:solidFill>
            <a:srgbClr val="FFFFFF"/>
          </a:solidFill>
          <a:ln/>
          <a:effectLst>
            <a:outerShdw blurRad="63500" dist="25400" dir="8100000" algn="bl" rotWithShape="0">
              <a:srgbClr val="000000">
                <a:alpha val="12000"/>
              </a:srgbClr>
            </a:outerShdw>
          </a:effectLst>
        </p:spPr>
      </p:sp>
      <p:sp>
        <p:nvSpPr>
          <p:cNvPr id="24" name="Shape 22"/>
          <p:cNvSpPr/>
          <p:nvPr/>
        </p:nvSpPr>
        <p:spPr>
          <a:xfrm>
            <a:off x="6278880" y="3925824"/>
            <a:ext cx="792480" cy="2255520"/>
          </a:xfrm>
          <a:prstGeom prst="rect">
            <a:avLst/>
          </a:prstGeom>
          <a:solidFill>
            <a:srgbClr val="C0392B"/>
          </a:solidFill>
          <a:ln/>
        </p:spPr>
      </p:sp>
      <p:sp>
        <p:nvSpPr>
          <p:cNvPr id="25" name="Text 23"/>
          <p:cNvSpPr/>
          <p:nvPr/>
        </p:nvSpPr>
        <p:spPr>
          <a:xfrm>
            <a:off x="6303264" y="4596384"/>
            <a:ext cx="743712" cy="6096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933" b="1" i="0" u="none" strike="noStrike" kern="1200" cap="none" spc="0" normalizeH="0" baseline="0" noProof="0" dirty="0">
                <a:ln>
                  <a:noFill/>
                </a:ln>
                <a:solidFill>
                  <a:srgbClr val="FFFFFF"/>
                </a:solidFill>
                <a:effectLst/>
                <a:uLnTx/>
                <a:uFillTx/>
                <a:latin typeface="Aharoni"/>
                <a:ea typeface="Calibri" pitchFamily="34" charset="-122"/>
                <a:cs typeface="Calibri" pitchFamily="34" charset="-120"/>
              </a:rPr>
              <a:t>F4</a:t>
            </a:r>
            <a:endParaRPr kumimoji="0" lang="en-US" sz="2933" b="0" i="0" u="none" strike="noStrike" kern="1200" cap="none" spc="0" normalizeH="0" baseline="0" noProof="0" dirty="0">
              <a:ln>
                <a:noFill/>
              </a:ln>
              <a:solidFill>
                <a:prstClr val="black"/>
              </a:solidFill>
              <a:effectLst/>
              <a:uLnTx/>
              <a:uFillTx/>
              <a:latin typeface="Aharoni"/>
              <a:ea typeface="+mn-ea"/>
              <a:cs typeface="+mn-cs"/>
            </a:endParaRPr>
          </a:p>
        </p:txBody>
      </p:sp>
      <p:sp>
        <p:nvSpPr>
          <p:cNvPr id="26" name="Text 24"/>
          <p:cNvSpPr/>
          <p:nvPr/>
        </p:nvSpPr>
        <p:spPr>
          <a:xfrm>
            <a:off x="7229856" y="4047744"/>
            <a:ext cx="4535424" cy="4267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C0392B"/>
                </a:solidFill>
                <a:effectLst/>
                <a:uLnTx/>
                <a:uFillTx/>
                <a:latin typeface="Aharoni"/>
                <a:ea typeface="Calibri" pitchFamily="34" charset="-122"/>
                <a:cs typeface="Calibri" pitchFamily="34" charset="-120"/>
              </a:rPr>
              <a:t>The Equity Risk Is Real</a:t>
            </a:r>
            <a:endParaRPr kumimoji="0" lang="en-US" sz="2000" b="0" i="0" u="none" strike="noStrike" kern="1200" cap="none" spc="0" normalizeH="0" baseline="0" noProof="0" dirty="0">
              <a:ln>
                <a:noFill/>
              </a:ln>
              <a:solidFill>
                <a:prstClr val="black"/>
              </a:solidFill>
              <a:effectLst/>
              <a:uLnTx/>
              <a:uFillTx/>
              <a:latin typeface="Aharoni"/>
              <a:ea typeface="+mn-ea"/>
              <a:cs typeface="+mn-cs"/>
            </a:endParaRPr>
          </a:p>
        </p:txBody>
      </p:sp>
      <p:sp>
        <p:nvSpPr>
          <p:cNvPr id="27" name="Text 25"/>
          <p:cNvSpPr/>
          <p:nvPr/>
        </p:nvSpPr>
        <p:spPr>
          <a:xfrm>
            <a:off x="7229856" y="4535424"/>
            <a:ext cx="4535424" cy="1463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44444"/>
                </a:solidFill>
                <a:effectLst/>
                <a:uLnTx/>
                <a:uFillTx/>
                <a:latin typeface="Aharoni"/>
                <a:ea typeface="Calibri" pitchFamily="34" charset="-122"/>
                <a:cs typeface="Calibri" pitchFamily="34" charset="-120"/>
              </a:rPr>
              <a:t>The most valued micro-credentials require digital access, financial resources, and cultural capital that are unevenly distributed. Without intervention, the 'micro-credentials divide' will deepen.</a:t>
            </a:r>
            <a:endParaRPr kumimoji="0" lang="en-US" sz="1600" b="0" i="0" u="none" strike="noStrike" kern="1200" cap="none" spc="0" normalizeH="0" baseline="0" noProof="0" dirty="0">
              <a:ln>
                <a:noFill/>
              </a:ln>
              <a:solidFill>
                <a:prstClr val="black"/>
              </a:solidFill>
              <a:effectLst/>
              <a:uLnTx/>
              <a:uFillTx/>
              <a:latin typeface="Aharoni"/>
              <a:ea typeface="+mn-ea"/>
              <a:cs typeface="+mn-cs"/>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3758036D-2C8F-4E77-A2FD-E9ABEA811471}"/>
              </a:ext>
            </a:extLst>
          </p:cNvPr>
          <p:cNvGraphicFramePr/>
          <p:nvPr/>
        </p:nvGraphicFramePr>
        <p:xfrm>
          <a:off x="132080" y="1402080"/>
          <a:ext cx="11938000" cy="47362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 5">
            <a:extLst>
              <a:ext uri="{FF2B5EF4-FFF2-40B4-BE49-F238E27FC236}">
                <a16:creationId xmlns:a16="http://schemas.microsoft.com/office/drawing/2014/main" id="{6F8A5359-3E4F-4B87-AFF2-AEDBC88972CF}"/>
              </a:ext>
            </a:extLst>
          </p:cNvPr>
          <p:cNvSpPr/>
          <p:nvPr/>
        </p:nvSpPr>
        <p:spPr>
          <a:xfrm>
            <a:off x="132080" y="6253141"/>
            <a:ext cx="11704320" cy="292608"/>
          </a:xfrm>
          <a:prstGeom prst="rect">
            <a:avLst/>
          </a:prstGeom>
          <a:solidFill>
            <a:schemeClr val="bg1"/>
          </a:solid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D4A017"/>
                </a:solidFill>
                <a:effectLst/>
                <a:uLnTx/>
                <a:uFillTx/>
                <a:latin typeface="Calibri" pitchFamily="34" charset="0"/>
                <a:ea typeface="Calibri" pitchFamily="34" charset="-122"/>
                <a:cs typeface="Calibri" pitchFamily="34" charset="-120"/>
              </a:rPr>
              <a:t>KNQA National Qualifications Conference 2026  |  Nairobi, Kenya  |  Dr. Mercy Maina &amp; Margaret Waithaka</a:t>
            </a:r>
            <a:endParaRPr kumimoji="0" lang="en-US" sz="1067" b="0" i="0" u="none" strike="noStrike" kern="1200" cap="none" spc="0" normalizeH="0" baseline="0" noProof="0" dirty="0">
              <a:ln>
                <a:noFill/>
              </a:ln>
              <a:solidFill>
                <a:prstClr val="black"/>
              </a:solidFill>
              <a:effectLst/>
              <a:uLnTx/>
              <a:uFillTx/>
              <a:latin typeface="Aharoni"/>
              <a:ea typeface="+mn-ea"/>
              <a:cs typeface="+mn-cs"/>
            </a:endParaRPr>
          </a:p>
        </p:txBody>
      </p:sp>
      <p:sp>
        <p:nvSpPr>
          <p:cNvPr id="4" name="Text 2">
            <a:extLst>
              <a:ext uri="{FF2B5EF4-FFF2-40B4-BE49-F238E27FC236}">
                <a16:creationId xmlns:a16="http://schemas.microsoft.com/office/drawing/2014/main" id="{2ADD2518-B81B-482E-956A-5BF7BAE14E39}"/>
              </a:ext>
            </a:extLst>
          </p:cNvPr>
          <p:cNvSpPr/>
          <p:nvPr/>
        </p:nvSpPr>
        <p:spPr>
          <a:xfrm>
            <a:off x="0" y="30480"/>
            <a:ext cx="7943088" cy="981456"/>
          </a:xfrm>
          <a:prstGeom prst="rect">
            <a:avLst/>
          </a:prstGeom>
          <a:solidFill>
            <a:srgbClr val="00246C"/>
          </a:solid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haroni"/>
                <a:ea typeface="Calibri" pitchFamily="34" charset="-122"/>
                <a:cs typeface="Calibri" pitchFamily="34" charset="-120"/>
              </a:rPr>
              <a:t>The Proposed Policy Framework for KNQA</a:t>
            </a:r>
            <a:endParaRPr kumimoji="0" lang="en-US" sz="3200" b="0" i="0" u="none" strike="noStrike" kern="1200" cap="none" spc="0" normalizeH="0" baseline="0" noProof="0" dirty="0">
              <a:ln>
                <a:noFill/>
              </a:ln>
              <a:solidFill>
                <a:prstClr val="black"/>
              </a:solidFill>
              <a:effectLst/>
              <a:uLnTx/>
              <a:uFillTx/>
              <a:latin typeface="Aharoni"/>
              <a:ea typeface="+mn-ea"/>
              <a:cs typeface="+mn-cs"/>
            </a:endParaRPr>
          </a:p>
        </p:txBody>
      </p:sp>
      <p:sp>
        <p:nvSpPr>
          <p:cNvPr id="5" name="Text 3">
            <a:extLst>
              <a:ext uri="{FF2B5EF4-FFF2-40B4-BE49-F238E27FC236}">
                <a16:creationId xmlns:a16="http://schemas.microsoft.com/office/drawing/2014/main" id="{35CD1580-9189-4C37-AB7A-EBD1E0A33ECB}"/>
              </a:ext>
            </a:extLst>
          </p:cNvPr>
          <p:cNvSpPr/>
          <p:nvPr/>
        </p:nvSpPr>
        <p:spPr>
          <a:xfrm>
            <a:off x="1639824" y="521208"/>
            <a:ext cx="6303264" cy="46939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D4A017"/>
                </a:solidFill>
                <a:effectLst/>
                <a:uLnTx/>
                <a:uFillTx/>
                <a:latin typeface="Aharoni"/>
                <a:ea typeface="Calibri" pitchFamily="34" charset="-122"/>
                <a:cs typeface="Calibri" pitchFamily="34" charset="-120"/>
              </a:rPr>
              <a:t>A Tiered, Equity-Centred Architecture — 5 Pillars for KNQA Action</a:t>
            </a:r>
            <a:endParaRPr kumimoji="0" lang="en-US" sz="1600" b="0" i="0" u="none" strike="noStrike" kern="1200" cap="none" spc="0" normalizeH="0" baseline="0" noProof="0" dirty="0">
              <a:ln>
                <a:noFill/>
              </a:ln>
              <a:solidFill>
                <a:prstClr val="black"/>
              </a:solidFill>
              <a:effectLst/>
              <a:uLnTx/>
              <a:uFillTx/>
              <a:latin typeface="Aharoni"/>
              <a:ea typeface="+mn-ea"/>
              <a:cs typeface="+mn-cs"/>
            </a:endParaRPr>
          </a:p>
        </p:txBody>
      </p:sp>
    </p:spTree>
    <p:extLst>
      <p:ext uri="{BB962C8B-B14F-4D97-AF65-F5344CB8AC3E}">
        <p14:creationId xmlns:p14="http://schemas.microsoft.com/office/powerpoint/2010/main" val="66834995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7975600" cy="1341120"/>
          </a:xfrm>
          <a:prstGeom prst="rect">
            <a:avLst/>
          </a:prstGeom>
          <a:solidFill>
            <a:srgbClr val="00246C"/>
          </a:solidFill>
          <a:ln/>
        </p:spPr>
      </p:sp>
      <p:sp>
        <p:nvSpPr>
          <p:cNvPr id="3" name="Shape 1"/>
          <p:cNvSpPr/>
          <p:nvPr/>
        </p:nvSpPr>
        <p:spPr>
          <a:xfrm>
            <a:off x="0" y="0"/>
            <a:ext cx="219456" cy="1341120"/>
          </a:xfrm>
          <a:prstGeom prst="rect">
            <a:avLst/>
          </a:prstGeom>
          <a:solidFill>
            <a:srgbClr val="D4A017"/>
          </a:solidFill>
          <a:ln/>
        </p:spPr>
      </p:sp>
      <p:sp>
        <p:nvSpPr>
          <p:cNvPr id="4" name="Text 2"/>
          <p:cNvSpPr/>
          <p:nvPr/>
        </p:nvSpPr>
        <p:spPr>
          <a:xfrm>
            <a:off x="426720" y="121920"/>
            <a:ext cx="7548880" cy="7315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haroni"/>
                <a:ea typeface="Calibri" pitchFamily="34" charset="-122"/>
                <a:cs typeface="Calibri" pitchFamily="34" charset="-120"/>
              </a:rPr>
              <a:t>Methodology</a:t>
            </a:r>
            <a:endParaRPr kumimoji="0" lang="en-US" sz="3200" b="0" i="0" u="none" strike="noStrike" kern="1200" cap="none" spc="0" normalizeH="0" baseline="0" noProof="0" dirty="0">
              <a:ln>
                <a:noFill/>
              </a:ln>
              <a:solidFill>
                <a:prstClr val="black"/>
              </a:solidFill>
              <a:effectLst/>
              <a:uLnTx/>
              <a:uFillTx/>
              <a:latin typeface="Aharoni"/>
              <a:ea typeface="+mn-ea"/>
              <a:cs typeface="+mn-cs"/>
            </a:endParaRPr>
          </a:p>
        </p:txBody>
      </p:sp>
      <p:sp>
        <p:nvSpPr>
          <p:cNvPr id="5" name="Text 3"/>
          <p:cNvSpPr/>
          <p:nvPr/>
        </p:nvSpPr>
        <p:spPr>
          <a:xfrm>
            <a:off x="426720" y="829056"/>
            <a:ext cx="7548880" cy="4267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D4A017"/>
                </a:solidFill>
                <a:effectLst/>
                <a:uLnTx/>
                <a:uFillTx/>
                <a:latin typeface="Aharoni"/>
                <a:ea typeface="Calibri" pitchFamily="34" charset="-122"/>
                <a:cs typeface="Calibri" pitchFamily="34" charset="-120"/>
              </a:rPr>
              <a:t>Qualitative, Interpretivist — Documentary &amp; Comparative Policy Analysis</a:t>
            </a:r>
            <a:endParaRPr kumimoji="0" lang="en-US" sz="1600" b="0" i="0" u="none" strike="noStrike" kern="1200" cap="none" spc="0" normalizeH="0" baseline="0" noProof="0" dirty="0">
              <a:ln>
                <a:noFill/>
              </a:ln>
              <a:solidFill>
                <a:prstClr val="black"/>
              </a:solidFill>
              <a:effectLst/>
              <a:uLnTx/>
              <a:uFillTx/>
              <a:latin typeface="Aharoni"/>
              <a:ea typeface="+mn-ea"/>
              <a:cs typeface="+mn-cs"/>
            </a:endParaRPr>
          </a:p>
        </p:txBody>
      </p:sp>
      <p:sp>
        <p:nvSpPr>
          <p:cNvPr id="7" name="Text 5"/>
          <p:cNvSpPr/>
          <p:nvPr/>
        </p:nvSpPr>
        <p:spPr>
          <a:xfrm>
            <a:off x="304800" y="6364224"/>
            <a:ext cx="11704320" cy="29260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D4A017"/>
                </a:solidFill>
                <a:effectLst/>
                <a:uLnTx/>
                <a:uFillTx/>
                <a:latin typeface="Calibri" pitchFamily="34" charset="0"/>
                <a:ea typeface="Calibri" pitchFamily="34" charset="-122"/>
                <a:cs typeface="Calibri" pitchFamily="34" charset="-120"/>
              </a:rPr>
              <a:t>KNQA National Qualifications Conference 2026  |  Nairobi, Kenya  |  Dr. Mercy Maina &amp; Margaret Waithaka</a:t>
            </a:r>
            <a:endParaRPr kumimoji="0" lang="en-US" sz="1067" b="0" i="0" u="none" strike="noStrike" kern="1200" cap="none" spc="0" normalizeH="0" baseline="0" noProof="0" dirty="0">
              <a:ln>
                <a:noFill/>
              </a:ln>
              <a:solidFill>
                <a:prstClr val="black"/>
              </a:solidFill>
              <a:effectLst/>
              <a:uLnTx/>
              <a:uFillTx/>
              <a:latin typeface="Aharoni"/>
              <a:ea typeface="+mn-ea"/>
              <a:cs typeface="+mn-cs"/>
            </a:endParaRPr>
          </a:p>
        </p:txBody>
      </p:sp>
      <p:sp>
        <p:nvSpPr>
          <p:cNvPr id="8" name="Shape 6"/>
          <p:cNvSpPr/>
          <p:nvPr/>
        </p:nvSpPr>
        <p:spPr>
          <a:xfrm>
            <a:off x="304800" y="1463040"/>
            <a:ext cx="5669280" cy="2255520"/>
          </a:xfrm>
          <a:prstGeom prst="rect">
            <a:avLst/>
          </a:prstGeom>
          <a:solidFill>
            <a:srgbClr val="FFFFFF"/>
          </a:solidFill>
          <a:ln w="19050">
            <a:solidFill>
              <a:srgbClr val="1B4332"/>
            </a:solidFill>
            <a:prstDash val="solid"/>
          </a:ln>
          <a:effectLst>
            <a:outerShdw blurRad="63500" dist="25400" dir="8100000" algn="bl" rotWithShape="0">
              <a:srgbClr val="000000">
                <a:alpha val="12000"/>
              </a:srgbClr>
            </a:outerShdw>
          </a:effectLst>
        </p:spPr>
      </p:sp>
      <p:sp>
        <p:nvSpPr>
          <p:cNvPr id="9" name="Shape 7"/>
          <p:cNvSpPr/>
          <p:nvPr/>
        </p:nvSpPr>
        <p:spPr>
          <a:xfrm>
            <a:off x="487680" y="1645920"/>
            <a:ext cx="670560" cy="670560"/>
          </a:xfrm>
          <a:prstGeom prst="ellipse">
            <a:avLst/>
          </a:prstGeom>
          <a:solidFill>
            <a:srgbClr val="1B4332"/>
          </a:solidFill>
          <a:ln/>
        </p:spPr>
      </p:sp>
      <p:pic>
        <p:nvPicPr>
          <p:cNvPr id="10" name="Image 0" descr="preencoded.png"/>
          <p:cNvPicPr>
            <a:picLocks noChangeAspect="1"/>
          </p:cNvPicPr>
          <p:nvPr/>
        </p:nvPicPr>
        <p:blipFill>
          <a:blip r:embed="rId3"/>
          <a:stretch>
            <a:fillRect/>
          </a:stretch>
        </p:blipFill>
        <p:spPr>
          <a:xfrm>
            <a:off x="597408" y="1755648"/>
            <a:ext cx="451104" cy="451104"/>
          </a:xfrm>
          <a:prstGeom prst="rect">
            <a:avLst/>
          </a:prstGeom>
        </p:spPr>
      </p:pic>
      <p:sp>
        <p:nvSpPr>
          <p:cNvPr id="11" name="Text 8"/>
          <p:cNvSpPr/>
          <p:nvPr/>
        </p:nvSpPr>
        <p:spPr>
          <a:xfrm>
            <a:off x="1304544" y="1682496"/>
            <a:ext cx="445008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B4332"/>
                </a:solidFill>
                <a:effectLst/>
                <a:uLnTx/>
                <a:uFillTx/>
                <a:latin typeface="Aharoni"/>
                <a:ea typeface="Calibri" pitchFamily="34" charset="-122"/>
                <a:cs typeface="Calibri" pitchFamily="34" charset="-120"/>
              </a:rPr>
              <a:t>Research Design</a:t>
            </a:r>
            <a:endParaRPr kumimoji="0" lang="en-US" sz="2000" b="0" i="0" u="none" strike="noStrike" kern="1200" cap="none" spc="0" normalizeH="0" baseline="0" noProof="0" dirty="0">
              <a:ln>
                <a:noFill/>
              </a:ln>
              <a:solidFill>
                <a:prstClr val="black"/>
              </a:solidFill>
              <a:effectLst/>
              <a:uLnTx/>
              <a:uFillTx/>
              <a:latin typeface="Aharoni"/>
              <a:ea typeface="+mn-ea"/>
              <a:cs typeface="+mn-cs"/>
            </a:endParaRPr>
          </a:p>
        </p:txBody>
      </p:sp>
      <p:sp>
        <p:nvSpPr>
          <p:cNvPr id="12" name="Text 9"/>
          <p:cNvSpPr/>
          <p:nvPr/>
        </p:nvSpPr>
        <p:spPr>
          <a:xfrm>
            <a:off x="487680" y="2255520"/>
            <a:ext cx="5303520" cy="13411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44444"/>
                </a:solidFill>
                <a:effectLst/>
                <a:uLnTx/>
                <a:uFillTx/>
                <a:latin typeface="Aharoni"/>
                <a:ea typeface="Calibri" pitchFamily="34" charset="-122"/>
                <a:cs typeface="Calibri" pitchFamily="34" charset="-120"/>
              </a:rPr>
              <a:t>Qualitative, interpretivist approach. Documentary analysis + comparative policy analysis. Critical policy studies perspective (Ball, 1993; Gale, 2001).</a:t>
            </a:r>
            <a:endParaRPr kumimoji="0" lang="en-US" sz="1600" b="0" i="0" u="none" strike="noStrike" kern="1200" cap="none" spc="0" normalizeH="0" baseline="0" noProof="0" dirty="0">
              <a:ln>
                <a:noFill/>
              </a:ln>
              <a:solidFill>
                <a:prstClr val="black"/>
              </a:solidFill>
              <a:effectLst/>
              <a:uLnTx/>
              <a:uFillTx/>
              <a:latin typeface="Aharoni"/>
              <a:ea typeface="+mn-ea"/>
              <a:cs typeface="+mn-cs"/>
            </a:endParaRPr>
          </a:p>
        </p:txBody>
      </p:sp>
      <p:sp>
        <p:nvSpPr>
          <p:cNvPr id="13" name="Shape 10"/>
          <p:cNvSpPr/>
          <p:nvPr/>
        </p:nvSpPr>
        <p:spPr>
          <a:xfrm>
            <a:off x="304800" y="3925824"/>
            <a:ext cx="5669280" cy="2255520"/>
          </a:xfrm>
          <a:prstGeom prst="rect">
            <a:avLst/>
          </a:prstGeom>
          <a:solidFill>
            <a:srgbClr val="FFFFFF"/>
          </a:solidFill>
          <a:ln w="19050">
            <a:solidFill>
              <a:srgbClr val="40916C"/>
            </a:solidFill>
            <a:prstDash val="solid"/>
          </a:ln>
          <a:effectLst>
            <a:outerShdw blurRad="63500" dist="25400" dir="8100000" algn="bl" rotWithShape="0">
              <a:srgbClr val="000000">
                <a:alpha val="12000"/>
              </a:srgbClr>
            </a:outerShdw>
          </a:effectLst>
        </p:spPr>
      </p:sp>
      <p:sp>
        <p:nvSpPr>
          <p:cNvPr id="14" name="Shape 11"/>
          <p:cNvSpPr/>
          <p:nvPr/>
        </p:nvSpPr>
        <p:spPr>
          <a:xfrm>
            <a:off x="487680" y="4108704"/>
            <a:ext cx="670560" cy="670560"/>
          </a:xfrm>
          <a:prstGeom prst="ellipse">
            <a:avLst/>
          </a:prstGeom>
          <a:solidFill>
            <a:srgbClr val="40916C"/>
          </a:solidFill>
          <a:ln/>
        </p:spPr>
      </p:sp>
      <p:pic>
        <p:nvPicPr>
          <p:cNvPr id="15" name="Image 1" descr="preencoded.png"/>
          <p:cNvPicPr>
            <a:picLocks noChangeAspect="1"/>
          </p:cNvPicPr>
          <p:nvPr/>
        </p:nvPicPr>
        <p:blipFill>
          <a:blip r:embed="rId4"/>
          <a:stretch>
            <a:fillRect/>
          </a:stretch>
        </p:blipFill>
        <p:spPr>
          <a:xfrm>
            <a:off x="597408" y="4218432"/>
            <a:ext cx="451104" cy="451104"/>
          </a:xfrm>
          <a:prstGeom prst="rect">
            <a:avLst/>
          </a:prstGeom>
        </p:spPr>
      </p:pic>
      <p:sp>
        <p:nvSpPr>
          <p:cNvPr id="16" name="Text 12"/>
          <p:cNvSpPr/>
          <p:nvPr/>
        </p:nvSpPr>
        <p:spPr>
          <a:xfrm>
            <a:off x="1304544" y="4145280"/>
            <a:ext cx="445008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B4332"/>
                </a:solidFill>
                <a:effectLst/>
                <a:uLnTx/>
                <a:uFillTx/>
                <a:latin typeface="Aharoni"/>
                <a:ea typeface="Calibri" pitchFamily="34" charset="-122"/>
                <a:cs typeface="Calibri" pitchFamily="34" charset="-120"/>
              </a:rPr>
              <a:t>Documentary Corpus</a:t>
            </a:r>
            <a:endParaRPr kumimoji="0" lang="en-US" sz="2000" b="0" i="0" u="none" strike="noStrike" kern="1200" cap="none" spc="0" normalizeH="0" baseline="0" noProof="0" dirty="0">
              <a:ln>
                <a:noFill/>
              </a:ln>
              <a:solidFill>
                <a:prstClr val="black"/>
              </a:solidFill>
              <a:effectLst/>
              <a:uLnTx/>
              <a:uFillTx/>
              <a:latin typeface="Aharoni"/>
              <a:ea typeface="+mn-ea"/>
              <a:cs typeface="+mn-cs"/>
            </a:endParaRPr>
          </a:p>
        </p:txBody>
      </p:sp>
      <p:sp>
        <p:nvSpPr>
          <p:cNvPr id="17" name="Text 13"/>
          <p:cNvSpPr/>
          <p:nvPr/>
        </p:nvSpPr>
        <p:spPr>
          <a:xfrm>
            <a:off x="487680" y="4718304"/>
            <a:ext cx="5303520" cy="13411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44444"/>
                </a:solidFill>
                <a:effectLst/>
                <a:uLnTx/>
                <a:uFillTx/>
                <a:latin typeface="Aharoni"/>
                <a:ea typeface="Calibri" pitchFamily="34" charset="-122"/>
                <a:cs typeface="Calibri" pitchFamily="34" charset="-120"/>
              </a:rPr>
              <a:t>Two sources: (1) National/regional policy instruments — KNQA Act, LN 94, EQF, AQF, ACQF. (2) Institutional documents — UNESCO, ILO, OECD, ETF, COL, GIZ, CEDEFOP, Erasmus+, ENQA.</a:t>
            </a:r>
            <a:endParaRPr kumimoji="0" lang="en-US" sz="1600" b="0" i="0" u="none" strike="noStrike" kern="1200" cap="none" spc="0" normalizeH="0" baseline="0" noProof="0" dirty="0">
              <a:ln>
                <a:noFill/>
              </a:ln>
              <a:solidFill>
                <a:prstClr val="black"/>
              </a:solidFill>
              <a:effectLst/>
              <a:uLnTx/>
              <a:uFillTx/>
              <a:latin typeface="Aharoni"/>
              <a:ea typeface="+mn-ea"/>
              <a:cs typeface="+mn-cs"/>
            </a:endParaRPr>
          </a:p>
        </p:txBody>
      </p:sp>
      <p:sp>
        <p:nvSpPr>
          <p:cNvPr id="18" name="Shape 14"/>
          <p:cNvSpPr/>
          <p:nvPr/>
        </p:nvSpPr>
        <p:spPr>
          <a:xfrm>
            <a:off x="6278880" y="1463040"/>
            <a:ext cx="5669280" cy="2255520"/>
          </a:xfrm>
          <a:prstGeom prst="rect">
            <a:avLst/>
          </a:prstGeom>
          <a:solidFill>
            <a:srgbClr val="FFFFFF"/>
          </a:solidFill>
          <a:ln w="19050">
            <a:solidFill>
              <a:srgbClr val="D4A017"/>
            </a:solidFill>
            <a:prstDash val="solid"/>
          </a:ln>
          <a:effectLst>
            <a:outerShdw blurRad="63500" dist="25400" dir="8100000" algn="bl" rotWithShape="0">
              <a:srgbClr val="000000">
                <a:alpha val="12000"/>
              </a:srgbClr>
            </a:outerShdw>
          </a:effectLst>
        </p:spPr>
      </p:sp>
      <p:sp>
        <p:nvSpPr>
          <p:cNvPr id="19" name="Shape 15"/>
          <p:cNvSpPr/>
          <p:nvPr/>
        </p:nvSpPr>
        <p:spPr>
          <a:xfrm>
            <a:off x="6461760" y="1645920"/>
            <a:ext cx="670560" cy="670560"/>
          </a:xfrm>
          <a:prstGeom prst="ellipse">
            <a:avLst/>
          </a:prstGeom>
          <a:solidFill>
            <a:srgbClr val="D4A017"/>
          </a:solidFill>
          <a:ln/>
        </p:spPr>
      </p:sp>
      <p:pic>
        <p:nvPicPr>
          <p:cNvPr id="20" name="Image 2" descr="preencoded.png"/>
          <p:cNvPicPr>
            <a:picLocks noChangeAspect="1"/>
          </p:cNvPicPr>
          <p:nvPr/>
        </p:nvPicPr>
        <p:blipFill>
          <a:blip r:embed="rId5"/>
          <a:stretch>
            <a:fillRect/>
          </a:stretch>
        </p:blipFill>
        <p:spPr>
          <a:xfrm>
            <a:off x="6571488" y="1755648"/>
            <a:ext cx="451104" cy="451104"/>
          </a:xfrm>
          <a:prstGeom prst="rect">
            <a:avLst/>
          </a:prstGeom>
        </p:spPr>
      </p:pic>
      <p:sp>
        <p:nvSpPr>
          <p:cNvPr id="21" name="Text 16"/>
          <p:cNvSpPr/>
          <p:nvPr/>
        </p:nvSpPr>
        <p:spPr>
          <a:xfrm>
            <a:off x="7278624" y="1682496"/>
            <a:ext cx="445008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B4332"/>
                </a:solidFill>
                <a:effectLst/>
                <a:uLnTx/>
                <a:uFillTx/>
                <a:latin typeface="Aharoni"/>
                <a:ea typeface="Calibri" pitchFamily="34" charset="-122"/>
                <a:cs typeface="Calibri" pitchFamily="34" charset="-120"/>
              </a:rPr>
              <a:t>Comparative Framework</a:t>
            </a:r>
            <a:endParaRPr kumimoji="0" lang="en-US" sz="2000" b="0" i="0" u="none" strike="noStrike" kern="1200" cap="none" spc="0" normalizeH="0" baseline="0" noProof="0" dirty="0">
              <a:ln>
                <a:noFill/>
              </a:ln>
              <a:solidFill>
                <a:prstClr val="black"/>
              </a:solidFill>
              <a:effectLst/>
              <a:uLnTx/>
              <a:uFillTx/>
              <a:latin typeface="Aharoni"/>
              <a:ea typeface="+mn-ea"/>
              <a:cs typeface="+mn-cs"/>
            </a:endParaRPr>
          </a:p>
        </p:txBody>
      </p:sp>
      <p:sp>
        <p:nvSpPr>
          <p:cNvPr id="22" name="Text 17"/>
          <p:cNvSpPr/>
          <p:nvPr/>
        </p:nvSpPr>
        <p:spPr>
          <a:xfrm>
            <a:off x="6461760" y="2255520"/>
            <a:ext cx="5303520" cy="13411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44444"/>
                </a:solidFill>
                <a:effectLst/>
                <a:uLnTx/>
                <a:uFillTx/>
                <a:latin typeface="Aharoni"/>
                <a:ea typeface="Calibri" pitchFamily="34" charset="-122"/>
                <a:cs typeface="Calibri" pitchFamily="34" charset="-120"/>
              </a:rPr>
              <a:t>Bray &amp; Thomas (1995) multi-level model. 4 analytical dimensions across 5 jurisdictions: EU/EQF, Australia/AQF, SADC, EAC, Kenya/KNQF. Definition, QA, credit, equity.</a:t>
            </a:r>
            <a:endParaRPr kumimoji="0" lang="en-US" sz="1600" b="0" i="0" u="none" strike="noStrike" kern="1200" cap="none" spc="0" normalizeH="0" baseline="0" noProof="0" dirty="0">
              <a:ln>
                <a:noFill/>
              </a:ln>
              <a:solidFill>
                <a:prstClr val="black"/>
              </a:solidFill>
              <a:effectLst/>
              <a:uLnTx/>
              <a:uFillTx/>
              <a:latin typeface="Aharoni"/>
              <a:ea typeface="+mn-ea"/>
              <a:cs typeface="+mn-cs"/>
            </a:endParaRPr>
          </a:p>
        </p:txBody>
      </p:sp>
      <p:sp>
        <p:nvSpPr>
          <p:cNvPr id="23" name="Shape 18"/>
          <p:cNvSpPr/>
          <p:nvPr/>
        </p:nvSpPr>
        <p:spPr>
          <a:xfrm>
            <a:off x="6278880" y="3925824"/>
            <a:ext cx="5669280" cy="2255520"/>
          </a:xfrm>
          <a:prstGeom prst="rect">
            <a:avLst/>
          </a:prstGeom>
          <a:solidFill>
            <a:srgbClr val="FFFFFF"/>
          </a:solidFill>
          <a:ln w="19050">
            <a:solidFill>
              <a:srgbClr val="6B8F71"/>
            </a:solidFill>
            <a:prstDash val="solid"/>
          </a:ln>
          <a:effectLst>
            <a:outerShdw blurRad="63500" dist="25400" dir="8100000" algn="bl" rotWithShape="0">
              <a:srgbClr val="000000">
                <a:alpha val="12000"/>
              </a:srgbClr>
            </a:outerShdw>
          </a:effectLst>
        </p:spPr>
      </p:sp>
      <p:sp>
        <p:nvSpPr>
          <p:cNvPr id="24" name="Shape 19"/>
          <p:cNvSpPr/>
          <p:nvPr/>
        </p:nvSpPr>
        <p:spPr>
          <a:xfrm>
            <a:off x="6461760" y="4108704"/>
            <a:ext cx="670560" cy="670560"/>
          </a:xfrm>
          <a:prstGeom prst="ellipse">
            <a:avLst/>
          </a:prstGeom>
          <a:solidFill>
            <a:srgbClr val="6B8F71"/>
          </a:solidFill>
          <a:ln/>
        </p:spPr>
      </p:sp>
      <p:pic>
        <p:nvPicPr>
          <p:cNvPr id="25" name="Image 3" descr="preencoded.png"/>
          <p:cNvPicPr>
            <a:picLocks noChangeAspect="1"/>
          </p:cNvPicPr>
          <p:nvPr/>
        </p:nvPicPr>
        <p:blipFill>
          <a:blip r:embed="rId6"/>
          <a:stretch>
            <a:fillRect/>
          </a:stretch>
        </p:blipFill>
        <p:spPr>
          <a:xfrm>
            <a:off x="6571488" y="4218432"/>
            <a:ext cx="451104" cy="451104"/>
          </a:xfrm>
          <a:prstGeom prst="rect">
            <a:avLst/>
          </a:prstGeom>
        </p:spPr>
      </p:pic>
      <p:sp>
        <p:nvSpPr>
          <p:cNvPr id="26" name="Text 20"/>
          <p:cNvSpPr/>
          <p:nvPr/>
        </p:nvSpPr>
        <p:spPr>
          <a:xfrm>
            <a:off x="7278624" y="4145280"/>
            <a:ext cx="445008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B4332"/>
                </a:solidFill>
                <a:effectLst/>
                <a:uLnTx/>
                <a:uFillTx/>
                <a:latin typeface="Aharoni"/>
                <a:ea typeface="Calibri" pitchFamily="34" charset="-122"/>
                <a:cs typeface="Calibri" pitchFamily="34" charset="-120"/>
              </a:rPr>
              <a:t>Limitations</a:t>
            </a:r>
            <a:endParaRPr kumimoji="0" lang="en-US" sz="2000" b="0" i="0" u="none" strike="noStrike" kern="1200" cap="none" spc="0" normalizeH="0" baseline="0" noProof="0" dirty="0">
              <a:ln>
                <a:noFill/>
              </a:ln>
              <a:solidFill>
                <a:prstClr val="black"/>
              </a:solidFill>
              <a:effectLst/>
              <a:uLnTx/>
              <a:uFillTx/>
              <a:latin typeface="Aharoni"/>
              <a:ea typeface="+mn-ea"/>
              <a:cs typeface="+mn-cs"/>
            </a:endParaRPr>
          </a:p>
        </p:txBody>
      </p:sp>
      <p:sp>
        <p:nvSpPr>
          <p:cNvPr id="27" name="Text 21"/>
          <p:cNvSpPr/>
          <p:nvPr/>
        </p:nvSpPr>
        <p:spPr>
          <a:xfrm>
            <a:off x="6461760" y="4718304"/>
            <a:ext cx="5303520" cy="13411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44444"/>
                </a:solidFill>
                <a:effectLst/>
                <a:uLnTx/>
                <a:uFillTx/>
                <a:latin typeface="Aharoni"/>
                <a:ea typeface="Calibri" pitchFamily="34" charset="-122"/>
                <a:cs typeface="Calibri" pitchFamily="34" charset="-120"/>
              </a:rPr>
              <a:t>Reliance on published documentation may not capture informal governance dynamics. Kenya-specific empirical research remains nascent — this paper contributes to addressing that gap.</a:t>
            </a:r>
            <a:endParaRPr kumimoji="0" lang="en-US" sz="1600" b="0" i="0" u="none" strike="noStrike" kern="1200" cap="none" spc="0" normalizeH="0" baseline="0" noProof="0" dirty="0">
              <a:ln>
                <a:noFill/>
              </a:ln>
              <a:solidFill>
                <a:prstClr val="black"/>
              </a:solidFill>
              <a:effectLst/>
              <a:uLnTx/>
              <a:uFillTx/>
              <a:latin typeface="Aharoni"/>
              <a:ea typeface="+mn-ea"/>
              <a:cs typeface="+mn-cs"/>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7955280" cy="1341120"/>
          </a:xfrm>
          <a:prstGeom prst="rect">
            <a:avLst/>
          </a:prstGeom>
          <a:solidFill>
            <a:srgbClr val="00246C"/>
          </a:solidFill>
          <a:ln/>
        </p:spPr>
      </p:sp>
      <p:sp>
        <p:nvSpPr>
          <p:cNvPr id="3" name="Shape 1"/>
          <p:cNvSpPr/>
          <p:nvPr/>
        </p:nvSpPr>
        <p:spPr>
          <a:xfrm>
            <a:off x="0" y="0"/>
            <a:ext cx="219456" cy="1341120"/>
          </a:xfrm>
          <a:prstGeom prst="rect">
            <a:avLst/>
          </a:prstGeom>
          <a:solidFill>
            <a:srgbClr val="D4A017"/>
          </a:solidFill>
          <a:ln/>
        </p:spPr>
      </p:sp>
      <p:sp>
        <p:nvSpPr>
          <p:cNvPr id="4" name="Text 2"/>
          <p:cNvSpPr/>
          <p:nvPr/>
        </p:nvSpPr>
        <p:spPr>
          <a:xfrm>
            <a:off x="426720" y="121920"/>
            <a:ext cx="11338560" cy="7315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haroni"/>
                <a:ea typeface="Calibri" pitchFamily="34" charset="-122"/>
                <a:cs typeface="Calibri" pitchFamily="34" charset="-120"/>
              </a:rPr>
              <a:t>Discussion</a:t>
            </a:r>
            <a:endParaRPr kumimoji="0" lang="en-US" sz="3200" b="0" i="0" u="none" strike="noStrike" kern="1200" cap="none" spc="0" normalizeH="0" baseline="0" noProof="0" dirty="0">
              <a:ln>
                <a:noFill/>
              </a:ln>
              <a:solidFill>
                <a:prstClr val="black"/>
              </a:solidFill>
              <a:effectLst/>
              <a:uLnTx/>
              <a:uFillTx/>
              <a:latin typeface="Aharoni"/>
              <a:ea typeface="+mn-ea"/>
              <a:cs typeface="+mn-cs"/>
            </a:endParaRPr>
          </a:p>
        </p:txBody>
      </p:sp>
      <p:sp>
        <p:nvSpPr>
          <p:cNvPr id="5" name="Text 3"/>
          <p:cNvSpPr/>
          <p:nvPr/>
        </p:nvSpPr>
        <p:spPr>
          <a:xfrm>
            <a:off x="426720" y="829056"/>
            <a:ext cx="6299200" cy="4267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D4A017"/>
                </a:solidFill>
                <a:effectLst/>
                <a:uLnTx/>
                <a:uFillTx/>
                <a:latin typeface="Aharoni"/>
                <a:ea typeface="Calibri" pitchFamily="34" charset="-122"/>
                <a:cs typeface="Calibri" pitchFamily="34" charset="-120"/>
              </a:rPr>
              <a:t>5 Principles Guiding the KNQA's Response</a:t>
            </a:r>
            <a:endParaRPr kumimoji="0" lang="en-US" sz="1600" b="0" i="0" u="none" strike="noStrike" kern="1200" cap="none" spc="0" normalizeH="0" baseline="0" noProof="0" dirty="0">
              <a:ln>
                <a:noFill/>
              </a:ln>
              <a:solidFill>
                <a:prstClr val="black"/>
              </a:solidFill>
              <a:effectLst/>
              <a:uLnTx/>
              <a:uFillTx/>
              <a:latin typeface="Aharoni"/>
              <a:ea typeface="+mn-ea"/>
              <a:cs typeface="+mn-cs"/>
            </a:endParaRPr>
          </a:p>
        </p:txBody>
      </p:sp>
      <p:sp>
        <p:nvSpPr>
          <p:cNvPr id="6" name="Shape 4"/>
          <p:cNvSpPr/>
          <p:nvPr/>
        </p:nvSpPr>
        <p:spPr>
          <a:xfrm>
            <a:off x="0" y="6522720"/>
            <a:ext cx="12192000" cy="341376"/>
          </a:xfrm>
          <a:prstGeom prst="rect">
            <a:avLst/>
          </a:prstGeom>
          <a:solidFill>
            <a:srgbClr val="1B4332"/>
          </a:solidFill>
          <a:ln/>
        </p:spPr>
      </p:sp>
      <p:sp>
        <p:nvSpPr>
          <p:cNvPr id="7" name="Text 5"/>
          <p:cNvSpPr/>
          <p:nvPr/>
        </p:nvSpPr>
        <p:spPr>
          <a:xfrm>
            <a:off x="243840" y="6534912"/>
            <a:ext cx="11704320" cy="29260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D4A017"/>
                </a:solidFill>
                <a:effectLst/>
                <a:uLnTx/>
                <a:uFillTx/>
                <a:latin typeface="Calibri" pitchFamily="34" charset="0"/>
                <a:ea typeface="Calibri" pitchFamily="34" charset="-122"/>
                <a:cs typeface="Calibri" pitchFamily="34" charset="-120"/>
              </a:rPr>
              <a:t>KNQA National Qualifications Conference 2026  |  Nairobi, Kenya  |  Dr. Mercy Maina &amp; Margaret Waithaka</a:t>
            </a:r>
            <a:endParaRPr kumimoji="0" lang="en-US" sz="1067" b="0" i="0" u="none" strike="noStrike" kern="1200" cap="none" spc="0" normalizeH="0" baseline="0" noProof="0" dirty="0">
              <a:ln>
                <a:noFill/>
              </a:ln>
              <a:solidFill>
                <a:prstClr val="black"/>
              </a:solidFill>
              <a:effectLst/>
              <a:uLnTx/>
              <a:uFillTx/>
              <a:latin typeface="Aharoni"/>
              <a:ea typeface="+mn-ea"/>
              <a:cs typeface="+mn-cs"/>
            </a:endParaRPr>
          </a:p>
        </p:txBody>
      </p:sp>
      <p:sp>
        <p:nvSpPr>
          <p:cNvPr id="8" name="Text 6"/>
          <p:cNvSpPr/>
          <p:nvPr/>
        </p:nvSpPr>
        <p:spPr>
          <a:xfrm>
            <a:off x="365760" y="1438656"/>
            <a:ext cx="11460480" cy="670560"/>
          </a:xfrm>
          <a:prstGeom prst="rect">
            <a:avLst/>
          </a:prstGeom>
          <a:solidFill>
            <a:srgbClr val="E8F5E9"/>
          </a:solid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B4332"/>
                </a:solidFill>
                <a:effectLst/>
                <a:uLnTx/>
                <a:uFillTx/>
                <a:latin typeface="Aharoni"/>
                <a:ea typeface="Calibri" pitchFamily="34" charset="-122"/>
                <a:cs typeface="Calibri" pitchFamily="34" charset="-120"/>
              </a:rPr>
              <a:t>The KNQA's response must be simultaneously RESTRICTIVE and ENABLING — governing without stifling, regulating without excluding.</a:t>
            </a:r>
            <a:endParaRPr kumimoji="0" lang="en-US" sz="1600" b="0" i="0" u="none" strike="noStrike" kern="1200" cap="none" spc="0" normalizeH="0" baseline="0" noProof="0" dirty="0">
              <a:ln>
                <a:noFill/>
              </a:ln>
              <a:solidFill>
                <a:prstClr val="black"/>
              </a:solidFill>
              <a:effectLst/>
              <a:uLnTx/>
              <a:uFillTx/>
              <a:latin typeface="Aharoni"/>
              <a:ea typeface="+mn-ea"/>
              <a:cs typeface="+mn-cs"/>
            </a:endParaRPr>
          </a:p>
        </p:txBody>
      </p:sp>
      <p:sp>
        <p:nvSpPr>
          <p:cNvPr id="9" name="Shape 7"/>
          <p:cNvSpPr/>
          <p:nvPr/>
        </p:nvSpPr>
        <p:spPr>
          <a:xfrm>
            <a:off x="365760" y="2255520"/>
            <a:ext cx="11460480" cy="694944"/>
          </a:xfrm>
          <a:prstGeom prst="rect">
            <a:avLst/>
          </a:prstGeom>
          <a:solidFill>
            <a:srgbClr val="FFFFFF"/>
          </a:solidFill>
          <a:ln/>
          <a:effectLst>
            <a:outerShdw blurRad="63500" dist="25400" dir="8100000" algn="bl" rotWithShape="0">
              <a:srgbClr val="000000">
                <a:alpha val="12000"/>
              </a:srgbClr>
            </a:outerShdw>
          </a:effectLst>
        </p:spPr>
      </p:sp>
      <p:sp>
        <p:nvSpPr>
          <p:cNvPr id="10" name="Shape 8"/>
          <p:cNvSpPr/>
          <p:nvPr/>
        </p:nvSpPr>
        <p:spPr>
          <a:xfrm>
            <a:off x="463296" y="2267712"/>
            <a:ext cx="670560" cy="670560"/>
          </a:xfrm>
          <a:prstGeom prst="ellipse">
            <a:avLst/>
          </a:prstGeom>
          <a:solidFill>
            <a:srgbClr val="1B4332"/>
          </a:solidFill>
          <a:ln/>
        </p:spPr>
      </p:sp>
      <p:pic>
        <p:nvPicPr>
          <p:cNvPr id="11" name="Image 0" descr="preencoded.png"/>
          <p:cNvPicPr>
            <a:picLocks noChangeAspect="1"/>
          </p:cNvPicPr>
          <p:nvPr/>
        </p:nvPicPr>
        <p:blipFill>
          <a:blip r:embed="rId3"/>
          <a:stretch>
            <a:fillRect/>
          </a:stretch>
        </p:blipFill>
        <p:spPr>
          <a:xfrm>
            <a:off x="573024" y="2377440"/>
            <a:ext cx="451104" cy="451104"/>
          </a:xfrm>
          <a:prstGeom prst="rect">
            <a:avLst/>
          </a:prstGeom>
        </p:spPr>
      </p:pic>
      <p:sp>
        <p:nvSpPr>
          <p:cNvPr id="12" name="Text 9"/>
          <p:cNvSpPr/>
          <p:nvPr/>
        </p:nvSpPr>
        <p:spPr>
          <a:xfrm>
            <a:off x="1280160" y="2316480"/>
            <a:ext cx="426720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B4332"/>
                </a:solidFill>
                <a:effectLst/>
                <a:uLnTx/>
                <a:uFillTx/>
                <a:latin typeface="Aharoni"/>
                <a:ea typeface="Calibri" pitchFamily="34" charset="-122"/>
                <a:cs typeface="Calibri" pitchFamily="34" charset="-120"/>
              </a:rPr>
              <a:t>1. Quality Assurance Centrality</a:t>
            </a:r>
            <a:endParaRPr kumimoji="0" lang="en-US" sz="1800" b="0" i="0" u="none" strike="noStrike" kern="1200" cap="none" spc="0" normalizeH="0" baseline="0" noProof="0" dirty="0">
              <a:ln>
                <a:noFill/>
              </a:ln>
              <a:solidFill>
                <a:prstClr val="black"/>
              </a:solidFill>
              <a:effectLst/>
              <a:uLnTx/>
              <a:uFillTx/>
              <a:latin typeface="Aharoni"/>
              <a:ea typeface="+mn-ea"/>
              <a:cs typeface="+mn-cs"/>
            </a:endParaRPr>
          </a:p>
        </p:txBody>
      </p:sp>
      <p:sp>
        <p:nvSpPr>
          <p:cNvPr id="13" name="Text 10"/>
          <p:cNvSpPr/>
          <p:nvPr/>
        </p:nvSpPr>
        <p:spPr>
          <a:xfrm>
            <a:off x="5669280" y="2316480"/>
            <a:ext cx="5974080" cy="5486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44444"/>
                </a:solidFill>
                <a:effectLst/>
                <a:uLnTx/>
                <a:uFillTx/>
                <a:latin typeface="Aharoni"/>
                <a:ea typeface="Calibri" pitchFamily="34" charset="-122"/>
                <a:cs typeface="Calibri" pitchFamily="34" charset="-120"/>
              </a:rPr>
              <a:t>Standards must be rigorous enough to protect public trust but flexible enough to accommodate diverse issuing contexts.</a:t>
            </a:r>
            <a:endParaRPr kumimoji="0" lang="en-US" sz="1400" b="0" i="0" u="none" strike="noStrike" kern="1200" cap="none" spc="0" normalizeH="0" baseline="0" noProof="0" dirty="0">
              <a:ln>
                <a:noFill/>
              </a:ln>
              <a:solidFill>
                <a:prstClr val="black"/>
              </a:solidFill>
              <a:effectLst/>
              <a:uLnTx/>
              <a:uFillTx/>
              <a:latin typeface="Aharoni"/>
              <a:ea typeface="+mn-ea"/>
              <a:cs typeface="+mn-cs"/>
            </a:endParaRPr>
          </a:p>
        </p:txBody>
      </p:sp>
      <p:sp>
        <p:nvSpPr>
          <p:cNvPr id="14" name="Shape 11"/>
          <p:cNvSpPr/>
          <p:nvPr/>
        </p:nvSpPr>
        <p:spPr>
          <a:xfrm>
            <a:off x="5547360" y="2353056"/>
            <a:ext cx="36576" cy="463296"/>
          </a:xfrm>
          <a:prstGeom prst="rect">
            <a:avLst/>
          </a:prstGeom>
          <a:solidFill>
            <a:srgbClr val="1B4332"/>
          </a:solidFill>
          <a:ln/>
        </p:spPr>
      </p:sp>
      <p:sp>
        <p:nvSpPr>
          <p:cNvPr id="15" name="Shape 12"/>
          <p:cNvSpPr/>
          <p:nvPr/>
        </p:nvSpPr>
        <p:spPr>
          <a:xfrm>
            <a:off x="365760" y="3048000"/>
            <a:ext cx="11460480" cy="694944"/>
          </a:xfrm>
          <a:prstGeom prst="rect">
            <a:avLst/>
          </a:prstGeom>
          <a:solidFill>
            <a:srgbClr val="FFFFFF"/>
          </a:solidFill>
          <a:ln/>
          <a:effectLst>
            <a:outerShdw blurRad="63500" dist="25400" dir="8100000" algn="bl" rotWithShape="0">
              <a:srgbClr val="000000">
                <a:alpha val="12000"/>
              </a:srgbClr>
            </a:outerShdw>
          </a:effectLst>
        </p:spPr>
      </p:sp>
      <p:sp>
        <p:nvSpPr>
          <p:cNvPr id="16" name="Shape 13"/>
          <p:cNvSpPr/>
          <p:nvPr/>
        </p:nvSpPr>
        <p:spPr>
          <a:xfrm>
            <a:off x="463296" y="3060192"/>
            <a:ext cx="670560" cy="670560"/>
          </a:xfrm>
          <a:prstGeom prst="ellipse">
            <a:avLst/>
          </a:prstGeom>
          <a:solidFill>
            <a:srgbClr val="40916C"/>
          </a:solidFill>
          <a:ln/>
        </p:spPr>
      </p:sp>
      <p:pic>
        <p:nvPicPr>
          <p:cNvPr id="17" name="Image 1" descr="preencoded.png"/>
          <p:cNvPicPr>
            <a:picLocks noChangeAspect="1"/>
          </p:cNvPicPr>
          <p:nvPr/>
        </p:nvPicPr>
        <p:blipFill>
          <a:blip r:embed="rId4"/>
          <a:stretch>
            <a:fillRect/>
          </a:stretch>
        </p:blipFill>
        <p:spPr>
          <a:xfrm>
            <a:off x="573024" y="3169920"/>
            <a:ext cx="451104" cy="451104"/>
          </a:xfrm>
          <a:prstGeom prst="rect">
            <a:avLst/>
          </a:prstGeom>
        </p:spPr>
      </p:pic>
      <p:sp>
        <p:nvSpPr>
          <p:cNvPr id="18" name="Text 14"/>
          <p:cNvSpPr/>
          <p:nvPr/>
        </p:nvSpPr>
        <p:spPr>
          <a:xfrm>
            <a:off x="1280160" y="3108960"/>
            <a:ext cx="426720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0916C"/>
                </a:solidFill>
                <a:effectLst/>
                <a:uLnTx/>
                <a:uFillTx/>
                <a:latin typeface="Aharoni"/>
                <a:ea typeface="Calibri" pitchFamily="34" charset="-122"/>
                <a:cs typeface="Calibri" pitchFamily="34" charset="-120"/>
              </a:rPr>
              <a:t>2. Equity-by-Design</a:t>
            </a:r>
            <a:endParaRPr kumimoji="0" lang="en-US" sz="1800" b="0" i="0" u="none" strike="noStrike" kern="1200" cap="none" spc="0" normalizeH="0" baseline="0" noProof="0" dirty="0">
              <a:ln>
                <a:noFill/>
              </a:ln>
              <a:solidFill>
                <a:prstClr val="black"/>
              </a:solidFill>
              <a:effectLst/>
              <a:uLnTx/>
              <a:uFillTx/>
              <a:latin typeface="Aharoni"/>
              <a:ea typeface="+mn-ea"/>
              <a:cs typeface="+mn-cs"/>
            </a:endParaRPr>
          </a:p>
        </p:txBody>
      </p:sp>
      <p:sp>
        <p:nvSpPr>
          <p:cNvPr id="19" name="Text 15"/>
          <p:cNvSpPr/>
          <p:nvPr/>
        </p:nvSpPr>
        <p:spPr>
          <a:xfrm>
            <a:off x="5669280" y="3108960"/>
            <a:ext cx="5974080" cy="5486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44444"/>
                </a:solidFill>
                <a:effectLst/>
                <a:uLnTx/>
                <a:uFillTx/>
                <a:latin typeface="Aharoni"/>
                <a:ea typeface="Calibri" pitchFamily="34" charset="-122"/>
                <a:cs typeface="Calibri" pitchFamily="34" charset="-120"/>
              </a:rPr>
              <a:t>Equity is not an afterthought; must be embedded in every policy instrument from recognition criteria to governance structures.</a:t>
            </a:r>
            <a:endParaRPr kumimoji="0" lang="en-US" sz="1400" b="0" i="0" u="none" strike="noStrike" kern="1200" cap="none" spc="0" normalizeH="0" baseline="0" noProof="0" dirty="0">
              <a:ln>
                <a:noFill/>
              </a:ln>
              <a:solidFill>
                <a:prstClr val="black"/>
              </a:solidFill>
              <a:effectLst/>
              <a:uLnTx/>
              <a:uFillTx/>
              <a:latin typeface="Aharoni"/>
              <a:ea typeface="+mn-ea"/>
              <a:cs typeface="+mn-cs"/>
            </a:endParaRPr>
          </a:p>
        </p:txBody>
      </p:sp>
      <p:sp>
        <p:nvSpPr>
          <p:cNvPr id="20" name="Shape 16"/>
          <p:cNvSpPr/>
          <p:nvPr/>
        </p:nvSpPr>
        <p:spPr>
          <a:xfrm>
            <a:off x="5547360" y="3145536"/>
            <a:ext cx="36576" cy="463296"/>
          </a:xfrm>
          <a:prstGeom prst="rect">
            <a:avLst/>
          </a:prstGeom>
          <a:solidFill>
            <a:srgbClr val="40916C"/>
          </a:solidFill>
          <a:ln/>
        </p:spPr>
      </p:sp>
      <p:sp>
        <p:nvSpPr>
          <p:cNvPr id="21" name="Shape 17"/>
          <p:cNvSpPr/>
          <p:nvPr/>
        </p:nvSpPr>
        <p:spPr>
          <a:xfrm>
            <a:off x="365760" y="3840480"/>
            <a:ext cx="11460480" cy="694944"/>
          </a:xfrm>
          <a:prstGeom prst="rect">
            <a:avLst/>
          </a:prstGeom>
          <a:solidFill>
            <a:srgbClr val="FFFFFF"/>
          </a:solidFill>
          <a:ln/>
          <a:effectLst>
            <a:outerShdw blurRad="63500" dist="25400" dir="8100000" algn="bl" rotWithShape="0">
              <a:srgbClr val="000000">
                <a:alpha val="12000"/>
              </a:srgbClr>
            </a:outerShdw>
          </a:effectLst>
        </p:spPr>
      </p:sp>
      <p:sp>
        <p:nvSpPr>
          <p:cNvPr id="22" name="Shape 18"/>
          <p:cNvSpPr/>
          <p:nvPr/>
        </p:nvSpPr>
        <p:spPr>
          <a:xfrm>
            <a:off x="463296" y="3852672"/>
            <a:ext cx="670560" cy="670560"/>
          </a:xfrm>
          <a:prstGeom prst="ellipse">
            <a:avLst/>
          </a:prstGeom>
          <a:solidFill>
            <a:srgbClr val="D4A017"/>
          </a:solidFill>
          <a:ln/>
        </p:spPr>
      </p:sp>
      <p:pic>
        <p:nvPicPr>
          <p:cNvPr id="23" name="Image 2" descr="preencoded.png"/>
          <p:cNvPicPr>
            <a:picLocks noChangeAspect="1"/>
          </p:cNvPicPr>
          <p:nvPr/>
        </p:nvPicPr>
        <p:blipFill>
          <a:blip r:embed="rId5"/>
          <a:stretch>
            <a:fillRect/>
          </a:stretch>
        </p:blipFill>
        <p:spPr>
          <a:xfrm>
            <a:off x="573024" y="3962400"/>
            <a:ext cx="451104" cy="451104"/>
          </a:xfrm>
          <a:prstGeom prst="rect">
            <a:avLst/>
          </a:prstGeom>
        </p:spPr>
      </p:pic>
      <p:sp>
        <p:nvSpPr>
          <p:cNvPr id="24" name="Text 19"/>
          <p:cNvSpPr/>
          <p:nvPr/>
        </p:nvSpPr>
        <p:spPr>
          <a:xfrm>
            <a:off x="1280160" y="3901440"/>
            <a:ext cx="426720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D4A017"/>
                </a:solidFill>
                <a:effectLst/>
                <a:uLnTx/>
                <a:uFillTx/>
                <a:latin typeface="Aharoni"/>
                <a:ea typeface="Calibri" pitchFamily="34" charset="-122"/>
                <a:cs typeface="Calibri" pitchFamily="34" charset="-120"/>
              </a:rPr>
              <a:t>3. Stakeholder Co-Governance</a:t>
            </a:r>
            <a:endParaRPr kumimoji="0" lang="en-US" sz="1800" b="0" i="0" u="none" strike="noStrike" kern="1200" cap="none" spc="0" normalizeH="0" baseline="0" noProof="0" dirty="0">
              <a:ln>
                <a:noFill/>
              </a:ln>
              <a:solidFill>
                <a:prstClr val="black"/>
              </a:solidFill>
              <a:effectLst/>
              <a:uLnTx/>
              <a:uFillTx/>
              <a:latin typeface="Aharoni"/>
              <a:ea typeface="+mn-ea"/>
              <a:cs typeface="+mn-cs"/>
            </a:endParaRPr>
          </a:p>
        </p:txBody>
      </p:sp>
      <p:sp>
        <p:nvSpPr>
          <p:cNvPr id="25" name="Text 20"/>
          <p:cNvSpPr/>
          <p:nvPr/>
        </p:nvSpPr>
        <p:spPr>
          <a:xfrm>
            <a:off x="5669280" y="3901440"/>
            <a:ext cx="5974080" cy="5486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44444"/>
                </a:solidFill>
                <a:effectLst/>
                <a:uLnTx/>
                <a:uFillTx/>
                <a:latin typeface="Aharoni"/>
                <a:ea typeface="Calibri" pitchFamily="34" charset="-122"/>
                <a:cs typeface="Calibri" pitchFamily="34" charset="-120"/>
              </a:rPr>
              <a:t>Government, employers, workers, universities, TVET, platforms must jointly design and validate the credential system.</a:t>
            </a:r>
            <a:endParaRPr kumimoji="0" lang="en-US" sz="1400" b="0" i="0" u="none" strike="noStrike" kern="1200" cap="none" spc="0" normalizeH="0" baseline="0" noProof="0" dirty="0">
              <a:ln>
                <a:noFill/>
              </a:ln>
              <a:solidFill>
                <a:prstClr val="black"/>
              </a:solidFill>
              <a:effectLst/>
              <a:uLnTx/>
              <a:uFillTx/>
              <a:latin typeface="Aharoni"/>
              <a:ea typeface="+mn-ea"/>
              <a:cs typeface="+mn-cs"/>
            </a:endParaRPr>
          </a:p>
        </p:txBody>
      </p:sp>
      <p:sp>
        <p:nvSpPr>
          <p:cNvPr id="26" name="Shape 21"/>
          <p:cNvSpPr/>
          <p:nvPr/>
        </p:nvSpPr>
        <p:spPr>
          <a:xfrm>
            <a:off x="5547360" y="3938016"/>
            <a:ext cx="36576" cy="463296"/>
          </a:xfrm>
          <a:prstGeom prst="rect">
            <a:avLst/>
          </a:prstGeom>
          <a:solidFill>
            <a:srgbClr val="D4A017"/>
          </a:solidFill>
          <a:ln/>
        </p:spPr>
      </p:sp>
      <p:sp>
        <p:nvSpPr>
          <p:cNvPr id="27" name="Shape 22"/>
          <p:cNvSpPr/>
          <p:nvPr/>
        </p:nvSpPr>
        <p:spPr>
          <a:xfrm>
            <a:off x="365760" y="4632960"/>
            <a:ext cx="11460480" cy="694944"/>
          </a:xfrm>
          <a:prstGeom prst="rect">
            <a:avLst/>
          </a:prstGeom>
          <a:solidFill>
            <a:srgbClr val="FFFFFF"/>
          </a:solidFill>
          <a:ln/>
          <a:effectLst>
            <a:outerShdw blurRad="63500" dist="25400" dir="8100000" algn="bl" rotWithShape="0">
              <a:srgbClr val="000000">
                <a:alpha val="12000"/>
              </a:srgbClr>
            </a:outerShdw>
          </a:effectLst>
        </p:spPr>
      </p:sp>
      <p:sp>
        <p:nvSpPr>
          <p:cNvPr id="28" name="Shape 23"/>
          <p:cNvSpPr/>
          <p:nvPr/>
        </p:nvSpPr>
        <p:spPr>
          <a:xfrm>
            <a:off x="463296" y="4645152"/>
            <a:ext cx="670560" cy="670560"/>
          </a:xfrm>
          <a:prstGeom prst="ellipse">
            <a:avLst/>
          </a:prstGeom>
          <a:solidFill>
            <a:srgbClr val="6B8F71"/>
          </a:solidFill>
          <a:ln/>
        </p:spPr>
      </p:sp>
      <p:pic>
        <p:nvPicPr>
          <p:cNvPr id="29" name="Image 3" descr="preencoded.png"/>
          <p:cNvPicPr>
            <a:picLocks noChangeAspect="1"/>
          </p:cNvPicPr>
          <p:nvPr/>
        </p:nvPicPr>
        <p:blipFill>
          <a:blip r:embed="rId6"/>
          <a:stretch>
            <a:fillRect/>
          </a:stretch>
        </p:blipFill>
        <p:spPr>
          <a:xfrm>
            <a:off x="573024" y="4754880"/>
            <a:ext cx="451104" cy="451104"/>
          </a:xfrm>
          <a:prstGeom prst="rect">
            <a:avLst/>
          </a:prstGeom>
        </p:spPr>
      </p:pic>
      <p:sp>
        <p:nvSpPr>
          <p:cNvPr id="30" name="Text 24"/>
          <p:cNvSpPr/>
          <p:nvPr/>
        </p:nvSpPr>
        <p:spPr>
          <a:xfrm>
            <a:off x="1280160" y="4693920"/>
            <a:ext cx="426720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6B8F71"/>
                </a:solidFill>
                <a:effectLst/>
                <a:uLnTx/>
                <a:uFillTx/>
                <a:latin typeface="Aharoni"/>
                <a:ea typeface="Calibri" pitchFamily="34" charset="-122"/>
                <a:cs typeface="Calibri" pitchFamily="34" charset="-120"/>
              </a:rPr>
              <a:t>4. Digital Infrastructure Investment</a:t>
            </a:r>
            <a:endParaRPr kumimoji="0" lang="en-US" sz="1800" b="0" i="0" u="none" strike="noStrike" kern="1200" cap="none" spc="0" normalizeH="0" baseline="0" noProof="0" dirty="0">
              <a:ln>
                <a:noFill/>
              </a:ln>
              <a:solidFill>
                <a:prstClr val="black"/>
              </a:solidFill>
              <a:effectLst/>
              <a:uLnTx/>
              <a:uFillTx/>
              <a:latin typeface="Aharoni"/>
              <a:ea typeface="+mn-ea"/>
              <a:cs typeface="+mn-cs"/>
            </a:endParaRPr>
          </a:p>
        </p:txBody>
      </p:sp>
      <p:sp>
        <p:nvSpPr>
          <p:cNvPr id="31" name="Text 25"/>
          <p:cNvSpPr/>
          <p:nvPr/>
        </p:nvSpPr>
        <p:spPr>
          <a:xfrm>
            <a:off x="5669280" y="4693920"/>
            <a:ext cx="6254496" cy="5486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44444"/>
                </a:solidFill>
                <a:effectLst/>
                <a:uLnTx/>
                <a:uFillTx/>
                <a:latin typeface="Aharoni"/>
                <a:ea typeface="Calibri" pitchFamily="34" charset="-122"/>
                <a:cs typeface="Calibri" pitchFamily="34" charset="-120"/>
              </a:rPr>
              <a:t>No recognition system works without verifiable, portable, interoperable digital credentials. Infrastructure must precede recognition.</a:t>
            </a:r>
            <a:endParaRPr kumimoji="0" lang="en-US" sz="1400" b="0" i="0" u="none" strike="noStrike" kern="1200" cap="none" spc="0" normalizeH="0" baseline="0" noProof="0" dirty="0">
              <a:ln>
                <a:noFill/>
              </a:ln>
              <a:solidFill>
                <a:prstClr val="black"/>
              </a:solidFill>
              <a:effectLst/>
              <a:uLnTx/>
              <a:uFillTx/>
              <a:latin typeface="Aharoni"/>
              <a:ea typeface="+mn-ea"/>
              <a:cs typeface="+mn-cs"/>
            </a:endParaRPr>
          </a:p>
        </p:txBody>
      </p:sp>
      <p:sp>
        <p:nvSpPr>
          <p:cNvPr id="32" name="Shape 26"/>
          <p:cNvSpPr/>
          <p:nvPr/>
        </p:nvSpPr>
        <p:spPr>
          <a:xfrm>
            <a:off x="5547360" y="4730496"/>
            <a:ext cx="36576" cy="463296"/>
          </a:xfrm>
          <a:prstGeom prst="rect">
            <a:avLst/>
          </a:prstGeom>
          <a:solidFill>
            <a:srgbClr val="6B8F71"/>
          </a:solidFill>
          <a:ln/>
        </p:spPr>
      </p:sp>
      <p:sp>
        <p:nvSpPr>
          <p:cNvPr id="33" name="Shape 27"/>
          <p:cNvSpPr/>
          <p:nvPr/>
        </p:nvSpPr>
        <p:spPr>
          <a:xfrm>
            <a:off x="365760" y="5425440"/>
            <a:ext cx="11460480" cy="694944"/>
          </a:xfrm>
          <a:prstGeom prst="rect">
            <a:avLst/>
          </a:prstGeom>
          <a:solidFill>
            <a:srgbClr val="FFFFFF"/>
          </a:solidFill>
          <a:ln/>
          <a:effectLst>
            <a:outerShdw blurRad="63500" dist="25400" dir="8100000" algn="bl" rotWithShape="0">
              <a:srgbClr val="000000">
                <a:alpha val="12000"/>
              </a:srgbClr>
            </a:outerShdw>
          </a:effectLst>
        </p:spPr>
      </p:sp>
      <p:sp>
        <p:nvSpPr>
          <p:cNvPr id="34" name="Shape 28"/>
          <p:cNvSpPr/>
          <p:nvPr/>
        </p:nvSpPr>
        <p:spPr>
          <a:xfrm>
            <a:off x="463296" y="5437632"/>
            <a:ext cx="670560" cy="670560"/>
          </a:xfrm>
          <a:prstGeom prst="ellipse">
            <a:avLst/>
          </a:prstGeom>
          <a:solidFill>
            <a:srgbClr val="C0392B"/>
          </a:solidFill>
          <a:ln/>
        </p:spPr>
      </p:sp>
      <p:pic>
        <p:nvPicPr>
          <p:cNvPr id="35" name="Image 4" descr="preencoded.png"/>
          <p:cNvPicPr>
            <a:picLocks noChangeAspect="1"/>
          </p:cNvPicPr>
          <p:nvPr/>
        </p:nvPicPr>
        <p:blipFill>
          <a:blip r:embed="rId7"/>
          <a:stretch>
            <a:fillRect/>
          </a:stretch>
        </p:blipFill>
        <p:spPr>
          <a:xfrm>
            <a:off x="573024" y="5547360"/>
            <a:ext cx="451104" cy="451104"/>
          </a:xfrm>
          <a:prstGeom prst="rect">
            <a:avLst/>
          </a:prstGeom>
        </p:spPr>
      </p:pic>
      <p:sp>
        <p:nvSpPr>
          <p:cNvPr id="36" name="Text 29"/>
          <p:cNvSpPr/>
          <p:nvPr/>
        </p:nvSpPr>
        <p:spPr>
          <a:xfrm>
            <a:off x="1280160" y="5486400"/>
            <a:ext cx="426720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392B"/>
                </a:solidFill>
                <a:effectLst/>
                <a:uLnTx/>
                <a:uFillTx/>
                <a:latin typeface="Aharoni"/>
                <a:ea typeface="Calibri" pitchFamily="34" charset="-122"/>
                <a:cs typeface="Calibri" pitchFamily="34" charset="-120"/>
              </a:rPr>
              <a:t>5. National Human Capital Development Alignment</a:t>
            </a:r>
            <a:endParaRPr kumimoji="0" lang="en-US" sz="1800" b="0" i="0" u="none" strike="noStrike" kern="1200" cap="none" spc="0" normalizeH="0" baseline="0" noProof="0" dirty="0">
              <a:ln>
                <a:noFill/>
              </a:ln>
              <a:solidFill>
                <a:prstClr val="black"/>
              </a:solidFill>
              <a:effectLst/>
              <a:uLnTx/>
              <a:uFillTx/>
              <a:latin typeface="Aharoni"/>
              <a:ea typeface="+mn-ea"/>
              <a:cs typeface="+mn-cs"/>
            </a:endParaRPr>
          </a:p>
        </p:txBody>
      </p:sp>
      <p:sp>
        <p:nvSpPr>
          <p:cNvPr id="37" name="Text 30"/>
          <p:cNvSpPr/>
          <p:nvPr/>
        </p:nvSpPr>
        <p:spPr>
          <a:xfrm>
            <a:off x="5669280" y="5486400"/>
            <a:ext cx="5974080" cy="5486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44444"/>
                </a:solidFill>
                <a:effectLst/>
                <a:uLnTx/>
                <a:uFillTx/>
                <a:latin typeface="Aharoni"/>
                <a:ea typeface="Calibri" pitchFamily="34" charset="-122"/>
                <a:cs typeface="Calibri" pitchFamily="34" charset="-120"/>
              </a:rPr>
              <a:t>Every micro-credential policy decision must advance Kenya's National Skills Development Policy 2023 and Vision 2030 objectives.</a:t>
            </a:r>
            <a:endParaRPr kumimoji="0" lang="en-US" sz="1400" b="0" i="0" u="none" strike="noStrike" kern="1200" cap="none" spc="0" normalizeH="0" baseline="0" noProof="0" dirty="0">
              <a:ln>
                <a:noFill/>
              </a:ln>
              <a:solidFill>
                <a:prstClr val="black"/>
              </a:solidFill>
              <a:effectLst/>
              <a:uLnTx/>
              <a:uFillTx/>
              <a:latin typeface="Aharoni"/>
              <a:ea typeface="+mn-ea"/>
              <a:cs typeface="+mn-cs"/>
            </a:endParaRPr>
          </a:p>
        </p:txBody>
      </p:sp>
      <p:sp>
        <p:nvSpPr>
          <p:cNvPr id="38" name="Shape 31"/>
          <p:cNvSpPr/>
          <p:nvPr/>
        </p:nvSpPr>
        <p:spPr>
          <a:xfrm>
            <a:off x="5547360" y="5522976"/>
            <a:ext cx="36576" cy="463296"/>
          </a:xfrm>
          <a:prstGeom prst="rect">
            <a:avLst/>
          </a:prstGeom>
          <a:solidFill>
            <a:srgbClr val="C0392B"/>
          </a:solidFill>
          <a:ln/>
        </p:spPr>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7955280" cy="1341120"/>
          </a:xfrm>
          <a:prstGeom prst="rect">
            <a:avLst/>
          </a:prstGeom>
          <a:solidFill>
            <a:srgbClr val="00246C"/>
          </a:solidFill>
          <a:ln/>
        </p:spPr>
      </p:sp>
      <p:sp>
        <p:nvSpPr>
          <p:cNvPr id="3" name="Shape 1"/>
          <p:cNvSpPr/>
          <p:nvPr/>
        </p:nvSpPr>
        <p:spPr>
          <a:xfrm>
            <a:off x="0" y="0"/>
            <a:ext cx="219456" cy="1341120"/>
          </a:xfrm>
          <a:prstGeom prst="rect">
            <a:avLst/>
          </a:prstGeom>
          <a:solidFill>
            <a:srgbClr val="D4A017"/>
          </a:solidFill>
          <a:ln/>
        </p:spPr>
      </p:sp>
      <p:sp>
        <p:nvSpPr>
          <p:cNvPr id="4" name="Text 2"/>
          <p:cNvSpPr/>
          <p:nvPr/>
        </p:nvSpPr>
        <p:spPr>
          <a:xfrm>
            <a:off x="426720" y="121920"/>
            <a:ext cx="11338560" cy="7315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haroni"/>
                <a:ea typeface="Calibri" pitchFamily="34" charset="-122"/>
                <a:cs typeface="Calibri" pitchFamily="34" charset="-120"/>
              </a:rPr>
              <a:t>Recommendations for the KNQA</a:t>
            </a:r>
            <a:endParaRPr kumimoji="0" lang="en-US" sz="3200" b="0" i="0" u="none" strike="noStrike" kern="1200" cap="none" spc="0" normalizeH="0" baseline="0" noProof="0" dirty="0">
              <a:ln>
                <a:noFill/>
              </a:ln>
              <a:solidFill>
                <a:prstClr val="black"/>
              </a:solidFill>
              <a:effectLst/>
              <a:uLnTx/>
              <a:uFillTx/>
              <a:latin typeface="Aharoni"/>
              <a:ea typeface="+mn-ea"/>
              <a:cs typeface="+mn-cs"/>
            </a:endParaRPr>
          </a:p>
        </p:txBody>
      </p:sp>
      <p:sp>
        <p:nvSpPr>
          <p:cNvPr id="5" name="Text 3"/>
          <p:cNvSpPr/>
          <p:nvPr/>
        </p:nvSpPr>
        <p:spPr>
          <a:xfrm>
            <a:off x="426720" y="829056"/>
            <a:ext cx="6339840" cy="4267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D4A017"/>
                </a:solidFill>
                <a:effectLst/>
                <a:uLnTx/>
                <a:uFillTx/>
                <a:latin typeface="Aharoni"/>
                <a:ea typeface="Calibri" pitchFamily="34" charset="-122"/>
                <a:cs typeface="Calibri" pitchFamily="34" charset="-120"/>
              </a:rPr>
              <a:t>5 Pillars — Concrete, Actionable, Sequenced</a:t>
            </a:r>
            <a:endParaRPr kumimoji="0" lang="en-US" sz="1600" b="0" i="0" u="none" strike="noStrike" kern="1200" cap="none" spc="0" normalizeH="0" baseline="0" noProof="0" dirty="0">
              <a:ln>
                <a:noFill/>
              </a:ln>
              <a:solidFill>
                <a:prstClr val="black"/>
              </a:solidFill>
              <a:effectLst/>
              <a:uLnTx/>
              <a:uFillTx/>
              <a:latin typeface="Aharoni"/>
              <a:ea typeface="+mn-ea"/>
              <a:cs typeface="+mn-cs"/>
            </a:endParaRPr>
          </a:p>
        </p:txBody>
      </p:sp>
      <p:sp>
        <p:nvSpPr>
          <p:cNvPr id="6" name="Shape 4"/>
          <p:cNvSpPr/>
          <p:nvPr/>
        </p:nvSpPr>
        <p:spPr>
          <a:xfrm>
            <a:off x="0" y="6522720"/>
            <a:ext cx="12192000" cy="341376"/>
          </a:xfrm>
          <a:prstGeom prst="rect">
            <a:avLst/>
          </a:prstGeom>
          <a:solidFill>
            <a:srgbClr val="1B4332"/>
          </a:solidFill>
          <a:ln/>
        </p:spPr>
      </p:sp>
      <p:sp>
        <p:nvSpPr>
          <p:cNvPr id="7" name="Text 5"/>
          <p:cNvSpPr/>
          <p:nvPr/>
        </p:nvSpPr>
        <p:spPr>
          <a:xfrm>
            <a:off x="243840" y="6534912"/>
            <a:ext cx="11704320" cy="29260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D4A017"/>
                </a:solidFill>
                <a:effectLst/>
                <a:uLnTx/>
                <a:uFillTx/>
                <a:latin typeface="Calibri" pitchFamily="34" charset="0"/>
                <a:ea typeface="Calibri" pitchFamily="34" charset="-122"/>
                <a:cs typeface="Calibri" pitchFamily="34" charset="-120"/>
              </a:rPr>
              <a:t>KNQA National Qualifications Conference 2026  |  Nairobi, Kenya  |  Dr. Mercy Maina &amp; Margaret Waithaka</a:t>
            </a:r>
            <a:endParaRPr kumimoji="0" lang="en-US" sz="1067" b="0" i="0" u="none" strike="noStrike" kern="1200" cap="none" spc="0" normalizeH="0" baseline="0" noProof="0" dirty="0">
              <a:ln>
                <a:noFill/>
              </a:ln>
              <a:solidFill>
                <a:prstClr val="black"/>
              </a:solidFill>
              <a:effectLst/>
              <a:uLnTx/>
              <a:uFillTx/>
              <a:latin typeface="Aharoni"/>
              <a:ea typeface="+mn-ea"/>
              <a:cs typeface="+mn-cs"/>
            </a:endParaRPr>
          </a:p>
        </p:txBody>
      </p:sp>
      <p:sp>
        <p:nvSpPr>
          <p:cNvPr id="8" name="Shape 6"/>
          <p:cNvSpPr/>
          <p:nvPr/>
        </p:nvSpPr>
        <p:spPr>
          <a:xfrm>
            <a:off x="304800" y="1438656"/>
            <a:ext cx="3657600" cy="4937760"/>
          </a:xfrm>
          <a:prstGeom prst="rect">
            <a:avLst/>
          </a:prstGeom>
          <a:solidFill>
            <a:srgbClr val="FFFFFF"/>
          </a:solidFill>
          <a:ln w="25400">
            <a:solidFill>
              <a:srgbClr val="1B4332"/>
            </a:solidFill>
            <a:prstDash val="solid"/>
          </a:ln>
          <a:effectLst>
            <a:outerShdw blurRad="63500" dist="25400" dir="8100000" algn="bl" rotWithShape="0">
              <a:srgbClr val="000000">
                <a:alpha val="12000"/>
              </a:srgbClr>
            </a:outerShdw>
          </a:effectLst>
        </p:spPr>
      </p:sp>
      <p:sp>
        <p:nvSpPr>
          <p:cNvPr id="9" name="Shape 7"/>
          <p:cNvSpPr/>
          <p:nvPr/>
        </p:nvSpPr>
        <p:spPr>
          <a:xfrm>
            <a:off x="304800" y="1438656"/>
            <a:ext cx="3657600" cy="792480"/>
          </a:xfrm>
          <a:prstGeom prst="rect">
            <a:avLst/>
          </a:prstGeom>
          <a:solidFill>
            <a:srgbClr val="1B4332"/>
          </a:solidFill>
          <a:ln/>
        </p:spPr>
      </p:sp>
      <p:sp>
        <p:nvSpPr>
          <p:cNvPr id="10" name="Text 8"/>
          <p:cNvSpPr/>
          <p:nvPr/>
        </p:nvSpPr>
        <p:spPr>
          <a:xfrm>
            <a:off x="426720" y="1463040"/>
            <a:ext cx="3413760" cy="7315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haroni"/>
                <a:ea typeface="Calibri" pitchFamily="34" charset="-122"/>
                <a:cs typeface="Calibri" pitchFamily="34" charset="-120"/>
              </a:rPr>
              <a:t>IMMEDIATE</a:t>
            </a:r>
            <a:endParaRPr kumimoji="0" lang="en-US" sz="1800" b="0" i="0" u="none" strike="noStrike" kern="1200" cap="none" spc="0" normalizeH="0" baseline="0" noProof="0" dirty="0">
              <a:ln>
                <a:noFill/>
              </a:ln>
              <a:solidFill>
                <a:prstClr val="black"/>
              </a:solidFill>
              <a:effectLst/>
              <a:uLnTx/>
              <a:uFillTx/>
              <a:latin typeface="Aharon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haroni"/>
                <a:ea typeface="Calibri" pitchFamily="34" charset="-122"/>
                <a:cs typeface="Calibri" pitchFamily="34" charset="-120"/>
              </a:rPr>
              <a:t>(0–12 months)</a:t>
            </a:r>
            <a:endParaRPr kumimoji="0" lang="en-US" sz="1800" b="0" i="0" u="none" strike="noStrike" kern="1200" cap="none" spc="0" normalizeH="0" baseline="0" noProof="0" dirty="0">
              <a:ln>
                <a:noFill/>
              </a:ln>
              <a:solidFill>
                <a:prstClr val="black"/>
              </a:solidFill>
              <a:effectLst/>
              <a:uLnTx/>
              <a:uFillTx/>
              <a:latin typeface="Aharoni"/>
              <a:ea typeface="+mn-ea"/>
              <a:cs typeface="+mn-cs"/>
            </a:endParaRPr>
          </a:p>
        </p:txBody>
      </p:sp>
      <p:sp>
        <p:nvSpPr>
          <p:cNvPr id="11" name="Shape 9"/>
          <p:cNvSpPr/>
          <p:nvPr/>
        </p:nvSpPr>
        <p:spPr>
          <a:xfrm>
            <a:off x="487680" y="2462784"/>
            <a:ext cx="341376" cy="341376"/>
          </a:xfrm>
          <a:prstGeom prst="ellipse">
            <a:avLst/>
          </a:prstGeom>
          <a:solidFill>
            <a:srgbClr val="1B4332"/>
          </a:solidFill>
          <a:ln/>
        </p:spPr>
      </p:sp>
      <p:sp>
        <p:nvSpPr>
          <p:cNvPr id="12" name="Text 10"/>
          <p:cNvSpPr/>
          <p:nvPr/>
        </p:nvSpPr>
        <p:spPr>
          <a:xfrm>
            <a:off x="487680" y="2487168"/>
            <a:ext cx="341376" cy="26822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33"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1</a:t>
            </a:r>
            <a:endParaRPr kumimoji="0" lang="en-US" sz="1333" b="0" i="0" u="none" strike="noStrike" kern="1200" cap="none" spc="0" normalizeH="0" baseline="0" noProof="0" dirty="0">
              <a:ln>
                <a:noFill/>
              </a:ln>
              <a:solidFill>
                <a:prstClr val="black"/>
              </a:solidFill>
              <a:effectLst/>
              <a:uLnTx/>
              <a:uFillTx/>
              <a:latin typeface="Aharoni"/>
              <a:ea typeface="+mn-ea"/>
              <a:cs typeface="+mn-cs"/>
            </a:endParaRPr>
          </a:p>
        </p:txBody>
      </p:sp>
      <p:sp>
        <p:nvSpPr>
          <p:cNvPr id="13" name="Text 11"/>
          <p:cNvSpPr/>
          <p:nvPr/>
        </p:nvSpPr>
        <p:spPr>
          <a:xfrm>
            <a:off x="938784" y="2462784"/>
            <a:ext cx="2840736" cy="109728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333333"/>
                </a:solidFill>
                <a:effectLst/>
                <a:uLnTx/>
                <a:uFillTx/>
                <a:latin typeface="Aharoni"/>
                <a:ea typeface="Calibri" pitchFamily="34" charset="-122"/>
                <a:cs typeface="Calibri" pitchFamily="34" charset="-120"/>
              </a:rPr>
              <a:t>Commission national micro-credentials definitional consultation</a:t>
            </a:r>
            <a:endParaRPr kumimoji="0" lang="en-US" sz="1600" b="0" i="0" u="none" strike="noStrike" kern="1200" cap="none" spc="0" normalizeH="0" baseline="0" noProof="0" dirty="0">
              <a:ln>
                <a:noFill/>
              </a:ln>
              <a:solidFill>
                <a:prstClr val="black"/>
              </a:solidFill>
              <a:effectLst/>
              <a:uLnTx/>
              <a:uFillTx/>
              <a:latin typeface="Aharoni"/>
              <a:ea typeface="+mn-ea"/>
              <a:cs typeface="+mn-cs"/>
            </a:endParaRPr>
          </a:p>
        </p:txBody>
      </p:sp>
      <p:sp>
        <p:nvSpPr>
          <p:cNvPr id="14" name="Shape 12"/>
          <p:cNvSpPr/>
          <p:nvPr/>
        </p:nvSpPr>
        <p:spPr>
          <a:xfrm>
            <a:off x="487680" y="3681984"/>
            <a:ext cx="341376" cy="341376"/>
          </a:xfrm>
          <a:prstGeom prst="ellipse">
            <a:avLst/>
          </a:prstGeom>
          <a:solidFill>
            <a:srgbClr val="1B4332"/>
          </a:solidFill>
          <a:ln/>
        </p:spPr>
      </p:sp>
      <p:sp>
        <p:nvSpPr>
          <p:cNvPr id="15" name="Text 13"/>
          <p:cNvSpPr/>
          <p:nvPr/>
        </p:nvSpPr>
        <p:spPr>
          <a:xfrm>
            <a:off x="487680" y="3706368"/>
            <a:ext cx="341376" cy="26822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33"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2</a:t>
            </a:r>
            <a:endParaRPr kumimoji="0" lang="en-US" sz="1333" b="0" i="0" u="none" strike="noStrike" kern="1200" cap="none" spc="0" normalizeH="0" baseline="0" noProof="0" dirty="0">
              <a:ln>
                <a:noFill/>
              </a:ln>
              <a:solidFill>
                <a:prstClr val="black"/>
              </a:solidFill>
              <a:effectLst/>
              <a:uLnTx/>
              <a:uFillTx/>
              <a:latin typeface="Aharoni"/>
              <a:ea typeface="+mn-ea"/>
              <a:cs typeface="+mn-cs"/>
            </a:endParaRPr>
          </a:p>
        </p:txBody>
      </p:sp>
      <p:sp>
        <p:nvSpPr>
          <p:cNvPr id="16" name="Text 14"/>
          <p:cNvSpPr/>
          <p:nvPr/>
        </p:nvSpPr>
        <p:spPr>
          <a:xfrm>
            <a:off x="938784" y="3681984"/>
            <a:ext cx="2840736" cy="109728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333333"/>
                </a:solidFill>
                <a:effectLst/>
                <a:uLnTx/>
                <a:uFillTx/>
                <a:latin typeface="Aharoni"/>
                <a:ea typeface="Calibri" pitchFamily="34" charset="-122"/>
                <a:cs typeface="Calibri" pitchFamily="34" charset="-120"/>
              </a:rPr>
              <a:t>Gazette formal recognition of KNQA's role in MC governance</a:t>
            </a:r>
            <a:endParaRPr kumimoji="0" lang="en-US" sz="1600" b="0" i="0" u="none" strike="noStrike" kern="1200" cap="none" spc="0" normalizeH="0" baseline="0" noProof="0" dirty="0">
              <a:ln>
                <a:noFill/>
              </a:ln>
              <a:solidFill>
                <a:prstClr val="black"/>
              </a:solidFill>
              <a:effectLst/>
              <a:uLnTx/>
              <a:uFillTx/>
              <a:latin typeface="Aharoni"/>
              <a:ea typeface="+mn-ea"/>
              <a:cs typeface="+mn-cs"/>
            </a:endParaRPr>
          </a:p>
        </p:txBody>
      </p:sp>
      <p:sp>
        <p:nvSpPr>
          <p:cNvPr id="17" name="Shape 15"/>
          <p:cNvSpPr/>
          <p:nvPr/>
        </p:nvSpPr>
        <p:spPr>
          <a:xfrm>
            <a:off x="487680" y="4901184"/>
            <a:ext cx="341376" cy="341376"/>
          </a:xfrm>
          <a:prstGeom prst="ellipse">
            <a:avLst/>
          </a:prstGeom>
          <a:solidFill>
            <a:srgbClr val="1B4332"/>
          </a:solidFill>
          <a:ln/>
        </p:spPr>
      </p:sp>
      <p:sp>
        <p:nvSpPr>
          <p:cNvPr id="18" name="Text 16"/>
          <p:cNvSpPr/>
          <p:nvPr/>
        </p:nvSpPr>
        <p:spPr>
          <a:xfrm>
            <a:off x="487680" y="4925568"/>
            <a:ext cx="341376" cy="26822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33"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3</a:t>
            </a:r>
            <a:endParaRPr kumimoji="0" lang="en-US" sz="1333" b="0" i="0" u="none" strike="noStrike" kern="1200" cap="none" spc="0" normalizeH="0" baseline="0" noProof="0" dirty="0">
              <a:ln>
                <a:noFill/>
              </a:ln>
              <a:solidFill>
                <a:prstClr val="black"/>
              </a:solidFill>
              <a:effectLst/>
              <a:uLnTx/>
              <a:uFillTx/>
              <a:latin typeface="Aharoni"/>
              <a:ea typeface="+mn-ea"/>
              <a:cs typeface="+mn-cs"/>
            </a:endParaRPr>
          </a:p>
        </p:txBody>
      </p:sp>
      <p:sp>
        <p:nvSpPr>
          <p:cNvPr id="19" name="Text 17"/>
          <p:cNvSpPr/>
          <p:nvPr/>
        </p:nvSpPr>
        <p:spPr>
          <a:xfrm>
            <a:off x="938784" y="4901184"/>
            <a:ext cx="2840736" cy="109728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333333"/>
                </a:solidFill>
                <a:effectLst/>
                <a:uLnTx/>
                <a:uFillTx/>
                <a:latin typeface="Aharoni"/>
                <a:ea typeface="Calibri" pitchFamily="34" charset="-122"/>
                <a:cs typeface="Calibri" pitchFamily="34" charset="-120"/>
              </a:rPr>
              <a:t>Publish interim quality criteria aligned with UNESCO/ACQF definitions</a:t>
            </a:r>
            <a:endParaRPr kumimoji="0" lang="en-US" sz="1600" b="0" i="0" u="none" strike="noStrike" kern="1200" cap="none" spc="0" normalizeH="0" baseline="0" noProof="0" dirty="0">
              <a:ln>
                <a:noFill/>
              </a:ln>
              <a:solidFill>
                <a:prstClr val="black"/>
              </a:solidFill>
              <a:effectLst/>
              <a:uLnTx/>
              <a:uFillTx/>
              <a:latin typeface="Aharoni"/>
              <a:ea typeface="+mn-ea"/>
              <a:cs typeface="+mn-cs"/>
            </a:endParaRPr>
          </a:p>
        </p:txBody>
      </p:sp>
      <p:sp>
        <p:nvSpPr>
          <p:cNvPr id="20" name="Shape 18"/>
          <p:cNvSpPr/>
          <p:nvPr/>
        </p:nvSpPr>
        <p:spPr>
          <a:xfrm>
            <a:off x="4206240" y="1438656"/>
            <a:ext cx="3657600" cy="4937760"/>
          </a:xfrm>
          <a:prstGeom prst="rect">
            <a:avLst/>
          </a:prstGeom>
          <a:solidFill>
            <a:srgbClr val="FFFFFF"/>
          </a:solidFill>
          <a:ln w="25400">
            <a:solidFill>
              <a:srgbClr val="40916C"/>
            </a:solidFill>
            <a:prstDash val="solid"/>
          </a:ln>
          <a:effectLst>
            <a:outerShdw blurRad="63500" dist="25400" dir="8100000" algn="bl" rotWithShape="0">
              <a:srgbClr val="000000">
                <a:alpha val="12000"/>
              </a:srgbClr>
            </a:outerShdw>
          </a:effectLst>
        </p:spPr>
      </p:sp>
      <p:sp>
        <p:nvSpPr>
          <p:cNvPr id="21" name="Shape 19"/>
          <p:cNvSpPr/>
          <p:nvPr/>
        </p:nvSpPr>
        <p:spPr>
          <a:xfrm>
            <a:off x="4206240" y="1438656"/>
            <a:ext cx="3657600" cy="792480"/>
          </a:xfrm>
          <a:prstGeom prst="rect">
            <a:avLst/>
          </a:prstGeom>
          <a:solidFill>
            <a:srgbClr val="40916C"/>
          </a:solidFill>
          <a:ln/>
        </p:spPr>
      </p:sp>
      <p:sp>
        <p:nvSpPr>
          <p:cNvPr id="22" name="Text 20"/>
          <p:cNvSpPr/>
          <p:nvPr/>
        </p:nvSpPr>
        <p:spPr>
          <a:xfrm>
            <a:off x="4328160" y="1463040"/>
            <a:ext cx="3413760" cy="7315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haroni"/>
                <a:ea typeface="Calibri" pitchFamily="34" charset="-122"/>
                <a:cs typeface="Calibri" pitchFamily="34" charset="-120"/>
              </a:rPr>
              <a:t>SHORT TERM</a:t>
            </a:r>
            <a:endParaRPr kumimoji="0" lang="en-US" sz="1800" b="0" i="0" u="none" strike="noStrike" kern="1200" cap="none" spc="0" normalizeH="0" baseline="0" noProof="0" dirty="0">
              <a:ln>
                <a:noFill/>
              </a:ln>
              <a:solidFill>
                <a:prstClr val="black"/>
              </a:solidFill>
              <a:effectLst/>
              <a:uLnTx/>
              <a:uFillTx/>
              <a:latin typeface="Aharon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haroni"/>
                <a:ea typeface="Calibri" pitchFamily="34" charset="-122"/>
                <a:cs typeface="Calibri" pitchFamily="34" charset="-120"/>
              </a:rPr>
              <a:t>(1–2 years)</a:t>
            </a:r>
            <a:endParaRPr kumimoji="0" lang="en-US" sz="1800" b="0" i="0" u="none" strike="noStrike" kern="1200" cap="none" spc="0" normalizeH="0" baseline="0" noProof="0" dirty="0">
              <a:ln>
                <a:noFill/>
              </a:ln>
              <a:solidFill>
                <a:prstClr val="black"/>
              </a:solidFill>
              <a:effectLst/>
              <a:uLnTx/>
              <a:uFillTx/>
              <a:latin typeface="Aharoni"/>
              <a:ea typeface="+mn-ea"/>
              <a:cs typeface="+mn-cs"/>
            </a:endParaRPr>
          </a:p>
        </p:txBody>
      </p:sp>
      <p:sp>
        <p:nvSpPr>
          <p:cNvPr id="23" name="Shape 21"/>
          <p:cNvSpPr/>
          <p:nvPr/>
        </p:nvSpPr>
        <p:spPr>
          <a:xfrm>
            <a:off x="4389120" y="2462784"/>
            <a:ext cx="341376" cy="341376"/>
          </a:xfrm>
          <a:prstGeom prst="ellipse">
            <a:avLst/>
          </a:prstGeom>
          <a:solidFill>
            <a:srgbClr val="40916C"/>
          </a:solidFill>
          <a:ln/>
        </p:spPr>
      </p:sp>
      <p:sp>
        <p:nvSpPr>
          <p:cNvPr id="24" name="Text 22"/>
          <p:cNvSpPr/>
          <p:nvPr/>
        </p:nvSpPr>
        <p:spPr>
          <a:xfrm>
            <a:off x="4389120" y="2487168"/>
            <a:ext cx="341376" cy="26822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33"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1</a:t>
            </a:r>
            <a:endParaRPr kumimoji="0" lang="en-US" sz="1333" b="0" i="0" u="none" strike="noStrike" kern="1200" cap="none" spc="0" normalizeH="0" baseline="0" noProof="0" dirty="0">
              <a:ln>
                <a:noFill/>
              </a:ln>
              <a:solidFill>
                <a:prstClr val="black"/>
              </a:solidFill>
              <a:effectLst/>
              <a:uLnTx/>
              <a:uFillTx/>
              <a:latin typeface="Aharoni"/>
              <a:ea typeface="+mn-ea"/>
              <a:cs typeface="+mn-cs"/>
            </a:endParaRPr>
          </a:p>
        </p:txBody>
      </p:sp>
      <p:sp>
        <p:nvSpPr>
          <p:cNvPr id="25" name="Text 23"/>
          <p:cNvSpPr/>
          <p:nvPr/>
        </p:nvSpPr>
        <p:spPr>
          <a:xfrm>
            <a:off x="4840224" y="2462784"/>
            <a:ext cx="2840736" cy="109728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333333"/>
                </a:solidFill>
                <a:effectLst/>
                <a:uLnTx/>
                <a:uFillTx/>
                <a:latin typeface="Aharoni"/>
                <a:ea typeface="Calibri" pitchFamily="34" charset="-122"/>
                <a:cs typeface="Calibri" pitchFamily="34" charset="-120"/>
              </a:rPr>
              <a:t>Establish tiered QA framework (Tier 1/2/3)</a:t>
            </a:r>
            <a:endParaRPr kumimoji="0" lang="en-US" sz="1600" b="0" i="0" u="none" strike="noStrike" kern="1200" cap="none" spc="0" normalizeH="0" baseline="0" noProof="0" dirty="0">
              <a:ln>
                <a:noFill/>
              </a:ln>
              <a:solidFill>
                <a:prstClr val="black"/>
              </a:solidFill>
              <a:effectLst/>
              <a:uLnTx/>
              <a:uFillTx/>
              <a:latin typeface="Aharoni"/>
              <a:ea typeface="+mn-ea"/>
              <a:cs typeface="+mn-cs"/>
            </a:endParaRPr>
          </a:p>
        </p:txBody>
      </p:sp>
      <p:sp>
        <p:nvSpPr>
          <p:cNvPr id="26" name="Shape 24"/>
          <p:cNvSpPr/>
          <p:nvPr/>
        </p:nvSpPr>
        <p:spPr>
          <a:xfrm>
            <a:off x="4389120" y="3681984"/>
            <a:ext cx="341376" cy="341376"/>
          </a:xfrm>
          <a:prstGeom prst="ellipse">
            <a:avLst/>
          </a:prstGeom>
          <a:solidFill>
            <a:srgbClr val="40916C"/>
          </a:solidFill>
          <a:ln/>
        </p:spPr>
      </p:sp>
      <p:sp>
        <p:nvSpPr>
          <p:cNvPr id="27" name="Text 25"/>
          <p:cNvSpPr/>
          <p:nvPr/>
        </p:nvSpPr>
        <p:spPr>
          <a:xfrm>
            <a:off x="4389120" y="3706368"/>
            <a:ext cx="341376" cy="26822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33"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2</a:t>
            </a:r>
            <a:endParaRPr kumimoji="0" lang="en-US" sz="1333" b="0" i="0" u="none" strike="noStrike" kern="1200" cap="none" spc="0" normalizeH="0" baseline="0" noProof="0" dirty="0">
              <a:ln>
                <a:noFill/>
              </a:ln>
              <a:solidFill>
                <a:prstClr val="black"/>
              </a:solidFill>
              <a:effectLst/>
              <a:uLnTx/>
              <a:uFillTx/>
              <a:latin typeface="Aharoni"/>
              <a:ea typeface="+mn-ea"/>
              <a:cs typeface="+mn-cs"/>
            </a:endParaRPr>
          </a:p>
        </p:txBody>
      </p:sp>
      <p:sp>
        <p:nvSpPr>
          <p:cNvPr id="28" name="Text 26"/>
          <p:cNvSpPr/>
          <p:nvPr/>
        </p:nvSpPr>
        <p:spPr>
          <a:xfrm>
            <a:off x="4840224" y="3681984"/>
            <a:ext cx="2840736" cy="109728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333333"/>
                </a:solidFill>
                <a:effectLst/>
                <a:uLnTx/>
                <a:uFillTx/>
                <a:latin typeface="Aharoni"/>
                <a:ea typeface="Calibri" pitchFamily="34" charset="-122"/>
                <a:cs typeface="Calibri" pitchFamily="34" charset="-120"/>
              </a:rPr>
              <a:t>Issue KeCCATs guidance specifically for micro-credentials</a:t>
            </a:r>
            <a:endParaRPr kumimoji="0" lang="en-US" sz="1600" b="0" i="0" u="none" strike="noStrike" kern="1200" cap="none" spc="0" normalizeH="0" baseline="0" noProof="0" dirty="0">
              <a:ln>
                <a:noFill/>
              </a:ln>
              <a:solidFill>
                <a:prstClr val="black"/>
              </a:solidFill>
              <a:effectLst/>
              <a:uLnTx/>
              <a:uFillTx/>
              <a:latin typeface="Aharoni"/>
              <a:ea typeface="+mn-ea"/>
              <a:cs typeface="+mn-cs"/>
            </a:endParaRPr>
          </a:p>
        </p:txBody>
      </p:sp>
      <p:sp>
        <p:nvSpPr>
          <p:cNvPr id="29" name="Shape 27"/>
          <p:cNvSpPr/>
          <p:nvPr/>
        </p:nvSpPr>
        <p:spPr>
          <a:xfrm>
            <a:off x="4389120" y="4901184"/>
            <a:ext cx="341376" cy="341376"/>
          </a:xfrm>
          <a:prstGeom prst="ellipse">
            <a:avLst/>
          </a:prstGeom>
          <a:solidFill>
            <a:srgbClr val="40916C"/>
          </a:solidFill>
          <a:ln/>
        </p:spPr>
      </p:sp>
      <p:sp>
        <p:nvSpPr>
          <p:cNvPr id="30" name="Text 28"/>
          <p:cNvSpPr/>
          <p:nvPr/>
        </p:nvSpPr>
        <p:spPr>
          <a:xfrm>
            <a:off x="4389120" y="4925568"/>
            <a:ext cx="341376" cy="26822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33"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3</a:t>
            </a:r>
            <a:endParaRPr kumimoji="0" lang="en-US" sz="1333" b="0" i="0" u="none" strike="noStrike" kern="1200" cap="none" spc="0" normalizeH="0" baseline="0" noProof="0" dirty="0">
              <a:ln>
                <a:noFill/>
              </a:ln>
              <a:solidFill>
                <a:prstClr val="black"/>
              </a:solidFill>
              <a:effectLst/>
              <a:uLnTx/>
              <a:uFillTx/>
              <a:latin typeface="Aharoni"/>
              <a:ea typeface="+mn-ea"/>
              <a:cs typeface="+mn-cs"/>
            </a:endParaRPr>
          </a:p>
        </p:txBody>
      </p:sp>
      <p:sp>
        <p:nvSpPr>
          <p:cNvPr id="31" name="Text 29"/>
          <p:cNvSpPr/>
          <p:nvPr/>
        </p:nvSpPr>
        <p:spPr>
          <a:xfrm>
            <a:off x="4840224" y="4901184"/>
            <a:ext cx="2840736" cy="109728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333333"/>
                </a:solidFill>
                <a:effectLst/>
                <a:uLnTx/>
                <a:uFillTx/>
                <a:latin typeface="Aharoni"/>
                <a:ea typeface="Calibri" pitchFamily="34" charset="-122"/>
                <a:cs typeface="Calibri" pitchFamily="34" charset="-120"/>
              </a:rPr>
              <a:t>Launch national digital credentials register pilot</a:t>
            </a:r>
            <a:endParaRPr kumimoji="0" lang="en-US" sz="1600" b="0" i="0" u="none" strike="noStrike" kern="1200" cap="none" spc="0" normalizeH="0" baseline="0" noProof="0" dirty="0">
              <a:ln>
                <a:noFill/>
              </a:ln>
              <a:solidFill>
                <a:prstClr val="black"/>
              </a:solidFill>
              <a:effectLst/>
              <a:uLnTx/>
              <a:uFillTx/>
              <a:latin typeface="Aharoni"/>
              <a:ea typeface="+mn-ea"/>
              <a:cs typeface="+mn-cs"/>
            </a:endParaRPr>
          </a:p>
        </p:txBody>
      </p:sp>
      <p:sp>
        <p:nvSpPr>
          <p:cNvPr id="32" name="Shape 30"/>
          <p:cNvSpPr/>
          <p:nvPr/>
        </p:nvSpPr>
        <p:spPr>
          <a:xfrm>
            <a:off x="8107680" y="1438656"/>
            <a:ext cx="3657600" cy="4937760"/>
          </a:xfrm>
          <a:prstGeom prst="rect">
            <a:avLst/>
          </a:prstGeom>
          <a:solidFill>
            <a:srgbClr val="FFFFFF"/>
          </a:solidFill>
          <a:ln w="25400">
            <a:solidFill>
              <a:srgbClr val="D4A017"/>
            </a:solidFill>
            <a:prstDash val="solid"/>
          </a:ln>
          <a:effectLst>
            <a:outerShdw blurRad="63500" dist="25400" dir="8100000" algn="bl" rotWithShape="0">
              <a:srgbClr val="000000">
                <a:alpha val="12000"/>
              </a:srgbClr>
            </a:outerShdw>
          </a:effectLst>
        </p:spPr>
      </p:sp>
      <p:sp>
        <p:nvSpPr>
          <p:cNvPr id="33" name="Shape 31"/>
          <p:cNvSpPr/>
          <p:nvPr/>
        </p:nvSpPr>
        <p:spPr>
          <a:xfrm>
            <a:off x="8107680" y="1438656"/>
            <a:ext cx="3657600" cy="792480"/>
          </a:xfrm>
          <a:prstGeom prst="rect">
            <a:avLst/>
          </a:prstGeom>
          <a:solidFill>
            <a:srgbClr val="D4A017"/>
          </a:solidFill>
          <a:ln/>
        </p:spPr>
      </p:sp>
      <p:sp>
        <p:nvSpPr>
          <p:cNvPr id="34" name="Text 32"/>
          <p:cNvSpPr/>
          <p:nvPr/>
        </p:nvSpPr>
        <p:spPr>
          <a:xfrm>
            <a:off x="8229600" y="1463040"/>
            <a:ext cx="3413760" cy="7315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haroni"/>
                <a:ea typeface="Calibri" pitchFamily="34" charset="-122"/>
                <a:cs typeface="Calibri" pitchFamily="34" charset="-120"/>
              </a:rPr>
              <a:t>MEDIUM TERM</a:t>
            </a:r>
            <a:endParaRPr kumimoji="0" lang="en-US" sz="1800" b="0" i="0" u="none" strike="noStrike" kern="1200" cap="none" spc="0" normalizeH="0" baseline="0" noProof="0" dirty="0">
              <a:ln>
                <a:noFill/>
              </a:ln>
              <a:solidFill>
                <a:prstClr val="black"/>
              </a:solidFill>
              <a:effectLst/>
              <a:uLnTx/>
              <a:uFillTx/>
              <a:latin typeface="Aharon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haroni"/>
                <a:ea typeface="Calibri" pitchFamily="34" charset="-122"/>
                <a:cs typeface="Calibri" pitchFamily="34" charset="-120"/>
              </a:rPr>
              <a:t>(2–5 years)</a:t>
            </a:r>
            <a:endParaRPr kumimoji="0" lang="en-US" sz="1800" b="0" i="0" u="none" strike="noStrike" kern="1200" cap="none" spc="0" normalizeH="0" baseline="0" noProof="0" dirty="0">
              <a:ln>
                <a:noFill/>
              </a:ln>
              <a:solidFill>
                <a:prstClr val="black"/>
              </a:solidFill>
              <a:effectLst/>
              <a:uLnTx/>
              <a:uFillTx/>
              <a:latin typeface="Aharoni"/>
              <a:ea typeface="+mn-ea"/>
              <a:cs typeface="+mn-cs"/>
            </a:endParaRPr>
          </a:p>
        </p:txBody>
      </p:sp>
      <p:sp>
        <p:nvSpPr>
          <p:cNvPr id="35" name="Shape 33"/>
          <p:cNvSpPr/>
          <p:nvPr/>
        </p:nvSpPr>
        <p:spPr>
          <a:xfrm>
            <a:off x="8290560" y="2462784"/>
            <a:ext cx="341376" cy="341376"/>
          </a:xfrm>
          <a:prstGeom prst="ellipse">
            <a:avLst/>
          </a:prstGeom>
          <a:solidFill>
            <a:srgbClr val="D4A017"/>
          </a:solidFill>
          <a:ln/>
        </p:spPr>
      </p:sp>
      <p:sp>
        <p:nvSpPr>
          <p:cNvPr id="36" name="Text 34"/>
          <p:cNvSpPr/>
          <p:nvPr/>
        </p:nvSpPr>
        <p:spPr>
          <a:xfrm>
            <a:off x="8290560" y="2487168"/>
            <a:ext cx="341376" cy="26822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33"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1</a:t>
            </a:r>
            <a:endParaRPr kumimoji="0" lang="en-US" sz="1333" b="0" i="0" u="none" strike="noStrike" kern="1200" cap="none" spc="0" normalizeH="0" baseline="0" noProof="0" dirty="0">
              <a:ln>
                <a:noFill/>
              </a:ln>
              <a:solidFill>
                <a:prstClr val="black"/>
              </a:solidFill>
              <a:effectLst/>
              <a:uLnTx/>
              <a:uFillTx/>
              <a:latin typeface="Aharoni"/>
              <a:ea typeface="+mn-ea"/>
              <a:cs typeface="+mn-cs"/>
            </a:endParaRPr>
          </a:p>
        </p:txBody>
      </p:sp>
      <p:sp>
        <p:nvSpPr>
          <p:cNvPr id="37" name="Text 35"/>
          <p:cNvSpPr/>
          <p:nvPr/>
        </p:nvSpPr>
        <p:spPr>
          <a:xfrm>
            <a:off x="8741664" y="2462784"/>
            <a:ext cx="2840736" cy="109728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333333"/>
                </a:solidFill>
                <a:effectLst/>
                <a:uLnTx/>
                <a:uFillTx/>
                <a:latin typeface="Aharoni"/>
                <a:ea typeface="Calibri" pitchFamily="34" charset="-122"/>
                <a:cs typeface="Calibri" pitchFamily="34" charset="-120"/>
              </a:rPr>
              <a:t>Operationalize Open Badges 3.0 national standard</a:t>
            </a:r>
            <a:endParaRPr kumimoji="0" lang="en-US" sz="1600" b="0" i="0" u="none" strike="noStrike" kern="1200" cap="none" spc="0" normalizeH="0" baseline="0" noProof="0" dirty="0">
              <a:ln>
                <a:noFill/>
              </a:ln>
              <a:solidFill>
                <a:prstClr val="black"/>
              </a:solidFill>
              <a:effectLst/>
              <a:uLnTx/>
              <a:uFillTx/>
              <a:latin typeface="Aharoni"/>
              <a:ea typeface="+mn-ea"/>
              <a:cs typeface="+mn-cs"/>
            </a:endParaRPr>
          </a:p>
        </p:txBody>
      </p:sp>
      <p:sp>
        <p:nvSpPr>
          <p:cNvPr id="38" name="Shape 36"/>
          <p:cNvSpPr/>
          <p:nvPr/>
        </p:nvSpPr>
        <p:spPr>
          <a:xfrm>
            <a:off x="8290560" y="3681984"/>
            <a:ext cx="341376" cy="341376"/>
          </a:xfrm>
          <a:prstGeom prst="ellipse">
            <a:avLst/>
          </a:prstGeom>
          <a:solidFill>
            <a:srgbClr val="D4A017"/>
          </a:solidFill>
          <a:ln/>
        </p:spPr>
      </p:sp>
      <p:sp>
        <p:nvSpPr>
          <p:cNvPr id="39" name="Text 37"/>
          <p:cNvSpPr/>
          <p:nvPr/>
        </p:nvSpPr>
        <p:spPr>
          <a:xfrm>
            <a:off x="8290560" y="3706368"/>
            <a:ext cx="341376" cy="26822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33"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2</a:t>
            </a:r>
            <a:endParaRPr kumimoji="0" lang="en-US" sz="1333" b="0" i="0" u="none" strike="noStrike" kern="1200" cap="none" spc="0" normalizeH="0" baseline="0" noProof="0" dirty="0">
              <a:ln>
                <a:noFill/>
              </a:ln>
              <a:solidFill>
                <a:prstClr val="black"/>
              </a:solidFill>
              <a:effectLst/>
              <a:uLnTx/>
              <a:uFillTx/>
              <a:latin typeface="Aharoni"/>
              <a:ea typeface="+mn-ea"/>
              <a:cs typeface="+mn-cs"/>
            </a:endParaRPr>
          </a:p>
        </p:txBody>
      </p:sp>
      <p:sp>
        <p:nvSpPr>
          <p:cNvPr id="40" name="Text 38"/>
          <p:cNvSpPr/>
          <p:nvPr/>
        </p:nvSpPr>
        <p:spPr>
          <a:xfrm>
            <a:off x="8741664" y="3681984"/>
            <a:ext cx="2840736" cy="109728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333333"/>
                </a:solidFill>
                <a:effectLst/>
                <a:uLnTx/>
                <a:uFillTx/>
                <a:latin typeface="Aharoni"/>
                <a:ea typeface="Calibri" pitchFamily="34" charset="-122"/>
                <a:cs typeface="Calibri" pitchFamily="34" charset="-120"/>
              </a:rPr>
              <a:t>Establish multi-stakeholder MC governance council</a:t>
            </a:r>
            <a:endParaRPr kumimoji="0" lang="en-US" sz="1600" b="0" i="0" u="none" strike="noStrike" kern="1200" cap="none" spc="0" normalizeH="0" baseline="0" noProof="0" dirty="0">
              <a:ln>
                <a:noFill/>
              </a:ln>
              <a:solidFill>
                <a:prstClr val="black"/>
              </a:solidFill>
              <a:effectLst/>
              <a:uLnTx/>
              <a:uFillTx/>
              <a:latin typeface="Aharoni"/>
              <a:ea typeface="+mn-ea"/>
              <a:cs typeface="+mn-cs"/>
            </a:endParaRPr>
          </a:p>
        </p:txBody>
      </p:sp>
      <p:sp>
        <p:nvSpPr>
          <p:cNvPr id="41" name="Shape 39"/>
          <p:cNvSpPr/>
          <p:nvPr/>
        </p:nvSpPr>
        <p:spPr>
          <a:xfrm>
            <a:off x="8290560" y="4901184"/>
            <a:ext cx="341376" cy="341376"/>
          </a:xfrm>
          <a:prstGeom prst="ellipse">
            <a:avLst/>
          </a:prstGeom>
          <a:solidFill>
            <a:srgbClr val="D4A017"/>
          </a:solidFill>
          <a:ln/>
        </p:spPr>
      </p:sp>
      <p:sp>
        <p:nvSpPr>
          <p:cNvPr id="42" name="Text 40"/>
          <p:cNvSpPr/>
          <p:nvPr/>
        </p:nvSpPr>
        <p:spPr>
          <a:xfrm>
            <a:off x="8290560" y="4925568"/>
            <a:ext cx="341376" cy="26822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33"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3</a:t>
            </a:r>
            <a:endParaRPr kumimoji="0" lang="en-US" sz="1333" b="0" i="0" u="none" strike="noStrike" kern="1200" cap="none" spc="0" normalizeH="0" baseline="0" noProof="0" dirty="0">
              <a:ln>
                <a:noFill/>
              </a:ln>
              <a:solidFill>
                <a:prstClr val="black"/>
              </a:solidFill>
              <a:effectLst/>
              <a:uLnTx/>
              <a:uFillTx/>
              <a:latin typeface="Aharoni"/>
              <a:ea typeface="+mn-ea"/>
              <a:cs typeface="+mn-cs"/>
            </a:endParaRPr>
          </a:p>
        </p:txBody>
      </p:sp>
      <p:sp>
        <p:nvSpPr>
          <p:cNvPr id="43" name="Text 41"/>
          <p:cNvSpPr/>
          <p:nvPr/>
        </p:nvSpPr>
        <p:spPr>
          <a:xfrm>
            <a:off x="8741664" y="4901184"/>
            <a:ext cx="2840736" cy="109728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333333"/>
                </a:solidFill>
                <a:effectLst/>
                <a:uLnTx/>
                <a:uFillTx/>
                <a:latin typeface="Aharoni"/>
                <a:ea typeface="Calibri" pitchFamily="34" charset="-122"/>
                <a:cs typeface="Calibri" pitchFamily="34" charset="-120"/>
              </a:rPr>
              <a:t>Integrate equity monitoring into annual KNQF reporting</a:t>
            </a:r>
            <a:endParaRPr kumimoji="0" lang="en-US" sz="1600" b="0" i="0" u="none" strike="noStrike" kern="1200" cap="none" spc="0" normalizeH="0" baseline="0" noProof="0" dirty="0">
              <a:ln>
                <a:noFill/>
              </a:ln>
              <a:solidFill>
                <a:prstClr val="black"/>
              </a:solidFill>
              <a:effectLst/>
              <a:uLnTx/>
              <a:uFillTx/>
              <a:latin typeface="Aharoni"/>
              <a:ea typeface="+mn-ea"/>
              <a:cs typeface="+mn-cs"/>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7975600" cy="1341120"/>
          </a:xfrm>
          <a:prstGeom prst="rect">
            <a:avLst/>
          </a:prstGeom>
          <a:solidFill>
            <a:srgbClr val="00246C"/>
          </a:solidFill>
          <a:ln/>
        </p:spPr>
      </p:sp>
      <p:sp>
        <p:nvSpPr>
          <p:cNvPr id="3" name="Shape 1"/>
          <p:cNvSpPr/>
          <p:nvPr/>
        </p:nvSpPr>
        <p:spPr>
          <a:xfrm>
            <a:off x="0" y="0"/>
            <a:ext cx="219456" cy="1341120"/>
          </a:xfrm>
          <a:prstGeom prst="rect">
            <a:avLst/>
          </a:prstGeom>
          <a:solidFill>
            <a:srgbClr val="D4A017"/>
          </a:solidFill>
          <a:ln/>
        </p:spPr>
      </p:sp>
      <p:sp>
        <p:nvSpPr>
          <p:cNvPr id="4" name="Text 2"/>
          <p:cNvSpPr/>
          <p:nvPr/>
        </p:nvSpPr>
        <p:spPr>
          <a:xfrm>
            <a:off x="426720" y="121920"/>
            <a:ext cx="11338560" cy="7315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haroni"/>
                <a:ea typeface="Calibri" pitchFamily="34" charset="-122"/>
                <a:cs typeface="Calibri" pitchFamily="34" charset="-120"/>
              </a:rPr>
              <a:t>Conclusion</a:t>
            </a:r>
            <a:endParaRPr kumimoji="0" lang="en-US" sz="3200" b="0" i="0" u="none" strike="noStrike" kern="1200" cap="none" spc="0" normalizeH="0" baseline="0" noProof="0" dirty="0">
              <a:ln>
                <a:noFill/>
              </a:ln>
              <a:solidFill>
                <a:prstClr val="black"/>
              </a:solidFill>
              <a:effectLst/>
              <a:uLnTx/>
              <a:uFillTx/>
              <a:latin typeface="Aharoni"/>
              <a:ea typeface="+mn-ea"/>
              <a:cs typeface="+mn-cs"/>
            </a:endParaRPr>
          </a:p>
        </p:txBody>
      </p:sp>
      <p:sp>
        <p:nvSpPr>
          <p:cNvPr id="5" name="Text 3"/>
          <p:cNvSpPr/>
          <p:nvPr/>
        </p:nvSpPr>
        <p:spPr>
          <a:xfrm>
            <a:off x="426720" y="829056"/>
            <a:ext cx="7548880" cy="4267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D4A017"/>
                </a:solidFill>
                <a:effectLst/>
                <a:uLnTx/>
                <a:uFillTx/>
                <a:latin typeface="Aharoni"/>
                <a:ea typeface="Calibri" pitchFamily="34" charset="-122"/>
                <a:cs typeface="Calibri" pitchFamily="34" charset="-120"/>
              </a:rPr>
              <a:t>The Inflection Point — What the KNQA Must Do</a:t>
            </a:r>
            <a:endParaRPr kumimoji="0" lang="en-US" sz="1600" b="0" i="0" u="none" strike="noStrike" kern="1200" cap="none" spc="0" normalizeH="0" baseline="0" noProof="0" dirty="0">
              <a:ln>
                <a:noFill/>
              </a:ln>
              <a:solidFill>
                <a:prstClr val="black"/>
              </a:solidFill>
              <a:effectLst/>
              <a:uLnTx/>
              <a:uFillTx/>
              <a:latin typeface="Aharoni"/>
              <a:ea typeface="+mn-ea"/>
              <a:cs typeface="+mn-cs"/>
            </a:endParaRPr>
          </a:p>
        </p:txBody>
      </p:sp>
      <p:sp>
        <p:nvSpPr>
          <p:cNvPr id="7" name="Text 5"/>
          <p:cNvSpPr/>
          <p:nvPr/>
        </p:nvSpPr>
        <p:spPr>
          <a:xfrm>
            <a:off x="243840" y="6388608"/>
            <a:ext cx="11704320" cy="29260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D4A017"/>
                </a:solidFill>
                <a:effectLst/>
                <a:uLnTx/>
                <a:uFillTx/>
                <a:latin typeface="Calibri" pitchFamily="34" charset="0"/>
                <a:ea typeface="Calibri" pitchFamily="34" charset="-122"/>
                <a:cs typeface="Calibri" pitchFamily="34" charset="-120"/>
              </a:rPr>
              <a:t>KNQA National Qualifications Conference 2026  |  Nairobi, Kenya  |  Dr. Mercy Maina &amp; Margaret Waithaka</a:t>
            </a:r>
            <a:endParaRPr kumimoji="0" lang="en-US" sz="1067" b="0" i="0" u="none" strike="noStrike" kern="1200" cap="none" spc="0" normalizeH="0" baseline="0" noProof="0" dirty="0">
              <a:ln>
                <a:noFill/>
              </a:ln>
              <a:solidFill>
                <a:prstClr val="black"/>
              </a:solidFill>
              <a:effectLst/>
              <a:uLnTx/>
              <a:uFillTx/>
              <a:latin typeface="Aharoni"/>
              <a:ea typeface="+mn-ea"/>
              <a:cs typeface="+mn-cs"/>
            </a:endParaRPr>
          </a:p>
        </p:txBody>
      </p:sp>
      <p:sp>
        <p:nvSpPr>
          <p:cNvPr id="8" name="Shape 6"/>
          <p:cNvSpPr/>
          <p:nvPr/>
        </p:nvSpPr>
        <p:spPr>
          <a:xfrm>
            <a:off x="304800" y="1438656"/>
            <a:ext cx="5608320" cy="4998720"/>
          </a:xfrm>
          <a:prstGeom prst="rect">
            <a:avLst/>
          </a:prstGeom>
          <a:solidFill>
            <a:srgbClr val="1B4332"/>
          </a:solidFill>
          <a:ln/>
          <a:effectLst>
            <a:outerShdw blurRad="63500" dist="25400" dir="8100000" algn="bl" rotWithShape="0">
              <a:srgbClr val="000000">
                <a:alpha val="12000"/>
              </a:srgbClr>
            </a:outerShdw>
          </a:effectLst>
        </p:spPr>
      </p:sp>
      <p:sp>
        <p:nvSpPr>
          <p:cNvPr id="9" name="Text 7"/>
          <p:cNvSpPr/>
          <p:nvPr/>
        </p:nvSpPr>
        <p:spPr>
          <a:xfrm>
            <a:off x="426720" y="1524000"/>
            <a:ext cx="5364480" cy="79248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D4A017"/>
                </a:solidFill>
                <a:effectLst/>
                <a:uLnTx/>
                <a:uFillTx/>
                <a:latin typeface="Aharoni"/>
                <a:ea typeface="Calibri" pitchFamily="34" charset="-122"/>
                <a:cs typeface="Calibri" pitchFamily="34" charset="-120"/>
              </a:rPr>
              <a:t>WITHOUT</a:t>
            </a:r>
            <a:endParaRPr kumimoji="0" lang="en-US" sz="2000" b="0" i="0" u="none" strike="noStrike" kern="1200" cap="none" spc="0" normalizeH="0" baseline="0" noProof="0" dirty="0">
              <a:ln>
                <a:noFill/>
              </a:ln>
              <a:solidFill>
                <a:prstClr val="black"/>
              </a:solidFill>
              <a:effectLst/>
              <a:uLnTx/>
              <a:uFillTx/>
              <a:latin typeface="Aharon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D4A017"/>
                </a:solidFill>
                <a:effectLst/>
                <a:uLnTx/>
                <a:uFillTx/>
                <a:latin typeface="Aharoni"/>
                <a:ea typeface="Calibri" pitchFamily="34" charset="-122"/>
                <a:cs typeface="Calibri" pitchFamily="34" charset="-120"/>
              </a:rPr>
              <a:t>Policy Intervention</a:t>
            </a:r>
            <a:endParaRPr kumimoji="0" lang="en-US" sz="2000" b="0" i="0" u="none" strike="noStrike" kern="1200" cap="none" spc="0" normalizeH="0" baseline="0" noProof="0" dirty="0">
              <a:ln>
                <a:noFill/>
              </a:ln>
              <a:solidFill>
                <a:prstClr val="black"/>
              </a:solidFill>
              <a:effectLst/>
              <a:uLnTx/>
              <a:uFillTx/>
              <a:latin typeface="Aharoni"/>
              <a:ea typeface="+mn-ea"/>
              <a:cs typeface="+mn-cs"/>
            </a:endParaRPr>
          </a:p>
        </p:txBody>
      </p:sp>
      <p:sp>
        <p:nvSpPr>
          <p:cNvPr id="10" name="Shape 8"/>
          <p:cNvSpPr/>
          <p:nvPr/>
        </p:nvSpPr>
        <p:spPr>
          <a:xfrm>
            <a:off x="426720" y="2499360"/>
            <a:ext cx="341376" cy="341376"/>
          </a:xfrm>
          <a:prstGeom prst="rect">
            <a:avLst/>
          </a:prstGeom>
          <a:solidFill>
            <a:srgbClr val="C0392B"/>
          </a:solidFill>
          <a:ln/>
        </p:spPr>
      </p:sp>
      <p:sp>
        <p:nvSpPr>
          <p:cNvPr id="11" name="Text 9"/>
          <p:cNvSpPr/>
          <p:nvPr/>
        </p:nvSpPr>
        <p:spPr>
          <a:xfrm>
            <a:off x="877824" y="2499360"/>
            <a:ext cx="4815840" cy="463296"/>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EEEEEE"/>
                </a:solidFill>
                <a:effectLst/>
                <a:uLnTx/>
                <a:uFillTx/>
                <a:latin typeface="Aharoni"/>
                <a:ea typeface="Calibri" pitchFamily="34" charset="-122"/>
                <a:cs typeface="Calibri" pitchFamily="34" charset="-120"/>
              </a:rPr>
              <a:t>Fragmented qualifications landscape</a:t>
            </a:r>
            <a:endParaRPr kumimoji="0" lang="en-US" sz="1800" b="0" i="0" u="none" strike="noStrike" kern="1200" cap="none" spc="0" normalizeH="0" baseline="0" noProof="0" dirty="0">
              <a:ln>
                <a:noFill/>
              </a:ln>
              <a:solidFill>
                <a:prstClr val="black"/>
              </a:solidFill>
              <a:effectLst/>
              <a:uLnTx/>
              <a:uFillTx/>
              <a:latin typeface="Aharoni"/>
              <a:ea typeface="+mn-ea"/>
              <a:cs typeface="+mn-cs"/>
            </a:endParaRPr>
          </a:p>
        </p:txBody>
      </p:sp>
      <p:sp>
        <p:nvSpPr>
          <p:cNvPr id="12" name="Shape 10"/>
          <p:cNvSpPr/>
          <p:nvPr/>
        </p:nvSpPr>
        <p:spPr>
          <a:xfrm>
            <a:off x="426720" y="3206496"/>
            <a:ext cx="341376" cy="341376"/>
          </a:xfrm>
          <a:prstGeom prst="rect">
            <a:avLst/>
          </a:prstGeom>
          <a:solidFill>
            <a:srgbClr val="C0392B"/>
          </a:solidFill>
          <a:ln/>
        </p:spPr>
      </p:sp>
      <p:sp>
        <p:nvSpPr>
          <p:cNvPr id="13" name="Text 11"/>
          <p:cNvSpPr/>
          <p:nvPr/>
        </p:nvSpPr>
        <p:spPr>
          <a:xfrm>
            <a:off x="877824" y="3206496"/>
            <a:ext cx="4815840" cy="463296"/>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EEEEEE"/>
                </a:solidFill>
                <a:effectLst/>
                <a:uLnTx/>
                <a:uFillTx/>
                <a:latin typeface="Aharoni"/>
                <a:ea typeface="Calibri" pitchFamily="34" charset="-122"/>
                <a:cs typeface="Calibri" pitchFamily="34" charset="-120"/>
              </a:rPr>
              <a:t>Deepening credential inequality</a:t>
            </a:r>
            <a:endParaRPr kumimoji="0" lang="en-US" sz="1800" b="0" i="0" u="none" strike="noStrike" kern="1200" cap="none" spc="0" normalizeH="0" baseline="0" noProof="0" dirty="0">
              <a:ln>
                <a:noFill/>
              </a:ln>
              <a:solidFill>
                <a:prstClr val="black"/>
              </a:solidFill>
              <a:effectLst/>
              <a:uLnTx/>
              <a:uFillTx/>
              <a:latin typeface="Aharoni"/>
              <a:ea typeface="+mn-ea"/>
              <a:cs typeface="+mn-cs"/>
            </a:endParaRPr>
          </a:p>
        </p:txBody>
      </p:sp>
      <p:sp>
        <p:nvSpPr>
          <p:cNvPr id="14" name="Shape 12"/>
          <p:cNvSpPr/>
          <p:nvPr/>
        </p:nvSpPr>
        <p:spPr>
          <a:xfrm>
            <a:off x="426720" y="3913632"/>
            <a:ext cx="341376" cy="341376"/>
          </a:xfrm>
          <a:prstGeom prst="rect">
            <a:avLst/>
          </a:prstGeom>
          <a:solidFill>
            <a:srgbClr val="C0392B"/>
          </a:solidFill>
          <a:ln/>
        </p:spPr>
      </p:sp>
      <p:sp>
        <p:nvSpPr>
          <p:cNvPr id="15" name="Text 13"/>
          <p:cNvSpPr/>
          <p:nvPr/>
        </p:nvSpPr>
        <p:spPr>
          <a:xfrm>
            <a:off x="877824" y="3913632"/>
            <a:ext cx="4815840" cy="463296"/>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EEEEEE"/>
                </a:solidFill>
                <a:effectLst/>
                <a:uLnTx/>
                <a:uFillTx/>
                <a:latin typeface="Aharoni"/>
                <a:ea typeface="Calibri" pitchFamily="34" charset="-122"/>
                <a:cs typeface="Calibri" pitchFamily="34" charset="-120"/>
              </a:rPr>
              <a:t>Eroded public trust in the KNQF</a:t>
            </a:r>
            <a:endParaRPr kumimoji="0" lang="en-US" sz="1800" b="0" i="0" u="none" strike="noStrike" kern="1200" cap="none" spc="0" normalizeH="0" baseline="0" noProof="0" dirty="0">
              <a:ln>
                <a:noFill/>
              </a:ln>
              <a:solidFill>
                <a:prstClr val="black"/>
              </a:solidFill>
              <a:effectLst/>
              <a:uLnTx/>
              <a:uFillTx/>
              <a:latin typeface="Aharoni"/>
              <a:ea typeface="+mn-ea"/>
              <a:cs typeface="+mn-cs"/>
            </a:endParaRPr>
          </a:p>
        </p:txBody>
      </p:sp>
      <p:sp>
        <p:nvSpPr>
          <p:cNvPr id="16" name="Shape 14"/>
          <p:cNvSpPr/>
          <p:nvPr/>
        </p:nvSpPr>
        <p:spPr>
          <a:xfrm>
            <a:off x="426720" y="4620768"/>
            <a:ext cx="341376" cy="341376"/>
          </a:xfrm>
          <a:prstGeom prst="rect">
            <a:avLst/>
          </a:prstGeom>
          <a:solidFill>
            <a:srgbClr val="C0392B"/>
          </a:solidFill>
          <a:ln/>
        </p:spPr>
      </p:sp>
      <p:sp>
        <p:nvSpPr>
          <p:cNvPr id="17" name="Text 15"/>
          <p:cNvSpPr/>
          <p:nvPr/>
        </p:nvSpPr>
        <p:spPr>
          <a:xfrm>
            <a:off x="877824" y="4620768"/>
            <a:ext cx="4815840" cy="463296"/>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EEEEEE"/>
                </a:solidFill>
                <a:effectLst/>
                <a:uLnTx/>
                <a:uFillTx/>
                <a:latin typeface="Aharoni"/>
                <a:ea typeface="Calibri" pitchFamily="34" charset="-122"/>
                <a:cs typeface="Calibri" pitchFamily="34" charset="-120"/>
              </a:rPr>
              <a:t>Invisible informal sector learning</a:t>
            </a:r>
            <a:endParaRPr kumimoji="0" lang="en-US" sz="1800" b="0" i="0" u="none" strike="noStrike" kern="1200" cap="none" spc="0" normalizeH="0" baseline="0" noProof="0" dirty="0">
              <a:ln>
                <a:noFill/>
              </a:ln>
              <a:solidFill>
                <a:prstClr val="black"/>
              </a:solidFill>
              <a:effectLst/>
              <a:uLnTx/>
              <a:uFillTx/>
              <a:latin typeface="Aharoni"/>
              <a:ea typeface="+mn-ea"/>
              <a:cs typeface="+mn-cs"/>
            </a:endParaRPr>
          </a:p>
        </p:txBody>
      </p:sp>
      <p:sp>
        <p:nvSpPr>
          <p:cNvPr id="18" name="Shape 16"/>
          <p:cNvSpPr/>
          <p:nvPr/>
        </p:nvSpPr>
        <p:spPr>
          <a:xfrm>
            <a:off x="426720" y="5327904"/>
            <a:ext cx="341376" cy="341376"/>
          </a:xfrm>
          <a:prstGeom prst="rect">
            <a:avLst/>
          </a:prstGeom>
          <a:solidFill>
            <a:srgbClr val="C0392B"/>
          </a:solidFill>
          <a:ln/>
        </p:spPr>
      </p:sp>
      <p:sp>
        <p:nvSpPr>
          <p:cNvPr id="19" name="Text 17"/>
          <p:cNvSpPr/>
          <p:nvPr/>
        </p:nvSpPr>
        <p:spPr>
          <a:xfrm>
            <a:off x="877824" y="5327904"/>
            <a:ext cx="4815840" cy="463296"/>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EEEEEE"/>
                </a:solidFill>
                <a:effectLst/>
                <a:uLnTx/>
                <a:uFillTx/>
                <a:latin typeface="Aharoni"/>
                <a:ea typeface="Calibri" pitchFamily="34" charset="-122"/>
                <a:cs typeface="Calibri" pitchFamily="34" charset="-120"/>
              </a:rPr>
              <a:t>Unregulated gig economy credentials</a:t>
            </a:r>
            <a:endParaRPr kumimoji="0" lang="en-US" sz="1800" b="0" i="0" u="none" strike="noStrike" kern="1200" cap="none" spc="0" normalizeH="0" baseline="0" noProof="0" dirty="0">
              <a:ln>
                <a:noFill/>
              </a:ln>
              <a:solidFill>
                <a:prstClr val="black"/>
              </a:solidFill>
              <a:effectLst/>
              <a:uLnTx/>
              <a:uFillTx/>
              <a:latin typeface="Aharoni"/>
              <a:ea typeface="+mn-ea"/>
              <a:cs typeface="+mn-cs"/>
            </a:endParaRPr>
          </a:p>
        </p:txBody>
      </p:sp>
      <p:sp>
        <p:nvSpPr>
          <p:cNvPr id="20" name="Shape 18"/>
          <p:cNvSpPr/>
          <p:nvPr/>
        </p:nvSpPr>
        <p:spPr>
          <a:xfrm>
            <a:off x="6278880" y="1438656"/>
            <a:ext cx="5608320" cy="4998720"/>
          </a:xfrm>
          <a:prstGeom prst="rect">
            <a:avLst/>
          </a:prstGeom>
          <a:solidFill>
            <a:srgbClr val="40916C"/>
          </a:solidFill>
          <a:ln/>
          <a:effectLst>
            <a:outerShdw blurRad="63500" dist="25400" dir="8100000" algn="bl" rotWithShape="0">
              <a:srgbClr val="000000">
                <a:alpha val="12000"/>
              </a:srgbClr>
            </a:outerShdw>
          </a:effectLst>
        </p:spPr>
      </p:sp>
      <p:sp>
        <p:nvSpPr>
          <p:cNvPr id="21" name="Text 19"/>
          <p:cNvSpPr/>
          <p:nvPr/>
        </p:nvSpPr>
        <p:spPr>
          <a:xfrm>
            <a:off x="6400800" y="1524000"/>
            <a:ext cx="5364480" cy="79248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Aharoni"/>
                <a:ea typeface="Calibri" pitchFamily="34" charset="-122"/>
                <a:cs typeface="Calibri" pitchFamily="34" charset="-120"/>
              </a:rPr>
              <a:t>WITH</a:t>
            </a:r>
            <a:endParaRPr kumimoji="0" lang="en-US" sz="2000" b="0" i="0" u="none" strike="noStrike" kern="1200" cap="none" spc="0" normalizeH="0" baseline="0" noProof="0" dirty="0">
              <a:ln>
                <a:noFill/>
              </a:ln>
              <a:solidFill>
                <a:prstClr val="black"/>
              </a:solidFill>
              <a:effectLst/>
              <a:uLnTx/>
              <a:uFillTx/>
              <a:latin typeface="Aharon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Aharoni"/>
                <a:ea typeface="Calibri" pitchFamily="34" charset="-122"/>
                <a:cs typeface="Calibri" pitchFamily="34" charset="-120"/>
              </a:rPr>
              <a:t>Deliberate Integration</a:t>
            </a:r>
            <a:endParaRPr kumimoji="0" lang="en-US" sz="2000" b="0" i="0" u="none" strike="noStrike" kern="1200" cap="none" spc="0" normalizeH="0" baseline="0" noProof="0" dirty="0">
              <a:ln>
                <a:noFill/>
              </a:ln>
              <a:solidFill>
                <a:prstClr val="black"/>
              </a:solidFill>
              <a:effectLst/>
              <a:uLnTx/>
              <a:uFillTx/>
              <a:latin typeface="Aharoni"/>
              <a:ea typeface="+mn-ea"/>
              <a:cs typeface="+mn-cs"/>
            </a:endParaRPr>
          </a:p>
        </p:txBody>
      </p:sp>
      <p:pic>
        <p:nvPicPr>
          <p:cNvPr id="22" name="Image 0" descr="preencoded.png"/>
          <p:cNvPicPr>
            <a:picLocks noChangeAspect="1"/>
          </p:cNvPicPr>
          <p:nvPr/>
        </p:nvPicPr>
        <p:blipFill>
          <a:blip r:embed="rId3"/>
          <a:stretch>
            <a:fillRect/>
          </a:stretch>
        </p:blipFill>
        <p:spPr>
          <a:xfrm>
            <a:off x="6400800" y="2535936"/>
            <a:ext cx="341376" cy="341376"/>
          </a:xfrm>
          <a:prstGeom prst="rect">
            <a:avLst/>
          </a:prstGeom>
          <a:solidFill>
            <a:schemeClr val="bg1"/>
          </a:solidFill>
        </p:spPr>
      </p:pic>
      <p:sp>
        <p:nvSpPr>
          <p:cNvPr id="23" name="Text 20"/>
          <p:cNvSpPr/>
          <p:nvPr/>
        </p:nvSpPr>
        <p:spPr>
          <a:xfrm>
            <a:off x="6851904" y="2499360"/>
            <a:ext cx="4815840" cy="463296"/>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haroni"/>
                <a:ea typeface="Calibri" pitchFamily="34" charset="-122"/>
                <a:cs typeface="Calibri" pitchFamily="34" charset="-120"/>
              </a:rPr>
              <a:t>Expanded access for marginalised learners</a:t>
            </a:r>
            <a:endParaRPr kumimoji="0" lang="en-US" sz="1800" b="0" i="0" u="none" strike="noStrike" kern="1200" cap="none" spc="0" normalizeH="0" baseline="0" noProof="0" dirty="0">
              <a:ln>
                <a:noFill/>
              </a:ln>
              <a:solidFill>
                <a:prstClr val="black"/>
              </a:solidFill>
              <a:effectLst/>
              <a:uLnTx/>
              <a:uFillTx/>
              <a:latin typeface="Aharoni"/>
              <a:ea typeface="+mn-ea"/>
              <a:cs typeface="+mn-cs"/>
            </a:endParaRPr>
          </a:p>
        </p:txBody>
      </p:sp>
      <p:pic>
        <p:nvPicPr>
          <p:cNvPr id="24" name="Image 1" descr="preencoded.png"/>
          <p:cNvPicPr>
            <a:picLocks noChangeAspect="1"/>
          </p:cNvPicPr>
          <p:nvPr/>
        </p:nvPicPr>
        <p:blipFill>
          <a:blip r:embed="rId3"/>
          <a:stretch>
            <a:fillRect/>
          </a:stretch>
        </p:blipFill>
        <p:spPr>
          <a:xfrm>
            <a:off x="6400800" y="3243072"/>
            <a:ext cx="341376" cy="341376"/>
          </a:xfrm>
          <a:prstGeom prst="rect">
            <a:avLst/>
          </a:prstGeom>
          <a:solidFill>
            <a:schemeClr val="bg1"/>
          </a:solidFill>
        </p:spPr>
      </p:pic>
      <p:sp>
        <p:nvSpPr>
          <p:cNvPr id="25" name="Text 21"/>
          <p:cNvSpPr/>
          <p:nvPr/>
        </p:nvSpPr>
        <p:spPr>
          <a:xfrm>
            <a:off x="6851904" y="3206496"/>
            <a:ext cx="4815840" cy="463296"/>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haroni"/>
                <a:ea typeface="Calibri" pitchFamily="34" charset="-122"/>
                <a:cs typeface="Calibri" pitchFamily="34" charset="-120"/>
              </a:rPr>
              <a:t>Recognised informal &amp; gig economy skills</a:t>
            </a:r>
            <a:endParaRPr kumimoji="0" lang="en-US" sz="1800" b="0" i="0" u="none" strike="noStrike" kern="1200" cap="none" spc="0" normalizeH="0" baseline="0" noProof="0" dirty="0">
              <a:ln>
                <a:noFill/>
              </a:ln>
              <a:solidFill>
                <a:prstClr val="black"/>
              </a:solidFill>
              <a:effectLst/>
              <a:uLnTx/>
              <a:uFillTx/>
              <a:latin typeface="Aharoni"/>
              <a:ea typeface="+mn-ea"/>
              <a:cs typeface="+mn-cs"/>
            </a:endParaRPr>
          </a:p>
        </p:txBody>
      </p:sp>
      <p:pic>
        <p:nvPicPr>
          <p:cNvPr id="26" name="Image 2" descr="preencoded.png"/>
          <p:cNvPicPr>
            <a:picLocks noChangeAspect="1"/>
          </p:cNvPicPr>
          <p:nvPr/>
        </p:nvPicPr>
        <p:blipFill>
          <a:blip r:embed="rId3"/>
          <a:stretch>
            <a:fillRect/>
          </a:stretch>
        </p:blipFill>
        <p:spPr>
          <a:xfrm>
            <a:off x="6400800" y="3950208"/>
            <a:ext cx="341376" cy="341376"/>
          </a:xfrm>
          <a:prstGeom prst="rect">
            <a:avLst/>
          </a:prstGeom>
          <a:solidFill>
            <a:schemeClr val="bg1"/>
          </a:solidFill>
        </p:spPr>
      </p:pic>
      <p:sp>
        <p:nvSpPr>
          <p:cNvPr id="27" name="Text 22"/>
          <p:cNvSpPr/>
          <p:nvPr/>
        </p:nvSpPr>
        <p:spPr>
          <a:xfrm>
            <a:off x="6851904" y="3913632"/>
            <a:ext cx="4815840" cy="463296"/>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haroni"/>
                <a:ea typeface="Calibri" pitchFamily="34" charset="-122"/>
                <a:cs typeface="Calibri" pitchFamily="34" charset="-120"/>
              </a:rPr>
              <a:t>Coherent, trusted credentials ecosystem</a:t>
            </a:r>
            <a:endParaRPr kumimoji="0" lang="en-US" sz="1800" b="0" i="0" u="none" strike="noStrike" kern="1200" cap="none" spc="0" normalizeH="0" baseline="0" noProof="0" dirty="0">
              <a:ln>
                <a:noFill/>
              </a:ln>
              <a:solidFill>
                <a:prstClr val="black"/>
              </a:solidFill>
              <a:effectLst/>
              <a:uLnTx/>
              <a:uFillTx/>
              <a:latin typeface="Aharoni"/>
              <a:ea typeface="+mn-ea"/>
              <a:cs typeface="+mn-cs"/>
            </a:endParaRPr>
          </a:p>
        </p:txBody>
      </p:sp>
      <p:pic>
        <p:nvPicPr>
          <p:cNvPr id="28" name="Image 3" descr="preencoded.png"/>
          <p:cNvPicPr>
            <a:picLocks noChangeAspect="1"/>
          </p:cNvPicPr>
          <p:nvPr/>
        </p:nvPicPr>
        <p:blipFill>
          <a:blip r:embed="rId3"/>
          <a:stretch>
            <a:fillRect/>
          </a:stretch>
        </p:blipFill>
        <p:spPr>
          <a:xfrm>
            <a:off x="6400800" y="4657344"/>
            <a:ext cx="341376" cy="341376"/>
          </a:xfrm>
          <a:prstGeom prst="rect">
            <a:avLst/>
          </a:prstGeom>
          <a:solidFill>
            <a:schemeClr val="bg1"/>
          </a:solidFill>
        </p:spPr>
      </p:pic>
      <p:sp>
        <p:nvSpPr>
          <p:cNvPr id="29" name="Text 23"/>
          <p:cNvSpPr/>
          <p:nvPr/>
        </p:nvSpPr>
        <p:spPr>
          <a:xfrm>
            <a:off x="6851904" y="4620768"/>
            <a:ext cx="4815840" cy="463296"/>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haroni"/>
                <a:ea typeface="Calibri" pitchFamily="34" charset="-122"/>
                <a:cs typeface="Calibri" pitchFamily="34" charset="-120"/>
              </a:rPr>
              <a:t>Kenya Human Capital Development priorities advanced</a:t>
            </a:r>
            <a:endParaRPr kumimoji="0" lang="en-US" sz="1800" b="0" i="0" u="none" strike="noStrike" kern="1200" cap="none" spc="0" normalizeH="0" baseline="0" noProof="0" dirty="0">
              <a:ln>
                <a:noFill/>
              </a:ln>
              <a:solidFill>
                <a:prstClr val="black"/>
              </a:solidFill>
              <a:effectLst/>
              <a:uLnTx/>
              <a:uFillTx/>
              <a:latin typeface="Aharoni"/>
              <a:ea typeface="+mn-ea"/>
              <a:cs typeface="+mn-cs"/>
            </a:endParaRPr>
          </a:p>
        </p:txBody>
      </p:sp>
      <p:pic>
        <p:nvPicPr>
          <p:cNvPr id="30" name="Image 4" descr="preencoded.png"/>
          <p:cNvPicPr>
            <a:picLocks noChangeAspect="1"/>
          </p:cNvPicPr>
          <p:nvPr/>
        </p:nvPicPr>
        <p:blipFill>
          <a:blip r:embed="rId3"/>
          <a:stretch>
            <a:fillRect/>
          </a:stretch>
        </p:blipFill>
        <p:spPr>
          <a:xfrm>
            <a:off x="6400800" y="5364480"/>
            <a:ext cx="341376" cy="341376"/>
          </a:xfrm>
          <a:prstGeom prst="rect">
            <a:avLst/>
          </a:prstGeom>
          <a:solidFill>
            <a:schemeClr val="bg1"/>
          </a:solidFill>
        </p:spPr>
      </p:pic>
      <p:sp>
        <p:nvSpPr>
          <p:cNvPr id="31" name="Text 24"/>
          <p:cNvSpPr/>
          <p:nvPr/>
        </p:nvSpPr>
        <p:spPr>
          <a:xfrm>
            <a:off x="6851904" y="5327904"/>
            <a:ext cx="4815840" cy="463296"/>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haroni"/>
                <a:ea typeface="Calibri" pitchFamily="34" charset="-122"/>
                <a:cs typeface="Calibri" pitchFamily="34" charset="-120"/>
              </a:rPr>
              <a:t>KNQF alignment with global best practice</a:t>
            </a:r>
            <a:endParaRPr kumimoji="0" lang="en-US" sz="1800" b="0" i="0" u="none" strike="noStrike" kern="1200" cap="none" spc="0" normalizeH="0" baseline="0" noProof="0" dirty="0">
              <a:ln>
                <a:noFill/>
              </a:ln>
              <a:solidFill>
                <a:prstClr val="black"/>
              </a:solidFill>
              <a:effectLst/>
              <a:uLnTx/>
              <a:uFillTx/>
              <a:latin typeface="Aharoni"/>
              <a:ea typeface="+mn-ea"/>
              <a:cs typeface="+mn-cs"/>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7945120" cy="1341120"/>
          </a:xfrm>
          <a:prstGeom prst="rect">
            <a:avLst/>
          </a:prstGeom>
          <a:solidFill>
            <a:srgbClr val="00246C"/>
          </a:solidFill>
          <a:ln/>
        </p:spPr>
      </p:sp>
      <p:sp>
        <p:nvSpPr>
          <p:cNvPr id="3" name="Shape 1"/>
          <p:cNvSpPr/>
          <p:nvPr/>
        </p:nvSpPr>
        <p:spPr>
          <a:xfrm>
            <a:off x="0" y="0"/>
            <a:ext cx="219456" cy="1341120"/>
          </a:xfrm>
          <a:prstGeom prst="rect">
            <a:avLst/>
          </a:prstGeom>
          <a:solidFill>
            <a:srgbClr val="D4A017"/>
          </a:solidFill>
          <a:ln/>
        </p:spPr>
      </p:sp>
      <p:sp>
        <p:nvSpPr>
          <p:cNvPr id="4" name="Text 2"/>
          <p:cNvSpPr/>
          <p:nvPr/>
        </p:nvSpPr>
        <p:spPr>
          <a:xfrm>
            <a:off x="365760" y="243840"/>
            <a:ext cx="7579360" cy="7315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Aharoni"/>
                <a:ea typeface="Calibri" pitchFamily="34" charset="-122"/>
                <a:cs typeface="Calibri" pitchFamily="34" charset="-120"/>
              </a:rPr>
              <a:t>Select Key References</a:t>
            </a:r>
            <a:endParaRPr kumimoji="0" lang="en-US" sz="3200" b="0" i="0" u="none" strike="noStrike" kern="1200" cap="none" spc="0" normalizeH="0" baseline="0" noProof="0" dirty="0">
              <a:ln>
                <a:noFill/>
              </a:ln>
              <a:solidFill>
                <a:prstClr val="black"/>
              </a:solidFill>
              <a:effectLst/>
              <a:uLnTx/>
              <a:uFillTx/>
              <a:latin typeface="Aharoni"/>
              <a:ea typeface="+mn-ea"/>
              <a:cs typeface="+mn-cs"/>
            </a:endParaRPr>
          </a:p>
        </p:txBody>
      </p:sp>
      <p:sp>
        <p:nvSpPr>
          <p:cNvPr id="5" name="Text 3"/>
          <p:cNvSpPr/>
          <p:nvPr/>
        </p:nvSpPr>
        <p:spPr>
          <a:xfrm>
            <a:off x="426720" y="829056"/>
            <a:ext cx="7426960" cy="4267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D4A017"/>
                </a:solidFill>
                <a:effectLst/>
                <a:uLnTx/>
                <a:uFillTx/>
                <a:latin typeface="Aharoni" panose="02010803020104030203" pitchFamily="2" charset="-79"/>
                <a:ea typeface="Calibri" pitchFamily="34" charset="-122"/>
                <a:cs typeface="Aharoni" panose="02010803020104030203" pitchFamily="2" charset="-79"/>
              </a:rPr>
              <a:t>A Comprehensive Evidence Base — 40+ Sources Across 4 Categories</a:t>
            </a:r>
            <a:endParaRPr kumimoji="0" lang="en-US" sz="1600" b="0" i="0" u="none" strike="noStrike" kern="1200" cap="none" spc="0" normalizeH="0" baseline="0" noProof="0" dirty="0">
              <a:ln>
                <a:noFill/>
              </a:ln>
              <a:solidFill>
                <a:prstClr val="black"/>
              </a:solidFill>
              <a:effectLst/>
              <a:uLnTx/>
              <a:uFillTx/>
              <a:latin typeface="Aharoni" panose="02010803020104030203" pitchFamily="2" charset="-79"/>
              <a:ea typeface="+mn-ea"/>
              <a:cs typeface="Aharoni" panose="02010803020104030203" pitchFamily="2" charset="-79"/>
            </a:endParaRPr>
          </a:p>
        </p:txBody>
      </p:sp>
      <p:sp>
        <p:nvSpPr>
          <p:cNvPr id="7" name="Text 5"/>
          <p:cNvSpPr/>
          <p:nvPr/>
        </p:nvSpPr>
        <p:spPr>
          <a:xfrm>
            <a:off x="243840" y="6321552"/>
            <a:ext cx="11704320" cy="29260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D4A017"/>
                </a:solidFill>
                <a:effectLst/>
                <a:uLnTx/>
                <a:uFillTx/>
                <a:latin typeface="Calibri" pitchFamily="34" charset="0"/>
                <a:ea typeface="Calibri" pitchFamily="34" charset="-122"/>
                <a:cs typeface="Calibri" pitchFamily="34" charset="-120"/>
              </a:rPr>
              <a:t>KNQA National Qualifications Conference 2026  |  Nairobi, Kenya  |  Dr. Mercy Maina &amp; Margaret Waithaka</a:t>
            </a:r>
            <a:endParaRPr kumimoji="0" lang="en-US" sz="1067" b="0" i="0" u="none" strike="noStrike" kern="1200" cap="none" spc="0" normalizeH="0" baseline="0" noProof="0" dirty="0">
              <a:ln>
                <a:noFill/>
              </a:ln>
              <a:solidFill>
                <a:prstClr val="black"/>
              </a:solidFill>
              <a:effectLst/>
              <a:uLnTx/>
              <a:uFillTx/>
              <a:latin typeface="Aharoni"/>
              <a:ea typeface="+mn-ea"/>
              <a:cs typeface="+mn-cs"/>
            </a:endParaRPr>
          </a:p>
        </p:txBody>
      </p:sp>
      <p:sp>
        <p:nvSpPr>
          <p:cNvPr id="8" name="Shape 6"/>
          <p:cNvSpPr/>
          <p:nvPr/>
        </p:nvSpPr>
        <p:spPr>
          <a:xfrm>
            <a:off x="304800" y="1463040"/>
            <a:ext cx="11582400" cy="1097280"/>
          </a:xfrm>
          <a:prstGeom prst="rect">
            <a:avLst/>
          </a:prstGeom>
          <a:solidFill>
            <a:srgbClr val="FFFFFF"/>
          </a:solidFill>
          <a:ln w="19050">
            <a:solidFill>
              <a:srgbClr val="1B4332"/>
            </a:solidFill>
            <a:prstDash val="solid"/>
          </a:ln>
          <a:effectLst>
            <a:outerShdw blurRad="63500" dist="25400" dir="8100000" algn="bl" rotWithShape="0">
              <a:srgbClr val="000000">
                <a:alpha val="12000"/>
              </a:srgbClr>
            </a:outerShdw>
          </a:effectLst>
        </p:spPr>
      </p:sp>
      <p:sp>
        <p:nvSpPr>
          <p:cNvPr id="9" name="Shape 7"/>
          <p:cNvSpPr/>
          <p:nvPr/>
        </p:nvSpPr>
        <p:spPr>
          <a:xfrm>
            <a:off x="304800" y="1463040"/>
            <a:ext cx="121920" cy="1097280"/>
          </a:xfrm>
          <a:prstGeom prst="rect">
            <a:avLst/>
          </a:prstGeom>
          <a:solidFill>
            <a:srgbClr val="1B4332"/>
          </a:solidFill>
          <a:ln/>
        </p:spPr>
      </p:sp>
      <p:sp>
        <p:nvSpPr>
          <p:cNvPr id="10" name="Text 8"/>
          <p:cNvSpPr/>
          <p:nvPr/>
        </p:nvSpPr>
        <p:spPr>
          <a:xfrm>
            <a:off x="548640" y="1524000"/>
            <a:ext cx="3657600" cy="34137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70C0"/>
                </a:solidFill>
                <a:effectLst/>
                <a:uLnTx/>
                <a:uFillTx/>
                <a:latin typeface="Aharoni"/>
                <a:ea typeface="Calibri" pitchFamily="34" charset="-122"/>
                <a:cs typeface="Calibri" pitchFamily="34" charset="-120"/>
              </a:rPr>
              <a:t>International Organisations</a:t>
            </a:r>
            <a:endParaRPr kumimoji="0" lang="en-US" sz="1600" b="0" i="0" u="none" strike="noStrike" kern="1200" cap="none" spc="0" normalizeH="0" baseline="0" noProof="0" dirty="0">
              <a:ln>
                <a:noFill/>
              </a:ln>
              <a:solidFill>
                <a:srgbClr val="0070C0"/>
              </a:solidFill>
              <a:effectLst/>
              <a:uLnTx/>
              <a:uFillTx/>
              <a:latin typeface="Aharoni"/>
              <a:ea typeface="+mn-ea"/>
              <a:cs typeface="+mn-cs"/>
            </a:endParaRPr>
          </a:p>
        </p:txBody>
      </p:sp>
      <p:sp>
        <p:nvSpPr>
          <p:cNvPr id="11" name="Text 9"/>
          <p:cNvSpPr/>
          <p:nvPr/>
        </p:nvSpPr>
        <p:spPr>
          <a:xfrm>
            <a:off x="548640" y="1889760"/>
            <a:ext cx="11155680" cy="6096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44444"/>
                </a:solidFill>
                <a:effectLst/>
                <a:uLnTx/>
                <a:uFillTx/>
                <a:latin typeface="Aharoni"/>
                <a:ea typeface="Calibri" pitchFamily="34" charset="-122"/>
                <a:cs typeface="Calibri" pitchFamily="34" charset="-120"/>
              </a:rPr>
              <a:t>UNESCO-IIEP (2023) • ILO &amp; UNICEF (2025) • World Bank (2022, 2025) • OECD (2021, 2023) • CEDEFOP (2020, 2023) • ETF (2023) • COL (2025) • ACQF (2024) • GIZ (2023) • APEC (2024) • Erasmus+ (2024) • ENQA (2023)</a:t>
            </a:r>
            <a:endParaRPr kumimoji="0" lang="en-US" sz="1200" b="0" i="0" u="none" strike="noStrike" kern="1200" cap="none" spc="0" normalizeH="0" baseline="0" noProof="0" dirty="0">
              <a:ln>
                <a:noFill/>
              </a:ln>
              <a:solidFill>
                <a:prstClr val="black"/>
              </a:solidFill>
              <a:effectLst/>
              <a:uLnTx/>
              <a:uFillTx/>
              <a:latin typeface="Aharoni"/>
              <a:ea typeface="+mn-ea"/>
              <a:cs typeface="+mn-cs"/>
            </a:endParaRPr>
          </a:p>
        </p:txBody>
      </p:sp>
      <p:sp>
        <p:nvSpPr>
          <p:cNvPr id="12" name="Shape 10"/>
          <p:cNvSpPr/>
          <p:nvPr/>
        </p:nvSpPr>
        <p:spPr>
          <a:xfrm>
            <a:off x="304800" y="2682240"/>
            <a:ext cx="11582400" cy="1097280"/>
          </a:xfrm>
          <a:prstGeom prst="rect">
            <a:avLst/>
          </a:prstGeom>
          <a:solidFill>
            <a:srgbClr val="FFFFFF"/>
          </a:solidFill>
          <a:ln w="19050">
            <a:solidFill>
              <a:srgbClr val="40916C"/>
            </a:solidFill>
            <a:prstDash val="solid"/>
          </a:ln>
          <a:effectLst>
            <a:outerShdw blurRad="63500" dist="25400" dir="8100000" algn="bl" rotWithShape="0">
              <a:srgbClr val="000000">
                <a:alpha val="12000"/>
              </a:srgbClr>
            </a:outerShdw>
          </a:effectLst>
        </p:spPr>
      </p:sp>
      <p:sp>
        <p:nvSpPr>
          <p:cNvPr id="13" name="Shape 11"/>
          <p:cNvSpPr/>
          <p:nvPr/>
        </p:nvSpPr>
        <p:spPr>
          <a:xfrm>
            <a:off x="304800" y="2682240"/>
            <a:ext cx="121920" cy="1097280"/>
          </a:xfrm>
          <a:prstGeom prst="rect">
            <a:avLst/>
          </a:prstGeom>
          <a:solidFill>
            <a:srgbClr val="40916C"/>
          </a:solidFill>
          <a:ln/>
        </p:spPr>
      </p:sp>
      <p:sp>
        <p:nvSpPr>
          <p:cNvPr id="14" name="Text 12"/>
          <p:cNvSpPr/>
          <p:nvPr/>
        </p:nvSpPr>
        <p:spPr>
          <a:xfrm>
            <a:off x="548640" y="2743200"/>
            <a:ext cx="3657600" cy="34137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0916C"/>
                </a:solidFill>
                <a:effectLst/>
                <a:uLnTx/>
                <a:uFillTx/>
                <a:latin typeface="Aharoni"/>
                <a:ea typeface="Calibri" pitchFamily="34" charset="-122"/>
                <a:cs typeface="Calibri" pitchFamily="34" charset="-120"/>
              </a:rPr>
              <a:t>East African &amp; Kenyan Sources</a:t>
            </a:r>
            <a:endParaRPr kumimoji="0" lang="en-US" sz="1600" b="0" i="0" u="none" strike="noStrike" kern="1200" cap="none" spc="0" normalizeH="0" baseline="0" noProof="0" dirty="0">
              <a:ln>
                <a:noFill/>
              </a:ln>
              <a:solidFill>
                <a:prstClr val="black"/>
              </a:solidFill>
              <a:effectLst/>
              <a:uLnTx/>
              <a:uFillTx/>
              <a:latin typeface="Aharoni"/>
              <a:ea typeface="+mn-ea"/>
              <a:cs typeface="+mn-cs"/>
            </a:endParaRPr>
          </a:p>
        </p:txBody>
      </p:sp>
      <p:sp>
        <p:nvSpPr>
          <p:cNvPr id="15" name="Text 13"/>
          <p:cNvSpPr/>
          <p:nvPr/>
        </p:nvSpPr>
        <p:spPr>
          <a:xfrm>
            <a:off x="548640" y="3108960"/>
            <a:ext cx="11155680" cy="6096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44444"/>
                </a:solidFill>
                <a:effectLst/>
                <a:uLnTx/>
                <a:uFillTx/>
                <a:latin typeface="Aharoni"/>
                <a:ea typeface="Calibri" pitchFamily="34" charset="-122"/>
                <a:cs typeface="Calibri" pitchFamily="34" charset="-120"/>
              </a:rPr>
              <a:t>Vundi (2026) AfriTVET • Mudza (2024) ACQF Forum Kenya • Keevy &amp; Paterson/UNICEF (2024) ESA • Ministry of Labour (2023) Kenya Skills Policy • KNQA Legal Notice 94 (2024) • Kalabuki &amp; Uzorka (2026) Uganda</a:t>
            </a:r>
            <a:endParaRPr kumimoji="0" lang="en-US" sz="1200" b="0" i="0" u="none" strike="noStrike" kern="1200" cap="none" spc="0" normalizeH="0" baseline="0" noProof="0" dirty="0">
              <a:ln>
                <a:noFill/>
              </a:ln>
              <a:solidFill>
                <a:prstClr val="black"/>
              </a:solidFill>
              <a:effectLst/>
              <a:uLnTx/>
              <a:uFillTx/>
              <a:latin typeface="Aharoni"/>
              <a:ea typeface="+mn-ea"/>
              <a:cs typeface="+mn-cs"/>
            </a:endParaRPr>
          </a:p>
        </p:txBody>
      </p:sp>
      <p:sp>
        <p:nvSpPr>
          <p:cNvPr id="16" name="Shape 14"/>
          <p:cNvSpPr/>
          <p:nvPr/>
        </p:nvSpPr>
        <p:spPr>
          <a:xfrm>
            <a:off x="304800" y="3901440"/>
            <a:ext cx="11582400" cy="1097280"/>
          </a:xfrm>
          <a:prstGeom prst="rect">
            <a:avLst/>
          </a:prstGeom>
          <a:solidFill>
            <a:srgbClr val="FFFFFF"/>
          </a:solidFill>
          <a:ln w="19050">
            <a:solidFill>
              <a:srgbClr val="D4A017"/>
            </a:solidFill>
            <a:prstDash val="solid"/>
          </a:ln>
          <a:effectLst>
            <a:outerShdw blurRad="63500" dist="25400" dir="8100000" algn="bl" rotWithShape="0">
              <a:srgbClr val="000000">
                <a:alpha val="12000"/>
              </a:srgbClr>
            </a:outerShdw>
          </a:effectLst>
        </p:spPr>
      </p:sp>
      <p:sp>
        <p:nvSpPr>
          <p:cNvPr id="17" name="Shape 15"/>
          <p:cNvSpPr/>
          <p:nvPr/>
        </p:nvSpPr>
        <p:spPr>
          <a:xfrm>
            <a:off x="304800" y="3901440"/>
            <a:ext cx="121920" cy="1097280"/>
          </a:xfrm>
          <a:prstGeom prst="rect">
            <a:avLst/>
          </a:prstGeom>
          <a:solidFill>
            <a:srgbClr val="D4A017"/>
          </a:solidFill>
          <a:ln/>
        </p:spPr>
      </p:sp>
      <p:sp>
        <p:nvSpPr>
          <p:cNvPr id="18" name="Text 16"/>
          <p:cNvSpPr/>
          <p:nvPr/>
        </p:nvSpPr>
        <p:spPr>
          <a:xfrm>
            <a:off x="548640" y="3962400"/>
            <a:ext cx="3657600" cy="34137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D4A017"/>
                </a:solidFill>
                <a:effectLst/>
                <a:uLnTx/>
                <a:uFillTx/>
                <a:latin typeface="Aharoni"/>
                <a:ea typeface="Calibri" pitchFamily="34" charset="-122"/>
                <a:cs typeface="Calibri" pitchFamily="34" charset="-120"/>
              </a:rPr>
              <a:t>Comparative Frameworks</a:t>
            </a:r>
            <a:endParaRPr kumimoji="0" lang="en-US" sz="1600" b="0" i="0" u="none" strike="noStrike" kern="1200" cap="none" spc="0" normalizeH="0" baseline="0" noProof="0" dirty="0">
              <a:ln>
                <a:noFill/>
              </a:ln>
              <a:solidFill>
                <a:prstClr val="black"/>
              </a:solidFill>
              <a:effectLst/>
              <a:uLnTx/>
              <a:uFillTx/>
              <a:latin typeface="Aharoni"/>
              <a:ea typeface="+mn-ea"/>
              <a:cs typeface="+mn-cs"/>
            </a:endParaRPr>
          </a:p>
        </p:txBody>
      </p:sp>
      <p:sp>
        <p:nvSpPr>
          <p:cNvPr id="19" name="Text 17"/>
          <p:cNvSpPr/>
          <p:nvPr/>
        </p:nvSpPr>
        <p:spPr>
          <a:xfrm>
            <a:off x="548640" y="4328160"/>
            <a:ext cx="11155680" cy="6096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44444"/>
                </a:solidFill>
                <a:effectLst/>
                <a:uLnTx/>
                <a:uFillTx/>
                <a:latin typeface="Aharoni"/>
                <a:ea typeface="Calibri" pitchFamily="34" charset="-122"/>
                <a:cs typeface="Calibri" pitchFamily="34" charset="-120"/>
              </a:rPr>
              <a:t>European Commission (2022) EQF Recommendation • Australian Government (2019) AQF Review • SADC (2018) • African Union (2020) • Noonan (2020) AQF Framework • Selvaratnam &amp; Sankey (2021)</a:t>
            </a:r>
            <a:endParaRPr kumimoji="0" lang="en-US" sz="1200" b="0" i="0" u="none" strike="noStrike" kern="1200" cap="none" spc="0" normalizeH="0" baseline="0" noProof="0" dirty="0">
              <a:ln>
                <a:noFill/>
              </a:ln>
              <a:solidFill>
                <a:prstClr val="black"/>
              </a:solidFill>
              <a:effectLst/>
              <a:uLnTx/>
              <a:uFillTx/>
              <a:latin typeface="Aharoni"/>
              <a:ea typeface="+mn-ea"/>
              <a:cs typeface="+mn-cs"/>
            </a:endParaRPr>
          </a:p>
        </p:txBody>
      </p:sp>
      <p:sp>
        <p:nvSpPr>
          <p:cNvPr id="20" name="Shape 18"/>
          <p:cNvSpPr/>
          <p:nvPr/>
        </p:nvSpPr>
        <p:spPr>
          <a:xfrm>
            <a:off x="304800" y="5120640"/>
            <a:ext cx="11582400" cy="1097280"/>
          </a:xfrm>
          <a:prstGeom prst="rect">
            <a:avLst/>
          </a:prstGeom>
          <a:solidFill>
            <a:srgbClr val="FFFFFF"/>
          </a:solidFill>
          <a:ln w="19050">
            <a:solidFill>
              <a:srgbClr val="6B8F71"/>
            </a:solidFill>
            <a:prstDash val="solid"/>
          </a:ln>
          <a:effectLst>
            <a:outerShdw blurRad="63500" dist="25400" dir="8100000" algn="bl" rotWithShape="0">
              <a:srgbClr val="000000">
                <a:alpha val="12000"/>
              </a:srgbClr>
            </a:outerShdw>
          </a:effectLst>
        </p:spPr>
      </p:sp>
      <p:sp>
        <p:nvSpPr>
          <p:cNvPr id="21" name="Shape 19"/>
          <p:cNvSpPr/>
          <p:nvPr/>
        </p:nvSpPr>
        <p:spPr>
          <a:xfrm>
            <a:off x="304800" y="5120640"/>
            <a:ext cx="121920" cy="1097280"/>
          </a:xfrm>
          <a:prstGeom prst="rect">
            <a:avLst/>
          </a:prstGeom>
          <a:solidFill>
            <a:srgbClr val="6B8F71"/>
          </a:solidFill>
          <a:ln/>
        </p:spPr>
      </p:sp>
      <p:sp>
        <p:nvSpPr>
          <p:cNvPr id="22" name="Text 20"/>
          <p:cNvSpPr/>
          <p:nvPr/>
        </p:nvSpPr>
        <p:spPr>
          <a:xfrm>
            <a:off x="548640" y="5181600"/>
            <a:ext cx="3657600" cy="34137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6B8F71"/>
                </a:solidFill>
                <a:effectLst/>
                <a:uLnTx/>
                <a:uFillTx/>
                <a:latin typeface="Aharoni"/>
                <a:ea typeface="Calibri" pitchFamily="34" charset="-122"/>
                <a:cs typeface="Calibri" pitchFamily="34" charset="-120"/>
              </a:rPr>
              <a:t>Theory &amp; Scholarship</a:t>
            </a:r>
            <a:endParaRPr kumimoji="0" lang="en-US" sz="1600" b="0" i="0" u="none" strike="noStrike" kern="1200" cap="none" spc="0" normalizeH="0" baseline="0" noProof="0" dirty="0">
              <a:ln>
                <a:noFill/>
              </a:ln>
              <a:solidFill>
                <a:prstClr val="black"/>
              </a:solidFill>
              <a:effectLst/>
              <a:uLnTx/>
              <a:uFillTx/>
              <a:latin typeface="Aharoni"/>
              <a:ea typeface="+mn-ea"/>
              <a:cs typeface="+mn-cs"/>
            </a:endParaRPr>
          </a:p>
        </p:txBody>
      </p:sp>
      <p:sp>
        <p:nvSpPr>
          <p:cNvPr id="23" name="Text 21"/>
          <p:cNvSpPr/>
          <p:nvPr/>
        </p:nvSpPr>
        <p:spPr>
          <a:xfrm>
            <a:off x="548640" y="5547360"/>
            <a:ext cx="11155680" cy="6096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44444"/>
                </a:solidFill>
                <a:effectLst/>
                <a:uLnTx/>
                <a:uFillTx/>
                <a:latin typeface="Aharoni"/>
                <a:ea typeface="Calibri" pitchFamily="34" charset="-122"/>
                <a:cs typeface="Calibri" pitchFamily="34" charset="-120"/>
              </a:rPr>
              <a:t>Christensen (1997) • Becker (1964) • Schultz (1961) • Jarvis (2004) • Delors (1996) • Bourdieu (1986) • Wheelahan &amp; Moodie (2021) • Maina et al. (2022) EPICA • Oliver (2019) • Dempsey &amp; Burke (2021)</a:t>
            </a:r>
            <a:endParaRPr kumimoji="0" lang="en-US" sz="1200" b="0" i="0" u="none" strike="noStrike" kern="1200" cap="none" spc="0" normalizeH="0" baseline="0" noProof="0" dirty="0">
              <a:ln>
                <a:noFill/>
              </a:ln>
              <a:solidFill>
                <a:prstClr val="black"/>
              </a:solidFill>
              <a:effectLst/>
              <a:uLnTx/>
              <a:uFillTx/>
              <a:latin typeface="Aharoni"/>
              <a:ea typeface="+mn-ea"/>
              <a:cs typeface="+mn-cs"/>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823295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a:extLst>
            <a:ext uri="{FF2B5EF4-FFF2-40B4-BE49-F238E27FC236}">
              <a16:creationId xmlns:a16="http://schemas.microsoft.com/office/drawing/2014/main" id="{9BE27836-8E0F-AD1B-32D9-50735730137D}"/>
            </a:ext>
          </a:extLst>
        </p:cNvPr>
        <p:cNvGrpSpPr/>
        <p:nvPr/>
      </p:nvGrpSpPr>
      <p:grpSpPr>
        <a:xfrm>
          <a:off x="0" y="0"/>
          <a:ext cx="0" cy="0"/>
          <a:chOff x="0" y="0"/>
          <a:chExt cx="0" cy="0"/>
        </a:xfrm>
      </p:grpSpPr>
    </p:spTree>
    <p:extLst>
      <p:ext uri="{BB962C8B-B14F-4D97-AF65-F5344CB8AC3E}">
        <p14:creationId xmlns:p14="http://schemas.microsoft.com/office/powerpoint/2010/main" val="22938695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F89A3-8C06-4D6B-8199-ACB65CE103EB}"/>
              </a:ext>
            </a:extLst>
          </p:cNvPr>
          <p:cNvSpPr>
            <a:spLocks noGrp="1"/>
          </p:cNvSpPr>
          <p:nvPr>
            <p:ph type="title"/>
          </p:nvPr>
        </p:nvSpPr>
        <p:spPr/>
        <p:txBody>
          <a:bodyPr/>
          <a:lstStyle/>
          <a:p>
            <a:pPr algn="ctr"/>
            <a:r>
              <a:rPr lang="en-US" dirty="0"/>
              <a:t>AI Framework Developed</a:t>
            </a:r>
          </a:p>
        </p:txBody>
      </p:sp>
      <p:sp>
        <p:nvSpPr>
          <p:cNvPr id="3" name="Content Placeholder 2">
            <a:extLst>
              <a:ext uri="{FF2B5EF4-FFF2-40B4-BE49-F238E27FC236}">
                <a16:creationId xmlns:a16="http://schemas.microsoft.com/office/drawing/2014/main" id="{019C118C-07A7-4A8A-A656-5E387570DA0F}"/>
              </a:ext>
            </a:extLst>
          </p:cNvPr>
          <p:cNvSpPr>
            <a:spLocks noGrp="1"/>
          </p:cNvSpPr>
          <p:nvPr>
            <p:ph idx="1"/>
          </p:nvPr>
        </p:nvSpPr>
        <p:spPr>
          <a:xfrm>
            <a:off x="139700" y="1203778"/>
            <a:ext cx="10515600" cy="5336722"/>
          </a:xfrm>
        </p:spPr>
        <p:txBody>
          <a:bodyPr>
            <a:normAutofit lnSpcReduction="10000"/>
          </a:bodyPr>
          <a:lstStyle/>
          <a:p>
            <a:pPr>
              <a:lnSpc>
                <a:spcPct val="160000"/>
              </a:lnSpc>
              <a:buFont typeface="Wingdings" panose="05000000000000000000" pitchFamily="2" charset="2"/>
              <a:buChar char="v"/>
            </a:pPr>
            <a:r>
              <a:rPr lang="en-US" dirty="0">
                <a:latin typeface="Maiandra GD" panose="020E0502030308020204" pitchFamily="34" charset="0"/>
              </a:rPr>
              <a:t>Moodle data integrated into analytics system.</a:t>
            </a:r>
          </a:p>
          <a:p>
            <a:pPr>
              <a:lnSpc>
                <a:spcPct val="160000"/>
              </a:lnSpc>
              <a:buFont typeface="Wingdings" panose="05000000000000000000" pitchFamily="2" charset="2"/>
              <a:buChar char="v"/>
            </a:pPr>
            <a:r>
              <a:rPr lang="en-US" dirty="0">
                <a:latin typeface="Maiandra GD" panose="020E0502030308020204" pitchFamily="34" charset="0"/>
              </a:rPr>
              <a:t>Progress </a:t>
            </a:r>
            <a:r>
              <a:rPr lang="en-US" dirty="0" err="1">
                <a:latin typeface="Maiandra GD" panose="020E0502030308020204" pitchFamily="34" charset="0"/>
              </a:rPr>
              <a:t>heatmaps</a:t>
            </a:r>
            <a:r>
              <a:rPr lang="en-US" dirty="0">
                <a:latin typeface="Maiandra GD" panose="020E0502030308020204" pitchFamily="34" charset="0"/>
              </a:rPr>
              <a:t> and mastery scores generated.</a:t>
            </a:r>
          </a:p>
          <a:p>
            <a:pPr>
              <a:lnSpc>
                <a:spcPct val="160000"/>
              </a:lnSpc>
              <a:buFont typeface="Wingdings" panose="05000000000000000000" pitchFamily="2" charset="2"/>
              <a:buChar char="v"/>
            </a:pPr>
            <a:r>
              <a:rPr lang="en-US" dirty="0">
                <a:latin typeface="Maiandra GD" panose="020E0502030308020204" pitchFamily="34" charset="0"/>
              </a:rPr>
              <a:t>Random Forest and LSTM predicted at-risk learners.</a:t>
            </a:r>
          </a:p>
          <a:p>
            <a:pPr>
              <a:lnSpc>
                <a:spcPct val="160000"/>
              </a:lnSpc>
              <a:buFont typeface="Wingdings" panose="05000000000000000000" pitchFamily="2" charset="2"/>
              <a:buChar char="v"/>
            </a:pPr>
            <a:r>
              <a:rPr lang="en-US" dirty="0">
                <a:latin typeface="Maiandra GD" panose="020E0502030308020204" pitchFamily="34" charset="0"/>
              </a:rPr>
              <a:t>Dashboards enabled real-time instructor decisions.</a:t>
            </a:r>
          </a:p>
          <a:p>
            <a:pPr>
              <a:lnSpc>
                <a:spcPct val="160000"/>
              </a:lnSpc>
              <a:buFont typeface="Wingdings" panose="05000000000000000000" pitchFamily="2" charset="2"/>
              <a:buChar char="v"/>
            </a:pPr>
            <a:r>
              <a:rPr lang="en-US" dirty="0">
                <a:latin typeface="Maiandra GD" panose="020E0502030308020204" pitchFamily="34" charset="0"/>
              </a:rPr>
              <a:t>RPL and credit accumulation tracked digitally.</a:t>
            </a:r>
          </a:p>
          <a:p>
            <a:pPr>
              <a:lnSpc>
                <a:spcPct val="160000"/>
              </a:lnSpc>
              <a:buFont typeface="Wingdings" panose="05000000000000000000" pitchFamily="2" charset="2"/>
              <a:buChar char="v"/>
            </a:pPr>
            <a:r>
              <a:rPr lang="en-US" dirty="0">
                <a:latin typeface="Maiandra GD" panose="020E0502030308020204" pitchFamily="34" charset="0"/>
              </a:rPr>
              <a:t>RBAC and privacy logs ensured security.</a:t>
            </a:r>
          </a:p>
          <a:p>
            <a:pPr>
              <a:lnSpc>
                <a:spcPct val="160000"/>
              </a:lnSpc>
              <a:buFont typeface="Wingdings" panose="05000000000000000000" pitchFamily="2" charset="2"/>
              <a:buChar char="v"/>
            </a:pPr>
            <a:r>
              <a:rPr lang="en-US" dirty="0">
                <a:latin typeface="Maiandra GD" panose="020E0502030308020204" pitchFamily="34" charset="0"/>
              </a:rPr>
              <a:t>Framework scalable for many institutions. </a:t>
            </a:r>
          </a:p>
        </p:txBody>
      </p:sp>
    </p:spTree>
    <p:extLst>
      <p:ext uri="{BB962C8B-B14F-4D97-AF65-F5344CB8AC3E}">
        <p14:creationId xmlns:p14="http://schemas.microsoft.com/office/powerpoint/2010/main" val="328555237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7">
            <a:extLst>
              <a:ext uri="{FF2B5EF4-FFF2-40B4-BE49-F238E27FC236}">
                <a16:creationId xmlns:a16="http://schemas.microsoft.com/office/drawing/2014/main" id="{6B647C00-8439-D152-7513-44210B712991}"/>
              </a:ext>
            </a:extLst>
          </p:cNvPr>
          <p:cNvSpPr txBox="1"/>
          <p:nvPr/>
        </p:nvSpPr>
        <p:spPr>
          <a:xfrm>
            <a:off x="326571" y="1824559"/>
            <a:ext cx="8533649" cy="1151670"/>
          </a:xfrm>
          <a:prstGeom prst="rect">
            <a:avLst/>
          </a:prstGeom>
        </p:spPr>
        <p:txBody>
          <a:bodyPr wrap="square" lIns="0" tIns="0" rIns="0" bIns="0" rtlCol="0" anchor="t">
            <a:spAutoFit/>
          </a:bodyPr>
          <a:lstStyle/>
          <a:p>
            <a:pPr marL="0" marR="0" lvl="0" indent="0" algn="l" defTabSz="914400" rtl="0" eaLnBrk="1" fontAlgn="auto" latinLnBrk="0" hangingPunct="1">
              <a:lnSpc>
                <a:spcPts val="9497"/>
              </a:lnSpc>
              <a:spcBef>
                <a:spcPts val="0"/>
              </a:spcBef>
              <a:spcAft>
                <a:spcPts val="0"/>
              </a:spcAft>
              <a:buClrTx/>
              <a:buSzTx/>
              <a:buFontTx/>
              <a:buNone/>
              <a:tabLst/>
              <a:defRPr/>
            </a:pPr>
            <a:r>
              <a:rPr kumimoji="0" lang="en-US" sz="6783" b="1" i="0" u="none" strike="noStrike" kern="1200" cap="none" spc="0" normalizeH="0" baseline="0" noProof="0" dirty="0">
                <a:ln>
                  <a:noFill/>
                </a:ln>
                <a:solidFill>
                  <a:srgbClr val="1F2A44"/>
                </a:solidFill>
                <a:effectLst/>
                <a:uLnTx/>
                <a:uFillTx/>
                <a:latin typeface="Libre Baskerville Bold"/>
                <a:ea typeface="Libre Baskerville Bold"/>
                <a:cs typeface="Libre Baskerville Bold"/>
                <a:sym typeface="Libre Baskerville Bold"/>
              </a:rPr>
              <a:t>AI Misuse Among</a:t>
            </a:r>
          </a:p>
        </p:txBody>
      </p:sp>
      <p:sp>
        <p:nvSpPr>
          <p:cNvPr id="3" name="TextBox 8">
            <a:extLst>
              <a:ext uri="{FF2B5EF4-FFF2-40B4-BE49-F238E27FC236}">
                <a16:creationId xmlns:a16="http://schemas.microsoft.com/office/drawing/2014/main" id="{71F1B532-B30C-81E2-28B8-63D8974AF3CA}"/>
              </a:ext>
            </a:extLst>
          </p:cNvPr>
          <p:cNvSpPr txBox="1"/>
          <p:nvPr/>
        </p:nvSpPr>
        <p:spPr>
          <a:xfrm>
            <a:off x="326572" y="2976229"/>
            <a:ext cx="8115300" cy="1151811"/>
          </a:xfrm>
          <a:prstGeom prst="rect">
            <a:avLst/>
          </a:prstGeom>
        </p:spPr>
        <p:txBody>
          <a:bodyPr lIns="0" tIns="0" rIns="0" bIns="0" rtlCol="0" anchor="t">
            <a:spAutoFit/>
          </a:bodyPr>
          <a:lstStyle/>
          <a:p>
            <a:pPr marL="0" marR="0" lvl="0" indent="0" algn="l" defTabSz="914400" rtl="0" eaLnBrk="1" fontAlgn="auto" latinLnBrk="0" hangingPunct="1">
              <a:lnSpc>
                <a:spcPts val="9489"/>
              </a:lnSpc>
              <a:spcBef>
                <a:spcPts val="0"/>
              </a:spcBef>
              <a:spcAft>
                <a:spcPts val="0"/>
              </a:spcAft>
              <a:buClrTx/>
              <a:buSzTx/>
              <a:buFontTx/>
              <a:buNone/>
              <a:tabLst/>
              <a:defRPr/>
            </a:pPr>
            <a:r>
              <a:rPr kumimoji="0" lang="en-US" sz="6778" b="1" i="0" u="none" strike="noStrike" kern="1200" cap="none" spc="0" normalizeH="0" baseline="0" noProof="0" dirty="0">
                <a:ln>
                  <a:noFill/>
                </a:ln>
                <a:solidFill>
                  <a:srgbClr val="1F2A44"/>
                </a:solidFill>
                <a:effectLst/>
                <a:uLnTx/>
                <a:uFillTx/>
                <a:latin typeface="Libre Baskerville Bold"/>
                <a:ea typeface="Libre Baskerville Bold"/>
                <a:cs typeface="Libre Baskerville Bold"/>
                <a:sym typeface="Libre Baskerville Bold"/>
              </a:rPr>
              <a:t>TVET Students</a:t>
            </a:r>
          </a:p>
        </p:txBody>
      </p:sp>
      <p:grpSp>
        <p:nvGrpSpPr>
          <p:cNvPr id="7" name="Group 5">
            <a:extLst>
              <a:ext uri="{FF2B5EF4-FFF2-40B4-BE49-F238E27FC236}">
                <a16:creationId xmlns:a16="http://schemas.microsoft.com/office/drawing/2014/main" id="{AD2B7B79-D698-E4B0-F635-915A69D5C6E6}"/>
              </a:ext>
            </a:extLst>
          </p:cNvPr>
          <p:cNvGrpSpPr/>
          <p:nvPr/>
        </p:nvGrpSpPr>
        <p:grpSpPr>
          <a:xfrm>
            <a:off x="7795491" y="588907"/>
            <a:ext cx="4264225" cy="4426439"/>
            <a:chOff x="0" y="0"/>
            <a:chExt cx="1186837" cy="1128460"/>
          </a:xfrm>
        </p:grpSpPr>
        <p:sp>
          <p:nvSpPr>
            <p:cNvPr id="8" name="Freeform 6">
              <a:extLst>
                <a:ext uri="{FF2B5EF4-FFF2-40B4-BE49-F238E27FC236}">
                  <a16:creationId xmlns:a16="http://schemas.microsoft.com/office/drawing/2014/main" id="{82B2207F-05C7-EAEA-1FBF-B7B20AB1FCE5}"/>
                </a:ext>
              </a:extLst>
            </p:cNvPr>
            <p:cNvSpPr/>
            <p:nvPr/>
          </p:nvSpPr>
          <p:spPr>
            <a:xfrm>
              <a:off x="0" y="0"/>
              <a:ext cx="1186837" cy="1128460"/>
            </a:xfrm>
            <a:custGeom>
              <a:avLst/>
              <a:gdLst/>
              <a:ahLst/>
              <a:cxnLst/>
              <a:rect l="l" t="t" r="r" b="b"/>
              <a:pathLst>
                <a:path w="1186837" h="1128460">
                  <a:moveTo>
                    <a:pt x="61004" y="0"/>
                  </a:moveTo>
                  <a:lnTo>
                    <a:pt x="1125833" y="0"/>
                  </a:lnTo>
                  <a:cubicBezTo>
                    <a:pt x="1142012" y="0"/>
                    <a:pt x="1157529" y="6427"/>
                    <a:pt x="1168969" y="17868"/>
                  </a:cubicBezTo>
                  <a:cubicBezTo>
                    <a:pt x="1180410" y="29308"/>
                    <a:pt x="1186837" y="44825"/>
                    <a:pt x="1186837" y="61004"/>
                  </a:cubicBezTo>
                  <a:lnTo>
                    <a:pt x="1186837" y="1067456"/>
                  </a:lnTo>
                  <a:cubicBezTo>
                    <a:pt x="1186837" y="1083635"/>
                    <a:pt x="1180410" y="1099152"/>
                    <a:pt x="1168969" y="1110592"/>
                  </a:cubicBezTo>
                  <a:cubicBezTo>
                    <a:pt x="1157529" y="1122033"/>
                    <a:pt x="1142012" y="1128460"/>
                    <a:pt x="1125833" y="1128460"/>
                  </a:cubicBezTo>
                  <a:lnTo>
                    <a:pt x="61004" y="1128460"/>
                  </a:lnTo>
                  <a:cubicBezTo>
                    <a:pt x="44825" y="1128460"/>
                    <a:pt x="29308" y="1122033"/>
                    <a:pt x="17868" y="1110592"/>
                  </a:cubicBezTo>
                  <a:cubicBezTo>
                    <a:pt x="6427" y="1099152"/>
                    <a:pt x="0" y="1083635"/>
                    <a:pt x="0" y="1067456"/>
                  </a:cubicBezTo>
                  <a:lnTo>
                    <a:pt x="0" y="61004"/>
                  </a:lnTo>
                  <a:cubicBezTo>
                    <a:pt x="0" y="44825"/>
                    <a:pt x="6427" y="29308"/>
                    <a:pt x="17868" y="17868"/>
                  </a:cubicBezTo>
                  <a:cubicBezTo>
                    <a:pt x="29308" y="6427"/>
                    <a:pt x="44825" y="0"/>
                    <a:pt x="61004" y="0"/>
                  </a:cubicBezTo>
                  <a:close/>
                </a:path>
              </a:pathLst>
            </a:custGeom>
            <a:blipFill>
              <a:blip r:embed="rId2"/>
              <a:stretch>
                <a:fillRect t="-2586" b="-2586"/>
              </a:stretch>
            </a:blipFill>
          </p:spPr>
        </p:sp>
      </p:grpSp>
      <p:sp>
        <p:nvSpPr>
          <p:cNvPr id="9" name="TextBox 10">
            <a:extLst>
              <a:ext uri="{FF2B5EF4-FFF2-40B4-BE49-F238E27FC236}">
                <a16:creationId xmlns:a16="http://schemas.microsoft.com/office/drawing/2014/main" id="{DDA2EF8D-3754-441D-833E-8AA6DCA1ECBE}"/>
              </a:ext>
            </a:extLst>
          </p:cNvPr>
          <p:cNvSpPr txBox="1"/>
          <p:nvPr/>
        </p:nvSpPr>
        <p:spPr>
          <a:xfrm>
            <a:off x="401071" y="4505173"/>
            <a:ext cx="5796529" cy="439929"/>
          </a:xfrm>
          <a:prstGeom prst="rect">
            <a:avLst/>
          </a:prstGeom>
        </p:spPr>
        <p:txBody>
          <a:bodyPr wrap="square" lIns="0" tIns="0" rIns="0" bIns="0" rtlCol="0" anchor="t">
            <a:spAutoFit/>
          </a:bodyPr>
          <a:lstStyle/>
          <a:p>
            <a:pPr marL="0" marR="0" lvl="0" indent="0" algn="l" defTabSz="914400" rtl="0" eaLnBrk="1" fontAlgn="auto" latinLnBrk="0" hangingPunct="1">
              <a:lnSpc>
                <a:spcPts val="1679"/>
              </a:lnSpc>
              <a:spcBef>
                <a:spcPct val="0"/>
              </a:spcBef>
              <a:spcAft>
                <a:spcPts val="0"/>
              </a:spcAft>
              <a:buClrTx/>
              <a:buSzTx/>
              <a:buFontTx/>
              <a:buNone/>
              <a:tabLst/>
              <a:defRPr/>
            </a:pPr>
            <a:r>
              <a:rPr kumimoji="0" lang="en-US" sz="2000" b="1" i="0" u="none" strike="noStrike" kern="1200" cap="none" spc="-24" normalizeH="0" baseline="0" noProof="0" dirty="0">
                <a:ln>
                  <a:noFill/>
                </a:ln>
                <a:solidFill>
                  <a:srgbClr val="4A5D73"/>
                </a:solidFill>
                <a:effectLst/>
                <a:uLnTx/>
                <a:uFillTx/>
                <a:latin typeface="Source Sans 3 Semi-Bold"/>
                <a:ea typeface="Source Sans 3 Semi-Bold"/>
                <a:cs typeface="Source Sans 3 Semi-Bold"/>
                <a:sym typeface="Source Sans 3 Semi-Bold"/>
              </a:rPr>
              <a:t>Coursework Applications, Graduate Quality Impacts, Challenges, and Ethical Opportunities</a:t>
            </a:r>
          </a:p>
        </p:txBody>
      </p:sp>
    </p:spTree>
    <p:extLst>
      <p:ext uri="{BB962C8B-B14F-4D97-AF65-F5344CB8AC3E}">
        <p14:creationId xmlns:p14="http://schemas.microsoft.com/office/powerpoint/2010/main" val="339709722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CD31583-D89D-4BF9-BB05-D2F275374B2C}"/>
              </a:ext>
            </a:extLst>
          </p:cNvPr>
          <p:cNvSpPr>
            <a:spLocks noGrp="1"/>
          </p:cNvSpPr>
          <p:nvPr>
            <p:ph type="title"/>
          </p:nvPr>
        </p:nvSpPr>
        <p:spPr>
          <a:xfrm>
            <a:off x="70757" y="172311"/>
            <a:ext cx="7967650" cy="863692"/>
          </a:xfrm>
        </p:spPr>
        <p:txBody>
          <a:bodyPr>
            <a:noAutofit/>
          </a:bodyPr>
          <a:lstStyle/>
          <a:p>
            <a:r>
              <a:rPr lang="en-US" sz="3200" dirty="0">
                <a:solidFill>
                  <a:srgbClr val="1F2A44"/>
                </a:solidFill>
                <a:latin typeface="Libre Baskerville Bold"/>
                <a:ea typeface="Libre Baskerville Bold"/>
                <a:cs typeface="Libre Baskerville Bold"/>
                <a:sym typeface="Libre Baskerville Bold"/>
              </a:rPr>
              <a:t>Research Context and Purpose</a:t>
            </a:r>
            <a:br>
              <a:rPr lang="en-US" sz="3200" dirty="0">
                <a:solidFill>
                  <a:srgbClr val="1F2A44"/>
                </a:solidFill>
                <a:latin typeface="Libre Baskerville Bold"/>
                <a:ea typeface="Libre Baskerville Bold"/>
                <a:cs typeface="Libre Baskerville Bold"/>
                <a:sym typeface="Libre Baskerville Bold"/>
              </a:rPr>
            </a:br>
            <a:endParaRPr lang="en-US" sz="3200" dirty="0"/>
          </a:p>
        </p:txBody>
      </p:sp>
      <p:sp>
        <p:nvSpPr>
          <p:cNvPr id="5" name="Text Placeholder 2">
            <a:extLst>
              <a:ext uri="{FF2B5EF4-FFF2-40B4-BE49-F238E27FC236}">
                <a16:creationId xmlns:a16="http://schemas.microsoft.com/office/drawing/2014/main" id="{154546DB-9733-404B-9948-AF9FFB47086C}"/>
              </a:ext>
            </a:extLst>
          </p:cNvPr>
          <p:cNvSpPr>
            <a:spLocks noGrp="1"/>
          </p:cNvSpPr>
          <p:nvPr>
            <p:ph idx="1"/>
          </p:nvPr>
        </p:nvSpPr>
        <p:spPr>
          <a:xfrm>
            <a:off x="688571" y="1660298"/>
            <a:ext cx="6426604" cy="3537404"/>
          </a:xfrm>
          <a:prstGeom prst="rect">
            <a:avLst/>
          </a:prstGeom>
        </p:spPr>
        <p:txBody>
          <a:bodyPr vert="horz" lIns="91440" tIns="45720" rIns="91440" bIns="45720" rtlCol="0">
            <a:normAutofit fontScale="92500" lnSpcReduction="10000"/>
          </a:bodyPr>
          <a:lstStyle/>
          <a:p>
            <a:r>
              <a:rPr lang="en-US" b="1" spc="-47" dirty="0">
                <a:solidFill>
                  <a:srgbClr val="4A5D73"/>
                </a:solidFill>
                <a:latin typeface="Source Sans 3 Semi-Bold"/>
                <a:ea typeface="Source Sans 3 Semi-Bold"/>
                <a:cs typeface="Source Sans 3 Semi-Bold"/>
                <a:sym typeface="Source Sans 3 Semi-Bold"/>
              </a:rPr>
              <a:t>This study was conducted in April 2026 across Kabete National Polytechnic and nine other Nairobi TVET institutions. </a:t>
            </a:r>
          </a:p>
          <a:p>
            <a:r>
              <a:rPr lang="en-US" b="1" spc="-47" dirty="0">
                <a:solidFill>
                  <a:srgbClr val="4A5D73"/>
                </a:solidFill>
                <a:latin typeface="Source Sans 3 Semi-Bold"/>
                <a:ea typeface="Source Sans 3 Semi-Bold"/>
                <a:cs typeface="Source Sans 3 Semi-Bold"/>
                <a:sym typeface="Source Sans 3 Semi-Bold"/>
              </a:rPr>
              <a:t>The research investigates AI misuse patterns among students and their impacts on learning outcomes and workforce readiness. </a:t>
            </a:r>
          </a:p>
          <a:p>
            <a:r>
              <a:rPr lang="en-US" b="1" spc="-47" dirty="0">
                <a:solidFill>
                  <a:srgbClr val="4A5D73"/>
                </a:solidFill>
                <a:latin typeface="Source Sans 3 Semi-Bold"/>
                <a:ea typeface="Source Sans 3 Semi-Bold"/>
                <a:cs typeface="Source Sans 3 Semi-Bold"/>
                <a:sym typeface="Source Sans 3 Semi-Bold"/>
              </a:rPr>
              <a:t>Key focus areas include the use of generative AI tools such as ChatGPT, Grok, Microsoft Copilot, and Google Gemini in academic coursework.</a:t>
            </a:r>
          </a:p>
          <a:p>
            <a:pPr lvl="0"/>
            <a:endParaRPr lang="en-US" dirty="0"/>
          </a:p>
        </p:txBody>
      </p:sp>
      <p:grpSp>
        <p:nvGrpSpPr>
          <p:cNvPr id="2" name="Group 5">
            <a:extLst>
              <a:ext uri="{FF2B5EF4-FFF2-40B4-BE49-F238E27FC236}">
                <a16:creationId xmlns:a16="http://schemas.microsoft.com/office/drawing/2014/main" id="{1985666D-8D92-8EFA-9BAA-1D2DEA494875}"/>
              </a:ext>
            </a:extLst>
          </p:cNvPr>
          <p:cNvGrpSpPr/>
          <p:nvPr/>
        </p:nvGrpSpPr>
        <p:grpSpPr>
          <a:xfrm>
            <a:off x="7191374" y="1036003"/>
            <a:ext cx="4772025" cy="5445352"/>
            <a:chOff x="0" y="0"/>
            <a:chExt cx="897271" cy="1087078"/>
          </a:xfrm>
        </p:grpSpPr>
        <p:sp>
          <p:nvSpPr>
            <p:cNvPr id="3" name="Freeform 6">
              <a:extLst>
                <a:ext uri="{FF2B5EF4-FFF2-40B4-BE49-F238E27FC236}">
                  <a16:creationId xmlns:a16="http://schemas.microsoft.com/office/drawing/2014/main" id="{C0EC7C24-A238-70D6-095A-DFADFD3C3390}"/>
                </a:ext>
              </a:extLst>
            </p:cNvPr>
            <p:cNvSpPr/>
            <p:nvPr/>
          </p:nvSpPr>
          <p:spPr>
            <a:xfrm>
              <a:off x="0" y="0"/>
              <a:ext cx="897271" cy="1087078"/>
            </a:xfrm>
            <a:custGeom>
              <a:avLst/>
              <a:gdLst/>
              <a:ahLst/>
              <a:cxnLst/>
              <a:rect l="l" t="t" r="r" b="b"/>
              <a:pathLst>
                <a:path w="897271" h="1087078">
                  <a:moveTo>
                    <a:pt x="66837" y="0"/>
                  </a:moveTo>
                  <a:lnTo>
                    <a:pt x="830433" y="0"/>
                  </a:lnTo>
                  <a:cubicBezTo>
                    <a:pt x="848160" y="0"/>
                    <a:pt x="865160" y="7042"/>
                    <a:pt x="877694" y="19576"/>
                  </a:cubicBezTo>
                  <a:cubicBezTo>
                    <a:pt x="890229" y="32111"/>
                    <a:pt x="897271" y="49111"/>
                    <a:pt x="897271" y="66837"/>
                  </a:cubicBezTo>
                  <a:lnTo>
                    <a:pt x="897271" y="1020241"/>
                  </a:lnTo>
                  <a:cubicBezTo>
                    <a:pt x="897271" y="1037967"/>
                    <a:pt x="890229" y="1054967"/>
                    <a:pt x="877694" y="1067502"/>
                  </a:cubicBezTo>
                  <a:cubicBezTo>
                    <a:pt x="865160" y="1080036"/>
                    <a:pt x="848160" y="1087078"/>
                    <a:pt x="830433" y="1087078"/>
                  </a:cubicBezTo>
                  <a:lnTo>
                    <a:pt x="66837" y="1087078"/>
                  </a:lnTo>
                  <a:cubicBezTo>
                    <a:pt x="29924" y="1087078"/>
                    <a:pt x="0" y="1057154"/>
                    <a:pt x="0" y="1020241"/>
                  </a:cubicBezTo>
                  <a:lnTo>
                    <a:pt x="0" y="66837"/>
                  </a:lnTo>
                  <a:cubicBezTo>
                    <a:pt x="0" y="29924"/>
                    <a:pt x="29924" y="0"/>
                    <a:pt x="66837" y="0"/>
                  </a:cubicBezTo>
                  <a:close/>
                </a:path>
              </a:pathLst>
            </a:custGeom>
            <a:blipFill>
              <a:blip r:embed="rId2"/>
              <a:stretch>
                <a:fillRect t="-1029" b="-1029"/>
              </a:stretch>
            </a:blipFill>
          </p:spPr>
        </p:sp>
      </p:grpSp>
    </p:spTree>
    <p:extLst>
      <p:ext uri="{BB962C8B-B14F-4D97-AF65-F5344CB8AC3E}">
        <p14:creationId xmlns:p14="http://schemas.microsoft.com/office/powerpoint/2010/main" val="16725792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77100-7048-4594-9DAB-41010DA79739}"/>
              </a:ext>
            </a:extLst>
          </p:cNvPr>
          <p:cNvSpPr>
            <a:spLocks noGrp="1"/>
          </p:cNvSpPr>
          <p:nvPr>
            <p:ph type="title"/>
          </p:nvPr>
        </p:nvSpPr>
        <p:spPr/>
        <p:txBody>
          <a:bodyPr>
            <a:noAutofit/>
          </a:bodyPr>
          <a:lstStyle/>
          <a:p>
            <a:r>
              <a:rPr lang="en-US" sz="4000" dirty="0">
                <a:solidFill>
                  <a:srgbClr val="1F2A44"/>
                </a:solidFill>
                <a:latin typeface="Libre Baskerville Bold"/>
                <a:ea typeface="Libre Baskerville Bold"/>
                <a:cs typeface="Libre Baskerville Bold"/>
                <a:sym typeface="Libre Baskerville Bold"/>
              </a:rPr>
              <a:t>Methodology Overview</a:t>
            </a:r>
            <a:br>
              <a:rPr lang="en-US" sz="4000" dirty="0">
                <a:solidFill>
                  <a:srgbClr val="1F2A44"/>
                </a:solidFill>
                <a:latin typeface="Libre Baskerville Bold"/>
                <a:ea typeface="Libre Baskerville Bold"/>
                <a:cs typeface="Libre Baskerville Bold"/>
                <a:sym typeface="Libre Baskerville Bold"/>
              </a:rPr>
            </a:br>
            <a:endParaRPr lang="en-US" sz="4000" dirty="0"/>
          </a:p>
        </p:txBody>
      </p:sp>
      <p:sp>
        <p:nvSpPr>
          <p:cNvPr id="6" name="Freeform 10">
            <a:extLst>
              <a:ext uri="{FF2B5EF4-FFF2-40B4-BE49-F238E27FC236}">
                <a16:creationId xmlns:a16="http://schemas.microsoft.com/office/drawing/2014/main" id="{71F6D460-AD04-BC0C-0067-26AB7ACEED8B}"/>
              </a:ext>
            </a:extLst>
          </p:cNvPr>
          <p:cNvSpPr/>
          <p:nvPr/>
        </p:nvSpPr>
        <p:spPr>
          <a:xfrm>
            <a:off x="8441872" y="1681162"/>
            <a:ext cx="3471832" cy="4436835"/>
          </a:xfrm>
          <a:custGeom>
            <a:avLst/>
            <a:gdLst/>
            <a:ahLst/>
            <a:cxnLst/>
            <a:rect l="l" t="t" r="r" b="b"/>
            <a:pathLst>
              <a:path w="793380" h="1087078">
                <a:moveTo>
                  <a:pt x="75590" y="0"/>
                </a:moveTo>
                <a:lnTo>
                  <a:pt x="717790" y="0"/>
                </a:lnTo>
                <a:cubicBezTo>
                  <a:pt x="759537" y="0"/>
                  <a:pt x="793380" y="33843"/>
                  <a:pt x="793380" y="75590"/>
                </a:cubicBezTo>
                <a:lnTo>
                  <a:pt x="793380" y="1011488"/>
                </a:lnTo>
                <a:cubicBezTo>
                  <a:pt x="793380" y="1053236"/>
                  <a:pt x="759537" y="1087078"/>
                  <a:pt x="717790" y="1087078"/>
                </a:cubicBezTo>
                <a:lnTo>
                  <a:pt x="75590" y="1087078"/>
                </a:lnTo>
                <a:cubicBezTo>
                  <a:pt x="33843" y="1087078"/>
                  <a:pt x="0" y="1053236"/>
                  <a:pt x="0" y="1011488"/>
                </a:cubicBezTo>
                <a:lnTo>
                  <a:pt x="0" y="75590"/>
                </a:lnTo>
                <a:cubicBezTo>
                  <a:pt x="0" y="33843"/>
                  <a:pt x="33843" y="0"/>
                  <a:pt x="75590" y="0"/>
                </a:cubicBezTo>
                <a:close/>
              </a:path>
            </a:pathLst>
          </a:custGeom>
          <a:blipFill>
            <a:blip r:embed="rId2"/>
            <a:stretch>
              <a:fillRect l="-1125" r="-1125"/>
            </a:stretch>
          </a:blipFill>
        </p:spPr>
      </p:sp>
      <p:sp>
        <p:nvSpPr>
          <p:cNvPr id="11" name="TextBox 15">
            <a:extLst>
              <a:ext uri="{FF2B5EF4-FFF2-40B4-BE49-F238E27FC236}">
                <a16:creationId xmlns:a16="http://schemas.microsoft.com/office/drawing/2014/main" id="{562B33C1-1981-8F0E-B1C8-19965B0842AE}"/>
              </a:ext>
            </a:extLst>
          </p:cNvPr>
          <p:cNvSpPr txBox="1"/>
          <p:nvPr/>
        </p:nvSpPr>
        <p:spPr>
          <a:xfrm>
            <a:off x="771797" y="2351501"/>
            <a:ext cx="757841" cy="692497"/>
          </a:xfrm>
          <a:prstGeom prst="rect">
            <a:avLst/>
          </a:prstGeom>
        </p:spPr>
        <p:txBody>
          <a:bodyPr wrap="square" lIns="0" tIns="0" rIns="0" bIns="0" rtlCol="0" anchor="t">
            <a:spAutoFit/>
          </a:bodyPr>
          <a:lstStyle/>
          <a:p>
            <a:pPr marL="0" marR="0" lvl="0" indent="0" algn="ctr" defTabSz="914400" rtl="0" eaLnBrk="1" fontAlgn="auto" latinLnBrk="0" hangingPunct="1">
              <a:lnSpc>
                <a:spcPts val="5446"/>
              </a:lnSpc>
              <a:spcBef>
                <a:spcPts val="0"/>
              </a:spcBef>
              <a:spcAft>
                <a:spcPts val="0"/>
              </a:spcAft>
              <a:buClrTx/>
              <a:buSzTx/>
              <a:buFontTx/>
              <a:buNone/>
              <a:tabLst/>
              <a:defRPr/>
            </a:pPr>
            <a:r>
              <a:rPr kumimoji="0" lang="en-US" sz="4996" b="1" i="0" u="none" strike="noStrike" kern="1200" cap="none" spc="0" normalizeH="0" baseline="0" noProof="0" dirty="0">
                <a:ln>
                  <a:noFill/>
                </a:ln>
                <a:solidFill>
                  <a:srgbClr val="1F2A44"/>
                </a:solidFill>
                <a:effectLst/>
                <a:uLnTx/>
                <a:uFillTx/>
                <a:latin typeface="Libre Baskerville Bold"/>
                <a:ea typeface="Libre Baskerville Bold"/>
                <a:cs typeface="Libre Baskerville Bold"/>
                <a:sym typeface="Libre Baskerville Bold"/>
              </a:rPr>
              <a:t>01</a:t>
            </a:r>
          </a:p>
        </p:txBody>
      </p:sp>
      <p:sp>
        <p:nvSpPr>
          <p:cNvPr id="12" name="TextBox 16">
            <a:extLst>
              <a:ext uri="{FF2B5EF4-FFF2-40B4-BE49-F238E27FC236}">
                <a16:creationId xmlns:a16="http://schemas.microsoft.com/office/drawing/2014/main" id="{6CA29DED-43A0-4571-8642-26598334AF72}"/>
              </a:ext>
            </a:extLst>
          </p:cNvPr>
          <p:cNvSpPr txBox="1"/>
          <p:nvPr/>
        </p:nvSpPr>
        <p:spPr>
          <a:xfrm>
            <a:off x="771797" y="3183318"/>
            <a:ext cx="757841" cy="692497"/>
          </a:xfrm>
          <a:prstGeom prst="rect">
            <a:avLst/>
          </a:prstGeom>
        </p:spPr>
        <p:txBody>
          <a:bodyPr wrap="square" lIns="0" tIns="0" rIns="0" bIns="0" rtlCol="0" anchor="t">
            <a:spAutoFit/>
          </a:bodyPr>
          <a:lstStyle/>
          <a:p>
            <a:pPr marL="0" marR="0" lvl="0" indent="0" algn="ctr" defTabSz="914400" rtl="0" eaLnBrk="1" fontAlgn="auto" latinLnBrk="0" hangingPunct="1">
              <a:lnSpc>
                <a:spcPts val="5446"/>
              </a:lnSpc>
              <a:spcBef>
                <a:spcPts val="0"/>
              </a:spcBef>
              <a:spcAft>
                <a:spcPts val="0"/>
              </a:spcAft>
              <a:buClrTx/>
              <a:buSzTx/>
              <a:buFontTx/>
              <a:buNone/>
              <a:tabLst/>
              <a:defRPr/>
            </a:pPr>
            <a:r>
              <a:rPr kumimoji="0" lang="en-US" sz="4996" b="1" i="0" u="none" strike="noStrike" kern="1200" cap="none" spc="0" normalizeH="0" baseline="0" noProof="0">
                <a:ln>
                  <a:noFill/>
                </a:ln>
                <a:solidFill>
                  <a:srgbClr val="1F2A44"/>
                </a:solidFill>
                <a:effectLst/>
                <a:uLnTx/>
                <a:uFillTx/>
                <a:latin typeface="Libre Baskerville Bold"/>
                <a:ea typeface="Libre Baskerville Bold"/>
                <a:cs typeface="Libre Baskerville Bold"/>
                <a:sym typeface="Libre Baskerville Bold"/>
              </a:rPr>
              <a:t>02</a:t>
            </a:r>
          </a:p>
        </p:txBody>
      </p:sp>
      <p:sp>
        <p:nvSpPr>
          <p:cNvPr id="13" name="TextBox 18">
            <a:extLst>
              <a:ext uri="{FF2B5EF4-FFF2-40B4-BE49-F238E27FC236}">
                <a16:creationId xmlns:a16="http://schemas.microsoft.com/office/drawing/2014/main" id="{6C26D550-CB7E-D332-02AE-C63F322BF91E}"/>
              </a:ext>
            </a:extLst>
          </p:cNvPr>
          <p:cNvSpPr txBox="1"/>
          <p:nvPr/>
        </p:nvSpPr>
        <p:spPr>
          <a:xfrm>
            <a:off x="771797" y="4866002"/>
            <a:ext cx="757841" cy="692497"/>
          </a:xfrm>
          <a:prstGeom prst="rect">
            <a:avLst/>
          </a:prstGeom>
        </p:spPr>
        <p:txBody>
          <a:bodyPr wrap="square" lIns="0" tIns="0" rIns="0" bIns="0" rtlCol="0" anchor="t">
            <a:spAutoFit/>
          </a:bodyPr>
          <a:lstStyle/>
          <a:p>
            <a:pPr marL="0" marR="0" lvl="0" indent="0" algn="ctr" defTabSz="914400" rtl="0" eaLnBrk="1" fontAlgn="auto" latinLnBrk="0" hangingPunct="1">
              <a:lnSpc>
                <a:spcPts val="5446"/>
              </a:lnSpc>
              <a:spcBef>
                <a:spcPts val="0"/>
              </a:spcBef>
              <a:spcAft>
                <a:spcPts val="0"/>
              </a:spcAft>
              <a:buClrTx/>
              <a:buSzTx/>
              <a:buFontTx/>
              <a:buNone/>
              <a:tabLst/>
              <a:defRPr/>
            </a:pPr>
            <a:r>
              <a:rPr kumimoji="0" lang="en-US" sz="4996" b="1" i="0" u="none" strike="noStrike" kern="1200" cap="none" spc="0" normalizeH="0" baseline="0" noProof="0">
                <a:ln>
                  <a:noFill/>
                </a:ln>
                <a:solidFill>
                  <a:srgbClr val="1F2A44"/>
                </a:solidFill>
                <a:effectLst/>
                <a:uLnTx/>
                <a:uFillTx/>
                <a:latin typeface="Libre Baskerville Bold"/>
                <a:ea typeface="Libre Baskerville Bold"/>
                <a:cs typeface="Libre Baskerville Bold"/>
                <a:sym typeface="Libre Baskerville Bold"/>
              </a:rPr>
              <a:t>04</a:t>
            </a:r>
          </a:p>
        </p:txBody>
      </p:sp>
      <p:sp>
        <p:nvSpPr>
          <p:cNvPr id="14" name="TextBox 19">
            <a:extLst>
              <a:ext uri="{FF2B5EF4-FFF2-40B4-BE49-F238E27FC236}">
                <a16:creationId xmlns:a16="http://schemas.microsoft.com/office/drawing/2014/main" id="{0F5A835D-4C18-42E3-EB6C-9E3B6BC1B6CE}"/>
              </a:ext>
            </a:extLst>
          </p:cNvPr>
          <p:cNvSpPr txBox="1"/>
          <p:nvPr/>
        </p:nvSpPr>
        <p:spPr>
          <a:xfrm>
            <a:off x="2055278" y="2430781"/>
            <a:ext cx="5814270" cy="270074"/>
          </a:xfrm>
          <a:prstGeom prst="rect">
            <a:avLst/>
          </a:prstGeom>
        </p:spPr>
        <p:txBody>
          <a:bodyPr wrap="square" lIns="0" tIns="0" rIns="0" bIns="0" rtlCol="0" anchor="t">
            <a:spAutoFit/>
          </a:bodyPr>
          <a:lstStyle/>
          <a:p>
            <a:pPr marL="0" marR="0" lvl="0" indent="0" algn="l" defTabSz="914400" rtl="0" eaLnBrk="1" fontAlgn="auto" latinLnBrk="0" hangingPunct="1">
              <a:lnSpc>
                <a:spcPts val="2343"/>
              </a:lnSpc>
              <a:spcBef>
                <a:spcPct val="0"/>
              </a:spcBef>
              <a:spcAft>
                <a:spcPts val="0"/>
              </a:spcAft>
              <a:buClrTx/>
              <a:buSzTx/>
              <a:buFontTx/>
              <a:buNone/>
              <a:tabLst/>
              <a:defRPr/>
            </a:pPr>
            <a:r>
              <a:rPr kumimoji="0" lang="en-US" sz="1673" b="1" i="0" u="none" strike="noStrike" kern="1200" cap="none" spc="-33" normalizeH="0" baseline="0" noProof="0" dirty="0">
                <a:ln>
                  <a:noFill/>
                </a:ln>
                <a:solidFill>
                  <a:srgbClr val="4A5D73"/>
                </a:solidFill>
                <a:effectLst/>
                <a:uLnTx/>
                <a:uFillTx/>
                <a:latin typeface="Source Sans 3 Semi-Bold"/>
                <a:ea typeface="Source Sans 3 Semi-Bold"/>
                <a:cs typeface="Source Sans 3 Semi-Bold"/>
                <a:sym typeface="Source Sans 3 Semi-Bold"/>
              </a:rPr>
              <a:t>Concurrent mixed-methods research approach</a:t>
            </a:r>
          </a:p>
        </p:txBody>
      </p:sp>
      <p:sp>
        <p:nvSpPr>
          <p:cNvPr id="15" name="TextBox 20">
            <a:extLst>
              <a:ext uri="{FF2B5EF4-FFF2-40B4-BE49-F238E27FC236}">
                <a16:creationId xmlns:a16="http://schemas.microsoft.com/office/drawing/2014/main" id="{790736C3-960A-AA15-38A4-B0AF47CE1D1D}"/>
              </a:ext>
            </a:extLst>
          </p:cNvPr>
          <p:cNvSpPr txBox="1"/>
          <p:nvPr/>
        </p:nvSpPr>
        <p:spPr>
          <a:xfrm>
            <a:off x="2055278" y="3262598"/>
            <a:ext cx="5814270" cy="565026"/>
          </a:xfrm>
          <a:prstGeom prst="rect">
            <a:avLst/>
          </a:prstGeom>
        </p:spPr>
        <p:txBody>
          <a:bodyPr wrap="square" lIns="0" tIns="0" rIns="0" bIns="0" rtlCol="0" anchor="t">
            <a:spAutoFit/>
          </a:bodyPr>
          <a:lstStyle/>
          <a:p>
            <a:pPr marL="0" marR="0" lvl="0" indent="0" algn="l" defTabSz="914400" rtl="0" eaLnBrk="1" fontAlgn="auto" latinLnBrk="0" hangingPunct="1">
              <a:lnSpc>
                <a:spcPts val="2343"/>
              </a:lnSpc>
              <a:spcBef>
                <a:spcPct val="0"/>
              </a:spcBef>
              <a:spcAft>
                <a:spcPts val="0"/>
              </a:spcAft>
              <a:buClrTx/>
              <a:buSzTx/>
              <a:buFontTx/>
              <a:buNone/>
              <a:tabLst/>
              <a:defRPr/>
            </a:pPr>
            <a:r>
              <a:rPr kumimoji="0" lang="en-US" sz="1673" b="1" i="0" u="none" strike="noStrike" kern="1200" cap="none" spc="-33" normalizeH="0" baseline="0" noProof="0" dirty="0">
                <a:ln>
                  <a:noFill/>
                </a:ln>
                <a:solidFill>
                  <a:srgbClr val="4A5D73"/>
                </a:solidFill>
                <a:effectLst/>
                <a:uLnTx/>
                <a:uFillTx/>
                <a:latin typeface="Source Sans 3 Semi-Bold"/>
                <a:ea typeface="Source Sans 3 Semi-Bold"/>
                <a:cs typeface="Source Sans 3 Semi-Bold"/>
                <a:sym typeface="Source Sans 3 Semi-Bold"/>
              </a:rPr>
              <a:t>300 participants: 250 students (questionnaires), 50 trainers/admin/employers (interviews)</a:t>
            </a:r>
          </a:p>
        </p:txBody>
      </p:sp>
      <p:sp>
        <p:nvSpPr>
          <p:cNvPr id="16" name="TextBox 21">
            <a:extLst>
              <a:ext uri="{FF2B5EF4-FFF2-40B4-BE49-F238E27FC236}">
                <a16:creationId xmlns:a16="http://schemas.microsoft.com/office/drawing/2014/main" id="{6E786C28-0991-057A-6656-9A08E7AC99C2}"/>
              </a:ext>
            </a:extLst>
          </p:cNvPr>
          <p:cNvSpPr txBox="1"/>
          <p:nvPr/>
        </p:nvSpPr>
        <p:spPr>
          <a:xfrm>
            <a:off x="2055278" y="4113465"/>
            <a:ext cx="6278826" cy="565026"/>
          </a:xfrm>
          <a:prstGeom prst="rect">
            <a:avLst/>
          </a:prstGeom>
        </p:spPr>
        <p:txBody>
          <a:bodyPr wrap="square" lIns="0" tIns="0" rIns="0" bIns="0" rtlCol="0" anchor="t">
            <a:spAutoFit/>
          </a:bodyPr>
          <a:lstStyle/>
          <a:p>
            <a:pPr marL="0" marR="0" lvl="0" indent="0" algn="l" defTabSz="914400" rtl="0" eaLnBrk="1" fontAlgn="auto" latinLnBrk="0" hangingPunct="1">
              <a:lnSpc>
                <a:spcPts val="2343"/>
              </a:lnSpc>
              <a:spcBef>
                <a:spcPct val="0"/>
              </a:spcBef>
              <a:spcAft>
                <a:spcPts val="0"/>
              </a:spcAft>
              <a:buClrTx/>
              <a:buSzTx/>
              <a:buFontTx/>
              <a:buNone/>
              <a:tabLst/>
              <a:defRPr/>
            </a:pPr>
            <a:r>
              <a:rPr kumimoji="0" lang="en-US" sz="1673" b="1" i="0" u="none" strike="noStrike" kern="1200" cap="none" spc="-33" normalizeH="0" baseline="0" noProof="0">
                <a:ln>
                  <a:noFill/>
                </a:ln>
                <a:solidFill>
                  <a:srgbClr val="4A5D73"/>
                </a:solidFill>
                <a:effectLst/>
                <a:uLnTx/>
                <a:uFillTx/>
                <a:latin typeface="Source Sans 3 Semi-Bold"/>
                <a:ea typeface="Source Sans 3 Semi-Bold"/>
                <a:cs typeface="Source Sans 3 Semi-Bold"/>
                <a:sym typeface="Source Sans 3 Semi-Bold"/>
              </a:rPr>
              <a:t>Primary sites: Kabete National Polytechnic, Kenya Institute of Mass Communication, Nairobi TTI</a:t>
            </a:r>
          </a:p>
        </p:txBody>
      </p:sp>
      <p:sp>
        <p:nvSpPr>
          <p:cNvPr id="17" name="TextBox 22">
            <a:extLst>
              <a:ext uri="{FF2B5EF4-FFF2-40B4-BE49-F238E27FC236}">
                <a16:creationId xmlns:a16="http://schemas.microsoft.com/office/drawing/2014/main" id="{35FAAAD7-FCD7-AA6D-B017-1A8D2266F4A6}"/>
              </a:ext>
            </a:extLst>
          </p:cNvPr>
          <p:cNvSpPr txBox="1"/>
          <p:nvPr/>
        </p:nvSpPr>
        <p:spPr>
          <a:xfrm>
            <a:off x="2055278" y="4945282"/>
            <a:ext cx="6278826" cy="565026"/>
          </a:xfrm>
          <a:prstGeom prst="rect">
            <a:avLst/>
          </a:prstGeom>
        </p:spPr>
        <p:txBody>
          <a:bodyPr wrap="square" lIns="0" tIns="0" rIns="0" bIns="0" rtlCol="0" anchor="t">
            <a:spAutoFit/>
          </a:bodyPr>
          <a:lstStyle/>
          <a:p>
            <a:pPr marL="0" marR="0" lvl="0" indent="0" algn="l" defTabSz="914400" rtl="0" eaLnBrk="1" fontAlgn="auto" latinLnBrk="0" hangingPunct="1">
              <a:lnSpc>
                <a:spcPts val="2343"/>
              </a:lnSpc>
              <a:spcBef>
                <a:spcPct val="0"/>
              </a:spcBef>
              <a:spcAft>
                <a:spcPts val="0"/>
              </a:spcAft>
              <a:buClrTx/>
              <a:buSzTx/>
              <a:buFontTx/>
              <a:buNone/>
              <a:tabLst/>
              <a:defRPr/>
            </a:pPr>
            <a:r>
              <a:rPr kumimoji="0" lang="en-US" sz="1673" b="1" i="0" u="none" strike="noStrike" kern="1200" cap="none" spc="-33" normalizeH="0" baseline="0" noProof="0">
                <a:ln>
                  <a:noFill/>
                </a:ln>
                <a:solidFill>
                  <a:srgbClr val="4A5D73"/>
                </a:solidFill>
                <a:effectLst/>
                <a:uLnTx/>
                <a:uFillTx/>
                <a:latin typeface="Source Sans 3 Semi-Bold"/>
                <a:ea typeface="Source Sans 3 Semi-Bold"/>
                <a:cs typeface="Source Sans 3 Semi-Bold"/>
                <a:sym typeface="Source Sans 3 Semi-Bold"/>
              </a:rPr>
              <a:t>Additional sites: Pumwani Vocational Training Centre and other Nairobi TVET institutions</a:t>
            </a:r>
          </a:p>
        </p:txBody>
      </p:sp>
      <p:sp>
        <p:nvSpPr>
          <p:cNvPr id="18" name="Content Placeholder 17">
            <a:extLst>
              <a:ext uri="{FF2B5EF4-FFF2-40B4-BE49-F238E27FC236}">
                <a16:creationId xmlns:a16="http://schemas.microsoft.com/office/drawing/2014/main" id="{24A64B25-8DF8-F113-3F0B-02121B8C13D4}"/>
              </a:ext>
            </a:extLst>
          </p:cNvPr>
          <p:cNvSpPr txBox="1">
            <a:spLocks noGrp="1"/>
          </p:cNvSpPr>
          <p:nvPr>
            <p:ph idx="1"/>
          </p:nvPr>
        </p:nvSpPr>
        <p:spPr>
          <a:xfrm>
            <a:off x="607947" y="3985994"/>
            <a:ext cx="1085540" cy="692497"/>
          </a:xfrm>
          <a:prstGeom prst="rect">
            <a:avLst/>
          </a:prstGeom>
        </p:spPr>
        <p:txBody>
          <a:bodyPr wrap="square" lIns="0" tIns="0" rIns="0" bIns="0" rtlCol="0" anchor="t">
            <a:spAutoFit/>
          </a:bodyPr>
          <a:lstStyle/>
          <a:p>
            <a:pPr marL="0" lvl="0" indent="0" algn="ctr">
              <a:lnSpc>
                <a:spcPts val="5446"/>
              </a:lnSpc>
              <a:buNone/>
            </a:pPr>
            <a:r>
              <a:rPr lang="en-US" sz="4996" b="1" dirty="0">
                <a:solidFill>
                  <a:srgbClr val="1F2A44"/>
                </a:solidFill>
                <a:latin typeface="Libre Baskerville Bold"/>
                <a:ea typeface="Libre Baskerville Bold"/>
                <a:cs typeface="Libre Baskerville Bold"/>
                <a:sym typeface="Libre Baskerville Bold"/>
              </a:rPr>
              <a:t>03</a:t>
            </a:r>
          </a:p>
        </p:txBody>
      </p:sp>
    </p:spTree>
    <p:extLst>
      <p:ext uri="{BB962C8B-B14F-4D97-AF65-F5344CB8AC3E}">
        <p14:creationId xmlns:p14="http://schemas.microsoft.com/office/powerpoint/2010/main" val="45547396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8004C-5D15-425B-95F3-59DFD77E1FC2}"/>
              </a:ext>
            </a:extLst>
          </p:cNvPr>
          <p:cNvSpPr>
            <a:spLocks noGrp="1"/>
          </p:cNvSpPr>
          <p:nvPr>
            <p:ph type="title"/>
          </p:nvPr>
        </p:nvSpPr>
        <p:spPr/>
        <p:txBody>
          <a:bodyPr>
            <a:normAutofit fontScale="90000"/>
          </a:bodyPr>
          <a:lstStyle/>
          <a:p>
            <a:r>
              <a:rPr lang="en-US" sz="3200" dirty="0">
                <a:solidFill>
                  <a:srgbClr val="1F2A44"/>
                </a:solidFill>
                <a:latin typeface="Libre Baskerville Bold"/>
                <a:ea typeface="Libre Baskerville Bold"/>
                <a:cs typeface="Libre Baskerville Bold"/>
                <a:sym typeface="Libre Baskerville Bold"/>
              </a:rPr>
              <a:t>AI Usage Patterns Among Students</a:t>
            </a:r>
            <a:br>
              <a:rPr lang="en-US" sz="3200" dirty="0">
                <a:solidFill>
                  <a:srgbClr val="1F2A44"/>
                </a:solidFill>
                <a:latin typeface="Libre Baskerville Bold"/>
                <a:ea typeface="Libre Baskerville Bold"/>
                <a:cs typeface="Libre Baskerville Bold"/>
                <a:sym typeface="Libre Baskerville Bold"/>
              </a:rPr>
            </a:br>
            <a:endParaRPr lang="en-US" dirty="0"/>
          </a:p>
        </p:txBody>
      </p:sp>
      <p:sp>
        <p:nvSpPr>
          <p:cNvPr id="4" name="TextBox 9">
            <a:extLst>
              <a:ext uri="{FF2B5EF4-FFF2-40B4-BE49-F238E27FC236}">
                <a16:creationId xmlns:a16="http://schemas.microsoft.com/office/drawing/2014/main" id="{9DB3A015-748A-F39D-5D57-0D753C2CFF5B}"/>
              </a:ext>
            </a:extLst>
          </p:cNvPr>
          <p:cNvSpPr txBox="1">
            <a:spLocks noGrp="1"/>
          </p:cNvSpPr>
          <p:nvPr>
            <p:ph idx="1"/>
          </p:nvPr>
        </p:nvSpPr>
        <p:spPr>
          <a:xfrm>
            <a:off x="838200" y="2130425"/>
            <a:ext cx="3897086" cy="2180084"/>
          </a:xfrm>
          <a:prstGeom prst="rect">
            <a:avLst/>
          </a:prstGeom>
        </p:spPr>
        <p:txBody>
          <a:bodyPr wrap="square" lIns="0" tIns="0" rIns="0" bIns="0" rtlCol="0" anchor="t">
            <a:spAutoFit/>
          </a:bodyPr>
          <a:lstStyle/>
          <a:p>
            <a:pPr lvl="0" algn="l">
              <a:lnSpc>
                <a:spcPts val="1679"/>
              </a:lnSpc>
              <a:spcBef>
                <a:spcPct val="0"/>
              </a:spcBef>
              <a:buFont typeface="Wingdings" panose="05000000000000000000" pitchFamily="2" charset="2"/>
              <a:buChar char="Ø"/>
            </a:pPr>
            <a:r>
              <a:rPr lang="en-US" sz="1600" b="1" spc="-24" dirty="0">
                <a:solidFill>
                  <a:srgbClr val="4A5D73"/>
                </a:solidFill>
                <a:latin typeface="Source Sans 3 Semi-Bold"/>
                <a:ea typeface="Source Sans 3 Semi-Bold"/>
                <a:cs typeface="Source Sans 3 Semi-Bold"/>
                <a:sym typeface="Source Sans 3 Semi-Bold"/>
              </a:rPr>
              <a:t>74.8% of TVET students use AI tools for academic tasks, with 61.2% submitting AI-generated content as original work. </a:t>
            </a:r>
          </a:p>
          <a:p>
            <a:pPr lvl="0" algn="l">
              <a:lnSpc>
                <a:spcPts val="1679"/>
              </a:lnSpc>
              <a:spcBef>
                <a:spcPct val="0"/>
              </a:spcBef>
              <a:buFont typeface="Wingdings" panose="05000000000000000000" pitchFamily="2" charset="2"/>
              <a:buChar char="Ø"/>
            </a:pPr>
            <a:endParaRPr lang="en-US" sz="1600" b="1" spc="-24" dirty="0">
              <a:solidFill>
                <a:srgbClr val="4A5D73"/>
              </a:solidFill>
              <a:latin typeface="Source Sans 3 Semi-Bold"/>
              <a:ea typeface="Source Sans 3 Semi-Bold"/>
              <a:cs typeface="Source Sans 3 Semi-Bold"/>
              <a:sym typeface="Source Sans 3 Semi-Bold"/>
            </a:endParaRPr>
          </a:p>
          <a:p>
            <a:pPr lvl="0" algn="l">
              <a:lnSpc>
                <a:spcPts val="1679"/>
              </a:lnSpc>
              <a:spcBef>
                <a:spcPct val="0"/>
              </a:spcBef>
              <a:buFont typeface="Wingdings" panose="05000000000000000000" pitchFamily="2" charset="2"/>
              <a:buChar char="Ø"/>
            </a:pPr>
            <a:r>
              <a:rPr lang="en-US" sz="1600" b="1" spc="-24" dirty="0">
                <a:solidFill>
                  <a:srgbClr val="4A5D73"/>
                </a:solidFill>
                <a:latin typeface="Source Sans 3 Semi-Bold"/>
                <a:ea typeface="Source Sans 3 Semi-Bold"/>
                <a:cs typeface="Source Sans 3 Semi-Bold"/>
                <a:sym typeface="Source Sans 3 Semi-Bold"/>
              </a:rPr>
              <a:t>Usage is significantly higher among diploma-level students (82.1%) compared to certificate-level students (67.3%), indicating deeper integration at advanced study levels.</a:t>
            </a:r>
          </a:p>
        </p:txBody>
      </p:sp>
      <p:pic>
        <p:nvPicPr>
          <p:cNvPr id="5" name="Picture 10">
            <a:extLst>
              <a:ext uri="{FF2B5EF4-FFF2-40B4-BE49-F238E27FC236}">
                <a16:creationId xmlns:a16="http://schemas.microsoft.com/office/drawing/2014/main" id="{F0125362-C7AC-E917-5327-8205A87DA344}"/>
              </a:ext>
            </a:extLst>
          </p:cNvPr>
          <p:cNvPicPr>
            <a:picLocks noChangeAspect="1"/>
          </p:cNvPicPr>
          <p:nvPr/>
        </p:nvPicPr>
        <p:blipFill>
          <a:blip r:embed="rId2"/>
          <a:stretch>
            <a:fillRect/>
          </a:stretch>
        </p:blipFill>
        <p:spPr>
          <a:xfrm>
            <a:off x="5767527" y="1184897"/>
            <a:ext cx="5586273" cy="5404379"/>
          </a:xfrm>
          <a:prstGeom prst="rect">
            <a:avLst/>
          </a:prstGeom>
        </p:spPr>
      </p:pic>
    </p:spTree>
    <p:extLst>
      <p:ext uri="{BB962C8B-B14F-4D97-AF65-F5344CB8AC3E}">
        <p14:creationId xmlns:p14="http://schemas.microsoft.com/office/powerpoint/2010/main" val="162238085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F89A3-8C06-4D6B-8199-ACB65CE103EB}"/>
              </a:ext>
            </a:extLst>
          </p:cNvPr>
          <p:cNvSpPr>
            <a:spLocks noGrp="1"/>
          </p:cNvSpPr>
          <p:nvPr>
            <p:ph type="title"/>
          </p:nvPr>
        </p:nvSpPr>
        <p:spPr/>
        <p:txBody>
          <a:bodyPr>
            <a:normAutofit fontScale="90000"/>
          </a:bodyPr>
          <a:lstStyle/>
          <a:p>
            <a:r>
              <a:rPr lang="en-US" sz="3200" dirty="0">
                <a:solidFill>
                  <a:srgbClr val="1F2A44"/>
                </a:solidFill>
                <a:latin typeface="Libre Baskerville Bold"/>
                <a:ea typeface="Libre Baskerville Bold"/>
                <a:cs typeface="Libre Baskerville Bold"/>
                <a:sym typeface="Libre Baskerville Bold"/>
              </a:rPr>
              <a:t>Motivations Behind AI Misuse</a:t>
            </a:r>
            <a:br>
              <a:rPr lang="en-US" sz="3200" dirty="0">
                <a:solidFill>
                  <a:srgbClr val="1F2A44"/>
                </a:solidFill>
                <a:latin typeface="Libre Baskerville Bold"/>
                <a:ea typeface="Libre Baskerville Bold"/>
                <a:cs typeface="Libre Baskerville Bold"/>
                <a:sym typeface="Libre Baskerville Bold"/>
              </a:rPr>
            </a:br>
            <a:endParaRPr lang="en-US" dirty="0"/>
          </a:p>
        </p:txBody>
      </p:sp>
      <p:sp>
        <p:nvSpPr>
          <p:cNvPr id="4" name="TextBox 20">
            <a:extLst>
              <a:ext uri="{FF2B5EF4-FFF2-40B4-BE49-F238E27FC236}">
                <a16:creationId xmlns:a16="http://schemas.microsoft.com/office/drawing/2014/main" id="{3DCDAD4A-BA3C-3C5B-AFE6-39BADB70E716}"/>
              </a:ext>
            </a:extLst>
          </p:cNvPr>
          <p:cNvSpPr txBox="1"/>
          <p:nvPr/>
        </p:nvSpPr>
        <p:spPr>
          <a:xfrm>
            <a:off x="138300" y="2142004"/>
            <a:ext cx="5835780" cy="2304092"/>
          </a:xfrm>
          <a:prstGeom prst="rect">
            <a:avLst/>
          </a:prstGeom>
        </p:spPr>
        <p:txBody>
          <a:bodyPr wrap="square" lIns="0" tIns="0" rIns="0" bIns="0" rtlCol="0" anchor="t">
            <a:spAutoFit/>
          </a:bodyPr>
          <a:lstStyle/>
          <a:p>
            <a:pPr marL="0" marR="0" lvl="0" indent="0" algn="l" defTabSz="914400" rtl="0" eaLnBrk="1" fontAlgn="auto" latinLnBrk="0" hangingPunct="1">
              <a:lnSpc>
                <a:spcPts val="2563"/>
              </a:lnSpc>
              <a:spcBef>
                <a:spcPct val="0"/>
              </a:spcBef>
              <a:spcAft>
                <a:spcPts val="0"/>
              </a:spcAft>
              <a:buClrTx/>
              <a:buSzTx/>
              <a:buFontTx/>
              <a:buNone/>
              <a:tabLst/>
              <a:defRPr/>
            </a:pPr>
            <a:r>
              <a:rPr kumimoji="0" lang="en-US" sz="1830" b="1" i="0" u="none" strike="noStrike" kern="1200" cap="none" spc="-36" normalizeH="0" baseline="0" noProof="0" dirty="0">
                <a:ln>
                  <a:noFill/>
                </a:ln>
                <a:solidFill>
                  <a:srgbClr val="4A5D73"/>
                </a:solidFill>
                <a:effectLst/>
                <a:uLnTx/>
                <a:uFillTx/>
                <a:latin typeface="Source Sans 3 Semi-Bold"/>
                <a:ea typeface="Source Sans 3 Semi-Bold"/>
                <a:cs typeface="Source Sans 3 Semi-Bold"/>
                <a:sym typeface="Source Sans 3 Semi-Bold"/>
              </a:rPr>
              <a:t>Students misuse AI due to multiple compounding factors. Economic pressures force many to work while studying, leaving insufficient time for assignments. Peer normalization creates a culture where AI submission is seen as acceptable, while competitive pressure drives students to seek any advantage available.</a:t>
            </a:r>
          </a:p>
        </p:txBody>
      </p:sp>
      <p:sp>
        <p:nvSpPr>
          <p:cNvPr id="5" name="Freeform 10">
            <a:extLst>
              <a:ext uri="{FF2B5EF4-FFF2-40B4-BE49-F238E27FC236}">
                <a16:creationId xmlns:a16="http://schemas.microsoft.com/office/drawing/2014/main" id="{BAD0A8B3-2413-B94B-6E9F-68B8CF667EB4}"/>
              </a:ext>
            </a:extLst>
          </p:cNvPr>
          <p:cNvSpPr/>
          <p:nvPr/>
        </p:nvSpPr>
        <p:spPr>
          <a:xfrm>
            <a:off x="6096000" y="991215"/>
            <a:ext cx="5835780" cy="3572076"/>
          </a:xfrm>
          <a:custGeom>
            <a:avLst/>
            <a:gdLst/>
            <a:ahLst/>
            <a:cxnLst/>
            <a:rect l="l" t="t" r="r" b="b"/>
            <a:pathLst>
              <a:path w="1006916" h="562231">
                <a:moveTo>
                  <a:pt x="59559" y="0"/>
                </a:moveTo>
                <a:lnTo>
                  <a:pt x="947357" y="0"/>
                </a:lnTo>
                <a:cubicBezTo>
                  <a:pt x="980251" y="0"/>
                  <a:pt x="1006916" y="26666"/>
                  <a:pt x="1006916" y="59559"/>
                </a:cubicBezTo>
                <a:lnTo>
                  <a:pt x="1006916" y="502672"/>
                </a:lnTo>
                <a:cubicBezTo>
                  <a:pt x="1006916" y="518468"/>
                  <a:pt x="1000641" y="533617"/>
                  <a:pt x="989472" y="544786"/>
                </a:cubicBezTo>
                <a:cubicBezTo>
                  <a:pt x="978302" y="555956"/>
                  <a:pt x="963153" y="562231"/>
                  <a:pt x="947357" y="562231"/>
                </a:cubicBezTo>
                <a:lnTo>
                  <a:pt x="59559" y="562231"/>
                </a:lnTo>
                <a:cubicBezTo>
                  <a:pt x="26666" y="562231"/>
                  <a:pt x="0" y="535565"/>
                  <a:pt x="0" y="502672"/>
                </a:cubicBezTo>
                <a:lnTo>
                  <a:pt x="0" y="59559"/>
                </a:lnTo>
                <a:cubicBezTo>
                  <a:pt x="0" y="26666"/>
                  <a:pt x="26666" y="0"/>
                  <a:pt x="59559" y="0"/>
                </a:cubicBezTo>
                <a:close/>
              </a:path>
            </a:pathLst>
          </a:custGeom>
          <a:blipFill>
            <a:blip r:embed="rId2"/>
            <a:stretch>
              <a:fillRect t="-1041" b="-1041"/>
            </a:stretch>
          </a:blipFill>
        </p:spPr>
      </p:sp>
      <p:pic>
        <p:nvPicPr>
          <p:cNvPr id="7" name="Picture 6">
            <a:extLst>
              <a:ext uri="{FF2B5EF4-FFF2-40B4-BE49-F238E27FC236}">
                <a16:creationId xmlns:a16="http://schemas.microsoft.com/office/drawing/2014/main" id="{1ED9DF17-CEEF-4370-C413-4BDBB7CCA3F0}"/>
              </a:ext>
            </a:extLst>
          </p:cNvPr>
          <p:cNvPicPr>
            <a:picLocks noChangeAspect="1"/>
          </p:cNvPicPr>
          <p:nvPr/>
        </p:nvPicPr>
        <p:blipFill>
          <a:blip r:embed="rId3"/>
          <a:stretch>
            <a:fillRect/>
          </a:stretch>
        </p:blipFill>
        <p:spPr>
          <a:xfrm>
            <a:off x="5704114" y="4605545"/>
            <a:ext cx="6360471" cy="1893103"/>
          </a:xfrm>
          <a:prstGeom prst="rect">
            <a:avLst/>
          </a:prstGeom>
        </p:spPr>
      </p:pic>
    </p:spTree>
    <p:extLst>
      <p:ext uri="{BB962C8B-B14F-4D97-AF65-F5344CB8AC3E}">
        <p14:creationId xmlns:p14="http://schemas.microsoft.com/office/powerpoint/2010/main" val="381997322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63ADA-1346-47E4-BE17-1F4DEC239D6F}"/>
              </a:ext>
            </a:extLst>
          </p:cNvPr>
          <p:cNvSpPr>
            <a:spLocks noGrp="1"/>
          </p:cNvSpPr>
          <p:nvPr>
            <p:ph type="title"/>
          </p:nvPr>
        </p:nvSpPr>
        <p:spPr/>
        <p:txBody>
          <a:bodyPr>
            <a:normAutofit fontScale="90000"/>
          </a:bodyPr>
          <a:lstStyle/>
          <a:p>
            <a:r>
              <a:rPr lang="en-US" sz="3200" dirty="0">
                <a:solidFill>
                  <a:srgbClr val="1F2A44"/>
                </a:solidFill>
                <a:latin typeface="Libre Baskerville Bold"/>
                <a:ea typeface="Libre Baskerville Bold"/>
                <a:cs typeface="Libre Baskerville Bold"/>
                <a:sym typeface="Libre Baskerville Bold"/>
              </a:rPr>
              <a:t>Impact on Graduate Quality</a:t>
            </a:r>
            <a:br>
              <a:rPr lang="en-US" sz="3200" dirty="0">
                <a:solidFill>
                  <a:srgbClr val="1F2A44"/>
                </a:solidFill>
                <a:latin typeface="Libre Baskerville Bold"/>
                <a:ea typeface="Libre Baskerville Bold"/>
                <a:cs typeface="Libre Baskerville Bold"/>
                <a:sym typeface="Libre Baskerville Bold"/>
              </a:rPr>
            </a:br>
            <a:endParaRPr lang="en-US" dirty="0"/>
          </a:p>
        </p:txBody>
      </p:sp>
      <p:grpSp>
        <p:nvGrpSpPr>
          <p:cNvPr id="4" name="Group 8">
            <a:extLst>
              <a:ext uri="{FF2B5EF4-FFF2-40B4-BE49-F238E27FC236}">
                <a16:creationId xmlns:a16="http://schemas.microsoft.com/office/drawing/2014/main" id="{091411A9-EB75-8079-67FB-9BA36F9A7E3C}"/>
              </a:ext>
            </a:extLst>
          </p:cNvPr>
          <p:cNvGrpSpPr/>
          <p:nvPr/>
        </p:nvGrpSpPr>
        <p:grpSpPr>
          <a:xfrm>
            <a:off x="70758" y="1445756"/>
            <a:ext cx="4974772" cy="3763057"/>
            <a:chOff x="0" y="0"/>
            <a:chExt cx="1106682" cy="504575"/>
          </a:xfrm>
        </p:grpSpPr>
        <p:sp>
          <p:nvSpPr>
            <p:cNvPr id="5" name="Freeform 9">
              <a:extLst>
                <a:ext uri="{FF2B5EF4-FFF2-40B4-BE49-F238E27FC236}">
                  <a16:creationId xmlns:a16="http://schemas.microsoft.com/office/drawing/2014/main" id="{F334F76B-4F16-CA4D-DEC9-207AFA9494A9}"/>
                </a:ext>
              </a:extLst>
            </p:cNvPr>
            <p:cNvSpPr/>
            <p:nvPr/>
          </p:nvSpPr>
          <p:spPr>
            <a:xfrm>
              <a:off x="0" y="0"/>
              <a:ext cx="1106682" cy="504575"/>
            </a:xfrm>
            <a:custGeom>
              <a:avLst/>
              <a:gdLst/>
              <a:ahLst/>
              <a:cxnLst/>
              <a:rect l="l" t="t" r="r" b="b"/>
              <a:pathLst>
                <a:path w="1106682" h="504575">
                  <a:moveTo>
                    <a:pt x="54190" y="0"/>
                  </a:moveTo>
                  <a:lnTo>
                    <a:pt x="1052492" y="0"/>
                  </a:lnTo>
                  <a:cubicBezTo>
                    <a:pt x="1082420" y="0"/>
                    <a:pt x="1106682" y="24262"/>
                    <a:pt x="1106682" y="54190"/>
                  </a:cubicBezTo>
                  <a:lnTo>
                    <a:pt x="1106682" y="450385"/>
                  </a:lnTo>
                  <a:cubicBezTo>
                    <a:pt x="1106682" y="480313"/>
                    <a:pt x="1082420" y="504575"/>
                    <a:pt x="1052492" y="504575"/>
                  </a:cubicBezTo>
                  <a:lnTo>
                    <a:pt x="54190" y="504575"/>
                  </a:lnTo>
                  <a:cubicBezTo>
                    <a:pt x="24262" y="504575"/>
                    <a:pt x="0" y="480313"/>
                    <a:pt x="0" y="450385"/>
                  </a:cubicBezTo>
                  <a:lnTo>
                    <a:pt x="0" y="54190"/>
                  </a:lnTo>
                  <a:cubicBezTo>
                    <a:pt x="0" y="24262"/>
                    <a:pt x="24262" y="0"/>
                    <a:pt x="54190" y="0"/>
                  </a:cubicBezTo>
                  <a:close/>
                </a:path>
              </a:pathLst>
            </a:custGeom>
            <a:blipFill>
              <a:blip r:embed="rId2"/>
              <a:stretch>
                <a:fillRect t="-12508" b="-12508"/>
              </a:stretch>
            </a:blipFill>
          </p:spPr>
        </p:sp>
      </p:grpSp>
      <p:sp>
        <p:nvSpPr>
          <p:cNvPr id="6" name="TextBox 14">
            <a:extLst>
              <a:ext uri="{FF2B5EF4-FFF2-40B4-BE49-F238E27FC236}">
                <a16:creationId xmlns:a16="http://schemas.microsoft.com/office/drawing/2014/main" id="{C138F635-738E-A8B9-1EF9-4B2DB068513A}"/>
              </a:ext>
            </a:extLst>
          </p:cNvPr>
          <p:cNvSpPr txBox="1"/>
          <p:nvPr/>
        </p:nvSpPr>
        <p:spPr>
          <a:xfrm>
            <a:off x="5535385" y="1649187"/>
            <a:ext cx="6351815" cy="1103828"/>
          </a:xfrm>
          <a:prstGeom prst="rect">
            <a:avLst/>
          </a:prstGeom>
        </p:spPr>
        <p:txBody>
          <a:bodyPr wrap="square" lIns="0" tIns="0" rIns="0" bIns="0" rtlCol="0" anchor="t">
            <a:spAutoFit/>
          </a:bodyPr>
          <a:lstStyle/>
          <a:p>
            <a:pPr marL="0" marR="0" lvl="0" indent="0" algn="l" defTabSz="914400" rtl="0" eaLnBrk="1" fontAlgn="auto" latinLnBrk="0" hangingPunct="1">
              <a:lnSpc>
                <a:spcPts val="2196"/>
              </a:lnSpc>
              <a:spcBef>
                <a:spcPct val="0"/>
              </a:spcBef>
              <a:spcAft>
                <a:spcPts val="0"/>
              </a:spcAft>
              <a:buClrTx/>
              <a:buSzTx/>
              <a:buFontTx/>
              <a:buNone/>
              <a:tabLst/>
              <a:defRPr/>
            </a:pPr>
            <a:r>
              <a:rPr kumimoji="0" lang="en-US" sz="1569" b="1" i="0" u="none" strike="noStrike" kern="1200" cap="none" spc="-31" normalizeH="0" baseline="0" noProof="0" dirty="0">
                <a:ln>
                  <a:noFill/>
                </a:ln>
                <a:solidFill>
                  <a:srgbClr val="4A5D73"/>
                </a:solidFill>
                <a:effectLst/>
                <a:uLnTx/>
                <a:uFillTx/>
                <a:latin typeface="Source Sans 3 Semi-Bold"/>
                <a:ea typeface="Source Sans 3 Semi-Bold"/>
                <a:cs typeface="Source Sans 3 Semi-Bold"/>
                <a:sym typeface="Source Sans 3 Semi-Bold"/>
              </a:rPr>
              <a:t>Employers across construction, ICT, and hospitality sectors report significant decline in graduate practical skills. A negative correlation (r = -0.47, p &lt; 0.001) exists between AI misuse frequency and practical confidence levels.</a:t>
            </a:r>
          </a:p>
        </p:txBody>
      </p:sp>
      <p:grpSp>
        <p:nvGrpSpPr>
          <p:cNvPr id="7" name="Group 5">
            <a:extLst>
              <a:ext uri="{FF2B5EF4-FFF2-40B4-BE49-F238E27FC236}">
                <a16:creationId xmlns:a16="http://schemas.microsoft.com/office/drawing/2014/main" id="{E0DF6AD0-3AEE-1816-94B4-424AB24922BF}"/>
              </a:ext>
            </a:extLst>
          </p:cNvPr>
          <p:cNvGrpSpPr/>
          <p:nvPr/>
        </p:nvGrpSpPr>
        <p:grpSpPr>
          <a:xfrm>
            <a:off x="5535385" y="3697669"/>
            <a:ext cx="6096443" cy="2258847"/>
            <a:chOff x="0" y="0"/>
            <a:chExt cx="1605647" cy="594923"/>
          </a:xfrm>
        </p:grpSpPr>
        <p:sp>
          <p:nvSpPr>
            <p:cNvPr id="8" name="Freeform 6">
              <a:extLst>
                <a:ext uri="{FF2B5EF4-FFF2-40B4-BE49-F238E27FC236}">
                  <a16:creationId xmlns:a16="http://schemas.microsoft.com/office/drawing/2014/main" id="{838568A4-43E2-776F-F9D5-90DEC16A0C26}"/>
                </a:ext>
              </a:extLst>
            </p:cNvPr>
            <p:cNvSpPr/>
            <p:nvPr/>
          </p:nvSpPr>
          <p:spPr>
            <a:xfrm>
              <a:off x="0" y="0"/>
              <a:ext cx="1605647" cy="594923"/>
            </a:xfrm>
            <a:custGeom>
              <a:avLst/>
              <a:gdLst/>
              <a:ahLst/>
              <a:cxnLst/>
              <a:rect l="l" t="t" r="r" b="b"/>
              <a:pathLst>
                <a:path w="1605647" h="594923">
                  <a:moveTo>
                    <a:pt x="64765" y="0"/>
                  </a:moveTo>
                  <a:lnTo>
                    <a:pt x="1540882" y="0"/>
                  </a:lnTo>
                  <a:cubicBezTo>
                    <a:pt x="1576651" y="0"/>
                    <a:pt x="1605647" y="28996"/>
                    <a:pt x="1605647" y="64765"/>
                  </a:cubicBezTo>
                  <a:lnTo>
                    <a:pt x="1605647" y="530157"/>
                  </a:lnTo>
                  <a:cubicBezTo>
                    <a:pt x="1605647" y="547334"/>
                    <a:pt x="1598824" y="563807"/>
                    <a:pt x="1586678" y="575953"/>
                  </a:cubicBezTo>
                  <a:cubicBezTo>
                    <a:pt x="1574532" y="588099"/>
                    <a:pt x="1558059" y="594923"/>
                    <a:pt x="1540882" y="594923"/>
                  </a:cubicBezTo>
                  <a:lnTo>
                    <a:pt x="64765" y="594923"/>
                  </a:lnTo>
                  <a:cubicBezTo>
                    <a:pt x="28996" y="594923"/>
                    <a:pt x="0" y="565926"/>
                    <a:pt x="0" y="530157"/>
                  </a:cubicBezTo>
                  <a:lnTo>
                    <a:pt x="0" y="64765"/>
                  </a:lnTo>
                  <a:cubicBezTo>
                    <a:pt x="0" y="28996"/>
                    <a:pt x="28996" y="0"/>
                    <a:pt x="64765" y="0"/>
                  </a:cubicBezTo>
                  <a:close/>
                </a:path>
              </a:pathLst>
            </a:custGeom>
            <a:ln w="38100" cap="rnd">
              <a:solidFill>
                <a:srgbClr val="E5E7EB"/>
              </a:solidFill>
              <a:prstDash val="solid"/>
              <a:round/>
            </a:ln>
          </p:spPr>
        </p:sp>
        <p:sp>
          <p:nvSpPr>
            <p:cNvPr id="9" name="TextBox 7">
              <a:extLst>
                <a:ext uri="{FF2B5EF4-FFF2-40B4-BE49-F238E27FC236}">
                  <a16:creationId xmlns:a16="http://schemas.microsoft.com/office/drawing/2014/main" id="{4E01F51B-82ED-93D7-681D-8A07677623D8}"/>
                </a:ext>
              </a:extLst>
            </p:cNvPr>
            <p:cNvSpPr txBox="1"/>
            <p:nvPr/>
          </p:nvSpPr>
          <p:spPr>
            <a:xfrm>
              <a:off x="0" y="-38100"/>
              <a:ext cx="1605647" cy="633023"/>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2" name="TextBox 7">
            <a:extLst>
              <a:ext uri="{FF2B5EF4-FFF2-40B4-BE49-F238E27FC236}">
                <a16:creationId xmlns:a16="http://schemas.microsoft.com/office/drawing/2014/main" id="{EC418E96-2484-D203-807E-570B69A0FFE1}"/>
              </a:ext>
            </a:extLst>
          </p:cNvPr>
          <p:cNvSpPr txBox="1"/>
          <p:nvPr/>
        </p:nvSpPr>
        <p:spPr>
          <a:xfrm>
            <a:off x="8711292" y="5441470"/>
            <a:ext cx="6096443" cy="2403508"/>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Box 15">
            <a:extLst>
              <a:ext uri="{FF2B5EF4-FFF2-40B4-BE49-F238E27FC236}">
                <a16:creationId xmlns:a16="http://schemas.microsoft.com/office/drawing/2014/main" id="{E0B046AB-E210-B6EC-5D75-C8315298B396}"/>
              </a:ext>
            </a:extLst>
          </p:cNvPr>
          <p:cNvSpPr txBox="1"/>
          <p:nvPr/>
        </p:nvSpPr>
        <p:spPr>
          <a:xfrm>
            <a:off x="5931689" y="4083145"/>
            <a:ext cx="5303834" cy="1084094"/>
          </a:xfrm>
          <a:prstGeom prst="rect">
            <a:avLst/>
          </a:prstGeom>
        </p:spPr>
        <p:txBody>
          <a:bodyPr lIns="0" tIns="0" rIns="0" bIns="0" rtlCol="0" anchor="t">
            <a:spAutoFit/>
          </a:bodyPr>
          <a:lstStyle/>
          <a:p>
            <a:pPr marL="0" marR="0" lvl="0" indent="0" algn="l" defTabSz="914400" rtl="0" eaLnBrk="1" fontAlgn="auto" latinLnBrk="0" hangingPunct="1">
              <a:lnSpc>
                <a:spcPts val="2196"/>
              </a:lnSpc>
              <a:spcBef>
                <a:spcPts val="0"/>
              </a:spcBef>
              <a:spcAft>
                <a:spcPts val="0"/>
              </a:spcAft>
              <a:buClrTx/>
              <a:buSzTx/>
              <a:buFontTx/>
              <a:buNone/>
              <a:tabLst/>
              <a:defRPr/>
            </a:pPr>
            <a:r>
              <a:rPr kumimoji="0" lang="en-US" sz="1569" b="1" i="0" u="none" strike="noStrike" kern="1200" cap="none" spc="-31" normalizeH="0" baseline="0" noProof="0" dirty="0">
                <a:ln>
                  <a:noFill/>
                </a:ln>
                <a:solidFill>
                  <a:srgbClr val="4A5D73"/>
                </a:solidFill>
                <a:effectLst/>
                <a:uLnTx/>
                <a:uFillTx/>
                <a:latin typeface="Source Sans 3 Semi-Bold"/>
                <a:ea typeface="Source Sans 3 Semi-Bold"/>
                <a:cs typeface="Source Sans 3 Semi-Bold"/>
                <a:sym typeface="Source Sans 3 Semi-Bold"/>
              </a:rPr>
              <a:t>Heavy AI users rate theory 18% higher but practical skills lower</a:t>
            </a:r>
          </a:p>
          <a:p>
            <a:pPr marL="0" marR="0" lvl="0" indent="0" algn="l" defTabSz="914400" rtl="0" eaLnBrk="1" fontAlgn="auto" latinLnBrk="0" hangingPunct="1">
              <a:lnSpc>
                <a:spcPts val="2196"/>
              </a:lnSpc>
              <a:spcBef>
                <a:spcPts val="0"/>
              </a:spcBef>
              <a:spcAft>
                <a:spcPts val="0"/>
              </a:spcAft>
              <a:buClrTx/>
              <a:buSzTx/>
              <a:buFontTx/>
              <a:buNone/>
              <a:tabLst/>
              <a:defRPr/>
            </a:pPr>
            <a:r>
              <a:rPr kumimoji="0" lang="en-US" sz="1569" b="1" i="0" u="none" strike="noStrike" kern="1200" cap="none" spc="-31" normalizeH="0" baseline="0" noProof="0" dirty="0">
                <a:ln>
                  <a:noFill/>
                </a:ln>
                <a:solidFill>
                  <a:srgbClr val="4A5D73"/>
                </a:solidFill>
                <a:effectLst/>
                <a:uLnTx/>
                <a:uFillTx/>
                <a:latin typeface="Source Sans 3 Semi-Bold"/>
                <a:ea typeface="Source Sans 3 Semi-Bold"/>
                <a:cs typeface="Source Sans 3 Semi-Bold"/>
                <a:sym typeface="Source Sans 3 Semi-Bold"/>
              </a:rPr>
              <a:t>Graduates struggle with debugging code and reading technical drawings</a:t>
            </a:r>
          </a:p>
          <a:p>
            <a:pPr marL="0" marR="0" lvl="0" indent="0" algn="l" defTabSz="914400" rtl="0" eaLnBrk="1" fontAlgn="auto" latinLnBrk="0" hangingPunct="1">
              <a:lnSpc>
                <a:spcPts val="2196"/>
              </a:lnSpc>
              <a:spcBef>
                <a:spcPts val="0"/>
              </a:spcBef>
              <a:spcAft>
                <a:spcPts val="0"/>
              </a:spcAft>
              <a:buClrTx/>
              <a:buSzTx/>
              <a:buFontTx/>
              <a:buNone/>
              <a:tabLst/>
              <a:defRPr/>
            </a:pPr>
            <a:r>
              <a:rPr kumimoji="0" lang="en-US" sz="1569" b="1" i="0" u="none" strike="noStrike" kern="1200" cap="none" spc="-31" normalizeH="0" baseline="0" noProof="0" dirty="0">
                <a:ln>
                  <a:noFill/>
                </a:ln>
                <a:solidFill>
                  <a:srgbClr val="4A5D73"/>
                </a:solidFill>
                <a:effectLst/>
                <a:uLnTx/>
                <a:uFillTx/>
                <a:latin typeface="Source Sans 3 Semi-Bold"/>
                <a:ea typeface="Source Sans 3 Semi-Bold"/>
                <a:cs typeface="Source Sans 3 Semi-Bold"/>
                <a:sym typeface="Source Sans 3 Semi-Bold"/>
              </a:rPr>
              <a:t>Theoretical knowledge does not translate to workplace readiness</a:t>
            </a:r>
          </a:p>
        </p:txBody>
      </p:sp>
      <p:sp>
        <p:nvSpPr>
          <p:cNvPr id="15" name="TextBox 16">
            <a:extLst>
              <a:ext uri="{FF2B5EF4-FFF2-40B4-BE49-F238E27FC236}">
                <a16:creationId xmlns:a16="http://schemas.microsoft.com/office/drawing/2014/main" id="{F227C389-49E4-FAE4-B522-AEA58CF1DECE}"/>
              </a:ext>
            </a:extLst>
          </p:cNvPr>
          <p:cNvSpPr txBox="1"/>
          <p:nvPr/>
        </p:nvSpPr>
        <p:spPr>
          <a:xfrm>
            <a:off x="5645846" y="3116124"/>
            <a:ext cx="2937760" cy="422320"/>
          </a:xfrm>
          <a:prstGeom prst="rect">
            <a:avLst/>
          </a:prstGeom>
        </p:spPr>
        <p:txBody>
          <a:bodyPr lIns="0" tIns="0" rIns="0" bIns="0" rtlCol="0" anchor="t">
            <a:spAutoFit/>
          </a:bodyPr>
          <a:lstStyle/>
          <a:p>
            <a:pPr marL="0" marR="0" lvl="0" indent="0" algn="l" defTabSz="914400" rtl="0" eaLnBrk="1" fontAlgn="auto" latinLnBrk="0" hangingPunct="1">
              <a:lnSpc>
                <a:spcPts val="3497"/>
              </a:lnSpc>
              <a:spcBef>
                <a:spcPct val="0"/>
              </a:spcBef>
              <a:spcAft>
                <a:spcPts val="0"/>
              </a:spcAft>
              <a:buClrTx/>
              <a:buSzTx/>
              <a:buFontTx/>
              <a:buNone/>
              <a:tabLst/>
              <a:defRPr/>
            </a:pPr>
            <a:r>
              <a:rPr kumimoji="0" lang="en-US" sz="2498" b="1" i="0" u="none" strike="noStrike" kern="1200" cap="none" spc="-49" normalizeH="0" baseline="0" noProof="0" dirty="0">
                <a:ln>
                  <a:noFill/>
                </a:ln>
                <a:solidFill>
                  <a:srgbClr val="4A5D73"/>
                </a:solidFill>
                <a:effectLst/>
                <a:uLnTx/>
                <a:uFillTx/>
                <a:latin typeface="Source Sans 3 Bold"/>
                <a:ea typeface="Source Sans 3 Bold"/>
                <a:cs typeface="Source Sans 3 Bold"/>
                <a:sym typeface="Source Sans 3 Bold"/>
              </a:rPr>
              <a:t>Key Findings:</a:t>
            </a:r>
          </a:p>
        </p:txBody>
      </p:sp>
    </p:spTree>
    <p:extLst>
      <p:ext uri="{BB962C8B-B14F-4D97-AF65-F5344CB8AC3E}">
        <p14:creationId xmlns:p14="http://schemas.microsoft.com/office/powerpoint/2010/main" val="47178921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B0D52D-F0D7-001A-5552-5EB310193F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6D113C-6FDE-5185-6EE4-B0F66318D04A}"/>
              </a:ext>
            </a:extLst>
          </p:cNvPr>
          <p:cNvSpPr>
            <a:spLocks noGrp="1"/>
          </p:cNvSpPr>
          <p:nvPr>
            <p:ph type="title"/>
          </p:nvPr>
        </p:nvSpPr>
        <p:spPr/>
        <p:txBody>
          <a:bodyPr>
            <a:normAutofit fontScale="90000"/>
          </a:bodyPr>
          <a:lstStyle/>
          <a:p>
            <a:r>
              <a:rPr lang="en-US" sz="3200" dirty="0">
                <a:solidFill>
                  <a:srgbClr val="1F2A44"/>
                </a:solidFill>
                <a:latin typeface="Libre Baskerville Bold"/>
                <a:ea typeface="Libre Baskerville Bold"/>
                <a:cs typeface="Libre Baskerville Bold"/>
                <a:sym typeface="Libre Baskerville Bold"/>
              </a:rPr>
              <a:t>Institutional and Examination Challenges</a:t>
            </a:r>
            <a:br>
              <a:rPr lang="en-US" sz="3200" dirty="0">
                <a:solidFill>
                  <a:srgbClr val="1F2A44"/>
                </a:solidFill>
                <a:latin typeface="Libre Baskerville Bold"/>
                <a:ea typeface="Libre Baskerville Bold"/>
                <a:cs typeface="Libre Baskerville Bold"/>
                <a:sym typeface="Libre Baskerville Bold"/>
              </a:rPr>
            </a:br>
            <a:endParaRPr lang="en-US" dirty="0"/>
          </a:p>
        </p:txBody>
      </p:sp>
      <p:sp>
        <p:nvSpPr>
          <p:cNvPr id="12" name="TextBox 7">
            <a:extLst>
              <a:ext uri="{FF2B5EF4-FFF2-40B4-BE49-F238E27FC236}">
                <a16:creationId xmlns:a16="http://schemas.microsoft.com/office/drawing/2014/main" id="{DAE75959-D530-9C3E-36A7-ADC36ACA4BFC}"/>
              </a:ext>
            </a:extLst>
          </p:cNvPr>
          <p:cNvSpPr txBox="1"/>
          <p:nvPr/>
        </p:nvSpPr>
        <p:spPr>
          <a:xfrm>
            <a:off x="8711292" y="5441470"/>
            <a:ext cx="6096443" cy="2403508"/>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0" name="Group 9">
            <a:extLst>
              <a:ext uri="{FF2B5EF4-FFF2-40B4-BE49-F238E27FC236}">
                <a16:creationId xmlns:a16="http://schemas.microsoft.com/office/drawing/2014/main" id="{E50EACEA-6DC2-5CD9-27DE-94C5D70150CF}"/>
              </a:ext>
            </a:extLst>
          </p:cNvPr>
          <p:cNvGrpSpPr/>
          <p:nvPr/>
        </p:nvGrpSpPr>
        <p:grpSpPr>
          <a:xfrm>
            <a:off x="8484200" y="1228321"/>
            <a:ext cx="3409951" cy="5096023"/>
            <a:chOff x="0" y="0"/>
            <a:chExt cx="793380" cy="1087078"/>
          </a:xfrm>
        </p:grpSpPr>
        <p:sp>
          <p:nvSpPr>
            <p:cNvPr id="11" name="Freeform 10">
              <a:extLst>
                <a:ext uri="{FF2B5EF4-FFF2-40B4-BE49-F238E27FC236}">
                  <a16:creationId xmlns:a16="http://schemas.microsoft.com/office/drawing/2014/main" id="{41879F37-F5AE-F7EF-B913-C97A2DD820AB}"/>
                </a:ext>
              </a:extLst>
            </p:cNvPr>
            <p:cNvSpPr/>
            <p:nvPr/>
          </p:nvSpPr>
          <p:spPr>
            <a:xfrm>
              <a:off x="0" y="0"/>
              <a:ext cx="793380" cy="1087078"/>
            </a:xfrm>
            <a:custGeom>
              <a:avLst/>
              <a:gdLst/>
              <a:ahLst/>
              <a:cxnLst/>
              <a:rect l="l" t="t" r="r" b="b"/>
              <a:pathLst>
                <a:path w="793380" h="1087078">
                  <a:moveTo>
                    <a:pt x="75590" y="0"/>
                  </a:moveTo>
                  <a:lnTo>
                    <a:pt x="717790" y="0"/>
                  </a:lnTo>
                  <a:cubicBezTo>
                    <a:pt x="759537" y="0"/>
                    <a:pt x="793380" y="33843"/>
                    <a:pt x="793380" y="75590"/>
                  </a:cubicBezTo>
                  <a:lnTo>
                    <a:pt x="793380" y="1011488"/>
                  </a:lnTo>
                  <a:cubicBezTo>
                    <a:pt x="793380" y="1053236"/>
                    <a:pt x="759537" y="1087078"/>
                    <a:pt x="717790" y="1087078"/>
                  </a:cubicBezTo>
                  <a:lnTo>
                    <a:pt x="75590" y="1087078"/>
                  </a:lnTo>
                  <a:cubicBezTo>
                    <a:pt x="33843" y="1087078"/>
                    <a:pt x="0" y="1053236"/>
                    <a:pt x="0" y="1011488"/>
                  </a:cubicBezTo>
                  <a:lnTo>
                    <a:pt x="0" y="75590"/>
                  </a:lnTo>
                  <a:cubicBezTo>
                    <a:pt x="0" y="33843"/>
                    <a:pt x="33843" y="0"/>
                    <a:pt x="75590" y="0"/>
                  </a:cubicBezTo>
                  <a:close/>
                </a:path>
              </a:pathLst>
            </a:custGeom>
            <a:blipFill>
              <a:blip r:embed="rId2"/>
              <a:stretch>
                <a:fillRect l="-1125" r="-1125"/>
              </a:stretch>
            </a:blipFill>
          </p:spPr>
        </p:sp>
      </p:grpSp>
      <p:sp>
        <p:nvSpPr>
          <p:cNvPr id="23" name="TextBox 15">
            <a:extLst>
              <a:ext uri="{FF2B5EF4-FFF2-40B4-BE49-F238E27FC236}">
                <a16:creationId xmlns:a16="http://schemas.microsoft.com/office/drawing/2014/main" id="{4C04D001-5CC4-C4DE-D464-7BF1B11961DA}"/>
              </a:ext>
            </a:extLst>
          </p:cNvPr>
          <p:cNvSpPr txBox="1"/>
          <p:nvPr/>
        </p:nvSpPr>
        <p:spPr>
          <a:xfrm rot="10800000" flipV="1">
            <a:off x="174591" y="1859692"/>
            <a:ext cx="875113" cy="692497"/>
          </a:xfrm>
          <a:prstGeom prst="rect">
            <a:avLst/>
          </a:prstGeom>
        </p:spPr>
        <p:txBody>
          <a:bodyPr wrap="square" lIns="0" tIns="0" rIns="0" bIns="0" rtlCol="0" anchor="t">
            <a:spAutoFit/>
          </a:bodyPr>
          <a:lstStyle/>
          <a:p>
            <a:pPr marL="0" marR="0" lvl="0" indent="0" algn="ctr" defTabSz="914400" rtl="0" eaLnBrk="1" fontAlgn="auto" latinLnBrk="0" hangingPunct="1">
              <a:lnSpc>
                <a:spcPts val="5446"/>
              </a:lnSpc>
              <a:spcBef>
                <a:spcPts val="0"/>
              </a:spcBef>
              <a:spcAft>
                <a:spcPts val="0"/>
              </a:spcAft>
              <a:buClrTx/>
              <a:buSzTx/>
              <a:buFontTx/>
              <a:buNone/>
              <a:tabLst/>
              <a:defRPr/>
            </a:pPr>
            <a:r>
              <a:rPr kumimoji="0" lang="en-US" sz="4996" b="1" i="0" u="none" strike="noStrike" kern="1200" cap="none" spc="0" normalizeH="0" baseline="0" noProof="0">
                <a:ln>
                  <a:noFill/>
                </a:ln>
                <a:solidFill>
                  <a:srgbClr val="1F2A44"/>
                </a:solidFill>
                <a:effectLst/>
                <a:uLnTx/>
                <a:uFillTx/>
                <a:latin typeface="Libre Baskerville Bold"/>
                <a:ea typeface="Libre Baskerville Bold"/>
                <a:cs typeface="Libre Baskerville Bold"/>
                <a:sym typeface="Libre Baskerville Bold"/>
              </a:rPr>
              <a:t>01</a:t>
            </a:r>
          </a:p>
        </p:txBody>
      </p:sp>
      <p:sp>
        <p:nvSpPr>
          <p:cNvPr id="24" name="TextBox 16">
            <a:extLst>
              <a:ext uri="{FF2B5EF4-FFF2-40B4-BE49-F238E27FC236}">
                <a16:creationId xmlns:a16="http://schemas.microsoft.com/office/drawing/2014/main" id="{9411D5EE-9068-A396-6489-2C44A213A4C9}"/>
              </a:ext>
            </a:extLst>
          </p:cNvPr>
          <p:cNvSpPr txBox="1"/>
          <p:nvPr/>
        </p:nvSpPr>
        <p:spPr>
          <a:xfrm rot="10800000" flipV="1">
            <a:off x="297849" y="2938099"/>
            <a:ext cx="767843" cy="692497"/>
          </a:xfrm>
          <a:prstGeom prst="rect">
            <a:avLst/>
          </a:prstGeom>
        </p:spPr>
        <p:txBody>
          <a:bodyPr wrap="square" lIns="0" tIns="0" rIns="0" bIns="0" rtlCol="0" anchor="t">
            <a:spAutoFit/>
          </a:bodyPr>
          <a:lstStyle/>
          <a:p>
            <a:pPr marL="0" marR="0" lvl="0" indent="0" algn="ctr" defTabSz="914400" rtl="0" eaLnBrk="1" fontAlgn="auto" latinLnBrk="0" hangingPunct="1">
              <a:lnSpc>
                <a:spcPts val="5446"/>
              </a:lnSpc>
              <a:spcBef>
                <a:spcPts val="0"/>
              </a:spcBef>
              <a:spcAft>
                <a:spcPts val="0"/>
              </a:spcAft>
              <a:buClrTx/>
              <a:buSzTx/>
              <a:buFontTx/>
              <a:buNone/>
              <a:tabLst/>
              <a:defRPr/>
            </a:pPr>
            <a:r>
              <a:rPr kumimoji="0" lang="en-US" sz="4996" b="1" i="0" u="none" strike="noStrike" kern="1200" cap="none" spc="0" normalizeH="0" baseline="0" noProof="0">
                <a:ln>
                  <a:noFill/>
                </a:ln>
                <a:solidFill>
                  <a:srgbClr val="1F2A44"/>
                </a:solidFill>
                <a:effectLst/>
                <a:uLnTx/>
                <a:uFillTx/>
                <a:latin typeface="Libre Baskerville Bold"/>
                <a:ea typeface="Libre Baskerville Bold"/>
                <a:cs typeface="Libre Baskerville Bold"/>
                <a:sym typeface="Libre Baskerville Bold"/>
              </a:rPr>
              <a:t>02</a:t>
            </a:r>
          </a:p>
        </p:txBody>
      </p:sp>
      <p:sp>
        <p:nvSpPr>
          <p:cNvPr id="25" name="TextBox 17">
            <a:extLst>
              <a:ext uri="{FF2B5EF4-FFF2-40B4-BE49-F238E27FC236}">
                <a16:creationId xmlns:a16="http://schemas.microsoft.com/office/drawing/2014/main" id="{2C211998-4D51-2CF5-FEA2-736372512A48}"/>
              </a:ext>
            </a:extLst>
          </p:cNvPr>
          <p:cNvSpPr txBox="1"/>
          <p:nvPr/>
        </p:nvSpPr>
        <p:spPr>
          <a:xfrm rot="10800000" flipV="1">
            <a:off x="166905" y="4079672"/>
            <a:ext cx="898788" cy="692497"/>
          </a:xfrm>
          <a:prstGeom prst="rect">
            <a:avLst/>
          </a:prstGeom>
        </p:spPr>
        <p:txBody>
          <a:bodyPr wrap="square" lIns="0" tIns="0" rIns="0" bIns="0" rtlCol="0" anchor="t">
            <a:spAutoFit/>
          </a:bodyPr>
          <a:lstStyle/>
          <a:p>
            <a:pPr marL="0" marR="0" lvl="0" indent="0" algn="ctr" defTabSz="914400" rtl="0" eaLnBrk="1" fontAlgn="auto" latinLnBrk="0" hangingPunct="1">
              <a:lnSpc>
                <a:spcPts val="5446"/>
              </a:lnSpc>
              <a:spcBef>
                <a:spcPts val="0"/>
              </a:spcBef>
              <a:spcAft>
                <a:spcPts val="0"/>
              </a:spcAft>
              <a:buClrTx/>
              <a:buSzTx/>
              <a:buFontTx/>
              <a:buNone/>
              <a:tabLst/>
              <a:defRPr/>
            </a:pPr>
            <a:r>
              <a:rPr kumimoji="0" lang="en-US" sz="4996" b="1" i="0" u="none" strike="noStrike" kern="1200" cap="none" spc="0" normalizeH="0" baseline="0" noProof="0">
                <a:ln>
                  <a:noFill/>
                </a:ln>
                <a:solidFill>
                  <a:srgbClr val="1F2A44"/>
                </a:solidFill>
                <a:effectLst/>
                <a:uLnTx/>
                <a:uFillTx/>
                <a:latin typeface="Libre Baskerville Bold"/>
                <a:ea typeface="Libre Baskerville Bold"/>
                <a:cs typeface="Libre Baskerville Bold"/>
                <a:sym typeface="Libre Baskerville Bold"/>
              </a:rPr>
              <a:t>03</a:t>
            </a:r>
          </a:p>
        </p:txBody>
      </p:sp>
      <p:sp>
        <p:nvSpPr>
          <p:cNvPr id="26" name="TextBox 18">
            <a:extLst>
              <a:ext uri="{FF2B5EF4-FFF2-40B4-BE49-F238E27FC236}">
                <a16:creationId xmlns:a16="http://schemas.microsoft.com/office/drawing/2014/main" id="{5DF8E676-2081-CA91-3E27-8E2678F65F01}"/>
              </a:ext>
            </a:extLst>
          </p:cNvPr>
          <p:cNvSpPr txBox="1"/>
          <p:nvPr/>
        </p:nvSpPr>
        <p:spPr>
          <a:xfrm rot="10800000" flipV="1">
            <a:off x="166905" y="4911489"/>
            <a:ext cx="898788" cy="692497"/>
          </a:xfrm>
          <a:prstGeom prst="rect">
            <a:avLst/>
          </a:prstGeom>
        </p:spPr>
        <p:txBody>
          <a:bodyPr wrap="square" lIns="0" tIns="0" rIns="0" bIns="0" rtlCol="0" anchor="t">
            <a:spAutoFit/>
          </a:bodyPr>
          <a:lstStyle/>
          <a:p>
            <a:pPr marL="0" marR="0" lvl="0" indent="0" algn="ctr" defTabSz="914400" rtl="0" eaLnBrk="1" fontAlgn="auto" latinLnBrk="0" hangingPunct="1">
              <a:lnSpc>
                <a:spcPts val="5446"/>
              </a:lnSpc>
              <a:spcBef>
                <a:spcPts val="0"/>
              </a:spcBef>
              <a:spcAft>
                <a:spcPts val="0"/>
              </a:spcAft>
              <a:buClrTx/>
              <a:buSzTx/>
              <a:buFontTx/>
              <a:buNone/>
              <a:tabLst/>
              <a:defRPr/>
            </a:pPr>
            <a:r>
              <a:rPr kumimoji="0" lang="en-US" sz="4996" b="1" i="0" u="none" strike="noStrike" kern="1200" cap="none" spc="0" normalizeH="0" baseline="0" noProof="0">
                <a:ln>
                  <a:noFill/>
                </a:ln>
                <a:solidFill>
                  <a:srgbClr val="1F2A44"/>
                </a:solidFill>
                <a:effectLst/>
                <a:uLnTx/>
                <a:uFillTx/>
                <a:latin typeface="Libre Baskerville Bold"/>
                <a:ea typeface="Libre Baskerville Bold"/>
                <a:cs typeface="Libre Baskerville Bold"/>
                <a:sym typeface="Libre Baskerville Bold"/>
              </a:rPr>
              <a:t>04</a:t>
            </a:r>
          </a:p>
        </p:txBody>
      </p:sp>
      <p:sp>
        <p:nvSpPr>
          <p:cNvPr id="27" name="TextBox 19">
            <a:extLst>
              <a:ext uri="{FF2B5EF4-FFF2-40B4-BE49-F238E27FC236}">
                <a16:creationId xmlns:a16="http://schemas.microsoft.com/office/drawing/2014/main" id="{64B7510E-3E87-E92F-0A89-51DFCA39A900}"/>
              </a:ext>
            </a:extLst>
          </p:cNvPr>
          <p:cNvSpPr txBox="1"/>
          <p:nvPr/>
        </p:nvSpPr>
        <p:spPr>
          <a:xfrm rot="10800000" flipV="1">
            <a:off x="1376663" y="1840012"/>
            <a:ext cx="6895639" cy="760978"/>
          </a:xfrm>
          <a:prstGeom prst="rect">
            <a:avLst/>
          </a:prstGeom>
        </p:spPr>
        <p:txBody>
          <a:bodyPr wrap="square" lIns="0" tIns="0" rIns="0" bIns="0" rtlCol="0" anchor="t">
            <a:spAutoFit/>
          </a:bodyPr>
          <a:lstStyle/>
          <a:p>
            <a:pPr marL="0" marR="0" lvl="0" indent="0" algn="l" defTabSz="914400" rtl="0" eaLnBrk="1" fontAlgn="auto" latinLnBrk="0" hangingPunct="1">
              <a:lnSpc>
                <a:spcPts val="3131"/>
              </a:lnSpc>
              <a:spcBef>
                <a:spcPct val="0"/>
              </a:spcBef>
              <a:spcAft>
                <a:spcPts val="0"/>
              </a:spcAft>
              <a:buClrTx/>
              <a:buSzTx/>
              <a:buFontTx/>
              <a:buNone/>
              <a:tabLst/>
              <a:defRPr/>
            </a:pPr>
            <a:r>
              <a:rPr kumimoji="0" lang="en-US" sz="2236" b="1" i="0" u="none" strike="noStrike" kern="1200" cap="none" spc="-44" normalizeH="0" baseline="0" noProof="0">
                <a:ln>
                  <a:noFill/>
                </a:ln>
                <a:solidFill>
                  <a:srgbClr val="4A5D73"/>
                </a:solidFill>
                <a:effectLst/>
                <a:uLnTx/>
                <a:uFillTx/>
                <a:latin typeface="Source Sans 3 Semi-Bold"/>
                <a:ea typeface="Source Sans 3 Semi-Bold"/>
                <a:cs typeface="Source Sans 3 Semi-Bold"/>
                <a:sym typeface="Source Sans 3 Semi-Bold"/>
              </a:rPr>
              <a:t>No national AI policies or standardized AI literacy training in place</a:t>
            </a:r>
          </a:p>
        </p:txBody>
      </p:sp>
      <p:sp>
        <p:nvSpPr>
          <p:cNvPr id="28" name="TextBox 20">
            <a:extLst>
              <a:ext uri="{FF2B5EF4-FFF2-40B4-BE49-F238E27FC236}">
                <a16:creationId xmlns:a16="http://schemas.microsoft.com/office/drawing/2014/main" id="{E90F8ADD-473C-0F76-8A8E-3B97308103FD}"/>
              </a:ext>
            </a:extLst>
          </p:cNvPr>
          <p:cNvSpPr txBox="1"/>
          <p:nvPr/>
        </p:nvSpPr>
        <p:spPr>
          <a:xfrm rot="10800000" flipV="1">
            <a:off x="1376663" y="2880428"/>
            <a:ext cx="7206609" cy="760978"/>
          </a:xfrm>
          <a:prstGeom prst="rect">
            <a:avLst/>
          </a:prstGeom>
        </p:spPr>
        <p:txBody>
          <a:bodyPr wrap="square" lIns="0" tIns="0" rIns="0" bIns="0" rtlCol="0" anchor="t">
            <a:spAutoFit/>
          </a:bodyPr>
          <a:lstStyle/>
          <a:p>
            <a:pPr marL="0" marR="0" lvl="0" indent="0" algn="l" defTabSz="914400" rtl="0" eaLnBrk="1" fontAlgn="auto" latinLnBrk="0" hangingPunct="1">
              <a:lnSpc>
                <a:spcPts val="3131"/>
              </a:lnSpc>
              <a:spcBef>
                <a:spcPct val="0"/>
              </a:spcBef>
              <a:spcAft>
                <a:spcPts val="0"/>
              </a:spcAft>
              <a:buClrTx/>
              <a:buSzTx/>
              <a:buFontTx/>
              <a:buNone/>
              <a:tabLst/>
              <a:defRPr/>
            </a:pPr>
            <a:r>
              <a:rPr kumimoji="0" lang="en-US" sz="2236" b="1" i="0" u="none" strike="noStrike" kern="1200" cap="none" spc="-44" normalizeH="0" baseline="0" noProof="0">
                <a:ln>
                  <a:noFill/>
                </a:ln>
                <a:solidFill>
                  <a:srgbClr val="4A5D73"/>
                </a:solidFill>
                <a:effectLst/>
                <a:uLnTx/>
                <a:uFillTx/>
                <a:latin typeface="Source Sans 3 Semi-Bold"/>
                <a:ea typeface="Source Sans 3 Semi-Bold"/>
                <a:cs typeface="Source Sans 3 Semi-Bold"/>
                <a:sym typeface="Source Sans 3 Semi-Bold"/>
              </a:rPr>
              <a:t>86.7% of trainers lack AI detection software or guidelines</a:t>
            </a:r>
          </a:p>
        </p:txBody>
      </p:sp>
      <p:sp>
        <p:nvSpPr>
          <p:cNvPr id="29" name="TextBox 21">
            <a:extLst>
              <a:ext uri="{FF2B5EF4-FFF2-40B4-BE49-F238E27FC236}">
                <a16:creationId xmlns:a16="http://schemas.microsoft.com/office/drawing/2014/main" id="{76795D19-8D7D-7686-0A51-86979B866486}"/>
              </a:ext>
            </a:extLst>
          </p:cNvPr>
          <p:cNvSpPr txBox="1"/>
          <p:nvPr/>
        </p:nvSpPr>
        <p:spPr>
          <a:xfrm rot="10800000" flipV="1">
            <a:off x="1376663" y="3833688"/>
            <a:ext cx="7446596" cy="760978"/>
          </a:xfrm>
          <a:prstGeom prst="rect">
            <a:avLst/>
          </a:prstGeom>
        </p:spPr>
        <p:txBody>
          <a:bodyPr wrap="square" lIns="0" tIns="0" rIns="0" bIns="0" rtlCol="0" anchor="t">
            <a:spAutoFit/>
          </a:bodyPr>
          <a:lstStyle/>
          <a:p>
            <a:pPr marL="0" marR="0" lvl="0" indent="0" algn="l" defTabSz="914400" rtl="0" eaLnBrk="1" fontAlgn="auto" latinLnBrk="0" hangingPunct="1">
              <a:lnSpc>
                <a:spcPts val="3131"/>
              </a:lnSpc>
              <a:spcBef>
                <a:spcPct val="0"/>
              </a:spcBef>
              <a:spcAft>
                <a:spcPts val="0"/>
              </a:spcAft>
              <a:buClrTx/>
              <a:buSzTx/>
              <a:buFontTx/>
              <a:buNone/>
              <a:tabLst/>
              <a:defRPr/>
            </a:pPr>
            <a:r>
              <a:rPr kumimoji="0" lang="en-US" sz="2236" b="1" i="0" u="none" strike="noStrike" kern="1200" cap="none" spc="-44" normalizeH="0" baseline="0" noProof="0">
                <a:ln>
                  <a:noFill/>
                </a:ln>
                <a:solidFill>
                  <a:srgbClr val="4A5D73"/>
                </a:solidFill>
                <a:effectLst/>
                <a:uLnTx/>
                <a:uFillTx/>
                <a:latin typeface="Source Sans 3 Semi-Bold"/>
                <a:ea typeface="Source Sans 3 Semi-Bold"/>
                <a:cs typeface="Source Sans 3 Semi-Bold"/>
                <a:sym typeface="Source Sans 3 Semi-Bold"/>
              </a:rPr>
              <a:t>Detection relies on unreliable stylistic inconsistency methods</a:t>
            </a:r>
          </a:p>
        </p:txBody>
      </p:sp>
      <p:sp>
        <p:nvSpPr>
          <p:cNvPr id="30" name="TextBox 22">
            <a:extLst>
              <a:ext uri="{FF2B5EF4-FFF2-40B4-BE49-F238E27FC236}">
                <a16:creationId xmlns:a16="http://schemas.microsoft.com/office/drawing/2014/main" id="{1DF670C4-48BD-B4DE-A3BA-987FACDF48AD}"/>
              </a:ext>
            </a:extLst>
          </p:cNvPr>
          <p:cNvSpPr txBox="1"/>
          <p:nvPr/>
        </p:nvSpPr>
        <p:spPr>
          <a:xfrm rot="10800000" flipV="1">
            <a:off x="1376663" y="4868700"/>
            <a:ext cx="7446596" cy="760978"/>
          </a:xfrm>
          <a:prstGeom prst="rect">
            <a:avLst/>
          </a:prstGeom>
        </p:spPr>
        <p:txBody>
          <a:bodyPr wrap="square" lIns="0" tIns="0" rIns="0" bIns="0" rtlCol="0" anchor="t">
            <a:spAutoFit/>
          </a:bodyPr>
          <a:lstStyle/>
          <a:p>
            <a:pPr marL="0" marR="0" lvl="0" indent="0" algn="l" defTabSz="914400" rtl="0" eaLnBrk="1" fontAlgn="auto" latinLnBrk="0" hangingPunct="1">
              <a:lnSpc>
                <a:spcPts val="3131"/>
              </a:lnSpc>
              <a:spcBef>
                <a:spcPct val="0"/>
              </a:spcBef>
              <a:spcAft>
                <a:spcPts val="0"/>
              </a:spcAft>
              <a:buClrTx/>
              <a:buSzTx/>
              <a:buFontTx/>
              <a:buNone/>
              <a:tabLst/>
              <a:defRPr/>
            </a:pPr>
            <a:r>
              <a:rPr kumimoji="0" lang="en-US" sz="2236" b="1" i="0" u="none" strike="noStrike" kern="1200" cap="none" spc="-44" normalizeH="0" baseline="0" noProof="0">
                <a:ln>
                  <a:noFill/>
                </a:ln>
                <a:solidFill>
                  <a:srgbClr val="4A5D73"/>
                </a:solidFill>
                <a:effectLst/>
                <a:uLnTx/>
                <a:uFillTx/>
                <a:latin typeface="Source Sans 3 Semi-Bold"/>
                <a:ea typeface="Source Sans 3 Semi-Bold"/>
                <a:cs typeface="Source Sans 3 Semi-Bold"/>
                <a:sym typeface="Source Sans 3 Semi-Bold"/>
              </a:rPr>
              <a:t>KNEC reports rising exam irregularities; AI-assisted cheating documented</a:t>
            </a:r>
          </a:p>
        </p:txBody>
      </p:sp>
    </p:spTree>
    <p:extLst>
      <p:ext uri="{BB962C8B-B14F-4D97-AF65-F5344CB8AC3E}">
        <p14:creationId xmlns:p14="http://schemas.microsoft.com/office/powerpoint/2010/main" val="379016111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F49FB-599E-4A68-0BA5-B41F87A91F1E}"/>
            </a:ext>
          </a:extLst>
        </p:cNvPr>
        <p:cNvGrpSpPr/>
        <p:nvPr/>
      </p:nvGrpSpPr>
      <p:grpSpPr>
        <a:xfrm>
          <a:off x="0" y="0"/>
          <a:ext cx="0" cy="0"/>
          <a:chOff x="0" y="0"/>
          <a:chExt cx="0" cy="0"/>
        </a:xfrm>
      </p:grpSpPr>
      <p:sp>
        <p:nvSpPr>
          <p:cNvPr id="6" name="TextBox 13">
            <a:extLst>
              <a:ext uri="{FF2B5EF4-FFF2-40B4-BE49-F238E27FC236}">
                <a16:creationId xmlns:a16="http://schemas.microsoft.com/office/drawing/2014/main" id="{5EB258BF-AC2F-29FD-50DD-02A77D022CEE}"/>
              </a:ext>
            </a:extLst>
          </p:cNvPr>
          <p:cNvSpPr txBox="1">
            <a:spLocks noGrp="1"/>
          </p:cNvSpPr>
          <p:nvPr>
            <p:ph type="title"/>
          </p:nvPr>
        </p:nvSpPr>
        <p:spPr>
          <a:xfrm>
            <a:off x="71438" y="14054"/>
            <a:ext cx="9072562" cy="910506"/>
          </a:xfrm>
          <a:prstGeom prst="rect">
            <a:avLst/>
          </a:prstGeom>
        </p:spPr>
        <p:txBody>
          <a:bodyPr wrap="square" lIns="0" tIns="0" rIns="0" bIns="0" rtlCol="0" anchor="t">
            <a:spAutoFit/>
          </a:bodyPr>
          <a:lstStyle/>
          <a:p>
            <a:pPr marL="0" lvl="0" indent="0" algn="l">
              <a:lnSpc>
                <a:spcPts val="7069"/>
              </a:lnSpc>
            </a:pPr>
            <a:r>
              <a:rPr lang="en-US" sz="6000" b="1" dirty="0">
                <a:solidFill>
                  <a:srgbClr val="1F2A44"/>
                </a:solidFill>
                <a:latin typeface="Libre Baskerville Bold"/>
                <a:ea typeface="Libre Baskerville Bold"/>
                <a:cs typeface="Libre Baskerville Bold"/>
                <a:sym typeface="Libre Baskerville Bold"/>
              </a:rPr>
              <a:t>Ethical Opportunities</a:t>
            </a:r>
          </a:p>
        </p:txBody>
      </p:sp>
      <p:sp>
        <p:nvSpPr>
          <p:cNvPr id="7" name="Freeform 9">
            <a:extLst>
              <a:ext uri="{FF2B5EF4-FFF2-40B4-BE49-F238E27FC236}">
                <a16:creationId xmlns:a16="http://schemas.microsoft.com/office/drawing/2014/main" id="{F7641581-5534-7F44-1D65-B1DFA1592761}"/>
              </a:ext>
            </a:extLst>
          </p:cNvPr>
          <p:cNvSpPr/>
          <p:nvPr/>
        </p:nvSpPr>
        <p:spPr>
          <a:xfrm>
            <a:off x="328525" y="1533296"/>
            <a:ext cx="5219027" cy="4332705"/>
          </a:xfrm>
          <a:custGeom>
            <a:avLst/>
            <a:gdLst/>
            <a:ahLst/>
            <a:cxnLst/>
            <a:rect l="l" t="t" r="r" b="b"/>
            <a:pathLst>
              <a:path w="1058096" h="776454">
                <a:moveTo>
                  <a:pt x="56678" y="0"/>
                </a:moveTo>
                <a:lnTo>
                  <a:pt x="1001418" y="0"/>
                </a:lnTo>
                <a:cubicBezTo>
                  <a:pt x="1016450" y="0"/>
                  <a:pt x="1030866" y="5971"/>
                  <a:pt x="1041495" y="16601"/>
                </a:cubicBezTo>
                <a:cubicBezTo>
                  <a:pt x="1052125" y="27230"/>
                  <a:pt x="1058096" y="41646"/>
                  <a:pt x="1058096" y="56678"/>
                </a:cubicBezTo>
                <a:lnTo>
                  <a:pt x="1058096" y="719776"/>
                </a:lnTo>
                <a:cubicBezTo>
                  <a:pt x="1058096" y="734808"/>
                  <a:pt x="1052125" y="749224"/>
                  <a:pt x="1041495" y="759854"/>
                </a:cubicBezTo>
                <a:cubicBezTo>
                  <a:pt x="1030866" y="770483"/>
                  <a:pt x="1016450" y="776454"/>
                  <a:pt x="1001418" y="776454"/>
                </a:cubicBezTo>
                <a:lnTo>
                  <a:pt x="56678" y="776454"/>
                </a:lnTo>
                <a:cubicBezTo>
                  <a:pt x="25376" y="776454"/>
                  <a:pt x="0" y="751079"/>
                  <a:pt x="0" y="719776"/>
                </a:cubicBezTo>
                <a:lnTo>
                  <a:pt x="0" y="56678"/>
                </a:lnTo>
                <a:cubicBezTo>
                  <a:pt x="0" y="25376"/>
                  <a:pt x="25376" y="0"/>
                  <a:pt x="56678" y="0"/>
                </a:cubicBezTo>
                <a:close/>
              </a:path>
            </a:pathLst>
          </a:custGeom>
          <a:blipFill>
            <a:blip r:embed="rId2"/>
            <a:stretch>
              <a:fillRect t="-846" b="-846"/>
            </a:stretch>
          </a:blipFill>
        </p:spPr>
      </p:sp>
      <p:sp>
        <p:nvSpPr>
          <p:cNvPr id="8" name="TextBox 14">
            <a:extLst>
              <a:ext uri="{FF2B5EF4-FFF2-40B4-BE49-F238E27FC236}">
                <a16:creationId xmlns:a16="http://schemas.microsoft.com/office/drawing/2014/main" id="{B7870E4B-F7F8-6864-083D-BEAED0C86693}"/>
              </a:ext>
            </a:extLst>
          </p:cNvPr>
          <p:cNvSpPr txBox="1"/>
          <p:nvPr/>
        </p:nvSpPr>
        <p:spPr>
          <a:xfrm>
            <a:off x="6818398" y="2681713"/>
            <a:ext cx="4857256" cy="340029"/>
          </a:xfrm>
          <a:prstGeom prst="rect">
            <a:avLst/>
          </a:prstGeom>
        </p:spPr>
        <p:txBody>
          <a:bodyPr wrap="square" lIns="0" tIns="0" rIns="0" bIns="0" rtlCol="0" anchor="t">
            <a:spAutoFit/>
          </a:bodyPr>
          <a:lstStyle/>
          <a:p>
            <a:pPr marL="0" marR="0" lvl="0" indent="0" algn="l" defTabSz="914400" rtl="0" eaLnBrk="1" fontAlgn="auto" latinLnBrk="0" hangingPunct="1">
              <a:lnSpc>
                <a:spcPts val="2929"/>
              </a:lnSpc>
              <a:spcBef>
                <a:spcPct val="0"/>
              </a:spcBef>
              <a:spcAft>
                <a:spcPts val="0"/>
              </a:spcAft>
              <a:buClrTx/>
              <a:buSzTx/>
              <a:buFontTx/>
              <a:buNone/>
              <a:tabLst/>
              <a:defRPr/>
            </a:pPr>
            <a:r>
              <a:rPr kumimoji="0" lang="en-US" sz="2092" b="1" i="0" u="none" strike="noStrike" kern="1200" cap="none" spc="-41" normalizeH="0" baseline="0" noProof="0">
                <a:ln>
                  <a:noFill/>
                </a:ln>
                <a:solidFill>
                  <a:srgbClr val="4A5D73"/>
                </a:solidFill>
                <a:effectLst/>
                <a:uLnTx/>
                <a:uFillTx/>
                <a:latin typeface="Source Sans 3 Semi-Bold"/>
                <a:ea typeface="Source Sans 3 Semi-Bold"/>
                <a:cs typeface="Source Sans 3 Semi-Bold"/>
                <a:sym typeface="Source Sans 3 Semi-Bold"/>
              </a:rPr>
              <a:t>19.2% used AI for concept clarification</a:t>
            </a:r>
          </a:p>
        </p:txBody>
      </p:sp>
      <p:sp>
        <p:nvSpPr>
          <p:cNvPr id="9" name="TextBox 15">
            <a:extLst>
              <a:ext uri="{FF2B5EF4-FFF2-40B4-BE49-F238E27FC236}">
                <a16:creationId xmlns:a16="http://schemas.microsoft.com/office/drawing/2014/main" id="{7A62E467-DAC8-A419-3337-E142C16C0185}"/>
              </a:ext>
            </a:extLst>
          </p:cNvPr>
          <p:cNvSpPr txBox="1"/>
          <p:nvPr/>
        </p:nvSpPr>
        <p:spPr>
          <a:xfrm>
            <a:off x="6886938" y="3331910"/>
            <a:ext cx="4720176" cy="340029"/>
          </a:xfrm>
          <a:prstGeom prst="rect">
            <a:avLst/>
          </a:prstGeom>
        </p:spPr>
        <p:txBody>
          <a:bodyPr wrap="square" lIns="0" tIns="0" rIns="0" bIns="0" rtlCol="0" anchor="t">
            <a:spAutoFit/>
          </a:bodyPr>
          <a:lstStyle/>
          <a:p>
            <a:pPr marL="0" marR="0" lvl="0" indent="0" algn="l" defTabSz="914400" rtl="0" eaLnBrk="1" fontAlgn="auto" latinLnBrk="0" hangingPunct="1">
              <a:lnSpc>
                <a:spcPts val="2929"/>
              </a:lnSpc>
              <a:spcBef>
                <a:spcPct val="0"/>
              </a:spcBef>
              <a:spcAft>
                <a:spcPts val="0"/>
              </a:spcAft>
              <a:buClrTx/>
              <a:buSzTx/>
              <a:buFontTx/>
              <a:buNone/>
              <a:tabLst/>
              <a:defRPr/>
            </a:pPr>
            <a:r>
              <a:rPr kumimoji="0" lang="en-US" sz="2092" b="1" i="0" u="none" strike="noStrike" kern="1200" cap="none" spc="-41" normalizeH="0" baseline="0" noProof="0" dirty="0">
                <a:ln>
                  <a:noFill/>
                </a:ln>
                <a:solidFill>
                  <a:srgbClr val="4A5D73"/>
                </a:solidFill>
                <a:effectLst/>
                <a:uLnTx/>
                <a:uFillTx/>
                <a:latin typeface="Source Sans 3 Semi-Bold"/>
                <a:ea typeface="Source Sans 3 Semi-Bold"/>
                <a:cs typeface="Source Sans 3 Semi-Bold"/>
                <a:sym typeface="Source Sans 3 Semi-Bold"/>
              </a:rPr>
              <a:t>34% improvement in practical scores</a:t>
            </a:r>
          </a:p>
        </p:txBody>
      </p:sp>
      <p:sp>
        <p:nvSpPr>
          <p:cNvPr id="10" name="TextBox 16">
            <a:extLst>
              <a:ext uri="{FF2B5EF4-FFF2-40B4-BE49-F238E27FC236}">
                <a16:creationId xmlns:a16="http://schemas.microsoft.com/office/drawing/2014/main" id="{C1DC7E1F-95CF-C927-799A-6E8D0865D7FE}"/>
              </a:ext>
            </a:extLst>
          </p:cNvPr>
          <p:cNvSpPr txBox="1"/>
          <p:nvPr/>
        </p:nvSpPr>
        <p:spPr>
          <a:xfrm>
            <a:off x="6818398" y="4247635"/>
            <a:ext cx="4391544" cy="356424"/>
          </a:xfrm>
          <a:prstGeom prst="rect">
            <a:avLst/>
          </a:prstGeom>
        </p:spPr>
        <p:txBody>
          <a:bodyPr lIns="0" tIns="0" rIns="0" bIns="0" rtlCol="0" anchor="t">
            <a:spAutoFit/>
          </a:bodyPr>
          <a:lstStyle/>
          <a:p>
            <a:pPr marL="0" marR="0" lvl="0" indent="0" algn="l" defTabSz="914400" rtl="0" eaLnBrk="1" fontAlgn="auto" latinLnBrk="0" hangingPunct="1">
              <a:lnSpc>
                <a:spcPts val="2929"/>
              </a:lnSpc>
              <a:spcBef>
                <a:spcPct val="0"/>
              </a:spcBef>
              <a:spcAft>
                <a:spcPts val="0"/>
              </a:spcAft>
              <a:buClrTx/>
              <a:buSzTx/>
              <a:buFontTx/>
              <a:buNone/>
              <a:tabLst/>
              <a:defRPr/>
            </a:pPr>
            <a:r>
              <a:rPr kumimoji="0" lang="en-US" sz="2092" b="1" i="0" u="none" strike="noStrike" kern="1200" cap="none" spc="-41" normalizeH="0" baseline="0" noProof="0">
                <a:ln>
                  <a:noFill/>
                </a:ln>
                <a:solidFill>
                  <a:srgbClr val="4A5D73"/>
                </a:solidFill>
                <a:effectLst/>
                <a:uLnTx/>
                <a:uFillTx/>
                <a:latin typeface="Source Sans 3 Semi-Bold"/>
                <a:ea typeface="Source Sans 3 Semi-Bold"/>
                <a:cs typeface="Source Sans 3 Semi-Bold"/>
                <a:sym typeface="Source Sans 3 Semi-Bold"/>
              </a:rPr>
              <a:t>Use intent differentiates ethical use</a:t>
            </a:r>
          </a:p>
        </p:txBody>
      </p:sp>
      <p:sp>
        <p:nvSpPr>
          <p:cNvPr id="11" name="TextBox 17">
            <a:extLst>
              <a:ext uri="{FF2B5EF4-FFF2-40B4-BE49-F238E27FC236}">
                <a16:creationId xmlns:a16="http://schemas.microsoft.com/office/drawing/2014/main" id="{B6D40F59-7D6A-70CF-EFFA-1D0A2B271003}"/>
              </a:ext>
            </a:extLst>
          </p:cNvPr>
          <p:cNvSpPr txBox="1"/>
          <p:nvPr/>
        </p:nvSpPr>
        <p:spPr>
          <a:xfrm>
            <a:off x="5710706" y="1660176"/>
            <a:ext cx="6395258" cy="722088"/>
          </a:xfrm>
          <a:prstGeom prst="rect">
            <a:avLst/>
          </a:prstGeom>
        </p:spPr>
        <p:txBody>
          <a:bodyPr wrap="square" lIns="0" tIns="0" rIns="0" bIns="0" rtlCol="0" anchor="t">
            <a:spAutoFit/>
          </a:bodyPr>
          <a:lstStyle/>
          <a:p>
            <a:pPr marL="0" marR="0" lvl="0" indent="0" algn="l" defTabSz="914400" rtl="0" eaLnBrk="1" fontAlgn="auto" latinLnBrk="0" hangingPunct="1">
              <a:lnSpc>
                <a:spcPts val="2929"/>
              </a:lnSpc>
              <a:spcBef>
                <a:spcPct val="0"/>
              </a:spcBef>
              <a:spcAft>
                <a:spcPts val="0"/>
              </a:spcAft>
              <a:buClrTx/>
              <a:buSzTx/>
              <a:buFontTx/>
              <a:buNone/>
              <a:tabLst/>
              <a:defRPr/>
            </a:pPr>
            <a:r>
              <a:rPr kumimoji="0" lang="en-US" sz="2092" b="1" i="0" u="none" strike="noStrike" kern="1200" cap="none" spc="-41" normalizeH="0" baseline="0" noProof="0">
                <a:ln>
                  <a:noFill/>
                </a:ln>
                <a:solidFill>
                  <a:srgbClr val="4A5D73"/>
                </a:solidFill>
                <a:effectLst/>
                <a:uLnTx/>
                <a:uFillTx/>
                <a:latin typeface="Source Sans 3 Bold"/>
                <a:ea typeface="Source Sans 3 Bold"/>
                <a:cs typeface="Source Sans 3 Bold"/>
                <a:sym typeface="Source Sans 3 Bold"/>
              </a:rPr>
              <a:t>Constructive AI use cases demonstrate positive learning outcomes:</a:t>
            </a:r>
          </a:p>
        </p:txBody>
      </p:sp>
      <p:sp>
        <p:nvSpPr>
          <p:cNvPr id="12" name="TextBox 18">
            <a:extLst>
              <a:ext uri="{FF2B5EF4-FFF2-40B4-BE49-F238E27FC236}">
                <a16:creationId xmlns:a16="http://schemas.microsoft.com/office/drawing/2014/main" id="{C62CA2CE-9F9E-7630-790A-5D7E8A5D54DA}"/>
              </a:ext>
            </a:extLst>
          </p:cNvPr>
          <p:cNvSpPr txBox="1"/>
          <p:nvPr/>
        </p:nvSpPr>
        <p:spPr>
          <a:xfrm>
            <a:off x="5710706" y="4978017"/>
            <a:ext cx="6788030" cy="711926"/>
          </a:xfrm>
          <a:prstGeom prst="rect">
            <a:avLst/>
          </a:prstGeom>
        </p:spPr>
        <p:txBody>
          <a:bodyPr wrap="square" lIns="0" tIns="0" rIns="0" bIns="0" rtlCol="0" anchor="t">
            <a:spAutoFit/>
          </a:bodyPr>
          <a:lstStyle/>
          <a:p>
            <a:pPr marL="0" marR="0" lvl="0" indent="0" algn="l" defTabSz="914400" rtl="0" eaLnBrk="1" fontAlgn="auto" latinLnBrk="0" hangingPunct="1">
              <a:lnSpc>
                <a:spcPts val="2929"/>
              </a:lnSpc>
              <a:spcBef>
                <a:spcPct val="0"/>
              </a:spcBef>
              <a:spcAft>
                <a:spcPts val="0"/>
              </a:spcAft>
              <a:buClrTx/>
              <a:buSzTx/>
              <a:buFontTx/>
              <a:buNone/>
              <a:tabLst/>
              <a:defRPr/>
            </a:pPr>
            <a:r>
              <a:rPr kumimoji="0" lang="en-US" sz="2092" b="1" i="0" u="none" strike="noStrike" kern="1200" cap="none" spc="-41" normalizeH="0" baseline="0" noProof="0" dirty="0">
                <a:ln>
                  <a:noFill/>
                </a:ln>
                <a:solidFill>
                  <a:srgbClr val="4A5D73"/>
                </a:solidFill>
                <a:effectLst/>
                <a:uLnTx/>
                <a:uFillTx/>
                <a:latin typeface="Source Sans 3 Bold"/>
                <a:ea typeface="Source Sans 3 Bold"/>
                <a:cs typeface="Source Sans 3 Bold"/>
                <a:sym typeface="Source Sans 3 Bold"/>
              </a:rPr>
              <a:t>Ethical AI integration enhances learning without replacing critical thinking.</a:t>
            </a:r>
          </a:p>
        </p:txBody>
      </p:sp>
      <p:sp>
        <p:nvSpPr>
          <p:cNvPr id="13" name="TextBox 19">
            <a:extLst>
              <a:ext uri="{FF2B5EF4-FFF2-40B4-BE49-F238E27FC236}">
                <a16:creationId xmlns:a16="http://schemas.microsoft.com/office/drawing/2014/main" id="{66765FE7-5561-97AD-C9E4-4172DC89ABD1}"/>
              </a:ext>
            </a:extLst>
          </p:cNvPr>
          <p:cNvSpPr txBox="1"/>
          <p:nvPr/>
        </p:nvSpPr>
        <p:spPr>
          <a:xfrm>
            <a:off x="5710706" y="2521584"/>
            <a:ext cx="973792" cy="692497"/>
          </a:xfrm>
          <a:prstGeom prst="rect">
            <a:avLst/>
          </a:prstGeom>
        </p:spPr>
        <p:txBody>
          <a:bodyPr wrap="square" lIns="0" tIns="0" rIns="0" bIns="0" rtlCol="0" anchor="t">
            <a:spAutoFit/>
          </a:bodyPr>
          <a:lstStyle/>
          <a:p>
            <a:pPr marL="0" marR="0" lvl="0" indent="0" algn="ctr" defTabSz="914400" rtl="0" eaLnBrk="1" fontAlgn="auto" latinLnBrk="0" hangingPunct="1">
              <a:lnSpc>
                <a:spcPts val="5446"/>
              </a:lnSpc>
              <a:spcBef>
                <a:spcPts val="0"/>
              </a:spcBef>
              <a:spcAft>
                <a:spcPts val="0"/>
              </a:spcAft>
              <a:buClrTx/>
              <a:buSzTx/>
              <a:buFontTx/>
              <a:buNone/>
              <a:tabLst/>
              <a:defRPr/>
            </a:pPr>
            <a:r>
              <a:rPr kumimoji="0" lang="en-US" sz="4996" b="1" i="0" u="none" strike="noStrike" kern="1200" cap="none" spc="0" normalizeH="0" baseline="0" noProof="0">
                <a:ln>
                  <a:noFill/>
                </a:ln>
                <a:solidFill>
                  <a:srgbClr val="1F2A44"/>
                </a:solidFill>
                <a:effectLst/>
                <a:uLnTx/>
                <a:uFillTx/>
                <a:latin typeface="Libre Baskerville Bold"/>
                <a:ea typeface="Libre Baskerville Bold"/>
                <a:cs typeface="Libre Baskerville Bold"/>
                <a:sym typeface="Libre Baskerville Bold"/>
              </a:rPr>
              <a:t>01</a:t>
            </a:r>
          </a:p>
        </p:txBody>
      </p:sp>
      <p:sp>
        <p:nvSpPr>
          <p:cNvPr id="14" name="TextBox 20">
            <a:extLst>
              <a:ext uri="{FF2B5EF4-FFF2-40B4-BE49-F238E27FC236}">
                <a16:creationId xmlns:a16="http://schemas.microsoft.com/office/drawing/2014/main" id="{9F8ED21D-8320-AE06-A998-6CE21A48EB5B}"/>
              </a:ext>
            </a:extLst>
          </p:cNvPr>
          <p:cNvSpPr txBox="1"/>
          <p:nvPr/>
        </p:nvSpPr>
        <p:spPr>
          <a:xfrm>
            <a:off x="5710706" y="3353401"/>
            <a:ext cx="973792" cy="692497"/>
          </a:xfrm>
          <a:prstGeom prst="rect">
            <a:avLst/>
          </a:prstGeom>
        </p:spPr>
        <p:txBody>
          <a:bodyPr wrap="square" lIns="0" tIns="0" rIns="0" bIns="0" rtlCol="0" anchor="t">
            <a:spAutoFit/>
          </a:bodyPr>
          <a:lstStyle/>
          <a:p>
            <a:pPr marL="0" marR="0" lvl="0" indent="0" algn="ctr" defTabSz="914400" rtl="0" eaLnBrk="1" fontAlgn="auto" latinLnBrk="0" hangingPunct="1">
              <a:lnSpc>
                <a:spcPts val="5446"/>
              </a:lnSpc>
              <a:spcBef>
                <a:spcPts val="0"/>
              </a:spcBef>
              <a:spcAft>
                <a:spcPts val="0"/>
              </a:spcAft>
              <a:buClrTx/>
              <a:buSzTx/>
              <a:buFontTx/>
              <a:buNone/>
              <a:tabLst/>
              <a:defRPr/>
            </a:pPr>
            <a:r>
              <a:rPr kumimoji="0" lang="en-US" sz="4996" b="1" i="0" u="none" strike="noStrike" kern="1200" cap="none" spc="0" normalizeH="0" baseline="0" noProof="0">
                <a:ln>
                  <a:noFill/>
                </a:ln>
                <a:solidFill>
                  <a:srgbClr val="1F2A44"/>
                </a:solidFill>
                <a:effectLst/>
                <a:uLnTx/>
                <a:uFillTx/>
                <a:latin typeface="Libre Baskerville Bold"/>
                <a:ea typeface="Libre Baskerville Bold"/>
                <a:cs typeface="Libre Baskerville Bold"/>
                <a:sym typeface="Libre Baskerville Bold"/>
              </a:rPr>
              <a:t>02</a:t>
            </a:r>
          </a:p>
        </p:txBody>
      </p:sp>
      <p:sp>
        <p:nvSpPr>
          <p:cNvPr id="15" name="TextBox 21">
            <a:extLst>
              <a:ext uri="{FF2B5EF4-FFF2-40B4-BE49-F238E27FC236}">
                <a16:creationId xmlns:a16="http://schemas.microsoft.com/office/drawing/2014/main" id="{29FC950B-8483-618E-0C94-4C831B459EEE}"/>
              </a:ext>
            </a:extLst>
          </p:cNvPr>
          <p:cNvSpPr txBox="1"/>
          <p:nvPr/>
        </p:nvSpPr>
        <p:spPr>
          <a:xfrm>
            <a:off x="5648772" y="4142949"/>
            <a:ext cx="1023772" cy="698451"/>
          </a:xfrm>
          <a:prstGeom prst="rect">
            <a:avLst/>
          </a:prstGeom>
        </p:spPr>
        <p:txBody>
          <a:bodyPr wrap="square" lIns="0" tIns="0" rIns="0" bIns="0" rtlCol="0" anchor="t">
            <a:spAutoFit/>
          </a:bodyPr>
          <a:lstStyle/>
          <a:p>
            <a:pPr marL="0" marR="0" lvl="0" indent="0" algn="ctr" defTabSz="914400" rtl="0" eaLnBrk="1" fontAlgn="auto" latinLnBrk="0" hangingPunct="1">
              <a:lnSpc>
                <a:spcPts val="5446"/>
              </a:lnSpc>
              <a:spcBef>
                <a:spcPts val="0"/>
              </a:spcBef>
              <a:spcAft>
                <a:spcPts val="0"/>
              </a:spcAft>
              <a:buClrTx/>
              <a:buSzTx/>
              <a:buFontTx/>
              <a:buNone/>
              <a:tabLst/>
              <a:defRPr/>
            </a:pPr>
            <a:r>
              <a:rPr kumimoji="0" lang="en-US" sz="4996" b="1" i="0" u="none" strike="noStrike" kern="1200" cap="none" spc="0" normalizeH="0" baseline="0" noProof="0">
                <a:ln>
                  <a:noFill/>
                </a:ln>
                <a:solidFill>
                  <a:srgbClr val="1F2A44"/>
                </a:solidFill>
                <a:effectLst/>
                <a:uLnTx/>
                <a:uFillTx/>
                <a:latin typeface="Libre Baskerville Bold"/>
                <a:ea typeface="Libre Baskerville Bold"/>
                <a:cs typeface="Libre Baskerville Bold"/>
                <a:sym typeface="Libre Baskerville Bold"/>
              </a:rPr>
              <a:t>03</a:t>
            </a:r>
          </a:p>
        </p:txBody>
      </p:sp>
    </p:spTree>
    <p:extLst>
      <p:ext uri="{BB962C8B-B14F-4D97-AF65-F5344CB8AC3E}">
        <p14:creationId xmlns:p14="http://schemas.microsoft.com/office/powerpoint/2010/main" val="3026045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E98A4-40A5-005E-464F-D58ADCD9FB7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10F292C-AE6A-5E16-40AB-9528FD8E95EE}"/>
              </a:ext>
            </a:extLst>
          </p:cNvPr>
          <p:cNvSpPr>
            <a:spLocks noGrp="1"/>
          </p:cNvSpPr>
          <p:nvPr>
            <p:ph type="title"/>
          </p:nvPr>
        </p:nvSpPr>
        <p:spPr>
          <a:xfrm>
            <a:off x="70757" y="172311"/>
            <a:ext cx="7967650" cy="863692"/>
          </a:xfrm>
        </p:spPr>
        <p:txBody>
          <a:bodyPr>
            <a:normAutofit fontScale="90000"/>
          </a:bodyPr>
          <a:lstStyle/>
          <a:p>
            <a:r>
              <a:rPr lang="en-US" sz="3200" dirty="0">
                <a:solidFill>
                  <a:srgbClr val="1F2A44"/>
                </a:solidFill>
                <a:latin typeface="Libre Baskerville Bold"/>
                <a:ea typeface="Libre Baskerville Bold"/>
                <a:cs typeface="Libre Baskerville Bold"/>
                <a:sym typeface="Libre Baskerville Bold"/>
              </a:rPr>
              <a:t>Policy and Curriculum Recommendations</a:t>
            </a:r>
            <a:br>
              <a:rPr lang="en-US" sz="3200" dirty="0">
                <a:solidFill>
                  <a:srgbClr val="1F2A44"/>
                </a:solidFill>
                <a:latin typeface="Libre Baskerville Bold"/>
                <a:ea typeface="Libre Baskerville Bold"/>
                <a:cs typeface="Libre Baskerville Bold"/>
                <a:sym typeface="Libre Baskerville Bold"/>
              </a:rPr>
            </a:br>
            <a:endParaRPr lang="en-US" dirty="0"/>
          </a:p>
        </p:txBody>
      </p:sp>
      <p:sp>
        <p:nvSpPr>
          <p:cNvPr id="6" name="Freeform 9">
            <a:extLst>
              <a:ext uri="{FF2B5EF4-FFF2-40B4-BE49-F238E27FC236}">
                <a16:creationId xmlns:a16="http://schemas.microsoft.com/office/drawing/2014/main" id="{5B44F154-96CF-1F56-41BE-F915DB5CC019}"/>
              </a:ext>
            </a:extLst>
          </p:cNvPr>
          <p:cNvSpPr/>
          <p:nvPr/>
        </p:nvSpPr>
        <p:spPr>
          <a:xfrm>
            <a:off x="233524" y="1706994"/>
            <a:ext cx="5700138" cy="4137483"/>
          </a:xfrm>
          <a:custGeom>
            <a:avLst/>
            <a:gdLst/>
            <a:ahLst/>
            <a:cxnLst/>
            <a:rect l="l" t="t" r="r" b="b"/>
            <a:pathLst>
              <a:path w="1106682" h="504575">
                <a:moveTo>
                  <a:pt x="54190" y="0"/>
                </a:moveTo>
                <a:lnTo>
                  <a:pt x="1052492" y="0"/>
                </a:lnTo>
                <a:cubicBezTo>
                  <a:pt x="1082420" y="0"/>
                  <a:pt x="1106682" y="24262"/>
                  <a:pt x="1106682" y="54190"/>
                </a:cubicBezTo>
                <a:lnTo>
                  <a:pt x="1106682" y="450385"/>
                </a:lnTo>
                <a:cubicBezTo>
                  <a:pt x="1106682" y="480313"/>
                  <a:pt x="1082420" y="504575"/>
                  <a:pt x="1052492" y="504575"/>
                </a:cubicBezTo>
                <a:lnTo>
                  <a:pt x="54190" y="504575"/>
                </a:lnTo>
                <a:cubicBezTo>
                  <a:pt x="24262" y="504575"/>
                  <a:pt x="0" y="480313"/>
                  <a:pt x="0" y="450385"/>
                </a:cubicBezTo>
                <a:lnTo>
                  <a:pt x="0" y="54190"/>
                </a:lnTo>
                <a:cubicBezTo>
                  <a:pt x="0" y="24262"/>
                  <a:pt x="24262" y="0"/>
                  <a:pt x="54190" y="0"/>
                </a:cubicBezTo>
                <a:close/>
              </a:path>
            </a:pathLst>
          </a:custGeom>
          <a:blipFill>
            <a:blip r:embed="rId2"/>
            <a:stretch>
              <a:fillRect t="-12508" b="-12508"/>
            </a:stretch>
          </a:blipFill>
        </p:spPr>
      </p:sp>
      <p:grpSp>
        <p:nvGrpSpPr>
          <p:cNvPr id="7" name="Group 5">
            <a:extLst>
              <a:ext uri="{FF2B5EF4-FFF2-40B4-BE49-F238E27FC236}">
                <a16:creationId xmlns:a16="http://schemas.microsoft.com/office/drawing/2014/main" id="{E0DA17C2-A297-EA27-184C-4D842872F809}"/>
              </a:ext>
            </a:extLst>
          </p:cNvPr>
          <p:cNvGrpSpPr/>
          <p:nvPr/>
        </p:nvGrpSpPr>
        <p:grpSpPr>
          <a:xfrm>
            <a:off x="6258337" y="3495253"/>
            <a:ext cx="5700138" cy="2258847"/>
            <a:chOff x="0" y="0"/>
            <a:chExt cx="1605647" cy="594923"/>
          </a:xfrm>
        </p:grpSpPr>
        <p:sp>
          <p:nvSpPr>
            <p:cNvPr id="8" name="Freeform 6">
              <a:extLst>
                <a:ext uri="{FF2B5EF4-FFF2-40B4-BE49-F238E27FC236}">
                  <a16:creationId xmlns:a16="http://schemas.microsoft.com/office/drawing/2014/main" id="{E3410122-ADA6-1B6F-06D1-3A3AB19EBB9A}"/>
                </a:ext>
              </a:extLst>
            </p:cNvPr>
            <p:cNvSpPr/>
            <p:nvPr/>
          </p:nvSpPr>
          <p:spPr>
            <a:xfrm>
              <a:off x="0" y="0"/>
              <a:ext cx="1605647" cy="594923"/>
            </a:xfrm>
            <a:custGeom>
              <a:avLst/>
              <a:gdLst/>
              <a:ahLst/>
              <a:cxnLst/>
              <a:rect l="l" t="t" r="r" b="b"/>
              <a:pathLst>
                <a:path w="1605647" h="594923">
                  <a:moveTo>
                    <a:pt x="64765" y="0"/>
                  </a:moveTo>
                  <a:lnTo>
                    <a:pt x="1540882" y="0"/>
                  </a:lnTo>
                  <a:cubicBezTo>
                    <a:pt x="1576651" y="0"/>
                    <a:pt x="1605647" y="28996"/>
                    <a:pt x="1605647" y="64765"/>
                  </a:cubicBezTo>
                  <a:lnTo>
                    <a:pt x="1605647" y="530157"/>
                  </a:lnTo>
                  <a:cubicBezTo>
                    <a:pt x="1605647" y="547334"/>
                    <a:pt x="1598824" y="563807"/>
                    <a:pt x="1586678" y="575953"/>
                  </a:cubicBezTo>
                  <a:cubicBezTo>
                    <a:pt x="1574532" y="588099"/>
                    <a:pt x="1558059" y="594923"/>
                    <a:pt x="1540882" y="594923"/>
                  </a:cubicBezTo>
                  <a:lnTo>
                    <a:pt x="64765" y="594923"/>
                  </a:lnTo>
                  <a:cubicBezTo>
                    <a:pt x="28996" y="594923"/>
                    <a:pt x="0" y="565926"/>
                    <a:pt x="0" y="530157"/>
                  </a:cubicBezTo>
                  <a:lnTo>
                    <a:pt x="0" y="64765"/>
                  </a:lnTo>
                  <a:cubicBezTo>
                    <a:pt x="0" y="28996"/>
                    <a:pt x="28996" y="0"/>
                    <a:pt x="64765" y="0"/>
                  </a:cubicBezTo>
                  <a:close/>
                </a:path>
              </a:pathLst>
            </a:custGeom>
            <a:ln w="38100" cap="rnd">
              <a:solidFill>
                <a:srgbClr val="E5E7EB"/>
              </a:solidFill>
              <a:prstDash val="solid"/>
              <a:round/>
            </a:ln>
          </p:spPr>
        </p:sp>
        <p:sp>
          <p:nvSpPr>
            <p:cNvPr id="9" name="TextBox 7">
              <a:extLst>
                <a:ext uri="{FF2B5EF4-FFF2-40B4-BE49-F238E27FC236}">
                  <a16:creationId xmlns:a16="http://schemas.microsoft.com/office/drawing/2014/main" id="{352F3E42-3C68-7A39-67F3-284CF5AA1287}"/>
                </a:ext>
              </a:extLst>
            </p:cNvPr>
            <p:cNvSpPr txBox="1"/>
            <p:nvPr/>
          </p:nvSpPr>
          <p:spPr>
            <a:xfrm>
              <a:off x="0" y="-38100"/>
              <a:ext cx="1605647" cy="633023"/>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0" name="TextBox 14">
            <a:extLst>
              <a:ext uri="{FF2B5EF4-FFF2-40B4-BE49-F238E27FC236}">
                <a16:creationId xmlns:a16="http://schemas.microsoft.com/office/drawing/2014/main" id="{C266F898-DC88-12B6-8159-455AAA2CCFE0}"/>
              </a:ext>
            </a:extLst>
          </p:cNvPr>
          <p:cNvSpPr txBox="1"/>
          <p:nvPr/>
        </p:nvSpPr>
        <p:spPr>
          <a:xfrm>
            <a:off x="6258337" y="1673246"/>
            <a:ext cx="5445760" cy="1052660"/>
          </a:xfrm>
          <a:prstGeom prst="rect">
            <a:avLst/>
          </a:prstGeom>
        </p:spPr>
        <p:txBody>
          <a:bodyPr wrap="square" lIns="0" tIns="0" rIns="0" bIns="0" rtlCol="0" anchor="t">
            <a:spAutoFit/>
          </a:bodyPr>
          <a:lstStyle/>
          <a:p>
            <a:pPr marL="0" marR="0" lvl="0" indent="0" algn="l" defTabSz="914400" rtl="0" eaLnBrk="1" fontAlgn="auto" latinLnBrk="0" hangingPunct="1">
              <a:lnSpc>
                <a:spcPts val="2050"/>
              </a:lnSpc>
              <a:spcBef>
                <a:spcPct val="0"/>
              </a:spcBef>
              <a:spcAft>
                <a:spcPts val="0"/>
              </a:spcAft>
              <a:buClrTx/>
              <a:buSzTx/>
              <a:buFontTx/>
              <a:buNone/>
              <a:tabLst/>
              <a:defRPr/>
            </a:pPr>
            <a:r>
              <a:rPr kumimoji="0" lang="en-US" sz="1464" b="1" i="0" u="none" strike="noStrike" kern="1200" cap="none" spc="-29" normalizeH="0" baseline="0" noProof="0" dirty="0">
                <a:ln>
                  <a:noFill/>
                </a:ln>
                <a:solidFill>
                  <a:srgbClr val="4A5D73"/>
                </a:solidFill>
                <a:effectLst/>
                <a:uLnTx/>
                <a:uFillTx/>
                <a:latin typeface="Source Sans 3 Semi-Bold"/>
                <a:ea typeface="Source Sans 3 Semi-Bold"/>
                <a:cs typeface="Source Sans 3 Semi-Bold"/>
                <a:sym typeface="Source Sans 3 Semi-Bold"/>
              </a:rPr>
              <a:t>Actionable steps for institutions, TVETA, and KNEC to address AI misuse while promoting ethical integration. These recommendations aim to balance innovation with academic integrity and workforce readiness.</a:t>
            </a:r>
          </a:p>
        </p:txBody>
      </p:sp>
      <p:sp>
        <p:nvSpPr>
          <p:cNvPr id="11" name="TextBox 15">
            <a:extLst>
              <a:ext uri="{FF2B5EF4-FFF2-40B4-BE49-F238E27FC236}">
                <a16:creationId xmlns:a16="http://schemas.microsoft.com/office/drawing/2014/main" id="{CDAEE39F-8FE7-0293-E8DA-E8614BEE11BF}"/>
              </a:ext>
            </a:extLst>
          </p:cNvPr>
          <p:cNvSpPr txBox="1"/>
          <p:nvPr/>
        </p:nvSpPr>
        <p:spPr>
          <a:xfrm>
            <a:off x="6514406" y="3981287"/>
            <a:ext cx="5303834" cy="1286778"/>
          </a:xfrm>
          <a:prstGeom prst="rect">
            <a:avLst/>
          </a:prstGeom>
        </p:spPr>
        <p:txBody>
          <a:bodyPr lIns="0" tIns="0" rIns="0" bIns="0" rtlCol="0" anchor="t">
            <a:spAutoFit/>
          </a:bodyPr>
          <a:lstStyle/>
          <a:p>
            <a:pPr marL="0" marR="0" lvl="0" indent="0" algn="l" defTabSz="914400" rtl="0" eaLnBrk="1" fontAlgn="auto" latinLnBrk="0" hangingPunct="1">
              <a:lnSpc>
                <a:spcPts val="2050"/>
              </a:lnSpc>
              <a:spcBef>
                <a:spcPts val="0"/>
              </a:spcBef>
              <a:spcAft>
                <a:spcPts val="0"/>
              </a:spcAft>
              <a:buClrTx/>
              <a:buSzTx/>
              <a:buFontTx/>
              <a:buNone/>
              <a:tabLst/>
              <a:defRPr/>
            </a:pPr>
            <a:r>
              <a:rPr kumimoji="0" lang="en-US" sz="1464" b="1" i="0" u="none" strike="noStrike" kern="1200" cap="none" spc="-29" normalizeH="0" baseline="0" noProof="0" dirty="0">
                <a:ln>
                  <a:noFill/>
                </a:ln>
                <a:solidFill>
                  <a:srgbClr val="4A5D73"/>
                </a:solidFill>
                <a:effectLst/>
                <a:uLnTx/>
                <a:uFillTx/>
                <a:latin typeface="Source Sans 3 Semi-Bold"/>
                <a:ea typeface="Source Sans 3 Semi-Bold"/>
                <a:cs typeface="Source Sans 3 Semi-Bold"/>
                <a:sym typeface="Source Sans 3 Semi-Bold"/>
              </a:rPr>
              <a:t>Develop AI Acceptable Use Policies with stakeholder input</a:t>
            </a:r>
          </a:p>
          <a:p>
            <a:pPr marL="0" marR="0" lvl="0" indent="0" algn="l" defTabSz="914400" rtl="0" eaLnBrk="1" fontAlgn="auto" latinLnBrk="0" hangingPunct="1">
              <a:lnSpc>
                <a:spcPts val="2050"/>
              </a:lnSpc>
              <a:spcBef>
                <a:spcPts val="0"/>
              </a:spcBef>
              <a:spcAft>
                <a:spcPts val="0"/>
              </a:spcAft>
              <a:buClrTx/>
              <a:buSzTx/>
              <a:buFontTx/>
              <a:buNone/>
              <a:tabLst/>
              <a:defRPr/>
            </a:pPr>
            <a:r>
              <a:rPr kumimoji="0" lang="en-US" sz="1464" b="1" i="0" u="none" strike="noStrike" kern="1200" cap="none" spc="-29" normalizeH="0" baseline="0" noProof="0" dirty="0">
                <a:ln>
                  <a:noFill/>
                </a:ln>
                <a:solidFill>
                  <a:srgbClr val="4A5D73"/>
                </a:solidFill>
                <a:effectLst/>
                <a:uLnTx/>
                <a:uFillTx/>
                <a:latin typeface="Source Sans 3 Semi-Bold"/>
                <a:ea typeface="Source Sans 3 Semi-Bold"/>
                <a:cs typeface="Source Sans 3 Semi-Bold"/>
                <a:sym typeface="Source Sans 3 Semi-Bold"/>
              </a:rPr>
              <a:t>Redesign assessments for AI-resistive outputs (practical demos, presentations)</a:t>
            </a:r>
          </a:p>
          <a:p>
            <a:pPr marL="0" marR="0" lvl="0" indent="0" algn="l" defTabSz="914400" rtl="0" eaLnBrk="1" fontAlgn="auto" latinLnBrk="0" hangingPunct="1">
              <a:lnSpc>
                <a:spcPts val="2050"/>
              </a:lnSpc>
              <a:spcBef>
                <a:spcPts val="0"/>
              </a:spcBef>
              <a:spcAft>
                <a:spcPts val="0"/>
              </a:spcAft>
              <a:buClrTx/>
              <a:buSzTx/>
              <a:buFontTx/>
              <a:buNone/>
              <a:tabLst/>
              <a:defRPr/>
            </a:pPr>
            <a:r>
              <a:rPr kumimoji="0" lang="en-US" sz="1464" b="1" i="0" u="none" strike="noStrike" kern="1200" cap="none" spc="-29" normalizeH="0" baseline="0" noProof="0" dirty="0">
                <a:ln>
                  <a:noFill/>
                </a:ln>
                <a:solidFill>
                  <a:srgbClr val="4A5D73"/>
                </a:solidFill>
                <a:effectLst/>
                <a:uLnTx/>
                <a:uFillTx/>
                <a:latin typeface="Source Sans 3 Semi-Bold"/>
                <a:ea typeface="Source Sans 3 Semi-Bold"/>
                <a:cs typeface="Source Sans 3 Semi-Bold"/>
                <a:sym typeface="Source Sans 3 Semi-Bold"/>
              </a:rPr>
              <a:t>Establish National AI Integration Framework and minimum literacy standards</a:t>
            </a:r>
          </a:p>
        </p:txBody>
      </p:sp>
      <p:sp>
        <p:nvSpPr>
          <p:cNvPr id="12" name="TextBox 16">
            <a:extLst>
              <a:ext uri="{FF2B5EF4-FFF2-40B4-BE49-F238E27FC236}">
                <a16:creationId xmlns:a16="http://schemas.microsoft.com/office/drawing/2014/main" id="{60166BDA-D864-C778-49FE-8C97EE390D2F}"/>
              </a:ext>
            </a:extLst>
          </p:cNvPr>
          <p:cNvSpPr txBox="1"/>
          <p:nvPr/>
        </p:nvSpPr>
        <p:spPr>
          <a:xfrm>
            <a:off x="6258337" y="3009218"/>
            <a:ext cx="3300154" cy="374974"/>
          </a:xfrm>
          <a:prstGeom prst="rect">
            <a:avLst/>
          </a:prstGeom>
        </p:spPr>
        <p:txBody>
          <a:bodyPr wrap="square" lIns="0" tIns="0" rIns="0" bIns="0" rtlCol="0" anchor="t">
            <a:spAutoFit/>
          </a:bodyPr>
          <a:lstStyle/>
          <a:p>
            <a:pPr marL="0" marR="0" lvl="0" indent="0" algn="l" defTabSz="914400" rtl="0" eaLnBrk="1" fontAlgn="auto" latinLnBrk="0" hangingPunct="1">
              <a:lnSpc>
                <a:spcPts val="3222"/>
              </a:lnSpc>
              <a:spcBef>
                <a:spcPct val="0"/>
              </a:spcBef>
              <a:spcAft>
                <a:spcPts val="0"/>
              </a:spcAft>
              <a:buClrTx/>
              <a:buSzTx/>
              <a:buFontTx/>
              <a:buNone/>
              <a:tabLst/>
              <a:defRPr/>
            </a:pPr>
            <a:r>
              <a:rPr kumimoji="0" lang="en-US" sz="2301" b="1" i="0" u="none" strike="noStrike" kern="1200" cap="none" spc="-46" normalizeH="0" baseline="0" noProof="0" dirty="0">
                <a:ln>
                  <a:noFill/>
                </a:ln>
                <a:solidFill>
                  <a:srgbClr val="4A5D73"/>
                </a:solidFill>
                <a:effectLst/>
                <a:uLnTx/>
                <a:uFillTx/>
                <a:latin typeface="Source Sans 3 Bold"/>
                <a:ea typeface="Source Sans 3 Bold"/>
                <a:cs typeface="Source Sans 3 Bold"/>
                <a:sym typeface="Source Sans 3 Bold"/>
              </a:rPr>
              <a:t>Key Recommendations:</a:t>
            </a:r>
          </a:p>
        </p:txBody>
      </p:sp>
    </p:spTree>
    <p:extLst>
      <p:ext uri="{BB962C8B-B14F-4D97-AF65-F5344CB8AC3E}">
        <p14:creationId xmlns:p14="http://schemas.microsoft.com/office/powerpoint/2010/main" val="140890612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0062C7-6FC7-1DA6-52CB-DC101151C6D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84D0551-9EF9-7C0C-C590-394A848DDA33}"/>
              </a:ext>
            </a:extLst>
          </p:cNvPr>
          <p:cNvSpPr>
            <a:spLocks noGrp="1"/>
          </p:cNvSpPr>
          <p:nvPr>
            <p:ph type="title"/>
          </p:nvPr>
        </p:nvSpPr>
        <p:spPr>
          <a:xfrm>
            <a:off x="70757" y="172311"/>
            <a:ext cx="7967650" cy="863692"/>
          </a:xfrm>
        </p:spPr>
        <p:txBody>
          <a:bodyPr>
            <a:normAutofit fontScale="90000"/>
          </a:bodyPr>
          <a:lstStyle/>
          <a:p>
            <a:r>
              <a:rPr lang="en-US" sz="3200" dirty="0">
                <a:solidFill>
                  <a:srgbClr val="1F2A44"/>
                </a:solidFill>
                <a:latin typeface="Libre Baskerville Bold"/>
                <a:ea typeface="Libre Baskerville Bold"/>
                <a:cs typeface="Libre Baskerville Bold"/>
                <a:sym typeface="Libre Baskerville Bold"/>
              </a:rPr>
              <a:t>Additional Recommendations</a:t>
            </a:r>
            <a:br>
              <a:rPr lang="en-US" sz="3200" dirty="0">
                <a:solidFill>
                  <a:srgbClr val="1F2A44"/>
                </a:solidFill>
                <a:latin typeface="Libre Baskerville Bold"/>
                <a:ea typeface="Libre Baskerville Bold"/>
                <a:cs typeface="Libre Baskerville Bold"/>
                <a:sym typeface="Libre Baskerville Bold"/>
              </a:rPr>
            </a:br>
            <a:br>
              <a:rPr lang="en-US" sz="3200" dirty="0">
                <a:solidFill>
                  <a:srgbClr val="1F2A44"/>
                </a:solidFill>
                <a:latin typeface="Libre Baskerville Bold"/>
                <a:ea typeface="Libre Baskerville Bold"/>
                <a:cs typeface="Libre Baskerville Bold"/>
                <a:sym typeface="Libre Baskerville Bold"/>
              </a:rPr>
            </a:br>
            <a:endParaRPr lang="en-US" dirty="0"/>
          </a:p>
        </p:txBody>
      </p:sp>
      <p:sp>
        <p:nvSpPr>
          <p:cNvPr id="3" name="TextBox 14">
            <a:extLst>
              <a:ext uri="{FF2B5EF4-FFF2-40B4-BE49-F238E27FC236}">
                <a16:creationId xmlns:a16="http://schemas.microsoft.com/office/drawing/2014/main" id="{7EA1E1A9-EDAC-548C-E7CE-7106A81DF02E}"/>
              </a:ext>
            </a:extLst>
          </p:cNvPr>
          <p:cNvSpPr txBox="1"/>
          <p:nvPr/>
        </p:nvSpPr>
        <p:spPr>
          <a:xfrm>
            <a:off x="339684" y="2270016"/>
            <a:ext cx="1023772" cy="698451"/>
          </a:xfrm>
          <a:prstGeom prst="rect">
            <a:avLst/>
          </a:prstGeom>
        </p:spPr>
        <p:txBody>
          <a:bodyPr lIns="0" tIns="0" rIns="0" bIns="0" rtlCol="0" anchor="t">
            <a:spAutoFit/>
          </a:bodyPr>
          <a:lstStyle/>
          <a:p>
            <a:pPr marL="0" marR="0" lvl="0" indent="0" algn="ctr" defTabSz="914400" rtl="0" eaLnBrk="1" fontAlgn="auto" latinLnBrk="0" hangingPunct="1">
              <a:lnSpc>
                <a:spcPts val="5446"/>
              </a:lnSpc>
              <a:spcBef>
                <a:spcPts val="0"/>
              </a:spcBef>
              <a:spcAft>
                <a:spcPts val="0"/>
              </a:spcAft>
              <a:buClrTx/>
              <a:buSzTx/>
              <a:buFontTx/>
              <a:buNone/>
              <a:tabLst/>
              <a:defRPr/>
            </a:pPr>
            <a:r>
              <a:rPr kumimoji="0" lang="en-US" sz="4996" b="1" i="0" u="none" strike="noStrike" kern="1200" cap="none" spc="0" normalizeH="0" baseline="0" noProof="0">
                <a:ln>
                  <a:noFill/>
                </a:ln>
                <a:solidFill>
                  <a:srgbClr val="1F2A44"/>
                </a:solidFill>
                <a:effectLst/>
                <a:uLnTx/>
                <a:uFillTx/>
                <a:latin typeface="Libre Baskerville Bold"/>
                <a:ea typeface="Libre Baskerville Bold"/>
                <a:cs typeface="Libre Baskerville Bold"/>
                <a:sym typeface="Libre Baskerville Bold"/>
              </a:rPr>
              <a:t>01</a:t>
            </a:r>
          </a:p>
        </p:txBody>
      </p:sp>
      <p:sp>
        <p:nvSpPr>
          <p:cNvPr id="6" name="TextBox 15">
            <a:extLst>
              <a:ext uri="{FF2B5EF4-FFF2-40B4-BE49-F238E27FC236}">
                <a16:creationId xmlns:a16="http://schemas.microsoft.com/office/drawing/2014/main" id="{18968E7B-7A27-5FCD-DA08-DCCAA80D261D}"/>
              </a:ext>
            </a:extLst>
          </p:cNvPr>
          <p:cNvSpPr txBox="1"/>
          <p:nvPr/>
        </p:nvSpPr>
        <p:spPr>
          <a:xfrm>
            <a:off x="339684" y="3101833"/>
            <a:ext cx="1023772" cy="698451"/>
          </a:xfrm>
          <a:prstGeom prst="rect">
            <a:avLst/>
          </a:prstGeom>
        </p:spPr>
        <p:txBody>
          <a:bodyPr lIns="0" tIns="0" rIns="0" bIns="0" rtlCol="0" anchor="t">
            <a:spAutoFit/>
          </a:bodyPr>
          <a:lstStyle/>
          <a:p>
            <a:pPr marL="0" marR="0" lvl="0" indent="0" algn="ctr" defTabSz="914400" rtl="0" eaLnBrk="1" fontAlgn="auto" latinLnBrk="0" hangingPunct="1">
              <a:lnSpc>
                <a:spcPts val="5446"/>
              </a:lnSpc>
              <a:spcBef>
                <a:spcPts val="0"/>
              </a:spcBef>
              <a:spcAft>
                <a:spcPts val="0"/>
              </a:spcAft>
              <a:buClrTx/>
              <a:buSzTx/>
              <a:buFontTx/>
              <a:buNone/>
              <a:tabLst/>
              <a:defRPr/>
            </a:pPr>
            <a:r>
              <a:rPr kumimoji="0" lang="en-US" sz="4996" b="1" i="0" u="none" strike="noStrike" kern="1200" cap="none" spc="0" normalizeH="0" baseline="0" noProof="0">
                <a:ln>
                  <a:noFill/>
                </a:ln>
                <a:solidFill>
                  <a:srgbClr val="1F2A44"/>
                </a:solidFill>
                <a:effectLst/>
                <a:uLnTx/>
                <a:uFillTx/>
                <a:latin typeface="Libre Baskerville Bold"/>
                <a:ea typeface="Libre Baskerville Bold"/>
                <a:cs typeface="Libre Baskerville Bold"/>
                <a:sym typeface="Libre Baskerville Bold"/>
              </a:rPr>
              <a:t>02</a:t>
            </a:r>
          </a:p>
        </p:txBody>
      </p:sp>
      <p:sp>
        <p:nvSpPr>
          <p:cNvPr id="7" name="TextBox 17">
            <a:extLst>
              <a:ext uri="{FF2B5EF4-FFF2-40B4-BE49-F238E27FC236}">
                <a16:creationId xmlns:a16="http://schemas.microsoft.com/office/drawing/2014/main" id="{3A900F9F-DCC0-03F2-716C-7E8059F3FDA0}"/>
              </a:ext>
            </a:extLst>
          </p:cNvPr>
          <p:cNvSpPr txBox="1"/>
          <p:nvPr/>
        </p:nvSpPr>
        <p:spPr>
          <a:xfrm>
            <a:off x="1623164" y="2349295"/>
            <a:ext cx="6311043" cy="247888"/>
          </a:xfrm>
          <a:prstGeom prst="rect">
            <a:avLst/>
          </a:prstGeom>
        </p:spPr>
        <p:txBody>
          <a:bodyPr wrap="square" lIns="0" tIns="0" rIns="0" bIns="0" rtlCol="0" anchor="t">
            <a:spAutoFit/>
          </a:bodyPr>
          <a:lstStyle/>
          <a:p>
            <a:pPr marL="0" marR="0" lvl="0" indent="0" algn="l" defTabSz="914400" rtl="0" eaLnBrk="1" fontAlgn="auto" latinLnBrk="0" hangingPunct="1">
              <a:lnSpc>
                <a:spcPts val="2086"/>
              </a:lnSpc>
              <a:spcBef>
                <a:spcPct val="0"/>
              </a:spcBef>
              <a:spcAft>
                <a:spcPts val="0"/>
              </a:spcAft>
              <a:buClrTx/>
              <a:buSzTx/>
              <a:buFontTx/>
              <a:buNone/>
              <a:tabLst/>
              <a:defRPr/>
            </a:pPr>
            <a:r>
              <a:rPr kumimoji="0" lang="en-US" sz="1490" b="1" i="0" u="none" strike="noStrike" kern="1200" cap="none" spc="-29" normalizeH="0" baseline="0" noProof="0" dirty="0">
                <a:ln>
                  <a:noFill/>
                </a:ln>
                <a:solidFill>
                  <a:srgbClr val="4A5D73"/>
                </a:solidFill>
                <a:effectLst/>
                <a:uLnTx/>
                <a:uFillTx/>
                <a:latin typeface="Source Sans 3 Semi-Bold"/>
                <a:ea typeface="Source Sans 3 Semi-Bold"/>
                <a:cs typeface="Source Sans 3 Semi-Bold"/>
                <a:sym typeface="Source Sans 3 Semi-Bold"/>
              </a:rPr>
              <a:t>KNEC to update exam integrity protocols and reporting mechanisms</a:t>
            </a:r>
          </a:p>
        </p:txBody>
      </p:sp>
      <p:sp>
        <p:nvSpPr>
          <p:cNvPr id="8" name="TextBox 18">
            <a:extLst>
              <a:ext uri="{FF2B5EF4-FFF2-40B4-BE49-F238E27FC236}">
                <a16:creationId xmlns:a16="http://schemas.microsoft.com/office/drawing/2014/main" id="{75E14458-7A1F-403E-D4F1-CBAFFC98FE95}"/>
              </a:ext>
            </a:extLst>
          </p:cNvPr>
          <p:cNvSpPr txBox="1"/>
          <p:nvPr/>
        </p:nvSpPr>
        <p:spPr>
          <a:xfrm>
            <a:off x="1623164" y="3118634"/>
            <a:ext cx="5391471" cy="514821"/>
          </a:xfrm>
          <a:prstGeom prst="rect">
            <a:avLst/>
          </a:prstGeom>
        </p:spPr>
        <p:txBody>
          <a:bodyPr wrap="square" lIns="0" tIns="0" rIns="0" bIns="0" rtlCol="0" anchor="t">
            <a:spAutoFit/>
          </a:bodyPr>
          <a:lstStyle/>
          <a:p>
            <a:pPr marL="0" marR="0" lvl="0" indent="0" algn="l" defTabSz="914400" rtl="0" eaLnBrk="1" fontAlgn="auto" latinLnBrk="0" hangingPunct="1">
              <a:lnSpc>
                <a:spcPts val="2086"/>
              </a:lnSpc>
              <a:spcBef>
                <a:spcPct val="0"/>
              </a:spcBef>
              <a:spcAft>
                <a:spcPts val="0"/>
              </a:spcAft>
              <a:buClrTx/>
              <a:buSzTx/>
              <a:buFontTx/>
              <a:buNone/>
              <a:tabLst/>
              <a:defRPr/>
            </a:pPr>
            <a:r>
              <a:rPr kumimoji="0" lang="en-US" sz="1490" b="1" i="0" u="none" strike="noStrike" kern="1200" cap="none" spc="-29" normalizeH="0" baseline="0" noProof="0">
                <a:ln>
                  <a:noFill/>
                </a:ln>
                <a:solidFill>
                  <a:srgbClr val="4A5D73"/>
                </a:solidFill>
                <a:effectLst/>
                <a:uLnTx/>
                <a:uFillTx/>
                <a:latin typeface="Source Sans 3 Semi-Bold"/>
                <a:ea typeface="Source Sans 3 Semi-Bold"/>
                <a:cs typeface="Source Sans 3 Semi-Bold"/>
                <a:sym typeface="Source Sans 3 Semi-Bold"/>
              </a:rPr>
              <a:t>Integrate standalone AI literacy modules in diploma curricula co-developed with industry</a:t>
            </a:r>
          </a:p>
        </p:txBody>
      </p:sp>
      <p:sp>
        <p:nvSpPr>
          <p:cNvPr id="9" name="TextBox 19">
            <a:extLst>
              <a:ext uri="{FF2B5EF4-FFF2-40B4-BE49-F238E27FC236}">
                <a16:creationId xmlns:a16="http://schemas.microsoft.com/office/drawing/2014/main" id="{B17A949B-97BD-4E02-C906-1CD638EA4B68}"/>
              </a:ext>
            </a:extLst>
          </p:cNvPr>
          <p:cNvSpPr txBox="1"/>
          <p:nvPr/>
        </p:nvSpPr>
        <p:spPr>
          <a:xfrm>
            <a:off x="1623165" y="4031979"/>
            <a:ext cx="5956196" cy="514821"/>
          </a:xfrm>
          <a:prstGeom prst="rect">
            <a:avLst/>
          </a:prstGeom>
        </p:spPr>
        <p:txBody>
          <a:bodyPr wrap="square" lIns="0" tIns="0" rIns="0" bIns="0" rtlCol="0" anchor="t">
            <a:spAutoFit/>
          </a:bodyPr>
          <a:lstStyle/>
          <a:p>
            <a:pPr marL="0" marR="0" lvl="0" indent="0" algn="l" defTabSz="914400" rtl="0" eaLnBrk="1" fontAlgn="auto" latinLnBrk="0" hangingPunct="1">
              <a:lnSpc>
                <a:spcPts val="2086"/>
              </a:lnSpc>
              <a:spcBef>
                <a:spcPct val="0"/>
              </a:spcBef>
              <a:spcAft>
                <a:spcPts val="0"/>
              </a:spcAft>
              <a:buClrTx/>
              <a:buSzTx/>
              <a:buFontTx/>
              <a:buNone/>
              <a:tabLst/>
              <a:defRPr/>
            </a:pPr>
            <a:r>
              <a:rPr kumimoji="0" lang="en-US" sz="1490" b="1" i="0" u="none" strike="noStrike" kern="1200" cap="none" spc="-29" normalizeH="0" baseline="0" noProof="0" dirty="0">
                <a:ln>
                  <a:noFill/>
                </a:ln>
                <a:solidFill>
                  <a:srgbClr val="4A5D73"/>
                </a:solidFill>
                <a:effectLst/>
                <a:uLnTx/>
                <a:uFillTx/>
                <a:latin typeface="Source Sans 3 Semi-Bold"/>
                <a:ea typeface="Source Sans 3 Semi-Bold"/>
                <a:cs typeface="Source Sans 3 Semi-Bold"/>
                <a:sym typeface="Source Sans 3 Semi-Bold"/>
              </a:rPr>
              <a:t>Stakeholder collaboration for sustainable implementation across all TVET institutions</a:t>
            </a:r>
          </a:p>
        </p:txBody>
      </p:sp>
      <p:sp>
        <p:nvSpPr>
          <p:cNvPr id="10" name="TextBox 20">
            <a:extLst>
              <a:ext uri="{FF2B5EF4-FFF2-40B4-BE49-F238E27FC236}">
                <a16:creationId xmlns:a16="http://schemas.microsoft.com/office/drawing/2014/main" id="{D54B44A0-79B1-3BCC-8366-8CF3CBBE64E3}"/>
              </a:ext>
            </a:extLst>
          </p:cNvPr>
          <p:cNvSpPr txBox="1"/>
          <p:nvPr/>
        </p:nvSpPr>
        <p:spPr>
          <a:xfrm>
            <a:off x="529138" y="1590500"/>
            <a:ext cx="6311043" cy="247888"/>
          </a:xfrm>
          <a:prstGeom prst="rect">
            <a:avLst/>
          </a:prstGeom>
        </p:spPr>
        <p:txBody>
          <a:bodyPr lIns="0" tIns="0" rIns="0" bIns="0" rtlCol="0" anchor="t">
            <a:spAutoFit/>
          </a:bodyPr>
          <a:lstStyle/>
          <a:p>
            <a:pPr marL="0" marR="0" lvl="0" indent="0" algn="l" defTabSz="914400" rtl="0" eaLnBrk="1" fontAlgn="auto" latinLnBrk="0" hangingPunct="1">
              <a:lnSpc>
                <a:spcPts val="2086"/>
              </a:lnSpc>
              <a:spcBef>
                <a:spcPct val="0"/>
              </a:spcBef>
              <a:spcAft>
                <a:spcPts val="0"/>
              </a:spcAft>
              <a:buClrTx/>
              <a:buSzTx/>
              <a:buFontTx/>
              <a:buNone/>
              <a:tabLst/>
              <a:defRPr/>
            </a:pPr>
            <a:r>
              <a:rPr kumimoji="0" lang="en-US" sz="1490" b="1" i="0" u="none" strike="noStrike" kern="1200" cap="none" spc="-29" normalizeH="0" baseline="0" noProof="0" dirty="0">
                <a:ln>
                  <a:noFill/>
                </a:ln>
                <a:solidFill>
                  <a:srgbClr val="4A5D73"/>
                </a:solidFill>
                <a:effectLst/>
                <a:uLnTx/>
                <a:uFillTx/>
                <a:latin typeface="Source Sans 3 Bold"/>
                <a:ea typeface="Source Sans 3 Bold"/>
                <a:cs typeface="Source Sans 3 Bold"/>
                <a:sym typeface="Source Sans 3 Bold"/>
              </a:rPr>
              <a:t>Key implementation priorities:</a:t>
            </a:r>
          </a:p>
        </p:txBody>
      </p:sp>
      <p:sp>
        <p:nvSpPr>
          <p:cNvPr id="11" name="TextBox 21">
            <a:extLst>
              <a:ext uri="{FF2B5EF4-FFF2-40B4-BE49-F238E27FC236}">
                <a16:creationId xmlns:a16="http://schemas.microsoft.com/office/drawing/2014/main" id="{343C53A4-304D-4814-678C-9D003126CDEA}"/>
              </a:ext>
            </a:extLst>
          </p:cNvPr>
          <p:cNvSpPr txBox="1"/>
          <p:nvPr/>
        </p:nvSpPr>
        <p:spPr>
          <a:xfrm>
            <a:off x="529138" y="4908342"/>
            <a:ext cx="7405069" cy="514821"/>
          </a:xfrm>
          <a:prstGeom prst="rect">
            <a:avLst/>
          </a:prstGeom>
        </p:spPr>
        <p:txBody>
          <a:bodyPr wrap="square" lIns="0" tIns="0" rIns="0" bIns="0" rtlCol="0" anchor="t">
            <a:spAutoFit/>
          </a:bodyPr>
          <a:lstStyle/>
          <a:p>
            <a:pPr marL="0" marR="0" lvl="0" indent="0" algn="l" defTabSz="914400" rtl="0" eaLnBrk="1" fontAlgn="auto" latinLnBrk="0" hangingPunct="1">
              <a:lnSpc>
                <a:spcPts val="2086"/>
              </a:lnSpc>
              <a:spcBef>
                <a:spcPct val="0"/>
              </a:spcBef>
              <a:spcAft>
                <a:spcPts val="0"/>
              </a:spcAft>
              <a:buClrTx/>
              <a:buSzTx/>
              <a:buFontTx/>
              <a:buNone/>
              <a:tabLst/>
              <a:defRPr/>
            </a:pPr>
            <a:r>
              <a:rPr kumimoji="0" lang="en-US" sz="1490" b="1" i="0" u="none" strike="noStrike" kern="1200" cap="none" spc="-29" normalizeH="0" baseline="0" noProof="0">
                <a:ln>
                  <a:noFill/>
                </a:ln>
                <a:solidFill>
                  <a:srgbClr val="4A5D73"/>
                </a:solidFill>
                <a:effectLst/>
                <a:uLnTx/>
                <a:uFillTx/>
                <a:latin typeface="Source Sans 3 Bold"/>
                <a:ea typeface="Source Sans 3 Bold"/>
                <a:cs typeface="Source Sans 3 Bold"/>
                <a:sym typeface="Source Sans 3 Bold"/>
              </a:rPr>
              <a:t>Coordinated action between TVETA, KNEC, institutions, and industry partners is essential for success.</a:t>
            </a:r>
          </a:p>
        </p:txBody>
      </p:sp>
      <p:sp>
        <p:nvSpPr>
          <p:cNvPr id="12" name="TextBox 16">
            <a:extLst>
              <a:ext uri="{FF2B5EF4-FFF2-40B4-BE49-F238E27FC236}">
                <a16:creationId xmlns:a16="http://schemas.microsoft.com/office/drawing/2014/main" id="{2D9B7475-3BEE-5B77-AA4E-3AAF426803FC}"/>
              </a:ext>
            </a:extLst>
          </p:cNvPr>
          <p:cNvSpPr txBox="1"/>
          <p:nvPr/>
        </p:nvSpPr>
        <p:spPr>
          <a:xfrm flipH="1">
            <a:off x="522040" y="3933618"/>
            <a:ext cx="841416" cy="692497"/>
          </a:xfrm>
          <a:prstGeom prst="rect">
            <a:avLst/>
          </a:prstGeom>
        </p:spPr>
        <p:txBody>
          <a:bodyPr wrap="square" lIns="0" tIns="0" rIns="0" bIns="0" rtlCol="0" anchor="t">
            <a:spAutoFit/>
          </a:bodyPr>
          <a:lstStyle/>
          <a:p>
            <a:pPr marL="0" marR="0" lvl="0" indent="0" algn="ctr" defTabSz="914400" rtl="0" eaLnBrk="1" fontAlgn="auto" latinLnBrk="0" hangingPunct="1">
              <a:lnSpc>
                <a:spcPts val="5446"/>
              </a:lnSpc>
              <a:spcBef>
                <a:spcPts val="0"/>
              </a:spcBef>
              <a:spcAft>
                <a:spcPts val="0"/>
              </a:spcAft>
              <a:buClrTx/>
              <a:buSzTx/>
              <a:buFontTx/>
              <a:buNone/>
              <a:tabLst/>
              <a:defRPr/>
            </a:pPr>
            <a:r>
              <a:rPr kumimoji="0" lang="en-US" sz="4996" b="1" i="0" u="none" strike="noStrike" kern="1200" cap="none" spc="0" normalizeH="0" baseline="0" noProof="0" dirty="0">
                <a:ln>
                  <a:noFill/>
                </a:ln>
                <a:solidFill>
                  <a:srgbClr val="1F2A44"/>
                </a:solidFill>
                <a:effectLst/>
                <a:uLnTx/>
                <a:uFillTx/>
                <a:latin typeface="Libre Baskerville Bold"/>
                <a:ea typeface="Libre Baskerville Bold"/>
                <a:cs typeface="Libre Baskerville Bold"/>
                <a:sym typeface="Libre Baskerville Bold"/>
              </a:rPr>
              <a:t>03</a:t>
            </a:r>
          </a:p>
        </p:txBody>
      </p:sp>
      <p:grpSp>
        <p:nvGrpSpPr>
          <p:cNvPr id="13" name="Group 8">
            <a:extLst>
              <a:ext uri="{FF2B5EF4-FFF2-40B4-BE49-F238E27FC236}">
                <a16:creationId xmlns:a16="http://schemas.microsoft.com/office/drawing/2014/main" id="{6C392F89-4924-A3EC-489A-176FA0647EAE}"/>
              </a:ext>
            </a:extLst>
          </p:cNvPr>
          <p:cNvGrpSpPr/>
          <p:nvPr/>
        </p:nvGrpSpPr>
        <p:grpSpPr>
          <a:xfrm>
            <a:off x="8155043" y="1689244"/>
            <a:ext cx="3697273" cy="4348797"/>
            <a:chOff x="0" y="0"/>
            <a:chExt cx="753313" cy="805481"/>
          </a:xfrm>
        </p:grpSpPr>
        <p:sp>
          <p:nvSpPr>
            <p:cNvPr id="14" name="Freeform 9">
              <a:extLst>
                <a:ext uri="{FF2B5EF4-FFF2-40B4-BE49-F238E27FC236}">
                  <a16:creationId xmlns:a16="http://schemas.microsoft.com/office/drawing/2014/main" id="{3A79FB38-3A1B-3C5C-28D9-36B57B3A3C4C}"/>
                </a:ext>
              </a:extLst>
            </p:cNvPr>
            <p:cNvSpPr/>
            <p:nvPr/>
          </p:nvSpPr>
          <p:spPr>
            <a:xfrm>
              <a:off x="0" y="0"/>
              <a:ext cx="753313" cy="805481"/>
            </a:xfrm>
            <a:custGeom>
              <a:avLst/>
              <a:gdLst/>
              <a:ahLst/>
              <a:cxnLst/>
              <a:rect l="l" t="t" r="r" b="b"/>
              <a:pathLst>
                <a:path w="753313" h="805481">
                  <a:moveTo>
                    <a:pt x="79610" y="0"/>
                  </a:moveTo>
                  <a:lnTo>
                    <a:pt x="673703" y="0"/>
                  </a:lnTo>
                  <a:cubicBezTo>
                    <a:pt x="717670" y="0"/>
                    <a:pt x="753313" y="35643"/>
                    <a:pt x="753313" y="79610"/>
                  </a:cubicBezTo>
                  <a:lnTo>
                    <a:pt x="753313" y="725871"/>
                  </a:lnTo>
                  <a:cubicBezTo>
                    <a:pt x="753313" y="769838"/>
                    <a:pt x="717670" y="805481"/>
                    <a:pt x="673703" y="805481"/>
                  </a:cubicBezTo>
                  <a:lnTo>
                    <a:pt x="79610" y="805481"/>
                  </a:lnTo>
                  <a:cubicBezTo>
                    <a:pt x="35643" y="805481"/>
                    <a:pt x="0" y="769838"/>
                    <a:pt x="0" y="725871"/>
                  </a:cubicBezTo>
                  <a:lnTo>
                    <a:pt x="0" y="79610"/>
                  </a:lnTo>
                  <a:cubicBezTo>
                    <a:pt x="0" y="35643"/>
                    <a:pt x="35643" y="0"/>
                    <a:pt x="79610" y="0"/>
                  </a:cubicBezTo>
                  <a:close/>
                </a:path>
              </a:pathLst>
            </a:custGeom>
            <a:blipFill>
              <a:blip r:embed="rId2"/>
              <a:stretch>
                <a:fillRect l="-3462" r="-3462"/>
              </a:stretch>
            </a:blipFill>
          </p:spPr>
        </p:sp>
      </p:grpSp>
    </p:spTree>
    <p:extLst>
      <p:ext uri="{BB962C8B-B14F-4D97-AF65-F5344CB8AC3E}">
        <p14:creationId xmlns:p14="http://schemas.microsoft.com/office/powerpoint/2010/main" val="41130196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63ADA-1346-47E4-BE17-1F4DEC239D6F}"/>
              </a:ext>
            </a:extLst>
          </p:cNvPr>
          <p:cNvSpPr>
            <a:spLocks noGrp="1"/>
          </p:cNvSpPr>
          <p:nvPr>
            <p:ph type="title"/>
          </p:nvPr>
        </p:nvSpPr>
        <p:spPr/>
        <p:txBody>
          <a:bodyPr/>
          <a:lstStyle/>
          <a:p>
            <a:pPr algn="ctr"/>
            <a:r>
              <a:rPr lang="en-US" dirty="0"/>
              <a:t>Key Results</a:t>
            </a:r>
          </a:p>
        </p:txBody>
      </p:sp>
      <p:sp>
        <p:nvSpPr>
          <p:cNvPr id="3" name="Content Placeholder 2">
            <a:extLst>
              <a:ext uri="{FF2B5EF4-FFF2-40B4-BE49-F238E27FC236}">
                <a16:creationId xmlns:a16="http://schemas.microsoft.com/office/drawing/2014/main" id="{8B8688CE-E75F-48F2-A12F-EEC67BF41536}"/>
              </a:ext>
            </a:extLst>
          </p:cNvPr>
          <p:cNvSpPr>
            <a:spLocks noGrp="1"/>
          </p:cNvSpPr>
          <p:nvPr>
            <p:ph idx="1"/>
          </p:nvPr>
        </p:nvSpPr>
        <p:spPr>
          <a:xfrm>
            <a:off x="177800" y="1231900"/>
            <a:ext cx="10515600" cy="5321300"/>
          </a:xfrm>
        </p:spPr>
        <p:txBody>
          <a:bodyPr>
            <a:normAutofit/>
          </a:bodyPr>
          <a:lstStyle/>
          <a:p>
            <a:pPr>
              <a:lnSpc>
                <a:spcPct val="150000"/>
              </a:lnSpc>
              <a:buFont typeface="Wingdings" panose="05000000000000000000" pitchFamily="2" charset="2"/>
              <a:buChar char="v"/>
            </a:pPr>
            <a:r>
              <a:rPr lang="en-US" dirty="0">
                <a:latin typeface="Maiandra GD" panose="020E0502030308020204" pitchFamily="34" charset="0"/>
              </a:rPr>
              <a:t>At-risk detection improved from 8 weeks to 2 weeks.</a:t>
            </a:r>
          </a:p>
          <a:p>
            <a:pPr>
              <a:lnSpc>
                <a:spcPct val="150000"/>
              </a:lnSpc>
              <a:buFont typeface="Wingdings" panose="05000000000000000000" pitchFamily="2" charset="2"/>
              <a:buChar char="v"/>
            </a:pPr>
            <a:r>
              <a:rPr lang="en-US" dirty="0">
                <a:latin typeface="Maiandra GD" panose="020E0502030308020204" pitchFamily="34" charset="0"/>
              </a:rPr>
              <a:t>Instructor response rose from 45% to 78%.</a:t>
            </a:r>
          </a:p>
          <a:p>
            <a:pPr>
              <a:lnSpc>
                <a:spcPct val="150000"/>
              </a:lnSpc>
              <a:buFont typeface="Wingdings" panose="05000000000000000000" pitchFamily="2" charset="2"/>
              <a:buChar char="v"/>
            </a:pPr>
            <a:r>
              <a:rPr lang="en-US" dirty="0">
                <a:latin typeface="Maiandra GD" panose="020E0502030308020204" pitchFamily="34" charset="0"/>
              </a:rPr>
              <a:t>RPL accuracy increased from 68% to 89%.</a:t>
            </a:r>
          </a:p>
          <a:p>
            <a:pPr>
              <a:lnSpc>
                <a:spcPct val="150000"/>
              </a:lnSpc>
              <a:buFont typeface="Wingdings" panose="05000000000000000000" pitchFamily="2" charset="2"/>
              <a:buChar char="v"/>
            </a:pPr>
            <a:r>
              <a:rPr lang="en-US" dirty="0">
                <a:latin typeface="Maiandra GD" panose="020E0502030308020204" pitchFamily="34" charset="0"/>
              </a:rPr>
              <a:t>Competency mastery improved from 64% to 88%.</a:t>
            </a:r>
          </a:p>
          <a:p>
            <a:pPr>
              <a:lnSpc>
                <a:spcPct val="150000"/>
              </a:lnSpc>
              <a:buFont typeface="Wingdings" panose="05000000000000000000" pitchFamily="2" charset="2"/>
              <a:buChar char="v"/>
            </a:pPr>
            <a:r>
              <a:rPr lang="en-US" dirty="0">
                <a:latin typeface="Maiandra GD" panose="020E0502030308020204" pitchFamily="34" charset="0"/>
              </a:rPr>
              <a:t>Processing time reduced from 5 days to 2 hours.</a:t>
            </a:r>
          </a:p>
          <a:p>
            <a:pPr>
              <a:lnSpc>
                <a:spcPct val="150000"/>
              </a:lnSpc>
              <a:buFont typeface="Wingdings" panose="05000000000000000000" pitchFamily="2" charset="2"/>
              <a:buChar char="v"/>
            </a:pPr>
            <a:r>
              <a:rPr lang="en-US" dirty="0">
                <a:latin typeface="Maiandra GD" panose="020E0502030308020204" pitchFamily="34" charset="0"/>
              </a:rPr>
              <a:t>Dropout rate reduced by 15%.</a:t>
            </a:r>
          </a:p>
          <a:p>
            <a:pPr>
              <a:lnSpc>
                <a:spcPct val="150000"/>
              </a:lnSpc>
              <a:buFont typeface="Wingdings" panose="05000000000000000000" pitchFamily="2" charset="2"/>
              <a:buChar char="v"/>
            </a:pPr>
            <a:r>
              <a:rPr lang="en-US" dirty="0">
                <a:latin typeface="Maiandra GD" panose="020E0502030308020204" pitchFamily="34" charset="0"/>
              </a:rPr>
              <a:t>Learners received personalized support paths.</a:t>
            </a:r>
          </a:p>
        </p:txBody>
      </p:sp>
    </p:spTree>
    <p:extLst>
      <p:ext uri="{BB962C8B-B14F-4D97-AF65-F5344CB8AC3E}">
        <p14:creationId xmlns:p14="http://schemas.microsoft.com/office/powerpoint/2010/main" val="320101299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17067F-3FF2-878F-6173-91FAFA7D28A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8A3A335-8263-6B89-23E2-0F649F11FB3C}"/>
              </a:ext>
            </a:extLst>
          </p:cNvPr>
          <p:cNvSpPr>
            <a:spLocks noGrp="1"/>
          </p:cNvSpPr>
          <p:nvPr>
            <p:ph type="title"/>
          </p:nvPr>
        </p:nvSpPr>
        <p:spPr>
          <a:xfrm>
            <a:off x="215537" y="172311"/>
            <a:ext cx="7967650" cy="863692"/>
          </a:xfrm>
        </p:spPr>
        <p:txBody>
          <a:bodyPr>
            <a:normAutofit fontScale="90000"/>
          </a:bodyPr>
          <a:lstStyle/>
          <a:p>
            <a:r>
              <a:rPr lang="en-US" sz="9600" dirty="0">
                <a:solidFill>
                  <a:srgbClr val="1F2A44"/>
                </a:solidFill>
                <a:latin typeface="Libre Baskerville Bold"/>
                <a:ea typeface="Libre Baskerville Bold"/>
                <a:cs typeface="Libre Baskerville Bold"/>
                <a:sym typeface="Libre Baskerville Bold"/>
              </a:rPr>
              <a:t>Conclusion</a:t>
            </a:r>
            <a:br>
              <a:rPr lang="en-US" sz="9600" dirty="0">
                <a:solidFill>
                  <a:srgbClr val="1F2A44"/>
                </a:solidFill>
                <a:latin typeface="Libre Baskerville Bold"/>
                <a:ea typeface="Libre Baskerville Bold"/>
                <a:cs typeface="Libre Baskerville Bold"/>
                <a:sym typeface="Libre Baskerville Bold"/>
              </a:rPr>
            </a:br>
            <a:endParaRPr lang="en-US" dirty="0"/>
          </a:p>
        </p:txBody>
      </p:sp>
      <p:sp>
        <p:nvSpPr>
          <p:cNvPr id="2" name="TextBox 11">
            <a:extLst>
              <a:ext uri="{FF2B5EF4-FFF2-40B4-BE49-F238E27FC236}">
                <a16:creationId xmlns:a16="http://schemas.microsoft.com/office/drawing/2014/main" id="{FA3CBD2D-169A-224E-24B1-E75F9B3D3DBB}"/>
              </a:ext>
            </a:extLst>
          </p:cNvPr>
          <p:cNvSpPr txBox="1"/>
          <p:nvPr/>
        </p:nvSpPr>
        <p:spPr>
          <a:xfrm>
            <a:off x="6812281" y="3015614"/>
            <a:ext cx="4610100" cy="2602507"/>
          </a:xfrm>
          <a:prstGeom prst="rect">
            <a:avLst/>
          </a:prstGeom>
        </p:spPr>
        <p:txBody>
          <a:bodyPr wrap="square" lIns="0" tIns="0" rIns="0" bIns="0" rtlCol="0" anchor="t">
            <a:spAutoFit/>
          </a:bodyPr>
          <a:lstStyle/>
          <a:p>
            <a:pPr marL="0" marR="0" lvl="0" indent="0" algn="l" defTabSz="914400" rtl="0" eaLnBrk="1" fontAlgn="auto" latinLnBrk="0" hangingPunct="1">
              <a:lnSpc>
                <a:spcPts val="1679"/>
              </a:lnSpc>
              <a:spcBef>
                <a:spcPct val="0"/>
              </a:spcBef>
              <a:spcAft>
                <a:spcPts val="0"/>
              </a:spcAft>
              <a:buClrTx/>
              <a:buSzTx/>
              <a:buFontTx/>
              <a:buNone/>
              <a:tabLst/>
              <a:defRPr/>
            </a:pPr>
            <a:r>
              <a:rPr kumimoji="0" lang="en-US" sz="1400" b="1" i="0" u="none" strike="noStrike" kern="1200" cap="none" spc="-24" normalizeH="0" baseline="0" noProof="0" dirty="0">
                <a:ln>
                  <a:noFill/>
                </a:ln>
                <a:solidFill>
                  <a:srgbClr val="4A5D73"/>
                </a:solidFill>
                <a:effectLst/>
                <a:uLnTx/>
                <a:uFillTx/>
                <a:latin typeface="Source Sans 3 Semi-Bold"/>
                <a:ea typeface="Source Sans 3 Semi-Bold"/>
                <a:cs typeface="Source Sans 3 Semi-Bold"/>
                <a:sym typeface="Source Sans 3 Semi-Bold"/>
              </a:rPr>
              <a:t>TVET institutions educate 1.2 million learners annually, making them central to Kenya Vision 2030's workforce development goals. </a:t>
            </a:r>
          </a:p>
          <a:p>
            <a:pPr marL="0" marR="0" lvl="0" indent="0" algn="l" defTabSz="914400" rtl="0" eaLnBrk="1" fontAlgn="auto" latinLnBrk="0" hangingPunct="1">
              <a:lnSpc>
                <a:spcPts val="1679"/>
              </a:lnSpc>
              <a:spcBef>
                <a:spcPct val="0"/>
              </a:spcBef>
              <a:spcAft>
                <a:spcPts val="0"/>
              </a:spcAft>
              <a:buClrTx/>
              <a:buSzTx/>
              <a:buFontTx/>
              <a:buNone/>
              <a:tabLst/>
              <a:defRPr/>
            </a:pPr>
            <a:endParaRPr kumimoji="0" lang="en-US" sz="1400" b="1" i="0" u="none" strike="noStrike" kern="1200" cap="none" spc="-24" normalizeH="0" baseline="0" noProof="0" dirty="0">
              <a:ln>
                <a:noFill/>
              </a:ln>
              <a:solidFill>
                <a:srgbClr val="4A5D73"/>
              </a:solidFill>
              <a:effectLst/>
              <a:uLnTx/>
              <a:uFillTx/>
              <a:latin typeface="Source Sans 3 Semi-Bold"/>
              <a:ea typeface="Source Sans 3 Semi-Bold"/>
              <a:cs typeface="Source Sans 3 Semi-Bold"/>
              <a:sym typeface="Source Sans 3 Semi-Bold"/>
            </a:endParaRPr>
          </a:p>
          <a:p>
            <a:pPr marL="0" marR="0" lvl="0" indent="0" algn="l" defTabSz="914400" rtl="0" eaLnBrk="1" fontAlgn="auto" latinLnBrk="0" hangingPunct="1">
              <a:lnSpc>
                <a:spcPts val="1679"/>
              </a:lnSpc>
              <a:spcBef>
                <a:spcPct val="0"/>
              </a:spcBef>
              <a:spcAft>
                <a:spcPts val="0"/>
              </a:spcAft>
              <a:buClrTx/>
              <a:buSzTx/>
              <a:buFontTx/>
              <a:buNone/>
              <a:tabLst/>
              <a:defRPr/>
            </a:pPr>
            <a:r>
              <a:rPr kumimoji="0" lang="en-US" sz="1400" b="1" i="0" u="none" strike="noStrike" kern="1200" cap="none" spc="-24" normalizeH="0" baseline="0" noProof="0" dirty="0">
                <a:ln>
                  <a:noFill/>
                </a:ln>
                <a:solidFill>
                  <a:srgbClr val="4A5D73"/>
                </a:solidFill>
                <a:effectLst/>
                <a:uLnTx/>
                <a:uFillTx/>
                <a:latin typeface="Source Sans 3 Semi-Bold"/>
                <a:ea typeface="Source Sans 3 Semi-Bold"/>
                <a:cs typeface="Source Sans 3 Semi-Bold"/>
                <a:sym typeface="Source Sans 3 Semi-Bold"/>
              </a:rPr>
              <a:t>AI misuse threatens economic transformation and sectoral productivity across construction, healthcare, and manufacturing. Urgent action is needed for ethical AI integration, comprehensive policies, and pedagogical innovation.</a:t>
            </a:r>
          </a:p>
          <a:p>
            <a:pPr marL="0" marR="0" lvl="0" indent="0" algn="l" defTabSz="914400" rtl="0" eaLnBrk="1" fontAlgn="auto" latinLnBrk="0" hangingPunct="1">
              <a:lnSpc>
                <a:spcPts val="1679"/>
              </a:lnSpc>
              <a:spcBef>
                <a:spcPct val="0"/>
              </a:spcBef>
              <a:spcAft>
                <a:spcPts val="0"/>
              </a:spcAft>
              <a:buClrTx/>
              <a:buSzTx/>
              <a:buFontTx/>
              <a:buNone/>
              <a:tabLst/>
              <a:defRPr/>
            </a:pPr>
            <a:endParaRPr kumimoji="0" lang="en-US" sz="1400" b="1" i="0" u="none" strike="noStrike" kern="1200" cap="none" spc="-24" normalizeH="0" baseline="0" noProof="0" dirty="0">
              <a:ln>
                <a:noFill/>
              </a:ln>
              <a:solidFill>
                <a:srgbClr val="4A5D73"/>
              </a:solidFill>
              <a:effectLst/>
              <a:uLnTx/>
              <a:uFillTx/>
              <a:latin typeface="Source Sans 3 Semi-Bold"/>
              <a:ea typeface="Source Sans 3 Semi-Bold"/>
              <a:cs typeface="Source Sans 3 Semi-Bold"/>
              <a:sym typeface="Source Sans 3 Semi-Bold"/>
            </a:endParaRPr>
          </a:p>
          <a:p>
            <a:pPr marL="0" marR="0" lvl="0" indent="0" algn="l" defTabSz="914400" rtl="0" eaLnBrk="1" fontAlgn="auto" latinLnBrk="0" hangingPunct="1">
              <a:lnSpc>
                <a:spcPts val="1679"/>
              </a:lnSpc>
              <a:spcBef>
                <a:spcPct val="0"/>
              </a:spcBef>
              <a:spcAft>
                <a:spcPts val="0"/>
              </a:spcAft>
              <a:buClrTx/>
              <a:buSzTx/>
              <a:buFontTx/>
              <a:buNone/>
              <a:tabLst/>
              <a:defRPr/>
            </a:pPr>
            <a:r>
              <a:rPr kumimoji="0" lang="en-US" sz="1400" b="1" i="0" u="none" strike="noStrike" kern="1200" cap="none" spc="-24" normalizeH="0" baseline="0" noProof="0" dirty="0">
                <a:ln>
                  <a:noFill/>
                </a:ln>
                <a:solidFill>
                  <a:srgbClr val="4A5D73"/>
                </a:solidFill>
                <a:effectLst/>
                <a:uLnTx/>
                <a:uFillTx/>
                <a:latin typeface="Source Sans 3 Semi-Bold"/>
                <a:ea typeface="Source Sans 3 Semi-Bold"/>
                <a:cs typeface="Source Sans 3 Semi-Bold"/>
                <a:sym typeface="Source Sans 3 Semi-Bold"/>
              </a:rPr>
              <a:t>"Harnessing AI's potential requires scaffolding, not exclusion."</a:t>
            </a:r>
          </a:p>
        </p:txBody>
      </p:sp>
      <p:sp>
        <p:nvSpPr>
          <p:cNvPr id="3" name="Freeform 6">
            <a:extLst>
              <a:ext uri="{FF2B5EF4-FFF2-40B4-BE49-F238E27FC236}">
                <a16:creationId xmlns:a16="http://schemas.microsoft.com/office/drawing/2014/main" id="{4F2E79F7-009F-BA13-D271-34E16BA5FF91}"/>
              </a:ext>
            </a:extLst>
          </p:cNvPr>
          <p:cNvSpPr/>
          <p:nvPr/>
        </p:nvSpPr>
        <p:spPr>
          <a:xfrm>
            <a:off x="124096" y="1493796"/>
            <a:ext cx="6451964" cy="4991101"/>
          </a:xfrm>
          <a:custGeom>
            <a:avLst/>
            <a:gdLst/>
            <a:ahLst/>
            <a:cxnLst/>
            <a:rect l="l" t="t" r="r" b="b"/>
            <a:pathLst>
              <a:path w="1187409" h="562231">
                <a:moveTo>
                  <a:pt x="50506" y="0"/>
                </a:moveTo>
                <a:lnTo>
                  <a:pt x="1136903" y="0"/>
                </a:lnTo>
                <a:cubicBezTo>
                  <a:pt x="1164797" y="0"/>
                  <a:pt x="1187409" y="22612"/>
                  <a:pt x="1187409" y="50506"/>
                </a:cubicBezTo>
                <a:lnTo>
                  <a:pt x="1187409" y="511725"/>
                </a:lnTo>
                <a:cubicBezTo>
                  <a:pt x="1187409" y="539619"/>
                  <a:pt x="1164797" y="562231"/>
                  <a:pt x="1136903" y="562231"/>
                </a:cubicBezTo>
                <a:lnTo>
                  <a:pt x="50506" y="562231"/>
                </a:lnTo>
                <a:cubicBezTo>
                  <a:pt x="22612" y="562231"/>
                  <a:pt x="0" y="539619"/>
                  <a:pt x="0" y="511725"/>
                </a:cubicBezTo>
                <a:lnTo>
                  <a:pt x="0" y="50506"/>
                </a:lnTo>
                <a:cubicBezTo>
                  <a:pt x="0" y="22612"/>
                  <a:pt x="22612" y="0"/>
                  <a:pt x="50506" y="0"/>
                </a:cubicBezTo>
                <a:close/>
              </a:path>
            </a:pathLst>
          </a:custGeom>
          <a:blipFill>
            <a:blip r:embed="rId2"/>
            <a:stretch>
              <a:fillRect t="-10190" b="-10190"/>
            </a:stretch>
          </a:blipFill>
        </p:spPr>
      </p:sp>
    </p:spTree>
    <p:extLst>
      <p:ext uri="{BB962C8B-B14F-4D97-AF65-F5344CB8AC3E}">
        <p14:creationId xmlns:p14="http://schemas.microsoft.com/office/powerpoint/2010/main" val="249492559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507762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a:extLst>
            <a:ext uri="{FF2B5EF4-FFF2-40B4-BE49-F238E27FC236}">
              <a16:creationId xmlns:a16="http://schemas.microsoft.com/office/drawing/2014/main" id="{5FFAF323-9182-43ED-B747-A94A15A70D45}"/>
            </a:ext>
          </a:extLst>
        </p:cNvPr>
        <p:cNvGrpSpPr/>
        <p:nvPr/>
      </p:nvGrpSpPr>
      <p:grpSpPr>
        <a:xfrm>
          <a:off x="0" y="0"/>
          <a:ext cx="0" cy="0"/>
          <a:chOff x="0" y="0"/>
          <a:chExt cx="0" cy="0"/>
        </a:xfrm>
      </p:grpSpPr>
    </p:spTree>
    <p:extLst>
      <p:ext uri="{BB962C8B-B14F-4D97-AF65-F5344CB8AC3E}">
        <p14:creationId xmlns:p14="http://schemas.microsoft.com/office/powerpoint/2010/main" val="16788571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8A9AA42-71DB-40F6-B627-1080D64867A1}"/>
              </a:ext>
            </a:extLst>
          </p:cNvPr>
          <p:cNvSpPr>
            <a:spLocks noGrp="1"/>
          </p:cNvSpPr>
          <p:nvPr>
            <p:ph type="title"/>
          </p:nvPr>
        </p:nvSpPr>
        <p:spPr>
          <a:xfrm>
            <a:off x="491691" y="1667736"/>
            <a:ext cx="10515600" cy="1325563"/>
          </a:xfrm>
        </p:spPr>
        <p:txBody>
          <a:bodyPr>
            <a:noAutofit/>
          </a:bodyPr>
          <a:lstStyle/>
          <a:p>
            <a:pPr>
              <a:lnSpc>
                <a:spcPct val="150000"/>
              </a:lnSpc>
            </a:pPr>
            <a:r>
              <a:rPr lang="en-US" sz="2400" dirty="0"/>
              <a:t>Skills Verification using Artificial Intelligence in TVET: A Proposed Framework of Enhancing Competency-based Assessment and Qualification Credibility in Kenya.</a:t>
            </a:r>
            <a:br>
              <a:rPr lang="en-US" sz="2400" dirty="0"/>
            </a:br>
            <a:endParaRPr lang="en-US" sz="1050" dirty="0"/>
          </a:p>
        </p:txBody>
      </p:sp>
      <p:sp>
        <p:nvSpPr>
          <p:cNvPr id="2" name="TextBox 1"/>
          <p:cNvSpPr txBox="1"/>
          <p:nvPr/>
        </p:nvSpPr>
        <p:spPr>
          <a:xfrm>
            <a:off x="1145406" y="3060835"/>
            <a:ext cx="9480884" cy="2308324"/>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Author: </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Sammy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Kituyi</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Matanda</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Ahmed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Shahame</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Mwidani</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Technical Training Institute,</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Email: </a:t>
            </a:r>
            <a:r>
              <a:rPr kumimoji="0" lang="en-US" sz="1800" b="0" i="0" u="sng" strike="noStrike" kern="1200" cap="none" spc="0" normalizeH="0" baseline="0" noProof="0" dirty="0">
                <a:ln>
                  <a:noFill/>
                </a:ln>
                <a:solidFill>
                  <a:prstClr val="black"/>
                </a:solidFill>
                <a:effectLst/>
                <a:uLnTx/>
                <a:uFillTx/>
                <a:latin typeface="Calibri" panose="020F0502020204030204"/>
                <a:ea typeface="+mn-ea"/>
                <a:cs typeface="+mn-cs"/>
                <a:hlinkClick r:id="rId2"/>
              </a:rPr>
              <a:t>matandason@gmail.com</a:t>
            </a:r>
            <a:r>
              <a:rPr kumimoji="0" lang="en-US" sz="1800" b="0" i="0" u="sng"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a:ln>
                  <a:noFill/>
                </a:ln>
                <a:solidFill>
                  <a:prstClr val="black"/>
                </a:solidFill>
                <a:effectLst/>
                <a:uLnTx/>
                <a:uFillTx/>
                <a:latin typeface="Calibri" panose="020F0502020204030204"/>
                <a:ea typeface="+mn-ea"/>
                <a:cs typeface="+mn-cs"/>
              </a:rPr>
              <a:t>Tel No: 0717658072</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766513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CD31583-D89D-4BF9-BB05-D2F275374B2C}"/>
              </a:ext>
            </a:extLst>
          </p:cNvPr>
          <p:cNvSpPr>
            <a:spLocks noGrp="1"/>
          </p:cNvSpPr>
          <p:nvPr>
            <p:ph type="title"/>
          </p:nvPr>
        </p:nvSpPr>
        <p:spPr>
          <a:xfrm>
            <a:off x="70757" y="172311"/>
            <a:ext cx="7967650" cy="863692"/>
          </a:xfrm>
        </p:spPr>
        <p:txBody>
          <a:bodyPr/>
          <a:lstStyle/>
          <a:p>
            <a:pPr algn="ctr"/>
            <a:r>
              <a:rPr lang="en-US" dirty="0"/>
              <a:t>Background Information</a:t>
            </a:r>
          </a:p>
        </p:txBody>
      </p:sp>
      <p:sp>
        <p:nvSpPr>
          <p:cNvPr id="2" name="Content Placeholder 1"/>
          <p:cNvSpPr>
            <a:spLocks noGrp="1" noChangeArrowheads="1"/>
          </p:cNvSpPr>
          <p:nvPr>
            <p:ph idx="1"/>
          </p:nvPr>
        </p:nvSpPr>
        <p:spPr bwMode="auto">
          <a:xfrm>
            <a:off x="403265" y="1180210"/>
            <a:ext cx="10698845"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200000"/>
              </a:lnSpc>
              <a:spcBef>
                <a:spcPct val="0"/>
              </a:spcBef>
              <a:spcAft>
                <a:spcPct val="0"/>
              </a:spcAft>
              <a:buClrTx/>
              <a:buSzTx/>
              <a:buNone/>
              <a:tabLst/>
            </a:pPr>
            <a:r>
              <a:rPr kumimoji="0" lang="en-US" altLang="en-US" sz="2000" b="1" i="0" u="none" strike="noStrike" cap="none" normalizeH="0" baseline="0" dirty="0">
                <a:ln>
                  <a:noFill/>
                </a:ln>
                <a:solidFill>
                  <a:schemeClr val="tx1"/>
                </a:solidFill>
                <a:effectLst/>
                <a:latin typeface="Arial" panose="020B0604020202020204" pitchFamily="34" charset="0"/>
              </a:rPr>
              <a:t>Context of Study</a:t>
            </a:r>
            <a:r>
              <a:rPr kumimoji="0" lang="en-US" altLang="en-US" sz="2000"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20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Arial" panose="020B0604020202020204" pitchFamily="34" charset="0"/>
              </a:rPr>
              <a:t>TVET's Role in Economic Growth</a:t>
            </a:r>
            <a:r>
              <a:rPr kumimoji="0" lang="en-US" altLang="en-US" sz="2000" b="0" i="0" u="none" strike="noStrike" cap="none" normalizeH="0" baseline="0" dirty="0">
                <a:ln>
                  <a:noFill/>
                </a:ln>
                <a:solidFill>
                  <a:schemeClr val="tx1"/>
                </a:solidFill>
                <a:effectLst/>
                <a:latin typeface="Arial" panose="020B0604020202020204" pitchFamily="34" charset="0"/>
              </a:rPr>
              <a:t>: TVET systems are integral to the development of skilled human capital, crucial for economic growth, industrialization, and job creation (Republic of Kenya, 2007). </a:t>
            </a:r>
          </a:p>
          <a:p>
            <a:pPr marL="0" marR="0" lvl="0" indent="0" algn="l" defTabSz="914400" rtl="0" eaLnBrk="0" fontAlgn="base" latinLnBrk="0" hangingPunct="0">
              <a:lnSpc>
                <a:spcPct val="20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Arial" panose="020B0604020202020204" pitchFamily="34" charset="0"/>
              </a:rPr>
              <a:t>Competency-Based Education and Training (CBET)</a:t>
            </a:r>
            <a:r>
              <a:rPr kumimoji="0" lang="en-US" altLang="en-US" sz="2000" b="0" i="0" u="none" strike="noStrike" cap="none" normalizeH="0" baseline="0" dirty="0">
                <a:ln>
                  <a:noFill/>
                </a:ln>
                <a:solidFill>
                  <a:schemeClr val="tx1"/>
                </a:solidFill>
                <a:effectLst/>
                <a:latin typeface="Arial" panose="020B0604020202020204" pitchFamily="34" charset="0"/>
              </a:rPr>
              <a:t>: CBET has transformed how assessments are done in TVET institutions, from theoretical exams to the display of practical skills (Kenya National Qualifications Authority [KNQA], 2024). </a:t>
            </a:r>
          </a:p>
        </p:txBody>
      </p:sp>
    </p:spTree>
    <p:extLst>
      <p:ext uri="{BB962C8B-B14F-4D97-AF65-F5344CB8AC3E}">
        <p14:creationId xmlns:p14="http://schemas.microsoft.com/office/powerpoint/2010/main" val="140705787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CD31583-D89D-4BF9-BB05-D2F275374B2C}"/>
              </a:ext>
            </a:extLst>
          </p:cNvPr>
          <p:cNvSpPr>
            <a:spLocks noGrp="1"/>
          </p:cNvSpPr>
          <p:nvPr>
            <p:ph type="title"/>
          </p:nvPr>
        </p:nvSpPr>
        <p:spPr>
          <a:xfrm>
            <a:off x="70757" y="172311"/>
            <a:ext cx="7967650" cy="863692"/>
          </a:xfrm>
        </p:spPr>
        <p:txBody>
          <a:bodyPr/>
          <a:lstStyle/>
          <a:p>
            <a:pPr algn="ctr"/>
            <a:r>
              <a:rPr lang="en-US" dirty="0"/>
              <a:t>Background Information</a:t>
            </a:r>
          </a:p>
        </p:txBody>
      </p:sp>
      <p:sp>
        <p:nvSpPr>
          <p:cNvPr id="2" name="Content Placeholder 1"/>
          <p:cNvSpPr>
            <a:spLocks noGrp="1" noChangeArrowheads="1"/>
          </p:cNvSpPr>
          <p:nvPr>
            <p:ph idx="1"/>
          </p:nvPr>
        </p:nvSpPr>
        <p:spPr bwMode="auto">
          <a:xfrm>
            <a:off x="624937" y="1008003"/>
            <a:ext cx="10698845"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lvl="0" indent="0" eaLnBrk="0" fontAlgn="base" hangingPunct="0">
              <a:lnSpc>
                <a:spcPct val="200000"/>
              </a:lnSpc>
              <a:spcBef>
                <a:spcPct val="0"/>
              </a:spcBef>
              <a:spcAft>
                <a:spcPct val="0"/>
              </a:spcAft>
              <a:buNone/>
            </a:pPr>
            <a:r>
              <a:rPr lang="en-US" altLang="en-US" sz="2000" b="1" dirty="0">
                <a:solidFill>
                  <a:schemeClr val="tx1"/>
                </a:solidFill>
                <a:latin typeface="Arial" panose="020B0604020202020204" pitchFamily="34" charset="0"/>
              </a:rPr>
              <a:t>Key Challenges</a:t>
            </a:r>
            <a:r>
              <a:rPr lang="en-US" altLang="en-US" sz="2000" dirty="0">
                <a:solidFill>
                  <a:schemeClr val="tx1"/>
                </a:solidFill>
                <a:latin typeface="Arial" panose="020B0604020202020204" pitchFamily="34" charset="0"/>
              </a:rPr>
              <a:t>: </a:t>
            </a:r>
          </a:p>
          <a:p>
            <a:pPr marL="0" lvl="0" indent="0" eaLnBrk="0" fontAlgn="base" hangingPunct="0">
              <a:lnSpc>
                <a:spcPct val="200000"/>
              </a:lnSpc>
              <a:spcBef>
                <a:spcPct val="0"/>
              </a:spcBef>
              <a:spcAft>
                <a:spcPct val="0"/>
              </a:spcAft>
              <a:buFontTx/>
              <a:buChar char="•"/>
            </a:pPr>
            <a:r>
              <a:rPr lang="en-US" altLang="en-US" sz="2000" b="1" dirty="0">
                <a:solidFill>
                  <a:schemeClr val="tx1"/>
                </a:solidFill>
                <a:latin typeface="Arial" panose="020B0604020202020204" pitchFamily="34" charset="0"/>
              </a:rPr>
              <a:t>Inconsistent Assessment Practices</a:t>
            </a:r>
            <a:r>
              <a:rPr lang="en-US" altLang="en-US" sz="2000" dirty="0">
                <a:solidFill>
                  <a:schemeClr val="tx1"/>
                </a:solidFill>
                <a:latin typeface="Arial" panose="020B0604020202020204" pitchFamily="34" charset="0"/>
              </a:rPr>
              <a:t>: Assessment practices across TVET institutions are not standardized, leading to discrepancies in qualification credibility (</a:t>
            </a:r>
            <a:r>
              <a:rPr lang="en-US" altLang="en-US" sz="2000" dirty="0" err="1">
                <a:solidFill>
                  <a:schemeClr val="tx1"/>
                </a:solidFill>
                <a:latin typeface="Arial" panose="020B0604020202020204" pitchFamily="34" charset="0"/>
              </a:rPr>
              <a:t>Macheso</a:t>
            </a:r>
            <a:r>
              <a:rPr lang="en-US" altLang="en-US" sz="2000" dirty="0">
                <a:solidFill>
                  <a:schemeClr val="tx1"/>
                </a:solidFill>
                <a:latin typeface="Arial" panose="020B0604020202020204" pitchFamily="34" charset="0"/>
              </a:rPr>
              <a:t> et al., 2024). </a:t>
            </a:r>
          </a:p>
          <a:p>
            <a:pPr marL="0" lvl="0" indent="0" eaLnBrk="0" fontAlgn="base" hangingPunct="0">
              <a:lnSpc>
                <a:spcPct val="200000"/>
              </a:lnSpc>
              <a:spcBef>
                <a:spcPct val="0"/>
              </a:spcBef>
              <a:spcAft>
                <a:spcPct val="0"/>
              </a:spcAft>
              <a:buFontTx/>
              <a:buChar char="•"/>
            </a:pPr>
            <a:r>
              <a:rPr lang="en-US" altLang="en-US" sz="2000" b="1" dirty="0">
                <a:solidFill>
                  <a:schemeClr val="tx1"/>
                </a:solidFill>
                <a:latin typeface="Arial" panose="020B0604020202020204" pitchFamily="34" charset="0"/>
              </a:rPr>
              <a:t>Employer Distrust</a:t>
            </a:r>
            <a:r>
              <a:rPr lang="en-US" altLang="en-US" sz="2000" dirty="0">
                <a:solidFill>
                  <a:schemeClr val="tx1"/>
                </a:solidFill>
                <a:latin typeface="Arial" panose="020B0604020202020204" pitchFamily="34" charset="0"/>
              </a:rPr>
              <a:t>: Employers often question the validity of qualifications due to perceived subjectivity in the assessment process (</a:t>
            </a:r>
            <a:r>
              <a:rPr lang="en-US" altLang="en-US" sz="2000" dirty="0" err="1">
                <a:solidFill>
                  <a:schemeClr val="tx1"/>
                </a:solidFill>
                <a:latin typeface="Arial" panose="020B0604020202020204" pitchFamily="34" charset="0"/>
              </a:rPr>
              <a:t>Ngware</a:t>
            </a:r>
            <a:r>
              <a:rPr lang="en-US" altLang="en-US" sz="2000" dirty="0">
                <a:solidFill>
                  <a:schemeClr val="tx1"/>
                </a:solidFill>
                <a:latin typeface="Arial" panose="020B0604020202020204" pitchFamily="34" charset="0"/>
              </a:rPr>
              <a:t> et al., 2022). </a:t>
            </a:r>
          </a:p>
          <a:p>
            <a:pPr marL="0" lvl="0" indent="0" eaLnBrk="0" fontAlgn="base" hangingPunct="0">
              <a:lnSpc>
                <a:spcPct val="200000"/>
              </a:lnSpc>
              <a:spcBef>
                <a:spcPct val="0"/>
              </a:spcBef>
              <a:spcAft>
                <a:spcPct val="0"/>
              </a:spcAft>
              <a:buFontTx/>
              <a:buChar char="•"/>
            </a:pPr>
            <a:r>
              <a:rPr lang="en-US" altLang="en-US" sz="2000" b="1" dirty="0">
                <a:solidFill>
                  <a:schemeClr val="tx1"/>
                </a:solidFill>
                <a:latin typeface="Arial" panose="020B0604020202020204" pitchFamily="34" charset="0"/>
              </a:rPr>
              <a:t>Objective</a:t>
            </a:r>
            <a:r>
              <a:rPr lang="en-US" altLang="en-US" sz="2000" dirty="0">
                <a:solidFill>
                  <a:schemeClr val="tx1"/>
                </a:solidFill>
                <a:latin typeface="Arial" panose="020B0604020202020204" pitchFamily="34" charset="0"/>
              </a:rPr>
              <a:t>: </a:t>
            </a:r>
          </a:p>
          <a:p>
            <a:pPr marL="0" lvl="0" indent="0" eaLnBrk="0" fontAlgn="base" hangingPunct="0">
              <a:lnSpc>
                <a:spcPct val="200000"/>
              </a:lnSpc>
              <a:spcBef>
                <a:spcPct val="0"/>
              </a:spcBef>
              <a:spcAft>
                <a:spcPct val="0"/>
              </a:spcAft>
              <a:buFontTx/>
              <a:buChar char="•"/>
            </a:pPr>
            <a:r>
              <a:rPr lang="en-US" altLang="en-US" sz="2000" dirty="0">
                <a:solidFill>
                  <a:schemeClr val="tx1"/>
                </a:solidFill>
                <a:latin typeface="Arial" panose="020B0604020202020204" pitchFamily="34" charset="0"/>
              </a:rPr>
              <a:t>The study aims to explore the application of AI technologies to enhance competency verification and improve TVET qualifications' credibility (Sun &amp; Tian, 2026). </a:t>
            </a:r>
          </a:p>
          <a:p>
            <a:pPr marL="0" marR="0" lvl="0" indent="0" algn="l" defTabSz="914400" rtl="0" eaLnBrk="0" fontAlgn="base" latinLnBrk="0" hangingPunct="0">
              <a:lnSpc>
                <a:spcPct val="200000"/>
              </a:lnSpc>
              <a:spcBef>
                <a:spcPct val="0"/>
              </a:spcBef>
              <a:spcAft>
                <a:spcPct val="0"/>
              </a:spcAft>
              <a:buClrTx/>
              <a:buSzTx/>
              <a:buFontTx/>
              <a:buChar char="•"/>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90231326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77100-7048-4594-9DAB-41010DA79739}"/>
              </a:ext>
            </a:extLst>
          </p:cNvPr>
          <p:cNvSpPr>
            <a:spLocks noGrp="1"/>
          </p:cNvSpPr>
          <p:nvPr>
            <p:ph type="title"/>
          </p:nvPr>
        </p:nvSpPr>
        <p:spPr/>
        <p:txBody>
          <a:bodyPr/>
          <a:lstStyle/>
          <a:p>
            <a:pPr algn="ctr"/>
            <a:r>
              <a:rPr lang="en-US" dirty="0"/>
              <a:t>Research Objectives</a:t>
            </a:r>
          </a:p>
        </p:txBody>
      </p:sp>
      <p:sp>
        <p:nvSpPr>
          <p:cNvPr id="8" name="Rectangle 3"/>
          <p:cNvSpPr>
            <a:spLocks noGrp="1" noChangeArrowheads="1"/>
          </p:cNvSpPr>
          <p:nvPr>
            <p:ph idx="1"/>
          </p:nvPr>
        </p:nvSpPr>
        <p:spPr bwMode="auto">
          <a:xfrm>
            <a:off x="243477" y="956510"/>
            <a:ext cx="11674204" cy="60369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50000"/>
              </a:lnSpc>
              <a:spcBef>
                <a:spcPct val="0"/>
              </a:spcBef>
              <a:spcAft>
                <a:spcPct val="0"/>
              </a:spcAft>
              <a:buClrTx/>
              <a:buSzTx/>
              <a:buNone/>
              <a:tabLst/>
            </a:pPr>
            <a:r>
              <a:rPr kumimoji="0" lang="en-US" altLang="en-US" sz="2000" b="1" i="0" u="none" strike="noStrike" cap="none" normalizeH="0" baseline="0" dirty="0">
                <a:ln>
                  <a:noFill/>
                </a:ln>
                <a:solidFill>
                  <a:schemeClr val="tx1"/>
                </a:solidFill>
                <a:effectLst/>
                <a:latin typeface="Arial" panose="020B0604020202020204" pitchFamily="34" charset="0"/>
              </a:rPr>
              <a:t>Primary Objective</a:t>
            </a:r>
            <a:r>
              <a:rPr kumimoji="0" lang="en-US" altLang="en-US" sz="2000"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To develop a conceptual framework that integrates AI technologies to improve competency verification in Kenyan TVET institutions. </a:t>
            </a:r>
          </a:p>
          <a:p>
            <a:pPr marL="0" marR="0" lvl="0" indent="0" algn="l" defTabSz="914400" rtl="0" eaLnBrk="0" fontAlgn="base" latinLnBrk="0" hangingPunct="0">
              <a:lnSpc>
                <a:spcPct val="150000"/>
              </a:lnSpc>
              <a:spcBef>
                <a:spcPct val="0"/>
              </a:spcBef>
              <a:spcAft>
                <a:spcPct val="0"/>
              </a:spcAft>
              <a:buClrTx/>
              <a:buSzTx/>
              <a:buNone/>
              <a:tabLst/>
            </a:pPr>
            <a:r>
              <a:rPr kumimoji="0" lang="en-US" altLang="en-US" sz="2000" b="1" i="0" u="none" strike="noStrike" cap="none" normalizeH="0" baseline="0" dirty="0">
                <a:ln>
                  <a:noFill/>
                </a:ln>
                <a:solidFill>
                  <a:schemeClr val="tx1"/>
                </a:solidFill>
                <a:effectLst/>
                <a:latin typeface="Arial" panose="020B0604020202020204" pitchFamily="34" charset="0"/>
              </a:rPr>
              <a:t>Specific Objectives</a:t>
            </a:r>
            <a:r>
              <a:rPr kumimoji="0" lang="en-US" altLang="en-US" sz="2000"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50000"/>
              </a:lnSpc>
              <a:spcBef>
                <a:spcPct val="0"/>
              </a:spcBef>
              <a:spcAft>
                <a:spcPct val="0"/>
              </a:spcAft>
              <a:buClrTx/>
              <a:buSzTx/>
              <a:buFontTx/>
              <a:buAutoNum type="arabicPeriod"/>
              <a:tabLst/>
            </a:pPr>
            <a:r>
              <a:rPr kumimoji="0" lang="en-US" altLang="en-US" sz="2000" b="1" i="0" u="none" strike="noStrike" cap="none" normalizeH="0" baseline="0" dirty="0">
                <a:ln>
                  <a:noFill/>
                </a:ln>
                <a:solidFill>
                  <a:schemeClr val="tx1"/>
                </a:solidFill>
                <a:effectLst/>
                <a:latin typeface="Arial" panose="020B0604020202020204" pitchFamily="34" charset="0"/>
              </a:rPr>
              <a:t>Examine Current Challenges</a:t>
            </a:r>
            <a:r>
              <a:rPr kumimoji="0" lang="en-US" altLang="en-US" sz="2000" b="0" i="0" u="none" strike="noStrike" cap="none" normalizeH="0" baseline="0" dirty="0">
                <a:ln>
                  <a:noFill/>
                </a:ln>
                <a:solidFill>
                  <a:schemeClr val="tx1"/>
                </a:solidFill>
                <a:effectLst/>
                <a:latin typeface="Arial" panose="020B0604020202020204" pitchFamily="34" charset="0"/>
              </a:rPr>
              <a:t>: Assess the challenges faced by Kenyan TVET institutions in competency-based assessment and qualification verification (</a:t>
            </a:r>
            <a:r>
              <a:rPr kumimoji="0" lang="en-US" altLang="en-US" sz="2000" b="0" i="0" u="none" strike="noStrike" cap="none" normalizeH="0" baseline="0" dirty="0" err="1">
                <a:ln>
                  <a:noFill/>
                </a:ln>
                <a:solidFill>
                  <a:schemeClr val="tx1"/>
                </a:solidFill>
                <a:effectLst/>
                <a:latin typeface="Arial" panose="020B0604020202020204" pitchFamily="34" charset="0"/>
              </a:rPr>
              <a:t>Macheso</a:t>
            </a:r>
            <a:r>
              <a:rPr kumimoji="0" lang="en-US" altLang="en-US" sz="2000" b="0" i="0" u="none" strike="noStrike" cap="none" normalizeH="0" baseline="0" dirty="0">
                <a:ln>
                  <a:noFill/>
                </a:ln>
                <a:solidFill>
                  <a:schemeClr val="tx1"/>
                </a:solidFill>
                <a:effectLst/>
                <a:latin typeface="Arial" panose="020B0604020202020204" pitchFamily="34" charset="0"/>
              </a:rPr>
              <a:t> et al., 2024; </a:t>
            </a:r>
            <a:r>
              <a:rPr kumimoji="0" lang="en-US" altLang="en-US" sz="2000" b="0" i="0" u="none" strike="noStrike" cap="none" normalizeH="0" baseline="0" dirty="0" err="1">
                <a:ln>
                  <a:noFill/>
                </a:ln>
                <a:solidFill>
                  <a:schemeClr val="tx1"/>
                </a:solidFill>
                <a:effectLst/>
                <a:latin typeface="Arial" panose="020B0604020202020204" pitchFamily="34" charset="0"/>
              </a:rPr>
              <a:t>Maingi</a:t>
            </a:r>
            <a:r>
              <a:rPr kumimoji="0" lang="en-US" altLang="en-US" sz="2000" b="0" i="0" u="none" strike="noStrike" cap="none" normalizeH="0" baseline="0" dirty="0">
                <a:ln>
                  <a:noFill/>
                </a:ln>
                <a:solidFill>
                  <a:schemeClr val="tx1"/>
                </a:solidFill>
                <a:effectLst/>
                <a:latin typeface="Arial" panose="020B0604020202020204" pitchFamily="34" charset="0"/>
              </a:rPr>
              <a:t> &amp; </a:t>
            </a:r>
            <a:r>
              <a:rPr kumimoji="0" lang="en-US" altLang="en-US" sz="2000" b="0" i="0" u="none" strike="noStrike" cap="none" normalizeH="0" baseline="0" dirty="0" err="1">
                <a:ln>
                  <a:noFill/>
                </a:ln>
                <a:solidFill>
                  <a:schemeClr val="tx1"/>
                </a:solidFill>
                <a:effectLst/>
                <a:latin typeface="Arial" panose="020B0604020202020204" pitchFamily="34" charset="0"/>
              </a:rPr>
              <a:t>Musyoka</a:t>
            </a:r>
            <a:r>
              <a:rPr kumimoji="0" lang="en-US" altLang="en-US" sz="2000" b="0" i="0" u="none" strike="noStrike" cap="none" normalizeH="0" baseline="0" dirty="0">
                <a:ln>
                  <a:noFill/>
                </a:ln>
                <a:solidFill>
                  <a:schemeClr val="tx1"/>
                </a:solidFill>
                <a:effectLst/>
                <a:latin typeface="Arial" panose="020B0604020202020204" pitchFamily="34" charset="0"/>
              </a:rPr>
              <a:t>, 2025). </a:t>
            </a:r>
          </a:p>
          <a:p>
            <a:pPr marL="0" marR="0" lvl="0" indent="0" algn="l" defTabSz="914400" rtl="0" eaLnBrk="0" fontAlgn="base" latinLnBrk="0" hangingPunct="0">
              <a:lnSpc>
                <a:spcPct val="150000"/>
              </a:lnSpc>
              <a:spcBef>
                <a:spcPct val="0"/>
              </a:spcBef>
              <a:spcAft>
                <a:spcPct val="0"/>
              </a:spcAft>
              <a:buClrTx/>
              <a:buSzTx/>
              <a:buFontTx/>
              <a:buAutoNum type="arabicPeriod" startAt="2"/>
              <a:tabLst/>
            </a:pPr>
            <a:r>
              <a:rPr kumimoji="0" lang="en-US" altLang="en-US" sz="2000" b="1" i="0" u="none" strike="noStrike" cap="none" normalizeH="0" baseline="0" dirty="0">
                <a:ln>
                  <a:noFill/>
                </a:ln>
                <a:solidFill>
                  <a:schemeClr val="tx1"/>
                </a:solidFill>
                <a:effectLst/>
                <a:latin typeface="Arial" panose="020B0604020202020204" pitchFamily="34" charset="0"/>
              </a:rPr>
              <a:t>Assess AI Potential</a:t>
            </a:r>
            <a:r>
              <a:rPr kumimoji="0" lang="en-US" altLang="en-US" sz="2000" b="0" i="0" u="none" strike="noStrike" cap="none" normalizeH="0" baseline="0" dirty="0">
                <a:ln>
                  <a:noFill/>
                </a:ln>
                <a:solidFill>
                  <a:schemeClr val="tx1"/>
                </a:solidFill>
                <a:effectLst/>
                <a:latin typeface="Arial" panose="020B0604020202020204" pitchFamily="34" charset="0"/>
              </a:rPr>
              <a:t>: Evaluate the applicability of emerging AI technologies (machine learning, computer vision) to improve assessment practices (Gao &amp; Tan, 2025). </a:t>
            </a:r>
          </a:p>
          <a:p>
            <a:pPr marL="0" marR="0" lvl="0" indent="0" algn="l" defTabSz="914400" rtl="0" eaLnBrk="0" fontAlgn="base" latinLnBrk="0" hangingPunct="0">
              <a:lnSpc>
                <a:spcPct val="150000"/>
              </a:lnSpc>
              <a:spcBef>
                <a:spcPct val="0"/>
              </a:spcBef>
              <a:spcAft>
                <a:spcPct val="0"/>
              </a:spcAft>
              <a:buClrTx/>
              <a:buSzTx/>
              <a:buFontTx/>
              <a:buAutoNum type="arabicPeriod" startAt="3"/>
              <a:tabLst/>
            </a:pPr>
            <a:r>
              <a:rPr kumimoji="0" lang="en-US" altLang="en-US" sz="2000" b="1" i="0" u="none" strike="noStrike" cap="none" normalizeH="0" baseline="0" dirty="0">
                <a:ln>
                  <a:noFill/>
                </a:ln>
                <a:solidFill>
                  <a:schemeClr val="tx1"/>
                </a:solidFill>
                <a:effectLst/>
                <a:latin typeface="Arial" panose="020B0604020202020204" pitchFamily="34" charset="0"/>
              </a:rPr>
              <a:t>Propose an AI-Driven Framework</a:t>
            </a:r>
            <a:r>
              <a:rPr kumimoji="0" lang="en-US" altLang="en-US" sz="2000" b="0" i="0" u="none" strike="noStrike" cap="none" normalizeH="0" baseline="0" dirty="0">
                <a:ln>
                  <a:noFill/>
                </a:ln>
                <a:solidFill>
                  <a:schemeClr val="tx1"/>
                </a:solidFill>
                <a:effectLst/>
                <a:latin typeface="Arial" panose="020B0604020202020204" pitchFamily="34" charset="0"/>
              </a:rPr>
              <a:t>: Design a framework that integrates AI-driven assessment systems, digital learner portfolios, and secure credentialing systems (</a:t>
            </a:r>
            <a:r>
              <a:rPr kumimoji="0" lang="en-US" altLang="en-US" sz="2000" b="0" i="0" u="none" strike="noStrike" cap="none" normalizeH="0" baseline="0" dirty="0" err="1">
                <a:ln>
                  <a:noFill/>
                </a:ln>
                <a:solidFill>
                  <a:schemeClr val="tx1"/>
                </a:solidFill>
                <a:effectLst/>
                <a:latin typeface="Arial" panose="020B0604020202020204" pitchFamily="34" charset="0"/>
              </a:rPr>
              <a:t>Albaladejo</a:t>
            </a:r>
            <a:r>
              <a:rPr kumimoji="0" lang="en-US" altLang="en-US" sz="2000" b="0" i="0" u="none" strike="noStrike" cap="none" normalizeH="0" baseline="0" dirty="0">
                <a:ln>
                  <a:noFill/>
                </a:ln>
                <a:solidFill>
                  <a:schemeClr val="tx1"/>
                </a:solidFill>
                <a:effectLst/>
                <a:latin typeface="Arial" panose="020B0604020202020204" pitchFamily="34" charset="0"/>
              </a:rPr>
              <a:t>-González et al., 2024).</a:t>
            </a:r>
          </a:p>
          <a:p>
            <a:pPr marL="0" marR="0" lvl="0" indent="0" algn="l" defTabSz="914400" rtl="0" eaLnBrk="0" fontAlgn="base" latinLnBrk="0" hangingPunct="0">
              <a:lnSpc>
                <a:spcPct val="15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53136037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77100-7048-4594-9DAB-41010DA79739}"/>
              </a:ext>
            </a:extLst>
          </p:cNvPr>
          <p:cNvSpPr>
            <a:spLocks noGrp="1"/>
          </p:cNvSpPr>
          <p:nvPr>
            <p:ph type="title"/>
          </p:nvPr>
        </p:nvSpPr>
        <p:spPr/>
        <p:txBody>
          <a:bodyPr/>
          <a:lstStyle/>
          <a:p>
            <a:pPr algn="ctr"/>
            <a:r>
              <a:rPr lang="en-US" dirty="0"/>
              <a:t>Problem Statement</a:t>
            </a:r>
          </a:p>
        </p:txBody>
      </p:sp>
      <p:sp>
        <p:nvSpPr>
          <p:cNvPr id="7" name="Rectangle 2"/>
          <p:cNvSpPr>
            <a:spLocks noGrp="1" noChangeArrowheads="1"/>
          </p:cNvSpPr>
          <p:nvPr>
            <p:ph idx="1"/>
          </p:nvPr>
        </p:nvSpPr>
        <p:spPr bwMode="auto">
          <a:xfrm>
            <a:off x="674255" y="1275668"/>
            <a:ext cx="10889672" cy="5125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50000"/>
              </a:lnSpc>
              <a:spcBef>
                <a:spcPct val="0"/>
              </a:spcBef>
              <a:spcAft>
                <a:spcPct val="0"/>
              </a:spcAft>
              <a:buClrTx/>
              <a:buSzTx/>
              <a:buNone/>
              <a:tabLst/>
            </a:pPr>
            <a:r>
              <a:rPr kumimoji="0" lang="en-US" altLang="en-US" sz="2000" b="1" i="0" u="none" strike="noStrike" cap="none" normalizeH="0" baseline="0" dirty="0">
                <a:ln>
                  <a:noFill/>
                </a:ln>
                <a:solidFill>
                  <a:schemeClr val="tx1"/>
                </a:solidFill>
                <a:effectLst/>
                <a:latin typeface="Arial" panose="020B0604020202020204" pitchFamily="34" charset="0"/>
              </a:rPr>
              <a:t>Key Issues</a:t>
            </a:r>
            <a:r>
              <a:rPr kumimoji="0" lang="en-US" altLang="en-US" sz="2000"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Arial" panose="020B0604020202020204" pitchFamily="34" charset="0"/>
              </a:rPr>
              <a:t>Lack of Standardization</a:t>
            </a:r>
            <a:r>
              <a:rPr kumimoji="0" lang="en-US" altLang="en-US" sz="2000" b="0" i="0" u="none" strike="noStrike" cap="none" normalizeH="0" baseline="0" dirty="0">
                <a:ln>
                  <a:noFill/>
                </a:ln>
                <a:solidFill>
                  <a:schemeClr val="tx1"/>
                </a:solidFill>
                <a:effectLst/>
                <a:latin typeface="Arial" panose="020B0604020202020204" pitchFamily="34" charset="0"/>
              </a:rPr>
              <a:t>: Competency assessment is inconsistent across institutions, leading to difficulties in qualification verification (</a:t>
            </a:r>
            <a:r>
              <a:rPr kumimoji="0" lang="en-US" altLang="en-US" sz="2000" b="0" i="0" u="none" strike="noStrike" cap="none" normalizeH="0" baseline="0" dirty="0" err="1">
                <a:ln>
                  <a:noFill/>
                </a:ln>
                <a:solidFill>
                  <a:schemeClr val="tx1"/>
                </a:solidFill>
                <a:effectLst/>
                <a:latin typeface="Arial" panose="020B0604020202020204" pitchFamily="34" charset="0"/>
              </a:rPr>
              <a:t>Silaghi</a:t>
            </a:r>
            <a:r>
              <a:rPr kumimoji="0" lang="en-US" altLang="en-US" sz="2000" b="0" i="0" u="none" strike="noStrike" cap="none" normalizeH="0" baseline="0" dirty="0">
                <a:ln>
                  <a:noFill/>
                </a:ln>
                <a:solidFill>
                  <a:schemeClr val="tx1"/>
                </a:solidFill>
                <a:effectLst/>
                <a:latin typeface="Arial" panose="020B0604020202020204" pitchFamily="34" charset="0"/>
              </a:rPr>
              <a:t> &amp; </a:t>
            </a:r>
            <a:r>
              <a:rPr kumimoji="0" lang="en-US" altLang="en-US" sz="2000" b="0" i="0" u="none" strike="noStrike" cap="none" normalizeH="0" baseline="0" dirty="0" err="1">
                <a:ln>
                  <a:noFill/>
                </a:ln>
                <a:solidFill>
                  <a:schemeClr val="tx1"/>
                </a:solidFill>
                <a:effectLst/>
                <a:latin typeface="Arial" panose="020B0604020202020204" pitchFamily="34" charset="0"/>
              </a:rPr>
              <a:t>Popescu</a:t>
            </a:r>
            <a:r>
              <a:rPr kumimoji="0" lang="en-US" altLang="en-US" sz="2000" b="0" i="0" u="none" strike="noStrike" cap="none" normalizeH="0" baseline="0" dirty="0">
                <a:ln>
                  <a:noFill/>
                </a:ln>
                <a:solidFill>
                  <a:schemeClr val="tx1"/>
                </a:solidFill>
                <a:effectLst/>
                <a:latin typeface="Arial" panose="020B0604020202020204" pitchFamily="34" charset="0"/>
              </a:rPr>
              <a:t>, 2025). </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Arial" panose="020B0604020202020204" pitchFamily="34" charset="0"/>
              </a:rPr>
              <a:t>Subjectivity in Assessment</a:t>
            </a:r>
            <a:r>
              <a:rPr kumimoji="0" lang="en-US" altLang="en-US" sz="2000" b="0" i="0" u="none" strike="noStrike" cap="none" normalizeH="0" baseline="0" dirty="0">
                <a:ln>
                  <a:noFill/>
                </a:ln>
                <a:solidFill>
                  <a:schemeClr val="tx1"/>
                </a:solidFill>
                <a:effectLst/>
                <a:latin typeface="Arial" panose="020B0604020202020204" pitchFamily="34" charset="0"/>
              </a:rPr>
              <a:t>: Perceptions of bias and inconsistent criteria in assessing competencies (</a:t>
            </a:r>
            <a:r>
              <a:rPr kumimoji="0" lang="en-US" altLang="en-US" sz="2000" b="0" i="0" u="none" strike="noStrike" cap="none" normalizeH="0" baseline="0" dirty="0" err="1">
                <a:ln>
                  <a:noFill/>
                </a:ln>
                <a:solidFill>
                  <a:schemeClr val="tx1"/>
                </a:solidFill>
                <a:effectLst/>
                <a:latin typeface="Arial" panose="020B0604020202020204" pitchFamily="34" charset="0"/>
              </a:rPr>
              <a:t>Maingi</a:t>
            </a:r>
            <a:r>
              <a:rPr kumimoji="0" lang="en-US" altLang="en-US" sz="2000" b="0" i="0" u="none" strike="noStrike" cap="none" normalizeH="0" baseline="0" dirty="0">
                <a:ln>
                  <a:noFill/>
                </a:ln>
                <a:solidFill>
                  <a:schemeClr val="tx1"/>
                </a:solidFill>
                <a:effectLst/>
                <a:latin typeface="Arial" panose="020B0604020202020204" pitchFamily="34" charset="0"/>
              </a:rPr>
              <a:t> &amp; </a:t>
            </a:r>
            <a:r>
              <a:rPr kumimoji="0" lang="en-US" altLang="en-US" sz="2000" b="0" i="0" u="none" strike="noStrike" cap="none" normalizeH="0" baseline="0" dirty="0" err="1">
                <a:ln>
                  <a:noFill/>
                </a:ln>
                <a:solidFill>
                  <a:schemeClr val="tx1"/>
                </a:solidFill>
                <a:effectLst/>
                <a:latin typeface="Arial" panose="020B0604020202020204" pitchFamily="34" charset="0"/>
              </a:rPr>
              <a:t>Musyoka</a:t>
            </a:r>
            <a:r>
              <a:rPr kumimoji="0" lang="en-US" altLang="en-US" sz="2000" b="0" i="0" u="none" strike="noStrike" cap="none" normalizeH="0" baseline="0" dirty="0">
                <a:ln>
                  <a:noFill/>
                </a:ln>
                <a:solidFill>
                  <a:schemeClr val="tx1"/>
                </a:solidFill>
                <a:effectLst/>
                <a:latin typeface="Arial" panose="020B0604020202020204" pitchFamily="34" charset="0"/>
              </a:rPr>
              <a:t>, 2025). </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Arial" panose="020B0604020202020204" pitchFamily="34" charset="0"/>
              </a:rPr>
              <a:t>Employer Distrust</a:t>
            </a:r>
            <a:r>
              <a:rPr kumimoji="0" lang="en-US" altLang="en-US" sz="2000" b="0" i="0" u="none" strike="noStrike" cap="none" normalizeH="0" baseline="0" dirty="0">
                <a:ln>
                  <a:noFill/>
                </a:ln>
                <a:solidFill>
                  <a:schemeClr val="tx1"/>
                </a:solidFill>
                <a:effectLst/>
                <a:latin typeface="Arial" panose="020B0604020202020204" pitchFamily="34" charset="0"/>
              </a:rPr>
              <a:t>: Employers question the validity of TVET qualifications due to unreliable assessment methods (</a:t>
            </a:r>
            <a:r>
              <a:rPr kumimoji="0" lang="en-US" altLang="en-US" sz="2000" b="0" i="0" u="none" strike="noStrike" cap="none" normalizeH="0" baseline="0" dirty="0" err="1">
                <a:ln>
                  <a:noFill/>
                </a:ln>
                <a:solidFill>
                  <a:schemeClr val="tx1"/>
                </a:solidFill>
                <a:effectLst/>
                <a:latin typeface="Arial" panose="020B0604020202020204" pitchFamily="34" charset="0"/>
              </a:rPr>
              <a:t>Ngware</a:t>
            </a:r>
            <a:r>
              <a:rPr kumimoji="0" lang="en-US" altLang="en-US" sz="2000" b="0" i="0" u="none" strike="noStrike" cap="none" normalizeH="0" baseline="0" dirty="0">
                <a:ln>
                  <a:noFill/>
                </a:ln>
                <a:solidFill>
                  <a:schemeClr val="tx1"/>
                </a:solidFill>
                <a:effectLst/>
                <a:latin typeface="Arial" panose="020B0604020202020204" pitchFamily="34" charset="0"/>
              </a:rPr>
              <a:t> et al., 2022). </a:t>
            </a:r>
          </a:p>
          <a:p>
            <a:pPr marL="0" marR="0" lvl="0" indent="0" algn="l" defTabSz="914400" rtl="0" eaLnBrk="0" fontAlgn="base" latinLnBrk="0" hangingPunct="0">
              <a:lnSpc>
                <a:spcPct val="150000"/>
              </a:lnSpc>
              <a:spcBef>
                <a:spcPct val="0"/>
              </a:spcBef>
              <a:spcAft>
                <a:spcPct val="0"/>
              </a:spcAft>
              <a:buClrTx/>
              <a:buSzTx/>
              <a:buNone/>
              <a:tabLst/>
            </a:pPr>
            <a:r>
              <a:rPr kumimoji="0" lang="en-US" altLang="en-US" sz="2000" b="1" i="0" u="none" strike="noStrike" cap="none" normalizeH="0" baseline="0" dirty="0">
                <a:ln>
                  <a:noFill/>
                </a:ln>
                <a:solidFill>
                  <a:schemeClr val="tx1"/>
                </a:solidFill>
                <a:effectLst/>
                <a:latin typeface="Arial" panose="020B0604020202020204" pitchFamily="34" charset="0"/>
              </a:rPr>
              <a:t>Impact</a:t>
            </a:r>
            <a:r>
              <a:rPr kumimoji="0" lang="en-US" altLang="en-US" sz="2000"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These issues contribute to low employability for TVET graduates, with employers less likely to trust qualifications issued by TVET institutions (</a:t>
            </a:r>
            <a:r>
              <a:rPr kumimoji="0" lang="en-US" altLang="en-US" sz="2000" b="0" i="0" u="none" strike="noStrike" cap="none" normalizeH="0" baseline="0" dirty="0" err="1">
                <a:ln>
                  <a:noFill/>
                </a:ln>
                <a:solidFill>
                  <a:schemeClr val="tx1"/>
                </a:solidFill>
                <a:effectLst/>
                <a:latin typeface="Arial" panose="020B0604020202020204" pitchFamily="34" charset="0"/>
              </a:rPr>
              <a:t>Kimutai</a:t>
            </a:r>
            <a:r>
              <a:rPr kumimoji="0" lang="en-US" altLang="en-US" sz="2000" b="0" i="0" u="none" strike="noStrike" cap="none" normalizeH="0" baseline="0" dirty="0">
                <a:ln>
                  <a:noFill/>
                </a:ln>
                <a:solidFill>
                  <a:schemeClr val="tx1"/>
                </a:solidFill>
                <a:effectLst/>
                <a:latin typeface="Arial" panose="020B0604020202020204" pitchFamily="34" charset="0"/>
              </a:rPr>
              <a:t> et al., 2025).</a:t>
            </a:r>
          </a:p>
          <a:p>
            <a:pPr marL="0" marR="0" lvl="0" indent="0" algn="l" defTabSz="914400" rtl="0" eaLnBrk="0" fontAlgn="base" latinLnBrk="0" hangingPunct="0">
              <a:lnSpc>
                <a:spcPct val="15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63807552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77100-7048-4594-9DAB-41010DA79739}"/>
              </a:ext>
            </a:extLst>
          </p:cNvPr>
          <p:cNvSpPr>
            <a:spLocks noGrp="1"/>
          </p:cNvSpPr>
          <p:nvPr>
            <p:ph type="title"/>
          </p:nvPr>
        </p:nvSpPr>
        <p:spPr/>
        <p:txBody>
          <a:bodyPr/>
          <a:lstStyle/>
          <a:p>
            <a:pPr algn="ctr"/>
            <a:r>
              <a:rPr lang="en-US" dirty="0" err="1"/>
              <a:t>Resaerch</a:t>
            </a:r>
            <a:r>
              <a:rPr lang="en-US" dirty="0"/>
              <a:t> Questions</a:t>
            </a:r>
          </a:p>
        </p:txBody>
      </p:sp>
      <p:sp>
        <p:nvSpPr>
          <p:cNvPr id="7" name="Rectangle 2"/>
          <p:cNvSpPr>
            <a:spLocks noGrp="1" noChangeArrowheads="1"/>
          </p:cNvSpPr>
          <p:nvPr>
            <p:ph idx="1"/>
          </p:nvPr>
        </p:nvSpPr>
        <p:spPr bwMode="auto">
          <a:xfrm>
            <a:off x="653934" y="1123617"/>
            <a:ext cx="9962148" cy="5401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200000"/>
              </a:lnSpc>
              <a:buFont typeface="+mj-lt"/>
              <a:buAutoNum type="arabicPeriod"/>
            </a:pPr>
            <a:r>
              <a:rPr lang="en-US" sz="2000" dirty="0">
                <a:latin typeface="Arial" panose="020B0604020202020204" pitchFamily="34" charset="0"/>
                <a:cs typeface="Arial" panose="020B0604020202020204" pitchFamily="34" charset="0"/>
              </a:rPr>
              <a:t>What challenges do Kenyan TVET institutions face in competency-based assessment and qualification verification?  </a:t>
            </a:r>
          </a:p>
          <a:p>
            <a:pPr>
              <a:lnSpc>
                <a:spcPct val="200000"/>
              </a:lnSpc>
              <a:buFont typeface="+mj-lt"/>
              <a:buAutoNum type="arabicPeriod"/>
            </a:pPr>
            <a:r>
              <a:rPr lang="en-US" sz="2000" dirty="0">
                <a:latin typeface="Arial" panose="020B0604020202020204" pitchFamily="34" charset="0"/>
                <a:cs typeface="Arial" panose="020B0604020202020204" pitchFamily="34" charset="0"/>
              </a:rPr>
              <a:t>How can AI technologies improve the consistency and credibility of assessments in TVET? </a:t>
            </a:r>
          </a:p>
          <a:p>
            <a:pPr>
              <a:lnSpc>
                <a:spcPct val="200000"/>
              </a:lnSpc>
              <a:buFont typeface="+mj-lt"/>
              <a:buAutoNum type="arabicPeriod"/>
            </a:pPr>
            <a:r>
              <a:rPr lang="en-US" sz="2000" dirty="0">
                <a:latin typeface="Arial" panose="020B0604020202020204" pitchFamily="34" charset="0"/>
                <a:cs typeface="Arial" panose="020B0604020202020204" pitchFamily="34" charset="0"/>
              </a:rPr>
              <a:t>How can an AI-driven framework be designed to integrate AI-driven assessment systems, digital portfolios, and secure credentialing?</a:t>
            </a:r>
          </a:p>
          <a:p>
            <a:pPr>
              <a:lnSpc>
                <a:spcPct val="200000"/>
              </a:lnSpc>
              <a:buFont typeface="+mj-lt"/>
              <a:buAutoNum type="arabicPeriod"/>
            </a:pPr>
            <a:r>
              <a:rPr lang="en-US" sz="2000" dirty="0">
                <a:latin typeface="Arial" panose="020B0604020202020204" pitchFamily="34" charset="0"/>
                <a:cs typeface="Arial" panose="020B0604020202020204" pitchFamily="34" charset="0"/>
              </a:rPr>
              <a:t>What pilot studies and empirical testing are required to validate the proposed framework for wider implementation?</a:t>
            </a:r>
            <a:endParaRPr kumimoji="0" lang="en-US" altLang="en-US" sz="2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8217820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8004C-5D15-425B-95F3-59DFD77E1FC2}"/>
              </a:ext>
            </a:extLst>
          </p:cNvPr>
          <p:cNvSpPr>
            <a:spLocks noGrp="1"/>
          </p:cNvSpPr>
          <p:nvPr>
            <p:ph type="title"/>
          </p:nvPr>
        </p:nvSpPr>
        <p:spPr/>
        <p:txBody>
          <a:bodyPr/>
          <a:lstStyle/>
          <a:p>
            <a:pPr algn="ctr"/>
            <a:r>
              <a:rPr lang="en-US" dirty="0"/>
              <a:t>Literature</a:t>
            </a:r>
          </a:p>
        </p:txBody>
      </p:sp>
      <p:sp>
        <p:nvSpPr>
          <p:cNvPr id="3" name="Rectangle 1"/>
          <p:cNvSpPr>
            <a:spLocks noGrp="1" noChangeArrowheads="1"/>
          </p:cNvSpPr>
          <p:nvPr>
            <p:ph idx="1"/>
          </p:nvPr>
        </p:nvSpPr>
        <p:spPr bwMode="auto">
          <a:xfrm>
            <a:off x="365760" y="1396141"/>
            <a:ext cx="11541760"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200000"/>
              </a:lnSpc>
              <a:spcBef>
                <a:spcPct val="0"/>
              </a:spcBef>
              <a:spcAft>
                <a:spcPct val="0"/>
              </a:spcAft>
              <a:buClrTx/>
              <a:buSzTx/>
              <a:buNone/>
              <a:tabLst/>
            </a:pPr>
            <a:r>
              <a:rPr kumimoji="0" lang="en-US" altLang="en-US" sz="2000" b="1" i="0" u="none" strike="noStrike" cap="none" normalizeH="0" baseline="0" dirty="0">
                <a:ln>
                  <a:noFill/>
                </a:ln>
                <a:solidFill>
                  <a:schemeClr val="tx1"/>
                </a:solidFill>
                <a:effectLst/>
                <a:latin typeface="Arial" panose="020B0604020202020204" pitchFamily="34" charset="0"/>
              </a:rPr>
              <a:t>Overview of TVET and Competency-Based Assessment (CBA)</a:t>
            </a:r>
            <a:r>
              <a:rPr kumimoji="0" lang="en-US" altLang="en-US" sz="2000"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20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Arial" panose="020B0604020202020204" pitchFamily="34" charset="0"/>
              </a:rPr>
              <a:t>Role of TVET in Skills Development</a:t>
            </a:r>
            <a:r>
              <a:rPr kumimoji="0" lang="en-US" altLang="en-US" sz="2000" b="0" i="0" u="none" strike="noStrike" cap="none" normalizeH="0" baseline="0" dirty="0">
                <a:ln>
                  <a:noFill/>
                </a:ln>
                <a:solidFill>
                  <a:schemeClr val="tx1"/>
                </a:solidFill>
                <a:effectLst/>
                <a:latin typeface="Arial" panose="020B0604020202020204" pitchFamily="34" charset="0"/>
              </a:rPr>
              <a:t>: TVET is a key driver of human capital development and economic growth, especially in developing economies like Kenya (Republic of Kenya, 2007). </a:t>
            </a:r>
          </a:p>
          <a:p>
            <a:pPr marL="0" marR="0" lvl="0" indent="0" algn="l" defTabSz="914400" rtl="0" eaLnBrk="0" fontAlgn="base" latinLnBrk="0" hangingPunct="0">
              <a:lnSpc>
                <a:spcPct val="20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Arial" panose="020B0604020202020204" pitchFamily="34" charset="0"/>
              </a:rPr>
              <a:t>Competency-Based Education and Training (CBET)</a:t>
            </a:r>
            <a:r>
              <a:rPr kumimoji="0" lang="en-US" altLang="en-US" sz="2000" b="0" i="0" u="none" strike="noStrike" cap="none" normalizeH="0" baseline="0" dirty="0">
                <a:ln>
                  <a:noFill/>
                </a:ln>
                <a:solidFill>
                  <a:schemeClr val="tx1"/>
                </a:solidFill>
                <a:effectLst/>
                <a:latin typeface="Arial" panose="020B0604020202020204" pitchFamily="34" charset="0"/>
              </a:rPr>
              <a:t>: CBET focuses on practical, skills-based learning and assessment, but its implementation has faced challenges such as lack of standardization, inconsistent assessment criteria, and employer distrust in qualifications (</a:t>
            </a:r>
            <a:r>
              <a:rPr kumimoji="0" lang="en-US" altLang="en-US" sz="2000" b="0" i="0" u="none" strike="noStrike" cap="none" normalizeH="0" baseline="0" dirty="0" err="1">
                <a:ln>
                  <a:noFill/>
                </a:ln>
                <a:solidFill>
                  <a:schemeClr val="tx1"/>
                </a:solidFill>
                <a:effectLst/>
                <a:latin typeface="Arial" panose="020B0604020202020204" pitchFamily="34" charset="0"/>
              </a:rPr>
              <a:t>Maingi</a:t>
            </a:r>
            <a:r>
              <a:rPr kumimoji="0" lang="en-US" altLang="en-US" sz="2000" b="0" i="0" u="none" strike="noStrike" cap="none" normalizeH="0" baseline="0" dirty="0">
                <a:ln>
                  <a:noFill/>
                </a:ln>
                <a:solidFill>
                  <a:schemeClr val="tx1"/>
                </a:solidFill>
                <a:effectLst/>
                <a:latin typeface="Arial" panose="020B0604020202020204" pitchFamily="34" charset="0"/>
              </a:rPr>
              <a:t> &amp; </a:t>
            </a:r>
            <a:r>
              <a:rPr kumimoji="0" lang="en-US" altLang="en-US" sz="2000" b="0" i="0" u="none" strike="noStrike" cap="none" normalizeH="0" baseline="0" dirty="0" err="1">
                <a:ln>
                  <a:noFill/>
                </a:ln>
                <a:solidFill>
                  <a:schemeClr val="tx1"/>
                </a:solidFill>
                <a:effectLst/>
                <a:latin typeface="Arial" panose="020B0604020202020204" pitchFamily="34" charset="0"/>
              </a:rPr>
              <a:t>Musyoka</a:t>
            </a:r>
            <a:r>
              <a:rPr kumimoji="0" lang="en-US" altLang="en-US" sz="2000" b="0" i="0" u="none" strike="noStrike" cap="none" normalizeH="0" baseline="0" dirty="0">
                <a:ln>
                  <a:noFill/>
                </a:ln>
                <a:solidFill>
                  <a:schemeClr val="tx1"/>
                </a:solidFill>
                <a:effectLst/>
                <a:latin typeface="Arial" panose="020B0604020202020204" pitchFamily="34" charset="0"/>
              </a:rPr>
              <a:t>, 2025). </a:t>
            </a:r>
          </a:p>
          <a:p>
            <a:pPr marL="0" marR="0" lvl="0" indent="0" algn="l" defTabSz="914400" rtl="0" eaLnBrk="0" fontAlgn="base" latinLnBrk="0" hangingPunct="0">
              <a:lnSpc>
                <a:spcPct val="2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121053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Discussion</a:t>
            </a:r>
          </a:p>
        </p:txBody>
      </p:sp>
      <p:sp>
        <p:nvSpPr>
          <p:cNvPr id="3" name="Content Placeholder 2"/>
          <p:cNvSpPr>
            <a:spLocks noGrp="1"/>
          </p:cNvSpPr>
          <p:nvPr>
            <p:ph idx="1"/>
          </p:nvPr>
        </p:nvSpPr>
        <p:spPr>
          <a:xfrm>
            <a:off x="215900" y="1114878"/>
            <a:ext cx="10515600" cy="5247822"/>
          </a:xfrm>
        </p:spPr>
        <p:txBody>
          <a:bodyPr>
            <a:noAutofit/>
          </a:bodyPr>
          <a:lstStyle/>
          <a:p>
            <a:pPr>
              <a:lnSpc>
                <a:spcPct val="160000"/>
              </a:lnSpc>
              <a:buFont typeface="Wingdings" panose="05000000000000000000" pitchFamily="2" charset="2"/>
              <a:buChar char="v"/>
            </a:pPr>
            <a:r>
              <a:rPr lang="en-US" dirty="0">
                <a:latin typeface="Maiandra GD" panose="020E0502030308020204" pitchFamily="34" charset="0"/>
              </a:rPr>
              <a:t>AI solved manual monitoring inefficiencies.</a:t>
            </a:r>
          </a:p>
          <a:p>
            <a:pPr>
              <a:lnSpc>
                <a:spcPct val="160000"/>
              </a:lnSpc>
              <a:buFont typeface="Wingdings" panose="05000000000000000000" pitchFamily="2" charset="2"/>
              <a:buChar char="v"/>
            </a:pPr>
            <a:r>
              <a:rPr lang="en-US" dirty="0">
                <a:latin typeface="Maiandra GD" panose="020E0502030308020204" pitchFamily="34" charset="0"/>
              </a:rPr>
              <a:t>Supports KNQF goals for mobility and credits.</a:t>
            </a:r>
          </a:p>
          <a:p>
            <a:pPr>
              <a:lnSpc>
                <a:spcPct val="160000"/>
              </a:lnSpc>
              <a:buFont typeface="Wingdings" panose="05000000000000000000" pitchFamily="2" charset="2"/>
              <a:buChar char="v"/>
            </a:pPr>
            <a:r>
              <a:rPr lang="en-US" dirty="0">
                <a:latin typeface="Maiandra GD" panose="020E0502030308020204" pitchFamily="34" charset="0"/>
              </a:rPr>
              <a:t>Improves instructor workload management.</a:t>
            </a:r>
          </a:p>
          <a:p>
            <a:pPr>
              <a:lnSpc>
                <a:spcPct val="160000"/>
              </a:lnSpc>
              <a:buFont typeface="Wingdings" panose="05000000000000000000" pitchFamily="2" charset="2"/>
              <a:buChar char="v"/>
            </a:pPr>
            <a:r>
              <a:rPr lang="en-US" dirty="0">
                <a:latin typeface="Maiandra GD" panose="020E0502030308020204" pitchFamily="34" charset="0"/>
              </a:rPr>
              <a:t>Boosts quality assurance in TVET sector.</a:t>
            </a:r>
          </a:p>
          <a:p>
            <a:pPr>
              <a:lnSpc>
                <a:spcPct val="160000"/>
              </a:lnSpc>
              <a:buFont typeface="Wingdings" panose="05000000000000000000" pitchFamily="2" charset="2"/>
              <a:buChar char="v"/>
            </a:pPr>
            <a:r>
              <a:rPr lang="en-US" dirty="0">
                <a:latin typeface="Maiandra GD" panose="020E0502030308020204" pitchFamily="34" charset="0"/>
              </a:rPr>
              <a:t>Useful for large learner cohorts.</a:t>
            </a:r>
          </a:p>
          <a:p>
            <a:pPr>
              <a:lnSpc>
                <a:spcPct val="160000"/>
              </a:lnSpc>
              <a:buFont typeface="Wingdings" panose="05000000000000000000" pitchFamily="2" charset="2"/>
              <a:buChar char="v"/>
            </a:pPr>
            <a:r>
              <a:rPr lang="en-US" dirty="0">
                <a:latin typeface="Maiandra GD" panose="020E0502030308020204" pitchFamily="34" charset="0"/>
              </a:rPr>
              <a:t>Can help Kenya become Africa’s AI-TVET leader.</a:t>
            </a:r>
          </a:p>
          <a:p>
            <a:pPr>
              <a:lnSpc>
                <a:spcPct val="160000"/>
              </a:lnSpc>
              <a:buFont typeface="Wingdings" panose="05000000000000000000" pitchFamily="2" charset="2"/>
              <a:buChar char="v"/>
            </a:pPr>
            <a:r>
              <a:rPr lang="en-US" dirty="0">
                <a:latin typeface="Maiandra GD" panose="020E0502030308020204" pitchFamily="34" charset="0"/>
              </a:rPr>
              <a:t>Requires training and digital readiness. </a:t>
            </a:r>
          </a:p>
        </p:txBody>
      </p:sp>
    </p:spTree>
    <p:extLst>
      <p:ext uri="{BB962C8B-B14F-4D97-AF65-F5344CB8AC3E}">
        <p14:creationId xmlns:p14="http://schemas.microsoft.com/office/powerpoint/2010/main" val="407788122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8004C-5D15-425B-95F3-59DFD77E1FC2}"/>
              </a:ext>
            </a:extLst>
          </p:cNvPr>
          <p:cNvSpPr>
            <a:spLocks noGrp="1"/>
          </p:cNvSpPr>
          <p:nvPr>
            <p:ph type="title"/>
          </p:nvPr>
        </p:nvSpPr>
        <p:spPr/>
        <p:txBody>
          <a:bodyPr/>
          <a:lstStyle/>
          <a:p>
            <a:pPr algn="ctr"/>
            <a:r>
              <a:rPr lang="en-US" dirty="0"/>
              <a:t>Literature</a:t>
            </a:r>
          </a:p>
        </p:txBody>
      </p:sp>
      <p:sp>
        <p:nvSpPr>
          <p:cNvPr id="4" name="Rectangle 3"/>
          <p:cNvSpPr/>
          <p:nvPr/>
        </p:nvSpPr>
        <p:spPr>
          <a:xfrm>
            <a:off x="447040" y="1155248"/>
            <a:ext cx="11125200" cy="5170646"/>
          </a:xfrm>
          <a:prstGeom prst="rect">
            <a:avLst/>
          </a:prstGeom>
        </p:spPr>
        <p:txBody>
          <a:bodyPr wrap="square">
            <a:spAutoFit/>
          </a:bodyPr>
          <a:lstStyle/>
          <a:p>
            <a:pPr marL="0" marR="0" lvl="0" indent="0" algn="l" defTabSz="914400" rtl="0" eaLnBrk="0" fontAlgn="base" latinLnBrk="0" hangingPunct="0">
              <a:lnSpc>
                <a:spcPct val="150000"/>
              </a:lnSpc>
              <a:spcBef>
                <a:spcPct val="0"/>
              </a:spcBef>
              <a:spcAft>
                <a:spcPct val="0"/>
              </a:spcAft>
              <a:buClrTx/>
              <a:buSzTx/>
              <a:buFontTx/>
              <a:buNone/>
              <a:tabLst/>
              <a:defRPr/>
            </a:pPr>
            <a:r>
              <a:rPr kumimoji="0" lang="en-US" altLang="en-US" sz="2000" b="1"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Tahoma" panose="020B0604030504040204" pitchFamily="34" charset="0"/>
              </a:rPr>
              <a:t>Challenges in TVET Assessment</a:t>
            </a: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Tahoma" panose="020B0604030504040204" pitchFamily="34" charset="0"/>
              </a:rPr>
              <a:t>:</a:t>
            </a:r>
          </a:p>
          <a:p>
            <a:pPr marL="0" marR="0" lvl="0" indent="0" algn="l" defTabSz="914400" rtl="0" eaLnBrk="0" fontAlgn="base" latinLnBrk="0" hangingPunct="0">
              <a:lnSpc>
                <a:spcPct val="15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Tahoma" panose="020B0604030504040204" pitchFamily="34" charset="0"/>
              </a:rPr>
              <a:t> </a:t>
            </a:r>
          </a:p>
          <a:p>
            <a:pPr marL="0" marR="0" lvl="0" indent="0" algn="l" defTabSz="914400" rtl="0" eaLnBrk="0" fontAlgn="base" latinLnBrk="0" hangingPunct="0">
              <a:lnSpc>
                <a:spcPct val="150000"/>
              </a:lnSpc>
              <a:spcBef>
                <a:spcPct val="0"/>
              </a:spcBef>
              <a:spcAft>
                <a:spcPct val="0"/>
              </a:spcAft>
              <a:buClrTx/>
              <a:buSzTx/>
              <a:buFontTx/>
              <a:buChar char="•"/>
              <a:tabLst/>
              <a:defRPr/>
            </a:pPr>
            <a:r>
              <a:rPr kumimoji="0" lang="en-US" altLang="en-US" sz="2000" b="1"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Tahoma" panose="020B0604030504040204" pitchFamily="34" charset="0"/>
              </a:rPr>
              <a:t>Inconsistent Assessment Practices</a:t>
            </a: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Tahoma" panose="020B0604030504040204" pitchFamily="34" charset="0"/>
              </a:rPr>
              <a:t>: While CBET policies exist, their implementation is not uniform across institutions, leading to fragmented assessment practices (</a:t>
            </a:r>
            <a:r>
              <a:rPr kumimoji="0" lang="en-US" altLang="en-US" sz="2000" b="0" i="0" u="none" strike="noStrike" kern="1200" cap="none" spc="0" normalizeH="0" baseline="0" noProof="0" dirty="0" err="1">
                <a:ln>
                  <a:noFill/>
                </a:ln>
                <a:solidFill>
                  <a:prstClr val="black"/>
                </a:solidFill>
                <a:effectLst/>
                <a:uLnTx/>
                <a:uFillTx/>
                <a:latin typeface="Arial" panose="020B0604020202020204" pitchFamily="34" charset="0"/>
                <a:ea typeface="Tahoma" panose="020B0604030504040204" pitchFamily="34" charset="0"/>
                <a:cs typeface="Tahoma" panose="020B0604030504040204" pitchFamily="34" charset="0"/>
              </a:rPr>
              <a:t>Silaghi</a:t>
            </a: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Tahoma" panose="020B0604030504040204" pitchFamily="34" charset="0"/>
              </a:rPr>
              <a:t> &amp; </a:t>
            </a:r>
            <a:r>
              <a:rPr kumimoji="0" lang="en-US" altLang="en-US" sz="2000" b="0" i="0" u="none" strike="noStrike" kern="1200" cap="none" spc="0" normalizeH="0" baseline="0" noProof="0" dirty="0" err="1">
                <a:ln>
                  <a:noFill/>
                </a:ln>
                <a:solidFill>
                  <a:prstClr val="black"/>
                </a:solidFill>
                <a:effectLst/>
                <a:uLnTx/>
                <a:uFillTx/>
                <a:latin typeface="Arial" panose="020B0604020202020204" pitchFamily="34" charset="0"/>
                <a:ea typeface="Tahoma" panose="020B0604030504040204" pitchFamily="34" charset="0"/>
                <a:cs typeface="Tahoma" panose="020B0604030504040204" pitchFamily="34" charset="0"/>
              </a:rPr>
              <a:t>Popescu</a:t>
            </a: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Tahoma" panose="020B0604030504040204" pitchFamily="34" charset="0"/>
              </a:rPr>
              <a:t>, 2025). </a:t>
            </a:r>
          </a:p>
          <a:p>
            <a:pPr marL="0" marR="0" lvl="0" indent="0" algn="l" defTabSz="914400" rtl="0" eaLnBrk="0" fontAlgn="base" latinLnBrk="0" hangingPunct="0">
              <a:lnSpc>
                <a:spcPct val="150000"/>
              </a:lnSpc>
              <a:spcBef>
                <a:spcPct val="0"/>
              </a:spcBef>
              <a:spcAft>
                <a:spcPct val="0"/>
              </a:spcAft>
              <a:buClrTx/>
              <a:buSzTx/>
              <a:buFontTx/>
              <a:buChar char="•"/>
              <a:tabLst/>
              <a:defRPr/>
            </a:pPr>
            <a:r>
              <a:rPr kumimoji="0" lang="en-US" altLang="en-US" sz="2000" b="1"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Tahoma" panose="020B0604030504040204" pitchFamily="34" charset="0"/>
              </a:rPr>
              <a:t>Lack of Trust in TVET Qualifications</a:t>
            </a: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Tahoma" panose="020B0604030504040204" pitchFamily="34" charset="0"/>
              </a:rPr>
              <a:t>: Employers express concerns over the authenticity and reliability of TVET qualifications, partly due to the subjectivity in assessments and the absence of standardized systems for verifying competencies (</a:t>
            </a:r>
            <a:r>
              <a:rPr kumimoji="0" lang="en-US" altLang="en-US" sz="2000" b="0" i="0" u="none" strike="noStrike" kern="1200" cap="none" spc="0" normalizeH="0" baseline="0" noProof="0" dirty="0" err="1">
                <a:ln>
                  <a:noFill/>
                </a:ln>
                <a:solidFill>
                  <a:prstClr val="black"/>
                </a:solidFill>
                <a:effectLst/>
                <a:uLnTx/>
                <a:uFillTx/>
                <a:latin typeface="Arial" panose="020B0604020202020204" pitchFamily="34" charset="0"/>
                <a:ea typeface="Tahoma" panose="020B0604030504040204" pitchFamily="34" charset="0"/>
                <a:cs typeface="Tahoma" panose="020B0604030504040204" pitchFamily="34" charset="0"/>
              </a:rPr>
              <a:t>Ngware</a:t>
            </a: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Tahoma" panose="020B0604030504040204" pitchFamily="34" charset="0"/>
              </a:rPr>
              <a:t> et al., 2022). </a:t>
            </a:r>
          </a:p>
          <a:p>
            <a:pPr marL="0" marR="0" lvl="0" indent="0" algn="l" defTabSz="914400" rtl="0" eaLnBrk="0" fontAlgn="base" latinLnBrk="0" hangingPunct="0">
              <a:lnSpc>
                <a:spcPct val="150000"/>
              </a:lnSpc>
              <a:spcBef>
                <a:spcPct val="0"/>
              </a:spcBef>
              <a:spcAft>
                <a:spcPct val="0"/>
              </a:spcAft>
              <a:buClrTx/>
              <a:buSzTx/>
              <a:buFontTx/>
              <a:buChar char="•"/>
              <a:tabLst/>
              <a:defRPr/>
            </a:pPr>
            <a:r>
              <a:rPr kumimoji="0" lang="en-US" altLang="en-US" sz="2000" b="1"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Tahoma" panose="020B0604030504040204" pitchFamily="34" charset="0"/>
              </a:rPr>
              <a:t>Fragmented Digital Systems</a:t>
            </a: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Tahoma" panose="020B0604030504040204" pitchFamily="34" charset="0"/>
              </a:rPr>
              <a:t>: Existing systems for competency verification are fragmented, and many TVET institutions lack integrated digital tools for tracking and verifying skills (</a:t>
            </a:r>
            <a:r>
              <a:rPr kumimoji="0" lang="en-US" altLang="en-US" sz="2000" b="0" i="0" u="none" strike="noStrike" kern="1200" cap="none" spc="0" normalizeH="0" baseline="0" noProof="0" dirty="0" err="1">
                <a:ln>
                  <a:noFill/>
                </a:ln>
                <a:solidFill>
                  <a:prstClr val="black"/>
                </a:solidFill>
                <a:effectLst/>
                <a:uLnTx/>
                <a:uFillTx/>
                <a:latin typeface="Arial" panose="020B0604020202020204" pitchFamily="34" charset="0"/>
                <a:ea typeface="Tahoma" panose="020B0604030504040204" pitchFamily="34" charset="0"/>
                <a:cs typeface="Tahoma" panose="020B0604030504040204" pitchFamily="34" charset="0"/>
              </a:rPr>
              <a:t>Kimutai</a:t>
            </a:r>
            <a:r>
              <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Tahoma" panose="020B0604030504040204" pitchFamily="34" charset="0"/>
              </a:rPr>
              <a:t> et al., 2025).</a:t>
            </a:r>
          </a:p>
        </p:txBody>
      </p:sp>
    </p:spTree>
    <p:extLst>
      <p:ext uri="{BB962C8B-B14F-4D97-AF65-F5344CB8AC3E}">
        <p14:creationId xmlns:p14="http://schemas.microsoft.com/office/powerpoint/2010/main" val="203884848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8004C-5D15-425B-95F3-59DFD77E1FC2}"/>
              </a:ext>
            </a:extLst>
          </p:cNvPr>
          <p:cNvSpPr>
            <a:spLocks noGrp="1"/>
          </p:cNvSpPr>
          <p:nvPr>
            <p:ph type="title"/>
          </p:nvPr>
        </p:nvSpPr>
        <p:spPr/>
        <p:txBody>
          <a:bodyPr/>
          <a:lstStyle/>
          <a:p>
            <a:pPr algn="ctr"/>
            <a:r>
              <a:rPr lang="en-US" dirty="0"/>
              <a:t>AI Technologies in Education</a:t>
            </a:r>
          </a:p>
        </p:txBody>
      </p:sp>
      <p:sp>
        <p:nvSpPr>
          <p:cNvPr id="3" name="Rectangle 1"/>
          <p:cNvSpPr>
            <a:spLocks noGrp="1" noChangeArrowheads="1"/>
          </p:cNvSpPr>
          <p:nvPr>
            <p:ph idx="1"/>
          </p:nvPr>
        </p:nvSpPr>
        <p:spPr bwMode="auto">
          <a:xfrm>
            <a:off x="378692" y="1260128"/>
            <a:ext cx="11527760" cy="51136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Arial" panose="020B0604020202020204" pitchFamily="34" charset="0"/>
              </a:rPr>
              <a:t>Machine Learning</a:t>
            </a:r>
            <a:r>
              <a:rPr kumimoji="0" lang="en-US" altLang="en-US" sz="2000" b="0" i="0" u="none" strike="noStrike" cap="none" normalizeH="0" baseline="0" dirty="0">
                <a:ln>
                  <a:noFill/>
                </a:ln>
                <a:solidFill>
                  <a:schemeClr val="tx1"/>
                </a:solidFill>
                <a:effectLst/>
                <a:latin typeface="Arial" panose="020B0604020202020204" pitchFamily="34" charset="0"/>
              </a:rPr>
              <a:t>: Machine learning has been used in educational contexts for predictive analytics, personalized learning, and assessment scoring. It allows for data-driven decision-making and supports individualized learning paths (Chen et al., 2020). </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Arial" panose="020B0604020202020204" pitchFamily="34" charset="0"/>
              </a:rPr>
              <a:t>Computer Vision</a:t>
            </a:r>
            <a:r>
              <a:rPr kumimoji="0" lang="en-US" altLang="en-US" sz="2000" b="0" i="0" u="none" strike="noStrike" cap="none" normalizeH="0" baseline="0" dirty="0">
                <a:ln>
                  <a:noFill/>
                </a:ln>
                <a:solidFill>
                  <a:schemeClr val="tx1"/>
                </a:solidFill>
                <a:effectLst/>
                <a:latin typeface="Arial" panose="020B0604020202020204" pitchFamily="34" charset="0"/>
              </a:rPr>
              <a:t>: Computer vision is used for analyzing practical performance and automating the assessment of hands-on tasks, reducing assessor subjectivity (</a:t>
            </a:r>
            <a:r>
              <a:rPr kumimoji="0" lang="en-US" altLang="en-US" sz="2000" b="0" i="0" u="none" strike="noStrike" cap="none" normalizeH="0" baseline="0" dirty="0" err="1">
                <a:ln>
                  <a:noFill/>
                </a:ln>
                <a:solidFill>
                  <a:schemeClr val="tx1"/>
                </a:solidFill>
                <a:effectLst/>
                <a:latin typeface="Arial" panose="020B0604020202020204" pitchFamily="34" charset="0"/>
              </a:rPr>
              <a:t>Kiarie</a:t>
            </a:r>
            <a:r>
              <a:rPr kumimoji="0" lang="en-US" altLang="en-US" sz="2000" b="0" i="0" u="none" strike="noStrike" cap="none" normalizeH="0" baseline="0" dirty="0">
                <a:ln>
                  <a:noFill/>
                </a:ln>
                <a:solidFill>
                  <a:schemeClr val="tx1"/>
                </a:solidFill>
                <a:effectLst/>
                <a:latin typeface="Arial" panose="020B0604020202020204" pitchFamily="34" charset="0"/>
              </a:rPr>
              <a:t>, 2025). </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Arial" panose="020B0604020202020204" pitchFamily="34" charset="0"/>
              </a:rPr>
              <a:t>Natural Language Processing (NLP)</a:t>
            </a:r>
            <a:r>
              <a:rPr kumimoji="0" lang="en-US" altLang="en-US" sz="2000" b="0" i="0" u="none" strike="noStrike" cap="none" normalizeH="0" baseline="0" dirty="0">
                <a:ln>
                  <a:noFill/>
                </a:ln>
                <a:solidFill>
                  <a:schemeClr val="tx1"/>
                </a:solidFill>
                <a:effectLst/>
                <a:latin typeface="Arial" panose="020B0604020202020204" pitchFamily="34" charset="0"/>
              </a:rPr>
              <a:t>: NLP can evaluate written responses, reflective assessments, and competency statements, providing deeper insights into learner progress (</a:t>
            </a:r>
            <a:r>
              <a:rPr kumimoji="0" lang="en-US" altLang="en-US" sz="2000" b="0" i="0" u="none" strike="noStrike" cap="none" normalizeH="0" baseline="0" dirty="0" err="1">
                <a:ln>
                  <a:noFill/>
                </a:ln>
                <a:solidFill>
                  <a:schemeClr val="tx1"/>
                </a:solidFill>
                <a:effectLst/>
                <a:latin typeface="Arial" panose="020B0604020202020204" pitchFamily="34" charset="0"/>
              </a:rPr>
              <a:t>Albaladejo</a:t>
            </a:r>
            <a:r>
              <a:rPr kumimoji="0" lang="en-US" altLang="en-US" sz="2000" b="0" i="0" u="none" strike="noStrike" cap="none" normalizeH="0" baseline="0" dirty="0">
                <a:ln>
                  <a:noFill/>
                </a:ln>
                <a:solidFill>
                  <a:schemeClr val="tx1"/>
                </a:solidFill>
                <a:effectLst/>
                <a:latin typeface="Arial" panose="020B0604020202020204" pitchFamily="34" charset="0"/>
              </a:rPr>
              <a:t>-González et al., 2024). </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2000" b="1" i="0" u="none" strike="noStrike" cap="none" normalizeH="0" baseline="0" dirty="0" err="1">
                <a:ln>
                  <a:noFill/>
                </a:ln>
                <a:solidFill>
                  <a:schemeClr val="tx1"/>
                </a:solidFill>
                <a:effectLst/>
                <a:latin typeface="Arial" panose="020B0604020202020204" pitchFamily="34" charset="0"/>
              </a:rPr>
              <a:t>Blockchain</a:t>
            </a:r>
            <a:r>
              <a:rPr kumimoji="0" lang="en-US" altLang="en-US" sz="2000" b="1" i="0" u="none" strike="noStrike" cap="none" normalizeH="0" baseline="0" dirty="0">
                <a:ln>
                  <a:noFill/>
                </a:ln>
                <a:solidFill>
                  <a:schemeClr val="tx1"/>
                </a:solidFill>
                <a:effectLst/>
                <a:latin typeface="Arial" panose="020B0604020202020204" pitchFamily="34" charset="0"/>
              </a:rPr>
              <a:t> for Secure Credentialing</a:t>
            </a:r>
            <a:r>
              <a:rPr kumimoji="0" lang="en-US" altLang="en-US" sz="2000" b="0" i="0" u="none" strike="noStrike" cap="none" normalizeH="0" baseline="0" dirty="0">
                <a:ln>
                  <a:noFill/>
                </a:ln>
                <a:solidFill>
                  <a:schemeClr val="tx1"/>
                </a:solidFill>
                <a:effectLst/>
                <a:latin typeface="Arial" panose="020B0604020202020204" pitchFamily="34" charset="0"/>
              </a:rPr>
              <a:t>: </a:t>
            </a:r>
            <a:r>
              <a:rPr kumimoji="0" lang="en-US" altLang="en-US" sz="2000" b="0" i="0" u="none" strike="noStrike" cap="none" normalizeH="0" baseline="0" dirty="0" err="1">
                <a:ln>
                  <a:noFill/>
                </a:ln>
                <a:solidFill>
                  <a:schemeClr val="tx1"/>
                </a:solidFill>
                <a:effectLst/>
                <a:latin typeface="Arial" panose="020B0604020202020204" pitchFamily="34" charset="0"/>
              </a:rPr>
              <a:t>Blockchain</a:t>
            </a:r>
            <a:r>
              <a:rPr kumimoji="0" lang="en-US" altLang="en-US" sz="2000" b="0" i="0" u="none" strike="noStrike" cap="none" normalizeH="0" baseline="0" dirty="0">
                <a:ln>
                  <a:noFill/>
                </a:ln>
                <a:solidFill>
                  <a:schemeClr val="tx1"/>
                </a:solidFill>
                <a:effectLst/>
                <a:latin typeface="Arial" panose="020B0604020202020204" pitchFamily="34" charset="0"/>
              </a:rPr>
              <a:t> technology ensures that qualifications are tamper-proof and easily verifiable, addressing the problem of credential fraud in TVET (</a:t>
            </a:r>
            <a:r>
              <a:rPr kumimoji="0" lang="en-US" altLang="en-US" sz="2000" b="0" i="0" u="none" strike="noStrike" cap="none" normalizeH="0" baseline="0" dirty="0" err="1">
                <a:ln>
                  <a:noFill/>
                </a:ln>
                <a:solidFill>
                  <a:schemeClr val="tx1"/>
                </a:solidFill>
                <a:effectLst/>
                <a:latin typeface="Arial" panose="020B0604020202020204" pitchFamily="34" charset="0"/>
              </a:rPr>
              <a:t>Sharples</a:t>
            </a:r>
            <a:r>
              <a:rPr kumimoji="0" lang="en-US" altLang="en-US" sz="2000" b="0" i="0" u="none" strike="noStrike" cap="none" normalizeH="0" baseline="0" dirty="0">
                <a:ln>
                  <a:noFill/>
                </a:ln>
                <a:solidFill>
                  <a:schemeClr val="tx1"/>
                </a:solidFill>
                <a:effectLst/>
                <a:latin typeface="Arial" panose="020B0604020202020204" pitchFamily="34" charset="0"/>
              </a:rPr>
              <a:t> &amp; </a:t>
            </a:r>
            <a:r>
              <a:rPr kumimoji="0" lang="en-US" altLang="en-US" sz="2000" b="0" i="0" u="none" strike="noStrike" cap="none" normalizeH="0" baseline="0" dirty="0" err="1">
                <a:ln>
                  <a:noFill/>
                </a:ln>
                <a:solidFill>
                  <a:schemeClr val="tx1"/>
                </a:solidFill>
                <a:effectLst/>
                <a:latin typeface="Arial" panose="020B0604020202020204" pitchFamily="34" charset="0"/>
              </a:rPr>
              <a:t>Domingue</a:t>
            </a:r>
            <a:r>
              <a:rPr kumimoji="0" lang="en-US" altLang="en-US" sz="2000" b="0" i="0" u="none" strike="noStrike" cap="none" normalizeH="0" baseline="0" dirty="0">
                <a:ln>
                  <a:noFill/>
                </a:ln>
                <a:solidFill>
                  <a:schemeClr val="tx1"/>
                </a:solidFill>
                <a:effectLst/>
                <a:latin typeface="Arial" panose="020B0604020202020204" pitchFamily="34" charset="0"/>
              </a:rPr>
              <a:t>, 2016). </a:t>
            </a:r>
          </a:p>
        </p:txBody>
      </p:sp>
    </p:spTree>
    <p:extLst>
      <p:ext uri="{BB962C8B-B14F-4D97-AF65-F5344CB8AC3E}">
        <p14:creationId xmlns:p14="http://schemas.microsoft.com/office/powerpoint/2010/main" val="197688994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8004C-5D15-425B-95F3-59DFD77E1FC2}"/>
              </a:ext>
            </a:extLst>
          </p:cNvPr>
          <p:cNvSpPr>
            <a:spLocks noGrp="1"/>
          </p:cNvSpPr>
          <p:nvPr>
            <p:ph type="title"/>
          </p:nvPr>
        </p:nvSpPr>
        <p:spPr/>
        <p:txBody>
          <a:bodyPr>
            <a:normAutofit/>
          </a:bodyPr>
          <a:lstStyle/>
          <a:p>
            <a:pPr algn="ctr"/>
            <a:r>
              <a:rPr lang="en-US" dirty="0"/>
              <a:t>Global AI Practices in TVET</a:t>
            </a:r>
          </a:p>
        </p:txBody>
      </p:sp>
      <p:sp>
        <p:nvSpPr>
          <p:cNvPr id="4" name="Rectangle 1"/>
          <p:cNvSpPr>
            <a:spLocks noGrp="1" noChangeArrowheads="1"/>
          </p:cNvSpPr>
          <p:nvPr>
            <p:ph idx="1"/>
          </p:nvPr>
        </p:nvSpPr>
        <p:spPr bwMode="auto">
          <a:xfrm>
            <a:off x="349857" y="1518044"/>
            <a:ext cx="11507787" cy="4282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Arial" panose="020B0604020202020204" pitchFamily="34" charset="0"/>
              </a:rPr>
              <a:t>AI in European TVET</a:t>
            </a:r>
            <a:r>
              <a:rPr kumimoji="0" lang="en-US" altLang="en-US" sz="2000" b="0" i="0" u="none" strike="noStrike" cap="none" normalizeH="0" baseline="0" dirty="0">
                <a:ln>
                  <a:noFill/>
                </a:ln>
                <a:solidFill>
                  <a:schemeClr val="tx1"/>
                </a:solidFill>
                <a:effectLst/>
                <a:latin typeface="Arial" panose="020B0604020202020204" pitchFamily="34" charset="0"/>
              </a:rPr>
              <a:t>: Countries in Europe have started using AI for skill assessments in vocational training, focusing on automating practical assessments and validating skills through digital portfolios (Gao &amp; Tan, 2025). </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Arial" panose="020B0604020202020204" pitchFamily="34" charset="0"/>
              </a:rPr>
              <a:t>Machine Learning in Assessment</a:t>
            </a:r>
            <a:r>
              <a:rPr kumimoji="0" lang="en-US" altLang="en-US" sz="2000" b="0" i="0" u="none" strike="noStrike" cap="none" normalizeH="0" baseline="0" dirty="0">
                <a:ln>
                  <a:noFill/>
                </a:ln>
                <a:solidFill>
                  <a:schemeClr val="tx1"/>
                </a:solidFill>
                <a:effectLst/>
                <a:latin typeface="Arial" panose="020B0604020202020204" pitchFamily="34" charset="0"/>
              </a:rPr>
              <a:t>: Studies in vocational training systems show that machine learning can significantly improve the scalability and </a:t>
            </a:r>
            <a:r>
              <a:rPr kumimoji="0" lang="en-US" altLang="en-US" sz="2400" b="0" i="0" u="none" strike="noStrike" cap="none" normalizeH="0" baseline="0" dirty="0">
                <a:ln>
                  <a:noFill/>
                </a:ln>
                <a:solidFill>
                  <a:schemeClr val="tx1"/>
                </a:solidFill>
                <a:effectLst/>
                <a:latin typeface="Arial" panose="020B0604020202020204" pitchFamily="34" charset="0"/>
              </a:rPr>
              <a:t>fairness</a:t>
            </a:r>
            <a:r>
              <a:rPr kumimoji="0" lang="en-US" altLang="en-US" sz="2000" b="0" i="0" u="none" strike="noStrike" cap="none" normalizeH="0" baseline="0" dirty="0">
                <a:ln>
                  <a:noFill/>
                </a:ln>
                <a:solidFill>
                  <a:schemeClr val="tx1"/>
                </a:solidFill>
                <a:effectLst/>
                <a:latin typeface="Arial" panose="020B0604020202020204" pitchFamily="34" charset="0"/>
              </a:rPr>
              <a:t> of assessments, reducing human bias (Yan et al., 2025). </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Arial" panose="020B0604020202020204" pitchFamily="34" charset="0"/>
              </a:rPr>
              <a:t>Global </a:t>
            </a:r>
            <a:r>
              <a:rPr kumimoji="0" lang="en-US" altLang="en-US" sz="2000" b="1" i="0" u="none" strike="noStrike" cap="none" normalizeH="0" baseline="0" dirty="0" err="1">
                <a:ln>
                  <a:noFill/>
                </a:ln>
                <a:solidFill>
                  <a:schemeClr val="tx1"/>
                </a:solidFill>
                <a:effectLst/>
                <a:latin typeface="Arial" panose="020B0604020202020204" pitchFamily="34" charset="0"/>
              </a:rPr>
              <a:t>Blockchain</a:t>
            </a:r>
            <a:r>
              <a:rPr kumimoji="0" lang="en-US" altLang="en-US" sz="2000" b="1" i="0" u="none" strike="noStrike" cap="none" normalizeH="0" baseline="0" dirty="0">
                <a:ln>
                  <a:noFill/>
                </a:ln>
                <a:solidFill>
                  <a:schemeClr val="tx1"/>
                </a:solidFill>
                <a:effectLst/>
                <a:latin typeface="Arial" panose="020B0604020202020204" pitchFamily="34" charset="0"/>
              </a:rPr>
              <a:t> Initiatives</a:t>
            </a:r>
            <a:r>
              <a:rPr kumimoji="0" lang="en-US" altLang="en-US" sz="2000" b="0" i="0" u="none" strike="noStrike" cap="none" normalizeH="0" baseline="0" dirty="0">
                <a:ln>
                  <a:noFill/>
                </a:ln>
                <a:solidFill>
                  <a:schemeClr val="tx1"/>
                </a:solidFill>
                <a:effectLst/>
                <a:latin typeface="Arial" panose="020B0604020202020204" pitchFamily="34" charset="0"/>
              </a:rPr>
              <a:t>: </a:t>
            </a:r>
            <a:r>
              <a:rPr kumimoji="0" lang="en-US" altLang="en-US" sz="2000" b="0" i="0" u="none" strike="noStrike" cap="none" normalizeH="0" baseline="0" dirty="0" err="1">
                <a:ln>
                  <a:noFill/>
                </a:ln>
                <a:solidFill>
                  <a:schemeClr val="tx1"/>
                </a:solidFill>
                <a:effectLst/>
                <a:latin typeface="Arial" panose="020B0604020202020204" pitchFamily="34" charset="0"/>
              </a:rPr>
              <a:t>Blockchain</a:t>
            </a:r>
            <a:r>
              <a:rPr kumimoji="0" lang="en-US" altLang="en-US" sz="2000" b="0" i="0" u="none" strike="noStrike" cap="none" normalizeH="0" baseline="0" dirty="0">
                <a:ln>
                  <a:noFill/>
                </a:ln>
                <a:solidFill>
                  <a:schemeClr val="tx1"/>
                </a:solidFill>
                <a:effectLst/>
                <a:latin typeface="Arial" panose="020B0604020202020204" pitchFamily="34" charset="0"/>
              </a:rPr>
              <a:t> technology is increasingly used in vocational education systems in Europe and Asia to provide tamper-proof records of learner competencies, improving employer trust in digital qualifications (</a:t>
            </a:r>
            <a:r>
              <a:rPr kumimoji="0" lang="en-US" altLang="en-US" sz="2000" b="0" i="0" u="none" strike="noStrike" cap="none" normalizeH="0" baseline="0" dirty="0" err="1">
                <a:ln>
                  <a:noFill/>
                </a:ln>
                <a:solidFill>
                  <a:schemeClr val="tx1"/>
                </a:solidFill>
                <a:effectLst/>
                <a:latin typeface="Arial" panose="020B0604020202020204" pitchFamily="34" charset="0"/>
              </a:rPr>
              <a:t>Silaghi</a:t>
            </a:r>
            <a:r>
              <a:rPr kumimoji="0" lang="en-US" altLang="en-US" sz="2000" b="0" i="0" u="none" strike="noStrike" cap="none" normalizeH="0" baseline="0" dirty="0">
                <a:ln>
                  <a:noFill/>
                </a:ln>
                <a:solidFill>
                  <a:schemeClr val="tx1"/>
                </a:solidFill>
                <a:effectLst/>
                <a:latin typeface="Arial" panose="020B0604020202020204" pitchFamily="34" charset="0"/>
              </a:rPr>
              <a:t> &amp; </a:t>
            </a:r>
            <a:r>
              <a:rPr kumimoji="0" lang="en-US" altLang="en-US" sz="2000" b="0" i="0" u="none" strike="noStrike" cap="none" normalizeH="0" baseline="0" dirty="0" err="1">
                <a:ln>
                  <a:noFill/>
                </a:ln>
                <a:solidFill>
                  <a:schemeClr val="tx1"/>
                </a:solidFill>
                <a:effectLst/>
                <a:latin typeface="Arial" panose="020B0604020202020204" pitchFamily="34" charset="0"/>
              </a:rPr>
              <a:t>Popescu</a:t>
            </a:r>
            <a:r>
              <a:rPr kumimoji="0" lang="en-US" altLang="en-US" sz="2000" b="0" i="0" u="none" strike="noStrike" cap="none" normalizeH="0" baseline="0" dirty="0">
                <a:ln>
                  <a:noFill/>
                </a:ln>
                <a:solidFill>
                  <a:schemeClr val="tx1"/>
                </a:solidFill>
                <a:effectLst/>
                <a:latin typeface="Arial" panose="020B0604020202020204" pitchFamily="34" charset="0"/>
              </a:rPr>
              <a:t>, 2025). </a:t>
            </a:r>
          </a:p>
        </p:txBody>
      </p:sp>
    </p:spTree>
    <p:extLst>
      <p:ext uri="{BB962C8B-B14F-4D97-AF65-F5344CB8AC3E}">
        <p14:creationId xmlns:p14="http://schemas.microsoft.com/office/powerpoint/2010/main" val="148805632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8004C-5D15-425B-95F3-59DFD77E1FC2}"/>
              </a:ext>
            </a:extLst>
          </p:cNvPr>
          <p:cNvSpPr>
            <a:spLocks noGrp="1"/>
          </p:cNvSpPr>
          <p:nvPr>
            <p:ph type="title"/>
          </p:nvPr>
        </p:nvSpPr>
        <p:spPr/>
        <p:txBody>
          <a:bodyPr>
            <a:normAutofit/>
          </a:bodyPr>
          <a:lstStyle/>
          <a:p>
            <a:pPr algn="ctr"/>
            <a:r>
              <a:rPr lang="en-US" dirty="0"/>
              <a:t>AI Challenges in TVET</a:t>
            </a:r>
          </a:p>
        </p:txBody>
      </p:sp>
      <p:sp>
        <p:nvSpPr>
          <p:cNvPr id="4" name="Rectangle 1"/>
          <p:cNvSpPr>
            <a:spLocks noGrp="1" noChangeArrowheads="1"/>
          </p:cNvSpPr>
          <p:nvPr>
            <p:ph idx="1"/>
          </p:nvPr>
        </p:nvSpPr>
        <p:spPr bwMode="auto">
          <a:xfrm>
            <a:off x="349857" y="1454262"/>
            <a:ext cx="11507787" cy="50937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indent="0">
              <a:lnSpc>
                <a:spcPct val="150000"/>
              </a:lnSpc>
              <a:buNone/>
            </a:pPr>
            <a:r>
              <a:rPr lang="en-US" sz="2000" b="1" dirty="0">
                <a:latin typeface="Arial" panose="020B0604020202020204" pitchFamily="34" charset="0"/>
                <a:cs typeface="Arial" panose="020B0604020202020204" pitchFamily="34" charset="0"/>
              </a:rPr>
              <a:t>Barriers to AI Integration in TVET</a:t>
            </a:r>
            <a:r>
              <a:rPr lang="en-US" sz="2000" dirty="0">
                <a:latin typeface="Arial" panose="020B0604020202020204" pitchFamily="34" charset="0"/>
                <a:cs typeface="Arial" panose="020B0604020202020204" pitchFamily="34" charset="0"/>
              </a:rPr>
              <a:t>:</a:t>
            </a:r>
          </a:p>
          <a:p>
            <a:pPr>
              <a:lnSpc>
                <a:spcPct val="150000"/>
              </a:lnSpc>
            </a:pPr>
            <a:r>
              <a:rPr lang="en-US" sz="2000" b="1" dirty="0">
                <a:latin typeface="Arial" panose="020B0604020202020204" pitchFamily="34" charset="0"/>
                <a:cs typeface="Arial" panose="020B0604020202020204" pitchFamily="34" charset="0"/>
              </a:rPr>
              <a:t>Infrastructure Constraints</a:t>
            </a:r>
            <a:r>
              <a:rPr lang="en-US" sz="2000" dirty="0">
                <a:latin typeface="Arial" panose="020B0604020202020204" pitchFamily="34" charset="0"/>
                <a:cs typeface="Arial" panose="020B0604020202020204" pitchFamily="34" charset="0"/>
              </a:rPr>
              <a:t>: TVET institutions in developing countries face challenges in adopting AI due to insufficient digital infrastructure, limited access to technology, and weak policy frameworks (</a:t>
            </a:r>
            <a:r>
              <a:rPr lang="en-US" sz="2000" dirty="0" err="1">
                <a:latin typeface="Arial" panose="020B0604020202020204" pitchFamily="34" charset="0"/>
                <a:cs typeface="Arial" panose="020B0604020202020204" pitchFamily="34" charset="0"/>
              </a:rPr>
              <a:t>Kimutai</a:t>
            </a:r>
            <a:r>
              <a:rPr lang="en-US" sz="2000" dirty="0">
                <a:latin typeface="Arial" panose="020B0604020202020204" pitchFamily="34" charset="0"/>
                <a:cs typeface="Arial" panose="020B0604020202020204" pitchFamily="34" charset="0"/>
              </a:rPr>
              <a:t> et al., 2025). </a:t>
            </a:r>
          </a:p>
          <a:p>
            <a:pPr>
              <a:lnSpc>
                <a:spcPct val="150000"/>
              </a:lnSpc>
            </a:pPr>
            <a:r>
              <a:rPr lang="en-US" sz="2000" b="1" dirty="0">
                <a:latin typeface="Arial" panose="020B0604020202020204" pitchFamily="34" charset="0"/>
                <a:cs typeface="Arial" panose="020B0604020202020204" pitchFamily="34" charset="0"/>
              </a:rPr>
              <a:t>Digital Literacy</a:t>
            </a:r>
            <a:r>
              <a:rPr lang="en-US" sz="2000" dirty="0">
                <a:latin typeface="Arial" panose="020B0604020202020204" pitchFamily="34" charset="0"/>
                <a:cs typeface="Arial" panose="020B0604020202020204" pitchFamily="34" charset="0"/>
              </a:rPr>
              <a:t>: The lack of digital literacy among instructors and learners hinders the integration of AI tools in TVET settings, particularly in rural and under-resourced areas (</a:t>
            </a:r>
            <a:r>
              <a:rPr lang="en-US" sz="2000" dirty="0" err="1">
                <a:latin typeface="Arial" panose="020B0604020202020204" pitchFamily="34" charset="0"/>
                <a:cs typeface="Arial" panose="020B0604020202020204" pitchFamily="34" charset="0"/>
              </a:rPr>
              <a:t>Maingi</a:t>
            </a:r>
            <a:r>
              <a:rPr lang="en-US" sz="2000" dirty="0">
                <a:latin typeface="Arial" panose="020B0604020202020204" pitchFamily="34" charset="0"/>
                <a:cs typeface="Arial" panose="020B0604020202020204" pitchFamily="34" charset="0"/>
              </a:rPr>
              <a:t> &amp; </a:t>
            </a:r>
            <a:r>
              <a:rPr lang="en-US" sz="2000" dirty="0" err="1">
                <a:latin typeface="Arial" panose="020B0604020202020204" pitchFamily="34" charset="0"/>
                <a:cs typeface="Arial" panose="020B0604020202020204" pitchFamily="34" charset="0"/>
              </a:rPr>
              <a:t>Musyoka</a:t>
            </a:r>
            <a:r>
              <a:rPr lang="en-US" sz="2000" dirty="0">
                <a:latin typeface="Arial" panose="020B0604020202020204" pitchFamily="34" charset="0"/>
                <a:cs typeface="Arial" panose="020B0604020202020204" pitchFamily="34" charset="0"/>
              </a:rPr>
              <a:t>, 2025). </a:t>
            </a:r>
          </a:p>
          <a:p>
            <a:pPr>
              <a:lnSpc>
                <a:spcPct val="150000"/>
              </a:lnSpc>
            </a:pPr>
            <a:r>
              <a:rPr lang="en-US" sz="2000" b="1" dirty="0">
                <a:latin typeface="Arial" panose="020B0604020202020204" pitchFamily="34" charset="0"/>
                <a:cs typeface="Arial" panose="020B0604020202020204" pitchFamily="34" charset="0"/>
              </a:rPr>
              <a:t>Ethical Considerations</a:t>
            </a:r>
            <a:r>
              <a:rPr lang="en-US" sz="2000" dirty="0">
                <a:latin typeface="Arial" panose="020B0604020202020204" pitchFamily="34" charset="0"/>
                <a:cs typeface="Arial" panose="020B0604020202020204" pitchFamily="34" charset="0"/>
              </a:rPr>
              <a:t>: AI technologies in education need to be governed by ethical guidelines to prevent bias and ensure fairness in assessments (</a:t>
            </a:r>
            <a:r>
              <a:rPr lang="en-US" sz="2000" dirty="0" err="1">
                <a:latin typeface="Arial" panose="020B0604020202020204" pitchFamily="34" charset="0"/>
                <a:cs typeface="Arial" panose="020B0604020202020204" pitchFamily="34" charset="0"/>
              </a:rPr>
              <a:t>Binns</a:t>
            </a:r>
            <a:r>
              <a:rPr lang="en-US" sz="2000" dirty="0">
                <a:latin typeface="Arial" panose="020B0604020202020204" pitchFamily="34" charset="0"/>
                <a:cs typeface="Arial" panose="020B0604020202020204" pitchFamily="34" charset="0"/>
              </a:rPr>
              <a:t> et al., 2018).</a:t>
            </a:r>
          </a:p>
          <a:p>
            <a:pPr marL="0" lvl="0" indent="0" eaLnBrk="0" fontAlgn="base" hangingPunct="0">
              <a:lnSpc>
                <a:spcPct val="150000"/>
              </a:lnSpc>
              <a:spcBef>
                <a:spcPct val="0"/>
              </a:spcBef>
              <a:spcAft>
                <a:spcPct val="0"/>
              </a:spcAft>
              <a:buFontTx/>
              <a:buChar char="•"/>
            </a:pPr>
            <a:endParaRPr kumimoji="0" lang="en-US" altLang="en-US" sz="2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6868063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8004C-5D15-425B-95F3-59DFD77E1FC2}"/>
              </a:ext>
            </a:extLst>
          </p:cNvPr>
          <p:cNvSpPr>
            <a:spLocks noGrp="1"/>
          </p:cNvSpPr>
          <p:nvPr>
            <p:ph type="title"/>
          </p:nvPr>
        </p:nvSpPr>
        <p:spPr/>
        <p:txBody>
          <a:bodyPr>
            <a:normAutofit/>
          </a:bodyPr>
          <a:lstStyle/>
          <a:p>
            <a:pPr algn="ctr"/>
            <a:r>
              <a:rPr lang="en-US" dirty="0"/>
              <a:t>Theoretical and Practical Contributions</a:t>
            </a:r>
          </a:p>
        </p:txBody>
      </p:sp>
      <p:sp>
        <p:nvSpPr>
          <p:cNvPr id="3" name="Rectangle 1"/>
          <p:cNvSpPr>
            <a:spLocks noGrp="1" noChangeArrowheads="1"/>
          </p:cNvSpPr>
          <p:nvPr>
            <p:ph idx="1"/>
          </p:nvPr>
        </p:nvSpPr>
        <p:spPr bwMode="auto">
          <a:xfrm>
            <a:off x="182880" y="871635"/>
            <a:ext cx="11826240" cy="57938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50000"/>
              </a:lnSpc>
              <a:spcBef>
                <a:spcPct val="0"/>
              </a:spcBef>
              <a:spcAft>
                <a:spcPct val="0"/>
              </a:spcAft>
              <a:buClrTx/>
              <a:buSzTx/>
              <a:buNone/>
              <a:tabLst/>
            </a:pPr>
            <a:r>
              <a:rPr kumimoji="0" lang="en-US" altLang="en-US" sz="1900" b="1" i="0" u="none" strike="noStrike" cap="none" normalizeH="0" baseline="0" dirty="0">
                <a:ln>
                  <a:noFill/>
                </a:ln>
                <a:solidFill>
                  <a:schemeClr val="tx1"/>
                </a:solidFill>
                <a:effectLst/>
                <a:latin typeface="Arial" panose="020B0604020202020204" pitchFamily="34" charset="0"/>
              </a:rPr>
              <a:t>Theoretical Contributions</a:t>
            </a:r>
            <a:r>
              <a:rPr kumimoji="0" lang="en-US" altLang="en-US" sz="1900"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1900" b="1" i="0" u="none" strike="noStrike" cap="none" normalizeH="0" baseline="0" dirty="0">
                <a:ln>
                  <a:noFill/>
                </a:ln>
                <a:solidFill>
                  <a:schemeClr val="tx1"/>
                </a:solidFill>
                <a:effectLst/>
                <a:latin typeface="Arial" panose="020B0604020202020204" pitchFamily="34" charset="0"/>
              </a:rPr>
              <a:t>Expanding AI in Education</a:t>
            </a:r>
            <a:r>
              <a:rPr kumimoji="0" lang="en-US" altLang="en-US" sz="1900" b="0" i="0" u="none" strike="noStrike" cap="none" normalizeH="0" baseline="0" dirty="0">
                <a:ln>
                  <a:noFill/>
                </a:ln>
                <a:solidFill>
                  <a:schemeClr val="tx1"/>
                </a:solidFill>
                <a:effectLst/>
                <a:latin typeface="Arial" panose="020B0604020202020204" pitchFamily="34" charset="0"/>
              </a:rPr>
              <a:t>: This study contributes to the growing body of knowledge by exploring the application of AI in vocational education systems, an area that has been underexplored (Williamson &amp; </a:t>
            </a:r>
            <a:r>
              <a:rPr kumimoji="0" lang="en-US" altLang="en-US" sz="1900" b="0" i="0" u="none" strike="noStrike" cap="none" normalizeH="0" baseline="0" dirty="0" err="1">
                <a:ln>
                  <a:noFill/>
                </a:ln>
                <a:solidFill>
                  <a:schemeClr val="tx1"/>
                </a:solidFill>
                <a:effectLst/>
                <a:latin typeface="Arial" panose="020B0604020202020204" pitchFamily="34" charset="0"/>
              </a:rPr>
              <a:t>Eynon</a:t>
            </a:r>
            <a:r>
              <a:rPr kumimoji="0" lang="en-US" altLang="en-US" sz="1900" b="0" i="0" u="none" strike="noStrike" cap="none" normalizeH="0" baseline="0" dirty="0">
                <a:ln>
                  <a:noFill/>
                </a:ln>
                <a:solidFill>
                  <a:schemeClr val="tx1"/>
                </a:solidFill>
                <a:effectLst/>
                <a:latin typeface="Arial" panose="020B0604020202020204" pitchFamily="34" charset="0"/>
              </a:rPr>
              <a:t>, 2020). </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1900" b="1" i="0" u="none" strike="noStrike" cap="none" normalizeH="0" baseline="0" dirty="0">
                <a:ln>
                  <a:noFill/>
                </a:ln>
                <a:solidFill>
                  <a:schemeClr val="tx1"/>
                </a:solidFill>
                <a:effectLst/>
                <a:latin typeface="Arial" panose="020B0604020202020204" pitchFamily="34" charset="0"/>
              </a:rPr>
              <a:t>AI-Driven Framework for TVET</a:t>
            </a:r>
            <a:r>
              <a:rPr kumimoji="0" lang="en-US" altLang="en-US" sz="1900" b="0" i="0" u="none" strike="noStrike" cap="none" normalizeH="0" baseline="0" dirty="0">
                <a:ln>
                  <a:noFill/>
                </a:ln>
                <a:solidFill>
                  <a:schemeClr val="tx1"/>
                </a:solidFill>
                <a:effectLst/>
                <a:latin typeface="Arial" panose="020B0604020202020204" pitchFamily="34" charset="0"/>
              </a:rPr>
              <a:t>: It provides a conceptual framework for integrating AI technologies into the TVET system, which is critical for addressing competency verification challenges (Holmes et al., 2022). </a:t>
            </a:r>
          </a:p>
          <a:p>
            <a:pPr marL="0" marR="0" lvl="0" indent="0" algn="l" defTabSz="914400" rtl="0" eaLnBrk="0" fontAlgn="base" latinLnBrk="0" hangingPunct="0">
              <a:lnSpc>
                <a:spcPct val="150000"/>
              </a:lnSpc>
              <a:spcBef>
                <a:spcPct val="0"/>
              </a:spcBef>
              <a:spcAft>
                <a:spcPct val="0"/>
              </a:spcAft>
              <a:buClrTx/>
              <a:buSzTx/>
              <a:buNone/>
              <a:tabLst/>
            </a:pPr>
            <a:endParaRPr kumimoji="0" lang="en-US" altLang="en-US" sz="19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50000"/>
              </a:lnSpc>
              <a:spcBef>
                <a:spcPct val="0"/>
              </a:spcBef>
              <a:spcAft>
                <a:spcPct val="0"/>
              </a:spcAft>
              <a:buClrTx/>
              <a:buSzTx/>
              <a:buNone/>
              <a:tabLst/>
            </a:pPr>
            <a:r>
              <a:rPr kumimoji="0" lang="en-US" altLang="en-US" sz="1900" b="1" i="0" u="none" strike="noStrike" cap="none" normalizeH="0" baseline="0" dirty="0">
                <a:ln>
                  <a:noFill/>
                </a:ln>
                <a:solidFill>
                  <a:schemeClr val="tx1"/>
                </a:solidFill>
                <a:effectLst/>
                <a:latin typeface="Arial" panose="020B0604020202020204" pitchFamily="34" charset="0"/>
              </a:rPr>
              <a:t>Practical Contributions</a:t>
            </a:r>
            <a:r>
              <a:rPr kumimoji="0" lang="en-US" altLang="en-US" sz="1900"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1900" b="1" i="0" u="none" strike="noStrike" cap="none" normalizeH="0" baseline="0" dirty="0">
                <a:ln>
                  <a:noFill/>
                </a:ln>
                <a:solidFill>
                  <a:schemeClr val="tx1"/>
                </a:solidFill>
                <a:effectLst/>
                <a:latin typeface="Arial" panose="020B0604020202020204" pitchFamily="34" charset="0"/>
              </a:rPr>
              <a:t>Improving TVET Assessment Practices</a:t>
            </a:r>
            <a:r>
              <a:rPr kumimoji="0" lang="en-US" altLang="en-US" sz="1900" b="0" i="0" u="none" strike="noStrike" cap="none" normalizeH="0" baseline="0" dirty="0">
                <a:ln>
                  <a:noFill/>
                </a:ln>
                <a:solidFill>
                  <a:schemeClr val="tx1"/>
                </a:solidFill>
                <a:effectLst/>
                <a:latin typeface="Arial" panose="020B0604020202020204" pitchFamily="34" charset="0"/>
              </a:rPr>
              <a:t>: The framework proposes practical solutions to standardize competency assessments and improve the credibility of TVET qualifications. </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1900" b="1" i="0" u="none" strike="noStrike" cap="none" normalizeH="0" baseline="0" dirty="0">
                <a:ln>
                  <a:noFill/>
                </a:ln>
                <a:solidFill>
                  <a:schemeClr val="tx1"/>
                </a:solidFill>
                <a:effectLst/>
                <a:latin typeface="Arial" panose="020B0604020202020204" pitchFamily="34" charset="0"/>
              </a:rPr>
              <a:t>Policy Implications</a:t>
            </a:r>
            <a:r>
              <a:rPr kumimoji="0" lang="en-US" altLang="en-US" sz="1900" b="0" i="0" u="none" strike="noStrike" cap="none" normalizeH="0" baseline="0" dirty="0">
                <a:ln>
                  <a:noFill/>
                </a:ln>
                <a:solidFill>
                  <a:schemeClr val="tx1"/>
                </a:solidFill>
                <a:effectLst/>
                <a:latin typeface="Arial" panose="020B0604020202020204" pitchFamily="34" charset="0"/>
              </a:rPr>
              <a:t>: The findings offer policy recommendations for TVET regulators, institutions, and employers, highlighting how AI can enhance trust in TVET qualifications (</a:t>
            </a:r>
            <a:r>
              <a:rPr kumimoji="0" lang="en-US" altLang="en-US" sz="1900" b="0" i="0" u="none" strike="noStrike" cap="none" normalizeH="0" baseline="0" dirty="0" err="1">
                <a:ln>
                  <a:noFill/>
                </a:ln>
                <a:solidFill>
                  <a:schemeClr val="tx1"/>
                </a:solidFill>
                <a:effectLst/>
                <a:latin typeface="Arial" panose="020B0604020202020204" pitchFamily="34" charset="0"/>
              </a:rPr>
              <a:t>Albaladejo</a:t>
            </a:r>
            <a:r>
              <a:rPr kumimoji="0" lang="en-US" altLang="en-US" sz="1900" b="0" i="0" u="none" strike="noStrike" cap="none" normalizeH="0" baseline="0" dirty="0">
                <a:ln>
                  <a:noFill/>
                </a:ln>
                <a:solidFill>
                  <a:schemeClr val="tx1"/>
                </a:solidFill>
                <a:effectLst/>
                <a:latin typeface="Arial" panose="020B0604020202020204" pitchFamily="34" charset="0"/>
              </a:rPr>
              <a:t>-González et al., 2024).</a:t>
            </a:r>
          </a:p>
          <a:p>
            <a:pPr marL="0" marR="0" lvl="0" indent="0" algn="l" defTabSz="914400" rtl="0" eaLnBrk="0" fontAlgn="base" latinLnBrk="0" hangingPunct="0">
              <a:lnSpc>
                <a:spcPct val="150000"/>
              </a:lnSpc>
              <a:spcBef>
                <a:spcPct val="0"/>
              </a:spcBef>
              <a:spcAft>
                <a:spcPct val="0"/>
              </a:spcAft>
              <a:buClrTx/>
              <a:buSzTx/>
              <a:buFontTx/>
              <a:buNone/>
              <a:tabLst/>
            </a:pPr>
            <a:endParaRPr kumimoji="0" lang="en-US" altLang="en-US" sz="19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3519781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8004C-5D15-425B-95F3-59DFD77E1FC2}"/>
              </a:ext>
            </a:extLst>
          </p:cNvPr>
          <p:cNvSpPr>
            <a:spLocks noGrp="1"/>
          </p:cNvSpPr>
          <p:nvPr>
            <p:ph type="title"/>
          </p:nvPr>
        </p:nvSpPr>
        <p:spPr/>
        <p:txBody>
          <a:bodyPr/>
          <a:lstStyle/>
          <a:p>
            <a:pPr algn="ctr"/>
            <a:r>
              <a:rPr lang="en-US" dirty="0"/>
              <a:t>Research Gap</a:t>
            </a:r>
          </a:p>
        </p:txBody>
      </p:sp>
      <p:sp>
        <p:nvSpPr>
          <p:cNvPr id="3" name="Rectangle 1"/>
          <p:cNvSpPr>
            <a:spLocks noGrp="1" noChangeArrowheads="1"/>
          </p:cNvSpPr>
          <p:nvPr>
            <p:ph idx="1"/>
          </p:nvPr>
        </p:nvSpPr>
        <p:spPr bwMode="auto">
          <a:xfrm>
            <a:off x="212438" y="1036003"/>
            <a:ext cx="11767126" cy="5575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Arial" panose="020B0604020202020204" pitchFamily="34" charset="0"/>
              </a:rPr>
              <a:t>Lack of AI Integration in TVET Assessment</a:t>
            </a:r>
            <a:r>
              <a:rPr kumimoji="0" lang="en-US" altLang="en-US" sz="2000" b="0" i="0" u="none" strike="noStrike" cap="none" normalizeH="0" baseline="0" dirty="0">
                <a:ln>
                  <a:noFill/>
                </a:ln>
                <a:solidFill>
                  <a:schemeClr val="tx1"/>
                </a:solidFill>
                <a:effectLst/>
                <a:latin typeface="Arial" panose="020B0604020202020204" pitchFamily="34" charset="0"/>
              </a:rPr>
              <a:t>: While AI applications in education have been widely explored, there is a noticeable gap in the integration of AI technologies into competency-based assessment systems within TVET, especially in developing economies like Kenya (Gao &amp; Tan, 2025). </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Arial" panose="020B0604020202020204" pitchFamily="34" charset="0"/>
              </a:rPr>
              <a:t>Limited Research on AI for Vocational Training</a:t>
            </a:r>
            <a:r>
              <a:rPr kumimoji="0" lang="en-US" altLang="en-US" sz="2000" b="0" i="0" u="none" strike="noStrike" cap="none" normalizeH="0" baseline="0" dirty="0">
                <a:ln>
                  <a:noFill/>
                </a:ln>
                <a:solidFill>
                  <a:schemeClr val="tx1"/>
                </a:solidFill>
                <a:effectLst/>
                <a:latin typeface="Arial" panose="020B0604020202020204" pitchFamily="34" charset="0"/>
              </a:rPr>
              <a:t>: Most AI research focuses on higher education or theoretical knowledge-based assessments, with limited studies applying AI to practical skill assessments in TVET (Sun &amp; Tian, 2026). </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Arial" panose="020B0604020202020204" pitchFamily="34" charset="0"/>
              </a:rPr>
              <a:t>Context-Specific Challenges</a:t>
            </a:r>
            <a:r>
              <a:rPr kumimoji="0" lang="en-US" altLang="en-US" sz="2000" b="0" i="0" u="none" strike="noStrike" cap="none" normalizeH="0" baseline="0" dirty="0">
                <a:ln>
                  <a:noFill/>
                </a:ln>
                <a:solidFill>
                  <a:schemeClr val="tx1"/>
                </a:solidFill>
                <a:effectLst/>
                <a:latin typeface="Arial" panose="020B0604020202020204" pitchFamily="34" charset="0"/>
              </a:rPr>
              <a:t>: AI frameworks developed for global educational systems are often not tailored to the unique challenges of TVET systems in low-resource settings (</a:t>
            </a:r>
            <a:r>
              <a:rPr kumimoji="0" lang="en-US" altLang="en-US" sz="2000" b="0" i="0" u="none" strike="noStrike" cap="none" normalizeH="0" baseline="0" dirty="0" err="1">
                <a:ln>
                  <a:noFill/>
                </a:ln>
                <a:solidFill>
                  <a:schemeClr val="tx1"/>
                </a:solidFill>
                <a:effectLst/>
                <a:latin typeface="Arial" panose="020B0604020202020204" pitchFamily="34" charset="0"/>
              </a:rPr>
              <a:t>Albaladejo</a:t>
            </a:r>
            <a:r>
              <a:rPr kumimoji="0" lang="en-US" altLang="en-US" sz="2000" b="0" i="0" u="none" strike="noStrike" cap="none" normalizeH="0" baseline="0" dirty="0">
                <a:ln>
                  <a:noFill/>
                </a:ln>
                <a:solidFill>
                  <a:schemeClr val="tx1"/>
                </a:solidFill>
                <a:effectLst/>
                <a:latin typeface="Arial" panose="020B0604020202020204" pitchFamily="34" charset="0"/>
              </a:rPr>
              <a:t>-González et al., 2024). The absence of AI-driven solutions in the Kenyan TVET system represents a critical gap. </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Arial" panose="020B0604020202020204" pitchFamily="34" charset="0"/>
              </a:rPr>
              <a:t>Fragmented Systems for Competency Verification</a:t>
            </a:r>
            <a:r>
              <a:rPr kumimoji="0" lang="en-US" altLang="en-US" sz="2000" b="0" i="0" u="none" strike="noStrike" cap="none" normalizeH="0" baseline="0" dirty="0">
                <a:ln>
                  <a:noFill/>
                </a:ln>
                <a:solidFill>
                  <a:schemeClr val="tx1"/>
                </a:solidFill>
                <a:effectLst/>
                <a:latin typeface="Arial" panose="020B0604020202020204" pitchFamily="34" charset="0"/>
              </a:rPr>
              <a:t>: Although Kenya’s TVET policy framework mandates standardized assessments, there is a lack of integrated systems for competency verification, resulting in poor reliability and employer distrust (</a:t>
            </a:r>
            <a:r>
              <a:rPr kumimoji="0" lang="en-US" altLang="en-US" sz="2000" b="0" i="0" u="none" strike="noStrike" cap="none" normalizeH="0" baseline="0" dirty="0" err="1">
                <a:ln>
                  <a:noFill/>
                </a:ln>
                <a:solidFill>
                  <a:schemeClr val="tx1"/>
                </a:solidFill>
                <a:effectLst/>
                <a:latin typeface="Arial" panose="020B0604020202020204" pitchFamily="34" charset="0"/>
              </a:rPr>
              <a:t>Silaghi</a:t>
            </a:r>
            <a:r>
              <a:rPr kumimoji="0" lang="en-US" altLang="en-US" sz="2000" b="0" i="0" u="none" strike="noStrike" cap="none" normalizeH="0" baseline="0" dirty="0">
                <a:ln>
                  <a:noFill/>
                </a:ln>
                <a:solidFill>
                  <a:schemeClr val="tx1"/>
                </a:solidFill>
                <a:effectLst/>
                <a:latin typeface="Arial" panose="020B0604020202020204" pitchFamily="34" charset="0"/>
              </a:rPr>
              <a:t> &amp; </a:t>
            </a:r>
            <a:r>
              <a:rPr kumimoji="0" lang="en-US" altLang="en-US" sz="2000" b="0" i="0" u="none" strike="noStrike" cap="none" normalizeH="0" baseline="0" dirty="0" err="1">
                <a:ln>
                  <a:noFill/>
                </a:ln>
                <a:solidFill>
                  <a:schemeClr val="tx1"/>
                </a:solidFill>
                <a:effectLst/>
                <a:latin typeface="Arial" panose="020B0604020202020204" pitchFamily="34" charset="0"/>
              </a:rPr>
              <a:t>Popescu</a:t>
            </a:r>
            <a:r>
              <a:rPr kumimoji="0" lang="en-US" altLang="en-US" sz="2000" b="0" i="0" u="none" strike="noStrike" cap="none" normalizeH="0" baseline="0" dirty="0">
                <a:ln>
                  <a:noFill/>
                </a:ln>
                <a:solidFill>
                  <a:schemeClr val="tx1"/>
                </a:solidFill>
                <a:effectLst/>
                <a:latin typeface="Arial" panose="020B0604020202020204" pitchFamily="34" charset="0"/>
              </a:rPr>
              <a:t>, 2025). </a:t>
            </a:r>
          </a:p>
        </p:txBody>
      </p:sp>
    </p:spTree>
    <p:extLst>
      <p:ext uri="{BB962C8B-B14F-4D97-AF65-F5344CB8AC3E}">
        <p14:creationId xmlns:p14="http://schemas.microsoft.com/office/powerpoint/2010/main" val="366334606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8004C-5D15-425B-95F3-59DFD77E1FC2}"/>
              </a:ext>
            </a:extLst>
          </p:cNvPr>
          <p:cNvSpPr>
            <a:spLocks noGrp="1"/>
          </p:cNvSpPr>
          <p:nvPr>
            <p:ph type="title"/>
          </p:nvPr>
        </p:nvSpPr>
        <p:spPr/>
        <p:txBody>
          <a:bodyPr/>
          <a:lstStyle/>
          <a:p>
            <a:pPr algn="ctr"/>
            <a:r>
              <a:rPr lang="en-US" dirty="0"/>
              <a:t>Methodology</a:t>
            </a:r>
          </a:p>
        </p:txBody>
      </p:sp>
      <p:sp>
        <p:nvSpPr>
          <p:cNvPr id="3" name="Rectangle 1"/>
          <p:cNvSpPr>
            <a:spLocks noGrp="1" noChangeArrowheads="1"/>
          </p:cNvSpPr>
          <p:nvPr>
            <p:ph idx="1"/>
          </p:nvPr>
        </p:nvSpPr>
        <p:spPr bwMode="auto">
          <a:xfrm>
            <a:off x="452438" y="1307562"/>
            <a:ext cx="10529598" cy="49212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20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Arial" panose="020B0604020202020204" pitchFamily="34" charset="0"/>
              </a:rPr>
              <a:t>Research Design</a:t>
            </a:r>
            <a:r>
              <a:rPr kumimoji="0" lang="en-US" altLang="en-US" sz="2000" b="0" i="0" u="none" strike="noStrike" cap="none" normalizeH="0" baseline="0" dirty="0">
                <a:ln>
                  <a:noFill/>
                </a:ln>
                <a:solidFill>
                  <a:schemeClr val="tx1"/>
                </a:solidFill>
                <a:effectLst/>
                <a:latin typeface="Arial" panose="020B0604020202020204" pitchFamily="34" charset="0"/>
              </a:rPr>
              <a:t>: </a:t>
            </a:r>
            <a:r>
              <a:rPr kumimoji="0" lang="en-US" altLang="en-US" sz="2000" b="1" i="0" u="none" strike="noStrike" cap="none" normalizeH="0" baseline="0" dirty="0">
                <a:ln>
                  <a:noFill/>
                </a:ln>
                <a:solidFill>
                  <a:schemeClr val="tx1"/>
                </a:solidFill>
                <a:effectLst/>
                <a:latin typeface="Arial" panose="020B0604020202020204" pitchFamily="34" charset="0"/>
              </a:rPr>
              <a:t>Conceptual Framework Development</a:t>
            </a:r>
            <a:r>
              <a:rPr kumimoji="0" lang="en-US" altLang="en-US" sz="2000"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20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Aim: Develop an AI-driven framework to enhance competency verification in Kenyan TVET institutions. </a:t>
            </a:r>
          </a:p>
          <a:p>
            <a:pPr marL="0" marR="0" lvl="0" indent="0" algn="l" defTabSz="914400" rtl="0" eaLnBrk="0" fontAlgn="base" latinLnBrk="0" hangingPunct="0">
              <a:lnSpc>
                <a:spcPct val="20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Arial" panose="020B0604020202020204" pitchFamily="34" charset="0"/>
              </a:rPr>
              <a:t>Approach</a:t>
            </a:r>
            <a:r>
              <a:rPr kumimoji="0" lang="en-US" altLang="en-US" sz="2000" b="0" i="0" u="none" strike="noStrike" cap="none" normalizeH="0" baseline="0" dirty="0">
                <a:ln>
                  <a:noFill/>
                </a:ln>
                <a:solidFill>
                  <a:schemeClr val="tx1"/>
                </a:solidFill>
                <a:effectLst/>
                <a:latin typeface="Arial" panose="020B0604020202020204" pitchFamily="34" charset="0"/>
              </a:rPr>
              <a:t>: </a:t>
            </a:r>
            <a:r>
              <a:rPr kumimoji="0" lang="en-US" altLang="en-US" sz="2000" b="1" i="0" u="none" strike="noStrike" cap="none" normalizeH="0" baseline="0" dirty="0">
                <a:ln>
                  <a:noFill/>
                </a:ln>
                <a:solidFill>
                  <a:schemeClr val="tx1"/>
                </a:solidFill>
                <a:effectLst/>
                <a:latin typeface="Arial" panose="020B0604020202020204" pitchFamily="34" charset="0"/>
              </a:rPr>
              <a:t>Systematic Literature Review (SLR)</a:t>
            </a:r>
            <a:r>
              <a:rPr kumimoji="0" lang="en-US" altLang="en-US" sz="2000"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20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Arial" panose="020B0604020202020204" pitchFamily="34" charset="0"/>
              </a:rPr>
              <a:t>Purpose</a:t>
            </a:r>
            <a:r>
              <a:rPr kumimoji="0" lang="en-US" altLang="en-US" sz="2000" b="0" i="0" u="none" strike="noStrike" cap="none" normalizeH="0" baseline="0" dirty="0">
                <a:ln>
                  <a:noFill/>
                </a:ln>
                <a:solidFill>
                  <a:schemeClr val="tx1"/>
                </a:solidFill>
                <a:effectLst/>
                <a:latin typeface="Arial" panose="020B0604020202020204" pitchFamily="34" charset="0"/>
              </a:rPr>
              <a:t>: Identify AI applications in competency-based assessments and synthesize global practices. </a:t>
            </a:r>
          </a:p>
          <a:p>
            <a:pPr marL="0" marR="0" lvl="0" indent="0" algn="l" defTabSz="914400" rtl="0" eaLnBrk="0" fontAlgn="base" latinLnBrk="0" hangingPunct="0">
              <a:lnSpc>
                <a:spcPct val="20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Arial" panose="020B0604020202020204" pitchFamily="34" charset="0"/>
              </a:rPr>
              <a:t>Process</a:t>
            </a:r>
            <a:r>
              <a:rPr kumimoji="0" lang="en-US" altLang="en-US" sz="2000" b="0" i="0" u="none" strike="noStrike" cap="none" normalizeH="0" baseline="0" dirty="0">
                <a:ln>
                  <a:noFill/>
                </a:ln>
                <a:solidFill>
                  <a:schemeClr val="tx1"/>
                </a:solidFill>
                <a:effectLst/>
                <a:latin typeface="Arial" panose="020B0604020202020204" pitchFamily="34" charset="0"/>
              </a:rPr>
              <a:t>: Followed </a:t>
            </a:r>
            <a:r>
              <a:rPr kumimoji="0" lang="en-US" altLang="en-US" sz="2000" b="1" i="0" u="none" strike="noStrike" cap="none" normalizeH="0" baseline="0" dirty="0">
                <a:ln>
                  <a:noFill/>
                </a:ln>
                <a:solidFill>
                  <a:schemeClr val="tx1"/>
                </a:solidFill>
                <a:effectLst/>
                <a:latin typeface="Arial" panose="020B0604020202020204" pitchFamily="34" charset="0"/>
              </a:rPr>
              <a:t>PRISMA standards</a:t>
            </a:r>
            <a:r>
              <a:rPr kumimoji="0" lang="en-US" altLang="en-US" sz="2000" b="0" i="0" u="none" strike="noStrike" cap="none" normalizeH="0" baseline="0" dirty="0">
                <a:ln>
                  <a:noFill/>
                </a:ln>
                <a:solidFill>
                  <a:schemeClr val="tx1"/>
                </a:solidFill>
                <a:effectLst/>
                <a:latin typeface="Arial" panose="020B0604020202020204" pitchFamily="34" charset="0"/>
              </a:rPr>
              <a:t> for a structured and rigorous review.</a:t>
            </a:r>
          </a:p>
          <a:p>
            <a:pPr marL="0" marR="0" lvl="0" indent="0" algn="l" defTabSz="914400" rtl="0" eaLnBrk="0" fontAlgn="base" latinLnBrk="0" hangingPunct="0">
              <a:lnSpc>
                <a:spcPct val="2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5556079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8004C-5D15-425B-95F3-59DFD77E1FC2}"/>
              </a:ext>
            </a:extLst>
          </p:cNvPr>
          <p:cNvSpPr>
            <a:spLocks noGrp="1"/>
          </p:cNvSpPr>
          <p:nvPr>
            <p:ph type="title"/>
          </p:nvPr>
        </p:nvSpPr>
        <p:spPr/>
        <p:txBody>
          <a:bodyPr/>
          <a:lstStyle/>
          <a:p>
            <a:pPr algn="ctr"/>
            <a:r>
              <a:rPr lang="en-US" dirty="0"/>
              <a:t>Methodology</a:t>
            </a:r>
          </a:p>
        </p:txBody>
      </p:sp>
      <p:sp>
        <p:nvSpPr>
          <p:cNvPr id="4" name="Rectangle 1"/>
          <p:cNvSpPr>
            <a:spLocks noGrp="1" noChangeArrowheads="1"/>
          </p:cNvSpPr>
          <p:nvPr>
            <p:ph idx="1"/>
          </p:nvPr>
        </p:nvSpPr>
        <p:spPr bwMode="auto">
          <a:xfrm>
            <a:off x="433965" y="776067"/>
            <a:ext cx="11425526" cy="5940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200000"/>
              </a:lnSpc>
              <a:spcBef>
                <a:spcPct val="0"/>
              </a:spcBef>
              <a:spcAft>
                <a:spcPct val="0"/>
              </a:spcAft>
              <a:buClrTx/>
              <a:buSzTx/>
              <a:buNone/>
              <a:tabLst/>
            </a:pPr>
            <a:r>
              <a:rPr kumimoji="0" lang="en-US" altLang="en-US" sz="2000" b="1" i="0" u="none" strike="noStrike" cap="none" normalizeH="0" baseline="0" dirty="0">
                <a:ln>
                  <a:noFill/>
                </a:ln>
                <a:solidFill>
                  <a:schemeClr val="tx1"/>
                </a:solidFill>
                <a:effectLst/>
                <a:latin typeface="Arial" panose="020B0604020202020204" pitchFamily="34" charset="0"/>
              </a:rPr>
              <a:t>Data Collection</a:t>
            </a:r>
            <a:r>
              <a:rPr kumimoji="0" lang="en-US" altLang="en-US" sz="2000"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20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Arial" panose="020B0604020202020204" pitchFamily="34" charset="0"/>
              </a:rPr>
              <a:t>Databases</a:t>
            </a:r>
            <a:r>
              <a:rPr kumimoji="0" lang="en-US" altLang="en-US" sz="2000" b="0" i="0" u="none" strike="noStrike" cap="none" normalizeH="0" baseline="0" dirty="0">
                <a:ln>
                  <a:noFill/>
                </a:ln>
                <a:solidFill>
                  <a:schemeClr val="tx1"/>
                </a:solidFill>
                <a:effectLst/>
                <a:latin typeface="Arial" panose="020B0604020202020204" pitchFamily="34" charset="0"/>
              </a:rPr>
              <a:t>: Scopus, Web of Science, IEEE </a:t>
            </a:r>
            <a:r>
              <a:rPr kumimoji="0" lang="en-US" altLang="en-US" sz="2000" b="0" i="0" u="none" strike="noStrike" cap="none" normalizeH="0" baseline="0" dirty="0" err="1">
                <a:ln>
                  <a:noFill/>
                </a:ln>
                <a:solidFill>
                  <a:schemeClr val="tx1"/>
                </a:solidFill>
                <a:effectLst/>
                <a:latin typeface="Arial" panose="020B0604020202020204" pitchFamily="34" charset="0"/>
              </a:rPr>
              <a:t>Xplore</a:t>
            </a:r>
            <a:r>
              <a:rPr kumimoji="0" lang="en-US" altLang="en-US" sz="2000" b="0" i="0" u="none" strike="noStrike" cap="none" normalizeH="0" baseline="0" dirty="0">
                <a:ln>
                  <a:noFill/>
                </a:ln>
                <a:solidFill>
                  <a:schemeClr val="tx1"/>
                </a:solidFill>
                <a:effectLst/>
                <a:latin typeface="Arial" panose="020B0604020202020204" pitchFamily="34" charset="0"/>
              </a:rPr>
              <a:t>, ERIC (2018–2025). </a:t>
            </a:r>
          </a:p>
          <a:p>
            <a:pPr marL="0" marR="0" lvl="0" indent="0" algn="l" defTabSz="914400" rtl="0" eaLnBrk="0" fontAlgn="base" latinLnBrk="0" hangingPunct="0">
              <a:lnSpc>
                <a:spcPct val="20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Arial" panose="020B0604020202020204" pitchFamily="34" charset="0"/>
              </a:rPr>
              <a:t>Inclusion Criteria</a:t>
            </a:r>
            <a:r>
              <a:rPr kumimoji="0" lang="en-US" altLang="en-US" sz="2000" b="0" i="0" u="none" strike="noStrike" cap="none" normalizeH="0" baseline="0" dirty="0">
                <a:ln>
                  <a:noFill/>
                </a:ln>
                <a:solidFill>
                  <a:schemeClr val="tx1"/>
                </a:solidFill>
                <a:effectLst/>
                <a:latin typeface="Arial" panose="020B0604020202020204" pitchFamily="34" charset="0"/>
              </a:rPr>
              <a:t>: Peer-reviewed articles focused on AI and TVET. </a:t>
            </a:r>
          </a:p>
          <a:p>
            <a:pPr marL="0" marR="0" lvl="0" indent="0" algn="l" defTabSz="914400" rtl="0" eaLnBrk="0" fontAlgn="base" latinLnBrk="0" hangingPunct="0">
              <a:lnSpc>
                <a:spcPct val="20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Arial" panose="020B0604020202020204" pitchFamily="34" charset="0"/>
              </a:rPr>
              <a:t>Exclusion Criteria</a:t>
            </a:r>
            <a:r>
              <a:rPr kumimoji="0" lang="en-US" altLang="en-US" sz="2000" b="0" i="0" u="none" strike="noStrike" cap="none" normalizeH="0" baseline="0" dirty="0">
                <a:ln>
                  <a:noFill/>
                </a:ln>
                <a:solidFill>
                  <a:schemeClr val="tx1"/>
                </a:solidFill>
                <a:effectLst/>
                <a:latin typeface="Arial" panose="020B0604020202020204" pitchFamily="34" charset="0"/>
              </a:rPr>
              <a:t>: Non-peer-reviewed sources or those irrelevant to vocational education. </a:t>
            </a:r>
          </a:p>
          <a:p>
            <a:pPr marL="0" lvl="0" indent="0" eaLnBrk="0" fontAlgn="base" hangingPunct="0">
              <a:lnSpc>
                <a:spcPct val="150000"/>
              </a:lnSpc>
              <a:spcBef>
                <a:spcPct val="0"/>
              </a:spcBef>
              <a:spcAft>
                <a:spcPct val="0"/>
              </a:spcAft>
              <a:buNone/>
            </a:pPr>
            <a:endParaRPr lang="en-US" altLang="en-US" sz="2000" b="1" dirty="0">
              <a:solidFill>
                <a:schemeClr val="tx1"/>
              </a:solidFill>
              <a:latin typeface="Arial" panose="020B0604020202020204" pitchFamily="34" charset="0"/>
            </a:endParaRPr>
          </a:p>
          <a:p>
            <a:pPr marL="0" lvl="0" indent="0" eaLnBrk="0" fontAlgn="base" hangingPunct="0">
              <a:lnSpc>
                <a:spcPct val="150000"/>
              </a:lnSpc>
              <a:spcBef>
                <a:spcPct val="0"/>
              </a:spcBef>
              <a:spcAft>
                <a:spcPct val="0"/>
              </a:spcAft>
              <a:buNone/>
            </a:pPr>
            <a:r>
              <a:rPr lang="en-US" altLang="en-US" sz="2000" b="1" dirty="0">
                <a:solidFill>
                  <a:schemeClr val="tx1"/>
                </a:solidFill>
                <a:latin typeface="Arial" panose="020B0604020202020204" pitchFamily="34" charset="0"/>
              </a:rPr>
              <a:t>Key Findings</a:t>
            </a:r>
            <a:r>
              <a:rPr lang="en-US" altLang="en-US" sz="2000" dirty="0">
                <a:solidFill>
                  <a:schemeClr val="tx1"/>
                </a:solidFill>
                <a:latin typeface="Arial" panose="020B0604020202020204" pitchFamily="34" charset="0"/>
              </a:rPr>
              <a:t>: </a:t>
            </a:r>
          </a:p>
          <a:p>
            <a:pPr marL="0" lvl="0" indent="0" eaLnBrk="0" fontAlgn="base" hangingPunct="0">
              <a:lnSpc>
                <a:spcPct val="150000"/>
              </a:lnSpc>
              <a:spcBef>
                <a:spcPct val="0"/>
              </a:spcBef>
              <a:spcAft>
                <a:spcPct val="0"/>
              </a:spcAft>
              <a:buFontTx/>
              <a:buAutoNum type="arabicPeriod"/>
            </a:pPr>
            <a:r>
              <a:rPr lang="en-US" altLang="en-US" sz="2000" dirty="0">
                <a:solidFill>
                  <a:schemeClr val="tx1"/>
                </a:solidFill>
                <a:latin typeface="Arial" panose="020B0604020202020204" pitchFamily="34" charset="0"/>
              </a:rPr>
              <a:t>AI technologies like </a:t>
            </a:r>
            <a:r>
              <a:rPr lang="en-US" altLang="en-US" sz="2000" b="1" dirty="0">
                <a:solidFill>
                  <a:schemeClr val="tx1"/>
                </a:solidFill>
                <a:latin typeface="Arial" panose="020B0604020202020204" pitchFamily="34" charset="0"/>
              </a:rPr>
              <a:t>machine learning</a:t>
            </a:r>
            <a:r>
              <a:rPr lang="en-US" altLang="en-US" sz="2000" dirty="0">
                <a:solidFill>
                  <a:schemeClr val="tx1"/>
                </a:solidFill>
                <a:latin typeface="Arial" panose="020B0604020202020204" pitchFamily="34" charset="0"/>
              </a:rPr>
              <a:t> and </a:t>
            </a:r>
            <a:r>
              <a:rPr lang="en-US" altLang="en-US" sz="2000" b="1" dirty="0">
                <a:solidFill>
                  <a:schemeClr val="tx1"/>
                </a:solidFill>
                <a:latin typeface="Arial" panose="020B0604020202020204" pitchFamily="34" charset="0"/>
              </a:rPr>
              <a:t>computer vision</a:t>
            </a:r>
            <a:r>
              <a:rPr lang="en-US" altLang="en-US" sz="2000" dirty="0">
                <a:solidFill>
                  <a:schemeClr val="tx1"/>
                </a:solidFill>
                <a:latin typeface="Arial" panose="020B0604020202020204" pitchFamily="34" charset="0"/>
              </a:rPr>
              <a:t> enhance </a:t>
            </a:r>
            <a:r>
              <a:rPr lang="en-US" altLang="en-US" sz="2000" b="1" dirty="0">
                <a:solidFill>
                  <a:schemeClr val="tx1"/>
                </a:solidFill>
                <a:latin typeface="Arial" panose="020B0604020202020204" pitchFamily="34" charset="0"/>
              </a:rPr>
              <a:t>competency assessment</a:t>
            </a:r>
            <a:r>
              <a:rPr lang="en-US" altLang="en-US" sz="2000" dirty="0">
                <a:solidFill>
                  <a:schemeClr val="tx1"/>
                </a:solidFill>
                <a:latin typeface="Arial" panose="020B0604020202020204" pitchFamily="34" charset="0"/>
              </a:rPr>
              <a:t>. </a:t>
            </a:r>
          </a:p>
          <a:p>
            <a:pPr marL="0" lvl="0" indent="0" eaLnBrk="0" fontAlgn="base" hangingPunct="0">
              <a:lnSpc>
                <a:spcPct val="150000"/>
              </a:lnSpc>
              <a:spcBef>
                <a:spcPct val="0"/>
              </a:spcBef>
              <a:spcAft>
                <a:spcPct val="0"/>
              </a:spcAft>
              <a:buFontTx/>
              <a:buAutoNum type="arabicPeriod" startAt="2"/>
            </a:pPr>
            <a:r>
              <a:rPr lang="en-US" altLang="en-US" sz="2000" dirty="0">
                <a:solidFill>
                  <a:schemeClr val="tx1"/>
                </a:solidFill>
                <a:latin typeface="Arial" panose="020B0604020202020204" pitchFamily="34" charset="0"/>
              </a:rPr>
              <a:t>AI can </a:t>
            </a:r>
            <a:r>
              <a:rPr lang="en-US" altLang="en-US" sz="2000" b="1" dirty="0">
                <a:solidFill>
                  <a:schemeClr val="tx1"/>
                </a:solidFill>
                <a:latin typeface="Arial" panose="020B0604020202020204" pitchFamily="34" charset="0"/>
              </a:rPr>
              <a:t>improve assessment fairness</a:t>
            </a:r>
            <a:r>
              <a:rPr lang="en-US" altLang="en-US" sz="2000" dirty="0">
                <a:solidFill>
                  <a:schemeClr val="tx1"/>
                </a:solidFill>
                <a:latin typeface="Arial" panose="020B0604020202020204" pitchFamily="34" charset="0"/>
              </a:rPr>
              <a:t>, reduce bias, and provide </a:t>
            </a:r>
            <a:r>
              <a:rPr lang="en-US" altLang="en-US" sz="2000" b="1" dirty="0">
                <a:solidFill>
                  <a:schemeClr val="tx1"/>
                </a:solidFill>
                <a:latin typeface="Arial" panose="020B0604020202020204" pitchFamily="34" charset="0"/>
              </a:rPr>
              <a:t>objective evaluations</a:t>
            </a:r>
            <a:r>
              <a:rPr lang="en-US" altLang="en-US" sz="2000" dirty="0">
                <a:solidFill>
                  <a:schemeClr val="tx1"/>
                </a:solidFill>
                <a:latin typeface="Arial" panose="020B0604020202020204" pitchFamily="34" charset="0"/>
              </a:rPr>
              <a:t>. </a:t>
            </a:r>
          </a:p>
          <a:p>
            <a:pPr marL="0" lvl="0" indent="0" eaLnBrk="0" fontAlgn="base" hangingPunct="0">
              <a:lnSpc>
                <a:spcPct val="150000"/>
              </a:lnSpc>
              <a:spcBef>
                <a:spcPct val="0"/>
              </a:spcBef>
              <a:spcAft>
                <a:spcPct val="0"/>
              </a:spcAft>
              <a:buFontTx/>
              <a:buAutoNum type="arabicPeriod" startAt="3"/>
            </a:pPr>
            <a:r>
              <a:rPr lang="en-US" altLang="en-US" sz="2000" dirty="0" err="1">
                <a:solidFill>
                  <a:schemeClr val="tx1"/>
                </a:solidFill>
                <a:latin typeface="Arial" panose="020B0604020202020204" pitchFamily="34" charset="0"/>
              </a:rPr>
              <a:t>Blockchain</a:t>
            </a:r>
            <a:r>
              <a:rPr lang="en-US" altLang="en-US" sz="2000" dirty="0">
                <a:solidFill>
                  <a:schemeClr val="tx1"/>
                </a:solidFill>
                <a:latin typeface="Arial" panose="020B0604020202020204" pitchFamily="34" charset="0"/>
              </a:rPr>
              <a:t> for </a:t>
            </a:r>
            <a:r>
              <a:rPr lang="en-US" altLang="en-US" sz="2000" b="1" dirty="0">
                <a:solidFill>
                  <a:schemeClr val="tx1"/>
                </a:solidFill>
                <a:latin typeface="Arial" panose="020B0604020202020204" pitchFamily="34" charset="0"/>
              </a:rPr>
              <a:t>secure credentialing</a:t>
            </a:r>
            <a:r>
              <a:rPr lang="en-US" altLang="en-US" sz="2000" dirty="0">
                <a:solidFill>
                  <a:schemeClr val="tx1"/>
                </a:solidFill>
                <a:latin typeface="Arial" panose="020B0604020202020204" pitchFamily="34" charset="0"/>
              </a:rPr>
              <a:t> strengthens </a:t>
            </a:r>
            <a:r>
              <a:rPr lang="en-US" altLang="en-US" sz="2000" b="1" dirty="0">
                <a:solidFill>
                  <a:schemeClr val="tx1"/>
                </a:solidFill>
                <a:latin typeface="Arial" panose="020B0604020202020204" pitchFamily="34" charset="0"/>
              </a:rPr>
              <a:t>qualification verification</a:t>
            </a:r>
            <a:r>
              <a:rPr lang="en-US" altLang="en-US" sz="2000" dirty="0">
                <a:solidFill>
                  <a:schemeClr val="tx1"/>
                </a:solidFill>
                <a:latin typeface="Arial" panose="020B0604020202020204" pitchFamily="34" charset="0"/>
              </a:rPr>
              <a:t>.</a:t>
            </a:r>
          </a:p>
          <a:p>
            <a:pPr marL="0" marR="0" lvl="0" indent="0" algn="l" defTabSz="914400" rtl="0" eaLnBrk="0" fontAlgn="base" latinLnBrk="0" hangingPunct="0">
              <a:lnSpc>
                <a:spcPct val="2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2429818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8004C-5D15-425B-95F3-59DFD77E1FC2}"/>
              </a:ext>
            </a:extLst>
          </p:cNvPr>
          <p:cNvSpPr>
            <a:spLocks noGrp="1"/>
          </p:cNvSpPr>
          <p:nvPr>
            <p:ph type="title"/>
          </p:nvPr>
        </p:nvSpPr>
        <p:spPr/>
        <p:txBody>
          <a:bodyPr/>
          <a:lstStyle/>
          <a:p>
            <a:pPr algn="ctr"/>
            <a:r>
              <a:rPr lang="en-US" dirty="0"/>
              <a:t>Framework Design and Development</a:t>
            </a:r>
          </a:p>
        </p:txBody>
      </p:sp>
      <p:sp>
        <p:nvSpPr>
          <p:cNvPr id="5" name="Rectangle 2"/>
          <p:cNvSpPr>
            <a:spLocks noGrp="1" noChangeArrowheads="1"/>
          </p:cNvSpPr>
          <p:nvPr>
            <p:ph idx="1"/>
          </p:nvPr>
        </p:nvSpPr>
        <p:spPr bwMode="auto">
          <a:xfrm>
            <a:off x="396875" y="946777"/>
            <a:ext cx="11576952" cy="5170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Arial" panose="020B0604020202020204" pitchFamily="34" charset="0"/>
              </a:rPr>
              <a:t>Framework Components</a:t>
            </a:r>
            <a:r>
              <a:rPr kumimoji="0" lang="en-US" altLang="en-US" sz="2000"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Arial" panose="020B0604020202020204" pitchFamily="34" charset="0"/>
              </a:rPr>
              <a:t>AI-Based Competency Assessment Systems</a:t>
            </a:r>
            <a:r>
              <a:rPr kumimoji="0" lang="en-US" altLang="en-US" sz="2000" b="0" i="0" u="none" strike="noStrike" cap="none" normalizeH="0" baseline="0" dirty="0">
                <a:ln>
                  <a:noFill/>
                </a:ln>
                <a:solidFill>
                  <a:schemeClr val="tx1"/>
                </a:solidFill>
                <a:effectLst/>
                <a:latin typeface="Arial" panose="020B0604020202020204" pitchFamily="34" charset="0"/>
              </a:rPr>
              <a:t>: Automated systems for scoring practical assessments, improving reliability and reducing subjectivity (Gao &amp; Tan, 2025). </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Arial" panose="020B0604020202020204" pitchFamily="34" charset="0"/>
              </a:rPr>
              <a:t>Digital Learner Portfolios</a:t>
            </a:r>
            <a:r>
              <a:rPr kumimoji="0" lang="en-US" altLang="en-US" sz="2000" b="0" i="0" u="none" strike="noStrike" cap="none" normalizeH="0" baseline="0" dirty="0">
                <a:ln>
                  <a:noFill/>
                </a:ln>
                <a:solidFill>
                  <a:schemeClr val="tx1"/>
                </a:solidFill>
                <a:effectLst/>
                <a:latin typeface="Arial" panose="020B0604020202020204" pitchFamily="34" charset="0"/>
              </a:rPr>
              <a:t>: Secure, evidence-based portfolios for learners to showcase competencies (Al </a:t>
            </a:r>
            <a:r>
              <a:rPr kumimoji="0" lang="en-US" altLang="en-US" sz="2000" b="0" i="0" u="none" strike="noStrike" cap="none" normalizeH="0" baseline="0" dirty="0" err="1">
                <a:ln>
                  <a:noFill/>
                </a:ln>
                <a:solidFill>
                  <a:schemeClr val="tx1"/>
                </a:solidFill>
                <a:effectLst/>
                <a:latin typeface="Arial" panose="020B0604020202020204" pitchFamily="34" charset="0"/>
              </a:rPr>
              <a:t>Idrus</a:t>
            </a:r>
            <a:r>
              <a:rPr kumimoji="0" lang="en-US" altLang="en-US" sz="2000" b="0" i="0" u="none" strike="noStrike" cap="none" normalizeH="0" baseline="0" dirty="0">
                <a:ln>
                  <a:noFill/>
                </a:ln>
                <a:solidFill>
                  <a:schemeClr val="tx1"/>
                </a:solidFill>
                <a:effectLst/>
                <a:latin typeface="Arial" panose="020B0604020202020204" pitchFamily="34" charset="0"/>
              </a:rPr>
              <a:t> et al., 2024). </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Arial" panose="020B0604020202020204" pitchFamily="34" charset="0"/>
              </a:rPr>
              <a:t>Automated Analytics Engines</a:t>
            </a:r>
            <a:r>
              <a:rPr kumimoji="0" lang="en-US" altLang="en-US" sz="2000" b="0" i="0" u="none" strike="noStrike" cap="none" normalizeH="0" baseline="0" dirty="0">
                <a:ln>
                  <a:noFill/>
                </a:ln>
                <a:solidFill>
                  <a:schemeClr val="tx1"/>
                </a:solidFill>
                <a:effectLst/>
                <a:latin typeface="Arial" panose="020B0604020202020204" pitchFamily="34" charset="0"/>
              </a:rPr>
              <a:t>: Real-time analysis of learner performance and identification of skill gaps (Yan et al., 2025). </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Arial" panose="020B0604020202020204" pitchFamily="34" charset="0"/>
              </a:rPr>
              <a:t>Secure Digital Credentialing</a:t>
            </a:r>
            <a:r>
              <a:rPr kumimoji="0" lang="en-US" altLang="en-US" sz="2000" b="0" i="0" u="none" strike="noStrike" cap="none" normalizeH="0" baseline="0" dirty="0">
                <a:ln>
                  <a:noFill/>
                </a:ln>
                <a:solidFill>
                  <a:schemeClr val="tx1"/>
                </a:solidFill>
                <a:effectLst/>
                <a:latin typeface="Arial" panose="020B0604020202020204" pitchFamily="34" charset="0"/>
              </a:rPr>
              <a:t>: </a:t>
            </a:r>
            <a:r>
              <a:rPr kumimoji="0" lang="en-US" altLang="en-US" sz="2000" b="0" i="0" u="none" strike="noStrike" cap="none" normalizeH="0" baseline="0" dirty="0" err="1">
                <a:ln>
                  <a:noFill/>
                </a:ln>
                <a:solidFill>
                  <a:schemeClr val="tx1"/>
                </a:solidFill>
                <a:effectLst/>
                <a:latin typeface="Arial" panose="020B0604020202020204" pitchFamily="34" charset="0"/>
              </a:rPr>
              <a:t>Blockchain</a:t>
            </a:r>
            <a:r>
              <a:rPr kumimoji="0" lang="en-US" altLang="en-US" sz="2000" b="0" i="0" u="none" strike="noStrike" cap="none" normalizeH="0" baseline="0" dirty="0">
                <a:ln>
                  <a:noFill/>
                </a:ln>
                <a:solidFill>
                  <a:schemeClr val="tx1"/>
                </a:solidFill>
                <a:effectLst/>
                <a:latin typeface="Arial" panose="020B0604020202020204" pitchFamily="34" charset="0"/>
              </a:rPr>
              <a:t>-based systems for verifying qualifications and preventing fraud (</a:t>
            </a:r>
            <a:r>
              <a:rPr kumimoji="0" lang="en-US" altLang="en-US" sz="2000" b="0" i="0" u="none" strike="noStrike" cap="none" normalizeH="0" baseline="0" dirty="0" err="1">
                <a:ln>
                  <a:noFill/>
                </a:ln>
                <a:solidFill>
                  <a:schemeClr val="tx1"/>
                </a:solidFill>
                <a:effectLst/>
                <a:latin typeface="Arial" panose="020B0604020202020204" pitchFamily="34" charset="0"/>
              </a:rPr>
              <a:t>Sharples</a:t>
            </a:r>
            <a:r>
              <a:rPr kumimoji="0" lang="en-US" altLang="en-US" sz="2000" b="0" i="0" u="none" strike="noStrike" cap="none" normalizeH="0" baseline="0" dirty="0">
                <a:ln>
                  <a:noFill/>
                </a:ln>
                <a:solidFill>
                  <a:schemeClr val="tx1"/>
                </a:solidFill>
                <a:effectLst/>
                <a:latin typeface="Arial" panose="020B0604020202020204" pitchFamily="34" charset="0"/>
              </a:rPr>
              <a:t> &amp; </a:t>
            </a:r>
            <a:r>
              <a:rPr kumimoji="0" lang="en-US" altLang="en-US" sz="2000" b="0" i="0" u="none" strike="noStrike" cap="none" normalizeH="0" baseline="0" dirty="0" err="1">
                <a:ln>
                  <a:noFill/>
                </a:ln>
                <a:solidFill>
                  <a:schemeClr val="tx1"/>
                </a:solidFill>
                <a:effectLst/>
                <a:latin typeface="Arial" panose="020B0604020202020204" pitchFamily="34" charset="0"/>
              </a:rPr>
              <a:t>Domingue</a:t>
            </a:r>
            <a:r>
              <a:rPr kumimoji="0" lang="en-US" altLang="en-US" sz="2000" b="0" i="0" u="none" strike="noStrike" cap="none" normalizeH="0" baseline="0" dirty="0">
                <a:ln>
                  <a:noFill/>
                </a:ln>
                <a:solidFill>
                  <a:schemeClr val="tx1"/>
                </a:solidFill>
                <a:effectLst/>
                <a:latin typeface="Arial" panose="020B0604020202020204" pitchFamily="34" charset="0"/>
              </a:rPr>
              <a:t>, 2016). </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Arial" panose="020B0604020202020204" pitchFamily="34" charset="0"/>
              </a:rPr>
              <a:t>Interoperable Stakeholder Platforms</a:t>
            </a:r>
            <a:r>
              <a:rPr kumimoji="0" lang="en-US" altLang="en-US" sz="2000" b="0" i="0" u="none" strike="noStrike" cap="none" normalizeH="0" baseline="0" dirty="0">
                <a:ln>
                  <a:noFill/>
                </a:ln>
                <a:solidFill>
                  <a:schemeClr val="tx1"/>
                </a:solidFill>
                <a:effectLst/>
                <a:latin typeface="Arial" panose="020B0604020202020204" pitchFamily="34" charset="0"/>
              </a:rPr>
              <a:t>: Systems that link TVET institutions, regulators, and employers to streamline competency verification (</a:t>
            </a:r>
            <a:r>
              <a:rPr kumimoji="0" lang="en-US" altLang="en-US" sz="2000" b="0" i="0" u="none" strike="noStrike" cap="none" normalizeH="0" baseline="0" dirty="0" err="1">
                <a:ln>
                  <a:noFill/>
                </a:ln>
                <a:solidFill>
                  <a:schemeClr val="tx1"/>
                </a:solidFill>
                <a:effectLst/>
                <a:latin typeface="Arial" panose="020B0604020202020204" pitchFamily="34" charset="0"/>
              </a:rPr>
              <a:t>Alammary</a:t>
            </a:r>
            <a:r>
              <a:rPr kumimoji="0" lang="en-US" altLang="en-US" sz="2000" b="0" i="0" u="none" strike="noStrike" cap="none" normalizeH="0" baseline="0" dirty="0">
                <a:ln>
                  <a:noFill/>
                </a:ln>
                <a:solidFill>
                  <a:schemeClr val="tx1"/>
                </a:solidFill>
                <a:effectLst/>
                <a:latin typeface="Arial" panose="020B0604020202020204" pitchFamily="34" charset="0"/>
              </a:rPr>
              <a:t> et al., 2019). </a:t>
            </a:r>
          </a:p>
        </p:txBody>
      </p:sp>
    </p:spTree>
    <p:extLst>
      <p:ext uri="{BB962C8B-B14F-4D97-AF65-F5344CB8AC3E}">
        <p14:creationId xmlns:p14="http://schemas.microsoft.com/office/powerpoint/2010/main" val="265195690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8004C-5D15-425B-95F3-59DFD77E1FC2}"/>
              </a:ext>
            </a:extLst>
          </p:cNvPr>
          <p:cNvSpPr>
            <a:spLocks noGrp="1"/>
          </p:cNvSpPr>
          <p:nvPr>
            <p:ph type="title"/>
          </p:nvPr>
        </p:nvSpPr>
        <p:spPr/>
        <p:txBody>
          <a:bodyPr/>
          <a:lstStyle/>
          <a:p>
            <a:pPr algn="ctr"/>
            <a:r>
              <a:rPr lang="en-US" dirty="0"/>
              <a:t>Framework Design and Development</a:t>
            </a:r>
          </a:p>
        </p:txBody>
      </p:sp>
      <p:sp>
        <p:nvSpPr>
          <p:cNvPr id="5" name="Rectangle 2"/>
          <p:cNvSpPr>
            <a:spLocks noGrp="1" noChangeArrowheads="1"/>
          </p:cNvSpPr>
          <p:nvPr>
            <p:ph idx="1"/>
          </p:nvPr>
        </p:nvSpPr>
        <p:spPr bwMode="auto">
          <a:xfrm>
            <a:off x="369167" y="1545490"/>
            <a:ext cx="11576952" cy="4305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lvl="0" indent="0" eaLnBrk="0" fontAlgn="base" hangingPunct="0">
              <a:lnSpc>
                <a:spcPct val="200000"/>
              </a:lnSpc>
              <a:spcBef>
                <a:spcPct val="0"/>
              </a:spcBef>
              <a:spcAft>
                <a:spcPct val="0"/>
              </a:spcAft>
              <a:buFontTx/>
              <a:buChar char="•"/>
            </a:pPr>
            <a:r>
              <a:rPr lang="en-US" altLang="en-US" sz="2000" b="1" dirty="0">
                <a:solidFill>
                  <a:schemeClr val="tx1"/>
                </a:solidFill>
                <a:latin typeface="Arial" panose="020B0604020202020204" pitchFamily="34" charset="0"/>
              </a:rPr>
              <a:t>Framework Design Process</a:t>
            </a:r>
            <a:r>
              <a:rPr lang="en-US" altLang="en-US" sz="2000" dirty="0">
                <a:solidFill>
                  <a:schemeClr val="tx1"/>
                </a:solidFill>
                <a:latin typeface="Arial" panose="020B0604020202020204" pitchFamily="34" charset="0"/>
              </a:rPr>
              <a:t>: </a:t>
            </a:r>
          </a:p>
          <a:p>
            <a:pPr marL="0" lvl="0" indent="0" eaLnBrk="0" fontAlgn="base" hangingPunct="0">
              <a:lnSpc>
                <a:spcPct val="200000"/>
              </a:lnSpc>
              <a:spcBef>
                <a:spcPct val="0"/>
              </a:spcBef>
              <a:spcAft>
                <a:spcPct val="0"/>
              </a:spcAft>
              <a:buFontTx/>
              <a:buChar char="•"/>
            </a:pPr>
            <a:r>
              <a:rPr lang="en-US" altLang="en-US" sz="2000" b="1" dirty="0">
                <a:solidFill>
                  <a:schemeClr val="tx1"/>
                </a:solidFill>
                <a:latin typeface="Arial" panose="020B0604020202020204" pitchFamily="34" charset="0"/>
              </a:rPr>
              <a:t>Step 1</a:t>
            </a:r>
            <a:r>
              <a:rPr lang="en-US" altLang="en-US" sz="2000" dirty="0">
                <a:solidFill>
                  <a:schemeClr val="tx1"/>
                </a:solidFill>
                <a:latin typeface="Arial" panose="020B0604020202020204" pitchFamily="34" charset="0"/>
              </a:rPr>
              <a:t>: Literature review to identify key components and challenges. </a:t>
            </a:r>
          </a:p>
          <a:p>
            <a:pPr marL="0" lvl="0" indent="0" eaLnBrk="0" fontAlgn="base" hangingPunct="0">
              <a:lnSpc>
                <a:spcPct val="200000"/>
              </a:lnSpc>
              <a:spcBef>
                <a:spcPct val="0"/>
              </a:spcBef>
              <a:spcAft>
                <a:spcPct val="0"/>
              </a:spcAft>
              <a:buFontTx/>
              <a:buChar char="•"/>
            </a:pPr>
            <a:r>
              <a:rPr lang="en-US" altLang="en-US" sz="2000" b="1" dirty="0">
                <a:solidFill>
                  <a:schemeClr val="tx1"/>
                </a:solidFill>
                <a:latin typeface="Arial" panose="020B0604020202020204" pitchFamily="34" charset="0"/>
              </a:rPr>
              <a:t>Step 2</a:t>
            </a:r>
            <a:r>
              <a:rPr lang="en-US" altLang="en-US" sz="2000" dirty="0">
                <a:solidFill>
                  <a:schemeClr val="tx1"/>
                </a:solidFill>
                <a:latin typeface="Arial" panose="020B0604020202020204" pitchFamily="34" charset="0"/>
              </a:rPr>
              <a:t>: Conceptualization of a framework that integrates these components into a cohesive system for improving assessment practices. </a:t>
            </a:r>
          </a:p>
          <a:p>
            <a:pPr marL="0" lvl="0" indent="0" eaLnBrk="0" fontAlgn="base" hangingPunct="0">
              <a:lnSpc>
                <a:spcPct val="200000"/>
              </a:lnSpc>
              <a:spcBef>
                <a:spcPct val="0"/>
              </a:spcBef>
              <a:spcAft>
                <a:spcPct val="0"/>
              </a:spcAft>
              <a:buFontTx/>
              <a:buChar char="•"/>
            </a:pPr>
            <a:r>
              <a:rPr lang="en-US" altLang="en-US" sz="2000" b="1" dirty="0">
                <a:solidFill>
                  <a:schemeClr val="tx1"/>
                </a:solidFill>
                <a:latin typeface="Arial" panose="020B0604020202020204" pitchFamily="34" charset="0"/>
              </a:rPr>
              <a:t>Step 3</a:t>
            </a:r>
            <a:r>
              <a:rPr lang="en-US" altLang="en-US" sz="2000" dirty="0">
                <a:solidFill>
                  <a:schemeClr val="tx1"/>
                </a:solidFill>
                <a:latin typeface="Arial" panose="020B0604020202020204" pitchFamily="34" charset="0"/>
              </a:rPr>
              <a:t>: Propose the AI-driven framework for adoption in Kenyan TVET institutions.</a:t>
            </a:r>
          </a:p>
          <a:p>
            <a:pPr marL="0" lvl="0" indent="0" eaLnBrk="0" fontAlgn="base" hangingPunct="0">
              <a:lnSpc>
                <a:spcPct val="200000"/>
              </a:lnSpc>
              <a:spcBef>
                <a:spcPct val="0"/>
              </a:spcBef>
              <a:spcAft>
                <a:spcPct val="0"/>
              </a:spcAft>
              <a:buNone/>
            </a:pPr>
            <a:endParaRPr lang="en-US" altLang="en-US" sz="2000" dirty="0">
              <a:solidFill>
                <a:schemeClr val="tx1"/>
              </a:solidFill>
              <a:latin typeface="Arial" panose="020B0604020202020204" pitchFamily="34" charset="0"/>
            </a:endParaRPr>
          </a:p>
          <a:p>
            <a:pPr marL="0" marR="0" lvl="0" indent="0" algn="l" defTabSz="914400" rtl="0" eaLnBrk="0" fontAlgn="base" latinLnBrk="0" hangingPunct="0">
              <a:lnSpc>
                <a:spcPct val="200000"/>
              </a:lnSpc>
              <a:spcBef>
                <a:spcPct val="0"/>
              </a:spcBef>
              <a:spcAft>
                <a:spcPct val="0"/>
              </a:spcAft>
              <a:buClrTx/>
              <a:buSzTx/>
              <a:buFontTx/>
              <a:buChar char="•"/>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4321746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52400" y="1206500"/>
            <a:ext cx="10515600" cy="5257800"/>
          </a:xfrm>
        </p:spPr>
        <p:txBody>
          <a:bodyPr>
            <a:noAutofit/>
          </a:bodyPr>
          <a:lstStyle/>
          <a:p>
            <a:pPr>
              <a:lnSpc>
                <a:spcPct val="150000"/>
              </a:lnSpc>
              <a:buFont typeface="Wingdings" panose="05000000000000000000" pitchFamily="2" charset="2"/>
              <a:buChar char="v"/>
            </a:pPr>
            <a:r>
              <a:rPr lang="en-US" dirty="0">
                <a:latin typeface="Maiandra GD" panose="020E0502030308020204" pitchFamily="34" charset="0"/>
              </a:rPr>
              <a:t>AI monitoring improves competency-based training success.</a:t>
            </a:r>
          </a:p>
          <a:p>
            <a:pPr>
              <a:lnSpc>
                <a:spcPct val="150000"/>
              </a:lnSpc>
              <a:buFont typeface="Wingdings" panose="05000000000000000000" pitchFamily="2" charset="2"/>
              <a:buChar char="v"/>
            </a:pPr>
            <a:r>
              <a:rPr lang="en-US" dirty="0">
                <a:latin typeface="Maiandra GD" panose="020E0502030308020204" pitchFamily="34" charset="0"/>
              </a:rPr>
              <a:t>Framework is practical, scalable, and ethical.</a:t>
            </a:r>
          </a:p>
          <a:p>
            <a:pPr>
              <a:lnSpc>
                <a:spcPct val="150000"/>
              </a:lnSpc>
              <a:buFont typeface="Wingdings" panose="05000000000000000000" pitchFamily="2" charset="2"/>
              <a:buChar char="v"/>
            </a:pPr>
            <a:r>
              <a:rPr lang="en-US" dirty="0">
                <a:latin typeface="Maiandra GD" panose="020E0502030308020204" pitchFamily="34" charset="0"/>
              </a:rPr>
              <a:t>Institutions should adopt Moodle-Power BI tools.</a:t>
            </a:r>
          </a:p>
          <a:p>
            <a:pPr>
              <a:lnSpc>
                <a:spcPct val="150000"/>
              </a:lnSpc>
              <a:buFont typeface="Wingdings" panose="05000000000000000000" pitchFamily="2" charset="2"/>
              <a:buChar char="v"/>
            </a:pPr>
            <a:r>
              <a:rPr lang="en-US" dirty="0" err="1">
                <a:latin typeface="Maiandra GD" panose="020E0502030308020204" pitchFamily="34" charset="0"/>
              </a:rPr>
              <a:t>MoE</a:t>
            </a:r>
            <a:r>
              <a:rPr lang="en-US" dirty="0">
                <a:latin typeface="Maiandra GD" panose="020E0502030308020204" pitchFamily="34" charset="0"/>
              </a:rPr>
              <a:t> should include system in AI roadmap.</a:t>
            </a:r>
          </a:p>
          <a:p>
            <a:pPr>
              <a:lnSpc>
                <a:spcPct val="150000"/>
              </a:lnSpc>
              <a:buFont typeface="Wingdings" panose="05000000000000000000" pitchFamily="2" charset="2"/>
              <a:buChar char="v"/>
            </a:pPr>
            <a:r>
              <a:rPr lang="en-US" dirty="0">
                <a:latin typeface="Maiandra GD" panose="020E0502030308020204" pitchFamily="34" charset="0"/>
              </a:rPr>
              <a:t>Train instructors in analytics and dashboards.</a:t>
            </a:r>
          </a:p>
          <a:p>
            <a:pPr>
              <a:lnSpc>
                <a:spcPct val="150000"/>
              </a:lnSpc>
              <a:buFont typeface="Wingdings" panose="05000000000000000000" pitchFamily="2" charset="2"/>
              <a:buChar char="v"/>
            </a:pPr>
            <a:r>
              <a:rPr lang="en-US" dirty="0">
                <a:latin typeface="Maiandra GD" panose="020E0502030308020204" pitchFamily="34" charset="0"/>
              </a:rPr>
              <a:t>Expand pilots nationally across polytechnics.</a:t>
            </a:r>
          </a:p>
          <a:p>
            <a:pPr>
              <a:lnSpc>
                <a:spcPct val="150000"/>
              </a:lnSpc>
              <a:buFont typeface="Wingdings" panose="05000000000000000000" pitchFamily="2" charset="2"/>
              <a:buChar char="v"/>
            </a:pPr>
            <a:r>
              <a:rPr lang="en-US" dirty="0">
                <a:latin typeface="Maiandra GD" panose="020E0502030308020204" pitchFamily="34" charset="0"/>
              </a:rPr>
              <a:t>AI can transform Kenya’s TVET future</a:t>
            </a:r>
          </a:p>
        </p:txBody>
      </p:sp>
    </p:spTree>
    <p:extLst>
      <p:ext uri="{BB962C8B-B14F-4D97-AF65-F5344CB8AC3E}">
        <p14:creationId xmlns:p14="http://schemas.microsoft.com/office/powerpoint/2010/main" val="401236166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8004C-5D15-425B-95F3-59DFD77E1FC2}"/>
              </a:ext>
            </a:extLst>
          </p:cNvPr>
          <p:cNvSpPr>
            <a:spLocks noGrp="1"/>
          </p:cNvSpPr>
          <p:nvPr>
            <p:ph type="title"/>
          </p:nvPr>
        </p:nvSpPr>
        <p:spPr/>
        <p:txBody>
          <a:bodyPr/>
          <a:lstStyle/>
          <a:p>
            <a:pPr algn="ctr"/>
            <a:r>
              <a:rPr lang="en-US" dirty="0"/>
              <a:t>Validation and Future Work</a:t>
            </a:r>
          </a:p>
        </p:txBody>
      </p:sp>
      <p:sp>
        <p:nvSpPr>
          <p:cNvPr id="3" name="Rectangle 1"/>
          <p:cNvSpPr>
            <a:spLocks noGrp="1" noChangeArrowheads="1"/>
          </p:cNvSpPr>
          <p:nvPr>
            <p:ph idx="1"/>
          </p:nvPr>
        </p:nvSpPr>
        <p:spPr bwMode="auto">
          <a:xfrm>
            <a:off x="396442" y="1298559"/>
            <a:ext cx="11287557" cy="49212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20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Arial" panose="020B0604020202020204" pitchFamily="34" charset="0"/>
              </a:rPr>
              <a:t>Future Validation</a:t>
            </a:r>
            <a:r>
              <a:rPr kumimoji="0" lang="en-US" altLang="en-US" sz="2000"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200000"/>
              </a:lnSpc>
              <a:spcBef>
                <a:spcPct val="0"/>
              </a:spcBef>
              <a:spcAft>
                <a:spcPct val="0"/>
              </a:spcAft>
              <a:buClrTx/>
              <a:buSzTx/>
              <a:buFontTx/>
              <a:buAutoNum type="arabicPeriod"/>
              <a:tabLst/>
            </a:pPr>
            <a:r>
              <a:rPr kumimoji="0" lang="en-US" altLang="en-US" sz="2000" b="1" i="0" u="none" strike="noStrike" cap="none" normalizeH="0" baseline="0" dirty="0">
                <a:ln>
                  <a:noFill/>
                </a:ln>
                <a:solidFill>
                  <a:schemeClr val="tx1"/>
                </a:solidFill>
                <a:effectLst/>
                <a:latin typeface="Arial" panose="020B0604020202020204" pitchFamily="34" charset="0"/>
              </a:rPr>
              <a:t>Stakeholder Consultation</a:t>
            </a:r>
            <a:r>
              <a:rPr kumimoji="0" lang="en-US" altLang="en-US" sz="2000" b="0" i="0" u="none" strike="noStrike" cap="none" normalizeH="0" baseline="0" dirty="0">
                <a:ln>
                  <a:noFill/>
                </a:ln>
                <a:solidFill>
                  <a:schemeClr val="tx1"/>
                </a:solidFill>
                <a:effectLst/>
                <a:latin typeface="Arial" panose="020B0604020202020204" pitchFamily="34" charset="0"/>
              </a:rPr>
              <a:t>: Focus groups with trainers, employers, and regulators. </a:t>
            </a:r>
          </a:p>
          <a:p>
            <a:pPr marL="0" marR="0" lvl="0" indent="0" algn="l" defTabSz="914400" rtl="0" eaLnBrk="0" fontAlgn="base" latinLnBrk="0" hangingPunct="0">
              <a:lnSpc>
                <a:spcPct val="200000"/>
              </a:lnSpc>
              <a:spcBef>
                <a:spcPct val="0"/>
              </a:spcBef>
              <a:spcAft>
                <a:spcPct val="0"/>
              </a:spcAft>
              <a:buClrTx/>
              <a:buSzTx/>
              <a:buFontTx/>
              <a:buAutoNum type="arabicPeriod" startAt="2"/>
              <a:tabLst/>
            </a:pPr>
            <a:r>
              <a:rPr kumimoji="0" lang="en-US" altLang="en-US" sz="2000" b="1" i="0" u="none" strike="noStrike" cap="none" normalizeH="0" baseline="0" dirty="0">
                <a:ln>
                  <a:noFill/>
                </a:ln>
                <a:solidFill>
                  <a:schemeClr val="tx1"/>
                </a:solidFill>
                <a:effectLst/>
                <a:latin typeface="Arial" panose="020B0604020202020204" pitchFamily="34" charset="0"/>
              </a:rPr>
              <a:t>Pilot Testing</a:t>
            </a:r>
            <a:r>
              <a:rPr kumimoji="0" lang="en-US" altLang="en-US" sz="2000" b="0" i="0" u="none" strike="noStrike" cap="none" normalizeH="0" baseline="0" dirty="0">
                <a:ln>
                  <a:noFill/>
                </a:ln>
                <a:solidFill>
                  <a:schemeClr val="tx1"/>
                </a:solidFill>
                <a:effectLst/>
                <a:latin typeface="Arial" panose="020B0604020202020204" pitchFamily="34" charset="0"/>
              </a:rPr>
              <a:t>: In urban and rural TVET institutions in Kenya. </a:t>
            </a:r>
          </a:p>
          <a:p>
            <a:pPr marL="0" marR="0" lvl="0" indent="0" algn="l" defTabSz="914400" rtl="0" eaLnBrk="0" fontAlgn="base" latinLnBrk="0" hangingPunct="0">
              <a:lnSpc>
                <a:spcPct val="200000"/>
              </a:lnSpc>
              <a:spcBef>
                <a:spcPct val="0"/>
              </a:spcBef>
              <a:spcAft>
                <a:spcPct val="0"/>
              </a:spcAft>
              <a:buClrTx/>
              <a:buSzTx/>
              <a:buFontTx/>
              <a:buAutoNum type="arabicPeriod" startAt="3"/>
              <a:tabLst/>
            </a:pPr>
            <a:r>
              <a:rPr kumimoji="0" lang="en-US" altLang="en-US" sz="2000" b="1" i="0" u="none" strike="noStrike" cap="none" normalizeH="0" baseline="0" dirty="0">
                <a:ln>
                  <a:noFill/>
                </a:ln>
                <a:solidFill>
                  <a:schemeClr val="tx1"/>
                </a:solidFill>
                <a:effectLst/>
                <a:latin typeface="Arial" panose="020B0604020202020204" pitchFamily="34" charset="0"/>
              </a:rPr>
              <a:t>Evaluation Metrics</a:t>
            </a:r>
            <a:r>
              <a:rPr kumimoji="0" lang="en-US" altLang="en-US" sz="2000" b="0" i="0" u="none" strike="noStrike" cap="none" normalizeH="0" baseline="0" dirty="0">
                <a:ln>
                  <a:noFill/>
                </a:ln>
                <a:solidFill>
                  <a:schemeClr val="tx1"/>
                </a:solidFill>
                <a:effectLst/>
                <a:latin typeface="Arial" panose="020B0604020202020204" pitchFamily="34" charset="0"/>
              </a:rPr>
              <a:t>: Usability, fairness, reliability, and validity of the AI framework. </a:t>
            </a:r>
          </a:p>
          <a:p>
            <a:pPr marL="0" marR="0" lvl="0" indent="0" algn="l" defTabSz="914400" rtl="0" eaLnBrk="0" fontAlgn="base" latinLnBrk="0" hangingPunct="0">
              <a:lnSpc>
                <a:spcPct val="20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Arial" panose="020B0604020202020204" pitchFamily="34" charset="0"/>
              </a:rPr>
              <a:t>Future Research Directions</a:t>
            </a:r>
            <a:r>
              <a:rPr kumimoji="0" lang="en-US" altLang="en-US" sz="2000"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20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Arial" panose="020B0604020202020204" pitchFamily="34" charset="0"/>
              </a:rPr>
              <a:t>Empirical Testing</a:t>
            </a:r>
            <a:r>
              <a:rPr kumimoji="0" lang="en-US" altLang="en-US" sz="2000" b="0" i="0" u="none" strike="noStrike" cap="none" normalizeH="0" baseline="0" dirty="0">
                <a:ln>
                  <a:noFill/>
                </a:ln>
                <a:solidFill>
                  <a:schemeClr val="tx1"/>
                </a:solidFill>
                <a:effectLst/>
                <a:latin typeface="Arial" panose="020B0604020202020204" pitchFamily="34" charset="0"/>
              </a:rPr>
              <a:t>: To validate the framework’s feasibility and impact. </a:t>
            </a:r>
          </a:p>
          <a:p>
            <a:pPr marL="0" marR="0" lvl="0" indent="0" algn="l" defTabSz="914400" rtl="0" eaLnBrk="0" fontAlgn="base" latinLnBrk="0" hangingPunct="0">
              <a:lnSpc>
                <a:spcPct val="20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Arial" panose="020B0604020202020204" pitchFamily="34" charset="0"/>
              </a:rPr>
              <a:t>Algorithmic Fairness</a:t>
            </a:r>
            <a:r>
              <a:rPr kumimoji="0" lang="en-US" altLang="en-US" sz="2000" b="0" i="0" u="none" strike="noStrike" cap="none" normalizeH="0" baseline="0" dirty="0">
                <a:ln>
                  <a:noFill/>
                </a:ln>
                <a:solidFill>
                  <a:schemeClr val="tx1"/>
                </a:solidFill>
                <a:effectLst/>
                <a:latin typeface="Arial" panose="020B0604020202020204" pitchFamily="34" charset="0"/>
              </a:rPr>
              <a:t>: Evaluate AI-driven assessments for fairness and transparency.</a:t>
            </a:r>
          </a:p>
          <a:p>
            <a:pPr marL="0" marR="0" lvl="0" indent="0" algn="l" defTabSz="914400" rtl="0" eaLnBrk="0" fontAlgn="base" latinLnBrk="0" hangingPunct="0">
              <a:lnSpc>
                <a:spcPct val="20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4474849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8004C-5D15-425B-95F3-59DFD77E1FC2}"/>
              </a:ext>
            </a:extLst>
          </p:cNvPr>
          <p:cNvSpPr>
            <a:spLocks noGrp="1"/>
          </p:cNvSpPr>
          <p:nvPr>
            <p:ph type="title"/>
          </p:nvPr>
        </p:nvSpPr>
        <p:spPr/>
        <p:txBody>
          <a:bodyPr/>
          <a:lstStyle/>
          <a:p>
            <a:pPr algn="ctr"/>
            <a:r>
              <a:rPr lang="en-US" dirty="0"/>
              <a:t>System Architecture</a:t>
            </a:r>
          </a:p>
        </p:txBody>
      </p:sp>
      <p:sp>
        <p:nvSpPr>
          <p:cNvPr id="5" name="Content Placeholder 4"/>
          <p:cNvSpPr>
            <a:spLocks noGrp="1"/>
          </p:cNvSpPr>
          <p:nvPr>
            <p:ph idx="1"/>
          </p:nvPr>
        </p:nvSpPr>
        <p:spPr>
          <a:xfrm>
            <a:off x="452581" y="1484333"/>
            <a:ext cx="11148291" cy="3826576"/>
          </a:xfrm>
        </p:spPr>
        <p:txBody>
          <a:bodyPr>
            <a:normAutofit/>
          </a:bodyPr>
          <a:lstStyle/>
          <a:p>
            <a:pPr marL="342900" lvl="0" indent="-342900" defTabSz="457200">
              <a:lnSpc>
                <a:spcPct val="100000"/>
              </a:lnSpc>
              <a:spcBef>
                <a:spcPct val="20000"/>
              </a:spcBef>
              <a:buFont typeface="Arial"/>
              <a:buChar char="•"/>
            </a:pPr>
            <a:r>
              <a:rPr lang="en-US" sz="3200" dirty="0">
                <a:solidFill>
                  <a:prstClr val="black"/>
                </a:solidFill>
                <a:latin typeface="Calibri"/>
                <a:ea typeface="+mn-ea"/>
                <a:cs typeface="+mn-cs"/>
              </a:rPr>
              <a:t>Layered architecture: Experience, Application, AI, Data, Integration, Security</a:t>
            </a:r>
          </a:p>
          <a:p>
            <a:pPr marL="342900" lvl="0" indent="-342900" defTabSz="457200">
              <a:lnSpc>
                <a:spcPct val="100000"/>
              </a:lnSpc>
              <a:spcBef>
                <a:spcPct val="20000"/>
              </a:spcBef>
              <a:buFont typeface="Arial"/>
              <a:buChar char="•"/>
            </a:pPr>
            <a:r>
              <a:rPr lang="en-US" sz="3200" dirty="0">
                <a:solidFill>
                  <a:prstClr val="black"/>
                </a:solidFill>
                <a:latin typeface="Calibri"/>
                <a:ea typeface="+mn-ea"/>
                <a:cs typeface="+mn-cs"/>
              </a:rPr>
              <a:t>Human-in-the-loop ensures accountability (</a:t>
            </a:r>
            <a:r>
              <a:rPr lang="en-US" sz="3200" dirty="0" err="1">
                <a:solidFill>
                  <a:prstClr val="black"/>
                </a:solidFill>
                <a:latin typeface="Calibri"/>
                <a:ea typeface="+mn-ea"/>
                <a:cs typeface="+mn-cs"/>
              </a:rPr>
              <a:t>Binns</a:t>
            </a:r>
            <a:r>
              <a:rPr lang="en-US" sz="3200" dirty="0">
                <a:solidFill>
                  <a:prstClr val="black"/>
                </a:solidFill>
                <a:latin typeface="Calibri"/>
                <a:ea typeface="+mn-ea"/>
                <a:cs typeface="+mn-cs"/>
              </a:rPr>
              <a:t> et al., 2018)</a:t>
            </a:r>
          </a:p>
          <a:p>
            <a:pPr marL="342900" lvl="0" indent="-342900" defTabSz="457200">
              <a:lnSpc>
                <a:spcPct val="100000"/>
              </a:lnSpc>
              <a:spcBef>
                <a:spcPct val="20000"/>
              </a:spcBef>
              <a:buFont typeface="Arial"/>
              <a:buChar char="•"/>
            </a:pPr>
            <a:r>
              <a:rPr lang="en-US" sz="3200" dirty="0">
                <a:solidFill>
                  <a:prstClr val="black"/>
                </a:solidFill>
                <a:latin typeface="Calibri"/>
                <a:ea typeface="+mn-ea"/>
                <a:cs typeface="+mn-cs"/>
              </a:rPr>
              <a:t>Offline capability addresses digital divide (Hilbert, 2020)</a:t>
            </a:r>
          </a:p>
          <a:p>
            <a:pPr marL="342900" lvl="0" indent="-342900" defTabSz="457200">
              <a:lnSpc>
                <a:spcPct val="100000"/>
              </a:lnSpc>
              <a:spcBef>
                <a:spcPct val="20000"/>
              </a:spcBef>
              <a:buFont typeface="Arial"/>
              <a:buChar char="•"/>
            </a:pPr>
            <a:r>
              <a:rPr lang="en-US" sz="3200" dirty="0">
                <a:solidFill>
                  <a:prstClr val="black"/>
                </a:solidFill>
                <a:latin typeface="Calibri"/>
                <a:ea typeface="+mn-ea"/>
                <a:cs typeface="+mn-cs"/>
              </a:rPr>
              <a:t>Interoperability supports national systems (</a:t>
            </a:r>
            <a:r>
              <a:rPr lang="en-US" sz="3200" dirty="0" err="1">
                <a:solidFill>
                  <a:prstClr val="black"/>
                </a:solidFill>
                <a:latin typeface="Calibri"/>
                <a:ea typeface="+mn-ea"/>
                <a:cs typeface="+mn-cs"/>
              </a:rPr>
              <a:t>Alammary</a:t>
            </a:r>
            <a:r>
              <a:rPr lang="en-US" sz="3200" dirty="0">
                <a:solidFill>
                  <a:prstClr val="black"/>
                </a:solidFill>
                <a:latin typeface="Calibri"/>
                <a:ea typeface="+mn-ea"/>
                <a:cs typeface="+mn-cs"/>
              </a:rPr>
              <a:t> et al., 2019)</a:t>
            </a:r>
          </a:p>
          <a:p>
            <a:pPr>
              <a:lnSpc>
                <a:spcPct val="150000"/>
              </a:lnSpc>
            </a:pPr>
            <a:endParaRPr lang="en-US" dirty="0"/>
          </a:p>
        </p:txBody>
      </p:sp>
    </p:spTree>
    <p:extLst>
      <p:ext uri="{BB962C8B-B14F-4D97-AF65-F5344CB8AC3E}">
        <p14:creationId xmlns:p14="http://schemas.microsoft.com/office/powerpoint/2010/main" val="129622718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8004C-5D15-425B-95F3-59DFD77E1FC2}"/>
              </a:ext>
            </a:extLst>
          </p:cNvPr>
          <p:cNvSpPr>
            <a:spLocks noGrp="1"/>
          </p:cNvSpPr>
          <p:nvPr>
            <p:ph type="title"/>
          </p:nvPr>
        </p:nvSpPr>
        <p:spPr/>
        <p:txBody>
          <a:bodyPr>
            <a:normAutofit fontScale="90000"/>
          </a:bodyPr>
          <a:lstStyle/>
          <a:p>
            <a:pPr algn="ctr"/>
            <a:r>
              <a:rPr lang="en-US" dirty="0"/>
              <a:t>High-Level System Architecture Overview</a:t>
            </a:r>
          </a:p>
        </p:txBody>
      </p:sp>
      <p:sp>
        <p:nvSpPr>
          <p:cNvPr id="3" name="Rectangle 1"/>
          <p:cNvSpPr>
            <a:spLocks noGrp="1" noChangeArrowheads="1"/>
          </p:cNvSpPr>
          <p:nvPr>
            <p:ph idx="1"/>
          </p:nvPr>
        </p:nvSpPr>
        <p:spPr bwMode="auto">
          <a:xfrm>
            <a:off x="350982" y="1541163"/>
            <a:ext cx="11046691" cy="2400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Arial" panose="020B0604020202020204" pitchFamily="34" charset="0"/>
              </a:rPr>
              <a:t>High-Level Overview</a:t>
            </a:r>
            <a:r>
              <a:rPr kumimoji="0" lang="en-US" altLang="en-US" sz="2000"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Arial" panose="020B0604020202020204" pitchFamily="34" charset="0"/>
              </a:rPr>
              <a:t>Layered Architecture</a:t>
            </a:r>
            <a:r>
              <a:rPr kumimoji="0" lang="en-US" altLang="en-US" sz="2000" b="0" i="0" u="none" strike="noStrike" cap="none" normalizeH="0" baseline="0" dirty="0">
                <a:ln>
                  <a:noFill/>
                </a:ln>
                <a:solidFill>
                  <a:schemeClr val="tx1"/>
                </a:solidFill>
                <a:effectLst/>
                <a:latin typeface="Arial" panose="020B0604020202020204" pitchFamily="34" charset="0"/>
              </a:rPr>
              <a:t>: A modular design consisting of six interdependent layers for seamless integration and scalability. </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Arial" panose="020B0604020202020204" pitchFamily="34" charset="0"/>
              </a:rPr>
              <a:t>Core Goal</a:t>
            </a:r>
            <a:r>
              <a:rPr kumimoji="0" lang="en-US" altLang="en-US" sz="2000" b="0" i="0" u="none" strike="noStrike" cap="none" normalizeH="0" baseline="0" dirty="0">
                <a:ln>
                  <a:noFill/>
                </a:ln>
                <a:solidFill>
                  <a:schemeClr val="tx1"/>
                </a:solidFill>
                <a:effectLst/>
                <a:latin typeface="Arial" panose="020B0604020202020204" pitchFamily="34" charset="0"/>
              </a:rPr>
              <a:t>: To standardize assessments, improve data traceability, and enhance employer trust in TVET qualifications. </a:t>
            </a:r>
          </a:p>
        </p:txBody>
      </p:sp>
    </p:spTree>
    <p:extLst>
      <p:ext uri="{BB962C8B-B14F-4D97-AF65-F5344CB8AC3E}">
        <p14:creationId xmlns:p14="http://schemas.microsoft.com/office/powerpoint/2010/main" val="225382759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8004C-5D15-425B-95F3-59DFD77E1FC2}"/>
              </a:ext>
            </a:extLst>
          </p:cNvPr>
          <p:cNvSpPr>
            <a:spLocks noGrp="1"/>
          </p:cNvSpPr>
          <p:nvPr>
            <p:ph type="title"/>
          </p:nvPr>
        </p:nvSpPr>
        <p:spPr/>
        <p:txBody>
          <a:bodyPr>
            <a:normAutofit fontScale="90000"/>
          </a:bodyPr>
          <a:lstStyle/>
          <a:p>
            <a:pPr algn="ctr"/>
            <a:r>
              <a:rPr lang="en-US" dirty="0"/>
              <a:t>High-Level System Architecture Overview</a:t>
            </a:r>
          </a:p>
        </p:txBody>
      </p:sp>
      <p:sp>
        <p:nvSpPr>
          <p:cNvPr id="3" name="Rectangle 1"/>
          <p:cNvSpPr>
            <a:spLocks noGrp="1" noChangeArrowheads="1"/>
          </p:cNvSpPr>
          <p:nvPr>
            <p:ph idx="1"/>
          </p:nvPr>
        </p:nvSpPr>
        <p:spPr bwMode="auto">
          <a:xfrm>
            <a:off x="387927" y="1201558"/>
            <a:ext cx="11222182" cy="5170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lvl="0" indent="0" eaLnBrk="0" fontAlgn="base" hangingPunct="0">
              <a:lnSpc>
                <a:spcPct val="150000"/>
              </a:lnSpc>
              <a:spcBef>
                <a:spcPct val="0"/>
              </a:spcBef>
              <a:spcAft>
                <a:spcPct val="0"/>
              </a:spcAft>
              <a:buFontTx/>
              <a:buChar char="•"/>
            </a:pPr>
            <a:r>
              <a:rPr lang="en-US" altLang="en-US" sz="2000" b="1" dirty="0">
                <a:solidFill>
                  <a:schemeClr val="tx1"/>
                </a:solidFill>
                <a:latin typeface="Arial" panose="020B0604020202020204" pitchFamily="34" charset="0"/>
              </a:rPr>
              <a:t>System Layers</a:t>
            </a:r>
            <a:r>
              <a:rPr lang="en-US" altLang="en-US" sz="2000" dirty="0">
                <a:solidFill>
                  <a:schemeClr val="tx1"/>
                </a:solidFill>
                <a:latin typeface="Arial" panose="020B0604020202020204" pitchFamily="34" charset="0"/>
              </a:rPr>
              <a:t>: </a:t>
            </a:r>
          </a:p>
          <a:p>
            <a:pPr marL="0" lvl="0" indent="0" eaLnBrk="0" fontAlgn="base" hangingPunct="0">
              <a:lnSpc>
                <a:spcPct val="150000"/>
              </a:lnSpc>
              <a:spcBef>
                <a:spcPct val="0"/>
              </a:spcBef>
              <a:spcAft>
                <a:spcPct val="0"/>
              </a:spcAft>
              <a:buFontTx/>
              <a:buAutoNum type="arabicPeriod"/>
            </a:pPr>
            <a:r>
              <a:rPr lang="en-US" altLang="en-US" sz="2000" b="1" dirty="0">
                <a:solidFill>
                  <a:schemeClr val="tx1"/>
                </a:solidFill>
                <a:latin typeface="Arial" panose="020B0604020202020204" pitchFamily="34" charset="0"/>
              </a:rPr>
              <a:t>Experience Layer</a:t>
            </a:r>
            <a:r>
              <a:rPr lang="en-US" altLang="en-US" sz="2000" dirty="0">
                <a:solidFill>
                  <a:schemeClr val="tx1"/>
                </a:solidFill>
                <a:latin typeface="Arial" panose="020B0604020202020204" pitchFamily="34" charset="0"/>
              </a:rPr>
              <a:t>: User-facing interfaces for learners, assessors, administrators, and employers. </a:t>
            </a:r>
          </a:p>
          <a:p>
            <a:pPr marL="0" lvl="0" indent="0" eaLnBrk="0" fontAlgn="base" hangingPunct="0">
              <a:lnSpc>
                <a:spcPct val="150000"/>
              </a:lnSpc>
              <a:spcBef>
                <a:spcPct val="0"/>
              </a:spcBef>
              <a:spcAft>
                <a:spcPct val="0"/>
              </a:spcAft>
              <a:buFontTx/>
              <a:buAutoNum type="arabicPeriod" startAt="2"/>
            </a:pPr>
            <a:r>
              <a:rPr lang="en-US" altLang="en-US" sz="2000" b="1" dirty="0">
                <a:solidFill>
                  <a:schemeClr val="tx1"/>
                </a:solidFill>
                <a:latin typeface="Arial" panose="020B0604020202020204" pitchFamily="34" charset="0"/>
              </a:rPr>
              <a:t>Application/Service Layer</a:t>
            </a:r>
            <a:r>
              <a:rPr lang="en-US" altLang="en-US" sz="2000" dirty="0">
                <a:solidFill>
                  <a:schemeClr val="tx1"/>
                </a:solidFill>
                <a:latin typeface="Arial" panose="020B0604020202020204" pitchFamily="34" charset="0"/>
              </a:rPr>
              <a:t>: Core logic for managing assessments, portfolios, and credentials. </a:t>
            </a:r>
          </a:p>
          <a:p>
            <a:pPr marL="0" lvl="0" indent="0" eaLnBrk="0" fontAlgn="base" hangingPunct="0">
              <a:lnSpc>
                <a:spcPct val="150000"/>
              </a:lnSpc>
              <a:spcBef>
                <a:spcPct val="0"/>
              </a:spcBef>
              <a:spcAft>
                <a:spcPct val="0"/>
              </a:spcAft>
              <a:buFontTx/>
              <a:buAutoNum type="arabicPeriod" startAt="3"/>
            </a:pPr>
            <a:r>
              <a:rPr lang="en-US" altLang="en-US" sz="2000" b="1" dirty="0">
                <a:solidFill>
                  <a:schemeClr val="tx1"/>
                </a:solidFill>
                <a:latin typeface="Arial" panose="020B0604020202020204" pitchFamily="34" charset="0"/>
              </a:rPr>
              <a:t>AI Services Layer</a:t>
            </a:r>
            <a:r>
              <a:rPr lang="en-US" altLang="en-US" sz="2000" dirty="0">
                <a:solidFill>
                  <a:schemeClr val="tx1"/>
                </a:solidFill>
                <a:latin typeface="Arial" panose="020B0604020202020204" pitchFamily="34" charset="0"/>
              </a:rPr>
              <a:t>: AI-based support for automated scoring, predictive analytics, and competency assessment. </a:t>
            </a:r>
          </a:p>
          <a:p>
            <a:pPr marL="0" lvl="0" indent="0" eaLnBrk="0" fontAlgn="base" hangingPunct="0">
              <a:lnSpc>
                <a:spcPct val="150000"/>
              </a:lnSpc>
              <a:spcBef>
                <a:spcPct val="0"/>
              </a:spcBef>
              <a:spcAft>
                <a:spcPct val="0"/>
              </a:spcAft>
              <a:buFontTx/>
              <a:buAutoNum type="arabicPeriod" startAt="4"/>
            </a:pPr>
            <a:r>
              <a:rPr lang="en-US" altLang="en-US" sz="2000" b="1" dirty="0">
                <a:solidFill>
                  <a:schemeClr val="tx1"/>
                </a:solidFill>
                <a:latin typeface="Arial" panose="020B0604020202020204" pitchFamily="34" charset="0"/>
              </a:rPr>
              <a:t>Data Layer</a:t>
            </a:r>
            <a:r>
              <a:rPr lang="en-US" altLang="en-US" sz="2000" dirty="0">
                <a:solidFill>
                  <a:schemeClr val="tx1"/>
                </a:solidFill>
                <a:latin typeface="Arial" panose="020B0604020202020204" pitchFamily="34" charset="0"/>
              </a:rPr>
              <a:t>: Storage and management of structured and unstructured data. </a:t>
            </a:r>
          </a:p>
          <a:p>
            <a:pPr marL="0" lvl="0" indent="0" eaLnBrk="0" fontAlgn="base" hangingPunct="0">
              <a:lnSpc>
                <a:spcPct val="150000"/>
              </a:lnSpc>
              <a:spcBef>
                <a:spcPct val="0"/>
              </a:spcBef>
              <a:spcAft>
                <a:spcPct val="0"/>
              </a:spcAft>
              <a:buFontTx/>
              <a:buAutoNum type="arabicPeriod" startAt="5"/>
            </a:pPr>
            <a:r>
              <a:rPr lang="en-US" altLang="en-US" sz="2000" b="1" dirty="0">
                <a:solidFill>
                  <a:schemeClr val="tx1"/>
                </a:solidFill>
                <a:latin typeface="Arial" panose="020B0604020202020204" pitchFamily="34" charset="0"/>
              </a:rPr>
              <a:t>Integration/Interoperability Layer</a:t>
            </a:r>
            <a:r>
              <a:rPr lang="en-US" altLang="en-US" sz="2000" dirty="0">
                <a:solidFill>
                  <a:schemeClr val="tx1"/>
                </a:solidFill>
                <a:latin typeface="Arial" panose="020B0604020202020204" pitchFamily="34" charset="0"/>
              </a:rPr>
              <a:t>: Facilitates seamless communication between TVET institutions, regulatory bodies, and employers. </a:t>
            </a:r>
          </a:p>
          <a:p>
            <a:pPr marL="0" lvl="0" indent="0" eaLnBrk="0" fontAlgn="base" hangingPunct="0">
              <a:lnSpc>
                <a:spcPct val="150000"/>
              </a:lnSpc>
              <a:spcBef>
                <a:spcPct val="0"/>
              </a:spcBef>
              <a:spcAft>
                <a:spcPct val="0"/>
              </a:spcAft>
              <a:buFontTx/>
              <a:buAutoNum type="arabicPeriod" startAt="6"/>
            </a:pPr>
            <a:r>
              <a:rPr lang="en-US" altLang="en-US" sz="2000" b="1" dirty="0">
                <a:solidFill>
                  <a:schemeClr val="tx1"/>
                </a:solidFill>
                <a:latin typeface="Arial" panose="020B0604020202020204" pitchFamily="34" charset="0"/>
              </a:rPr>
              <a:t>Security &amp; Governance Layer</a:t>
            </a:r>
            <a:r>
              <a:rPr lang="en-US" altLang="en-US" sz="2000" dirty="0">
                <a:solidFill>
                  <a:schemeClr val="tx1"/>
                </a:solidFill>
                <a:latin typeface="Arial" panose="020B0604020202020204" pitchFamily="34" charset="0"/>
              </a:rPr>
              <a:t>: Ensures data protection, compliance, and ethical AI usage.</a:t>
            </a:r>
          </a:p>
          <a:p>
            <a:pPr marL="0" lvl="0" indent="0" eaLnBrk="0" fontAlgn="base" hangingPunct="0">
              <a:lnSpc>
                <a:spcPct val="150000"/>
              </a:lnSpc>
              <a:spcBef>
                <a:spcPct val="0"/>
              </a:spcBef>
              <a:spcAft>
                <a:spcPct val="0"/>
              </a:spcAft>
              <a:buNone/>
            </a:pPr>
            <a:endParaRPr lang="en-US" altLang="en-US" sz="2000" dirty="0">
              <a:solidFill>
                <a:schemeClr val="tx1"/>
              </a:solidFill>
              <a:latin typeface="Arial" panose="020B0604020202020204" pitchFamily="34" charset="0"/>
            </a:endParaRPr>
          </a:p>
        </p:txBody>
      </p:sp>
    </p:spTree>
    <p:extLst>
      <p:ext uri="{BB962C8B-B14F-4D97-AF65-F5344CB8AC3E}">
        <p14:creationId xmlns:p14="http://schemas.microsoft.com/office/powerpoint/2010/main" val="158757082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8004C-5D15-425B-95F3-59DFD77E1FC2}"/>
              </a:ext>
            </a:extLst>
          </p:cNvPr>
          <p:cNvSpPr>
            <a:spLocks noGrp="1"/>
          </p:cNvSpPr>
          <p:nvPr>
            <p:ph type="title"/>
          </p:nvPr>
        </p:nvSpPr>
        <p:spPr/>
        <p:txBody>
          <a:bodyPr/>
          <a:lstStyle/>
          <a:p>
            <a:pPr algn="ctr"/>
            <a:r>
              <a:rPr lang="en-US" dirty="0"/>
              <a:t>Experience Layer</a:t>
            </a:r>
          </a:p>
        </p:txBody>
      </p:sp>
      <p:sp>
        <p:nvSpPr>
          <p:cNvPr id="5" name="Content Placeholder 4"/>
          <p:cNvSpPr>
            <a:spLocks noGrp="1"/>
          </p:cNvSpPr>
          <p:nvPr>
            <p:ph idx="1"/>
          </p:nvPr>
        </p:nvSpPr>
        <p:spPr>
          <a:xfrm>
            <a:off x="581890" y="810079"/>
            <a:ext cx="11397674" cy="5895522"/>
          </a:xfrm>
        </p:spPr>
        <p:txBody>
          <a:bodyPr>
            <a:noAutofit/>
          </a:bodyPr>
          <a:lstStyle/>
          <a:p>
            <a:pPr>
              <a:lnSpc>
                <a:spcPct val="150000"/>
              </a:lnSpc>
            </a:pPr>
            <a:r>
              <a:rPr lang="en-US" sz="2000" b="1" dirty="0">
                <a:latin typeface="Arial" panose="020B0604020202020204" pitchFamily="34" charset="0"/>
                <a:cs typeface="Arial" panose="020B0604020202020204" pitchFamily="34" charset="0"/>
              </a:rPr>
              <a:t>Key Features</a:t>
            </a:r>
            <a:r>
              <a:rPr lang="en-US" sz="2000" dirty="0">
                <a:latin typeface="Arial" panose="020B0604020202020204" pitchFamily="34" charset="0"/>
                <a:cs typeface="Arial" panose="020B0604020202020204" pitchFamily="34" charset="0"/>
              </a:rPr>
              <a:t>:</a:t>
            </a:r>
          </a:p>
          <a:p>
            <a:pPr>
              <a:lnSpc>
                <a:spcPct val="150000"/>
              </a:lnSpc>
              <a:buFont typeface="+mj-lt"/>
              <a:buAutoNum type="arabicPeriod"/>
            </a:pPr>
            <a:r>
              <a:rPr lang="en-US" sz="2000" b="1" dirty="0">
                <a:latin typeface="Arial" panose="020B0604020202020204" pitchFamily="34" charset="0"/>
                <a:cs typeface="Arial" panose="020B0604020202020204" pitchFamily="34" charset="0"/>
              </a:rPr>
              <a:t>Learner Portal</a:t>
            </a:r>
            <a:r>
              <a:rPr lang="en-US" sz="2000" dirty="0">
                <a:latin typeface="Arial" panose="020B0604020202020204" pitchFamily="34" charset="0"/>
                <a:cs typeface="Arial" panose="020B0604020202020204" pitchFamily="34" charset="0"/>
              </a:rPr>
              <a:t>: Provides learners access to their digital portfolios, assessment results, and credentials. </a:t>
            </a:r>
          </a:p>
          <a:p>
            <a:pPr>
              <a:lnSpc>
                <a:spcPct val="150000"/>
              </a:lnSpc>
              <a:buFont typeface="+mj-lt"/>
              <a:buAutoNum type="arabicPeriod"/>
            </a:pPr>
            <a:r>
              <a:rPr lang="en-US" sz="2000" b="1" dirty="0">
                <a:latin typeface="Arial" panose="020B0604020202020204" pitchFamily="34" charset="0"/>
                <a:cs typeface="Arial" panose="020B0604020202020204" pitchFamily="34" charset="0"/>
              </a:rPr>
              <a:t>Assessor Portal</a:t>
            </a:r>
            <a:r>
              <a:rPr lang="en-US" sz="2000" dirty="0">
                <a:latin typeface="Arial" panose="020B0604020202020204" pitchFamily="34" charset="0"/>
                <a:cs typeface="Arial" panose="020B0604020202020204" pitchFamily="34" charset="0"/>
              </a:rPr>
              <a:t>: Enables assessors to manage assessments, review evidence, and validate competencies. </a:t>
            </a:r>
          </a:p>
          <a:p>
            <a:pPr>
              <a:lnSpc>
                <a:spcPct val="150000"/>
              </a:lnSpc>
              <a:buFont typeface="+mj-lt"/>
              <a:buAutoNum type="arabicPeriod"/>
            </a:pPr>
            <a:r>
              <a:rPr lang="en-US" sz="2000" b="1" dirty="0">
                <a:latin typeface="Arial" panose="020B0604020202020204" pitchFamily="34" charset="0"/>
                <a:cs typeface="Arial" panose="020B0604020202020204" pitchFamily="34" charset="0"/>
              </a:rPr>
              <a:t>Admin Dashboard</a:t>
            </a:r>
            <a:r>
              <a:rPr lang="en-US" sz="2000" dirty="0">
                <a:latin typeface="Arial" panose="020B0604020202020204" pitchFamily="34" charset="0"/>
                <a:cs typeface="Arial" panose="020B0604020202020204" pitchFamily="34" charset="0"/>
              </a:rPr>
              <a:t>: Allows administrators to configure assessments, track progress, and generate reports. </a:t>
            </a:r>
          </a:p>
          <a:p>
            <a:pPr>
              <a:lnSpc>
                <a:spcPct val="150000"/>
              </a:lnSpc>
              <a:buFont typeface="+mj-lt"/>
              <a:buAutoNum type="arabicPeriod"/>
            </a:pPr>
            <a:r>
              <a:rPr lang="en-US" sz="2000" b="1" dirty="0">
                <a:latin typeface="Arial" panose="020B0604020202020204" pitchFamily="34" charset="0"/>
                <a:cs typeface="Arial" panose="020B0604020202020204" pitchFamily="34" charset="0"/>
              </a:rPr>
              <a:t>Employer Verification Portal</a:t>
            </a:r>
            <a:r>
              <a:rPr lang="en-US" sz="2000" dirty="0">
                <a:latin typeface="Arial" panose="020B0604020202020204" pitchFamily="34" charset="0"/>
                <a:cs typeface="Arial" panose="020B0604020202020204" pitchFamily="34" charset="0"/>
              </a:rPr>
              <a:t>: Employers can verify the authenticity of digital credentials and assess learner competencies. </a:t>
            </a:r>
          </a:p>
          <a:p>
            <a:pPr>
              <a:lnSpc>
                <a:spcPct val="150000"/>
              </a:lnSpc>
              <a:buFont typeface="+mj-lt"/>
              <a:buAutoNum type="arabicPeriod"/>
            </a:pPr>
            <a:r>
              <a:rPr lang="en-US" sz="2000" b="1" dirty="0">
                <a:latin typeface="Arial" panose="020B0604020202020204" pitchFamily="34" charset="0"/>
                <a:cs typeface="Arial" panose="020B0604020202020204" pitchFamily="34" charset="0"/>
              </a:rPr>
              <a:t>Mobile/Offline Evidence Capture App</a:t>
            </a:r>
            <a:r>
              <a:rPr lang="en-US" sz="2000" dirty="0">
                <a:latin typeface="Arial" panose="020B0604020202020204" pitchFamily="34" charset="0"/>
                <a:cs typeface="Arial" panose="020B0604020202020204" pitchFamily="34" charset="0"/>
              </a:rPr>
              <a:t>: Collects multimedia evidence of competencies in areas with limited connectivity.</a:t>
            </a:r>
          </a:p>
          <a:p>
            <a:pPr>
              <a:lnSpc>
                <a:spcPct val="150000"/>
              </a:lnSpc>
            </a:pP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9791253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8004C-5D15-425B-95F3-59DFD77E1FC2}"/>
              </a:ext>
            </a:extLst>
          </p:cNvPr>
          <p:cNvSpPr>
            <a:spLocks noGrp="1"/>
          </p:cNvSpPr>
          <p:nvPr>
            <p:ph type="title"/>
          </p:nvPr>
        </p:nvSpPr>
        <p:spPr/>
        <p:txBody>
          <a:bodyPr/>
          <a:lstStyle/>
          <a:p>
            <a:pPr algn="ctr"/>
            <a:r>
              <a:rPr lang="en-US" dirty="0"/>
              <a:t>Application/Service Layer</a:t>
            </a:r>
          </a:p>
        </p:txBody>
      </p:sp>
      <p:sp>
        <p:nvSpPr>
          <p:cNvPr id="5" name="Content Placeholder 4"/>
          <p:cNvSpPr>
            <a:spLocks noGrp="1"/>
          </p:cNvSpPr>
          <p:nvPr>
            <p:ph idx="1"/>
          </p:nvPr>
        </p:nvSpPr>
        <p:spPr>
          <a:xfrm>
            <a:off x="415636" y="1262660"/>
            <a:ext cx="11333018" cy="4740976"/>
          </a:xfrm>
        </p:spPr>
        <p:txBody>
          <a:bodyPr>
            <a:noAutofit/>
          </a:bodyPr>
          <a:lstStyle/>
          <a:p>
            <a:pPr>
              <a:lnSpc>
                <a:spcPct val="100000"/>
              </a:lnSpc>
            </a:pPr>
            <a:r>
              <a:rPr lang="en-US" sz="2000" b="1" dirty="0">
                <a:latin typeface="Arial" panose="020B0604020202020204" pitchFamily="34" charset="0"/>
                <a:cs typeface="Arial" panose="020B0604020202020204" pitchFamily="34" charset="0"/>
              </a:rPr>
              <a:t>Core Services</a:t>
            </a:r>
            <a:r>
              <a:rPr lang="en-US" sz="2000" dirty="0">
                <a:latin typeface="Arial" panose="020B0604020202020204" pitchFamily="34" charset="0"/>
                <a:cs typeface="Arial" panose="020B0604020202020204" pitchFamily="34" charset="0"/>
              </a:rPr>
              <a:t>:</a:t>
            </a:r>
          </a:p>
          <a:p>
            <a:pPr>
              <a:lnSpc>
                <a:spcPct val="100000"/>
              </a:lnSpc>
            </a:pPr>
            <a:r>
              <a:rPr lang="en-US" sz="2000" b="1" dirty="0">
                <a:latin typeface="Arial" panose="020B0604020202020204" pitchFamily="34" charset="0"/>
                <a:cs typeface="Arial" panose="020B0604020202020204" pitchFamily="34" charset="0"/>
              </a:rPr>
              <a:t>Assessment Management Service</a:t>
            </a:r>
            <a:r>
              <a:rPr lang="en-US" sz="2000" dirty="0">
                <a:latin typeface="Arial" panose="020B0604020202020204" pitchFamily="34" charset="0"/>
                <a:cs typeface="Arial" panose="020B0604020202020204" pitchFamily="34" charset="0"/>
              </a:rPr>
              <a:t>: Manages the creation, scheduling, and alignment of assessments to competency frameworks. </a:t>
            </a:r>
          </a:p>
          <a:p>
            <a:pPr>
              <a:lnSpc>
                <a:spcPct val="100000"/>
              </a:lnSpc>
            </a:pPr>
            <a:r>
              <a:rPr lang="en-US" sz="2000" b="1" dirty="0">
                <a:latin typeface="Arial" panose="020B0604020202020204" pitchFamily="34" charset="0"/>
                <a:cs typeface="Arial" panose="020B0604020202020204" pitchFamily="34" charset="0"/>
              </a:rPr>
              <a:t>Digital Portfolio Service</a:t>
            </a:r>
            <a:r>
              <a:rPr lang="en-US" sz="2000" dirty="0">
                <a:latin typeface="Arial" panose="020B0604020202020204" pitchFamily="34" charset="0"/>
                <a:cs typeface="Arial" panose="020B0604020202020204" pitchFamily="34" charset="0"/>
              </a:rPr>
              <a:t>: Stores and links learner evidence such as videos, task completion logs, and audio recordings. </a:t>
            </a:r>
          </a:p>
          <a:p>
            <a:pPr>
              <a:lnSpc>
                <a:spcPct val="100000"/>
              </a:lnSpc>
            </a:pPr>
            <a:r>
              <a:rPr lang="en-US" sz="2000" b="1" dirty="0">
                <a:latin typeface="Arial" panose="020B0604020202020204" pitchFamily="34" charset="0"/>
                <a:cs typeface="Arial" panose="020B0604020202020204" pitchFamily="34" charset="0"/>
              </a:rPr>
              <a:t>Competency &amp; Standards Management</a:t>
            </a:r>
            <a:r>
              <a:rPr lang="en-US" sz="2000" dirty="0">
                <a:latin typeface="Arial" panose="020B0604020202020204" pitchFamily="34" charset="0"/>
                <a:cs typeface="Arial" panose="020B0604020202020204" pitchFamily="34" charset="0"/>
              </a:rPr>
              <a:t>: Defines and updates competency frameworks, performance criteria, and rubrics. </a:t>
            </a:r>
          </a:p>
          <a:p>
            <a:pPr>
              <a:lnSpc>
                <a:spcPct val="100000"/>
              </a:lnSpc>
            </a:pPr>
            <a:r>
              <a:rPr lang="en-US" sz="2000" b="1" dirty="0">
                <a:latin typeface="Arial" panose="020B0604020202020204" pitchFamily="34" charset="0"/>
                <a:cs typeface="Arial" panose="020B0604020202020204" pitchFamily="34" charset="0"/>
              </a:rPr>
              <a:t>Analytics &amp; Reporting Service</a:t>
            </a:r>
            <a:r>
              <a:rPr lang="en-US" sz="2000" dirty="0">
                <a:latin typeface="Arial" panose="020B0604020202020204" pitchFamily="34" charset="0"/>
                <a:cs typeface="Arial" panose="020B0604020202020204" pitchFamily="34" charset="0"/>
              </a:rPr>
              <a:t>: Generates insights and reports based on learner performance data, helping with decision-making. </a:t>
            </a:r>
          </a:p>
          <a:p>
            <a:pPr>
              <a:lnSpc>
                <a:spcPct val="100000"/>
              </a:lnSpc>
            </a:pPr>
            <a:r>
              <a:rPr lang="en-US" sz="2000" b="1" dirty="0">
                <a:latin typeface="Arial" panose="020B0604020202020204" pitchFamily="34" charset="0"/>
                <a:cs typeface="Arial" panose="020B0604020202020204" pitchFamily="34" charset="0"/>
              </a:rPr>
              <a:t>Credential Issuance &amp; Verification Service</a:t>
            </a:r>
            <a:r>
              <a:rPr lang="en-US" sz="2000" dirty="0">
                <a:latin typeface="Arial" panose="020B0604020202020204" pitchFamily="34" charset="0"/>
                <a:cs typeface="Arial" panose="020B0604020202020204" pitchFamily="34" charset="0"/>
              </a:rPr>
              <a:t>: Secures and verifies credentials using </a:t>
            </a:r>
            <a:r>
              <a:rPr lang="en-US" sz="2000" dirty="0" err="1">
                <a:latin typeface="Arial" panose="020B0604020202020204" pitchFamily="34" charset="0"/>
                <a:cs typeface="Arial" panose="020B0604020202020204" pitchFamily="34" charset="0"/>
              </a:rPr>
              <a:t>blockchain</a:t>
            </a:r>
            <a:r>
              <a:rPr lang="en-US" sz="2000" dirty="0">
                <a:latin typeface="Arial" panose="020B0604020202020204" pitchFamily="34" charset="0"/>
                <a:cs typeface="Arial" panose="020B0604020202020204" pitchFamily="34" charset="0"/>
              </a:rPr>
              <a:t>-based systems. </a:t>
            </a:r>
          </a:p>
          <a:p>
            <a:pPr>
              <a:lnSpc>
                <a:spcPct val="100000"/>
              </a:lnSpc>
            </a:pPr>
            <a:r>
              <a:rPr lang="en-US" sz="2000" b="1" dirty="0">
                <a:latin typeface="Arial" panose="020B0604020202020204" pitchFamily="34" charset="0"/>
                <a:cs typeface="Arial" panose="020B0604020202020204" pitchFamily="34" charset="0"/>
              </a:rPr>
              <a:t>User &amp; Access Management</a:t>
            </a:r>
            <a:r>
              <a:rPr lang="en-US" sz="2000" dirty="0">
                <a:latin typeface="Arial" panose="020B0604020202020204" pitchFamily="34" charset="0"/>
                <a:cs typeface="Arial" panose="020B0604020202020204" pitchFamily="34" charset="0"/>
              </a:rPr>
              <a:t>: Ensures appropriate user roles and permissions are assigned for system access.</a:t>
            </a:r>
          </a:p>
          <a:p>
            <a:pPr>
              <a:lnSpc>
                <a:spcPct val="100000"/>
              </a:lnSpc>
            </a:pP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9999300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8004C-5D15-425B-95F3-59DFD77E1FC2}"/>
              </a:ext>
            </a:extLst>
          </p:cNvPr>
          <p:cNvSpPr>
            <a:spLocks noGrp="1"/>
          </p:cNvSpPr>
          <p:nvPr>
            <p:ph type="title"/>
          </p:nvPr>
        </p:nvSpPr>
        <p:spPr/>
        <p:txBody>
          <a:bodyPr/>
          <a:lstStyle/>
          <a:p>
            <a:pPr algn="ctr"/>
            <a:r>
              <a:rPr lang="en-US" dirty="0"/>
              <a:t>AI Services Layer</a:t>
            </a:r>
          </a:p>
        </p:txBody>
      </p:sp>
      <p:sp>
        <p:nvSpPr>
          <p:cNvPr id="5" name="Content Placeholder 4"/>
          <p:cNvSpPr>
            <a:spLocks noGrp="1"/>
          </p:cNvSpPr>
          <p:nvPr>
            <p:ph idx="1"/>
          </p:nvPr>
        </p:nvSpPr>
        <p:spPr>
          <a:xfrm>
            <a:off x="360217" y="1216478"/>
            <a:ext cx="11314546" cy="5138141"/>
          </a:xfrm>
        </p:spPr>
        <p:txBody>
          <a:bodyPr>
            <a:noAutofit/>
          </a:bodyPr>
          <a:lstStyle/>
          <a:p>
            <a:pPr>
              <a:lnSpc>
                <a:spcPct val="150000"/>
              </a:lnSpc>
            </a:pPr>
            <a:r>
              <a:rPr lang="en-US" sz="2000" b="1" dirty="0">
                <a:latin typeface="Arial" panose="020B0604020202020204" pitchFamily="34" charset="0"/>
                <a:cs typeface="Arial" panose="020B0604020202020204" pitchFamily="34" charset="0"/>
              </a:rPr>
              <a:t>AI-Driven Components</a:t>
            </a:r>
            <a:r>
              <a:rPr lang="en-US" sz="2000" dirty="0">
                <a:latin typeface="Arial" panose="020B0604020202020204" pitchFamily="34" charset="0"/>
                <a:cs typeface="Arial" panose="020B0604020202020204" pitchFamily="34" charset="0"/>
              </a:rPr>
              <a:t>:</a:t>
            </a:r>
          </a:p>
          <a:p>
            <a:pPr>
              <a:lnSpc>
                <a:spcPct val="150000"/>
              </a:lnSpc>
            </a:pPr>
            <a:r>
              <a:rPr lang="en-US" sz="2000" b="1" dirty="0">
                <a:latin typeface="Arial" panose="020B0604020202020204" pitchFamily="34" charset="0"/>
                <a:cs typeface="Arial" panose="020B0604020202020204" pitchFamily="34" charset="0"/>
              </a:rPr>
              <a:t>Automated Scoring Systems</a:t>
            </a:r>
            <a:r>
              <a:rPr lang="en-US" sz="2000" dirty="0">
                <a:latin typeface="Arial" panose="020B0604020202020204" pitchFamily="34" charset="0"/>
                <a:cs typeface="Arial" panose="020B0604020202020204" pitchFamily="34" charset="0"/>
              </a:rPr>
              <a:t>: AI-based evaluation of practical skills using computer vision (e.g., for assessing carpentry or welding). </a:t>
            </a:r>
          </a:p>
          <a:p>
            <a:pPr>
              <a:lnSpc>
                <a:spcPct val="150000"/>
              </a:lnSpc>
            </a:pPr>
            <a:r>
              <a:rPr lang="en-US" sz="2000" b="1" dirty="0">
                <a:latin typeface="Arial" panose="020B0604020202020204" pitchFamily="34" charset="0"/>
                <a:cs typeface="Arial" panose="020B0604020202020204" pitchFamily="34" charset="0"/>
              </a:rPr>
              <a:t>Predictive Analytics</a:t>
            </a:r>
            <a:r>
              <a:rPr lang="en-US" sz="2000" dirty="0">
                <a:latin typeface="Arial" panose="020B0604020202020204" pitchFamily="34" charset="0"/>
                <a:cs typeface="Arial" panose="020B0604020202020204" pitchFamily="34" charset="0"/>
              </a:rPr>
              <a:t>: Machine learning algorithms that predict learner performance and identify areas of improvement. </a:t>
            </a:r>
          </a:p>
          <a:p>
            <a:pPr>
              <a:lnSpc>
                <a:spcPct val="150000"/>
              </a:lnSpc>
            </a:pPr>
            <a:r>
              <a:rPr lang="en-US" sz="2000" b="1" dirty="0">
                <a:latin typeface="Arial" panose="020B0604020202020204" pitchFamily="34" charset="0"/>
                <a:cs typeface="Arial" panose="020B0604020202020204" pitchFamily="34" charset="0"/>
              </a:rPr>
              <a:t>Natural Language Processing (NLP)</a:t>
            </a:r>
            <a:r>
              <a:rPr lang="en-US" sz="2000" dirty="0">
                <a:latin typeface="Arial" panose="020B0604020202020204" pitchFamily="34" charset="0"/>
                <a:cs typeface="Arial" panose="020B0604020202020204" pitchFamily="34" charset="0"/>
              </a:rPr>
              <a:t>: Evaluates written assessments, reflective tasks, and competency statements. </a:t>
            </a:r>
          </a:p>
          <a:p>
            <a:pPr>
              <a:lnSpc>
                <a:spcPct val="150000"/>
              </a:lnSpc>
            </a:pPr>
            <a:r>
              <a:rPr lang="en-US" sz="2000" b="1" dirty="0">
                <a:latin typeface="Arial" panose="020B0604020202020204" pitchFamily="34" charset="0"/>
                <a:cs typeface="Arial" panose="020B0604020202020204" pitchFamily="34" charset="0"/>
              </a:rPr>
              <a:t>Fairness Monitoring</a:t>
            </a:r>
            <a:r>
              <a:rPr lang="en-US" sz="2000" dirty="0">
                <a:latin typeface="Arial" panose="020B0604020202020204" pitchFamily="34" charset="0"/>
                <a:cs typeface="Arial" panose="020B0604020202020204" pitchFamily="34" charset="0"/>
              </a:rPr>
              <a:t>: A system to ensure AI assessments are free from bias, evaluating outcomes across different demographic groups.</a:t>
            </a:r>
          </a:p>
          <a:p>
            <a:pPr>
              <a:lnSpc>
                <a:spcPct val="150000"/>
              </a:lnSpc>
            </a:pP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9173840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8004C-5D15-425B-95F3-59DFD77E1FC2}"/>
              </a:ext>
            </a:extLst>
          </p:cNvPr>
          <p:cNvSpPr>
            <a:spLocks noGrp="1"/>
          </p:cNvSpPr>
          <p:nvPr>
            <p:ph type="title"/>
          </p:nvPr>
        </p:nvSpPr>
        <p:spPr/>
        <p:txBody>
          <a:bodyPr/>
          <a:lstStyle/>
          <a:p>
            <a:pPr algn="ctr"/>
            <a:r>
              <a:rPr lang="en-US" dirty="0"/>
              <a:t>Data Layer</a:t>
            </a:r>
          </a:p>
        </p:txBody>
      </p:sp>
      <p:sp>
        <p:nvSpPr>
          <p:cNvPr id="5" name="Content Placeholder 4"/>
          <p:cNvSpPr>
            <a:spLocks noGrp="1"/>
          </p:cNvSpPr>
          <p:nvPr>
            <p:ph idx="1"/>
          </p:nvPr>
        </p:nvSpPr>
        <p:spPr>
          <a:xfrm>
            <a:off x="452581" y="1484333"/>
            <a:ext cx="11148291" cy="3826576"/>
          </a:xfrm>
        </p:spPr>
        <p:txBody>
          <a:bodyPr>
            <a:normAutofit/>
          </a:bodyPr>
          <a:lstStyle/>
          <a:p>
            <a:pPr>
              <a:lnSpc>
                <a:spcPct val="150000"/>
              </a:lnSpc>
            </a:pPr>
            <a:r>
              <a:rPr lang="en-US" sz="2000" b="1" dirty="0">
                <a:latin typeface="Arial" panose="020B0604020202020204" pitchFamily="34" charset="0"/>
                <a:cs typeface="Arial" panose="020B0604020202020204" pitchFamily="34" charset="0"/>
              </a:rPr>
              <a:t>Key Functions</a:t>
            </a:r>
            <a:r>
              <a:rPr lang="en-US" sz="2000" dirty="0">
                <a:latin typeface="Arial" panose="020B0604020202020204" pitchFamily="34" charset="0"/>
                <a:cs typeface="Arial" panose="020B0604020202020204" pitchFamily="34" charset="0"/>
              </a:rPr>
              <a:t>:</a:t>
            </a:r>
          </a:p>
          <a:p>
            <a:pPr>
              <a:lnSpc>
                <a:spcPct val="150000"/>
              </a:lnSpc>
            </a:pPr>
            <a:r>
              <a:rPr lang="en-US" sz="2000" b="1" dirty="0">
                <a:latin typeface="Arial" panose="020B0604020202020204" pitchFamily="34" charset="0"/>
                <a:cs typeface="Arial" panose="020B0604020202020204" pitchFamily="34" charset="0"/>
              </a:rPr>
              <a:t>Structured and Unstructured Data Storage</a:t>
            </a:r>
            <a:r>
              <a:rPr lang="en-US" sz="2000" dirty="0">
                <a:latin typeface="Arial" panose="020B0604020202020204" pitchFamily="34" charset="0"/>
                <a:cs typeface="Arial" panose="020B0604020202020204" pitchFamily="34" charset="0"/>
              </a:rPr>
              <a:t>: Manages relational databases, object storage systems, and multimedia evidence. </a:t>
            </a:r>
          </a:p>
          <a:p>
            <a:pPr>
              <a:lnSpc>
                <a:spcPct val="150000"/>
              </a:lnSpc>
            </a:pPr>
            <a:r>
              <a:rPr lang="en-US" sz="2000" b="1" dirty="0">
                <a:latin typeface="Arial" panose="020B0604020202020204" pitchFamily="34" charset="0"/>
                <a:cs typeface="Arial" panose="020B0604020202020204" pitchFamily="34" charset="0"/>
              </a:rPr>
              <a:t>Data Warehouse</a:t>
            </a:r>
            <a:r>
              <a:rPr lang="en-US" sz="2000" dirty="0">
                <a:latin typeface="Arial" panose="020B0604020202020204" pitchFamily="34" charset="0"/>
                <a:cs typeface="Arial" panose="020B0604020202020204" pitchFamily="34" charset="0"/>
              </a:rPr>
              <a:t>: For storing assessment data and learner performance metrics. </a:t>
            </a:r>
          </a:p>
          <a:p>
            <a:pPr>
              <a:lnSpc>
                <a:spcPct val="150000"/>
              </a:lnSpc>
            </a:pPr>
            <a:r>
              <a:rPr lang="en-US" sz="2000" b="1" dirty="0">
                <a:latin typeface="Arial" panose="020B0604020202020204" pitchFamily="34" charset="0"/>
                <a:cs typeface="Arial" panose="020B0604020202020204" pitchFamily="34" charset="0"/>
              </a:rPr>
              <a:t>Audit Logs</a:t>
            </a:r>
            <a:r>
              <a:rPr lang="en-US" sz="2000" dirty="0">
                <a:latin typeface="Arial" panose="020B0604020202020204" pitchFamily="34" charset="0"/>
                <a:cs typeface="Arial" panose="020B0604020202020204" pitchFamily="34" charset="0"/>
              </a:rPr>
              <a:t>: Tracks all system activities, ensuring traceability and accountability.</a:t>
            </a:r>
          </a:p>
          <a:p>
            <a:pPr>
              <a:lnSpc>
                <a:spcPct val="150000"/>
              </a:lnSpc>
            </a:pP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0524599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8004C-5D15-425B-95F3-59DFD77E1FC2}"/>
              </a:ext>
            </a:extLst>
          </p:cNvPr>
          <p:cNvSpPr>
            <a:spLocks noGrp="1"/>
          </p:cNvSpPr>
          <p:nvPr>
            <p:ph type="title"/>
          </p:nvPr>
        </p:nvSpPr>
        <p:spPr/>
        <p:txBody>
          <a:bodyPr/>
          <a:lstStyle/>
          <a:p>
            <a:pPr algn="ctr"/>
            <a:r>
              <a:rPr lang="en-US" dirty="0"/>
              <a:t>Security and Governance Layer</a:t>
            </a:r>
          </a:p>
        </p:txBody>
      </p:sp>
      <p:sp>
        <p:nvSpPr>
          <p:cNvPr id="5" name="Content Placeholder 4"/>
          <p:cNvSpPr>
            <a:spLocks noGrp="1"/>
          </p:cNvSpPr>
          <p:nvPr>
            <p:ph idx="1"/>
          </p:nvPr>
        </p:nvSpPr>
        <p:spPr>
          <a:xfrm>
            <a:off x="452581" y="1484332"/>
            <a:ext cx="11212946" cy="4454649"/>
          </a:xfrm>
        </p:spPr>
        <p:txBody>
          <a:bodyPr>
            <a:noAutofit/>
          </a:bodyPr>
          <a:lstStyle/>
          <a:p>
            <a:pPr>
              <a:lnSpc>
                <a:spcPct val="150000"/>
              </a:lnSpc>
            </a:pPr>
            <a:r>
              <a:rPr lang="en-US" sz="2000" b="1" dirty="0">
                <a:latin typeface="Arial" panose="020B0604020202020204" pitchFamily="34" charset="0"/>
                <a:cs typeface="Arial" panose="020B0604020202020204" pitchFamily="34" charset="0"/>
              </a:rPr>
              <a:t>Key Security Features</a:t>
            </a:r>
            <a:r>
              <a:rPr lang="en-US" sz="2000" dirty="0">
                <a:latin typeface="Arial" panose="020B0604020202020204" pitchFamily="34" charset="0"/>
                <a:cs typeface="Arial" panose="020B0604020202020204" pitchFamily="34" charset="0"/>
              </a:rPr>
              <a:t>:</a:t>
            </a:r>
          </a:p>
          <a:p>
            <a:pPr>
              <a:lnSpc>
                <a:spcPct val="150000"/>
              </a:lnSpc>
              <a:buFont typeface="+mj-lt"/>
              <a:buAutoNum type="arabicPeriod"/>
            </a:pPr>
            <a:r>
              <a:rPr lang="en-US" sz="2000" b="1" dirty="0">
                <a:latin typeface="Arial" panose="020B0604020202020204" pitchFamily="34" charset="0"/>
                <a:cs typeface="Arial" panose="020B0604020202020204" pitchFamily="34" charset="0"/>
              </a:rPr>
              <a:t>Role-Based Access Control (RBAC)</a:t>
            </a:r>
            <a:r>
              <a:rPr lang="en-US" sz="2000" dirty="0">
                <a:latin typeface="Arial" panose="020B0604020202020204" pitchFamily="34" charset="0"/>
                <a:cs typeface="Arial" panose="020B0604020202020204" pitchFamily="34" charset="0"/>
              </a:rPr>
              <a:t>: Ensures that only authorized users can access specific system components. </a:t>
            </a:r>
          </a:p>
          <a:p>
            <a:pPr>
              <a:lnSpc>
                <a:spcPct val="150000"/>
              </a:lnSpc>
              <a:buFont typeface="+mj-lt"/>
              <a:buAutoNum type="arabicPeriod"/>
            </a:pPr>
            <a:r>
              <a:rPr lang="en-US" sz="2000" b="1" dirty="0">
                <a:latin typeface="Arial" panose="020B0604020202020204" pitchFamily="34" charset="0"/>
                <a:cs typeface="Arial" panose="020B0604020202020204" pitchFamily="34" charset="0"/>
              </a:rPr>
              <a:t>Data Encryption</a:t>
            </a:r>
            <a:r>
              <a:rPr lang="en-US" sz="2000" dirty="0">
                <a:latin typeface="Arial" panose="020B0604020202020204" pitchFamily="34" charset="0"/>
                <a:cs typeface="Arial" panose="020B0604020202020204" pitchFamily="34" charset="0"/>
              </a:rPr>
              <a:t>: Protects learner data and credentials from unauthorized access. </a:t>
            </a:r>
          </a:p>
          <a:p>
            <a:pPr>
              <a:lnSpc>
                <a:spcPct val="150000"/>
              </a:lnSpc>
              <a:buFont typeface="+mj-lt"/>
              <a:buAutoNum type="arabicPeriod"/>
            </a:pPr>
            <a:r>
              <a:rPr lang="en-US" sz="2000" b="1" dirty="0">
                <a:latin typeface="Arial" panose="020B0604020202020204" pitchFamily="34" charset="0"/>
                <a:cs typeface="Arial" panose="020B0604020202020204" pitchFamily="34" charset="0"/>
              </a:rPr>
              <a:t>Audit Logs &amp; Consent Management</a:t>
            </a:r>
            <a:r>
              <a:rPr lang="en-US" sz="2000" dirty="0">
                <a:latin typeface="Arial" panose="020B0604020202020204" pitchFamily="34" charset="0"/>
                <a:cs typeface="Arial" panose="020B0604020202020204" pitchFamily="34" charset="0"/>
              </a:rPr>
              <a:t>: Tracks all user interactions and ensures compliance with ethical standards. </a:t>
            </a:r>
          </a:p>
          <a:p>
            <a:pPr>
              <a:lnSpc>
                <a:spcPct val="150000"/>
              </a:lnSpc>
              <a:buFont typeface="+mj-lt"/>
              <a:buAutoNum type="arabicPeriod"/>
            </a:pPr>
            <a:r>
              <a:rPr lang="en-US" sz="2000" b="1" dirty="0">
                <a:latin typeface="Arial" panose="020B0604020202020204" pitchFamily="34" charset="0"/>
                <a:cs typeface="Arial" panose="020B0604020202020204" pitchFamily="34" charset="0"/>
              </a:rPr>
              <a:t>AI Governance</a:t>
            </a:r>
            <a:r>
              <a:rPr lang="en-US" sz="2000" dirty="0">
                <a:latin typeface="Arial" panose="020B0604020202020204" pitchFamily="34" charset="0"/>
                <a:cs typeface="Arial" panose="020B0604020202020204" pitchFamily="34" charset="0"/>
              </a:rPr>
              <a:t>: Ethical oversight to ensure transparency and fairness in AI-driven decision-making.</a:t>
            </a:r>
          </a:p>
          <a:p>
            <a:pPr>
              <a:lnSpc>
                <a:spcPct val="150000"/>
              </a:lnSpc>
            </a:pP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7220567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8004C-5D15-425B-95F3-59DFD77E1FC2}"/>
              </a:ext>
            </a:extLst>
          </p:cNvPr>
          <p:cNvSpPr>
            <a:spLocks noGrp="1"/>
          </p:cNvSpPr>
          <p:nvPr>
            <p:ph type="title"/>
          </p:nvPr>
        </p:nvSpPr>
        <p:spPr/>
        <p:txBody>
          <a:bodyPr/>
          <a:lstStyle/>
          <a:p>
            <a:pPr algn="ctr"/>
            <a:r>
              <a:rPr lang="en-US" dirty="0"/>
              <a:t>Key Findings and Contributions</a:t>
            </a:r>
          </a:p>
        </p:txBody>
      </p:sp>
      <p:sp>
        <p:nvSpPr>
          <p:cNvPr id="4" name="Rectangle 2"/>
          <p:cNvSpPr>
            <a:spLocks noGrp="1" noChangeArrowheads="1"/>
          </p:cNvSpPr>
          <p:nvPr>
            <p:ph idx="1"/>
          </p:nvPr>
        </p:nvSpPr>
        <p:spPr bwMode="auto">
          <a:xfrm>
            <a:off x="572511" y="1494351"/>
            <a:ext cx="11083780" cy="4247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Arial" panose="020B0604020202020204" pitchFamily="34" charset="0"/>
              </a:rPr>
              <a:t>Findings</a:t>
            </a:r>
            <a:r>
              <a:rPr kumimoji="0" lang="en-US" altLang="en-US" sz="2000"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AI can enhance assessment consistency, reduce subjectivity, and improve qualification verification. </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AI-driven systems can automate evidence capture, scoring, and competency analysis. </a:t>
            </a:r>
          </a:p>
          <a:p>
            <a:pPr marL="0" marR="0" lvl="0" indent="0" algn="l" defTabSz="914400" rtl="0" eaLnBrk="0" fontAlgn="base" latinLnBrk="0" hangingPunct="0">
              <a:lnSpc>
                <a:spcPct val="150000"/>
              </a:lnSpc>
              <a:spcBef>
                <a:spcPct val="0"/>
              </a:spcBef>
              <a:spcAft>
                <a:spcPct val="0"/>
              </a:spcAft>
              <a:buClrTx/>
              <a:buSz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Arial" panose="020B0604020202020204" pitchFamily="34" charset="0"/>
              </a:rPr>
              <a:t>Contributions</a:t>
            </a:r>
            <a:r>
              <a:rPr kumimoji="0" lang="en-US" altLang="en-US" sz="2000"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Adds to the body of knowledge on AI in education and vocational training. </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en-US" altLang="en-US" sz="2000" b="0" i="0" u="none" strike="noStrike" cap="none" normalizeH="0" baseline="0" dirty="0">
                <a:ln>
                  <a:noFill/>
                </a:ln>
                <a:solidFill>
                  <a:schemeClr val="tx1"/>
                </a:solidFill>
                <a:effectLst/>
                <a:latin typeface="Arial" panose="020B0604020202020204" pitchFamily="34" charset="0"/>
              </a:rPr>
              <a:t>Offers a framework for improving trust in TVET qualifications in Kenya.</a:t>
            </a:r>
          </a:p>
          <a:p>
            <a:pPr marL="0" marR="0" lvl="0" indent="0" algn="l" defTabSz="914400" rtl="0" eaLnBrk="0" fontAlgn="base" latinLnBrk="0" hangingPunct="0">
              <a:lnSpc>
                <a:spcPct val="150000"/>
              </a:lnSpc>
              <a:spcBef>
                <a:spcPct val="0"/>
              </a:spcBef>
              <a:spcAft>
                <a:spcPct val="0"/>
              </a:spcAft>
              <a:buClrTx/>
              <a:buSzTx/>
              <a:buFontTx/>
              <a:buNone/>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89238738"/>
      </p:ext>
    </p:extLst>
  </p:cSld>
  <p:clrMapOvr>
    <a:masterClrMapping/>
  </p:clrMapOvr>
</p:sld>
</file>

<file path=ppt/theme/theme1.xml><?xml version="1.0" encoding="utf-8"?>
<a:theme xmlns:a="http://schemas.openxmlformats.org/drawingml/2006/main" name="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2_Subsequent Pag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Aharoni"/>
        <a:ea typeface=""/>
        <a:cs typeface=""/>
      </a:majorFont>
      <a:minorFont>
        <a:latin typeface="Aharon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3_Subsequent Pag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ubsequent Pag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Back 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Subsequent Pag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Back 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rial"/>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2_Back 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2_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Aharoni"/>
        <a:ea typeface=""/>
        <a:cs typeface=""/>
      </a:majorFont>
      <a:minorFont>
        <a:latin typeface="Aharon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TotalTime>
  <Words>10117</Words>
  <Application>Microsoft Office PowerPoint</Application>
  <PresentationFormat>Widescreen</PresentationFormat>
  <Paragraphs>1082</Paragraphs>
  <Slides>119</Slides>
  <Notes>37</Notes>
  <HiddenSlides>0</HiddenSlides>
  <MMClips>0</MMClips>
  <ScaleCrop>false</ScaleCrop>
  <HeadingPairs>
    <vt:vector size="6" baseType="variant">
      <vt:variant>
        <vt:lpstr>Fonts Used</vt:lpstr>
      </vt:variant>
      <vt:variant>
        <vt:i4>12</vt:i4>
      </vt:variant>
      <vt:variant>
        <vt:lpstr>Theme</vt:lpstr>
      </vt:variant>
      <vt:variant>
        <vt:i4>12</vt:i4>
      </vt:variant>
      <vt:variant>
        <vt:lpstr>Slide Titles</vt:lpstr>
      </vt:variant>
      <vt:variant>
        <vt:i4>119</vt:i4>
      </vt:variant>
    </vt:vector>
  </HeadingPairs>
  <TitlesOfParts>
    <vt:vector size="143" baseType="lpstr">
      <vt:lpstr>Abadi Extra Light</vt:lpstr>
      <vt:lpstr>Aharoni</vt:lpstr>
      <vt:lpstr>Algerian</vt:lpstr>
      <vt:lpstr>Arial</vt:lpstr>
      <vt:lpstr>Calibri</vt:lpstr>
      <vt:lpstr>Libre Baskerville Bold</vt:lpstr>
      <vt:lpstr>Maiandra GD</vt:lpstr>
      <vt:lpstr>Source Sans 3 Bold</vt:lpstr>
      <vt:lpstr>Source Sans 3 Semi-Bold</vt:lpstr>
      <vt:lpstr>Tahoma</vt:lpstr>
      <vt:lpstr>Times New Roman</vt:lpstr>
      <vt:lpstr>Wingdings</vt:lpstr>
      <vt:lpstr>Cover Page</vt:lpstr>
      <vt:lpstr>Subsequent Pages</vt:lpstr>
      <vt:lpstr>Back Cover Page</vt:lpstr>
      <vt:lpstr>1_Cover Page</vt:lpstr>
      <vt:lpstr>1_Subsequent Pages</vt:lpstr>
      <vt:lpstr>1_Back Cover Page</vt:lpstr>
      <vt:lpstr>Office Theme</vt:lpstr>
      <vt:lpstr>2_Back Cover Page</vt:lpstr>
      <vt:lpstr>2_Cover Page</vt:lpstr>
      <vt:lpstr>2_Subsequent Pages</vt:lpstr>
      <vt:lpstr>3_Subsequent Pages</vt:lpstr>
      <vt:lpstr>1_Office Theme</vt:lpstr>
      <vt:lpstr>Day 2 Break out Room 4 (Eagle)</vt:lpstr>
      <vt:lpstr>AI-Driven Monitoring of Competency Acquisition in Modularized TVET Curriculum under in TVET Institutions  </vt:lpstr>
      <vt:lpstr>Background of the Study</vt:lpstr>
      <vt:lpstr>Problem Statement</vt:lpstr>
      <vt:lpstr>Methodology</vt:lpstr>
      <vt:lpstr>AI Framework Developed</vt:lpstr>
      <vt:lpstr>Key Results</vt:lpstr>
      <vt:lpstr>Discussion</vt:lpstr>
      <vt:lpstr>PowerPoint Presentation</vt:lpstr>
      <vt:lpstr>PowerPoint Presentation</vt:lpstr>
      <vt:lpstr>PowerPoint Presentation</vt:lpstr>
      <vt:lpstr>SCALING GREEN SKILLS IN KENYA’S TVET: BRIDGING THE POLICY IMPLEMENTATION GAP THROUGH SOLAR ENERGY TRAINING WITH GENDER INCLUSION Presented by: CYNTHIA KOECH The Eldoret National Polytechic, Eldoret, Kenya  Email :koechcynthia.c@gmail.com</vt:lpstr>
      <vt:lpstr>Background &amp; Context</vt:lpstr>
      <vt:lpstr>Problem Statement</vt:lpstr>
      <vt:lpstr>Objectives of the Study</vt:lpstr>
      <vt:lpstr>Literature review</vt:lpstr>
      <vt:lpstr>Literature review</vt:lpstr>
      <vt:lpstr>Methodology</vt:lpstr>
      <vt:lpstr>Findings</vt:lpstr>
      <vt:lpstr>Discussion</vt:lpstr>
      <vt:lpstr>Discussion</vt:lpstr>
      <vt:lpstr> Discussion </vt:lpstr>
      <vt:lpstr>Conclusion</vt:lpstr>
      <vt:lpstr>Recommendation</vt:lpstr>
      <vt:lpstr>References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Presentation Roadmap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Research Context and Purpose </vt:lpstr>
      <vt:lpstr>Methodology Overview </vt:lpstr>
      <vt:lpstr>AI Usage Patterns Among Students </vt:lpstr>
      <vt:lpstr>Motivations Behind AI Misuse </vt:lpstr>
      <vt:lpstr>Impact on Graduate Quality </vt:lpstr>
      <vt:lpstr>Institutional and Examination Challenges </vt:lpstr>
      <vt:lpstr>Ethical Opportunities</vt:lpstr>
      <vt:lpstr>Policy and Curriculum Recommendations </vt:lpstr>
      <vt:lpstr>Additional Recommendations  </vt:lpstr>
      <vt:lpstr>Conclusion </vt:lpstr>
      <vt:lpstr>PowerPoint Presentation</vt:lpstr>
      <vt:lpstr>PowerPoint Presentation</vt:lpstr>
      <vt:lpstr>Skills Verification using Artificial Intelligence in TVET: A Proposed Framework of Enhancing Competency-based Assessment and Qualification Credibility in Kenya. </vt:lpstr>
      <vt:lpstr>Background Information</vt:lpstr>
      <vt:lpstr>Background Information</vt:lpstr>
      <vt:lpstr>Research Objectives</vt:lpstr>
      <vt:lpstr>Problem Statement</vt:lpstr>
      <vt:lpstr>Resaerch Questions</vt:lpstr>
      <vt:lpstr>Literature</vt:lpstr>
      <vt:lpstr>Literature</vt:lpstr>
      <vt:lpstr>AI Technologies in Education</vt:lpstr>
      <vt:lpstr>Global AI Practices in TVET</vt:lpstr>
      <vt:lpstr>AI Challenges in TVET</vt:lpstr>
      <vt:lpstr>Theoretical and Practical Contributions</vt:lpstr>
      <vt:lpstr>Research Gap</vt:lpstr>
      <vt:lpstr>Methodology</vt:lpstr>
      <vt:lpstr>Methodology</vt:lpstr>
      <vt:lpstr>Framework Design and Development</vt:lpstr>
      <vt:lpstr>Framework Design and Development</vt:lpstr>
      <vt:lpstr>Validation and Future Work</vt:lpstr>
      <vt:lpstr>System Architecture</vt:lpstr>
      <vt:lpstr>High-Level System Architecture Overview</vt:lpstr>
      <vt:lpstr>High-Level System Architecture Overview</vt:lpstr>
      <vt:lpstr>Experience Layer</vt:lpstr>
      <vt:lpstr>Application/Service Layer</vt:lpstr>
      <vt:lpstr>AI Services Layer</vt:lpstr>
      <vt:lpstr>Data Layer</vt:lpstr>
      <vt:lpstr>Security and Governance Layer</vt:lpstr>
      <vt:lpstr>Key Findings and Contributions</vt:lpstr>
      <vt:lpstr>Limitations of the Study</vt:lpstr>
      <vt:lpstr>Limitations of the Study</vt:lpstr>
      <vt:lpstr>Recommendations</vt:lpstr>
      <vt:lpstr>Recommendations</vt:lpstr>
      <vt:lpstr>Conclusion</vt:lpstr>
      <vt:lpstr>Conclusion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Bonface Babu</dc:creator>
  <cp:lastModifiedBy>Bonface Babu</cp:lastModifiedBy>
  <cp:revision>5</cp:revision>
  <dcterms:created xsi:type="dcterms:W3CDTF">2026-05-07T16:19:34Z</dcterms:created>
  <dcterms:modified xsi:type="dcterms:W3CDTF">2026-05-07T17:22:51Z</dcterms:modified>
</cp:coreProperties>
</file>